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7C7C7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CDEE0"/>
              </a:solidFill>
              <a:prstDash val="solid"/>
              <a:miter lim="400000"/>
            </a:ln>
          </a:top>
          <a:bottom>
            <a:ln w="12700" cap="flat">
              <a:solidFill>
                <a:srgbClr val="DCDEE0"/>
              </a:solidFill>
              <a:prstDash val="solid"/>
              <a:miter lim="400000"/>
            </a:ln>
          </a:bottom>
          <a:insideH>
            <a:ln w="12700" cap="flat">
              <a:solidFill>
                <a:srgbClr val="DCDEE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DCDEE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A1A6"/>
              </a:solidFill>
              <a:prstDash val="solid"/>
              <a:miter lim="400000"/>
            </a:ln>
          </a:top>
          <a:bottom>
            <a:ln w="12700" cap="flat">
              <a:solidFill>
                <a:srgbClr val="A2A1A6"/>
              </a:solidFill>
              <a:prstDash val="solid"/>
              <a:miter lim="400000"/>
            </a:ln>
          </a:bottom>
          <a:insideH>
            <a:ln w="12700" cap="flat">
              <a:solidFill>
                <a:srgbClr val="A2A1A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7C7C7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18181"/>
              </a:solidFill>
              <a:prstDash val="solid"/>
              <a:miter lim="400000"/>
            </a:ln>
          </a:top>
          <a:bottom>
            <a:ln w="12700" cap="flat">
              <a:solidFill>
                <a:srgbClr val="818181"/>
              </a:solidFill>
              <a:prstDash val="solid"/>
              <a:miter lim="400000"/>
            </a:ln>
          </a:bottom>
          <a:insideH>
            <a:ln w="12700" cap="flat">
              <a:solidFill>
                <a:srgbClr val="818181"/>
              </a:solidFill>
              <a:prstDash val="solid"/>
              <a:miter lim="400000"/>
            </a:ln>
          </a:insideH>
          <a:insideV>
            <a:ln w="12700" cap="flat">
              <a:solidFill>
                <a:srgbClr val="818181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18181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18181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6AAA9">
              <a:alpha val="11000"/>
            </a:srgbClr>
          </a:solidFill>
        </a:fill>
      </a:tcStyle>
    </a:band2H>
    <a:firstCo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6AAA9"/>
              </a:solidFill>
              <a:custDash>
                <a:ds d="100000" sp="200000"/>
              </a:custDash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-2410"/>
              <a:lumOff val="-16942"/>
              <a:alpha val="60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6AAA9"/>
              </a:solidFill>
              <a:custDash>
                <a:ds d="100000" sp="200000"/>
              </a:custDash>
              <a:miter lim="400000"/>
            </a:ln>
          </a:bottom>
          <a:insideH>
            <a:ln w="12700" cap="flat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-2410"/>
              <a:lumOff val="-16942"/>
              <a:alpha val="50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6AAA9">
              <a:alpha val="25000"/>
            </a:srgbClr>
          </a:solidFill>
        </a:fill>
      </a:tcStyle>
    </a:band2H>
    <a:firstCo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1875"/>
              <a:lumOff val="16453"/>
              <a:alpha val="30000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85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64999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7C7C7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3585F">
              <a:alpha val="57000"/>
            </a:srgbClr>
          </a:solidFill>
        </a:fill>
      </a:tcStyle>
    </a:firstCol>
    <a:lastRow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/>
          </a:solidFill>
        </a:fill>
      </a:tcStyle>
    </a:band2H>
    <a:firstCol>
      <a:tcTxStyle b="off" i="off">
        <a:fontRef idx="minor">
          <a:srgbClr val="818181"/>
        </a:fontRef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818181"/>
        </a:fontRef>
        <a:srgbClr val="818181"/>
      </a:tcTxStyle>
      <a:tcStyle>
        <a:tcBdr>
          <a:lef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left>
          <a:righ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H>
          <a:insideV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1"/>
        </a:fontRef>
        <a:schemeClr val="accent1"/>
      </a:tcTxStyle>
      <a:tcStyle>
        <a:tcBdr>
          <a:lef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left>
          <a:righ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H>
          <a:insideV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524000" y="2895600"/>
            <a:ext cx="21336000" cy="4470400"/>
          </a:xfrm>
          <a:prstGeom prst="rect">
            <a:avLst/>
          </a:prstGeom>
        </p:spPr>
        <p:txBody>
          <a:bodyPr anchor="b"/>
          <a:lstStyle>
            <a:lvl1pPr>
              <a:defRPr sz="14000"/>
            </a:lvl1pPr>
          </a:lstStyle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524000" y="7505700"/>
            <a:ext cx="21336000" cy="2146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58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58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58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58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58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Giovanni Mela"/>
          <p:cNvSpPr txBox="1"/>
          <p:nvPr>
            <p:ph type="body" sz="quarter" idx="21"/>
          </p:nvPr>
        </p:nvSpPr>
        <p:spPr>
          <a:xfrm>
            <a:off x="2387600" y="8978900"/>
            <a:ext cx="19621500" cy="698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tabLst>
                <a:tab pos="1282700" algn="l"/>
              </a:tabLst>
              <a:defRPr i="1" sz="4200"/>
            </a:lvl1pPr>
          </a:lstStyle>
          <a:p>
            <a:pPr defTabSz="914400"/>
            <a:r>
              <a:t>–Giovanni Mela</a:t>
            </a:r>
          </a:p>
        </p:txBody>
      </p:sp>
      <p:sp>
        <p:nvSpPr>
          <p:cNvPr id="94" name="“Inserisci qui una citazione”."/>
          <p:cNvSpPr txBox="1"/>
          <p:nvPr>
            <p:ph type="body" sz="quarter" idx="22"/>
          </p:nvPr>
        </p:nvSpPr>
        <p:spPr>
          <a:xfrm>
            <a:off x="2387600" y="6032500"/>
            <a:ext cx="19621500" cy="914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Clr>
                <a:srgbClr val="A29A85"/>
              </a:buClr>
              <a:buSzTx/>
              <a:buNone/>
              <a:tabLst>
                <a:tab pos="1282700" algn="l"/>
              </a:tabLst>
            </a:lvl1pPr>
          </a:lstStyle>
          <a:p>
            <a:pPr defTabSz="914400"/>
            <a:r>
              <a:t>“Inserisci qui una citazione”. </a:t>
            </a:r>
          </a:p>
        </p:txBody>
      </p:sp>
      <p:sp>
        <p:nvSpPr>
          <p:cNvPr id="9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rimo piano di una torta nuziale decorata con fiori rosa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imo piano di una torta nuziale decorata con fiori rosa"/>
          <p:cNvSpPr/>
          <p:nvPr>
            <p:ph type="pic" idx="21"/>
          </p:nvPr>
        </p:nvSpPr>
        <p:spPr>
          <a:xfrm>
            <a:off x="4573736" y="189716"/>
            <a:ext cx="15240001" cy="10160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olo Testo"/>
          <p:cNvSpPr txBox="1"/>
          <p:nvPr>
            <p:ph type="title"/>
          </p:nvPr>
        </p:nvSpPr>
        <p:spPr>
          <a:xfrm>
            <a:off x="1473200" y="9550400"/>
            <a:ext cx="21336000" cy="2286000"/>
          </a:xfrm>
          <a:prstGeom prst="rect">
            <a:avLst/>
          </a:prstGeom>
        </p:spPr>
        <p:txBody>
          <a:bodyPr/>
          <a:lstStyle>
            <a:lvl1pPr>
              <a:defRPr sz="14000"/>
            </a:lvl1pPr>
          </a:lstStyle>
          <a:p>
            <a:pPr/>
            <a:r>
              <a:t>Titolo Testo</a:t>
            </a:r>
          </a:p>
        </p:txBody>
      </p:sp>
      <p:sp>
        <p:nvSpPr>
          <p:cNvPr id="22" name="Corpo livello uno…"/>
          <p:cNvSpPr txBox="1"/>
          <p:nvPr>
            <p:ph type="body" sz="quarter" idx="1"/>
          </p:nvPr>
        </p:nvSpPr>
        <p:spPr>
          <a:xfrm>
            <a:off x="1473200" y="11823700"/>
            <a:ext cx="21336000" cy="952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58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58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58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58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58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Testo"/>
          <p:cNvSpPr txBox="1"/>
          <p:nvPr>
            <p:ph type="title"/>
          </p:nvPr>
        </p:nvSpPr>
        <p:spPr>
          <a:xfrm>
            <a:off x="1524000" y="4622800"/>
            <a:ext cx="21336000" cy="4445000"/>
          </a:xfrm>
          <a:prstGeom prst="rect">
            <a:avLst/>
          </a:prstGeom>
        </p:spPr>
        <p:txBody>
          <a:bodyPr/>
          <a:lstStyle>
            <a:lvl1pPr>
              <a:defRPr sz="14000"/>
            </a:lvl1pPr>
          </a:lstStyle>
          <a:p>
            <a:pPr/>
            <a:r>
              <a:t>Titolo Testo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edie allestite per una cerimonia nuziale decorate con fiocchi di colore blu"/>
          <p:cNvSpPr/>
          <p:nvPr>
            <p:ph type="pic" sz="half" idx="21"/>
          </p:nvPr>
        </p:nvSpPr>
        <p:spPr>
          <a:xfrm>
            <a:off x="11010900" y="2095500"/>
            <a:ext cx="12700000" cy="952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olo Testo"/>
          <p:cNvSpPr txBox="1"/>
          <p:nvPr>
            <p:ph type="title"/>
          </p:nvPr>
        </p:nvSpPr>
        <p:spPr>
          <a:xfrm>
            <a:off x="2057400" y="2006600"/>
            <a:ext cx="10160000" cy="5207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40" name="Corpo livello uno…"/>
          <p:cNvSpPr txBox="1"/>
          <p:nvPr>
            <p:ph type="body" sz="quarter" idx="1"/>
          </p:nvPr>
        </p:nvSpPr>
        <p:spPr>
          <a:xfrm>
            <a:off x="2057400" y="7467600"/>
            <a:ext cx="10160000" cy="457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8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58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58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58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5800"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7" name="Corpo livello uno…"/>
          <p:cNvSpPr txBox="1"/>
          <p:nvPr>
            <p:ph type="body" idx="1"/>
          </p:nvPr>
        </p:nvSpPr>
        <p:spPr>
          <a:xfrm>
            <a:off x="1524000" y="3937000"/>
            <a:ext cx="21336000" cy="80010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edie allestite per una cerimonia nuziale decorate con fiocchi di colore blu"/>
          <p:cNvSpPr/>
          <p:nvPr>
            <p:ph type="pic" sz="half" idx="21"/>
          </p:nvPr>
        </p:nvSpPr>
        <p:spPr>
          <a:xfrm>
            <a:off x="12128500" y="4064000"/>
            <a:ext cx="10414000" cy="7810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7" name="Corpo livello uno…"/>
          <p:cNvSpPr txBox="1"/>
          <p:nvPr>
            <p:ph type="body" sz="half" idx="1"/>
          </p:nvPr>
        </p:nvSpPr>
        <p:spPr>
          <a:xfrm>
            <a:off x="1524000" y="3937000"/>
            <a:ext cx="10731500" cy="8064500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4600"/>
              </a:spcBef>
              <a:buClrTx/>
              <a:defRPr sz="4600"/>
            </a:lvl1pPr>
            <a:lvl2pPr marL="1016000" indent="-508000">
              <a:spcBef>
                <a:spcPts val="4600"/>
              </a:spcBef>
              <a:buClrTx/>
              <a:defRPr sz="4600"/>
            </a:lvl2pPr>
            <a:lvl3pPr marL="1524000" indent="-508000">
              <a:spcBef>
                <a:spcPts val="4600"/>
              </a:spcBef>
              <a:buClrTx/>
              <a:defRPr sz="4600"/>
            </a:lvl3pPr>
            <a:lvl4pPr marL="2032000" indent="-508000">
              <a:spcBef>
                <a:spcPts val="4600"/>
              </a:spcBef>
              <a:buClrTx/>
              <a:defRPr sz="4600"/>
            </a:lvl4pPr>
            <a:lvl5pPr marL="2540000" indent="-508000">
              <a:spcBef>
                <a:spcPts val="4600"/>
              </a:spcBef>
              <a:buClrTx/>
              <a:defRPr sz="4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Foto in orientamento verticale di una tavola di un ricevimento nuziale decorata con fiori"/>
          <p:cNvSpPr/>
          <p:nvPr>
            <p:ph type="pic" sz="quarter" idx="21"/>
          </p:nvPr>
        </p:nvSpPr>
        <p:spPr>
          <a:xfrm>
            <a:off x="13083116" y="5969000"/>
            <a:ext cx="9711268" cy="6477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Primo piano di una torta nuziale decorata con fiori rosa"/>
          <p:cNvSpPr/>
          <p:nvPr>
            <p:ph type="pic" sz="quarter" idx="22"/>
          </p:nvPr>
        </p:nvSpPr>
        <p:spPr>
          <a:xfrm>
            <a:off x="14668500" y="740833"/>
            <a:ext cx="6540500" cy="43603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edie allestite per una cerimonia nuziale decorate con fiocchi di colore blu"/>
          <p:cNvSpPr/>
          <p:nvPr>
            <p:ph type="pic" idx="23"/>
          </p:nvPr>
        </p:nvSpPr>
        <p:spPr>
          <a:xfrm>
            <a:off x="719666" y="1143000"/>
            <a:ext cx="15070668" cy="11303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/>
          <p:nvPr>
            <p:ph type="body" idx="1"/>
          </p:nvPr>
        </p:nvSpPr>
        <p:spPr>
          <a:xfrm>
            <a:off x="1524000" y="1778000"/>
            <a:ext cx="21336000" cy="1016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Titolo Testo"/>
          <p:cNvSpPr txBox="1"/>
          <p:nvPr>
            <p:ph type="title"/>
          </p:nvPr>
        </p:nvSpPr>
        <p:spPr>
          <a:xfrm>
            <a:off x="1524000" y="762000"/>
            <a:ext cx="21336000" cy="266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1944350" y="13017500"/>
            <a:ext cx="469900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buClrTx/>
              <a:defRPr sz="2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400" u="none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400" u="none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400" u="none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400" u="none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400" u="none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400" u="none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400" u="none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400" u="none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400" u="none">
          <a:solidFill>
            <a:srgbClr val="515151"/>
          </a:solidFill>
          <a:effectLst>
            <a:outerShdw sx="100000" sy="100000" kx="0" ky="0" algn="b" rotWithShape="0" blurRad="38100" dist="50800" dir="300000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5600" u="none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1pPr>
      <a:lvl2pPr marL="1270000" marR="0" indent="-6350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5600" u="none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2pPr>
      <a:lvl3pPr marL="1905000" marR="0" indent="-6350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5600" u="none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3pPr>
      <a:lvl4pPr marL="2540000" marR="0" indent="-6350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5600" u="none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4pPr>
      <a:lvl5pPr marL="3175000" marR="0" indent="-6350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5600" u="none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5pPr>
      <a:lvl6pPr marL="3810000" marR="0" indent="-6350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5600" u="none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6pPr>
      <a:lvl7pPr marL="4445000" marR="0" indent="-6350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5600" u="none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7pPr>
      <a:lvl8pPr marL="5080000" marR="0" indent="-6350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5600" u="none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8pPr>
      <a:lvl9pPr marL="5715000" marR="0" indent="-6350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b="0" baseline="0" cap="none" i="0" spc="0" strike="noStrike" sz="5600" u="none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3.jpe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e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ESCRIZIONE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satOff val="-2410"/>
                    <a:lumOff val="-29356"/>
                  </a:schemeClr>
                </a:solidFill>
              </a:defRPr>
            </a:lvl1pPr>
          </a:lstStyle>
          <a:p>
            <a:pPr/>
            <a:r>
              <a:t>DESCRIZIONE</a:t>
            </a:r>
          </a:p>
        </p:txBody>
      </p:sp>
      <p:sp>
        <p:nvSpPr>
          <p:cNvPr id="120" name="REFERENTE A STRUTTURA NON LINEARE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 anchor="b"/>
          <a:lstStyle>
            <a:lvl1pPr defTabSz="817244">
              <a:defRPr sz="7821">
                <a:solidFill>
                  <a:schemeClr val="accent1">
                    <a:satOff val="-2410"/>
                    <a:lumOff val="-16942"/>
                  </a:schemeClr>
                </a:solidFill>
                <a:effectLst>
                  <a:outerShdw sx="100000" sy="100000" kx="0" ky="0" algn="b" rotWithShape="0" blurRad="37719" dist="50292" dir="3000000">
                    <a:srgbClr val="FFFFFF">
                      <a:alpha val="60000"/>
                    </a:srgbClr>
                  </a:outerShdw>
                </a:effectLst>
              </a:defRPr>
            </a:lvl1pPr>
          </a:lstStyle>
          <a:p>
            <a:pPr/>
            <a:r>
              <a:t>REFERENTE A STRUTTURA NON LINEARE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9" grpId="1"/>
      <p:bldP build="whole" bldLvl="1" animBg="1" rev="0" advAuto="0" spid="120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94655093-paesaggio-delle-montagne-di-inverno-con-la-casa-su-priorità-alta-.jpg" descr="94655093-paesaggio-delle-montagne-di-inverno-con-la-casa-su-priorità-alta-.jpg"/>
          <p:cNvPicPr>
            <a:picLocks noChangeAspect="0"/>
          </p:cNvPicPr>
          <p:nvPr>
            <p:ph type="pic" idx="22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1710443" y="481970"/>
            <a:ext cx="8145359" cy="4556039"/>
          </a:xfrm>
          <a:prstGeom prst="rect">
            <a:avLst/>
          </a:prstGeom>
        </p:spPr>
      </p:pic>
      <p:pic>
        <p:nvPicPr>
          <p:cNvPr id="153" name="illustration-empty-school-classroom-interior_212889-4619.jpg.jpeg" descr="illustration-empty-school-classroom-interior_212889-4619.jpg.jpeg"/>
          <p:cNvPicPr>
            <a:picLocks noChangeAspect="0"/>
          </p:cNvPicPr>
          <p:nvPr>
            <p:ph type="pic" idx="2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186950" y="813725"/>
            <a:ext cx="10439401" cy="11582401"/>
          </a:xfrm>
          <a:prstGeom prst="rect">
            <a:avLst/>
          </a:prstGeom>
        </p:spPr>
      </p:pic>
      <p:grpSp>
        <p:nvGrpSpPr>
          <p:cNvPr id="156" name="aula-innovativa-senza-zaino.jpg"/>
          <p:cNvGrpSpPr/>
          <p:nvPr/>
        </p:nvGrpSpPr>
        <p:grpSpPr>
          <a:xfrm>
            <a:off x="10406002" y="7425649"/>
            <a:ext cx="9448801" cy="6070601"/>
            <a:chOff x="0" y="0"/>
            <a:chExt cx="9448800" cy="6070600"/>
          </a:xfrm>
        </p:grpSpPr>
        <p:pic>
          <p:nvPicPr>
            <p:cNvPr id="155" name="aula-innovativa-senza-zaino.jpg" descr="aula-innovativa-senza-zaino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5900" y="139700"/>
              <a:ext cx="9017000" cy="5511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4" name="aula-innovativa-senza-zaino.jpg" descr="aula-innovativa-senza-zaino.jp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448800" cy="6070600"/>
            </a:xfrm>
            <a:prstGeom prst="rect">
              <a:avLst/>
            </a:prstGeom>
            <a:effectLst/>
          </p:spPr>
        </p:pic>
      </p:grpSp>
      <p:pic>
        <p:nvPicPr>
          <p:cNvPr id="157" name="3128183-bellissimo-sfondo-natura-paesaggio-vettoriale.jpg" descr="3128183-bellissimo-sfondo-natura-paesaggio-vettoriale.jpg"/>
          <p:cNvPicPr>
            <a:picLocks noChangeAspect="0"/>
          </p:cNvPicPr>
          <p:nvPr>
            <p:ph type="pic" idx="21"/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6759251" y="4539719"/>
            <a:ext cx="7098356" cy="46365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" grpId="2"/>
      <p:bldP build="whole" bldLvl="1" animBg="1" rev="0" advAuto="0" spid="156" grpId="3"/>
      <p:bldP build="whole" bldLvl="1" animBg="1" rev="0" advAuto="0" spid="157" grpId="4"/>
      <p:bldP build="whole" bldLvl="1" animBg="1" rev="0" advAuto="0" spid="15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1000_F_174193497_8suOynXOJy3blQZXqRKYTuQn2x7nZOEY.jpg" descr="1000_F_174193497_8suOynXOJy3blQZXqRKYTuQn2x7nZOEY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0586690" y="889444"/>
            <a:ext cx="13196983" cy="9344874"/>
          </a:xfrm>
          <a:prstGeom prst="rect">
            <a:avLst/>
          </a:prstGeom>
        </p:spPr>
      </p:pic>
      <p:sp>
        <p:nvSpPr>
          <p:cNvPr id="160" name="CENTRIPETO-CENTRIFUGA"/>
          <p:cNvSpPr txBox="1"/>
          <p:nvPr>
            <p:ph type="title"/>
          </p:nvPr>
        </p:nvSpPr>
        <p:spPr>
          <a:xfrm>
            <a:off x="659289" y="2006600"/>
            <a:ext cx="10160001" cy="5207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</a:defRPr>
            </a:lvl1pPr>
          </a:lstStyle>
          <a:p>
            <a:pPr/>
            <a:r>
              <a:t>CENTRIPETO-CENTRIFUGA</a:t>
            </a:r>
          </a:p>
        </p:txBody>
      </p:sp>
      <p:sp>
        <p:nvSpPr>
          <p:cNvPr id="161" name="Tecnica adatta per volumi complessi, di cui si intende dare un’impressione unitaria."/>
          <p:cNvSpPr txBox="1"/>
          <p:nvPr>
            <p:ph type="body" sz="quarter" idx="1"/>
          </p:nvPr>
        </p:nvSpPr>
        <p:spPr>
          <a:xfrm>
            <a:off x="2057400" y="10190609"/>
            <a:ext cx="21407946" cy="2417714"/>
          </a:xfrm>
          <a:prstGeom prst="rect">
            <a:avLst/>
          </a:prstGeom>
        </p:spPr>
        <p:txBody>
          <a:bodyPr anchor="b"/>
          <a:lstStyle>
            <a:lvl1pPr algn="just">
              <a:defRPr>
                <a:solidFill>
                  <a:srgbClr val="011993"/>
                </a:solidFill>
              </a:defRPr>
            </a:lvl1pPr>
          </a:lstStyle>
          <a:p>
            <a:pPr/>
            <a:r>
              <a:t>Tecnica adatta per volumi complessi, di cui si intende dare un’impressione unitaria.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" grpId="1"/>
      <p:bldP build="whole" bldLvl="1" animBg="1" rev="0" advAuto="0" spid="161" grpId="2"/>
      <p:bldP build="whole" bldLvl="1" animBg="1" rev="0" advAuto="0" spid="159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ENTRIPETO - CENTRIFUG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</a:defRPr>
            </a:lvl1pPr>
          </a:lstStyle>
          <a:p>
            <a:pPr/>
            <a:r>
              <a:t>CENTRIPETO - CENTRIFUGA</a:t>
            </a:r>
          </a:p>
        </p:txBody>
      </p:sp>
      <p:sp>
        <p:nvSpPr>
          <p:cNvPr id="164" name="ha come movimento di base l’identificazione sintetica del volume complessivo dell’oggetto e del suo ASSE DI SIMMETRIA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spcBef>
                <a:spcPts val="3500"/>
              </a:spcBef>
              <a:defRPr sz="6500">
                <a:solidFill>
                  <a:srgbClr val="011993"/>
                </a:solidFill>
              </a:defRPr>
            </a:pPr>
            <a:r>
              <a:t>ha come movimento di base l’identificazione sintetica del volume complessivo dell’oggetto e del suo ASSE DI SIMMETRIA</a:t>
            </a:r>
          </a:p>
          <a:p>
            <a:pPr algn="just">
              <a:spcBef>
                <a:spcPts val="3500"/>
              </a:spcBef>
              <a:defRPr sz="6500">
                <a:solidFill>
                  <a:srgbClr val="011993"/>
                </a:solidFill>
              </a:defRPr>
            </a:pPr>
            <a:r>
              <a:t>gli oggetti si dispongono intorno all’asse con il movimento circolare delle onde sulla superficie dell’acqua in un bicchiere quando la si tocca con la punta di un coltello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  <p:bldP build="p" bldLvl="5" animBg="1" rev="0" advAuto="0" spid="16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QUANDO SI USA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satOff val="-2410"/>
                    <a:lumOff val="-29356"/>
                  </a:schemeClr>
                </a:solidFill>
              </a:defRPr>
            </a:lvl1pPr>
          </a:lstStyle>
          <a:p>
            <a:pPr/>
            <a:r>
              <a:t>QUANDO SI USA?</a:t>
            </a:r>
          </a:p>
        </p:txBody>
      </p:sp>
      <p:sp>
        <p:nvSpPr>
          <p:cNvPr id="167" name="per far prevalere, sulla precisione dei particolari, l’impressione generale di un volume…"/>
          <p:cNvSpPr txBox="1"/>
          <p:nvPr>
            <p:ph type="body" idx="1"/>
          </p:nvPr>
        </p:nvSpPr>
        <p:spPr>
          <a:xfrm>
            <a:off x="1524000" y="3621899"/>
            <a:ext cx="21336000" cy="8316101"/>
          </a:xfrm>
          <a:prstGeom prst="rect">
            <a:avLst/>
          </a:prstGeom>
        </p:spPr>
        <p:txBody>
          <a:bodyPr/>
          <a:lstStyle/>
          <a:p>
            <a:pPr marL="577850" indent="-577850" algn="just" defTabSz="751205">
              <a:spcBef>
                <a:spcPts val="5000"/>
              </a:spcBef>
              <a:defRPr sz="5915">
                <a:solidFill>
                  <a:schemeClr val="accent1">
                    <a:satOff val="-2410"/>
                    <a:lumOff val="-29356"/>
                  </a:schemeClr>
                </a:solidFill>
              </a:defRPr>
            </a:pPr>
            <a:r>
              <a:t>per far prevalere, sulla precisione dei particolari, l’impressione generale di un volume </a:t>
            </a:r>
          </a:p>
          <a:p>
            <a:pPr lvl="1" marL="1155700" indent="-577850" algn="just" defTabSz="751205">
              <a:spcBef>
                <a:spcPts val="3100"/>
              </a:spcBef>
              <a:defRPr sz="5915">
                <a:solidFill>
                  <a:schemeClr val="accent1">
                    <a:satOff val="-2410"/>
                    <a:lumOff val="-29356"/>
                  </a:schemeClr>
                </a:solidFill>
              </a:defRPr>
            </a:pPr>
            <a:r>
              <a:rPr>
                <a:solidFill>
                  <a:srgbClr val="0096FF"/>
                </a:solidFill>
              </a:rPr>
              <a:t>CUBICO</a:t>
            </a:r>
            <a:r>
              <a:t>: una stanza a pianta quadrata, una costruzione a pianta centrale</a:t>
            </a:r>
          </a:p>
          <a:p>
            <a:pPr lvl="1" marL="1155700" indent="-577850" algn="just" defTabSz="751205">
              <a:spcBef>
                <a:spcPts val="3100"/>
              </a:spcBef>
              <a:defRPr sz="5915">
                <a:solidFill>
                  <a:schemeClr val="accent1">
                    <a:satOff val="-2410"/>
                    <a:lumOff val="-29356"/>
                  </a:schemeClr>
                </a:solidFill>
              </a:defRPr>
            </a:pPr>
            <a:r>
              <a:rPr>
                <a:solidFill>
                  <a:srgbClr val="0433FF"/>
                </a:solidFill>
              </a:rPr>
              <a:t>CILINDRICO</a:t>
            </a:r>
            <a:r>
              <a:t>: l’interno di una torre, l’orizzonte dalla cima di un luogo elevato</a:t>
            </a:r>
          </a:p>
          <a:p>
            <a:pPr lvl="1" marL="1155700" indent="-577850" algn="just" defTabSz="751205">
              <a:spcBef>
                <a:spcPts val="3100"/>
              </a:spcBef>
              <a:defRPr sz="5915">
                <a:solidFill>
                  <a:schemeClr val="accent1">
                    <a:satOff val="-2410"/>
                    <a:lumOff val="-29356"/>
                  </a:schemeClr>
                </a:solidFill>
              </a:defRPr>
            </a:pPr>
            <a:r>
              <a:rPr>
                <a:solidFill>
                  <a:srgbClr val="005493"/>
                </a:solidFill>
              </a:rPr>
              <a:t>CONICO</a:t>
            </a:r>
            <a:r>
              <a:t> o </a:t>
            </a:r>
            <a:r>
              <a:rPr>
                <a:solidFill>
                  <a:srgbClr val="011993"/>
                </a:solidFill>
              </a:rPr>
              <a:t>PIRAMIDALE</a:t>
            </a:r>
            <a:r>
              <a:t>: una valle, un cortile visto dall’alto o dal basso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ircl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7" grpId="2"/>
      <p:bldP build="whole" bldLvl="1" animBg="1" rev="0" advAuto="0" spid="16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Bucce-della-frutta-come-riciclarle-fuori-dalla-cucina.jpg"/>
          <p:cNvGrpSpPr/>
          <p:nvPr/>
        </p:nvGrpSpPr>
        <p:grpSpPr>
          <a:xfrm rot="20280000">
            <a:off x="11032585" y="1646295"/>
            <a:ext cx="9957597" cy="10423410"/>
            <a:chOff x="0" y="0"/>
            <a:chExt cx="9957596" cy="10423409"/>
          </a:xfrm>
        </p:grpSpPr>
        <p:pic>
          <p:nvPicPr>
            <p:cNvPr id="170" name="Bucce-della-frutta-come-riciclarle-fuori-dalla-cucina.jpg" descr="Bucce-della-frutta-come-riciclarle-fuori-dalla-cucina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5593" t="15702" r="24617" b="6920"/>
            <a:stretch>
              <a:fillRect/>
            </a:stretch>
          </p:blipFill>
          <p:spPr>
            <a:xfrm>
              <a:off x="215994" y="139554"/>
              <a:ext cx="9525561" cy="986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0" h="21582" fill="norm" stroke="1" extrusionOk="0">
                  <a:moveTo>
                    <a:pt x="12998" y="0"/>
                  </a:moveTo>
                  <a:cubicBezTo>
                    <a:pt x="12577" y="4"/>
                    <a:pt x="12432" y="18"/>
                    <a:pt x="12277" y="71"/>
                  </a:cubicBezTo>
                  <a:cubicBezTo>
                    <a:pt x="12170" y="107"/>
                    <a:pt x="12018" y="150"/>
                    <a:pt x="11939" y="166"/>
                  </a:cubicBezTo>
                  <a:cubicBezTo>
                    <a:pt x="11860" y="183"/>
                    <a:pt x="11733" y="219"/>
                    <a:pt x="11656" y="247"/>
                  </a:cubicBezTo>
                  <a:cubicBezTo>
                    <a:pt x="11580" y="275"/>
                    <a:pt x="11351" y="306"/>
                    <a:pt x="11146" y="315"/>
                  </a:cubicBezTo>
                  <a:cubicBezTo>
                    <a:pt x="10819" y="329"/>
                    <a:pt x="10616" y="369"/>
                    <a:pt x="10351" y="474"/>
                  </a:cubicBezTo>
                  <a:cubicBezTo>
                    <a:pt x="9952" y="631"/>
                    <a:pt x="9866" y="653"/>
                    <a:pt x="9641" y="664"/>
                  </a:cubicBezTo>
                  <a:lnTo>
                    <a:pt x="9389" y="676"/>
                  </a:lnTo>
                  <a:lnTo>
                    <a:pt x="9279" y="511"/>
                  </a:lnTo>
                  <a:cubicBezTo>
                    <a:pt x="9180" y="363"/>
                    <a:pt x="9151" y="343"/>
                    <a:pt x="9006" y="322"/>
                  </a:cubicBezTo>
                  <a:cubicBezTo>
                    <a:pt x="8882" y="304"/>
                    <a:pt x="8829" y="311"/>
                    <a:pt x="8782" y="352"/>
                  </a:cubicBezTo>
                  <a:cubicBezTo>
                    <a:pt x="8749" y="382"/>
                    <a:pt x="8695" y="406"/>
                    <a:pt x="8665" y="406"/>
                  </a:cubicBezTo>
                  <a:cubicBezTo>
                    <a:pt x="8634" y="406"/>
                    <a:pt x="8561" y="448"/>
                    <a:pt x="8501" y="499"/>
                  </a:cubicBezTo>
                  <a:cubicBezTo>
                    <a:pt x="8411" y="575"/>
                    <a:pt x="8390" y="618"/>
                    <a:pt x="8390" y="733"/>
                  </a:cubicBezTo>
                  <a:cubicBezTo>
                    <a:pt x="8390" y="825"/>
                    <a:pt x="8369" y="892"/>
                    <a:pt x="8329" y="925"/>
                  </a:cubicBezTo>
                  <a:cubicBezTo>
                    <a:pt x="8244" y="996"/>
                    <a:pt x="7814" y="1089"/>
                    <a:pt x="7578" y="1089"/>
                  </a:cubicBezTo>
                  <a:cubicBezTo>
                    <a:pt x="7471" y="1089"/>
                    <a:pt x="7272" y="1113"/>
                    <a:pt x="7136" y="1141"/>
                  </a:cubicBezTo>
                  <a:cubicBezTo>
                    <a:pt x="7000" y="1168"/>
                    <a:pt x="6737" y="1191"/>
                    <a:pt x="6551" y="1192"/>
                  </a:cubicBezTo>
                  <a:cubicBezTo>
                    <a:pt x="5951" y="1193"/>
                    <a:pt x="5466" y="1339"/>
                    <a:pt x="5070" y="1637"/>
                  </a:cubicBezTo>
                  <a:cubicBezTo>
                    <a:pt x="5002" y="1689"/>
                    <a:pt x="4866" y="1759"/>
                    <a:pt x="4769" y="1793"/>
                  </a:cubicBezTo>
                  <a:cubicBezTo>
                    <a:pt x="4576" y="1860"/>
                    <a:pt x="4347" y="1998"/>
                    <a:pt x="4243" y="2110"/>
                  </a:cubicBezTo>
                  <a:cubicBezTo>
                    <a:pt x="4206" y="2150"/>
                    <a:pt x="4111" y="2213"/>
                    <a:pt x="4031" y="2250"/>
                  </a:cubicBezTo>
                  <a:cubicBezTo>
                    <a:pt x="3789" y="2364"/>
                    <a:pt x="2843" y="3309"/>
                    <a:pt x="2843" y="3438"/>
                  </a:cubicBezTo>
                  <a:cubicBezTo>
                    <a:pt x="2843" y="3475"/>
                    <a:pt x="2790" y="3565"/>
                    <a:pt x="2725" y="3639"/>
                  </a:cubicBezTo>
                  <a:cubicBezTo>
                    <a:pt x="2660" y="3713"/>
                    <a:pt x="2581" y="3821"/>
                    <a:pt x="2550" y="3879"/>
                  </a:cubicBezTo>
                  <a:cubicBezTo>
                    <a:pt x="2519" y="3937"/>
                    <a:pt x="2454" y="4010"/>
                    <a:pt x="2405" y="4041"/>
                  </a:cubicBezTo>
                  <a:cubicBezTo>
                    <a:pt x="2356" y="4071"/>
                    <a:pt x="2293" y="4147"/>
                    <a:pt x="2262" y="4209"/>
                  </a:cubicBezTo>
                  <a:cubicBezTo>
                    <a:pt x="2232" y="4271"/>
                    <a:pt x="2147" y="4392"/>
                    <a:pt x="2075" y="4479"/>
                  </a:cubicBezTo>
                  <a:cubicBezTo>
                    <a:pt x="2002" y="4566"/>
                    <a:pt x="1911" y="4688"/>
                    <a:pt x="1872" y="4751"/>
                  </a:cubicBezTo>
                  <a:cubicBezTo>
                    <a:pt x="1833" y="4814"/>
                    <a:pt x="1766" y="4919"/>
                    <a:pt x="1724" y="4985"/>
                  </a:cubicBezTo>
                  <a:cubicBezTo>
                    <a:pt x="1681" y="5052"/>
                    <a:pt x="1604" y="5185"/>
                    <a:pt x="1553" y="5282"/>
                  </a:cubicBezTo>
                  <a:cubicBezTo>
                    <a:pt x="1502" y="5379"/>
                    <a:pt x="1406" y="5520"/>
                    <a:pt x="1338" y="5596"/>
                  </a:cubicBezTo>
                  <a:cubicBezTo>
                    <a:pt x="1108" y="5856"/>
                    <a:pt x="1054" y="6112"/>
                    <a:pt x="1180" y="6340"/>
                  </a:cubicBezTo>
                  <a:cubicBezTo>
                    <a:pt x="1297" y="6550"/>
                    <a:pt x="1594" y="6697"/>
                    <a:pt x="1890" y="6690"/>
                  </a:cubicBezTo>
                  <a:cubicBezTo>
                    <a:pt x="1958" y="6688"/>
                    <a:pt x="2077" y="6705"/>
                    <a:pt x="2155" y="6727"/>
                  </a:cubicBezTo>
                  <a:cubicBezTo>
                    <a:pt x="2360" y="6786"/>
                    <a:pt x="3876" y="6798"/>
                    <a:pt x="4071" y="6742"/>
                  </a:cubicBezTo>
                  <a:cubicBezTo>
                    <a:pt x="4195" y="6706"/>
                    <a:pt x="4250" y="6707"/>
                    <a:pt x="4384" y="6746"/>
                  </a:cubicBezTo>
                  <a:cubicBezTo>
                    <a:pt x="4509" y="6783"/>
                    <a:pt x="4569" y="6784"/>
                    <a:pt x="4641" y="6755"/>
                  </a:cubicBezTo>
                  <a:cubicBezTo>
                    <a:pt x="4692" y="6734"/>
                    <a:pt x="4829" y="6713"/>
                    <a:pt x="4946" y="6709"/>
                  </a:cubicBezTo>
                  <a:cubicBezTo>
                    <a:pt x="5063" y="6705"/>
                    <a:pt x="5348" y="6682"/>
                    <a:pt x="5582" y="6658"/>
                  </a:cubicBezTo>
                  <a:cubicBezTo>
                    <a:pt x="6148" y="6599"/>
                    <a:pt x="6407" y="6607"/>
                    <a:pt x="6761" y="6692"/>
                  </a:cubicBezTo>
                  <a:cubicBezTo>
                    <a:pt x="6924" y="6732"/>
                    <a:pt x="7122" y="6764"/>
                    <a:pt x="7201" y="6764"/>
                  </a:cubicBezTo>
                  <a:cubicBezTo>
                    <a:pt x="7280" y="6764"/>
                    <a:pt x="7515" y="6782"/>
                    <a:pt x="7723" y="6804"/>
                  </a:cubicBezTo>
                  <a:cubicBezTo>
                    <a:pt x="8060" y="6841"/>
                    <a:pt x="8126" y="6839"/>
                    <a:pt x="8325" y="6784"/>
                  </a:cubicBezTo>
                  <a:cubicBezTo>
                    <a:pt x="8658" y="6694"/>
                    <a:pt x="9715" y="6666"/>
                    <a:pt x="9980" y="6740"/>
                  </a:cubicBezTo>
                  <a:cubicBezTo>
                    <a:pt x="10326" y="6837"/>
                    <a:pt x="10640" y="6872"/>
                    <a:pt x="10796" y="6831"/>
                  </a:cubicBezTo>
                  <a:cubicBezTo>
                    <a:pt x="10908" y="6802"/>
                    <a:pt x="10979" y="6805"/>
                    <a:pt x="11128" y="6847"/>
                  </a:cubicBezTo>
                  <a:cubicBezTo>
                    <a:pt x="11261" y="6885"/>
                    <a:pt x="11471" y="6900"/>
                    <a:pt x="11844" y="6900"/>
                  </a:cubicBezTo>
                  <a:cubicBezTo>
                    <a:pt x="12286" y="6900"/>
                    <a:pt x="12406" y="6911"/>
                    <a:pt x="12580" y="6970"/>
                  </a:cubicBezTo>
                  <a:cubicBezTo>
                    <a:pt x="12695" y="7009"/>
                    <a:pt x="12924" y="7055"/>
                    <a:pt x="13089" y="7071"/>
                  </a:cubicBezTo>
                  <a:cubicBezTo>
                    <a:pt x="13255" y="7087"/>
                    <a:pt x="13521" y="7120"/>
                    <a:pt x="13681" y="7143"/>
                  </a:cubicBezTo>
                  <a:cubicBezTo>
                    <a:pt x="13916" y="7178"/>
                    <a:pt x="14030" y="7177"/>
                    <a:pt x="14265" y="7142"/>
                  </a:cubicBezTo>
                  <a:cubicBezTo>
                    <a:pt x="14425" y="7118"/>
                    <a:pt x="14683" y="7095"/>
                    <a:pt x="14838" y="7091"/>
                  </a:cubicBezTo>
                  <a:cubicBezTo>
                    <a:pt x="14994" y="7086"/>
                    <a:pt x="15162" y="7066"/>
                    <a:pt x="15210" y="7047"/>
                  </a:cubicBezTo>
                  <a:cubicBezTo>
                    <a:pt x="15274" y="7021"/>
                    <a:pt x="15361" y="7023"/>
                    <a:pt x="15522" y="7055"/>
                  </a:cubicBezTo>
                  <a:cubicBezTo>
                    <a:pt x="15855" y="7122"/>
                    <a:pt x="15878" y="7134"/>
                    <a:pt x="15795" y="7193"/>
                  </a:cubicBezTo>
                  <a:cubicBezTo>
                    <a:pt x="15757" y="7220"/>
                    <a:pt x="15675" y="7242"/>
                    <a:pt x="15613" y="7242"/>
                  </a:cubicBezTo>
                  <a:cubicBezTo>
                    <a:pt x="15449" y="7242"/>
                    <a:pt x="15174" y="7434"/>
                    <a:pt x="15123" y="7584"/>
                  </a:cubicBezTo>
                  <a:cubicBezTo>
                    <a:pt x="15096" y="7663"/>
                    <a:pt x="15065" y="7699"/>
                    <a:pt x="15031" y="7688"/>
                  </a:cubicBezTo>
                  <a:cubicBezTo>
                    <a:pt x="14861" y="7636"/>
                    <a:pt x="14582" y="7696"/>
                    <a:pt x="13755" y="7961"/>
                  </a:cubicBezTo>
                  <a:cubicBezTo>
                    <a:pt x="12996" y="8204"/>
                    <a:pt x="12321" y="8286"/>
                    <a:pt x="11517" y="8233"/>
                  </a:cubicBezTo>
                  <a:cubicBezTo>
                    <a:pt x="11294" y="8218"/>
                    <a:pt x="10808" y="8282"/>
                    <a:pt x="10742" y="8334"/>
                  </a:cubicBezTo>
                  <a:cubicBezTo>
                    <a:pt x="10708" y="8362"/>
                    <a:pt x="10450" y="8374"/>
                    <a:pt x="10033" y="8369"/>
                  </a:cubicBezTo>
                  <a:cubicBezTo>
                    <a:pt x="9955" y="8368"/>
                    <a:pt x="9678" y="8384"/>
                    <a:pt x="9415" y="8403"/>
                  </a:cubicBezTo>
                  <a:cubicBezTo>
                    <a:pt x="9153" y="8422"/>
                    <a:pt x="8747" y="8439"/>
                    <a:pt x="8514" y="8439"/>
                  </a:cubicBezTo>
                  <a:cubicBezTo>
                    <a:pt x="8281" y="8440"/>
                    <a:pt x="7942" y="8464"/>
                    <a:pt x="7761" y="8493"/>
                  </a:cubicBezTo>
                  <a:cubicBezTo>
                    <a:pt x="7493" y="8537"/>
                    <a:pt x="7399" y="8539"/>
                    <a:pt x="7258" y="8506"/>
                  </a:cubicBezTo>
                  <a:cubicBezTo>
                    <a:pt x="7135" y="8478"/>
                    <a:pt x="7053" y="8476"/>
                    <a:pt x="6980" y="8501"/>
                  </a:cubicBezTo>
                  <a:cubicBezTo>
                    <a:pt x="6902" y="8527"/>
                    <a:pt x="6833" y="8523"/>
                    <a:pt x="6706" y="8485"/>
                  </a:cubicBezTo>
                  <a:cubicBezTo>
                    <a:pt x="6489" y="8419"/>
                    <a:pt x="6211" y="8441"/>
                    <a:pt x="5802" y="8558"/>
                  </a:cubicBezTo>
                  <a:cubicBezTo>
                    <a:pt x="5522" y="8637"/>
                    <a:pt x="5456" y="8643"/>
                    <a:pt x="5126" y="8623"/>
                  </a:cubicBezTo>
                  <a:cubicBezTo>
                    <a:pt x="4818" y="8603"/>
                    <a:pt x="4741" y="8609"/>
                    <a:pt x="4641" y="8659"/>
                  </a:cubicBezTo>
                  <a:cubicBezTo>
                    <a:pt x="4526" y="8716"/>
                    <a:pt x="3768" y="8959"/>
                    <a:pt x="3586" y="8997"/>
                  </a:cubicBezTo>
                  <a:cubicBezTo>
                    <a:pt x="3537" y="9007"/>
                    <a:pt x="3270" y="9040"/>
                    <a:pt x="2993" y="9071"/>
                  </a:cubicBezTo>
                  <a:cubicBezTo>
                    <a:pt x="2716" y="9101"/>
                    <a:pt x="2438" y="9147"/>
                    <a:pt x="2375" y="9172"/>
                  </a:cubicBezTo>
                  <a:cubicBezTo>
                    <a:pt x="2312" y="9198"/>
                    <a:pt x="2157" y="9237"/>
                    <a:pt x="2031" y="9259"/>
                  </a:cubicBezTo>
                  <a:cubicBezTo>
                    <a:pt x="1904" y="9281"/>
                    <a:pt x="1735" y="9328"/>
                    <a:pt x="1655" y="9363"/>
                  </a:cubicBezTo>
                  <a:cubicBezTo>
                    <a:pt x="1474" y="9443"/>
                    <a:pt x="1291" y="9482"/>
                    <a:pt x="873" y="9530"/>
                  </a:cubicBezTo>
                  <a:cubicBezTo>
                    <a:pt x="493" y="9574"/>
                    <a:pt x="237" y="9661"/>
                    <a:pt x="152" y="9776"/>
                  </a:cubicBezTo>
                  <a:cubicBezTo>
                    <a:pt x="15" y="9963"/>
                    <a:pt x="-48" y="11351"/>
                    <a:pt x="42" y="12216"/>
                  </a:cubicBezTo>
                  <a:cubicBezTo>
                    <a:pt x="118" y="12949"/>
                    <a:pt x="120" y="12962"/>
                    <a:pt x="194" y="13080"/>
                  </a:cubicBezTo>
                  <a:cubicBezTo>
                    <a:pt x="261" y="13186"/>
                    <a:pt x="271" y="13190"/>
                    <a:pt x="503" y="13190"/>
                  </a:cubicBezTo>
                  <a:cubicBezTo>
                    <a:pt x="634" y="13190"/>
                    <a:pt x="789" y="13203"/>
                    <a:pt x="848" y="13219"/>
                  </a:cubicBezTo>
                  <a:cubicBezTo>
                    <a:pt x="912" y="13237"/>
                    <a:pt x="1037" y="13235"/>
                    <a:pt x="1159" y="13213"/>
                  </a:cubicBezTo>
                  <a:cubicBezTo>
                    <a:pt x="1328" y="13184"/>
                    <a:pt x="1382" y="13187"/>
                    <a:pt x="1486" y="13235"/>
                  </a:cubicBezTo>
                  <a:cubicBezTo>
                    <a:pt x="1678" y="13324"/>
                    <a:pt x="2005" y="13311"/>
                    <a:pt x="2161" y="13209"/>
                  </a:cubicBezTo>
                  <a:cubicBezTo>
                    <a:pt x="2300" y="13117"/>
                    <a:pt x="2336" y="13123"/>
                    <a:pt x="2540" y="13265"/>
                  </a:cubicBezTo>
                  <a:cubicBezTo>
                    <a:pt x="2700" y="13376"/>
                    <a:pt x="2763" y="13382"/>
                    <a:pt x="2907" y="13302"/>
                  </a:cubicBezTo>
                  <a:cubicBezTo>
                    <a:pt x="3006" y="13247"/>
                    <a:pt x="3020" y="13248"/>
                    <a:pt x="3148" y="13304"/>
                  </a:cubicBezTo>
                  <a:cubicBezTo>
                    <a:pt x="3305" y="13372"/>
                    <a:pt x="3357" y="13373"/>
                    <a:pt x="4476" y="13329"/>
                  </a:cubicBezTo>
                  <a:cubicBezTo>
                    <a:pt x="4510" y="13328"/>
                    <a:pt x="4591" y="13280"/>
                    <a:pt x="4658" y="13224"/>
                  </a:cubicBezTo>
                  <a:cubicBezTo>
                    <a:pt x="4756" y="13140"/>
                    <a:pt x="4785" y="13130"/>
                    <a:pt x="4818" y="13167"/>
                  </a:cubicBezTo>
                  <a:cubicBezTo>
                    <a:pt x="4873" y="13232"/>
                    <a:pt x="5470" y="13265"/>
                    <a:pt x="5805" y="13221"/>
                  </a:cubicBezTo>
                  <a:cubicBezTo>
                    <a:pt x="6218" y="13167"/>
                    <a:pt x="7339" y="12948"/>
                    <a:pt x="7419" y="12905"/>
                  </a:cubicBezTo>
                  <a:cubicBezTo>
                    <a:pt x="7457" y="12884"/>
                    <a:pt x="7602" y="12858"/>
                    <a:pt x="7740" y="12847"/>
                  </a:cubicBezTo>
                  <a:cubicBezTo>
                    <a:pt x="7936" y="12831"/>
                    <a:pt x="8017" y="12806"/>
                    <a:pt x="8114" y="12734"/>
                  </a:cubicBezTo>
                  <a:cubicBezTo>
                    <a:pt x="8250" y="12634"/>
                    <a:pt x="8282" y="12630"/>
                    <a:pt x="8677" y="12663"/>
                  </a:cubicBezTo>
                  <a:cubicBezTo>
                    <a:pt x="8926" y="12683"/>
                    <a:pt x="8958" y="12679"/>
                    <a:pt x="9104" y="12596"/>
                  </a:cubicBezTo>
                  <a:cubicBezTo>
                    <a:pt x="9222" y="12529"/>
                    <a:pt x="9310" y="12506"/>
                    <a:pt x="9453" y="12507"/>
                  </a:cubicBezTo>
                  <a:cubicBezTo>
                    <a:pt x="9716" y="12507"/>
                    <a:pt x="10412" y="12347"/>
                    <a:pt x="10665" y="12228"/>
                  </a:cubicBezTo>
                  <a:cubicBezTo>
                    <a:pt x="10845" y="12143"/>
                    <a:pt x="10916" y="12130"/>
                    <a:pt x="11178" y="12130"/>
                  </a:cubicBezTo>
                  <a:cubicBezTo>
                    <a:pt x="11424" y="12129"/>
                    <a:pt x="11539" y="12109"/>
                    <a:pt x="11780" y="12026"/>
                  </a:cubicBezTo>
                  <a:cubicBezTo>
                    <a:pt x="11945" y="11970"/>
                    <a:pt x="12148" y="11925"/>
                    <a:pt x="12231" y="11925"/>
                  </a:cubicBezTo>
                  <a:cubicBezTo>
                    <a:pt x="12370" y="11925"/>
                    <a:pt x="12387" y="11915"/>
                    <a:pt x="12432" y="11809"/>
                  </a:cubicBezTo>
                  <a:cubicBezTo>
                    <a:pt x="12498" y="11657"/>
                    <a:pt x="12537" y="11639"/>
                    <a:pt x="12687" y="11687"/>
                  </a:cubicBezTo>
                  <a:cubicBezTo>
                    <a:pt x="12862" y="11743"/>
                    <a:pt x="13483" y="11669"/>
                    <a:pt x="13655" y="11573"/>
                  </a:cubicBezTo>
                  <a:cubicBezTo>
                    <a:pt x="13831" y="11474"/>
                    <a:pt x="14056" y="11446"/>
                    <a:pt x="14225" y="11503"/>
                  </a:cubicBezTo>
                  <a:cubicBezTo>
                    <a:pt x="14339" y="11541"/>
                    <a:pt x="14428" y="11542"/>
                    <a:pt x="14690" y="11511"/>
                  </a:cubicBezTo>
                  <a:cubicBezTo>
                    <a:pt x="14940" y="11482"/>
                    <a:pt x="15102" y="11483"/>
                    <a:pt x="15392" y="11517"/>
                  </a:cubicBezTo>
                  <a:cubicBezTo>
                    <a:pt x="15724" y="11555"/>
                    <a:pt x="15807" y="11554"/>
                    <a:pt x="16070" y="11504"/>
                  </a:cubicBezTo>
                  <a:cubicBezTo>
                    <a:pt x="16453" y="11431"/>
                    <a:pt x="16543" y="11432"/>
                    <a:pt x="16772" y="11512"/>
                  </a:cubicBezTo>
                  <a:cubicBezTo>
                    <a:pt x="16874" y="11548"/>
                    <a:pt x="17014" y="11588"/>
                    <a:pt x="17082" y="11602"/>
                  </a:cubicBezTo>
                  <a:cubicBezTo>
                    <a:pt x="17150" y="11615"/>
                    <a:pt x="17293" y="11664"/>
                    <a:pt x="17400" y="11709"/>
                  </a:cubicBezTo>
                  <a:cubicBezTo>
                    <a:pt x="17529" y="11765"/>
                    <a:pt x="17734" y="11809"/>
                    <a:pt x="18006" y="11840"/>
                  </a:cubicBezTo>
                  <a:cubicBezTo>
                    <a:pt x="18232" y="11866"/>
                    <a:pt x="18477" y="11911"/>
                    <a:pt x="18551" y="11940"/>
                  </a:cubicBezTo>
                  <a:lnTo>
                    <a:pt x="18685" y="11995"/>
                  </a:lnTo>
                  <a:lnTo>
                    <a:pt x="18546" y="12134"/>
                  </a:lnTo>
                  <a:cubicBezTo>
                    <a:pt x="18382" y="12298"/>
                    <a:pt x="18278" y="12355"/>
                    <a:pt x="18056" y="12403"/>
                  </a:cubicBezTo>
                  <a:cubicBezTo>
                    <a:pt x="17880" y="12441"/>
                    <a:pt x="17673" y="12557"/>
                    <a:pt x="17463" y="12735"/>
                  </a:cubicBezTo>
                  <a:cubicBezTo>
                    <a:pt x="17390" y="12796"/>
                    <a:pt x="17287" y="12856"/>
                    <a:pt x="17233" y="12869"/>
                  </a:cubicBezTo>
                  <a:cubicBezTo>
                    <a:pt x="17107" y="12898"/>
                    <a:pt x="16812" y="13041"/>
                    <a:pt x="16782" y="13087"/>
                  </a:cubicBezTo>
                  <a:cubicBezTo>
                    <a:pt x="16743" y="13148"/>
                    <a:pt x="16493" y="13256"/>
                    <a:pt x="16334" y="13279"/>
                  </a:cubicBezTo>
                  <a:cubicBezTo>
                    <a:pt x="16250" y="13292"/>
                    <a:pt x="16084" y="13344"/>
                    <a:pt x="15966" y="13395"/>
                  </a:cubicBezTo>
                  <a:cubicBezTo>
                    <a:pt x="15848" y="13446"/>
                    <a:pt x="15673" y="13499"/>
                    <a:pt x="15577" y="13512"/>
                  </a:cubicBezTo>
                  <a:cubicBezTo>
                    <a:pt x="15482" y="13525"/>
                    <a:pt x="15292" y="13569"/>
                    <a:pt x="15156" y="13609"/>
                  </a:cubicBezTo>
                  <a:cubicBezTo>
                    <a:pt x="14934" y="13675"/>
                    <a:pt x="14831" y="13683"/>
                    <a:pt x="14150" y="13680"/>
                  </a:cubicBezTo>
                  <a:cubicBezTo>
                    <a:pt x="13732" y="13679"/>
                    <a:pt x="13265" y="13675"/>
                    <a:pt x="13113" y="13672"/>
                  </a:cubicBezTo>
                  <a:cubicBezTo>
                    <a:pt x="12928" y="13667"/>
                    <a:pt x="12737" y="13689"/>
                    <a:pt x="12537" y="13738"/>
                  </a:cubicBezTo>
                  <a:cubicBezTo>
                    <a:pt x="12325" y="13789"/>
                    <a:pt x="12144" y="13808"/>
                    <a:pt x="11913" y="13804"/>
                  </a:cubicBezTo>
                  <a:cubicBezTo>
                    <a:pt x="11555" y="13797"/>
                    <a:pt x="11215" y="13838"/>
                    <a:pt x="11141" y="13897"/>
                  </a:cubicBezTo>
                  <a:cubicBezTo>
                    <a:pt x="11093" y="13935"/>
                    <a:pt x="10903" y="13961"/>
                    <a:pt x="10475" y="13989"/>
                  </a:cubicBezTo>
                  <a:cubicBezTo>
                    <a:pt x="10349" y="13997"/>
                    <a:pt x="10102" y="14020"/>
                    <a:pt x="9927" y="14040"/>
                  </a:cubicBezTo>
                  <a:cubicBezTo>
                    <a:pt x="9752" y="14060"/>
                    <a:pt x="9411" y="14092"/>
                    <a:pt x="9168" y="14111"/>
                  </a:cubicBezTo>
                  <a:cubicBezTo>
                    <a:pt x="8925" y="14131"/>
                    <a:pt x="8631" y="14165"/>
                    <a:pt x="8514" y="14187"/>
                  </a:cubicBezTo>
                  <a:cubicBezTo>
                    <a:pt x="8397" y="14209"/>
                    <a:pt x="8173" y="14230"/>
                    <a:pt x="8016" y="14234"/>
                  </a:cubicBezTo>
                  <a:cubicBezTo>
                    <a:pt x="7858" y="14237"/>
                    <a:pt x="7712" y="14249"/>
                    <a:pt x="7692" y="14261"/>
                  </a:cubicBezTo>
                  <a:cubicBezTo>
                    <a:pt x="7673" y="14273"/>
                    <a:pt x="7587" y="14259"/>
                    <a:pt x="7502" y="14230"/>
                  </a:cubicBezTo>
                  <a:cubicBezTo>
                    <a:pt x="7337" y="14174"/>
                    <a:pt x="7212" y="14193"/>
                    <a:pt x="6801" y="14341"/>
                  </a:cubicBezTo>
                  <a:cubicBezTo>
                    <a:pt x="6700" y="14378"/>
                    <a:pt x="6525" y="14400"/>
                    <a:pt x="6323" y="14402"/>
                  </a:cubicBezTo>
                  <a:cubicBezTo>
                    <a:pt x="6002" y="14406"/>
                    <a:pt x="5969" y="14415"/>
                    <a:pt x="5475" y="14626"/>
                  </a:cubicBezTo>
                  <a:cubicBezTo>
                    <a:pt x="5312" y="14696"/>
                    <a:pt x="4568" y="14876"/>
                    <a:pt x="4203" y="14934"/>
                  </a:cubicBezTo>
                  <a:cubicBezTo>
                    <a:pt x="3779" y="15002"/>
                    <a:pt x="3540" y="15070"/>
                    <a:pt x="3314" y="15190"/>
                  </a:cubicBezTo>
                  <a:cubicBezTo>
                    <a:pt x="3078" y="15314"/>
                    <a:pt x="2586" y="15462"/>
                    <a:pt x="2190" y="15528"/>
                  </a:cubicBezTo>
                  <a:cubicBezTo>
                    <a:pt x="1892" y="15578"/>
                    <a:pt x="1796" y="15634"/>
                    <a:pt x="1613" y="15867"/>
                  </a:cubicBezTo>
                  <a:cubicBezTo>
                    <a:pt x="1436" y="16092"/>
                    <a:pt x="1395" y="16171"/>
                    <a:pt x="1395" y="16283"/>
                  </a:cubicBezTo>
                  <a:cubicBezTo>
                    <a:pt x="1395" y="16396"/>
                    <a:pt x="2010" y="17340"/>
                    <a:pt x="2252" y="17598"/>
                  </a:cubicBezTo>
                  <a:cubicBezTo>
                    <a:pt x="2349" y="17701"/>
                    <a:pt x="2467" y="17845"/>
                    <a:pt x="2515" y="17918"/>
                  </a:cubicBezTo>
                  <a:cubicBezTo>
                    <a:pt x="2562" y="17991"/>
                    <a:pt x="2748" y="18195"/>
                    <a:pt x="2926" y="18372"/>
                  </a:cubicBezTo>
                  <a:cubicBezTo>
                    <a:pt x="3213" y="18656"/>
                    <a:pt x="3263" y="18693"/>
                    <a:pt x="3373" y="18693"/>
                  </a:cubicBezTo>
                  <a:cubicBezTo>
                    <a:pt x="3441" y="18693"/>
                    <a:pt x="3601" y="18714"/>
                    <a:pt x="3729" y="18740"/>
                  </a:cubicBezTo>
                  <a:cubicBezTo>
                    <a:pt x="3903" y="18775"/>
                    <a:pt x="4014" y="18779"/>
                    <a:pt x="4167" y="18753"/>
                  </a:cubicBezTo>
                  <a:cubicBezTo>
                    <a:pt x="4321" y="18727"/>
                    <a:pt x="4406" y="18730"/>
                    <a:pt x="4513" y="18764"/>
                  </a:cubicBezTo>
                  <a:cubicBezTo>
                    <a:pt x="4659" y="18811"/>
                    <a:pt x="4794" y="18814"/>
                    <a:pt x="5494" y="18788"/>
                  </a:cubicBezTo>
                  <a:cubicBezTo>
                    <a:pt x="5923" y="18772"/>
                    <a:pt x="6301" y="18723"/>
                    <a:pt x="6447" y="18666"/>
                  </a:cubicBezTo>
                  <a:cubicBezTo>
                    <a:pt x="6544" y="18628"/>
                    <a:pt x="7220" y="18556"/>
                    <a:pt x="7479" y="18556"/>
                  </a:cubicBezTo>
                  <a:cubicBezTo>
                    <a:pt x="7643" y="18556"/>
                    <a:pt x="8138" y="18464"/>
                    <a:pt x="8495" y="18368"/>
                  </a:cubicBezTo>
                  <a:cubicBezTo>
                    <a:pt x="8601" y="18340"/>
                    <a:pt x="8721" y="18316"/>
                    <a:pt x="8760" y="18316"/>
                  </a:cubicBezTo>
                  <a:cubicBezTo>
                    <a:pt x="8800" y="18316"/>
                    <a:pt x="8879" y="18286"/>
                    <a:pt x="8938" y="18249"/>
                  </a:cubicBezTo>
                  <a:cubicBezTo>
                    <a:pt x="9005" y="18205"/>
                    <a:pt x="9104" y="18180"/>
                    <a:pt x="9210" y="18180"/>
                  </a:cubicBezTo>
                  <a:cubicBezTo>
                    <a:pt x="9315" y="18180"/>
                    <a:pt x="9396" y="18160"/>
                    <a:pt x="9433" y="18124"/>
                  </a:cubicBezTo>
                  <a:cubicBezTo>
                    <a:pt x="9471" y="18087"/>
                    <a:pt x="9566" y="18065"/>
                    <a:pt x="9726" y="18058"/>
                  </a:cubicBezTo>
                  <a:cubicBezTo>
                    <a:pt x="9867" y="18052"/>
                    <a:pt x="10070" y="18012"/>
                    <a:pt x="10228" y="17958"/>
                  </a:cubicBezTo>
                  <a:cubicBezTo>
                    <a:pt x="10374" y="17908"/>
                    <a:pt x="10620" y="17854"/>
                    <a:pt x="10776" y="17838"/>
                  </a:cubicBezTo>
                  <a:cubicBezTo>
                    <a:pt x="10931" y="17822"/>
                    <a:pt x="11217" y="17763"/>
                    <a:pt x="11411" y="17705"/>
                  </a:cubicBezTo>
                  <a:cubicBezTo>
                    <a:pt x="11606" y="17647"/>
                    <a:pt x="11900" y="17583"/>
                    <a:pt x="12065" y="17562"/>
                  </a:cubicBezTo>
                  <a:cubicBezTo>
                    <a:pt x="12230" y="17541"/>
                    <a:pt x="12422" y="17504"/>
                    <a:pt x="12491" y="17479"/>
                  </a:cubicBezTo>
                  <a:cubicBezTo>
                    <a:pt x="12559" y="17455"/>
                    <a:pt x="12797" y="17394"/>
                    <a:pt x="13020" y="17345"/>
                  </a:cubicBezTo>
                  <a:cubicBezTo>
                    <a:pt x="13585" y="17220"/>
                    <a:pt x="13782" y="17161"/>
                    <a:pt x="13832" y="17102"/>
                  </a:cubicBezTo>
                  <a:cubicBezTo>
                    <a:pt x="13859" y="17071"/>
                    <a:pt x="13938" y="17052"/>
                    <a:pt x="14042" y="17052"/>
                  </a:cubicBezTo>
                  <a:cubicBezTo>
                    <a:pt x="14134" y="17052"/>
                    <a:pt x="14302" y="17021"/>
                    <a:pt x="14415" y="16983"/>
                  </a:cubicBezTo>
                  <a:cubicBezTo>
                    <a:pt x="14528" y="16946"/>
                    <a:pt x="14655" y="16916"/>
                    <a:pt x="14699" y="16916"/>
                  </a:cubicBezTo>
                  <a:cubicBezTo>
                    <a:pt x="14743" y="16916"/>
                    <a:pt x="14869" y="16882"/>
                    <a:pt x="14979" y="16842"/>
                  </a:cubicBezTo>
                  <a:lnTo>
                    <a:pt x="15177" y="16768"/>
                  </a:lnTo>
                  <a:lnTo>
                    <a:pt x="15326" y="16838"/>
                  </a:lnTo>
                  <a:cubicBezTo>
                    <a:pt x="15408" y="16877"/>
                    <a:pt x="15514" y="16920"/>
                    <a:pt x="15563" y="16933"/>
                  </a:cubicBezTo>
                  <a:cubicBezTo>
                    <a:pt x="15612" y="16947"/>
                    <a:pt x="15807" y="17032"/>
                    <a:pt x="15997" y="17123"/>
                  </a:cubicBezTo>
                  <a:cubicBezTo>
                    <a:pt x="16289" y="17264"/>
                    <a:pt x="16356" y="17284"/>
                    <a:pt x="16434" y="17255"/>
                  </a:cubicBezTo>
                  <a:cubicBezTo>
                    <a:pt x="16535" y="17218"/>
                    <a:pt x="16568" y="17234"/>
                    <a:pt x="16749" y="17409"/>
                  </a:cubicBezTo>
                  <a:cubicBezTo>
                    <a:pt x="16809" y="17466"/>
                    <a:pt x="16907" y="17539"/>
                    <a:pt x="16966" y="17570"/>
                  </a:cubicBezTo>
                  <a:cubicBezTo>
                    <a:pt x="17114" y="17646"/>
                    <a:pt x="17246" y="17882"/>
                    <a:pt x="17273" y="18117"/>
                  </a:cubicBezTo>
                  <a:lnTo>
                    <a:pt x="17294" y="18312"/>
                  </a:lnTo>
                  <a:lnTo>
                    <a:pt x="17091" y="18421"/>
                  </a:lnTo>
                  <a:cubicBezTo>
                    <a:pt x="16580" y="18698"/>
                    <a:pt x="16448" y="18756"/>
                    <a:pt x="16209" y="18807"/>
                  </a:cubicBezTo>
                  <a:cubicBezTo>
                    <a:pt x="15931" y="18866"/>
                    <a:pt x="15630" y="18997"/>
                    <a:pt x="15492" y="19120"/>
                  </a:cubicBezTo>
                  <a:cubicBezTo>
                    <a:pt x="15402" y="19200"/>
                    <a:pt x="15316" y="19216"/>
                    <a:pt x="14781" y="19252"/>
                  </a:cubicBezTo>
                  <a:cubicBezTo>
                    <a:pt x="14625" y="19263"/>
                    <a:pt x="14487" y="19298"/>
                    <a:pt x="14367" y="19357"/>
                  </a:cubicBezTo>
                  <a:cubicBezTo>
                    <a:pt x="14246" y="19416"/>
                    <a:pt x="14131" y="19445"/>
                    <a:pt x="14012" y="19445"/>
                  </a:cubicBezTo>
                  <a:cubicBezTo>
                    <a:pt x="13838" y="19445"/>
                    <a:pt x="13069" y="19640"/>
                    <a:pt x="12887" y="19731"/>
                  </a:cubicBezTo>
                  <a:cubicBezTo>
                    <a:pt x="12833" y="19757"/>
                    <a:pt x="12700" y="19797"/>
                    <a:pt x="12591" y="19818"/>
                  </a:cubicBezTo>
                  <a:cubicBezTo>
                    <a:pt x="12482" y="19840"/>
                    <a:pt x="12363" y="19880"/>
                    <a:pt x="12326" y="19907"/>
                  </a:cubicBezTo>
                  <a:cubicBezTo>
                    <a:pt x="12277" y="19943"/>
                    <a:pt x="12142" y="19956"/>
                    <a:pt x="11800" y="19957"/>
                  </a:cubicBezTo>
                  <a:cubicBezTo>
                    <a:pt x="11533" y="19957"/>
                    <a:pt x="11190" y="19981"/>
                    <a:pt x="10979" y="20016"/>
                  </a:cubicBezTo>
                  <a:cubicBezTo>
                    <a:pt x="10492" y="20095"/>
                    <a:pt x="10458" y="20059"/>
                    <a:pt x="10799" y="19819"/>
                  </a:cubicBezTo>
                  <a:cubicBezTo>
                    <a:pt x="11077" y="19623"/>
                    <a:pt x="11374" y="19513"/>
                    <a:pt x="11625" y="19513"/>
                  </a:cubicBezTo>
                  <a:cubicBezTo>
                    <a:pt x="11710" y="19513"/>
                    <a:pt x="11860" y="19483"/>
                    <a:pt x="11959" y="19445"/>
                  </a:cubicBezTo>
                  <a:cubicBezTo>
                    <a:pt x="12058" y="19407"/>
                    <a:pt x="12203" y="19376"/>
                    <a:pt x="12281" y="19376"/>
                  </a:cubicBezTo>
                  <a:cubicBezTo>
                    <a:pt x="12380" y="19376"/>
                    <a:pt x="12496" y="19338"/>
                    <a:pt x="12652" y="19253"/>
                  </a:cubicBezTo>
                  <a:cubicBezTo>
                    <a:pt x="12777" y="19186"/>
                    <a:pt x="12900" y="19139"/>
                    <a:pt x="12926" y="19148"/>
                  </a:cubicBezTo>
                  <a:cubicBezTo>
                    <a:pt x="13004" y="19177"/>
                    <a:pt x="13406" y="19081"/>
                    <a:pt x="13480" y="19016"/>
                  </a:cubicBezTo>
                  <a:cubicBezTo>
                    <a:pt x="13575" y="18933"/>
                    <a:pt x="13567" y="18875"/>
                    <a:pt x="13446" y="18758"/>
                  </a:cubicBezTo>
                  <a:cubicBezTo>
                    <a:pt x="13353" y="18668"/>
                    <a:pt x="13319" y="18658"/>
                    <a:pt x="13112" y="18658"/>
                  </a:cubicBezTo>
                  <a:cubicBezTo>
                    <a:pt x="12942" y="18658"/>
                    <a:pt x="12849" y="18640"/>
                    <a:pt x="12757" y="18587"/>
                  </a:cubicBezTo>
                  <a:cubicBezTo>
                    <a:pt x="12658" y="18531"/>
                    <a:pt x="12577" y="18518"/>
                    <a:pt x="12358" y="18520"/>
                  </a:cubicBezTo>
                  <a:cubicBezTo>
                    <a:pt x="12206" y="18522"/>
                    <a:pt x="11908" y="18515"/>
                    <a:pt x="11694" y="18506"/>
                  </a:cubicBezTo>
                  <a:cubicBezTo>
                    <a:pt x="11413" y="18493"/>
                    <a:pt x="11247" y="18503"/>
                    <a:pt x="11097" y="18540"/>
                  </a:cubicBezTo>
                  <a:cubicBezTo>
                    <a:pt x="10968" y="18572"/>
                    <a:pt x="10826" y="18583"/>
                    <a:pt x="10724" y="18570"/>
                  </a:cubicBezTo>
                  <a:cubicBezTo>
                    <a:pt x="10590" y="18553"/>
                    <a:pt x="10525" y="18565"/>
                    <a:pt x="10384" y="18633"/>
                  </a:cubicBezTo>
                  <a:cubicBezTo>
                    <a:pt x="10050" y="18795"/>
                    <a:pt x="9829" y="18841"/>
                    <a:pt x="9502" y="18819"/>
                  </a:cubicBezTo>
                  <a:cubicBezTo>
                    <a:pt x="9278" y="18804"/>
                    <a:pt x="9164" y="18812"/>
                    <a:pt x="9053" y="18851"/>
                  </a:cubicBezTo>
                  <a:cubicBezTo>
                    <a:pt x="8970" y="18880"/>
                    <a:pt x="8792" y="18907"/>
                    <a:pt x="8656" y="18911"/>
                  </a:cubicBezTo>
                  <a:cubicBezTo>
                    <a:pt x="8505" y="18916"/>
                    <a:pt x="8374" y="18940"/>
                    <a:pt x="8320" y="18973"/>
                  </a:cubicBezTo>
                  <a:cubicBezTo>
                    <a:pt x="8271" y="19002"/>
                    <a:pt x="8025" y="19093"/>
                    <a:pt x="7772" y="19172"/>
                  </a:cubicBezTo>
                  <a:cubicBezTo>
                    <a:pt x="7264" y="19333"/>
                    <a:pt x="7148" y="19382"/>
                    <a:pt x="7001" y="19501"/>
                  </a:cubicBezTo>
                  <a:cubicBezTo>
                    <a:pt x="6946" y="19545"/>
                    <a:pt x="6818" y="19604"/>
                    <a:pt x="6717" y="19633"/>
                  </a:cubicBezTo>
                  <a:cubicBezTo>
                    <a:pt x="6591" y="19668"/>
                    <a:pt x="6491" y="19726"/>
                    <a:pt x="6407" y="19812"/>
                  </a:cubicBezTo>
                  <a:cubicBezTo>
                    <a:pt x="6176" y="20050"/>
                    <a:pt x="6026" y="20323"/>
                    <a:pt x="6024" y="20510"/>
                  </a:cubicBezTo>
                  <a:cubicBezTo>
                    <a:pt x="6023" y="20624"/>
                    <a:pt x="6036" y="20641"/>
                    <a:pt x="6173" y="20703"/>
                  </a:cubicBezTo>
                  <a:cubicBezTo>
                    <a:pt x="6256" y="20741"/>
                    <a:pt x="6379" y="20782"/>
                    <a:pt x="6447" y="20794"/>
                  </a:cubicBezTo>
                  <a:cubicBezTo>
                    <a:pt x="6515" y="20807"/>
                    <a:pt x="6690" y="20861"/>
                    <a:pt x="6836" y="20914"/>
                  </a:cubicBezTo>
                  <a:cubicBezTo>
                    <a:pt x="7581" y="21187"/>
                    <a:pt x="7918" y="21276"/>
                    <a:pt x="8390" y="21327"/>
                  </a:cubicBezTo>
                  <a:cubicBezTo>
                    <a:pt x="8594" y="21348"/>
                    <a:pt x="8825" y="21389"/>
                    <a:pt x="8903" y="21419"/>
                  </a:cubicBezTo>
                  <a:cubicBezTo>
                    <a:pt x="9041" y="21471"/>
                    <a:pt x="9412" y="21502"/>
                    <a:pt x="10564" y="21561"/>
                  </a:cubicBezTo>
                  <a:cubicBezTo>
                    <a:pt x="11288" y="21598"/>
                    <a:pt x="12439" y="21584"/>
                    <a:pt x="12497" y="21538"/>
                  </a:cubicBezTo>
                  <a:cubicBezTo>
                    <a:pt x="12522" y="21517"/>
                    <a:pt x="12669" y="21495"/>
                    <a:pt x="12825" y="21487"/>
                  </a:cubicBezTo>
                  <a:cubicBezTo>
                    <a:pt x="13303" y="21463"/>
                    <a:pt x="13823" y="21344"/>
                    <a:pt x="14203" y="21172"/>
                  </a:cubicBezTo>
                  <a:cubicBezTo>
                    <a:pt x="14300" y="21128"/>
                    <a:pt x="14443" y="21077"/>
                    <a:pt x="14521" y="21058"/>
                  </a:cubicBezTo>
                  <a:cubicBezTo>
                    <a:pt x="14709" y="21014"/>
                    <a:pt x="14886" y="20952"/>
                    <a:pt x="15015" y="20888"/>
                  </a:cubicBezTo>
                  <a:cubicBezTo>
                    <a:pt x="15582" y="20607"/>
                    <a:pt x="15727" y="20527"/>
                    <a:pt x="15876" y="20405"/>
                  </a:cubicBezTo>
                  <a:cubicBezTo>
                    <a:pt x="15971" y="20328"/>
                    <a:pt x="16063" y="20265"/>
                    <a:pt x="16078" y="20265"/>
                  </a:cubicBezTo>
                  <a:cubicBezTo>
                    <a:pt x="16174" y="20265"/>
                    <a:pt x="17182" y="19591"/>
                    <a:pt x="17718" y="19169"/>
                  </a:cubicBezTo>
                  <a:cubicBezTo>
                    <a:pt x="18193" y="18795"/>
                    <a:pt x="19520" y="17477"/>
                    <a:pt x="19520" y="17379"/>
                  </a:cubicBezTo>
                  <a:cubicBezTo>
                    <a:pt x="19520" y="17356"/>
                    <a:pt x="19542" y="17292"/>
                    <a:pt x="19569" y="17237"/>
                  </a:cubicBezTo>
                  <a:cubicBezTo>
                    <a:pt x="19702" y="16969"/>
                    <a:pt x="19839" y="16596"/>
                    <a:pt x="19839" y="16502"/>
                  </a:cubicBezTo>
                  <a:cubicBezTo>
                    <a:pt x="19839" y="16478"/>
                    <a:pt x="19817" y="16435"/>
                    <a:pt x="19790" y="16405"/>
                  </a:cubicBezTo>
                  <a:cubicBezTo>
                    <a:pt x="19764" y="16376"/>
                    <a:pt x="19722" y="16251"/>
                    <a:pt x="19699" y="16129"/>
                  </a:cubicBezTo>
                  <a:cubicBezTo>
                    <a:pt x="19644" y="15849"/>
                    <a:pt x="19552" y="15642"/>
                    <a:pt x="19438" y="15546"/>
                  </a:cubicBezTo>
                  <a:cubicBezTo>
                    <a:pt x="19389" y="15505"/>
                    <a:pt x="19340" y="15436"/>
                    <a:pt x="19329" y="15391"/>
                  </a:cubicBezTo>
                  <a:cubicBezTo>
                    <a:pt x="19317" y="15346"/>
                    <a:pt x="19263" y="15288"/>
                    <a:pt x="19208" y="15261"/>
                  </a:cubicBezTo>
                  <a:cubicBezTo>
                    <a:pt x="19013" y="15163"/>
                    <a:pt x="19007" y="15120"/>
                    <a:pt x="19174" y="15010"/>
                  </a:cubicBezTo>
                  <a:cubicBezTo>
                    <a:pt x="19258" y="14955"/>
                    <a:pt x="19390" y="14876"/>
                    <a:pt x="19469" y="14834"/>
                  </a:cubicBezTo>
                  <a:cubicBezTo>
                    <a:pt x="19547" y="14792"/>
                    <a:pt x="19627" y="14724"/>
                    <a:pt x="19646" y="14684"/>
                  </a:cubicBezTo>
                  <a:cubicBezTo>
                    <a:pt x="19664" y="14644"/>
                    <a:pt x="19727" y="14600"/>
                    <a:pt x="19786" y="14585"/>
                  </a:cubicBezTo>
                  <a:cubicBezTo>
                    <a:pt x="19844" y="14571"/>
                    <a:pt x="20014" y="14459"/>
                    <a:pt x="20164" y="14338"/>
                  </a:cubicBezTo>
                  <a:cubicBezTo>
                    <a:pt x="20315" y="14216"/>
                    <a:pt x="20510" y="14085"/>
                    <a:pt x="20597" y="14048"/>
                  </a:cubicBezTo>
                  <a:cubicBezTo>
                    <a:pt x="20700" y="14004"/>
                    <a:pt x="20772" y="13945"/>
                    <a:pt x="20800" y="13884"/>
                  </a:cubicBezTo>
                  <a:cubicBezTo>
                    <a:pt x="20824" y="13831"/>
                    <a:pt x="20900" y="13717"/>
                    <a:pt x="20970" y="13631"/>
                  </a:cubicBezTo>
                  <a:cubicBezTo>
                    <a:pt x="21067" y="13511"/>
                    <a:pt x="21119" y="13390"/>
                    <a:pt x="21191" y="13118"/>
                  </a:cubicBezTo>
                  <a:cubicBezTo>
                    <a:pt x="21440" y="12178"/>
                    <a:pt x="21541" y="11406"/>
                    <a:pt x="21549" y="10397"/>
                  </a:cubicBezTo>
                  <a:cubicBezTo>
                    <a:pt x="21552" y="9999"/>
                    <a:pt x="21543" y="9642"/>
                    <a:pt x="21528" y="9604"/>
                  </a:cubicBezTo>
                  <a:cubicBezTo>
                    <a:pt x="21514" y="9566"/>
                    <a:pt x="21458" y="9524"/>
                    <a:pt x="21404" y="9511"/>
                  </a:cubicBezTo>
                  <a:cubicBezTo>
                    <a:pt x="21349" y="9498"/>
                    <a:pt x="21177" y="9424"/>
                    <a:pt x="21022" y="9345"/>
                  </a:cubicBezTo>
                  <a:cubicBezTo>
                    <a:pt x="20849" y="9258"/>
                    <a:pt x="20608" y="9172"/>
                    <a:pt x="20403" y="9126"/>
                  </a:cubicBezTo>
                  <a:cubicBezTo>
                    <a:pt x="19945" y="9023"/>
                    <a:pt x="19661" y="8944"/>
                    <a:pt x="19643" y="8915"/>
                  </a:cubicBezTo>
                  <a:cubicBezTo>
                    <a:pt x="19634" y="8902"/>
                    <a:pt x="19658" y="8853"/>
                    <a:pt x="19696" y="8806"/>
                  </a:cubicBezTo>
                  <a:cubicBezTo>
                    <a:pt x="19745" y="8745"/>
                    <a:pt x="19811" y="8716"/>
                    <a:pt x="19927" y="8703"/>
                  </a:cubicBezTo>
                  <a:cubicBezTo>
                    <a:pt x="20075" y="8687"/>
                    <a:pt x="20113" y="8660"/>
                    <a:pt x="20417" y="8360"/>
                  </a:cubicBezTo>
                  <a:cubicBezTo>
                    <a:pt x="20812" y="7969"/>
                    <a:pt x="20951" y="7740"/>
                    <a:pt x="20918" y="7536"/>
                  </a:cubicBezTo>
                  <a:cubicBezTo>
                    <a:pt x="20885" y="7331"/>
                    <a:pt x="20694" y="6800"/>
                    <a:pt x="20604" y="6661"/>
                  </a:cubicBezTo>
                  <a:cubicBezTo>
                    <a:pt x="20512" y="6521"/>
                    <a:pt x="20471" y="6438"/>
                    <a:pt x="20364" y="6183"/>
                  </a:cubicBezTo>
                  <a:cubicBezTo>
                    <a:pt x="20320" y="6079"/>
                    <a:pt x="20258" y="5956"/>
                    <a:pt x="20225" y="5909"/>
                  </a:cubicBezTo>
                  <a:cubicBezTo>
                    <a:pt x="20191" y="5862"/>
                    <a:pt x="20089" y="5686"/>
                    <a:pt x="19997" y="5518"/>
                  </a:cubicBezTo>
                  <a:cubicBezTo>
                    <a:pt x="19785" y="5129"/>
                    <a:pt x="19602" y="4841"/>
                    <a:pt x="19466" y="4683"/>
                  </a:cubicBezTo>
                  <a:cubicBezTo>
                    <a:pt x="19407" y="4615"/>
                    <a:pt x="19341" y="4520"/>
                    <a:pt x="19320" y="4471"/>
                  </a:cubicBezTo>
                  <a:cubicBezTo>
                    <a:pt x="19287" y="4397"/>
                    <a:pt x="19231" y="4370"/>
                    <a:pt x="18968" y="4303"/>
                  </a:cubicBezTo>
                  <a:cubicBezTo>
                    <a:pt x="18796" y="4259"/>
                    <a:pt x="18591" y="4196"/>
                    <a:pt x="18513" y="4161"/>
                  </a:cubicBezTo>
                  <a:cubicBezTo>
                    <a:pt x="18436" y="4127"/>
                    <a:pt x="18331" y="4098"/>
                    <a:pt x="18282" y="4098"/>
                  </a:cubicBezTo>
                  <a:cubicBezTo>
                    <a:pt x="18232" y="4098"/>
                    <a:pt x="18172" y="4078"/>
                    <a:pt x="18148" y="4055"/>
                  </a:cubicBezTo>
                  <a:cubicBezTo>
                    <a:pt x="18122" y="4029"/>
                    <a:pt x="17958" y="4003"/>
                    <a:pt x="17743" y="3991"/>
                  </a:cubicBezTo>
                  <a:cubicBezTo>
                    <a:pt x="17386" y="3971"/>
                    <a:pt x="16846" y="3876"/>
                    <a:pt x="16787" y="3823"/>
                  </a:cubicBezTo>
                  <a:cubicBezTo>
                    <a:pt x="16770" y="3807"/>
                    <a:pt x="16847" y="3670"/>
                    <a:pt x="16959" y="3516"/>
                  </a:cubicBezTo>
                  <a:cubicBezTo>
                    <a:pt x="17245" y="3124"/>
                    <a:pt x="17342" y="2835"/>
                    <a:pt x="17315" y="2466"/>
                  </a:cubicBezTo>
                  <a:cubicBezTo>
                    <a:pt x="17294" y="2184"/>
                    <a:pt x="17267" y="2119"/>
                    <a:pt x="17064" y="1873"/>
                  </a:cubicBezTo>
                  <a:cubicBezTo>
                    <a:pt x="16947" y="1730"/>
                    <a:pt x="16220" y="1170"/>
                    <a:pt x="15999" y="1053"/>
                  </a:cubicBezTo>
                  <a:cubicBezTo>
                    <a:pt x="15885" y="992"/>
                    <a:pt x="15694" y="883"/>
                    <a:pt x="15573" y="811"/>
                  </a:cubicBezTo>
                  <a:cubicBezTo>
                    <a:pt x="15452" y="738"/>
                    <a:pt x="15340" y="679"/>
                    <a:pt x="15324" y="679"/>
                  </a:cubicBezTo>
                  <a:cubicBezTo>
                    <a:pt x="15309" y="679"/>
                    <a:pt x="15146" y="593"/>
                    <a:pt x="14961" y="487"/>
                  </a:cubicBezTo>
                  <a:cubicBezTo>
                    <a:pt x="14519" y="232"/>
                    <a:pt x="14323" y="151"/>
                    <a:pt x="14026" y="100"/>
                  </a:cubicBezTo>
                  <a:cubicBezTo>
                    <a:pt x="13890" y="77"/>
                    <a:pt x="13721" y="45"/>
                    <a:pt x="13651" y="27"/>
                  </a:cubicBezTo>
                  <a:cubicBezTo>
                    <a:pt x="13582" y="10"/>
                    <a:pt x="13288" y="-2"/>
                    <a:pt x="12998" y="0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69" name="Bucce-della-frutta-come-riciclarle-fuori-dalla-cucina.jpg" descr="Bucce-della-frutta-come-riciclarle-fuori-dalla-cucina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57597" cy="10423410"/>
            </a:xfrm>
            <a:prstGeom prst="rect">
              <a:avLst/>
            </a:prstGeom>
            <a:effectLst/>
          </p:spPr>
        </p:pic>
      </p:grpSp>
      <p:pic>
        <p:nvPicPr>
          <p:cNvPr id="172" name="4255-Lago-Nambino-foto-Michele-Zeni-510x382.jpg" descr="4255-Lago-Nambino-foto-Michele-Zeni-510x382.jpg"/>
          <p:cNvPicPr>
            <a:picLocks noChangeAspect="0"/>
          </p:cNvPicPr>
          <p:nvPr>
            <p:ph type="pic" idx="22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979039" y="284425"/>
            <a:ext cx="9006319" cy="6816033"/>
          </a:xfrm>
          <a:prstGeom prst="rect">
            <a:avLst/>
          </a:prstGeom>
        </p:spPr>
      </p:pic>
      <p:pic>
        <p:nvPicPr>
          <p:cNvPr id="173" name="Difendiamo_Vallone_Cime_Bianche_Vallone-Cime-Bianche-con-Gran-Lago.jpg" descr="Difendiamo_Vallone_Cime_Bianche_Vallone-Cime-Bianche-con-Gran-Lago.jpg"/>
          <p:cNvPicPr>
            <a:picLocks noChangeAspect="0"/>
          </p:cNvPicPr>
          <p:nvPr>
            <p:ph type="pic" idx="23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06026" y="410880"/>
            <a:ext cx="11709401" cy="7924801"/>
          </a:xfrm>
          <a:prstGeom prst="rect">
            <a:avLst/>
          </a:prstGeom>
        </p:spPr>
      </p:pic>
      <p:pic>
        <p:nvPicPr>
          <p:cNvPr id="174" name="Blegier_lac_ed_surda_Rou_ridim800.jpg" descr="Blegier_lac_ed_surda_Rou_ridim800.jpg"/>
          <p:cNvPicPr>
            <a:picLocks noChangeAspect="0"/>
          </p:cNvPicPr>
          <p:nvPr>
            <p:ph type="pic" idx="21"/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364586" y="7014139"/>
            <a:ext cx="10591801" cy="6515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ircl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2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clickEffect" presetSubtype="0" presetID="35" grpId="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" grpId="3"/>
      <p:bldP build="whole" bldLvl="1" animBg="1" rev="0" advAuto="0" spid="171" grpId="4"/>
      <p:bldP build="whole" bldLvl="1" animBg="1" rev="0" advAuto="0" spid="172" grpId="2"/>
      <p:bldP build="whole" bldLvl="1" animBg="1" rev="0" advAuto="0" spid="173" grpId="1"/>
      <p:bldP build="whole" bldLvl="1" animBg="1" rev="0" advAuto="0" spid="171" grpId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IL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satOff val="-2410"/>
                    <a:lumOff val="-16942"/>
                  </a:schemeClr>
                </a:solidFill>
              </a:defRPr>
            </a:lvl1pPr>
          </a:lstStyle>
          <a:p>
            <a:pPr/>
            <a:r>
              <a:t>IL TESTO</a:t>
            </a:r>
          </a:p>
        </p:txBody>
      </p:sp>
      <p:sp>
        <p:nvSpPr>
          <p:cNvPr id="177" name="la LINEA DI SVILUPPO del testo è particolare per il fatto di…"/>
          <p:cNvSpPr txBox="1"/>
          <p:nvPr>
            <p:ph type="body" idx="1"/>
          </p:nvPr>
        </p:nvSpPr>
        <p:spPr>
          <a:xfrm>
            <a:off x="868421" y="3937000"/>
            <a:ext cx="22546837" cy="8001000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ts val="3500"/>
              </a:spcBef>
              <a:defRPr sz="6500">
                <a:solidFill>
                  <a:schemeClr val="accent1">
                    <a:satOff val="-2410"/>
                    <a:lumOff val="-16942"/>
                  </a:schemeClr>
                </a:solidFill>
              </a:defRPr>
            </a:pPr>
            <a:r>
              <a:t>la LINEA DI SVILUPPO del testo è particolare per il fatto di</a:t>
            </a:r>
          </a:p>
          <a:p>
            <a:pPr lvl="1" algn="just">
              <a:spcBef>
                <a:spcPts val="3500"/>
              </a:spcBef>
              <a:defRPr sz="6500">
                <a:solidFill>
                  <a:schemeClr val="accent1">
                    <a:satOff val="-2410"/>
                    <a:lumOff val="-16942"/>
                  </a:schemeClr>
                </a:solidFill>
              </a:defRPr>
            </a:pPr>
            <a:r>
              <a:t>accogliere uno dopo l’altro i successivi allargamenti o restringimenti della circonferenza o del perimetro relativi all’asse di simmetria</a:t>
            </a:r>
          </a:p>
          <a:p>
            <a:pPr lvl="1" algn="just">
              <a:spcBef>
                <a:spcPts val="3500"/>
              </a:spcBef>
              <a:defRPr sz="6500">
                <a:solidFill>
                  <a:schemeClr val="accent1">
                    <a:satOff val="-2410"/>
                    <a:lumOff val="-16942"/>
                  </a:schemeClr>
                </a:solidFill>
              </a:defRPr>
            </a:pPr>
            <a:r>
              <a:t>seguire l’andamento a spirale, per esempio di una buccia d’arancia tolta senza mai staccare il coltello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6" grpId="1"/>
      <p:bldP build="p" bldLvl="5" animBg="1" rev="0" advAuto="0" spid="177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G_9132.jpg" descr="IMG_9132.jpg"/>
          <p:cNvPicPr>
            <a:picLocks noChangeAspect="0"/>
          </p:cNvPicPr>
          <p:nvPr>
            <p:ph type="pic" idx="22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4569109" y="867744"/>
            <a:ext cx="9929644" cy="7517082"/>
          </a:xfrm>
          <a:prstGeom prst="rect">
            <a:avLst/>
          </a:prstGeom>
        </p:spPr>
      </p:pic>
      <p:pic>
        <p:nvPicPr>
          <p:cNvPr id="180" name="val-di-mesdi.jpg" descr="val-di-mesdi.jpg"/>
          <p:cNvPicPr>
            <a:picLocks noChangeAspect="0"/>
          </p:cNvPicPr>
          <p:nvPr>
            <p:ph type="pic" idx="2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67351" y="458645"/>
            <a:ext cx="12670748" cy="9572911"/>
          </a:xfrm>
          <a:prstGeom prst="rect">
            <a:avLst/>
          </a:prstGeom>
        </p:spPr>
      </p:pic>
      <p:pic>
        <p:nvPicPr>
          <p:cNvPr id="181" name="torre-asinelli-bologna-6.jpg" descr="torre-asinelli-bologna-6.jpg"/>
          <p:cNvPicPr>
            <a:picLocks noChangeAspect="0"/>
          </p:cNvPicPr>
          <p:nvPr>
            <p:ph type="pic" idx="21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552472" y="4115046"/>
            <a:ext cx="6888811" cy="9091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ircl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1"/>
      <p:bldP build="whole" bldLvl="1" animBg="1" rev="0" advAuto="0" spid="181" grpId="2"/>
      <p:bldP build="whole" bldLvl="1" animBg="1" rev="0" advAuto="0" spid="179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navigli-1200x600.jpeg" descr="navigli-1200x600.jpe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795698" y="494522"/>
            <a:ext cx="15519401" cy="7899401"/>
          </a:xfrm>
          <a:prstGeom prst="rect">
            <a:avLst/>
          </a:prstGeom>
        </p:spPr>
      </p:pic>
      <p:sp>
        <p:nvSpPr>
          <p:cNvPr id="184" name="A MACCHIE"/>
          <p:cNvSpPr txBox="1"/>
          <p:nvPr>
            <p:ph type="title"/>
          </p:nvPr>
        </p:nvSpPr>
        <p:spPr>
          <a:xfrm>
            <a:off x="14983972" y="8282578"/>
            <a:ext cx="8584192" cy="22311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</a:defRPr>
            </a:lvl1pPr>
          </a:lstStyle>
          <a:p>
            <a:pPr/>
            <a:r>
              <a:t>A MACCHIE</a:t>
            </a:r>
          </a:p>
        </p:txBody>
      </p:sp>
      <p:sp>
        <p:nvSpPr>
          <p:cNvPr id="185" name="Si procede per rumori, odori, colori con passaggi studiati da uno all’altro"/>
          <p:cNvSpPr txBox="1"/>
          <p:nvPr>
            <p:ph type="body" sz="quarter" idx="1"/>
          </p:nvPr>
        </p:nvSpPr>
        <p:spPr>
          <a:xfrm>
            <a:off x="813143" y="11476920"/>
            <a:ext cx="21956253" cy="1392068"/>
          </a:xfrm>
          <a:prstGeom prst="rect">
            <a:avLst/>
          </a:prstGeom>
        </p:spPr>
        <p:txBody>
          <a:bodyPr anchor="b"/>
          <a:lstStyle>
            <a:lvl1pPr algn="just" defTabSz="817244">
              <a:defRPr sz="5742">
                <a:solidFill>
                  <a:srgbClr val="011993"/>
                </a:solidFill>
                <a:effectLst>
                  <a:outerShdw sx="100000" sy="100000" kx="0" ky="0" algn="b" rotWithShape="0" blurRad="37719" dist="50292" dir="3000000">
                    <a:srgbClr val="FFFFFF">
                      <a:alpha val="60000"/>
                    </a:srgbClr>
                  </a:outerShdw>
                </a:effectLst>
              </a:defRPr>
            </a:lvl1pPr>
          </a:lstStyle>
          <a:p>
            <a:pPr/>
            <a:r>
              <a:t>Si procede per rumori, odori, colori con passaggi studiati da uno all’altro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" grpId="2"/>
      <p:bldP build="whole" bldLvl="1" animBg="1" rev="0" advAuto="0" spid="185" grpId="3"/>
      <p:bldP build="whole" bldLvl="1" animBg="1" rev="0" advAuto="0" spid="18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A MACCHI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satOff val="-2410"/>
                    <a:lumOff val="-29356"/>
                  </a:schemeClr>
                </a:solidFill>
              </a:defRPr>
            </a:lvl1pPr>
          </a:lstStyle>
          <a:p>
            <a:pPr/>
            <a:r>
              <a:t>A MACCHIE</a:t>
            </a:r>
          </a:p>
        </p:txBody>
      </p:sp>
      <p:sp>
        <p:nvSpPr>
          <p:cNvPr id="188" name="per un referente privo sia di linearità sia di un asse di simmetria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>
                <a:solidFill>
                  <a:schemeClr val="accent1">
                    <a:satOff val="-2410"/>
                    <a:lumOff val="-16942"/>
                  </a:schemeClr>
                </a:solidFill>
              </a:defRPr>
            </a:pPr>
            <a:r>
              <a:t>per un referente privo sia di linearità sia di un asse di simmetria</a:t>
            </a:r>
          </a:p>
          <a:p>
            <a:pPr algn="just">
              <a:spcBef>
                <a:spcPts val="3500"/>
              </a:spcBef>
              <a:defRPr>
                <a:solidFill>
                  <a:schemeClr val="accent1">
                    <a:satOff val="-2410"/>
                    <a:lumOff val="-16942"/>
                  </a:schemeClr>
                </a:solidFill>
              </a:defRPr>
            </a:pPr>
            <a:r>
              <a:t>per dare quella sensazione di disordine che caratterizza la realtà del referente</a:t>
            </a:r>
          </a:p>
          <a:p>
            <a:pPr algn="just">
              <a:spcBef>
                <a:spcPts val="3500"/>
              </a:spcBef>
              <a:defRPr>
                <a:solidFill>
                  <a:schemeClr val="accent1">
                    <a:satOff val="-2410"/>
                    <a:lumOff val="-16942"/>
                  </a:schemeClr>
                </a:solidFill>
              </a:defRPr>
            </a:pPr>
            <a:r>
              <a:t>per un referente che risulta significativo allo sguardo per altre ragioni, che non sono la linearità o la simmetria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ircl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" grpId="1"/>
      <p:bldP build="p" bldLvl="5" animBg="1" rev="0" advAuto="0" spid="188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TRAMONTO.jpg" descr="TRAMONTO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603726" y="3238500"/>
            <a:ext cx="15468995" cy="8823547"/>
          </a:xfrm>
          <a:prstGeom prst="rect">
            <a:avLst/>
          </a:prstGeom>
        </p:spPr>
      </p:pic>
      <p:sp>
        <p:nvSpPr>
          <p:cNvPr id="191" name="UN ESEMPI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 ESEMPIO</a:t>
            </a:r>
          </a:p>
        </p:txBody>
      </p:sp>
      <p:sp>
        <p:nvSpPr>
          <p:cNvPr id="192" name="UNO SCORCIO ……"/>
          <p:cNvSpPr txBox="1"/>
          <p:nvPr>
            <p:ph type="body" sz="quarter" idx="1"/>
          </p:nvPr>
        </p:nvSpPr>
        <p:spPr>
          <a:xfrm>
            <a:off x="767972" y="3569646"/>
            <a:ext cx="7950326" cy="6717684"/>
          </a:xfrm>
          <a:prstGeom prst="rect">
            <a:avLst/>
          </a:prstGeom>
        </p:spPr>
        <p:txBody>
          <a:bodyPr/>
          <a:lstStyle/>
          <a:p>
            <a:pPr marL="0" indent="0" algn="just" defTabSz="676909">
              <a:spcBef>
                <a:spcPts val="2800"/>
              </a:spcBef>
              <a:buSzTx/>
              <a:buNone/>
              <a:defRPr sz="4100">
                <a:solidFill>
                  <a:srgbClr val="000000"/>
                </a:solidFill>
              </a:defRPr>
            </a:pPr>
            <a:r>
              <a:t>UNO SCORCIO …</a:t>
            </a:r>
          </a:p>
          <a:p>
            <a:pPr marL="416559" indent="-416559" algn="just" defTabSz="676909">
              <a:spcBef>
                <a:spcPts val="2800"/>
              </a:spcBef>
              <a:defRPr sz="4100">
                <a:solidFill>
                  <a:srgbClr val="000000"/>
                </a:solidFill>
              </a:defRPr>
            </a:pPr>
            <a:r>
              <a:t>cielo dai mille colori</a:t>
            </a:r>
          </a:p>
          <a:p>
            <a:pPr marL="416559" indent="-416559" algn="just" defTabSz="676909">
              <a:spcBef>
                <a:spcPts val="2800"/>
              </a:spcBef>
              <a:defRPr sz="4100">
                <a:solidFill>
                  <a:srgbClr val="000000"/>
                </a:solidFill>
              </a:defRPr>
            </a:pPr>
            <a:r>
              <a:t>luce sulle facciate delle case, riflessa</a:t>
            </a:r>
          </a:p>
          <a:p>
            <a:pPr marL="416559" indent="-416559" algn="just" defTabSz="676909">
              <a:spcBef>
                <a:spcPts val="2800"/>
              </a:spcBef>
              <a:defRPr sz="4100">
                <a:solidFill>
                  <a:srgbClr val="000000"/>
                </a:solidFill>
              </a:defRPr>
            </a:pPr>
            <a:r>
              <a:t>gente ai tavolini: chiacchiere, risate, grida </a:t>
            </a:r>
          </a:p>
          <a:p>
            <a:pPr marL="416559" indent="-416559" algn="just" defTabSz="676909">
              <a:spcBef>
                <a:spcPts val="2800"/>
              </a:spcBef>
              <a:defRPr sz="4100">
                <a:solidFill>
                  <a:srgbClr val="000000"/>
                </a:solidFill>
              </a:defRPr>
            </a:pPr>
            <a:r>
              <a:t>acqua del lago: le onde, la risacca</a:t>
            </a:r>
          </a:p>
          <a:p>
            <a:pPr marL="416559" indent="-416559" algn="just" defTabSz="676909">
              <a:spcBef>
                <a:spcPts val="2800"/>
              </a:spcBef>
              <a:defRPr sz="4100">
                <a:solidFill>
                  <a:srgbClr val="000000"/>
                </a:solidFill>
              </a:defRPr>
            </a:pPr>
            <a:r>
              <a:t>odori e profumi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ircl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19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1000"/>
                                        <p:tgtEl>
                                          <p:spTgt spid="1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1000"/>
                                        <p:tgtEl>
                                          <p:spTgt spid="1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0" grpId="2"/>
      <p:bldP build="whole" bldLvl="1" animBg="1" rev="0" advAuto="0" spid="191" grpId="1"/>
      <p:bldP build="p" bldLvl="5" animBg="1" rev="0" advAuto="0" spid="19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descrizione-paesaggio-naturale.jpg" descr="descrizione-paesaggio-naturale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434036" y="767566"/>
            <a:ext cx="15519401" cy="9004301"/>
          </a:xfrm>
          <a:prstGeom prst="rect">
            <a:avLst/>
          </a:prstGeom>
        </p:spPr>
      </p:pic>
      <p:sp>
        <p:nvSpPr>
          <p:cNvPr id="123" name="PAESAGGI E AMBIENT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satOff val="-2410"/>
                    <a:lumOff val="-16942"/>
                  </a:schemeClr>
                </a:solidFill>
              </a:defRPr>
            </a:lvl1pPr>
          </a:lstStyle>
          <a:p>
            <a:pPr/>
            <a:r>
              <a:t>PAESAGGI E AMBIENTI</a:t>
            </a:r>
          </a:p>
        </p:txBody>
      </p:sp>
      <p:sp>
        <p:nvSpPr>
          <p:cNvPr id="124" name="TECNICHE DESCRITTIVE"/>
          <p:cNvSpPr txBox="1"/>
          <p:nvPr>
            <p:ph type="body" sz="quarter" idx="1"/>
          </p:nvPr>
        </p:nvSpPr>
        <p:spPr>
          <a:xfrm>
            <a:off x="1473200" y="11830050"/>
            <a:ext cx="21336000" cy="95250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1">
                    <a:satOff val="-2410"/>
                    <a:lumOff val="-29356"/>
                  </a:schemeClr>
                </a:solidFill>
              </a:defRPr>
            </a:lvl1pPr>
          </a:lstStyle>
          <a:p>
            <a:pPr/>
            <a:r>
              <a:t>TECNICHE DESCRITTIVE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4" grpId="3"/>
      <p:bldP build="whole" bldLvl="1" animBg="1" rev="0" advAuto="0" spid="122" grpId="1"/>
      <p:bldP build="whole" bldLvl="1" animBg="1" rev="0" advAuto="0" spid="123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OLORI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6500"/>
            </a:pPr>
            <a:r>
              <a:t>COLORI</a:t>
            </a:r>
          </a:p>
          <a:p>
            <a:pPr lvl="1">
              <a:spcBef>
                <a:spcPts val="2500"/>
              </a:spcBef>
              <a:defRPr sz="6500"/>
            </a:pPr>
            <a:r>
              <a:t>il verde delle piante</a:t>
            </a:r>
          </a:p>
          <a:p>
            <a:pPr lvl="1" algn="just">
              <a:spcBef>
                <a:spcPts val="2500"/>
              </a:spcBef>
              <a:defRPr sz="6500"/>
            </a:pPr>
            <a:r>
              <a:t>l’arancione nelle sue tonalità, anche riflesse dalla luce del sole al tramonto, delle case</a:t>
            </a:r>
          </a:p>
          <a:p>
            <a:pPr lvl="1" algn="just">
              <a:spcBef>
                <a:spcPts val="2500"/>
              </a:spcBef>
              <a:defRPr sz="6500"/>
            </a:pPr>
            <a:r>
              <a:t>il marrone nelle sue tonalità, chiaro e scuro</a:t>
            </a:r>
          </a:p>
          <a:p>
            <a:pPr>
              <a:defRPr sz="6500"/>
            </a:pPr>
            <a:r>
              <a:t>ODORI</a:t>
            </a:r>
          </a:p>
          <a:p>
            <a:pPr>
              <a:defRPr sz="6500"/>
            </a:pPr>
            <a:r>
              <a:t>SUONI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ircl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IN SINTESI 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satOff val="-2410"/>
                    <a:lumOff val="-16942"/>
                  </a:schemeClr>
                </a:solidFill>
              </a:defRPr>
            </a:lvl1pPr>
          </a:lstStyle>
          <a:p>
            <a:pPr/>
            <a:r>
              <a:t>IN SINTESI …</a:t>
            </a:r>
          </a:p>
        </p:txBody>
      </p:sp>
      <p:sp>
        <p:nvSpPr>
          <p:cNvPr id="197" name="MACCHIE: sono le classi di elementi che vengono disposte come le conchiglie di una collana un po’ bizzarra presa al mare, per cui si può iniziare da qualsiasi parte…"/>
          <p:cNvSpPr txBox="1"/>
          <p:nvPr>
            <p:ph type="body" idx="1"/>
          </p:nvPr>
        </p:nvSpPr>
        <p:spPr>
          <a:xfrm>
            <a:off x="1524000" y="3937000"/>
            <a:ext cx="22358732" cy="8001000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ts val="3500"/>
              </a:spcBef>
              <a:defRPr sz="6500"/>
            </a:pPr>
            <a:r>
              <a:rPr>
                <a:solidFill>
                  <a:srgbClr val="0096FF"/>
                </a:solidFill>
              </a:rPr>
              <a:t>MACCHIE</a:t>
            </a:r>
            <a:r>
              <a:t>: sono le classi di elementi che vengono disposte come le conchiglie di una collana un po’ bizzarra presa al mare, per cui si può iniziare da qualsiasi parte</a:t>
            </a:r>
          </a:p>
          <a:p>
            <a:pPr algn="just">
              <a:spcBef>
                <a:spcPts val="3500"/>
              </a:spcBef>
              <a:defRPr sz="6500"/>
            </a:pPr>
            <a:r>
              <a:rPr>
                <a:solidFill>
                  <a:srgbClr val="011993"/>
                </a:solidFill>
              </a:rPr>
              <a:t>PROCEDIMENTI</a:t>
            </a:r>
            <a:r>
              <a:t>: delimitare la situazione precisa e le MACCHIE; scoprire gli aspetti che comuni a più oggetti, così da passare in modo «bello» da uno all’altro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ircl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9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6" grpId="1"/>
      <p:bldP build="p" bldLvl="5" animBg="1" rev="0" advAuto="0" spid="197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I «PONTI» TRA PAROLE E FRAS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satOff val="-2410"/>
                    <a:lumOff val="-16942"/>
                  </a:schemeClr>
                </a:solidFill>
              </a:defRPr>
            </a:lvl1pPr>
          </a:lstStyle>
          <a:p>
            <a:pPr/>
            <a:r>
              <a:t>I «PONTI» TRA PAROLE E FRASI</a:t>
            </a:r>
          </a:p>
        </p:txBody>
      </p:sp>
      <p:sp>
        <p:nvSpPr>
          <p:cNvPr id="200" name="una somiglianza o una differenza…"/>
          <p:cNvSpPr txBox="1"/>
          <p:nvPr>
            <p:ph type="body" idx="1"/>
          </p:nvPr>
        </p:nvSpPr>
        <p:spPr>
          <a:xfrm>
            <a:off x="1524000" y="3937000"/>
            <a:ext cx="22339700" cy="8001000"/>
          </a:xfrm>
          <a:prstGeom prst="rect">
            <a:avLst/>
          </a:prstGeom>
        </p:spPr>
        <p:txBody>
          <a:bodyPr/>
          <a:lstStyle/>
          <a:p>
            <a:pPr algn="just">
              <a:spcBef>
                <a:spcPts val="3000"/>
              </a:spcBef>
              <a:defRPr sz="6500">
                <a:solidFill>
                  <a:schemeClr val="accent1">
                    <a:satOff val="-2410"/>
                    <a:lumOff val="-29356"/>
                  </a:schemeClr>
                </a:solidFill>
              </a:defRPr>
            </a:pPr>
            <a:r>
              <a:t>una somiglianza o una differenza </a:t>
            </a:r>
          </a:p>
          <a:p>
            <a:pPr algn="just">
              <a:spcBef>
                <a:spcPts val="3000"/>
              </a:spcBef>
              <a:defRPr sz="6500">
                <a:solidFill>
                  <a:schemeClr val="accent1">
                    <a:satOff val="-2410"/>
                    <a:lumOff val="-29356"/>
                  </a:schemeClr>
                </a:solidFill>
              </a:defRPr>
            </a:pPr>
            <a:r>
              <a:t>un aspetto casuale che diventa dominante e produce una svolta</a:t>
            </a:r>
          </a:p>
          <a:p>
            <a:pPr algn="just">
              <a:spcBef>
                <a:spcPts val="3000"/>
              </a:spcBef>
              <a:defRPr sz="6500">
                <a:solidFill>
                  <a:schemeClr val="accent1">
                    <a:satOff val="-2410"/>
                    <a:lumOff val="-29356"/>
                  </a:schemeClr>
                </a:solidFill>
              </a:defRPr>
            </a:pPr>
            <a:r>
              <a:t>un oggetto / parola estranea e sorprendente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ircl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0" grpId="2"/>
      <p:bldP build="whole" bldLvl="1" animBg="1" rev="0" advAuto="0" spid="19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l_570xN.1145739822_obyr.jpg.jpeg" descr="il_570xN.1145739822_obyr.jpg.jpe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4869256" y="3905250"/>
            <a:ext cx="8534401" cy="8089900"/>
          </a:xfrm>
          <a:prstGeom prst="rect">
            <a:avLst/>
          </a:prstGeom>
        </p:spPr>
      </p:pic>
      <p:sp>
        <p:nvSpPr>
          <p:cNvPr id="203" name="UN ESEMPIO «SEMPLICE»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satOff val="-2410"/>
                    <a:lumOff val="-16942"/>
                  </a:schemeClr>
                </a:solidFill>
              </a:defRPr>
            </a:lvl1pPr>
          </a:lstStyle>
          <a:p>
            <a:pPr/>
            <a:r>
              <a:t>UN ESEMPIO «SEMPLICE»</a:t>
            </a:r>
          </a:p>
        </p:txBody>
      </p:sp>
      <p:sp>
        <p:nvSpPr>
          <p:cNvPr id="204" name="il cavallo a dondolo ROSSO…"/>
          <p:cNvSpPr txBox="1"/>
          <p:nvPr>
            <p:ph type="body" sz="half" idx="1"/>
          </p:nvPr>
        </p:nvSpPr>
        <p:spPr>
          <a:xfrm>
            <a:off x="1524000" y="3937000"/>
            <a:ext cx="13083425" cy="8064500"/>
          </a:xfrm>
          <a:prstGeom prst="rect">
            <a:avLst/>
          </a:prstGeom>
        </p:spPr>
        <p:txBody>
          <a:bodyPr/>
          <a:lstStyle/>
          <a:p>
            <a:pPr marL="507999" indent="-507999" algn="just">
              <a:spcBef>
                <a:spcPts val="2500"/>
              </a:spcBef>
              <a:defRPr sz="6400">
                <a:solidFill>
                  <a:schemeClr val="accent1">
                    <a:satOff val="-2410"/>
                    <a:lumOff val="-29356"/>
                  </a:schemeClr>
                </a:solidFill>
              </a:defRPr>
            </a:pPr>
            <a:r>
              <a:t>il cavallo a dondolo ROSSO</a:t>
            </a:r>
          </a:p>
          <a:p>
            <a:pPr marL="507999" indent="-507999" algn="just">
              <a:spcBef>
                <a:spcPts val="2500"/>
              </a:spcBef>
              <a:defRPr sz="6400">
                <a:solidFill>
                  <a:schemeClr val="accent1">
                    <a:satOff val="-2410"/>
                    <a:lumOff val="-29356"/>
                  </a:schemeClr>
                </a:solidFill>
              </a:defRPr>
            </a:pPr>
            <a:r>
              <a:t>come il FUOCO nel camino</a:t>
            </a:r>
          </a:p>
          <a:p>
            <a:pPr marL="507999" indent="-507999" algn="just">
              <a:spcBef>
                <a:spcPts val="2500"/>
              </a:spcBef>
              <a:defRPr sz="6400">
                <a:solidFill>
                  <a:schemeClr val="accent1">
                    <a:satOff val="-2410"/>
                    <a:lumOff val="-29356"/>
                  </a:schemeClr>
                </a:solidFill>
              </a:defRPr>
            </a:pPr>
            <a:r>
              <a:t>atmosfera CALDA e SERENA</a:t>
            </a:r>
          </a:p>
          <a:p>
            <a:pPr marL="507999" indent="-507999" algn="just">
              <a:spcBef>
                <a:spcPts val="2500"/>
              </a:spcBef>
              <a:defRPr sz="6400">
                <a:solidFill>
                  <a:schemeClr val="accent1">
                    <a:satOff val="-2410"/>
                    <a:lumOff val="-29356"/>
                  </a:schemeClr>
                </a:solidFill>
              </a:defRPr>
            </a:pPr>
            <a:r>
              <a:t>FUORI, nella NOTTE, la NEVE bianca e fredda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ircl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2"/>
      <p:bldP build="whole" bldLvl="1" animBg="1" rev="0" advAuto="0" spid="203" grpId="1"/>
      <p:bldP build="p" bldLvl="5" animBg="1" rev="0" advAuto="0" spid="204" grpId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LE ALTERNATIV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satOff val="-2410"/>
                    <a:lumOff val="-16942"/>
                  </a:schemeClr>
                </a:solidFill>
              </a:defRPr>
            </a:lvl1pPr>
          </a:lstStyle>
          <a:p>
            <a:pPr/>
            <a:r>
              <a:t>LE ALTERNATIVA</a:t>
            </a:r>
          </a:p>
        </p:txBody>
      </p:sp>
      <p:sp>
        <p:nvSpPr>
          <p:cNvPr id="207" name="CAVALLO di LEGNO / PLASTICA … PER TERRA…"/>
          <p:cNvSpPr txBox="1"/>
          <p:nvPr>
            <p:ph type="body" idx="1"/>
          </p:nvPr>
        </p:nvSpPr>
        <p:spPr>
          <a:xfrm>
            <a:off x="1524000" y="3937000"/>
            <a:ext cx="22389249" cy="80010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500"/>
              </a:spcBef>
              <a:defRPr sz="6500">
                <a:solidFill>
                  <a:srgbClr val="011993"/>
                </a:solidFill>
              </a:defRPr>
            </a:pPr>
            <a:r>
              <a:t>CAVALLO di LEGNO / PLASTICA … PER TERRA</a:t>
            </a:r>
          </a:p>
          <a:p>
            <a:pPr>
              <a:spcBef>
                <a:spcPts val="2500"/>
              </a:spcBef>
              <a:defRPr sz="6500">
                <a:solidFill>
                  <a:srgbClr val="011993"/>
                </a:solidFill>
              </a:defRPr>
            </a:pPr>
            <a:r>
              <a:t>come la PORTA della stanza / </a:t>
            </a:r>
          </a:p>
          <a:p>
            <a:pPr>
              <a:spcBef>
                <a:spcPts val="2500"/>
              </a:spcBef>
              <a:defRPr sz="6500">
                <a:solidFill>
                  <a:srgbClr val="011993"/>
                </a:solidFill>
              </a:defRPr>
            </a:pPr>
            <a:r>
              <a:t>il FUOCO sui grossi ceppi / si consuma velocemente / scalda</a:t>
            </a:r>
          </a:p>
          <a:p>
            <a:pPr algn="just">
              <a:spcBef>
                <a:spcPts val="2500"/>
              </a:spcBef>
              <a:defRPr sz="6500">
                <a:solidFill>
                  <a:srgbClr val="011993"/>
                </a:solidFill>
              </a:defRPr>
            </a:pPr>
            <a:r>
              <a:t>fa arrossire le guance / fa accorrere la mamma, preoccupata / si specchia nei vetri della finestra</a:t>
            </a:r>
          </a:p>
          <a:p>
            <a:pPr algn="just">
              <a:spcBef>
                <a:spcPts val="2500"/>
              </a:spcBef>
              <a:defRPr sz="6500">
                <a:solidFill>
                  <a:srgbClr val="011993"/>
                </a:solidFill>
              </a:defRPr>
            </a:pPr>
            <a:r>
              <a:t>il calore in contrasto con la casa misera, in un paese in guerra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ircl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7" grpId="2"/>
      <p:bldP build="whole" bldLvl="1" animBg="1" rev="0" advAuto="0" spid="20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CABALLITOS-MIMITOS-HOME-028.jpg" descr="CABALLITOS-MIMITOS-HOME-028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81781" y="140295"/>
            <a:ext cx="23820411" cy="13714894"/>
          </a:xfrm>
          <a:prstGeom prst="rect">
            <a:avLst/>
          </a:prstGeom>
          <a:ln w="9525">
            <a:rou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ircl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TRUTTURA DEL REFERENT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satOff val="-2410"/>
                    <a:lumOff val="-16942"/>
                  </a:schemeClr>
                </a:solidFill>
              </a:defRPr>
            </a:lvl1pPr>
          </a:lstStyle>
          <a:p>
            <a:pPr/>
            <a:r>
              <a:t>STRUTTURA DEL REFERENTE</a:t>
            </a:r>
          </a:p>
        </p:txBody>
      </p:sp>
      <p:grpSp>
        <p:nvGrpSpPr>
          <p:cNvPr id="129" name="Screenshot 2023-01-02 alle 15.40.17.png"/>
          <p:cNvGrpSpPr/>
          <p:nvPr/>
        </p:nvGrpSpPr>
        <p:grpSpPr>
          <a:xfrm>
            <a:off x="4508136" y="2934773"/>
            <a:ext cx="15367728" cy="9951308"/>
            <a:chOff x="0" y="0"/>
            <a:chExt cx="15367727" cy="9951306"/>
          </a:xfrm>
        </p:grpSpPr>
        <p:pic>
          <p:nvPicPr>
            <p:cNvPr id="128" name="Screenshot 2023-01-02 alle 15.40.17.png" descr="Screenshot 2023-01-02 alle 15.40.17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14935928" cy="939250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7" name="Screenshot 2023-01-02 alle 15.40.17.png" descr="Screenshot 2023-01-02 alle 15.40.17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5367728" cy="995130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" grpId="2"/>
      <p:bldP build="whole" bldLvl="1" animBg="1" rev="0" advAuto="0" spid="12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TRUTTURA NON LINEA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satOff val="-2410"/>
                    <a:lumOff val="-29356"/>
                  </a:schemeClr>
                </a:solidFill>
              </a:defRPr>
            </a:lvl1pPr>
          </a:lstStyle>
          <a:p>
            <a:pPr/>
            <a:r>
              <a:t>STRUTTURA NON LINEARE</a:t>
            </a:r>
          </a:p>
        </p:txBody>
      </p:sp>
      <p:sp>
        <p:nvSpPr>
          <p:cNvPr id="132" name="non è possibile stabilire una relazione con la linearità del test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3000"/>
              </a:spcBef>
              <a:defRPr sz="6000">
                <a:solidFill>
                  <a:schemeClr val="accent1">
                    <a:satOff val="-2410"/>
                    <a:lumOff val="-29356"/>
                  </a:schemeClr>
                </a:solidFill>
              </a:defRPr>
            </a:pPr>
            <a:r>
              <a:t>non è possibile stabilire una relazione con la linearità del testo</a:t>
            </a:r>
          </a:p>
          <a:p>
            <a:pPr algn="just">
              <a:spcBef>
                <a:spcPts val="3000"/>
              </a:spcBef>
              <a:defRPr sz="6000">
                <a:solidFill>
                  <a:schemeClr val="accent1">
                    <a:satOff val="-2410"/>
                    <a:lumOff val="-29356"/>
                  </a:schemeClr>
                </a:solidFill>
              </a:defRPr>
            </a:pPr>
            <a:r>
              <a:t>esempi: interno di un teatro o di un circo, esterno di una chiesa, cortile di un edificio popolare o di una scuola, campo sportivo</a:t>
            </a:r>
          </a:p>
          <a:p>
            <a:pPr algn="just">
              <a:spcBef>
                <a:spcPts val="3000"/>
              </a:spcBef>
              <a:defRPr sz="6000">
                <a:solidFill>
                  <a:schemeClr val="accent1">
                    <a:satOff val="-2410"/>
                    <a:lumOff val="-29356"/>
                  </a:schemeClr>
                </a:solidFill>
              </a:defRPr>
            </a:pPr>
            <a:r>
              <a:t>possibilità di PERCORSI differenti da disporre in serie: orizzontale-verticale e viceversa, perpendicolari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2" grpId="2"/>
      <p:bldP build="whole" bldLvl="1" animBg="1" rev="0" advAuto="0" spid="13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circo.jpg" descr="circo.jpg"/>
          <p:cNvPicPr>
            <a:picLocks noChangeAspect="0"/>
          </p:cNvPicPr>
          <p:nvPr>
            <p:ph type="pic" idx="22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1732578" y="531163"/>
            <a:ext cx="11976101" cy="7429501"/>
          </a:xfrm>
          <a:prstGeom prst="rect">
            <a:avLst/>
          </a:prstGeom>
        </p:spPr>
      </p:pic>
      <p:pic>
        <p:nvPicPr>
          <p:cNvPr id="135" name="1-circo.jpg" descr="1-circo.jpg"/>
          <p:cNvPicPr>
            <a:picLocks noChangeAspect="0"/>
          </p:cNvPicPr>
          <p:nvPr>
            <p:ph type="pic" idx="2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51710" y="910907"/>
            <a:ext cx="11011260" cy="7429501"/>
          </a:xfrm>
          <a:prstGeom prst="rect">
            <a:avLst/>
          </a:prstGeom>
        </p:spPr>
      </p:pic>
      <p:pic>
        <p:nvPicPr>
          <p:cNvPr id="136" name="chivasso7.jpg" descr="chivasso7.jpg"/>
          <p:cNvPicPr>
            <a:picLocks noChangeAspect="0"/>
          </p:cNvPicPr>
          <p:nvPr>
            <p:ph type="pic" idx="21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263580" y="6890732"/>
            <a:ext cx="11146430" cy="63166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4" grpId="2"/>
      <p:bldP build="whole" bldLvl="1" animBg="1" rev="0" advAuto="0" spid="135" grpId="1"/>
      <p:bldP build="whole" bldLvl="1" animBg="1" rev="0" advAuto="0" spid="136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91j1Kv-NQgL._AC_SX355_.jpg" descr="91j1Kv-NQgL._AC_SX355_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581111" y="4066480"/>
            <a:ext cx="11286621" cy="7805540"/>
          </a:xfrm>
          <a:prstGeom prst="rect">
            <a:avLst/>
          </a:prstGeom>
        </p:spPr>
      </p:pic>
      <p:sp>
        <p:nvSpPr>
          <p:cNvPr id="139" name="TRE TECNICHE DI BA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satOff val="-2410"/>
                    <a:lumOff val="-16942"/>
                  </a:schemeClr>
                </a:solidFill>
              </a:defRPr>
            </a:lvl1pPr>
          </a:lstStyle>
          <a:p>
            <a:pPr/>
            <a:r>
              <a:t>TRE TECNICHE DI BASE</a:t>
            </a:r>
          </a:p>
        </p:txBody>
      </p:sp>
      <p:sp>
        <p:nvSpPr>
          <p:cNvPr id="140" name="PERCORSO DELL’OCCHIO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507999" indent="-507999">
              <a:spcBef>
                <a:spcPts val="3000"/>
              </a:spcBef>
              <a:defRPr sz="5500">
                <a:solidFill>
                  <a:schemeClr val="accent1">
                    <a:satOff val="-2410"/>
                    <a:lumOff val="-29356"/>
                  </a:schemeClr>
                </a:solidFill>
              </a:defRPr>
            </a:pPr>
            <a:r>
              <a:t>PERCORSO DELL’OCCHIO</a:t>
            </a:r>
          </a:p>
          <a:p>
            <a:pPr marL="507999" indent="-507999" algn="just">
              <a:spcBef>
                <a:spcPts val="3000"/>
              </a:spcBef>
              <a:defRPr sz="5500">
                <a:solidFill>
                  <a:schemeClr val="accent1">
                    <a:satOff val="-2410"/>
                    <a:lumOff val="-29356"/>
                  </a:schemeClr>
                </a:solidFill>
              </a:defRPr>
            </a:pPr>
            <a:r>
              <a:t>CENTRIPETO-CENTRIFUGA, SEMPLICE E CON LE SUE VARIANTI</a:t>
            </a:r>
          </a:p>
          <a:p>
            <a:pPr marL="507999" indent="-507999">
              <a:spcBef>
                <a:spcPts val="3000"/>
              </a:spcBef>
              <a:defRPr sz="5500">
                <a:solidFill>
                  <a:schemeClr val="accent1">
                    <a:satOff val="-2410"/>
                    <a:lumOff val="-29356"/>
                  </a:schemeClr>
                </a:solidFill>
              </a:defRPr>
            </a:pPr>
            <a:r>
              <a:t>A MACCHIE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0" grpId="2"/>
      <p:bldP build="whole" bldLvl="1" animBg="1" rev="0" advAuto="0" spid="138" grpId="3"/>
      <p:bldP build="whole" bldLvl="1" animBg="1" rev="0" advAuto="0" spid="13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–CESARE PAVESE"/>
          <p:cNvSpPr txBox="1"/>
          <p:nvPr>
            <p:ph type="body" idx="21"/>
          </p:nvPr>
        </p:nvSpPr>
        <p:spPr>
          <a:xfrm>
            <a:off x="2387600" y="8915400"/>
            <a:ext cx="19621500" cy="825501"/>
          </a:xfrm>
          <a:prstGeom prst="rect">
            <a:avLst/>
          </a:prstGeom>
        </p:spPr>
        <p:txBody>
          <a:bodyPr anchor="b"/>
          <a:lstStyle/>
          <a:p>
            <a:pPr algn="r" defTabSz="914400">
              <a:defRPr>
                <a:solidFill>
                  <a:schemeClr val="accent1">
                    <a:satOff val="-2410"/>
                    <a:lumOff val="-16942"/>
                  </a:schemeClr>
                </a:solidFill>
              </a:defRPr>
            </a:pPr>
            <a:r>
              <a:t>–</a:t>
            </a:r>
            <a:r>
              <a:rPr sz="5100"/>
              <a:t>CESARE PAVESE</a:t>
            </a:r>
          </a:p>
        </p:txBody>
      </p:sp>
      <p:sp>
        <p:nvSpPr>
          <p:cNvPr id="143" name="“Quando si capita in un luogo nuovo - nuova regione, altra natura, altri usi, altre case e facce - molte viste mi colpiscono che, se avessi vissuto sempre nella regione sarebbero ricordi d’infanzia”."/>
          <p:cNvSpPr txBox="1"/>
          <p:nvPr>
            <p:ph type="body" idx="22"/>
          </p:nvPr>
        </p:nvSpPr>
        <p:spPr>
          <a:xfrm>
            <a:off x="2387600" y="4992369"/>
            <a:ext cx="19621500" cy="2994662"/>
          </a:xfrm>
          <a:prstGeom prst="rect">
            <a:avLst/>
          </a:prstGeom>
        </p:spPr>
        <p:txBody>
          <a:bodyPr/>
          <a:lstStyle/>
          <a:p>
            <a:pPr algn="r" defTabSz="914400">
              <a:lnSpc>
                <a:spcPct val="120000"/>
              </a:lnSpc>
            </a:pPr>
            <a:r>
              <a:t>“</a:t>
            </a:r>
            <a:r>
              <a:rPr i="1" sz="6000">
                <a:solidFill>
                  <a:schemeClr val="accent1">
                    <a:satOff val="-2410"/>
                    <a:lumOff val="-16942"/>
                  </a:schemeClr>
                </a:solidFill>
              </a:rPr>
              <a:t>Quando si capita in un luogo nuovo - nuova regione, altra natura, altri usi, altre case e facce - molte viste mi colpiscono che, se avessi vissuto sempre nella regione sarebbero ricordi d’infanzia</a:t>
            </a:r>
            <a:r>
              <a:t>”.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" grpId="2"/>
      <p:bldP build="whole" bldLvl="1" animBg="1" rev="0" advAuto="0" spid="14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vector-cartoon-background-empty-school-classroom_1441-1838.jpg.jpeg" descr="vector-cartoon-background-empty-school-classroom_1441-1838.jpg.jpe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05940" y="3884539"/>
            <a:ext cx="13831301" cy="7729460"/>
          </a:xfrm>
          <a:prstGeom prst="rect">
            <a:avLst/>
          </a:prstGeom>
        </p:spPr>
      </p:pic>
      <p:sp>
        <p:nvSpPr>
          <p:cNvPr id="146" name="PERCORSO DELL’OCCHIO"/>
          <p:cNvSpPr txBox="1"/>
          <p:nvPr>
            <p:ph type="title"/>
          </p:nvPr>
        </p:nvSpPr>
        <p:spPr>
          <a:xfrm>
            <a:off x="13005317" y="320979"/>
            <a:ext cx="10160001" cy="3527677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05493"/>
                </a:solidFill>
              </a:defRPr>
            </a:lvl1pPr>
          </a:lstStyle>
          <a:p>
            <a:pPr/>
            <a:r>
              <a:t>PERCORSO DELL’OCCHIO</a:t>
            </a:r>
          </a:p>
        </p:txBody>
      </p:sp>
      <p:sp>
        <p:nvSpPr>
          <p:cNvPr id="147" name="Gli oggetti risultano consueti, anche a tinte vivaci, ma senza toni violenti."/>
          <p:cNvSpPr txBox="1"/>
          <p:nvPr>
            <p:ph type="body" sz="quarter" idx="1"/>
          </p:nvPr>
        </p:nvSpPr>
        <p:spPr>
          <a:xfrm>
            <a:off x="918270" y="11533721"/>
            <a:ext cx="22547460" cy="1240480"/>
          </a:xfrm>
          <a:prstGeom prst="rect">
            <a:avLst/>
          </a:prstGeom>
        </p:spPr>
        <p:txBody>
          <a:bodyPr anchor="b"/>
          <a:lstStyle>
            <a:lvl1pPr algn="just">
              <a:defRPr>
                <a:solidFill>
                  <a:srgbClr val="005493"/>
                </a:solidFill>
              </a:defRPr>
            </a:lvl1pPr>
          </a:lstStyle>
          <a:p>
            <a:pPr/>
            <a:r>
              <a:t>Gli oggetti risultano consueti, anche a tinte vivaci, ma senza toni violenti.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6" grpId="1"/>
      <p:bldP build="whole" bldLvl="1" animBg="1" rev="0" advAuto="0" spid="147" grpId="3"/>
      <p:bldP build="whole" bldLvl="1" animBg="1" rev="0" advAuto="0" spid="14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ERCORSO DELL’OCCHI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satOff val="-2410"/>
                    <a:lumOff val="-29356"/>
                  </a:schemeClr>
                </a:solidFill>
              </a:defRPr>
            </a:lvl1pPr>
          </a:lstStyle>
          <a:p>
            <a:pPr/>
            <a:r>
              <a:t>PERCORSO DELL’OCCHIO</a:t>
            </a:r>
          </a:p>
        </p:txBody>
      </p:sp>
      <p:sp>
        <p:nvSpPr>
          <p:cNvPr id="150" name="procedimento utile per le superficie quasi piatte: alberi in una pianura, banchi in una chiesa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defRPr sz="6500">
                <a:solidFill>
                  <a:schemeClr val="accent1">
                    <a:satOff val="-2410"/>
                    <a:lumOff val="-16942"/>
                  </a:schemeClr>
                </a:solidFill>
              </a:defRPr>
            </a:pPr>
            <a:r>
              <a:t>procedimento utile per le superficie quasi piatte: alberi in una pianura, banchi in una chiesa </a:t>
            </a:r>
          </a:p>
          <a:p>
            <a:pPr algn="just">
              <a:spcBef>
                <a:spcPts val="3600"/>
              </a:spcBef>
              <a:defRPr sz="6500">
                <a:solidFill>
                  <a:schemeClr val="accent1">
                    <a:satOff val="-2410"/>
                    <a:lumOff val="-16942"/>
                  </a:schemeClr>
                </a:solidFill>
              </a:defRPr>
            </a:pPr>
            <a:r>
              <a:t>si usa anche per volumi di cui non si considerano tutte le facce, per esempio in una stanza, anche i pavimenti o i soffitti oltre le pareti</a:t>
            </a:r>
          </a:p>
          <a:p>
            <a:pPr algn="just">
              <a:spcBef>
                <a:spcPts val="3600"/>
              </a:spcBef>
              <a:defRPr sz="6500">
                <a:solidFill>
                  <a:schemeClr val="accent1">
                    <a:satOff val="-2410"/>
                    <a:lumOff val="-16942"/>
                  </a:schemeClr>
                </a:solidFill>
              </a:defRPr>
            </a:pPr>
            <a:r>
              <a:t>gli elementi prendono rilievo in base allo sguardo dell’osservatore: la prospettiva rende gli oggetti familiari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circl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" grpId="1"/>
      <p:bldP build="p" bldLvl="5" animBg="1" rev="0" advAuto="0" spid="150" grpId="2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Formal">
  <a:themeElements>
    <a:clrScheme name="Formal">
      <a:dk1>
        <a:srgbClr val="515151"/>
      </a:dk1>
      <a:lt1>
        <a:srgbClr val="002951"/>
      </a:lt1>
      <a:dk2>
        <a:srgbClr val="53585F"/>
      </a:dk2>
      <a:lt2>
        <a:srgbClr val="DCDEE0"/>
      </a:lt2>
      <a:accent1>
        <a:srgbClr val="6789BA"/>
      </a:accent1>
      <a:accent2>
        <a:srgbClr val="77965C"/>
      </a:accent2>
      <a:accent3>
        <a:srgbClr val="E3B43D"/>
      </a:accent3>
      <a:accent4>
        <a:srgbClr val="D77B43"/>
      </a:accent4>
      <a:accent5>
        <a:srgbClr val="C25756"/>
      </a:accent5>
      <a:accent6>
        <a:srgbClr val="876390"/>
      </a:accent6>
      <a:hlink>
        <a:srgbClr val="0000FF"/>
      </a:hlink>
      <a:folHlink>
        <a:srgbClr val="FF00FF"/>
      </a:folHlink>
    </a:clrScheme>
    <a:fontScheme name="Formal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Fo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3D3E3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A29A85"/>
          </a:buClr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515151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Formal">
  <a:themeElements>
    <a:clrScheme name="Form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6789BA"/>
      </a:accent1>
      <a:accent2>
        <a:srgbClr val="77965C"/>
      </a:accent2>
      <a:accent3>
        <a:srgbClr val="E3B43D"/>
      </a:accent3>
      <a:accent4>
        <a:srgbClr val="D77B43"/>
      </a:accent4>
      <a:accent5>
        <a:srgbClr val="C25756"/>
      </a:accent5>
      <a:accent6>
        <a:srgbClr val="876390"/>
      </a:accent6>
      <a:hlink>
        <a:srgbClr val="0000FF"/>
      </a:hlink>
      <a:folHlink>
        <a:srgbClr val="FF00FF"/>
      </a:folHlink>
    </a:clrScheme>
    <a:fontScheme name="Formal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Fo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3D3E3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A29A85"/>
          </a:buClr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515151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