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ckwel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ckwel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ckwel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ckwel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ckwel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ckwel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ckwel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ckwel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ckwel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CA"/>
          </a:solidFill>
        </a:fill>
      </a:tcStyle>
    </a:wholeTbl>
    <a:band2H>
      <a:tcTxStyle b="def" i="def"/>
      <a:tcStyle>
        <a:tcBdr/>
        <a:fill>
          <a:solidFill>
            <a:srgbClr val="F7E8E7"/>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AD3"/>
          </a:solidFill>
        </a:fill>
      </a:tcStyle>
    </a:wholeTbl>
    <a:band2H>
      <a:tcTxStyle b="def" i="def"/>
      <a:tcStyle>
        <a:tcBdr/>
        <a:fill>
          <a:solidFill>
            <a:srgbClr val="F0EDEA"/>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1D1"/>
          </a:solidFill>
        </a:fill>
      </a:tcStyle>
    </a:wholeTbl>
    <a:band2H>
      <a:tcTxStyle b="def" i="def"/>
      <a:tcStyle>
        <a:tcBdr/>
        <a:fill>
          <a:solidFill>
            <a:srgbClr val="EDE9E9"/>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ckwell Bold"/>
          <a:ea typeface="Rockwell Bold"/>
          <a:cs typeface="Rockwell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ckwell Bold"/>
          <a:ea typeface="Rockwell Bold"/>
          <a:cs typeface="Rockwell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ckwell Bold"/>
          <a:ea typeface="Rockwell Bold"/>
          <a:cs typeface="Rockwell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ckwell Bold"/>
          <a:ea typeface="Rockwell Bold"/>
          <a:cs typeface="Rockwell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ckwell Bold"/>
          <a:ea typeface="Rockwell Bold"/>
          <a:cs typeface="Rockwell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ckwell Bold"/>
          <a:ea typeface="Rockwell Bold"/>
          <a:cs typeface="Rockwell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Rockwell"/>
      </a:defRPr>
    </a:lvl1pPr>
    <a:lvl2pPr indent="228600" defTabSz="457200" latinLnBrk="0">
      <a:defRPr sz="1200">
        <a:latin typeface="+mn-lt"/>
        <a:ea typeface="+mn-ea"/>
        <a:cs typeface="+mn-cs"/>
        <a:sym typeface="Rockwell"/>
      </a:defRPr>
    </a:lvl2pPr>
    <a:lvl3pPr indent="457200" defTabSz="457200" latinLnBrk="0">
      <a:defRPr sz="1200">
        <a:latin typeface="+mn-lt"/>
        <a:ea typeface="+mn-ea"/>
        <a:cs typeface="+mn-cs"/>
        <a:sym typeface="Rockwell"/>
      </a:defRPr>
    </a:lvl3pPr>
    <a:lvl4pPr indent="685800" defTabSz="457200" latinLnBrk="0">
      <a:defRPr sz="1200">
        <a:latin typeface="+mn-lt"/>
        <a:ea typeface="+mn-ea"/>
        <a:cs typeface="+mn-cs"/>
        <a:sym typeface="Rockwell"/>
      </a:defRPr>
    </a:lvl4pPr>
    <a:lvl5pPr indent="914400" defTabSz="457200" latinLnBrk="0">
      <a:defRPr sz="1200">
        <a:latin typeface="+mn-lt"/>
        <a:ea typeface="+mn-ea"/>
        <a:cs typeface="+mn-cs"/>
        <a:sym typeface="Rockwell"/>
      </a:defRPr>
    </a:lvl5pPr>
    <a:lvl6pPr indent="1143000" defTabSz="457200" latinLnBrk="0">
      <a:defRPr sz="1200">
        <a:latin typeface="+mn-lt"/>
        <a:ea typeface="+mn-ea"/>
        <a:cs typeface="+mn-cs"/>
        <a:sym typeface="Rockwell"/>
      </a:defRPr>
    </a:lvl6pPr>
    <a:lvl7pPr indent="1371600" defTabSz="457200" latinLnBrk="0">
      <a:defRPr sz="1200">
        <a:latin typeface="+mn-lt"/>
        <a:ea typeface="+mn-ea"/>
        <a:cs typeface="+mn-cs"/>
        <a:sym typeface="Rockwell"/>
      </a:defRPr>
    </a:lvl7pPr>
    <a:lvl8pPr indent="1600200" defTabSz="457200" latinLnBrk="0">
      <a:defRPr sz="1200">
        <a:latin typeface="+mn-lt"/>
        <a:ea typeface="+mn-ea"/>
        <a:cs typeface="+mn-cs"/>
        <a:sym typeface="Rockwell"/>
      </a:defRPr>
    </a:lvl8pPr>
    <a:lvl9pPr indent="1828800" defTabSz="457200" latinLnBrk="0">
      <a:defRPr sz="1200">
        <a:latin typeface="+mn-lt"/>
        <a:ea typeface="+mn-ea"/>
        <a:cs typeface="+mn-cs"/>
        <a:sym typeface="Rockwel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0.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6.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8.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30.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Diapositiva titolo">
    <p:spTree>
      <p:nvGrpSpPr>
        <p:cNvPr id="1" name=""/>
        <p:cNvGrpSpPr/>
        <p:nvPr/>
      </p:nvGrpSpPr>
      <p:grpSpPr>
        <a:xfrm>
          <a:off x="0" y="0"/>
          <a:ext cx="0" cy="0"/>
          <a:chOff x="0" y="0"/>
          <a:chExt cx="0" cy="0"/>
        </a:xfrm>
      </p:grpSpPr>
      <p:sp>
        <p:nvSpPr>
          <p:cNvPr id="14" name="Rectangle 6"/>
          <p:cNvSpPr/>
          <p:nvPr/>
        </p:nvSpPr>
        <p:spPr>
          <a:xfrm>
            <a:off x="920833" y="1346945"/>
            <a:ext cx="10222994" cy="80684"/>
          </a:xfrm>
          <a:prstGeom prst="rect">
            <a:avLst/>
          </a:prstGeom>
          <a:blipFill>
            <a:blip r:embed="rId2"/>
          </a:blipFill>
          <a:ln w="12700">
            <a:miter lim="400000"/>
          </a:ln>
        </p:spPr>
        <p:txBody>
          <a:bodyPr lIns="45719" rIns="45719"/>
          <a:lstStyle/>
          <a:p>
            <a:pPr/>
          </a:p>
        </p:txBody>
      </p:sp>
      <p:sp>
        <p:nvSpPr>
          <p:cNvPr id="15" name="Rectangle 7"/>
          <p:cNvSpPr/>
          <p:nvPr/>
        </p:nvSpPr>
        <p:spPr>
          <a:xfrm>
            <a:off x="920833" y="4299696"/>
            <a:ext cx="10222994" cy="80684"/>
          </a:xfrm>
          <a:prstGeom prst="rect">
            <a:avLst/>
          </a:prstGeom>
          <a:blipFill>
            <a:blip r:embed="rId3"/>
          </a:blipFill>
          <a:ln w="12700">
            <a:miter lim="400000"/>
          </a:ln>
        </p:spPr>
        <p:txBody>
          <a:bodyPr lIns="45719" rIns="45719"/>
          <a:lstStyle/>
          <a:p>
            <a:pPr/>
          </a:p>
        </p:txBody>
      </p:sp>
      <p:sp>
        <p:nvSpPr>
          <p:cNvPr id="16" name="Rectangle 8"/>
          <p:cNvSpPr/>
          <p:nvPr/>
        </p:nvSpPr>
        <p:spPr>
          <a:xfrm>
            <a:off x="920833" y="1484779"/>
            <a:ext cx="10222994" cy="2743201"/>
          </a:xfrm>
          <a:prstGeom prst="rect">
            <a:avLst/>
          </a:prstGeom>
          <a:blipFill>
            <a:blip r:embed="rId4"/>
          </a:blipFill>
          <a:ln w="12700">
            <a:miter lim="400000"/>
          </a:ln>
        </p:spPr>
        <p:txBody>
          <a:bodyPr lIns="45719" rIns="45719"/>
          <a:lstStyle/>
          <a:p>
            <a:pPr/>
          </a:p>
        </p:txBody>
      </p:sp>
      <p:grpSp>
        <p:nvGrpSpPr>
          <p:cNvPr id="19" name="Group 9"/>
          <p:cNvGrpSpPr/>
          <p:nvPr/>
        </p:nvGrpSpPr>
        <p:grpSpPr>
          <a:xfrm>
            <a:off x="9649214" y="4068922"/>
            <a:ext cx="1080905" cy="1080903"/>
            <a:chOff x="0" y="0"/>
            <a:chExt cx="1080903" cy="1080902"/>
          </a:xfrm>
        </p:grpSpPr>
        <p:sp>
          <p:nvSpPr>
            <p:cNvPr id="17" name="Oval 10"/>
            <p:cNvSpPr/>
            <p:nvPr/>
          </p:nvSpPr>
          <p:spPr>
            <a:xfrm>
              <a:off x="0" y="-1"/>
              <a:ext cx="1080904" cy="1080904"/>
            </a:xfrm>
            <a:prstGeom prst="ellipse">
              <a:avLst/>
            </a:prstGeom>
            <a:blipFill rotWithShape="1">
              <a:blip r:embed="rId5"/>
              <a:srcRect l="0" t="0" r="0" b="0"/>
              <a:tile tx="0" ty="0" sx="100000" sy="100000" flip="none" algn="tl"/>
            </a:blipFill>
            <a:ln w="12700" cap="flat">
              <a:noFill/>
              <a:miter lim="400000"/>
            </a:ln>
            <a:effectLst/>
          </p:spPr>
          <p:txBody>
            <a:bodyPr wrap="square" lIns="45719" tIns="45719" rIns="45719" bIns="45719" numCol="1" anchor="t">
              <a:noAutofit/>
            </a:bodyPr>
            <a:lstStyle/>
            <a:p>
              <a:pPr/>
            </a:p>
          </p:txBody>
        </p:sp>
        <p:sp>
          <p:nvSpPr>
            <p:cNvPr id="18" name="Oval 11"/>
            <p:cNvSpPr/>
            <p:nvPr/>
          </p:nvSpPr>
          <p:spPr>
            <a:xfrm>
              <a:off x="108090" y="108089"/>
              <a:ext cx="864726" cy="864724"/>
            </a:xfrm>
            <a:prstGeom prst="ellipse">
              <a:avLst/>
            </a:prstGeom>
            <a:noFill/>
            <a:ln w="25400" cap="flat">
              <a:solidFill>
                <a:srgbClr val="FFFFFF"/>
              </a:solidFill>
              <a:prstDash val="solid"/>
              <a:round/>
            </a:ln>
            <a:effectLst/>
          </p:spPr>
          <p:txBody>
            <a:bodyPr wrap="square" lIns="45719" tIns="45719" rIns="45719" bIns="45719" numCol="1" anchor="t">
              <a:noAutofit/>
            </a:bodyPr>
            <a:lstStyle/>
            <a:p>
              <a:pPr/>
            </a:p>
          </p:txBody>
        </p:sp>
      </p:grpSp>
      <p:sp>
        <p:nvSpPr>
          <p:cNvPr id="20" name="Titolo Testo"/>
          <p:cNvSpPr txBox="1"/>
          <p:nvPr>
            <p:ph type="title"/>
          </p:nvPr>
        </p:nvSpPr>
        <p:spPr>
          <a:xfrm>
            <a:off x="1051560" y="1432223"/>
            <a:ext cx="9966960" cy="3035808"/>
          </a:xfrm>
          <a:prstGeom prst="rect">
            <a:avLst/>
          </a:prstGeom>
        </p:spPr>
        <p:txBody>
          <a:bodyPr/>
          <a:lstStyle>
            <a:lvl1pPr>
              <a:lnSpc>
                <a:spcPct val="80000"/>
              </a:lnSpc>
              <a:defRPr sz="9600">
                <a:blipFill rotWithShape="1">
                  <a:blip r:embed="rId6"/>
                  <a:srcRect l="0" t="0" r="0" b="0"/>
                  <a:tile tx="0" ty="0" sx="100000" sy="100000" flip="none" algn="tl"/>
                </a:blipFill>
              </a:defRPr>
            </a:lvl1pPr>
          </a:lstStyle>
          <a:p>
            <a:pPr>
              <a:defRPr>
                <a:blipFill rotWithShape="1">
                  <a:blip r:embed="rId7"/>
                  <a:srcRect l="0" t="0" r="0" b="0"/>
                  <a:tile tx="0" ty="0" sx="100000" sy="100000" flip="none" algn="tl"/>
                </a:blipFill>
              </a:defRPr>
            </a:pPr>
            <a:r>
              <a:rPr>
                <a:blipFill rotWithShape="1">
                  <a:blip r:embed="rId6"/>
                  <a:srcRect l="0" t="0" r="0" b="0"/>
                  <a:tile tx="0" ty="0" sx="100000" sy="100000" flip="none" algn="tl"/>
                </a:blipFill>
              </a:rPr>
              <a:t>Titolo Testo</a:t>
            </a:r>
          </a:p>
        </p:txBody>
      </p:sp>
      <p:sp>
        <p:nvSpPr>
          <p:cNvPr id="21" name="Corpo livello uno…"/>
          <p:cNvSpPr txBox="1"/>
          <p:nvPr>
            <p:ph type="body" sz="quarter" idx="1"/>
          </p:nvPr>
        </p:nvSpPr>
        <p:spPr>
          <a:xfrm>
            <a:off x="1069847" y="4389120"/>
            <a:ext cx="7891273" cy="1069849"/>
          </a:xfrm>
          <a:prstGeom prst="rect">
            <a:avLst/>
          </a:prstGeom>
        </p:spPr>
        <p:txBody>
          <a:bodyPr/>
          <a:lstStyle>
            <a:lvl1pPr marL="0" indent="0">
              <a:buClrTx/>
              <a:buSzTx/>
              <a:buNone/>
              <a:defRPr sz="2200"/>
            </a:lvl1pPr>
            <a:lvl2pPr marL="0" indent="457200">
              <a:buClrTx/>
              <a:buSzTx/>
              <a:buNone/>
              <a:defRPr sz="2200"/>
            </a:lvl2pPr>
            <a:lvl3pPr marL="0" indent="914400">
              <a:buClrTx/>
              <a:buSzTx/>
              <a:buNone/>
              <a:defRPr sz="2200"/>
            </a:lvl3pPr>
            <a:lvl4pPr marL="0" indent="1371600">
              <a:buClrTx/>
              <a:buSzTx/>
              <a:buNone/>
              <a:defRPr sz="2200"/>
            </a:lvl4pPr>
            <a:lvl5pPr marL="0" indent="1828800">
              <a:buClrTx/>
              <a:buSzTx/>
              <a:buNone/>
              <a:defRPr sz="2200"/>
            </a:lvl5pPr>
          </a:lstStyle>
          <a:p>
            <a:pPr/>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xfrm>
            <a:off x="9913610" y="4383348"/>
            <a:ext cx="552114" cy="452052"/>
          </a:xfrm>
          <a:prstGeom prst="rect">
            <a:avLst/>
          </a:prstGeom>
        </p:spPr>
        <p:txBody>
          <a:bodyPr/>
          <a:lstStyle>
            <a:lvl1pPr>
              <a:defRPr sz="2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29" name="Titolo Testo"/>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Titolo Testo</a:t>
            </a:r>
          </a:p>
        </p:txBody>
      </p:sp>
      <p:sp>
        <p:nvSpPr>
          <p:cNvPr id="30" name="Corpo livello uno…"/>
          <p:cNvSpPr txBox="1"/>
          <p:nvPr>
            <p:ph type="body" idx="1"/>
          </p:nvPr>
        </p:nvSpPr>
        <p:spPr>
          <a:xfrm>
            <a:off x="1069847" y="2121407"/>
            <a:ext cx="10058401" cy="4050793"/>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ntestazione sezione">
    <p:spTree>
      <p:nvGrpSpPr>
        <p:cNvPr id="1" name=""/>
        <p:cNvGrpSpPr/>
        <p:nvPr/>
      </p:nvGrpSpPr>
      <p:grpSpPr>
        <a:xfrm>
          <a:off x="0" y="0"/>
          <a:ext cx="0" cy="0"/>
          <a:chOff x="0" y="0"/>
          <a:chExt cx="0" cy="0"/>
        </a:xfrm>
      </p:grpSpPr>
      <p:sp>
        <p:nvSpPr>
          <p:cNvPr id="38" name="Rectangle 6"/>
          <p:cNvSpPr/>
          <p:nvPr/>
        </p:nvSpPr>
        <p:spPr>
          <a:xfrm>
            <a:off x="0" y="4917988"/>
            <a:ext cx="12192000" cy="1940012"/>
          </a:xfrm>
          <a:prstGeom prst="rect">
            <a:avLst/>
          </a:prstGeom>
          <a:blipFill>
            <a:blip r:embed="rId2"/>
          </a:blipFill>
          <a:ln w="12700">
            <a:miter lim="400000"/>
          </a:ln>
        </p:spPr>
        <p:txBody>
          <a:bodyPr lIns="45719" rIns="45719"/>
          <a:lstStyle/>
          <a:p>
            <a:pPr/>
          </a:p>
        </p:txBody>
      </p:sp>
      <p:sp>
        <p:nvSpPr>
          <p:cNvPr id="39" name="Titolo Testo"/>
          <p:cNvSpPr txBox="1"/>
          <p:nvPr>
            <p:ph type="title"/>
          </p:nvPr>
        </p:nvSpPr>
        <p:spPr>
          <a:xfrm>
            <a:off x="2167127" y="1225296"/>
            <a:ext cx="9281161" cy="3520441"/>
          </a:xfrm>
          <a:prstGeom prst="rect">
            <a:avLst/>
          </a:prstGeom>
        </p:spPr>
        <p:txBody>
          <a:bodyPr/>
          <a:lstStyle>
            <a:lvl1pPr>
              <a:lnSpc>
                <a:spcPct val="80000"/>
              </a:lnSpc>
              <a:defRPr sz="8000">
                <a:blipFill rotWithShape="1">
                  <a:blip r:embed="rId3"/>
                  <a:srcRect l="0" t="0" r="0" b="0"/>
                  <a:tile tx="0" ty="0" sx="100000" sy="100000" flip="none" algn="tl"/>
                </a:blipFill>
              </a:defRPr>
            </a:lvl1pPr>
          </a:lstStyle>
          <a:p>
            <a:pPr>
              <a:defRPr>
                <a:blipFill rotWithShape="1">
                  <a:blip r:embed="rId4"/>
                  <a:srcRect l="0" t="0" r="0" b="0"/>
                  <a:tile tx="0" ty="0" sx="100000" sy="100000" flip="none" algn="tl"/>
                </a:blipFill>
              </a:defRPr>
            </a:pPr>
            <a:r>
              <a:rPr>
                <a:blipFill rotWithShape="1">
                  <a:blip r:embed="rId3"/>
                  <a:srcRect l="0" t="0" r="0" b="0"/>
                  <a:tile tx="0" ty="0" sx="100000" sy="100000" flip="none" algn="tl"/>
                </a:blipFill>
              </a:rPr>
              <a:t>Titolo Testo</a:t>
            </a:r>
          </a:p>
        </p:txBody>
      </p:sp>
      <p:sp>
        <p:nvSpPr>
          <p:cNvPr id="40" name="Corpo livello uno…"/>
          <p:cNvSpPr txBox="1"/>
          <p:nvPr>
            <p:ph type="body" sz="quarter" idx="1"/>
          </p:nvPr>
        </p:nvSpPr>
        <p:spPr>
          <a:xfrm>
            <a:off x="2165774" y="5020055"/>
            <a:ext cx="9052560" cy="1066801"/>
          </a:xfrm>
          <a:prstGeom prst="rect">
            <a:avLst/>
          </a:prstGeom>
        </p:spPr>
        <p:txBody>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pPr/>
            <a:r>
              <a:t>Corpo livello uno</a:t>
            </a:r>
          </a:p>
          <a:p>
            <a:pPr lvl="1"/>
            <a:r>
              <a:t>Corpo livello due</a:t>
            </a:r>
          </a:p>
          <a:p>
            <a:pPr lvl="2"/>
            <a:r>
              <a:t>Corpo livello tre</a:t>
            </a:r>
          </a:p>
          <a:p>
            <a:pPr lvl="3"/>
            <a:r>
              <a:t>Corpo livello quattro</a:t>
            </a:r>
          </a:p>
          <a:p>
            <a:pPr lvl="4"/>
            <a:r>
              <a:t>Corpo livello cinque</a:t>
            </a:r>
          </a:p>
        </p:txBody>
      </p:sp>
      <p:grpSp>
        <p:nvGrpSpPr>
          <p:cNvPr id="43" name="Group 7"/>
          <p:cNvGrpSpPr/>
          <p:nvPr/>
        </p:nvGrpSpPr>
        <p:grpSpPr>
          <a:xfrm>
            <a:off x="897399" y="2325847"/>
            <a:ext cx="1080904" cy="1080903"/>
            <a:chOff x="0" y="0"/>
            <a:chExt cx="1080903" cy="1080902"/>
          </a:xfrm>
        </p:grpSpPr>
        <p:sp>
          <p:nvSpPr>
            <p:cNvPr id="41" name="Oval 8"/>
            <p:cNvSpPr/>
            <p:nvPr/>
          </p:nvSpPr>
          <p:spPr>
            <a:xfrm>
              <a:off x="0" y="-1"/>
              <a:ext cx="1080904" cy="1080904"/>
            </a:xfrm>
            <a:prstGeom prst="ellipse">
              <a:avLst/>
            </a:prstGeom>
            <a:blipFill rotWithShape="1">
              <a:blip r:embed="rId5"/>
              <a:srcRect l="0" t="0" r="0" b="0"/>
              <a:tile tx="0" ty="0" sx="100000" sy="100000" flip="none" algn="tl"/>
            </a:blipFill>
            <a:ln w="12700" cap="flat">
              <a:noFill/>
              <a:miter lim="400000"/>
            </a:ln>
            <a:effectLst/>
          </p:spPr>
          <p:txBody>
            <a:bodyPr wrap="square" lIns="45719" tIns="45719" rIns="45719" bIns="45719" numCol="1" anchor="t">
              <a:noAutofit/>
            </a:bodyPr>
            <a:lstStyle/>
            <a:p>
              <a:pPr/>
            </a:p>
          </p:txBody>
        </p:sp>
        <p:sp>
          <p:nvSpPr>
            <p:cNvPr id="42" name="Oval 9"/>
            <p:cNvSpPr/>
            <p:nvPr/>
          </p:nvSpPr>
          <p:spPr>
            <a:xfrm>
              <a:off x="108090" y="108089"/>
              <a:ext cx="864726" cy="864724"/>
            </a:xfrm>
            <a:prstGeom prst="ellipse">
              <a:avLst/>
            </a:prstGeom>
            <a:noFill/>
            <a:ln w="25400" cap="flat">
              <a:solidFill>
                <a:srgbClr val="FFFFFF"/>
              </a:solidFill>
              <a:prstDash val="solid"/>
              <a:round/>
            </a:ln>
            <a:effectLst/>
          </p:spPr>
          <p:txBody>
            <a:bodyPr wrap="square" lIns="45719" tIns="45719" rIns="45719" bIns="45719" numCol="1" anchor="t">
              <a:noAutofit/>
            </a:bodyPr>
            <a:lstStyle/>
            <a:p>
              <a:pPr/>
            </a:p>
          </p:txBody>
        </p:sp>
      </p:grpSp>
      <p:sp>
        <p:nvSpPr>
          <p:cNvPr id="44" name="Numero diapositiva"/>
          <p:cNvSpPr txBox="1"/>
          <p:nvPr>
            <p:ph type="sldNum" sz="quarter" idx="2"/>
          </p:nvPr>
        </p:nvSpPr>
        <p:spPr>
          <a:xfrm>
            <a:off x="1161794" y="2640273"/>
            <a:ext cx="552114" cy="452052"/>
          </a:xfrm>
          <a:prstGeom prst="rect">
            <a:avLst/>
          </a:prstGeom>
        </p:spPr>
        <p:txBody>
          <a:bodyPr/>
          <a:lstStyle>
            <a:lvl1pPr>
              <a:defRPr sz="2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ue contenuti">
    <p:spTree>
      <p:nvGrpSpPr>
        <p:cNvPr id="1" name=""/>
        <p:cNvGrpSpPr/>
        <p:nvPr/>
      </p:nvGrpSpPr>
      <p:grpSpPr>
        <a:xfrm>
          <a:off x="0" y="0"/>
          <a:ext cx="0" cy="0"/>
          <a:chOff x="0" y="0"/>
          <a:chExt cx="0" cy="0"/>
        </a:xfrm>
      </p:grpSpPr>
      <p:sp>
        <p:nvSpPr>
          <p:cNvPr id="51" name="Titolo Testo"/>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Titolo Testo</a:t>
            </a:r>
          </a:p>
        </p:txBody>
      </p:sp>
      <p:sp>
        <p:nvSpPr>
          <p:cNvPr id="52" name="Corpo livello uno…"/>
          <p:cNvSpPr txBox="1"/>
          <p:nvPr>
            <p:ph type="body" sz="half" idx="1"/>
          </p:nvPr>
        </p:nvSpPr>
        <p:spPr>
          <a:xfrm>
            <a:off x="1069847" y="2194560"/>
            <a:ext cx="4754881" cy="3977641"/>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5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60" name="Titolo Testo"/>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Titolo Testo</a:t>
            </a:r>
          </a:p>
        </p:txBody>
      </p:sp>
      <p:sp>
        <p:nvSpPr>
          <p:cNvPr id="61" name="Corpo livello uno…"/>
          <p:cNvSpPr txBox="1"/>
          <p:nvPr>
            <p:ph type="body" sz="quarter" idx="1"/>
          </p:nvPr>
        </p:nvSpPr>
        <p:spPr>
          <a:xfrm>
            <a:off x="1066800" y="2048255"/>
            <a:ext cx="4754880" cy="640082"/>
          </a:xfrm>
          <a:prstGeom prst="rect">
            <a:avLst/>
          </a:prstGeom>
        </p:spPr>
        <p:txBody>
          <a:bodyPr anchor="ctr"/>
          <a:lstStyle>
            <a:lvl1pPr marL="0" indent="0">
              <a:buClrTx/>
              <a:buSzTx/>
              <a:buNone/>
              <a:defRPr>
                <a:solidFill>
                  <a:srgbClr val="9E3611"/>
                </a:solidFill>
                <a:latin typeface="Rockwell Bold"/>
                <a:ea typeface="Rockwell Bold"/>
                <a:cs typeface="Rockwell Bold"/>
                <a:sym typeface="Rockwell Bold"/>
              </a:defRPr>
            </a:lvl1pPr>
            <a:lvl2pPr marL="0" indent="457200">
              <a:buClrTx/>
              <a:buSzTx/>
              <a:buNone/>
              <a:defRPr>
                <a:solidFill>
                  <a:srgbClr val="9E3611"/>
                </a:solidFill>
                <a:latin typeface="Rockwell Bold"/>
                <a:ea typeface="Rockwell Bold"/>
                <a:cs typeface="Rockwell Bold"/>
                <a:sym typeface="Rockwell Bold"/>
              </a:defRPr>
            </a:lvl2pPr>
            <a:lvl3pPr marL="0" indent="914400">
              <a:buClrTx/>
              <a:buSzTx/>
              <a:buNone/>
              <a:defRPr>
                <a:solidFill>
                  <a:srgbClr val="9E3611"/>
                </a:solidFill>
                <a:latin typeface="Rockwell Bold"/>
                <a:ea typeface="Rockwell Bold"/>
                <a:cs typeface="Rockwell Bold"/>
                <a:sym typeface="Rockwell Bold"/>
              </a:defRPr>
            </a:lvl3pPr>
            <a:lvl4pPr marL="0" indent="1371600">
              <a:buClrTx/>
              <a:buSzTx/>
              <a:buNone/>
              <a:defRPr>
                <a:solidFill>
                  <a:srgbClr val="9E3611"/>
                </a:solidFill>
                <a:latin typeface="Rockwell Bold"/>
                <a:ea typeface="Rockwell Bold"/>
                <a:cs typeface="Rockwell Bold"/>
                <a:sym typeface="Rockwell Bold"/>
              </a:defRPr>
            </a:lvl4pPr>
            <a:lvl5pPr marL="0" indent="1828800">
              <a:buClrTx/>
              <a:buSzTx/>
              <a:buNone/>
              <a:defRPr>
                <a:solidFill>
                  <a:srgbClr val="9E3611"/>
                </a:solidFill>
                <a:latin typeface="Rockwell Bold"/>
                <a:ea typeface="Rockwell Bold"/>
                <a:cs typeface="Rockwell Bold"/>
                <a:sym typeface="Rockwell Bold"/>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62" name="Text Placeholder 4"/>
          <p:cNvSpPr/>
          <p:nvPr>
            <p:ph type="body" sz="quarter" idx="21"/>
          </p:nvPr>
        </p:nvSpPr>
        <p:spPr>
          <a:xfrm>
            <a:off x="6364223" y="2048255"/>
            <a:ext cx="4754881" cy="640082"/>
          </a:xfrm>
          <a:prstGeom prst="rect">
            <a:avLst/>
          </a:prstGeom>
        </p:spPr>
        <p:txBody>
          <a:bodyPr anchor="ctr"/>
          <a:lstStyle/>
          <a:p>
            <a:pPr marL="0" indent="0">
              <a:buClrTx/>
              <a:buSzTx/>
              <a:buNone/>
              <a:defRPr>
                <a:solidFill>
                  <a:srgbClr val="9E3611"/>
                </a:solidFill>
                <a:latin typeface="Rockwell Bold"/>
                <a:ea typeface="Rockwell Bold"/>
                <a:cs typeface="Rockwell Bold"/>
                <a:sym typeface="Rockwell Bold"/>
              </a:defRPr>
            </a:pPr>
          </a:p>
        </p:txBody>
      </p:sp>
      <p:sp>
        <p:nvSpPr>
          <p:cNvPr id="6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70" name="Titolo Testo"/>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Titolo Testo</a:t>
            </a:r>
          </a:p>
        </p:txBody>
      </p:sp>
      <p:sp>
        <p:nvSpPr>
          <p:cNvPr id="7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7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uto con didascalia">
    <p:spTree>
      <p:nvGrpSpPr>
        <p:cNvPr id="1" name=""/>
        <p:cNvGrpSpPr/>
        <p:nvPr/>
      </p:nvGrpSpPr>
      <p:grpSpPr>
        <a:xfrm>
          <a:off x="0" y="0"/>
          <a:ext cx="0" cy="0"/>
          <a:chOff x="0" y="0"/>
          <a:chExt cx="0" cy="0"/>
        </a:xfrm>
      </p:grpSpPr>
      <p:sp>
        <p:nvSpPr>
          <p:cNvPr id="85" name="Rectangle 7"/>
          <p:cNvSpPr/>
          <p:nvPr/>
        </p:nvSpPr>
        <p:spPr>
          <a:xfrm>
            <a:off x="8303739" y="-1"/>
            <a:ext cx="3888260" cy="6858001"/>
          </a:xfrm>
          <a:prstGeom prst="rect">
            <a:avLst/>
          </a:prstGeom>
          <a:blipFill>
            <a:blip r:embed="rId2"/>
          </a:blipFill>
          <a:ln w="12700">
            <a:miter lim="400000"/>
          </a:ln>
        </p:spPr>
        <p:txBody>
          <a:bodyPr lIns="45719" rIns="45719"/>
          <a:lstStyle/>
          <a:p>
            <a:pPr/>
          </a:p>
        </p:txBody>
      </p:sp>
      <p:sp>
        <p:nvSpPr>
          <p:cNvPr id="86" name="Titolo Testo"/>
          <p:cNvSpPr txBox="1"/>
          <p:nvPr>
            <p:ph type="title"/>
          </p:nvPr>
        </p:nvSpPr>
        <p:spPr>
          <a:xfrm>
            <a:off x="8549640" y="685800"/>
            <a:ext cx="3200401" cy="1737361"/>
          </a:xfrm>
          <a:prstGeom prst="rect">
            <a:avLst/>
          </a:prstGeom>
        </p:spPr>
        <p:txBody>
          <a:bodyPr anchor="b"/>
          <a:lstStyle>
            <a:lvl1pPr>
              <a:defRPr b="1" sz="3200">
                <a:blipFill rotWithShape="1">
                  <a:blip r:embed="rId3"/>
                  <a:srcRect l="0" t="0" r="0" b="0"/>
                  <a:tile tx="0" ty="0" sx="100000" sy="100000" flip="none" algn="tl"/>
                </a:blipFill>
              </a:defRPr>
            </a:lvl1pPr>
          </a:lstStyle>
          <a:p>
            <a:pPr>
              <a:defRPr>
                <a:blipFill rotWithShape="1">
                  <a:blip r:embed="rId4"/>
                  <a:srcRect l="0" t="0" r="0" b="0"/>
                  <a:tile tx="0" ty="0" sx="100000" sy="100000" flip="none" algn="tl"/>
                </a:blipFill>
              </a:defRPr>
            </a:pPr>
            <a:r>
              <a:rPr>
                <a:blipFill rotWithShape="1">
                  <a:blip r:embed="rId3"/>
                  <a:srcRect l="0" t="0" r="0" b="0"/>
                  <a:tile tx="0" ty="0" sx="100000" sy="100000" flip="none" algn="tl"/>
                </a:blipFill>
              </a:rPr>
              <a:t>Titolo Testo</a:t>
            </a:r>
          </a:p>
        </p:txBody>
      </p:sp>
      <p:sp>
        <p:nvSpPr>
          <p:cNvPr id="87" name="Corpo livello uno…"/>
          <p:cNvSpPr txBox="1"/>
          <p:nvPr>
            <p:ph type="body" idx="1"/>
          </p:nvPr>
        </p:nvSpPr>
        <p:spPr>
          <a:xfrm>
            <a:off x="838200" y="685800"/>
            <a:ext cx="6711696" cy="5020056"/>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88" name="Text Placeholder 3"/>
          <p:cNvSpPr/>
          <p:nvPr>
            <p:ph type="body" sz="quarter" idx="21"/>
          </p:nvPr>
        </p:nvSpPr>
        <p:spPr>
          <a:xfrm>
            <a:off x="8549640" y="2423160"/>
            <a:ext cx="3200401" cy="3291841"/>
          </a:xfrm>
          <a:prstGeom prst="rect">
            <a:avLst/>
          </a:prstGeom>
        </p:spPr>
        <p:txBody>
          <a:bodyPr/>
          <a:lstStyle/>
          <a:p>
            <a:pPr marL="0" indent="0">
              <a:lnSpc>
                <a:spcPct val="100000"/>
              </a:lnSpc>
              <a:spcBef>
                <a:spcPts val="1000"/>
              </a:spcBef>
              <a:buClrTx/>
              <a:buSzTx/>
              <a:buNone/>
              <a:defRPr sz="1400">
                <a:solidFill>
                  <a:srgbClr val="9E3611"/>
                </a:solidFill>
              </a:defRPr>
            </a:pPr>
          </a:p>
        </p:txBody>
      </p:sp>
      <p:grpSp>
        <p:nvGrpSpPr>
          <p:cNvPr id="91" name="Group 8"/>
          <p:cNvGrpSpPr/>
          <p:nvPr/>
        </p:nvGrpSpPr>
        <p:grpSpPr>
          <a:xfrm>
            <a:off x="11401724" y="6229680"/>
            <a:ext cx="457201" cy="457201"/>
            <a:chOff x="0" y="0"/>
            <a:chExt cx="457200" cy="457200"/>
          </a:xfrm>
        </p:grpSpPr>
        <p:sp>
          <p:nvSpPr>
            <p:cNvPr id="89" name="Oval 9"/>
            <p:cNvSpPr/>
            <p:nvPr/>
          </p:nvSpPr>
          <p:spPr>
            <a:xfrm>
              <a:off x="0" y="0"/>
              <a:ext cx="457200" cy="457200"/>
            </a:xfrm>
            <a:prstGeom prst="ellipse">
              <a:avLst/>
            </a:prstGeom>
            <a:blipFill rotWithShape="1">
              <a:blip r:embed="rId5"/>
              <a:srcRect l="0" t="0" r="0" b="0"/>
              <a:tile tx="0" ty="0" sx="100000" sy="100000" flip="none" algn="tl"/>
            </a:blipFill>
            <a:ln w="12700" cap="flat">
              <a:noFill/>
              <a:miter lim="400000"/>
            </a:ln>
            <a:effectLst/>
          </p:spPr>
          <p:txBody>
            <a:bodyPr wrap="square" lIns="45719" tIns="45719" rIns="45719" bIns="45719" numCol="1" anchor="t">
              <a:noAutofit/>
            </a:bodyPr>
            <a:lstStyle/>
            <a:p>
              <a:pPr/>
            </a:p>
          </p:txBody>
        </p:sp>
        <p:sp>
          <p:nvSpPr>
            <p:cNvPr id="90" name="Oval 10"/>
            <p:cNvSpPr/>
            <p:nvPr/>
          </p:nvSpPr>
          <p:spPr>
            <a:xfrm>
              <a:off x="29193" y="29192"/>
              <a:ext cx="398815" cy="398817"/>
            </a:xfrm>
            <a:prstGeom prst="ellipse">
              <a:avLst/>
            </a:prstGeom>
            <a:noFill/>
            <a:ln w="12700" cap="flat">
              <a:solidFill>
                <a:srgbClr val="FFFFFF"/>
              </a:solidFill>
              <a:prstDash val="solid"/>
              <a:round/>
            </a:ln>
            <a:effectLst/>
          </p:spPr>
          <p:txBody>
            <a:bodyPr wrap="square" lIns="45719" tIns="45719" rIns="45719" bIns="45719" numCol="1" anchor="t">
              <a:noAutofit/>
            </a:bodyPr>
            <a:lstStyle/>
            <a:p>
              <a:pPr/>
            </a:p>
          </p:txBody>
        </p:sp>
      </p:grpSp>
      <p:sp>
        <p:nvSpPr>
          <p:cNvPr id="9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mmagine con didascalia">
    <p:spTree>
      <p:nvGrpSpPr>
        <p:cNvPr id="1" name=""/>
        <p:cNvGrpSpPr/>
        <p:nvPr/>
      </p:nvGrpSpPr>
      <p:grpSpPr>
        <a:xfrm>
          <a:off x="0" y="0"/>
          <a:ext cx="0" cy="0"/>
          <a:chOff x="0" y="0"/>
          <a:chExt cx="0" cy="0"/>
        </a:xfrm>
      </p:grpSpPr>
      <p:sp>
        <p:nvSpPr>
          <p:cNvPr id="99" name="Rectangle 10"/>
          <p:cNvSpPr/>
          <p:nvPr/>
        </p:nvSpPr>
        <p:spPr>
          <a:xfrm>
            <a:off x="8303739" y="-1"/>
            <a:ext cx="3888260" cy="6858001"/>
          </a:xfrm>
          <a:prstGeom prst="rect">
            <a:avLst/>
          </a:prstGeom>
          <a:blipFill>
            <a:blip r:embed="rId2"/>
          </a:blipFill>
          <a:ln w="12700">
            <a:miter lim="400000"/>
          </a:ln>
        </p:spPr>
        <p:txBody>
          <a:bodyPr lIns="45719" rIns="45719"/>
          <a:lstStyle/>
          <a:p>
            <a:pPr/>
          </a:p>
        </p:txBody>
      </p:sp>
      <p:sp>
        <p:nvSpPr>
          <p:cNvPr id="100" name="Titolo Testo"/>
          <p:cNvSpPr txBox="1"/>
          <p:nvPr>
            <p:ph type="title"/>
          </p:nvPr>
        </p:nvSpPr>
        <p:spPr>
          <a:xfrm>
            <a:off x="8549640" y="685800"/>
            <a:ext cx="3200401" cy="1737361"/>
          </a:xfrm>
          <a:prstGeom prst="rect">
            <a:avLst/>
          </a:prstGeom>
        </p:spPr>
        <p:txBody>
          <a:bodyPr anchor="b"/>
          <a:lstStyle>
            <a:lvl1pPr>
              <a:defRPr b="1" sz="3200">
                <a:blipFill rotWithShape="1">
                  <a:blip r:embed="rId3"/>
                  <a:srcRect l="0" t="0" r="0" b="0"/>
                  <a:tile tx="0" ty="0" sx="100000" sy="100000" flip="none" algn="tl"/>
                </a:blipFill>
              </a:defRPr>
            </a:lvl1pPr>
          </a:lstStyle>
          <a:p>
            <a:pPr>
              <a:defRPr>
                <a:blipFill rotWithShape="1">
                  <a:blip r:embed="rId4"/>
                  <a:srcRect l="0" t="0" r="0" b="0"/>
                  <a:tile tx="0" ty="0" sx="100000" sy="100000" flip="none" algn="tl"/>
                </a:blipFill>
              </a:defRPr>
            </a:pPr>
            <a:r>
              <a:rPr>
                <a:blipFill rotWithShape="1">
                  <a:blip r:embed="rId3"/>
                  <a:srcRect l="0" t="0" r="0" b="0"/>
                  <a:tile tx="0" ty="0" sx="100000" sy="100000" flip="none" algn="tl"/>
                </a:blipFill>
              </a:rPr>
              <a:t>Titolo Testo</a:t>
            </a:r>
          </a:p>
        </p:txBody>
      </p:sp>
      <p:sp>
        <p:nvSpPr>
          <p:cNvPr id="101" name="Picture Placeholder 2"/>
          <p:cNvSpPr/>
          <p:nvPr>
            <p:ph type="pic" idx="21"/>
          </p:nvPr>
        </p:nvSpPr>
        <p:spPr>
          <a:xfrm>
            <a:off x="0" y="0"/>
            <a:ext cx="8303740" cy="6858000"/>
          </a:xfrm>
          <a:prstGeom prst="rect">
            <a:avLst/>
          </a:prstGeom>
        </p:spPr>
        <p:txBody>
          <a:bodyPr lIns="91439" rIns="91439">
            <a:noAutofit/>
          </a:bodyPr>
          <a:lstStyle/>
          <a:p>
            <a:pPr/>
          </a:p>
        </p:txBody>
      </p:sp>
      <p:sp>
        <p:nvSpPr>
          <p:cNvPr id="102" name="Corpo livello uno…"/>
          <p:cNvSpPr txBox="1"/>
          <p:nvPr>
            <p:ph type="body" sz="quarter" idx="1"/>
          </p:nvPr>
        </p:nvSpPr>
        <p:spPr>
          <a:xfrm>
            <a:off x="8549640" y="2423160"/>
            <a:ext cx="3200401" cy="3291841"/>
          </a:xfrm>
          <a:prstGeom prst="rect">
            <a:avLst/>
          </a:prstGeom>
        </p:spPr>
        <p:txBody>
          <a:bodyPr/>
          <a:lstStyle>
            <a:lvl1pPr marL="0" indent="0">
              <a:lnSpc>
                <a:spcPct val="100000"/>
              </a:lnSpc>
              <a:spcBef>
                <a:spcPts val="1000"/>
              </a:spcBef>
              <a:buClrTx/>
              <a:buSzTx/>
              <a:buNone/>
              <a:defRPr sz="1400">
                <a:solidFill>
                  <a:srgbClr val="9E3611"/>
                </a:solidFill>
              </a:defRPr>
            </a:lvl1pPr>
            <a:lvl2pPr marL="0" indent="457200">
              <a:lnSpc>
                <a:spcPct val="100000"/>
              </a:lnSpc>
              <a:spcBef>
                <a:spcPts val="1000"/>
              </a:spcBef>
              <a:buClrTx/>
              <a:buSzTx/>
              <a:buNone/>
              <a:defRPr sz="1400">
                <a:solidFill>
                  <a:srgbClr val="9E3611"/>
                </a:solidFill>
              </a:defRPr>
            </a:lvl2pPr>
            <a:lvl3pPr marL="0" indent="914400">
              <a:lnSpc>
                <a:spcPct val="100000"/>
              </a:lnSpc>
              <a:spcBef>
                <a:spcPts val="1000"/>
              </a:spcBef>
              <a:buClrTx/>
              <a:buSzTx/>
              <a:buNone/>
              <a:defRPr sz="1400">
                <a:solidFill>
                  <a:srgbClr val="9E3611"/>
                </a:solidFill>
              </a:defRPr>
            </a:lvl3pPr>
            <a:lvl4pPr marL="0" indent="1371600">
              <a:lnSpc>
                <a:spcPct val="100000"/>
              </a:lnSpc>
              <a:spcBef>
                <a:spcPts val="1000"/>
              </a:spcBef>
              <a:buClrTx/>
              <a:buSzTx/>
              <a:buNone/>
              <a:defRPr sz="1400">
                <a:solidFill>
                  <a:srgbClr val="9E3611"/>
                </a:solidFill>
              </a:defRPr>
            </a:lvl4pPr>
            <a:lvl5pPr marL="0" indent="1828800">
              <a:lnSpc>
                <a:spcPct val="100000"/>
              </a:lnSpc>
              <a:spcBef>
                <a:spcPts val="1000"/>
              </a:spcBef>
              <a:buClrTx/>
              <a:buSzTx/>
              <a:buNone/>
              <a:defRPr sz="1400">
                <a:solidFill>
                  <a:srgbClr val="9E3611"/>
                </a:solidFill>
              </a:defRPr>
            </a:lvl5pPr>
          </a:lstStyle>
          <a:p>
            <a:pPr/>
            <a:r>
              <a:t>Corpo livello uno</a:t>
            </a:r>
          </a:p>
          <a:p>
            <a:pPr lvl="1"/>
            <a:r>
              <a:t>Corpo livello due</a:t>
            </a:r>
          </a:p>
          <a:p>
            <a:pPr lvl="2"/>
            <a:r>
              <a:t>Corpo livello tre</a:t>
            </a:r>
          </a:p>
          <a:p>
            <a:pPr lvl="3"/>
            <a:r>
              <a:t>Corpo livello quattro</a:t>
            </a:r>
          </a:p>
          <a:p>
            <a:pPr lvl="4"/>
            <a:r>
              <a:t>Corpo livello cinque</a:t>
            </a:r>
          </a:p>
        </p:txBody>
      </p:sp>
      <p:grpSp>
        <p:nvGrpSpPr>
          <p:cNvPr id="105" name="Group 7"/>
          <p:cNvGrpSpPr/>
          <p:nvPr/>
        </p:nvGrpSpPr>
        <p:grpSpPr>
          <a:xfrm>
            <a:off x="11401724" y="6229680"/>
            <a:ext cx="457201" cy="457201"/>
            <a:chOff x="0" y="0"/>
            <a:chExt cx="457200" cy="457200"/>
          </a:xfrm>
        </p:grpSpPr>
        <p:sp>
          <p:nvSpPr>
            <p:cNvPr id="103" name="Oval 8"/>
            <p:cNvSpPr/>
            <p:nvPr/>
          </p:nvSpPr>
          <p:spPr>
            <a:xfrm>
              <a:off x="0" y="0"/>
              <a:ext cx="457200" cy="457200"/>
            </a:xfrm>
            <a:prstGeom prst="ellipse">
              <a:avLst/>
            </a:prstGeom>
            <a:blipFill rotWithShape="1">
              <a:blip r:embed="rId5"/>
              <a:srcRect l="0" t="0" r="0" b="0"/>
              <a:tile tx="0" ty="0" sx="100000" sy="100000" flip="none" algn="tl"/>
            </a:blipFill>
            <a:ln w="12700" cap="flat">
              <a:noFill/>
              <a:miter lim="400000"/>
            </a:ln>
            <a:effectLst/>
          </p:spPr>
          <p:txBody>
            <a:bodyPr wrap="square" lIns="45719" tIns="45719" rIns="45719" bIns="45719" numCol="1" anchor="t">
              <a:noAutofit/>
            </a:bodyPr>
            <a:lstStyle/>
            <a:p>
              <a:pPr/>
            </a:p>
          </p:txBody>
        </p:sp>
        <p:sp>
          <p:nvSpPr>
            <p:cNvPr id="104" name="Oval 9"/>
            <p:cNvSpPr/>
            <p:nvPr/>
          </p:nvSpPr>
          <p:spPr>
            <a:xfrm>
              <a:off x="29193" y="29192"/>
              <a:ext cx="398815" cy="398817"/>
            </a:xfrm>
            <a:prstGeom prst="ellipse">
              <a:avLst/>
            </a:prstGeom>
            <a:noFill/>
            <a:ln w="12700" cap="flat">
              <a:solidFill>
                <a:srgbClr val="FFFFFF"/>
              </a:solidFill>
              <a:prstDash val="solid"/>
              <a:round/>
            </a:ln>
            <a:effectLst/>
          </p:spPr>
          <p:txBody>
            <a:bodyPr wrap="square" lIns="45719" tIns="45719" rIns="45719" bIns="45719" numCol="1" anchor="t">
              <a:noAutofit/>
            </a:bodyPr>
            <a:lstStyle/>
            <a:p>
              <a:pPr/>
            </a:p>
          </p:txBody>
        </p:sp>
      </p:grpSp>
      <p:sp>
        <p:nvSpPr>
          <p:cNvPr id="10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image" Target="../media/image4.png"/><Relationship Id="rId15" Type="http://schemas.openxmlformats.org/officeDocument/2006/relationships/image" Target="../media/image5.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4" name="Group 6"/>
          <p:cNvGrpSpPr/>
          <p:nvPr/>
        </p:nvGrpSpPr>
        <p:grpSpPr>
          <a:xfrm>
            <a:off x="11401724" y="6229680"/>
            <a:ext cx="457201" cy="457201"/>
            <a:chOff x="0" y="0"/>
            <a:chExt cx="457200" cy="457200"/>
          </a:xfrm>
        </p:grpSpPr>
        <p:sp>
          <p:nvSpPr>
            <p:cNvPr id="2" name="Oval 7"/>
            <p:cNvSpPr/>
            <p:nvPr/>
          </p:nvSpPr>
          <p:spPr>
            <a:xfrm>
              <a:off x="0" y="0"/>
              <a:ext cx="457200" cy="457200"/>
            </a:xfrm>
            <a:prstGeom prst="ellipse">
              <a:avLst/>
            </a:prstGeom>
            <a:blipFill rotWithShape="1">
              <a:blip r:embed="rId2"/>
              <a:srcRect l="0" t="0" r="0" b="0"/>
              <a:tile tx="0" ty="0" sx="100000" sy="100000" flip="none" algn="tl"/>
            </a:blipFill>
            <a:ln w="12700" cap="flat">
              <a:noFill/>
              <a:miter lim="400000"/>
            </a:ln>
            <a:effectLst/>
          </p:spPr>
          <p:txBody>
            <a:bodyPr wrap="square" lIns="45719" tIns="45719" rIns="45719" bIns="45719" numCol="1" anchor="t">
              <a:noAutofit/>
            </a:bodyPr>
            <a:lstStyle/>
            <a:p>
              <a:pPr/>
            </a:p>
          </p:txBody>
        </p:sp>
        <p:sp>
          <p:nvSpPr>
            <p:cNvPr id="3" name="Oval 8"/>
            <p:cNvSpPr/>
            <p:nvPr/>
          </p:nvSpPr>
          <p:spPr>
            <a:xfrm>
              <a:off x="29193" y="29192"/>
              <a:ext cx="398815" cy="398817"/>
            </a:xfrm>
            <a:prstGeom prst="ellipse">
              <a:avLst/>
            </a:prstGeom>
            <a:noFill/>
            <a:ln w="12700" cap="flat">
              <a:solidFill>
                <a:srgbClr val="FFFFFF"/>
              </a:solidFill>
              <a:prstDash val="solid"/>
              <a:round/>
            </a:ln>
            <a:effectLst/>
          </p:spPr>
          <p:txBody>
            <a:bodyPr wrap="square" lIns="45719" tIns="45719" rIns="45719" bIns="45719" numCol="1" anchor="t">
              <a:noAutofit/>
            </a:bodyPr>
            <a:lstStyle/>
            <a:p>
              <a:pPr/>
            </a:p>
          </p:txBody>
        </p:sp>
      </p:grpSp>
      <p:sp>
        <p:nvSpPr>
          <p:cNvPr id="5" name="Titolo Testo"/>
          <p:cNvSpPr txBox="1"/>
          <p:nvPr>
            <p:ph type="title"/>
          </p:nvPr>
        </p:nvSpPr>
        <p:spPr>
          <a:xfrm>
            <a:off x="1069847" y="484631"/>
            <a:ext cx="10058401" cy="16093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defRPr>
                <a:blipFill rotWithShape="1">
                  <a:blip r:embed="rId3"/>
                  <a:srcRect l="0" t="0" r="0" b="0"/>
                  <a:tile tx="0" ty="0" sx="100000" sy="100000" flip="none" algn="tl"/>
                </a:blipFill>
              </a:defRPr>
            </a:lvl1pPr>
          </a:lstStyle>
          <a:p>
            <a:pPr>
              <a:defRPr>
                <a:blipFill rotWithShape="1">
                  <a:blip r:embed="rId4"/>
                  <a:srcRect l="0" t="0" r="0" b="0"/>
                  <a:tile tx="0" ty="0" sx="100000" sy="100000" flip="none" algn="tl"/>
                </a:blipFill>
              </a:defRPr>
            </a:pPr>
            <a:r>
              <a:rPr>
                <a:blipFill rotWithShape="1">
                  <a:blip r:embed="rId3"/>
                  <a:srcRect l="0" t="0" r="0" b="0"/>
                  <a:tile tx="0" ty="0" sx="100000" sy="100000" flip="none" algn="tl"/>
                </a:blipFill>
              </a:rPr>
              <a:t>Titolo Testo</a:t>
            </a:r>
          </a:p>
        </p:txBody>
      </p:sp>
      <p:sp>
        <p:nvSpPr>
          <p:cNvPr id="6" name="Corpo livello uno…"/>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7" name="Numero diapositiva"/>
          <p:cNvSpPr txBox="1"/>
          <p:nvPr>
            <p:ph type="sldNum" sz="quarter" idx="2"/>
          </p:nvPr>
        </p:nvSpPr>
        <p:spPr>
          <a:xfrm>
            <a:off x="11467105" y="6319474"/>
            <a:ext cx="328127" cy="271746"/>
          </a:xfrm>
          <a:prstGeom prst="rect">
            <a:avLst/>
          </a:prstGeom>
          <a:ln w="12700">
            <a:miter lim="400000"/>
          </a:ln>
        </p:spPr>
        <p:txBody>
          <a:bodyPr wrap="none" lIns="45719" rIns="45719" anchor="ctr">
            <a:spAutoFit/>
          </a:bodyPr>
          <a:lstStyle>
            <a:lvl1pPr algn="ctr">
              <a:defRPr b="1" sz="1400">
                <a:solidFill>
                  <a:srgbClr val="FFFFFF"/>
                </a:solidFill>
                <a:latin typeface="Rockwell Condensed"/>
                <a:ea typeface="Rockwell Condensed"/>
                <a:cs typeface="Rockwell Condensed"/>
                <a:sym typeface="Rockwell Condensed"/>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4"/>
            <a:srcRect l="0" t="0" r="0" b="0"/>
            <a:tile tx="0" ty="0" sx="100000" sy="100000" flip="none" algn="tl"/>
          </a:blipFill>
          <a:uFillTx/>
          <a:latin typeface="Rockwell Condensed"/>
          <a:ea typeface="Rockwell Condensed"/>
          <a:cs typeface="Rockwell Condensed"/>
          <a:sym typeface="Rockwell Condensed"/>
        </a:defRPr>
      </a:lvl1pPr>
      <a:lvl2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5"/>
            <a:srcRect l="0" t="0" r="0" b="0"/>
            <a:tile tx="0" ty="0" sx="100000" sy="100000" flip="none" algn="tl"/>
          </a:blipFill>
          <a:uFillTx/>
          <a:latin typeface="Rockwell Condensed"/>
          <a:ea typeface="Rockwell Condensed"/>
          <a:cs typeface="Rockwell Condensed"/>
          <a:sym typeface="Rockwell Condensed"/>
        </a:defRPr>
      </a:lvl2pPr>
      <a:lvl3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6"/>
            <a:srcRect l="0" t="0" r="0" b="0"/>
            <a:tile tx="0" ty="0" sx="100000" sy="100000" flip="none" algn="tl"/>
          </a:blipFill>
          <a:uFillTx/>
          <a:latin typeface="Rockwell Condensed"/>
          <a:ea typeface="Rockwell Condensed"/>
          <a:cs typeface="Rockwell Condensed"/>
          <a:sym typeface="Rockwell Condensed"/>
        </a:defRPr>
      </a:lvl3pPr>
      <a:lvl4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7"/>
            <a:srcRect l="0" t="0" r="0" b="0"/>
            <a:tile tx="0" ty="0" sx="100000" sy="100000" flip="none" algn="tl"/>
          </a:blipFill>
          <a:uFillTx/>
          <a:latin typeface="Rockwell Condensed"/>
          <a:ea typeface="Rockwell Condensed"/>
          <a:cs typeface="Rockwell Condensed"/>
          <a:sym typeface="Rockwell Condensed"/>
        </a:defRPr>
      </a:lvl4pPr>
      <a:lvl5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8"/>
            <a:srcRect l="0" t="0" r="0" b="0"/>
            <a:tile tx="0" ty="0" sx="100000" sy="100000" flip="none" algn="tl"/>
          </a:blipFill>
          <a:uFillTx/>
          <a:latin typeface="Rockwell Condensed"/>
          <a:ea typeface="Rockwell Condensed"/>
          <a:cs typeface="Rockwell Condensed"/>
          <a:sym typeface="Rockwell Condensed"/>
        </a:defRPr>
      </a:lvl5pPr>
      <a:lvl6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19"/>
            <a:srcRect l="0" t="0" r="0" b="0"/>
            <a:tile tx="0" ty="0" sx="100000" sy="100000" flip="none" algn="tl"/>
          </a:blipFill>
          <a:uFillTx/>
          <a:latin typeface="Rockwell Condensed"/>
          <a:ea typeface="Rockwell Condensed"/>
          <a:cs typeface="Rockwell Condensed"/>
          <a:sym typeface="Rockwell Condensed"/>
        </a:defRPr>
      </a:lvl6pPr>
      <a:lvl7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20"/>
            <a:srcRect l="0" t="0" r="0" b="0"/>
            <a:tile tx="0" ty="0" sx="100000" sy="100000" flip="none" algn="tl"/>
          </a:blipFill>
          <a:uFillTx/>
          <a:latin typeface="Rockwell Condensed"/>
          <a:ea typeface="Rockwell Condensed"/>
          <a:cs typeface="Rockwell Condensed"/>
          <a:sym typeface="Rockwell Condensed"/>
        </a:defRPr>
      </a:lvl7pPr>
      <a:lvl8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21"/>
            <a:srcRect l="0" t="0" r="0" b="0"/>
            <a:tile tx="0" ty="0" sx="100000" sy="100000" flip="none" algn="tl"/>
          </a:blipFill>
          <a:uFillTx/>
          <a:latin typeface="Rockwell Condensed"/>
          <a:ea typeface="Rockwell Condensed"/>
          <a:cs typeface="Rockwell Condensed"/>
          <a:sym typeface="Rockwell Condensed"/>
        </a:defRPr>
      </a:lvl8pPr>
      <a:lvl9pPr marL="0" marR="0" indent="0" algn="l" defTabSz="914400" rtl="0" latinLnBrk="0">
        <a:lnSpc>
          <a:spcPct val="90000"/>
        </a:lnSpc>
        <a:spcBef>
          <a:spcPts val="0"/>
        </a:spcBef>
        <a:spcAft>
          <a:spcPts val="0"/>
        </a:spcAft>
        <a:buClrTx/>
        <a:buSzTx/>
        <a:buFontTx/>
        <a:buNone/>
        <a:tabLst/>
        <a:defRPr b="0" baseline="0" cap="all" i="0" spc="0" strike="noStrike" sz="5400" u="none">
          <a:blipFill rotWithShape="1">
            <a:blip r:embed="rId22"/>
            <a:srcRect l="0" t="0" r="0" b="0"/>
            <a:tile tx="0" ty="0" sx="100000" sy="100000" flip="none" algn="tl"/>
          </a:blipFill>
          <a:uFillTx/>
          <a:latin typeface="Rockwell Condensed"/>
          <a:ea typeface="Rockwell Condensed"/>
          <a:cs typeface="Rockwell Condensed"/>
          <a:sym typeface="Rockwell Condensed"/>
        </a:defRPr>
      </a:lvl9pPr>
    </p:titleStyle>
    <p:bodyStyle>
      <a:lvl1pPr marL="182879" marR="0" indent="-182879"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1pPr>
      <a:lvl2pPr marL="477519" marR="0" indent="-203199"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2pPr>
      <a:lvl3pPr marL="777239" marR="0" indent="-22860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3pPr>
      <a:lvl4pPr marL="1051559" marR="0" indent="-22860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4pPr>
      <a:lvl5pPr marL="1325880" marR="0" indent="-22860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5pPr>
      <a:lvl6pPr marL="1657150" marR="0" indent="-28575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6pPr>
      <a:lvl7pPr marL="1957149" marR="0" indent="-28575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7pPr>
      <a:lvl8pPr marL="2257150" marR="0" indent="-28575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8pPr>
      <a:lvl9pPr marL="2557149" marR="0" indent="-285750" algn="l" defTabSz="914400" rtl="0" latinLnBrk="0">
        <a:lnSpc>
          <a:spcPct val="90000"/>
        </a:lnSpc>
        <a:spcBef>
          <a:spcPts val="1200"/>
        </a:spcBef>
        <a:spcAft>
          <a:spcPts val="0"/>
        </a:spcAft>
        <a:buClr>
          <a:srgbClr val="9E3611"/>
        </a:buClr>
        <a:buSzPct val="85000"/>
        <a:buFontTx/>
        <a:buChar char="▪"/>
        <a:tabLst/>
        <a:defRPr b="0" baseline="0" cap="none" i="0" spc="0" strike="noStrike" sz="2000" u="none">
          <a:solidFill>
            <a:srgbClr val="000000"/>
          </a:solidFill>
          <a:uFillTx/>
          <a:latin typeface="+mn-lt"/>
          <a:ea typeface="+mn-ea"/>
          <a:cs typeface="+mn-cs"/>
          <a:sym typeface="Rockwell"/>
        </a:defRPr>
      </a:lvl9pPr>
    </p:bodyStyle>
    <p:otherStyle>
      <a:lvl1pPr marL="0" marR="0" indent="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1pPr>
      <a:lvl2pPr marL="0" marR="0" indent="4572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2pPr>
      <a:lvl3pPr marL="0" marR="0" indent="9144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3pPr>
      <a:lvl4pPr marL="0" marR="0" indent="13716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4pPr>
      <a:lvl5pPr marL="0" marR="0" indent="18288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5pPr>
      <a:lvl6pPr marL="0" marR="0" indent="22860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6pPr>
      <a:lvl7pPr marL="0" marR="0" indent="27432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7pPr>
      <a:lvl8pPr marL="0" marR="0" indent="32004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8pPr>
      <a:lvl9pPr marL="0" marR="0" indent="3657600" algn="ctr" defTabSz="457200" rtl="0" latinLnBrk="0">
        <a:lnSpc>
          <a:spcPct val="100000"/>
        </a:lnSpc>
        <a:spcBef>
          <a:spcPts val="0"/>
        </a:spcBef>
        <a:spcAft>
          <a:spcPts val="0"/>
        </a:spcAft>
        <a:buClrTx/>
        <a:buSzTx/>
        <a:buFontTx/>
        <a:buNone/>
        <a:tabLst/>
        <a:defRPr b="1" baseline="0" cap="none" i="0" spc="0" strike="noStrike" sz="1400" u="none">
          <a:solidFill>
            <a:schemeClr val="tx1"/>
          </a:solidFill>
          <a:uFillTx/>
          <a:latin typeface="+mn-lt"/>
          <a:ea typeface="+mn-ea"/>
          <a:cs typeface="+mn-cs"/>
          <a:sym typeface="Rockwell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 Id="rId3" Type="http://schemas.openxmlformats.org/officeDocument/2006/relationships/image" Target="../media/image40.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hyperlink" Target="https://www.wikimafia.it/wiki/index.php?title=Operazione_Quadrifoglio" TargetMode="External"/><Relationship Id="rId5" Type="http://schemas.openxmlformats.org/officeDocument/2006/relationships/hyperlink" Target="https://www.ilvibonese.it/cronaca/5912-ndrangheta-cassazione-galati-mileto-vibonese-milano-quadrifoglio/" TargetMode="External"/><Relationship Id="rId6" Type="http://schemas.openxmlformats.org/officeDocument/2006/relationships/hyperlink" Target="https://www.ilvibonese.it/cronaca/14008-cassazione-ndrangheta-vibonesi-mileto-galati-mancuso-limbadi"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png"/><Relationship Id="rId4" Type="http://schemas.openxmlformats.org/officeDocument/2006/relationships/hyperlink" Target="https://www.corrieredicomo.it/ndrangheta-operazione-insubria-condanne-per-162-anni/" TargetMode="External"/><Relationship Id="rId5" Type="http://schemas.openxmlformats.org/officeDocument/2006/relationships/hyperlink" Target="http://www.cn24tv.it/news/100963/il-controllo-della-ndrangheta-nel-comasco-e-nel-lecchese-40-arresti-in-lombardia.html" TargetMode="External"/><Relationship Id="rId6" Type="http://schemas.openxmlformats.org/officeDocument/2006/relationships/hyperlink" Target="https://www.youtube.com/watch?time_continue=69&amp;v=eLSYyx0m0Z4&amp;feature=emb_title"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hyperlink" Target="https://www.varesenews.it/2016/02/ndrangheta-28-arresti-in-lombardia/488049/" TargetMode="External"/><Relationship Id="rId5" Type="http://schemas.openxmlformats.org/officeDocument/2006/relationships/hyperlink" Target="https://milano.repubblica.it/cronaca/2016/02/18/news/_ndrangheta_in_lombardia_28_arresti-133677127/"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hyperlink" Target="https://www.ilcittadinomb.it/stories/Cronaca/ndrangheta-da-ignoto-23-al-traditore-i-personaggi-chiave-dellinchiesta-d_1255953_11/"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 Id="rId3" Type="http://schemas.openxmlformats.org/officeDocument/2006/relationships/image" Target="../media/image66.png"/><Relationship Id="rId4" Type="http://schemas.openxmlformats.org/officeDocument/2006/relationships/hyperlink" Target="https://www.ilcittadinomb.it/stories/Cronaca/un-altro-duro-colpo-alla-ndrangheta-in-brianza-22-fermi-dei-carabinieri-di-mon_1358753_11/"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hyperlink" Target="https://www.corrieredicomo.it/ndrangheta-sequestrato-un-appartamento-a-carugo/"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hyperlink" Target="https://www.raiplay.it/video/2018/05/Infinito-Crimine-Indagine-sulla-Ndrangheta-8b39d83b-3b03-4657-b8c8-0cdf120b4373.html"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hyperlink" Target="https://lacnews24.it/cronaca/ndrangheta-processo-bagliore-milano-cassazione-vibonesi-mileto-novella_101959/"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hyperlink" Target="https://www.affaritaliani.it/milano/ndrangheta-a-milano-010312.html" TargetMode="External"/><Relationship Id="rId5" Type="http://schemas.openxmlformats.org/officeDocument/2006/relationships/hyperlink" Target="https://www.corrieredellacalabria.it/cronaca/item/3564-3810_operazione_black_hawk__facchineri_signori_del_riciclaggio_e_dellusura/"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 Id="rId4" Type="http://schemas.openxmlformats.org/officeDocument/2006/relationships/hyperlink" Target="https://www.ilcittadinomb.it/stories/Cronaca/monza-briantenopea-condanne-quattordici-anni-a-peppe-esposito_1066978_11/" TargetMode="External"/><Relationship Id="rId5" Type="http://schemas.openxmlformats.org/officeDocument/2006/relationships/hyperlink" Target="https://www.youtube.com/watch?v=3mA_20dTMKs&amp;t=3s"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hyperlink" Target="https://www.ilfattoquotidiano.it/2014/03/04/ndrangheta-operazione-in-lombardia-scoperta-banca-clandestina/901282/"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 Id="rId3" Type="http://schemas.openxmlformats.org/officeDocument/2006/relationships/image" Target="../media/image54.png"/><Relationship Id="rId4" Type="http://schemas.openxmlformats.org/officeDocument/2006/relationships/hyperlink" Target="https://lacnews24.it/cronaca/sentenza-cassazione-cosca-ascone-rosarno-all-inside-3-ndrangheta-dda-reggio-calabria_51129/"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hyperlink" Target="https://www.ilfattoquotidiano.it/2014/03/04/ndrangheta-operazione-in-lombardia-scoperta-banca-clandestina/901282/"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Titolo 1"/>
          <p:cNvSpPr txBox="1"/>
          <p:nvPr>
            <p:ph type="ctrTitle"/>
          </p:nvPr>
        </p:nvSpPr>
        <p:spPr>
          <a:xfrm>
            <a:off x="1051560" y="1432222"/>
            <a:ext cx="9966960" cy="3035810"/>
          </a:xfrm>
          <a:prstGeom prst="rect">
            <a:avLst/>
          </a:prstGeom>
        </p:spPr>
        <p:txBody>
          <a:bodyPr/>
          <a:lstStyle>
            <a:lvl1pPr defTabSz="731520">
              <a:defRPr sz="7680">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Inchieste giudiziare in brianza</a:t>
            </a:r>
          </a:p>
        </p:txBody>
      </p:sp>
      <p:sp>
        <p:nvSpPr>
          <p:cNvPr id="116" name="Sottotitolo 2"/>
          <p:cNvSpPr txBox="1"/>
          <p:nvPr>
            <p:ph type="subTitle" sz="quarter" idx="1"/>
          </p:nvPr>
        </p:nvSpPr>
        <p:spPr>
          <a:xfrm>
            <a:off x="1069848" y="4389120"/>
            <a:ext cx="7891272" cy="1069849"/>
          </a:xfrm>
          <a:prstGeom prst="rect">
            <a:avLst/>
          </a:prstGeom>
        </p:spPr>
        <p:txBody>
          <a:bodyPr/>
          <a:lstStyle/>
          <a:p>
            <a:pPr/>
            <a:r>
              <a:t>Inchiesta giudiziarie in Brianza legate alla ‘ndrangheta dal 2003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olo 1"/>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Quadrifoglio (2014)</a:t>
            </a:r>
          </a:p>
        </p:txBody>
      </p:sp>
      <p:sp>
        <p:nvSpPr>
          <p:cNvPr id="143" name="Segnaposto contenuto 2"/>
          <p:cNvSpPr txBox="1"/>
          <p:nvPr>
            <p:ph type="body" idx="1"/>
          </p:nvPr>
        </p:nvSpPr>
        <p:spPr>
          <a:xfrm>
            <a:off x="1066800" y="1693367"/>
            <a:ext cx="10058400" cy="5164633"/>
          </a:xfrm>
          <a:prstGeom prst="rect">
            <a:avLst/>
          </a:prstGeom>
        </p:spPr>
        <p:txBody>
          <a:bodyPr/>
          <a:lstStyle/>
          <a:p>
            <a:pPr>
              <a:lnSpc>
                <a:spcPct val="72000"/>
              </a:lnSpc>
              <a:defRPr sz="1800">
                <a:latin typeface="Rockwell Bold"/>
                <a:ea typeface="Rockwell Bold"/>
                <a:cs typeface="Rockwell Bold"/>
                <a:sym typeface="Rockwell Bold"/>
              </a:defRPr>
            </a:pPr>
          </a:p>
          <a:p>
            <a:pPr>
              <a:lnSpc>
                <a:spcPct val="88000"/>
              </a:lnSpc>
              <a:defRPr sz="1800">
                <a:latin typeface="Rockwell Bold"/>
                <a:ea typeface="Rockwell Bold"/>
                <a:cs typeface="Rockwell Bold"/>
                <a:sym typeface="Rockwell Bold"/>
              </a:defRPr>
            </a:pPr>
            <a:r>
              <a:t>Territorio: </a:t>
            </a:r>
            <a:r>
              <a:rPr>
                <a:latin typeface="+mn-lt"/>
                <a:ea typeface="+mn-ea"/>
                <a:cs typeface="+mn-cs"/>
                <a:sym typeface="Rockwell"/>
              </a:rPr>
              <a:t>Lombardia (Milano, in particolare anche nei subappalti dell’Expo 2015). </a:t>
            </a:r>
          </a:p>
          <a:p>
            <a:pPr>
              <a:lnSpc>
                <a:spcPct val="88000"/>
              </a:lnSpc>
              <a:defRPr sz="1800">
                <a:latin typeface="Rockwell Bold"/>
                <a:ea typeface="Rockwell Bold"/>
                <a:cs typeface="Rockwell Bold"/>
                <a:sym typeface="Rockwell Bold"/>
              </a:defRPr>
            </a:pPr>
            <a:r>
              <a:t>Attività illecite: </a:t>
            </a:r>
            <a:r>
              <a:rPr>
                <a:latin typeface="+mn-lt"/>
                <a:ea typeface="+mn-ea"/>
                <a:cs typeface="+mn-cs"/>
                <a:sym typeface="Rockwell"/>
              </a:rPr>
              <a:t>Associazione mafiosa, falso, favoreggiamento, minacce aggravate ai danni di un direttore di carcere, detenzione illegale di armi. </a:t>
            </a:r>
          </a:p>
          <a:p>
            <a:pPr>
              <a:lnSpc>
                <a:spcPct val="88000"/>
              </a:lnSpc>
              <a:defRPr sz="1800">
                <a:latin typeface="Rockwell Bold"/>
                <a:ea typeface="Rockwell Bold"/>
                <a:cs typeface="Rockwell Bold"/>
                <a:sym typeface="Rockwell Bold"/>
              </a:defRPr>
            </a:pPr>
            <a:r>
              <a:t>Giro di affari: </a:t>
            </a:r>
            <a:r>
              <a:rPr>
                <a:latin typeface="+mn-lt"/>
                <a:ea typeface="+mn-ea"/>
                <a:cs typeface="+mn-cs"/>
                <a:sym typeface="Rockwell"/>
              </a:rPr>
              <a:t>Prestito personale di 300 mila euro. </a:t>
            </a:r>
          </a:p>
          <a:p>
            <a:pPr>
              <a:lnSpc>
                <a:spcPct val="88000"/>
              </a:lnSpc>
              <a:defRPr sz="1800">
                <a:latin typeface="Rockwell Bold"/>
                <a:ea typeface="Rockwell Bold"/>
                <a:cs typeface="Rockwell Bold"/>
                <a:sym typeface="Rockwell Bold"/>
              </a:defRPr>
            </a:pPr>
            <a:r>
              <a:t>Protagonisti delle indagini: </a:t>
            </a:r>
            <a:r>
              <a:rPr>
                <a:latin typeface="+mn-lt"/>
                <a:ea typeface="+mn-ea"/>
                <a:cs typeface="+mn-cs"/>
                <a:sym typeface="Rockwell"/>
              </a:rPr>
              <a:t>Inchiesta coordinata dal PM Paolo Storari e dal gruppo ROS di Milano. </a:t>
            </a:r>
          </a:p>
          <a:p>
            <a:pPr>
              <a:lnSpc>
                <a:spcPct val="88000"/>
              </a:lnSpc>
              <a:defRPr sz="1800">
                <a:latin typeface="Rockwell Bold"/>
                <a:ea typeface="Rockwell Bold"/>
                <a:cs typeface="Rockwell Bold"/>
                <a:sym typeface="Rockwell Bold"/>
              </a:defRPr>
            </a:pPr>
            <a:r>
              <a:t>Esito dell’inchiesta: </a:t>
            </a:r>
            <a:r>
              <a:rPr>
                <a:latin typeface="+mn-lt"/>
                <a:ea typeface="+mn-ea"/>
                <a:cs typeface="+mn-cs"/>
                <a:sym typeface="Rockwell"/>
              </a:rPr>
              <a:t>14 imputati, di cui 7 legati alla famiglia Galati, con pene dai 2 ai 10 anni. Le pene più gravi vanno ad A. G. (10 anni e 4 mesi), F. G. (8 anni e 2 mesi) e A.D. (8 anni). </a:t>
            </a:r>
          </a:p>
          <a:p>
            <a:pPr>
              <a:lnSpc>
                <a:spcPct val="88000"/>
              </a:lnSpc>
              <a:defRPr sz="1800"/>
            </a:pPr>
            <a:r>
              <a:rPr u="sng">
                <a:solidFill>
                  <a:srgbClr val="CC9900"/>
                </a:solidFill>
                <a:uFill>
                  <a:solidFill>
                    <a:srgbClr val="CC9900"/>
                  </a:solidFill>
                </a:uFill>
                <a:hlinkClick r:id="rId4" invalidUrl="" action="" tgtFrame="" tooltip="" history="1" highlightClick="0" endSnd="0"/>
              </a:rPr>
              <a:t>https://www.wikimafia.it/wiki/index.php?title=Operazione_Quadrifoglio</a:t>
            </a:r>
          </a:p>
          <a:p>
            <a:pPr>
              <a:lnSpc>
                <a:spcPct val="88000"/>
              </a:lnSpc>
              <a:defRPr sz="1800"/>
            </a:pPr>
            <a:r>
              <a:rPr u="sng">
                <a:solidFill>
                  <a:srgbClr val="CC9900"/>
                </a:solidFill>
                <a:uFill>
                  <a:solidFill>
                    <a:srgbClr val="CC9900"/>
                  </a:solidFill>
                </a:uFill>
                <a:hlinkClick r:id="rId5" invalidUrl="" action="" tgtFrame="" tooltip="" history="1" highlightClick="0" endSnd="0"/>
              </a:rPr>
              <a:t>https://www.ilvibonese.it/cronaca/5912-ndrangheta-cassazione-galati-mileto-vibonese-milano-quadrifoglio/</a:t>
            </a:r>
          </a:p>
          <a:p>
            <a:pPr>
              <a:lnSpc>
                <a:spcPct val="88000"/>
              </a:lnSpc>
              <a:defRPr sz="1800"/>
            </a:pPr>
            <a:r>
              <a:rPr u="sng">
                <a:solidFill>
                  <a:srgbClr val="CC9900"/>
                </a:solidFill>
                <a:uFill>
                  <a:solidFill>
                    <a:srgbClr val="CC9900"/>
                  </a:solidFill>
                </a:uFill>
                <a:hlinkClick r:id="rId6" invalidUrl="" action="" tgtFrame="" tooltip="" history="1" highlightClick="0" endSnd="0"/>
              </a:rPr>
              <a:t>https://www.ilvibonese.it/cronaca/14008-cassazione-ndrangheta-vibonesi-mileto-galati-mancuso-limbadi</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Titolo 1"/>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Insubria (2014)</a:t>
            </a:r>
          </a:p>
        </p:txBody>
      </p:sp>
      <p:sp>
        <p:nvSpPr>
          <p:cNvPr id="146" name="Segnaposto contenuto 2"/>
          <p:cNvSpPr txBox="1"/>
          <p:nvPr>
            <p:ph type="body" idx="1"/>
          </p:nvPr>
        </p:nvSpPr>
        <p:spPr>
          <a:xfrm>
            <a:off x="1069847" y="1693367"/>
            <a:ext cx="10058401" cy="5164633"/>
          </a:xfrm>
          <a:prstGeom prst="rect">
            <a:avLst/>
          </a:prstGeom>
        </p:spPr>
        <p:txBody>
          <a:bodyPr/>
          <a:lstStyle/>
          <a:p>
            <a:pPr>
              <a:lnSpc>
                <a:spcPct val="81000"/>
              </a:lnSpc>
              <a:defRPr sz="1800"/>
            </a:pPr>
          </a:p>
          <a:p>
            <a:pPr>
              <a:lnSpc>
                <a:spcPct val="81000"/>
              </a:lnSpc>
              <a:defRPr sz="1800">
                <a:latin typeface="Rockwell Bold"/>
                <a:ea typeface="Rockwell Bold"/>
                <a:cs typeface="Rockwell Bold"/>
                <a:sym typeface="Rockwell Bold"/>
              </a:defRPr>
            </a:pPr>
            <a:r>
              <a:t>Territorio: </a:t>
            </a:r>
            <a:r>
              <a:rPr>
                <a:latin typeface="+mn-lt"/>
                <a:ea typeface="+mn-ea"/>
                <a:cs typeface="+mn-cs"/>
                <a:sym typeface="Rockwell"/>
              </a:rPr>
              <a:t>Lombardia, nelle province di Como, Lecco e Monza Brianza precisamente a Calolziocorte, Cermenate e Fino Mornasco.</a:t>
            </a:r>
          </a:p>
          <a:p>
            <a:pPr>
              <a:lnSpc>
                <a:spcPct val="81000"/>
              </a:lnSpc>
              <a:defRPr sz="1800">
                <a:latin typeface="Rockwell Bold"/>
                <a:ea typeface="Rockwell Bold"/>
                <a:cs typeface="Rockwell Bold"/>
                <a:sym typeface="Rockwell Bold"/>
              </a:defRPr>
            </a:pPr>
            <a:r>
              <a:t>Attività illecite: </a:t>
            </a:r>
            <a:r>
              <a:rPr>
                <a:latin typeface="+mn-lt"/>
                <a:ea typeface="+mn-ea"/>
                <a:cs typeface="+mn-cs"/>
                <a:sym typeface="Rockwell"/>
              </a:rPr>
              <a:t>associazione di stampo mafioso, estorsione, detenzione, porto abusivo d’armi, affiliazione di nuovi membri alle cosche con il conferimento di doti.</a:t>
            </a:r>
          </a:p>
          <a:p>
            <a:pPr>
              <a:lnSpc>
                <a:spcPct val="81000"/>
              </a:lnSpc>
              <a:defRPr sz="1800">
                <a:latin typeface="Rockwell Bold"/>
                <a:ea typeface="Rockwell Bold"/>
                <a:cs typeface="Rockwell Bold"/>
                <a:sym typeface="Rockwell Bold"/>
              </a:defRPr>
            </a:pPr>
            <a:r>
              <a:t>Protagonisti delle indagini: </a:t>
            </a:r>
            <a:r>
              <a:rPr>
                <a:latin typeface="+mn-lt"/>
                <a:ea typeface="+mn-ea"/>
                <a:cs typeface="+mn-cs"/>
                <a:sym typeface="Rockwell"/>
              </a:rPr>
              <a:t>l’indagine è stata coordinata dalla Direzione Distrettuale Antimafia di Milano e condotta dal Ros dei Carabinieri di Milano.</a:t>
            </a:r>
          </a:p>
          <a:p>
            <a:pPr>
              <a:lnSpc>
                <a:spcPct val="81000"/>
              </a:lnSpc>
              <a:defRPr sz="1800">
                <a:latin typeface="Rockwell Bold"/>
                <a:ea typeface="Rockwell Bold"/>
                <a:cs typeface="Rockwell Bold"/>
                <a:sym typeface="Rockwell Bold"/>
              </a:defRPr>
            </a:pPr>
            <a:r>
              <a:t>Esito: </a:t>
            </a:r>
            <a:r>
              <a:rPr>
                <a:latin typeface="+mn-lt"/>
                <a:ea typeface="+mn-ea"/>
                <a:cs typeface="+mn-cs"/>
                <a:sym typeface="Rockwell"/>
              </a:rPr>
              <a:t>37 condanne per un totale di più 160 anni di carcere.</a:t>
            </a:r>
          </a:p>
          <a:p>
            <a:pPr>
              <a:lnSpc>
                <a:spcPct val="81000"/>
              </a:lnSpc>
              <a:defRPr sz="1800"/>
            </a:pPr>
            <a:r>
              <a:rPr u="sng">
                <a:solidFill>
                  <a:srgbClr val="CC9900"/>
                </a:solidFill>
                <a:uFill>
                  <a:solidFill>
                    <a:srgbClr val="CC9900"/>
                  </a:solidFill>
                </a:uFill>
                <a:hlinkClick r:id="rId4" invalidUrl="" action="" tgtFrame="" tooltip="" history="1" highlightClick="0" endSnd="0"/>
              </a:rPr>
              <a:t>https://www.articolo21.org/2014/11/operazione-insubria-nuove-colpo-alla-ndrangheta-in-lombardia/</a:t>
            </a:r>
          </a:p>
          <a:p>
            <a:pPr>
              <a:lnSpc>
                <a:spcPct val="81000"/>
              </a:lnSpc>
              <a:defRPr sz="1800"/>
            </a:pPr>
            <a:r>
              <a:rPr u="sng">
                <a:solidFill>
                  <a:srgbClr val="CC9900"/>
                </a:solidFill>
                <a:uFill>
                  <a:solidFill>
                    <a:srgbClr val="CC9900"/>
                  </a:solidFill>
                </a:uFill>
                <a:hlinkClick r:id="rId4" invalidUrl="" action="" tgtFrame="" tooltip="" history="1" highlightClick="0" endSnd="0"/>
              </a:rPr>
              <a:t>https://www.corrieredicomo.it/ndrangheta-operazione-insubria-condanne-per-162-anni/</a:t>
            </a:r>
          </a:p>
          <a:p>
            <a:pPr>
              <a:lnSpc>
                <a:spcPct val="81000"/>
              </a:lnSpc>
              <a:defRPr sz="1800"/>
            </a:pPr>
            <a:r>
              <a:rPr u="sng">
                <a:solidFill>
                  <a:srgbClr val="CC9900"/>
                </a:solidFill>
                <a:uFill>
                  <a:solidFill>
                    <a:srgbClr val="CC9900"/>
                  </a:solidFill>
                </a:uFill>
                <a:hlinkClick r:id="rId5" invalidUrl="" action="" tgtFrame="" tooltip="" history="1" highlightClick="0" endSnd="0"/>
              </a:rPr>
              <a:t>http://www.cn24tv.it/news/100963/il-controllo-della-ndrangheta-nel-comasco-e-nel-lecchese-40-arresti-in-lombardia.html</a:t>
            </a:r>
          </a:p>
          <a:p>
            <a:pPr>
              <a:lnSpc>
                <a:spcPct val="81000"/>
              </a:lnSpc>
              <a:defRPr sz="1800">
                <a:solidFill>
                  <a:srgbClr val="0070C0"/>
                </a:solidFill>
              </a:defRPr>
            </a:pPr>
            <a:r>
              <a:rPr u="sng">
                <a:solidFill>
                  <a:srgbClr val="CC9900"/>
                </a:solidFill>
                <a:uFill>
                  <a:solidFill>
                    <a:srgbClr val="CC9900"/>
                  </a:solidFill>
                </a:uFill>
                <a:hlinkClick r:id="rId6" invalidUrl="" action="" tgtFrame="" tooltip="" history="1" highlightClick="0" endSnd="0"/>
              </a:rPr>
              <a:t>https://www.youtube.com/watch?time_continue=69&amp;v=eLSYyx0m0Z4&amp;feature=emb_title</a:t>
            </a:r>
            <a:r>
              <a: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olo 1"/>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Infinito (2016)</a:t>
            </a:r>
          </a:p>
        </p:txBody>
      </p:sp>
      <p:sp>
        <p:nvSpPr>
          <p:cNvPr id="149" name="Segnaposto contenuto 2"/>
          <p:cNvSpPr txBox="1"/>
          <p:nvPr>
            <p:ph type="body" idx="1"/>
          </p:nvPr>
        </p:nvSpPr>
        <p:spPr>
          <a:xfrm>
            <a:off x="1069847" y="1693367"/>
            <a:ext cx="10058401" cy="4680001"/>
          </a:xfrm>
          <a:prstGeom prst="rect">
            <a:avLst/>
          </a:prstGeom>
        </p:spPr>
        <p:txBody>
          <a:bodyPr/>
          <a:lstStyle/>
          <a:p>
            <a:pPr>
              <a:defRPr sz="1900">
                <a:latin typeface="Rockwell Bold"/>
                <a:ea typeface="Rockwell Bold"/>
                <a:cs typeface="Rockwell Bold"/>
                <a:sym typeface="Rockwell Bold"/>
              </a:defRPr>
            </a:pPr>
          </a:p>
          <a:p>
            <a:pPr>
              <a:defRPr sz="1900">
                <a:latin typeface="Rockwell Bold"/>
                <a:ea typeface="Rockwell Bold"/>
                <a:cs typeface="Rockwell Bold"/>
                <a:sym typeface="Rockwell Bold"/>
              </a:defRPr>
            </a:pPr>
            <a:r>
              <a:t>Territorio: </a:t>
            </a:r>
            <a:r>
              <a:rPr>
                <a:latin typeface="+mn-lt"/>
                <a:ea typeface="+mn-ea"/>
                <a:cs typeface="+mn-cs"/>
                <a:sym typeface="Rockwell"/>
              </a:rPr>
              <a:t>Mariano Comense.</a:t>
            </a:r>
            <a:endParaRPr>
              <a:latin typeface="+mn-lt"/>
              <a:ea typeface="+mn-ea"/>
              <a:cs typeface="+mn-cs"/>
              <a:sym typeface="Rockwell"/>
            </a:endParaRPr>
          </a:p>
          <a:p>
            <a:pPr>
              <a:defRPr sz="1900">
                <a:latin typeface="Rockwell Bold"/>
                <a:ea typeface="Rockwell Bold"/>
                <a:cs typeface="Rockwell Bold"/>
                <a:sym typeface="Rockwell Bold"/>
              </a:defRPr>
            </a:pPr>
            <a:r>
              <a:t>Attività illecite: </a:t>
            </a:r>
            <a:r>
              <a:rPr>
                <a:latin typeface="+mn-lt"/>
                <a:ea typeface="+mn-ea"/>
                <a:cs typeface="+mn-cs"/>
                <a:sym typeface="Rockwell"/>
              </a:rPr>
              <a:t>estorsioni, usura e traffico di droga.</a:t>
            </a:r>
            <a:endParaRPr>
              <a:latin typeface="+mn-lt"/>
              <a:ea typeface="+mn-ea"/>
              <a:cs typeface="+mn-cs"/>
              <a:sym typeface="Rockwell"/>
            </a:endParaRPr>
          </a:p>
          <a:p>
            <a:pPr>
              <a:defRPr sz="1900">
                <a:latin typeface="Rockwell Bold"/>
                <a:ea typeface="Rockwell Bold"/>
                <a:cs typeface="Rockwell Bold"/>
                <a:sym typeface="Rockwell Bold"/>
              </a:defRPr>
            </a:pPr>
            <a:r>
              <a:t>Giro di affari: </a:t>
            </a:r>
            <a:r>
              <a:rPr>
                <a:latin typeface="+mn-lt"/>
                <a:ea typeface="+mn-ea"/>
                <a:cs typeface="+mn-cs"/>
                <a:sym typeface="Rockwell"/>
              </a:rPr>
              <a:t>decine di milioni di euro.</a:t>
            </a:r>
            <a:endParaRPr>
              <a:latin typeface="+mn-lt"/>
              <a:ea typeface="+mn-ea"/>
              <a:cs typeface="+mn-cs"/>
              <a:sym typeface="Rockwell"/>
            </a:endParaRPr>
          </a:p>
          <a:p>
            <a:pPr>
              <a:defRPr sz="1900">
                <a:latin typeface="Rockwell Bold"/>
                <a:ea typeface="Rockwell Bold"/>
                <a:cs typeface="Rockwell Bold"/>
                <a:sym typeface="Rockwell Bold"/>
              </a:defRPr>
            </a:pPr>
            <a:r>
              <a:t>Protagonisti delle indagini: </a:t>
            </a:r>
            <a:r>
              <a:rPr>
                <a:latin typeface="+mn-lt"/>
                <a:ea typeface="+mn-ea"/>
                <a:cs typeface="+mn-cs"/>
                <a:sym typeface="Rockwell"/>
              </a:rPr>
              <a:t>indagini condotte dal DDA di Milano Alessandra Dolci col collaboratore Marcello Tatangelo.</a:t>
            </a:r>
            <a:endParaRPr>
              <a:latin typeface="+mn-lt"/>
              <a:ea typeface="+mn-ea"/>
              <a:cs typeface="+mn-cs"/>
              <a:sym typeface="Rockwell"/>
            </a:endParaRPr>
          </a:p>
          <a:p>
            <a:pPr>
              <a:defRPr sz="1900">
                <a:latin typeface="Rockwell Bold"/>
                <a:ea typeface="Rockwell Bold"/>
                <a:cs typeface="Rockwell Bold"/>
                <a:sym typeface="Rockwell Bold"/>
              </a:defRPr>
            </a:pPr>
            <a:r>
              <a:t>Esito: </a:t>
            </a:r>
            <a:r>
              <a:rPr>
                <a:latin typeface="+mn-lt"/>
                <a:ea typeface="+mn-ea"/>
                <a:cs typeface="+mn-cs"/>
                <a:sym typeface="Rockwell"/>
              </a:rPr>
              <a:t>28 ordinanze di custodia cautelare nei confronti delle famiglie Muscatello e Medici.</a:t>
            </a:r>
            <a:endParaRPr>
              <a:latin typeface="+mn-lt"/>
              <a:ea typeface="+mn-ea"/>
              <a:cs typeface="+mn-cs"/>
              <a:sym typeface="Rockwell"/>
            </a:endParaRPr>
          </a:p>
          <a:p>
            <a:pPr>
              <a:defRPr sz="1900"/>
            </a:pPr>
          </a:p>
          <a:p>
            <a:pPr>
              <a:defRPr sz="1900"/>
            </a:pPr>
            <a:r>
              <a:rPr u="sng">
                <a:solidFill>
                  <a:srgbClr val="CC9900"/>
                </a:solidFill>
                <a:uFill>
                  <a:solidFill>
                    <a:srgbClr val="CC9900"/>
                  </a:solidFill>
                </a:uFill>
                <a:hlinkClick r:id="rId4" invalidUrl="" action="" tgtFrame="" tooltip="" history="1" highlightClick="0" endSnd="0"/>
              </a:rPr>
              <a:t>https://www.varesenews.it/2016/02/ndrangheta-28-arresti-in-lombardia/488049/</a:t>
            </a:r>
          </a:p>
          <a:p>
            <a:pPr>
              <a:defRPr sz="1900"/>
            </a:pPr>
            <a:r>
              <a:rPr u="sng">
                <a:solidFill>
                  <a:srgbClr val="CC9900"/>
                </a:solidFill>
                <a:uFill>
                  <a:solidFill>
                    <a:srgbClr val="CC9900"/>
                  </a:solidFill>
                </a:uFill>
                <a:hlinkClick r:id="rId5" invalidUrl="" action="" tgtFrame="" tooltip="" history="1" highlightClick="0" endSnd="0"/>
              </a:rPr>
              <a:t>https://milano.repubblica.it/cronaca/2016/02/18/news/_ndrangheta_in_lombardia_28_arresti-133677127/</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olo 1"/>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IGNOTO 23 (2017)</a:t>
            </a:r>
          </a:p>
        </p:txBody>
      </p:sp>
      <p:sp>
        <p:nvSpPr>
          <p:cNvPr id="152" name="Segnaposto contenuto 2"/>
          <p:cNvSpPr txBox="1"/>
          <p:nvPr>
            <p:ph type="body" idx="1"/>
          </p:nvPr>
        </p:nvSpPr>
        <p:spPr>
          <a:xfrm>
            <a:off x="1063752" y="1693367"/>
            <a:ext cx="10058401" cy="4680001"/>
          </a:xfrm>
          <a:prstGeom prst="rect">
            <a:avLst/>
          </a:prstGeom>
        </p:spPr>
        <p:txBody>
          <a:bodyPr/>
          <a:lstStyle/>
          <a:p>
            <a:pPr>
              <a:defRPr>
                <a:latin typeface="Rockwell Bold"/>
                <a:ea typeface="Rockwell Bold"/>
                <a:cs typeface="Rockwell Bold"/>
                <a:sym typeface="Rockwell Bold"/>
              </a:defRPr>
            </a:pPr>
          </a:p>
          <a:p>
            <a:pPr>
              <a:defRPr sz="1900">
                <a:latin typeface="Rockwell Bold"/>
                <a:ea typeface="Rockwell Bold"/>
                <a:cs typeface="Rockwell Bold"/>
                <a:sym typeface="Rockwell Bold"/>
              </a:defRPr>
            </a:pPr>
            <a:r>
              <a:t>Territorio</a:t>
            </a:r>
            <a:r>
              <a:rPr>
                <a:solidFill>
                  <a:srgbClr val="252525"/>
                </a:solidFill>
              </a:rPr>
              <a:t>:</a:t>
            </a:r>
            <a:r>
              <a:t> </a:t>
            </a:r>
            <a:r>
              <a:rPr>
                <a:solidFill>
                  <a:srgbClr val="252525"/>
                </a:solidFill>
                <a:latin typeface="+mn-lt"/>
                <a:ea typeface="+mn-ea"/>
                <a:cs typeface="+mn-cs"/>
                <a:sym typeface="Rockwell"/>
              </a:rPr>
              <a:t>i comuni interessati sono Seregno, Giussano, Paderno Dugnano, Limbiate e Cesano Maderno.</a:t>
            </a:r>
            <a:endParaRPr>
              <a:solidFill>
                <a:srgbClr val="252525"/>
              </a:solidFill>
              <a:latin typeface="+mn-lt"/>
              <a:ea typeface="+mn-ea"/>
              <a:cs typeface="+mn-cs"/>
              <a:sym typeface="Rockwell"/>
            </a:endParaRPr>
          </a:p>
          <a:p>
            <a:pPr>
              <a:defRPr sz="1900">
                <a:latin typeface="Rockwell Bold"/>
                <a:ea typeface="Rockwell Bold"/>
                <a:cs typeface="Rockwell Bold"/>
                <a:sym typeface="Rockwell Bold"/>
              </a:defRPr>
            </a:pPr>
            <a:r>
              <a:t>Attività illecite: </a:t>
            </a:r>
            <a:r>
              <a:rPr>
                <a:solidFill>
                  <a:srgbClr val="252525"/>
                </a:solidFill>
                <a:latin typeface="+mn-lt"/>
                <a:ea typeface="+mn-ea"/>
                <a:cs typeface="+mn-cs"/>
                <a:sym typeface="Rockwell"/>
              </a:rPr>
              <a:t>estorsione, associazione finalizzata al traffico di stupefacenti, corruzione per atti contrari ai doveri di ufficio, abuso d'ufficio, rivelazione e utilizzazione di segreto d'ufficio.</a:t>
            </a:r>
            <a:endParaRPr>
              <a:solidFill>
                <a:srgbClr val="252525"/>
              </a:solidFill>
              <a:latin typeface="+mn-lt"/>
              <a:ea typeface="+mn-ea"/>
              <a:cs typeface="+mn-cs"/>
              <a:sym typeface="Rockwell"/>
            </a:endParaRPr>
          </a:p>
          <a:p>
            <a:pPr>
              <a:defRPr sz="1900">
                <a:solidFill>
                  <a:srgbClr val="252525"/>
                </a:solidFill>
                <a:latin typeface="Rockwell Bold"/>
                <a:ea typeface="Rockwell Bold"/>
                <a:cs typeface="Rockwell Bold"/>
                <a:sym typeface="Rockwell Bold"/>
              </a:defRPr>
            </a:pPr>
            <a:r>
              <a:t>Giro d’affari: </a:t>
            </a:r>
            <a:r>
              <a:rPr>
                <a:latin typeface="+mn-lt"/>
                <a:ea typeface="+mn-ea"/>
                <a:cs typeface="+mn-cs"/>
                <a:sym typeface="Rockwell"/>
              </a:rPr>
              <a:t>1 milione e 800 mila euro.</a:t>
            </a:r>
            <a:endParaRPr>
              <a:latin typeface="+mn-lt"/>
              <a:ea typeface="+mn-ea"/>
              <a:cs typeface="+mn-cs"/>
              <a:sym typeface="Rockwell"/>
            </a:endParaRPr>
          </a:p>
          <a:p>
            <a:pPr>
              <a:defRPr sz="1900">
                <a:latin typeface="Rockwell Bold"/>
                <a:ea typeface="Rockwell Bold"/>
                <a:cs typeface="Rockwell Bold"/>
                <a:sym typeface="Rockwell Bold"/>
              </a:defRPr>
            </a:pPr>
            <a:r>
              <a:t>Protagonisti delle indagini: </a:t>
            </a:r>
            <a:r>
              <a:rPr>
                <a:solidFill>
                  <a:srgbClr val="252525"/>
                </a:solidFill>
                <a:latin typeface="+mn-lt"/>
                <a:ea typeface="+mn-ea"/>
                <a:cs typeface="+mn-cs"/>
                <a:sym typeface="Rockwell"/>
              </a:rPr>
              <a:t>inchiesta coordinata dalla Procura di Monza e dalla Direzione Distrettuale Antimafia di Milano.</a:t>
            </a:r>
            <a:endParaRPr>
              <a:solidFill>
                <a:srgbClr val="252525"/>
              </a:solidFill>
              <a:latin typeface="+mn-lt"/>
              <a:ea typeface="+mn-ea"/>
              <a:cs typeface="+mn-cs"/>
              <a:sym typeface="Rockwell"/>
            </a:endParaRPr>
          </a:p>
          <a:p>
            <a:pPr>
              <a:defRPr sz="1900">
                <a:latin typeface="Rockwell Bold"/>
                <a:ea typeface="Rockwell Bold"/>
                <a:cs typeface="Rockwell Bold"/>
                <a:sym typeface="Rockwell Bold"/>
              </a:defRPr>
            </a:pPr>
            <a:r>
              <a:t>Esito: </a:t>
            </a:r>
            <a:r>
              <a:rPr>
                <a:latin typeface="+mn-lt"/>
                <a:ea typeface="+mn-ea"/>
                <a:cs typeface="+mn-cs"/>
                <a:sym typeface="Rockwell"/>
              </a:rPr>
              <a:t>9 arresti a rito abbreviato e uno agli arresti domiciliari.</a:t>
            </a:r>
            <a:endParaRPr>
              <a:latin typeface="+mn-lt"/>
              <a:ea typeface="+mn-ea"/>
              <a:cs typeface="+mn-cs"/>
              <a:sym typeface="Rockwell"/>
            </a:endParaRPr>
          </a:p>
          <a:p>
            <a:pPr>
              <a:defRPr sz="1900"/>
            </a:pPr>
          </a:p>
          <a:p>
            <a:pPr>
              <a:defRPr sz="1900"/>
            </a:pPr>
            <a:r>
              <a:rPr u="sng">
                <a:solidFill>
                  <a:srgbClr val="CC9900"/>
                </a:solidFill>
                <a:uFill>
                  <a:solidFill>
                    <a:srgbClr val="CC9900"/>
                  </a:solidFill>
                </a:uFill>
                <a:hlinkClick r:id="rId4" invalidUrl="" action="" tgtFrame="" tooltip="" history="1" highlightClick="0" endSnd="0"/>
              </a:rPr>
              <a:t>https://www.ilcittadinomb.it/stories/Cronaca/ndrangheta-da-ignoto-23-al-traditore-i-personaggi-chiave-dellinchiesta-d_1255953_11/</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olo 1"/>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Freccia ( 2020)</a:t>
            </a:r>
          </a:p>
        </p:txBody>
      </p:sp>
      <p:sp>
        <p:nvSpPr>
          <p:cNvPr id="155" name="Segnaposto contenuto 2"/>
          <p:cNvSpPr txBox="1"/>
          <p:nvPr>
            <p:ph type="body" idx="1"/>
          </p:nvPr>
        </p:nvSpPr>
        <p:spPr>
          <a:xfrm>
            <a:off x="1063752" y="1693367"/>
            <a:ext cx="10058401" cy="4680001"/>
          </a:xfrm>
          <a:prstGeom prst="rect">
            <a:avLst/>
          </a:prstGeom>
        </p:spPr>
        <p:txBody>
          <a:bodyPr/>
          <a:lstStyle/>
          <a:p>
            <a:pPr>
              <a:defRPr>
                <a:latin typeface="Rockwell Bold"/>
                <a:ea typeface="Rockwell Bold"/>
                <a:cs typeface="Rockwell Bold"/>
                <a:sym typeface="Rockwell Bold"/>
              </a:defRPr>
            </a:pPr>
          </a:p>
          <a:p>
            <a:pPr>
              <a:defRPr sz="1900">
                <a:latin typeface="Rockwell Bold"/>
                <a:ea typeface="Rockwell Bold"/>
                <a:cs typeface="Rockwell Bold"/>
                <a:sym typeface="Rockwell Bold"/>
              </a:defRPr>
            </a:pPr>
            <a:r>
              <a:t>Territorio</a:t>
            </a:r>
            <a:r>
              <a:rPr>
                <a:solidFill>
                  <a:srgbClr val="252525"/>
                </a:solidFill>
              </a:rPr>
              <a:t>:</a:t>
            </a:r>
            <a:r>
              <a:t> </a:t>
            </a:r>
            <a:r>
              <a:rPr>
                <a:solidFill>
                  <a:srgbClr val="252525"/>
                </a:solidFill>
                <a:latin typeface="+mn-lt"/>
                <a:ea typeface="+mn-ea"/>
                <a:cs typeface="+mn-cs"/>
                <a:sym typeface="Rockwell"/>
              </a:rPr>
              <a:t>i comuni interessati sono Seregno, Desio, Giussano, Verano Brianza, Carate Brianza, Meda e Mariano Comense. </a:t>
            </a:r>
            <a:endParaRPr>
              <a:solidFill>
                <a:srgbClr val="252525"/>
              </a:solidFill>
              <a:latin typeface="+mn-lt"/>
              <a:ea typeface="+mn-ea"/>
              <a:cs typeface="+mn-cs"/>
              <a:sym typeface="Rockwell"/>
            </a:endParaRPr>
          </a:p>
          <a:p>
            <a:pPr>
              <a:defRPr sz="1900">
                <a:latin typeface="Rockwell Bold"/>
                <a:ea typeface="Rockwell Bold"/>
                <a:cs typeface="Rockwell Bold"/>
                <a:sym typeface="Rockwell Bold"/>
              </a:defRPr>
            </a:pPr>
            <a:r>
              <a:t>Attività illecite: </a:t>
            </a:r>
            <a:r>
              <a:rPr>
                <a:latin typeface="+mn-lt"/>
                <a:ea typeface="+mn-ea"/>
                <a:cs typeface="+mn-cs"/>
                <a:sym typeface="Rockwell"/>
              </a:rPr>
              <a:t>associazione a delinquere di stampo mafioso, traffico internazionale di droga, estorsioni, usura, acquisizione indebita di esercizi pubblici e gestione del servizio di sicurezza di discoteche e locali notturni  </a:t>
            </a:r>
            <a:endParaRPr>
              <a:solidFill>
                <a:srgbClr val="252525"/>
              </a:solidFill>
              <a:latin typeface="+mn-lt"/>
              <a:ea typeface="+mn-ea"/>
              <a:cs typeface="+mn-cs"/>
              <a:sym typeface="Rockwell"/>
            </a:endParaRPr>
          </a:p>
          <a:p>
            <a:pPr>
              <a:defRPr sz="1900">
                <a:solidFill>
                  <a:srgbClr val="252525"/>
                </a:solidFill>
                <a:latin typeface="Rockwell Bold"/>
                <a:ea typeface="Rockwell Bold"/>
                <a:cs typeface="Rockwell Bold"/>
                <a:sym typeface="Rockwell Bold"/>
              </a:defRPr>
            </a:pPr>
            <a:r>
              <a:t>Giro d’affari: </a:t>
            </a:r>
            <a:r>
              <a:rPr>
                <a:latin typeface="+mn-lt"/>
                <a:ea typeface="+mn-ea"/>
                <a:cs typeface="+mn-cs"/>
                <a:sym typeface="Rockwell"/>
              </a:rPr>
              <a:t>1 milione e 800 mila euro.</a:t>
            </a:r>
            <a:endParaRPr>
              <a:latin typeface="+mn-lt"/>
              <a:ea typeface="+mn-ea"/>
              <a:cs typeface="+mn-cs"/>
              <a:sym typeface="Rockwell"/>
            </a:endParaRPr>
          </a:p>
          <a:p>
            <a:pPr>
              <a:defRPr sz="1900">
                <a:latin typeface="Rockwell Bold"/>
                <a:ea typeface="Rockwell Bold"/>
                <a:cs typeface="Rockwell Bold"/>
                <a:sym typeface="Rockwell Bold"/>
              </a:defRPr>
            </a:pPr>
            <a:r>
              <a:t>Protagonisti delle indagini: </a:t>
            </a:r>
            <a:r>
              <a:rPr>
                <a:latin typeface="+mn-lt"/>
                <a:ea typeface="+mn-ea"/>
                <a:cs typeface="+mn-cs"/>
                <a:sym typeface="Rockwell"/>
              </a:rPr>
              <a:t>Nucleo Investigativo dell’Arma monzese e i militari della Compagnia di Cantù e coordinata dalla D.D.A. di Milano</a:t>
            </a:r>
            <a:endParaRPr>
              <a:latin typeface="+mn-lt"/>
              <a:ea typeface="+mn-ea"/>
              <a:cs typeface="+mn-cs"/>
              <a:sym typeface="Rockwell"/>
            </a:endParaRPr>
          </a:p>
          <a:p>
            <a:pPr>
              <a:defRPr sz="1900">
                <a:latin typeface="Rockwell Bold"/>
                <a:ea typeface="Rockwell Bold"/>
                <a:cs typeface="Rockwell Bold"/>
                <a:sym typeface="Rockwell Bold"/>
              </a:defRPr>
            </a:pPr>
            <a:r>
              <a:t>Esito: </a:t>
            </a:r>
            <a:r>
              <a:rPr>
                <a:latin typeface="+mn-lt"/>
                <a:ea typeface="+mn-ea"/>
                <a:cs typeface="+mn-cs"/>
                <a:sym typeface="Rockwell"/>
              </a:rPr>
              <a:t>16 misure di custodia cautelare in carcere, 4 agli arresti domiciliari, 2 obblighi di dimora.</a:t>
            </a:r>
            <a:endParaRPr>
              <a:latin typeface="+mn-lt"/>
              <a:ea typeface="+mn-ea"/>
              <a:cs typeface="+mn-cs"/>
              <a:sym typeface="Rockwell"/>
            </a:endParaRPr>
          </a:p>
          <a:p>
            <a:pPr>
              <a:defRPr sz="1900">
                <a:latin typeface="Rockwell Bold"/>
                <a:ea typeface="Rockwell Bold"/>
                <a:cs typeface="Rockwell Bold"/>
                <a:sym typeface="Rockwell Bold"/>
              </a:defRPr>
            </a:pPr>
            <a:r>
              <a:rPr u="sng">
                <a:solidFill>
                  <a:srgbClr val="CC9900"/>
                </a:solidFill>
                <a:uFill>
                  <a:solidFill>
                    <a:srgbClr val="CC9900"/>
                  </a:solidFill>
                </a:uFill>
                <a:hlinkClick r:id="rId4" invalidUrl="" action="" tgtFrame="" tooltip="" history="1" highlightClick="0" endSnd="0"/>
              </a:rPr>
              <a:t>https://www.ilcittadinomb.it/stories/Cronaca/un-altro-duro-colpo-alla-ndrangheta-in-brianza-22-fermi-dei-carabinieri-di-mon_1358753_11/</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itolo 1"/>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Sunrise (2007)</a:t>
            </a:r>
          </a:p>
        </p:txBody>
      </p:sp>
      <p:sp>
        <p:nvSpPr>
          <p:cNvPr id="119" name="Segnaposto contenuto 2"/>
          <p:cNvSpPr txBox="1"/>
          <p:nvPr>
            <p:ph type="body" idx="1"/>
          </p:nvPr>
        </p:nvSpPr>
        <p:spPr>
          <a:xfrm>
            <a:off x="1069847" y="1693367"/>
            <a:ext cx="10058401" cy="4680001"/>
          </a:xfrm>
          <a:prstGeom prst="rect">
            <a:avLst/>
          </a:prstGeom>
        </p:spPr>
        <p:txBody>
          <a:bodyPr/>
          <a:lstStyle/>
          <a:p>
            <a:pPr marL="0" indent="0" defTabSz="905255">
              <a:lnSpc>
                <a:spcPct val="72000"/>
              </a:lnSpc>
              <a:spcBef>
                <a:spcPts val="1100"/>
              </a:spcBef>
              <a:buSzTx/>
              <a:buFont typeface="Wingdings"/>
              <a:buNone/>
              <a:defRPr sz="1782"/>
            </a:pPr>
          </a:p>
          <a:p>
            <a:pPr marL="181051" indent="-181051" defTabSz="905255">
              <a:lnSpc>
                <a:spcPct val="88000"/>
              </a:lnSpc>
              <a:spcBef>
                <a:spcPts val="1100"/>
              </a:spcBef>
              <a:defRPr sz="1782">
                <a:latin typeface="Rockwell Bold"/>
                <a:ea typeface="Rockwell Bold"/>
                <a:cs typeface="Rockwell Bold"/>
                <a:sym typeface="Rockwell Bold"/>
              </a:defRPr>
            </a:pPr>
            <a:r>
              <a:t>Territorio</a:t>
            </a:r>
            <a:r>
              <a:rPr>
                <a:latin typeface="+mn-lt"/>
                <a:ea typeface="+mn-ea"/>
                <a:cs typeface="+mn-cs"/>
                <a:sym typeface="Rockwell"/>
              </a:rPr>
              <a:t>: Como, Milano, Monza e Brianza (Seregno, Giussano), Bergamo, Brescia e Vibo Valentia.</a:t>
            </a:r>
          </a:p>
          <a:p>
            <a:pPr marL="181051" indent="-181051" defTabSz="905255">
              <a:lnSpc>
                <a:spcPct val="88000"/>
              </a:lnSpc>
              <a:spcBef>
                <a:spcPts val="1100"/>
              </a:spcBef>
              <a:defRPr sz="1782">
                <a:latin typeface="Rockwell Bold"/>
                <a:ea typeface="Rockwell Bold"/>
                <a:cs typeface="Rockwell Bold"/>
                <a:sym typeface="Rockwell Bold"/>
              </a:defRPr>
            </a:pPr>
            <a:r>
              <a:t>Attività illecite: </a:t>
            </a:r>
            <a:r>
              <a:rPr>
                <a:latin typeface="+mn-lt"/>
                <a:ea typeface="+mn-ea"/>
                <a:cs typeface="+mn-cs"/>
                <a:sym typeface="Rockwell"/>
              </a:rPr>
              <a:t>Beni illeciti (Quote di aziende, 22 conti correnti, 6 appartamenti, 1 villa, 3 negozi, 7 box, 2 magazzini a Bergamo, 2 auto e 2 vigneti), usura, estorsione, possedimento di armi e traffico di stupefacenti.</a:t>
            </a:r>
          </a:p>
          <a:p>
            <a:pPr marL="181051" indent="-181051" defTabSz="905255">
              <a:lnSpc>
                <a:spcPct val="88000"/>
              </a:lnSpc>
              <a:spcBef>
                <a:spcPts val="1100"/>
              </a:spcBef>
              <a:defRPr sz="1782">
                <a:latin typeface="Rockwell Bold"/>
                <a:ea typeface="Rockwell Bold"/>
                <a:cs typeface="Rockwell Bold"/>
                <a:sym typeface="Rockwell Bold"/>
              </a:defRPr>
            </a:pPr>
            <a:r>
              <a:t>Giro di affari: </a:t>
            </a:r>
            <a:r>
              <a:rPr>
                <a:latin typeface="+mn-lt"/>
                <a:ea typeface="+mn-ea"/>
                <a:cs typeface="+mn-cs"/>
                <a:sym typeface="Rockwell"/>
              </a:rPr>
              <a:t>beni sopraelencati per 5 milioni di euro.</a:t>
            </a:r>
          </a:p>
          <a:p>
            <a:pPr marL="181051" indent="-181051" defTabSz="905255">
              <a:lnSpc>
                <a:spcPct val="88000"/>
              </a:lnSpc>
              <a:spcBef>
                <a:spcPts val="1100"/>
              </a:spcBef>
              <a:defRPr sz="1782">
                <a:latin typeface="Rockwell Bold"/>
                <a:ea typeface="Rockwell Bold"/>
                <a:cs typeface="Rockwell Bold"/>
                <a:sym typeface="Rockwell Bold"/>
              </a:defRPr>
            </a:pPr>
            <a:r>
              <a:t>Protagonisti delle indagini: </a:t>
            </a:r>
            <a:r>
              <a:rPr>
                <a:latin typeface="+mn-lt"/>
                <a:ea typeface="+mn-ea"/>
                <a:cs typeface="+mn-cs"/>
                <a:sym typeface="Rockwell"/>
              </a:rPr>
              <a:t>procura di Monza e relativi carabinieri, Polizia giudiziaria del tribunale di Monza e l’Aliquota operativa.</a:t>
            </a:r>
          </a:p>
          <a:p>
            <a:pPr marL="181051" indent="-181051" defTabSz="905255">
              <a:lnSpc>
                <a:spcPct val="88000"/>
              </a:lnSpc>
              <a:spcBef>
                <a:spcPts val="1100"/>
              </a:spcBef>
              <a:defRPr sz="1782">
                <a:latin typeface="Rockwell Bold"/>
                <a:ea typeface="Rockwell Bold"/>
                <a:cs typeface="Rockwell Bold"/>
                <a:sym typeface="Rockwell Bold"/>
              </a:defRPr>
            </a:pPr>
            <a:r>
              <a:t>Esito: </a:t>
            </a:r>
            <a:r>
              <a:rPr>
                <a:latin typeface="+mn-lt"/>
                <a:ea typeface="+mn-ea"/>
                <a:cs typeface="+mn-cs"/>
                <a:sym typeface="Rockwell"/>
              </a:rPr>
              <a:t>indagini contro la cosca Mancuso (tra cui il boss S. Mancuso trapiantato a Giussano, arrestato e condannato a 9 anni e 4 mesi di reclusione) e successivi 45 arresti e 11 denunce di 11 persone a piede libero.</a:t>
            </a:r>
          </a:p>
          <a:p>
            <a:pPr marL="0" indent="0" defTabSz="905255">
              <a:lnSpc>
                <a:spcPct val="72000"/>
              </a:lnSpc>
              <a:spcBef>
                <a:spcPts val="1100"/>
              </a:spcBef>
              <a:buSzTx/>
              <a:buFont typeface="Wingdings"/>
              <a:buNone/>
              <a:defRPr sz="1782"/>
            </a:pPr>
          </a:p>
          <a:p>
            <a:pPr marL="181051" indent="-181051" defTabSz="905255">
              <a:lnSpc>
                <a:spcPct val="72000"/>
              </a:lnSpc>
              <a:spcBef>
                <a:spcPts val="1100"/>
              </a:spcBef>
              <a:defRPr sz="1782"/>
            </a:pPr>
            <a:r>
              <a:t> </a:t>
            </a:r>
            <a:r>
              <a:rPr u="sng">
                <a:solidFill>
                  <a:srgbClr val="CC9900"/>
                </a:solidFill>
                <a:uFill>
                  <a:solidFill>
                    <a:srgbClr val="CC9900"/>
                  </a:solidFill>
                </a:uFill>
                <a:hlinkClick r:id="rId4" invalidUrl="" action="" tgtFrame="" tooltip="" history="1" highlightClick="0" endSnd="0"/>
              </a:rPr>
              <a:t>https://www.corrieredicomo.it/ndrangheta-sequestrato-un-appartamento-a-carugo/</a:t>
            </a:r>
            <a:r>
              <a:t>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itolo 1"/>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CRIMINE INFINITO (2010)</a:t>
            </a:r>
          </a:p>
        </p:txBody>
      </p:sp>
      <p:sp>
        <p:nvSpPr>
          <p:cNvPr id="122" name="Segnaposto contenuto 2"/>
          <p:cNvSpPr txBox="1"/>
          <p:nvPr>
            <p:ph type="body" idx="1"/>
          </p:nvPr>
        </p:nvSpPr>
        <p:spPr>
          <a:xfrm>
            <a:off x="1066800" y="1693367"/>
            <a:ext cx="10058400" cy="4680001"/>
          </a:xfrm>
          <a:prstGeom prst="rect">
            <a:avLst/>
          </a:prstGeom>
        </p:spPr>
        <p:txBody>
          <a:bodyPr/>
          <a:lstStyle/>
          <a:p>
            <a:pPr marL="0" indent="0">
              <a:buSzTx/>
              <a:buFont typeface="Wingdings"/>
              <a:buNone/>
              <a:defRPr sz="1900">
                <a:latin typeface="Rockwell Bold"/>
                <a:ea typeface="Rockwell Bold"/>
                <a:cs typeface="Rockwell Bold"/>
                <a:sym typeface="Rockwell Bold"/>
              </a:defRPr>
            </a:pPr>
          </a:p>
          <a:p>
            <a:pPr>
              <a:defRPr sz="1900">
                <a:latin typeface="Rockwell Bold"/>
                <a:ea typeface="Rockwell Bold"/>
                <a:cs typeface="Rockwell Bold"/>
                <a:sym typeface="Rockwell Bold"/>
              </a:defRPr>
            </a:pPr>
            <a:r>
              <a:t>Territorio</a:t>
            </a:r>
            <a:r>
              <a:rPr>
                <a:latin typeface="+mn-lt"/>
                <a:ea typeface="+mn-ea"/>
                <a:cs typeface="+mn-cs"/>
                <a:sym typeface="Rockwell"/>
              </a:rPr>
              <a:t>: </a:t>
            </a:r>
            <a:r>
              <a:rPr>
                <a:latin typeface="+mn-lt"/>
                <a:ea typeface="+mn-ea"/>
                <a:cs typeface="+mn-cs"/>
                <a:sym typeface="Rockwell"/>
              </a:rPr>
              <a:t>Provincia</a:t>
            </a:r>
            <a:r>
              <a:rPr>
                <a:latin typeface="+mn-lt"/>
                <a:ea typeface="+mn-ea"/>
                <a:cs typeface="+mn-cs"/>
                <a:sym typeface="Rockwell"/>
              </a:rPr>
              <a:t> di Milano, Desio, Seregno, Erba, Canzo, Pavia.</a:t>
            </a:r>
            <a:endParaRPr>
              <a:latin typeface="+mn-lt"/>
              <a:ea typeface="+mn-ea"/>
              <a:cs typeface="+mn-cs"/>
              <a:sym typeface="Rockwell"/>
            </a:endParaRPr>
          </a:p>
          <a:p>
            <a:pPr>
              <a:defRPr sz="1900">
                <a:latin typeface="Rockwell Bold"/>
                <a:ea typeface="Rockwell Bold"/>
                <a:cs typeface="Rockwell Bold"/>
                <a:sym typeface="Rockwell Bold"/>
              </a:defRPr>
            </a:pPr>
            <a:r>
              <a:t>Attività illecite: </a:t>
            </a:r>
            <a:r>
              <a:rPr>
                <a:solidFill>
                  <a:srgbClr val="252525"/>
                </a:solidFill>
                <a:latin typeface="+mn-lt"/>
                <a:ea typeface="+mn-ea"/>
                <a:cs typeface="+mn-cs"/>
                <a:sym typeface="Rockwell"/>
              </a:rPr>
              <a:t>narcotraffico e </a:t>
            </a:r>
            <a:r>
              <a:rPr>
                <a:solidFill>
                  <a:srgbClr val="252525"/>
                </a:solidFill>
                <a:latin typeface="+mn-lt"/>
                <a:ea typeface="+mn-ea"/>
                <a:cs typeface="+mn-cs"/>
                <a:sym typeface="Rockwell"/>
              </a:rPr>
              <a:t>appalti</a:t>
            </a:r>
            <a:r>
              <a:rPr>
                <a:solidFill>
                  <a:srgbClr val="252525"/>
                </a:solidFill>
                <a:latin typeface="+mn-lt"/>
                <a:ea typeface="+mn-ea"/>
                <a:cs typeface="+mn-cs"/>
                <a:sym typeface="Rockwell"/>
              </a:rPr>
              <a:t> pubblici</a:t>
            </a:r>
            <a:r>
              <a:rPr>
                <a:solidFill>
                  <a:srgbClr val="252525"/>
                </a:solidFill>
                <a:latin typeface="+mn-lt"/>
                <a:ea typeface="+mn-ea"/>
                <a:cs typeface="+mn-cs"/>
                <a:sym typeface="Rockwell"/>
              </a:rPr>
              <a:t>.</a:t>
            </a:r>
            <a:endParaRPr>
              <a:solidFill>
                <a:srgbClr val="252525"/>
              </a:solidFill>
              <a:latin typeface="+mn-lt"/>
              <a:ea typeface="+mn-ea"/>
              <a:cs typeface="+mn-cs"/>
              <a:sym typeface="Rockwell"/>
            </a:endParaRPr>
          </a:p>
          <a:p>
            <a:pPr>
              <a:defRPr sz="1900">
                <a:solidFill>
                  <a:srgbClr val="252525"/>
                </a:solidFill>
                <a:latin typeface="Rockwell Bold"/>
                <a:ea typeface="Rockwell Bold"/>
                <a:cs typeface="Rockwell Bold"/>
                <a:sym typeface="Rockwell Bold"/>
              </a:defRPr>
            </a:pPr>
            <a:r>
              <a:t>Protagonisti delle indagini:</a:t>
            </a:r>
            <a:r>
              <a:rPr>
                <a:solidFill>
                  <a:srgbClr val="222222"/>
                </a:solidFill>
              </a:rPr>
              <a:t> </a:t>
            </a:r>
            <a:r>
              <a:rPr>
                <a:solidFill>
                  <a:srgbClr val="222222"/>
                </a:solidFill>
                <a:latin typeface="+mn-lt"/>
                <a:ea typeface="+mn-ea"/>
                <a:cs typeface="+mn-cs"/>
                <a:sym typeface="Rockwell"/>
              </a:rPr>
              <a:t>condotta essenzialmente dall'Arma dei Carabinieri, coordinata dal colonnello Roberto Fabiani del Nucleo Investigativo del Gruppo Carabinieri di Monza</a:t>
            </a:r>
            <a:r>
              <a:rPr>
                <a:solidFill>
                  <a:srgbClr val="222222"/>
                </a:solidFill>
                <a:latin typeface="+mn-lt"/>
                <a:ea typeface="+mn-ea"/>
                <a:cs typeface="+mn-cs"/>
                <a:sym typeface="Rockwell"/>
              </a:rPr>
              <a:t>, con</a:t>
            </a:r>
            <a:r>
              <a:rPr>
                <a:solidFill>
                  <a:srgbClr val="222222"/>
                </a:solidFill>
                <a:latin typeface="+mn-lt"/>
                <a:ea typeface="+mn-ea"/>
                <a:cs typeface="+mn-cs"/>
                <a:sym typeface="Rockwell"/>
              </a:rPr>
              <a:t> alcuni apporti investigativi di altri servizi di</a:t>
            </a:r>
            <a:r>
              <a:rPr>
                <a:solidFill>
                  <a:srgbClr val="222222"/>
                </a:solidFill>
                <a:latin typeface="+mn-lt"/>
                <a:ea typeface="+mn-ea"/>
                <a:cs typeface="+mn-cs"/>
                <a:sym typeface="Rockwell"/>
              </a:rPr>
              <a:t> polizia giudiziaria. Sono stati coinvolti anche i ROS di Torino e Milano.</a:t>
            </a:r>
            <a:endParaRPr>
              <a:solidFill>
                <a:srgbClr val="222222"/>
              </a:solidFill>
            </a:endParaRPr>
          </a:p>
          <a:p>
            <a:pPr>
              <a:defRPr sz="1900">
                <a:solidFill>
                  <a:srgbClr val="252525"/>
                </a:solidFill>
                <a:latin typeface="Rockwell Bold"/>
                <a:ea typeface="Rockwell Bold"/>
                <a:cs typeface="Rockwell Bold"/>
                <a:sym typeface="Rockwell Bold"/>
              </a:defRPr>
            </a:pPr>
            <a:r>
              <a:t>Esito: </a:t>
            </a:r>
            <a:r>
              <a:rPr>
                <a:latin typeface="+mn-lt"/>
                <a:ea typeface="+mn-ea"/>
                <a:cs typeface="+mn-cs"/>
                <a:sym typeface="Rockwell"/>
              </a:rPr>
              <a:t>2000 forze dell’ordine impiegate, 154 arresti in zona e 156 nella regione Calabria.</a:t>
            </a:r>
          </a:p>
          <a:p>
            <a:pPr>
              <a:defRPr>
                <a:solidFill>
                  <a:srgbClr val="0070C0"/>
                </a:solidFill>
              </a:defRPr>
            </a:pPr>
          </a:p>
          <a:p>
            <a:pPr>
              <a:defRPr>
                <a:solidFill>
                  <a:srgbClr val="0070C0"/>
                </a:solidFill>
              </a:defRPr>
            </a:pPr>
            <a:r>
              <a:rPr u="sng">
                <a:solidFill>
                  <a:srgbClr val="CC9900"/>
                </a:solidFill>
                <a:uFill>
                  <a:solidFill>
                    <a:srgbClr val="CC9900"/>
                  </a:solidFill>
                </a:uFill>
                <a:hlinkClick r:id="rId4" invalidUrl="" action="" tgtFrame="" tooltip="" history="1" highlightClick="0" endSnd="0"/>
              </a:rPr>
              <a:t>https://www.raiplay.it/video/2018/05/Infinito-Crimine-Indagine-sulla-Ndrangheta-8b39d83b-3b03-4657-b8c8-0cdf120b4373.html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Titolo 1"/>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Bagliore (2011)</a:t>
            </a:r>
          </a:p>
        </p:txBody>
      </p:sp>
      <p:sp>
        <p:nvSpPr>
          <p:cNvPr id="125" name="Segnaposto contenuto 2"/>
          <p:cNvSpPr txBox="1"/>
          <p:nvPr>
            <p:ph type="body" idx="1"/>
          </p:nvPr>
        </p:nvSpPr>
        <p:spPr>
          <a:xfrm>
            <a:off x="1066800" y="1693367"/>
            <a:ext cx="10058400" cy="4680001"/>
          </a:xfrm>
          <a:prstGeom prst="rect">
            <a:avLst/>
          </a:prstGeom>
        </p:spPr>
        <p:txBody>
          <a:bodyPr/>
          <a:lstStyle/>
          <a:p>
            <a:pPr>
              <a:defRPr sz="1900">
                <a:latin typeface="Rockwell Bold"/>
                <a:ea typeface="Rockwell Bold"/>
                <a:cs typeface="Rockwell Bold"/>
                <a:sym typeface="Rockwell Bold"/>
              </a:defRPr>
            </a:pPr>
          </a:p>
          <a:p>
            <a:pPr>
              <a:defRPr sz="1900">
                <a:latin typeface="Rockwell Bold"/>
                <a:ea typeface="Rockwell Bold"/>
                <a:cs typeface="Rockwell Bold"/>
                <a:sym typeface="Rockwell Bold"/>
              </a:defRPr>
            </a:pPr>
            <a:r>
              <a:t>Territorio: </a:t>
            </a:r>
            <a:r>
              <a:rPr>
                <a:latin typeface="+mn-lt"/>
                <a:ea typeface="+mn-ea"/>
                <a:cs typeface="+mn-cs"/>
                <a:sym typeface="Rockwell"/>
              </a:rPr>
              <a:t>Lombardia (Seregno, Giussano, Verano Brianza, Muggiò)</a:t>
            </a:r>
            <a:endParaRPr>
              <a:latin typeface="+mn-lt"/>
              <a:ea typeface="+mn-ea"/>
              <a:cs typeface="+mn-cs"/>
              <a:sym typeface="Rockwell"/>
            </a:endParaRPr>
          </a:p>
          <a:p>
            <a:pPr>
              <a:defRPr sz="1900">
                <a:latin typeface="Rockwell Bold"/>
                <a:ea typeface="Rockwell Bold"/>
                <a:cs typeface="Rockwell Bold"/>
                <a:sym typeface="Rockwell Bold"/>
              </a:defRPr>
            </a:pPr>
            <a:r>
              <a:t>Attività illecite: </a:t>
            </a:r>
            <a:r>
              <a:rPr>
                <a:latin typeface="+mn-lt"/>
                <a:ea typeface="+mn-ea"/>
                <a:cs typeface="+mn-cs"/>
                <a:sym typeface="Rockwell"/>
              </a:rPr>
              <a:t>Investimento di 10 milioni di euro nell’acquisizione del Magic Movie Park di Muggiò trasformato poi in un cinemercato rivelatosi poi fallimentare</a:t>
            </a:r>
            <a:endParaRPr>
              <a:latin typeface="+mn-lt"/>
              <a:ea typeface="+mn-ea"/>
              <a:cs typeface="+mn-cs"/>
              <a:sym typeface="Rockwell"/>
            </a:endParaRPr>
          </a:p>
          <a:p>
            <a:pPr>
              <a:defRPr sz="1900">
                <a:latin typeface="Rockwell Bold"/>
                <a:ea typeface="Rockwell Bold"/>
                <a:cs typeface="Rockwell Bold"/>
                <a:sym typeface="Rockwell Bold"/>
              </a:defRPr>
            </a:pPr>
            <a:r>
              <a:t>Giro d’affari: </a:t>
            </a:r>
            <a:r>
              <a:rPr>
                <a:latin typeface="+mn-lt"/>
                <a:ea typeface="+mn-ea"/>
                <a:cs typeface="+mn-cs"/>
                <a:sym typeface="Rockwell"/>
              </a:rPr>
              <a:t>Circa 53 milioni di euro</a:t>
            </a:r>
            <a:endParaRPr>
              <a:latin typeface="+mn-lt"/>
              <a:ea typeface="+mn-ea"/>
              <a:cs typeface="+mn-cs"/>
              <a:sym typeface="Rockwell"/>
            </a:endParaRPr>
          </a:p>
          <a:p>
            <a:pPr>
              <a:defRPr sz="1900">
                <a:latin typeface="Rockwell Bold"/>
                <a:ea typeface="Rockwell Bold"/>
                <a:cs typeface="Rockwell Bold"/>
                <a:sym typeface="Rockwell Bold"/>
              </a:defRPr>
            </a:pPr>
            <a:r>
              <a:t>Protagonisti delle indagini</a:t>
            </a:r>
            <a:r>
              <a:rPr>
                <a:latin typeface="+mn-lt"/>
                <a:ea typeface="+mn-ea"/>
                <a:cs typeface="+mn-cs"/>
                <a:sym typeface="Rockwell"/>
              </a:rPr>
              <a:t>: Ilda Boccassino (ex DDA di Milano)</a:t>
            </a:r>
            <a:endParaRPr>
              <a:latin typeface="+mn-lt"/>
              <a:ea typeface="+mn-ea"/>
              <a:cs typeface="+mn-cs"/>
              <a:sym typeface="Rockwell"/>
            </a:endParaRPr>
          </a:p>
          <a:p>
            <a:pPr>
              <a:defRPr sz="1900">
                <a:latin typeface="Rockwell Bold"/>
                <a:ea typeface="Rockwell Bold"/>
                <a:cs typeface="Rockwell Bold"/>
                <a:sym typeface="Rockwell Bold"/>
              </a:defRPr>
            </a:pPr>
            <a:r>
              <a:t>Esito:</a:t>
            </a:r>
            <a:r>
              <a:rPr>
                <a:latin typeface="+mn-lt"/>
                <a:ea typeface="+mn-ea"/>
                <a:cs typeface="+mn-cs"/>
                <a:sym typeface="Rockwell"/>
              </a:rPr>
              <a:t> 7 ergastoli (processo di cassazione)</a:t>
            </a:r>
            <a:endParaRPr>
              <a:latin typeface="+mn-lt"/>
              <a:ea typeface="+mn-ea"/>
              <a:cs typeface="+mn-cs"/>
              <a:sym typeface="Rockwell"/>
            </a:endParaRPr>
          </a:p>
          <a:p>
            <a:pPr>
              <a:defRPr sz="1900"/>
            </a:pPr>
          </a:p>
          <a:p>
            <a:pPr>
              <a:defRPr sz="1900">
                <a:solidFill>
                  <a:srgbClr val="0070C0"/>
                </a:solidFill>
              </a:defRPr>
            </a:pPr>
            <a:r>
              <a:rPr u="sng">
                <a:solidFill>
                  <a:srgbClr val="CC9900"/>
                </a:solidFill>
                <a:uFill>
                  <a:solidFill>
                    <a:srgbClr val="CC9900"/>
                  </a:solidFill>
                </a:uFill>
                <a:hlinkClick r:id="rId4" invalidUrl="" action="" tgtFrame="" tooltip="" history="1" highlightClick="0" endSnd="0"/>
              </a:rPr>
              <a:t>https://lacnews24.it/cronaca/ndrangheta-processo-bagliore-milano-cassazione-vibonesi-mileto-novella_101959/</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olo 1"/>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Black Hawks (2012)</a:t>
            </a:r>
          </a:p>
        </p:txBody>
      </p:sp>
      <p:sp>
        <p:nvSpPr>
          <p:cNvPr id="128" name="Segnaposto contenuto 2"/>
          <p:cNvSpPr txBox="1"/>
          <p:nvPr>
            <p:ph type="body" idx="1"/>
          </p:nvPr>
        </p:nvSpPr>
        <p:spPr>
          <a:xfrm>
            <a:off x="1066800" y="1693367"/>
            <a:ext cx="10058400" cy="4680001"/>
          </a:xfrm>
          <a:prstGeom prst="rect">
            <a:avLst/>
          </a:prstGeom>
        </p:spPr>
        <p:txBody>
          <a:bodyPr/>
          <a:lstStyle/>
          <a:p>
            <a:pPr marL="175564" indent="-175564" defTabSz="877823">
              <a:spcBef>
                <a:spcPts val="1100"/>
              </a:spcBef>
              <a:defRPr sz="1919"/>
            </a:pPr>
          </a:p>
          <a:p>
            <a:pPr marL="175564" indent="-175564" defTabSz="877823">
              <a:lnSpc>
                <a:spcPct val="100000"/>
              </a:lnSpc>
              <a:spcBef>
                <a:spcPts val="1100"/>
              </a:spcBef>
              <a:defRPr sz="1824">
                <a:latin typeface="Rockwell Bold"/>
                <a:ea typeface="Rockwell Bold"/>
                <a:cs typeface="Rockwell Bold"/>
                <a:sym typeface="Rockwell Bold"/>
              </a:defRPr>
            </a:pPr>
            <a:r>
              <a:t>Territorio:</a:t>
            </a:r>
            <a:r>
              <a:rPr>
                <a:latin typeface="+mn-lt"/>
                <a:ea typeface="+mn-ea"/>
                <a:cs typeface="+mn-cs"/>
                <a:sym typeface="Rockwell"/>
              </a:rPr>
              <a:t> Milano.</a:t>
            </a:r>
            <a:endParaRPr>
              <a:latin typeface="+mn-lt"/>
              <a:ea typeface="+mn-ea"/>
              <a:cs typeface="+mn-cs"/>
              <a:sym typeface="Rockwell"/>
            </a:endParaRPr>
          </a:p>
          <a:p>
            <a:pPr marL="175564" indent="-175564" defTabSz="877823">
              <a:spcBef>
                <a:spcPts val="1100"/>
              </a:spcBef>
              <a:defRPr sz="1824">
                <a:latin typeface="Rockwell Bold"/>
                <a:ea typeface="Rockwell Bold"/>
                <a:cs typeface="Rockwell Bold"/>
                <a:sym typeface="Rockwell Bold"/>
              </a:defRPr>
            </a:pPr>
            <a:r>
              <a:t>Attività illecite:  </a:t>
            </a:r>
            <a:r>
              <a:rPr>
                <a:latin typeface="+mn-lt"/>
                <a:ea typeface="+mn-ea"/>
                <a:cs typeface="+mn-cs"/>
                <a:sym typeface="Rockwell"/>
              </a:rPr>
              <a:t>Riciclaggio, corruzione, estorsione e truffa aggravato dal metodo mafioso.</a:t>
            </a:r>
            <a:endParaRPr>
              <a:latin typeface="+mn-lt"/>
              <a:ea typeface="+mn-ea"/>
              <a:cs typeface="+mn-cs"/>
              <a:sym typeface="Rockwell"/>
            </a:endParaRPr>
          </a:p>
          <a:p>
            <a:pPr marL="175564" indent="-175564" defTabSz="877823">
              <a:spcBef>
                <a:spcPts val="1100"/>
              </a:spcBef>
              <a:defRPr sz="1824">
                <a:latin typeface="Rockwell Bold"/>
                <a:ea typeface="Rockwell Bold"/>
                <a:cs typeface="Rockwell Bold"/>
                <a:sym typeface="Rockwell Bold"/>
              </a:defRPr>
            </a:pPr>
            <a:r>
              <a:t>Giro di affari: </a:t>
            </a:r>
            <a:r>
              <a:rPr>
                <a:latin typeface="+mn-lt"/>
                <a:ea typeface="+mn-ea"/>
                <a:cs typeface="+mn-cs"/>
                <a:sym typeface="Rockwell"/>
              </a:rPr>
              <a:t>5 Milioni.</a:t>
            </a:r>
            <a:endParaRPr>
              <a:latin typeface="+mn-lt"/>
              <a:ea typeface="+mn-ea"/>
              <a:cs typeface="+mn-cs"/>
              <a:sym typeface="Rockwell"/>
            </a:endParaRPr>
          </a:p>
          <a:p>
            <a:pPr marL="175564" indent="-175564" defTabSz="877823">
              <a:spcBef>
                <a:spcPts val="1100"/>
              </a:spcBef>
              <a:defRPr sz="1824">
                <a:latin typeface="Rockwell Bold"/>
                <a:ea typeface="Rockwell Bold"/>
                <a:cs typeface="Rockwell Bold"/>
                <a:sym typeface="Rockwell Bold"/>
              </a:defRPr>
            </a:pPr>
            <a:r>
              <a:t>Protagonisti delle indagini: </a:t>
            </a:r>
            <a:r>
              <a:rPr>
                <a:latin typeface="+mn-lt"/>
                <a:ea typeface="+mn-ea"/>
                <a:cs typeface="+mn-cs"/>
                <a:sym typeface="Rockwell"/>
              </a:rPr>
              <a:t>Polizia Tributaria e Gruppo Pronto impiego della guardia di Finanza di Milano.</a:t>
            </a:r>
            <a:endParaRPr>
              <a:latin typeface="+mn-lt"/>
              <a:ea typeface="+mn-ea"/>
              <a:cs typeface="+mn-cs"/>
              <a:sym typeface="Rockwell"/>
            </a:endParaRPr>
          </a:p>
          <a:p>
            <a:pPr marL="175564" indent="-175564" defTabSz="877823">
              <a:spcBef>
                <a:spcPts val="1100"/>
              </a:spcBef>
              <a:defRPr sz="1824">
                <a:latin typeface="Rockwell Bold"/>
                <a:ea typeface="Rockwell Bold"/>
                <a:cs typeface="Rockwell Bold"/>
                <a:sym typeface="Rockwell Bold"/>
              </a:defRPr>
            </a:pPr>
            <a:r>
              <a:t>Esito:</a:t>
            </a:r>
            <a:r>
              <a:rPr>
                <a:latin typeface="+mn-lt"/>
                <a:ea typeface="+mn-ea"/>
                <a:cs typeface="+mn-cs"/>
                <a:sym typeface="Rockwell"/>
              </a:rPr>
              <a:t> 23 arresti. </a:t>
            </a:r>
          </a:p>
          <a:p>
            <a:pPr marL="175564" indent="-175564" defTabSz="877823">
              <a:spcBef>
                <a:spcPts val="1100"/>
              </a:spcBef>
              <a:defRPr sz="1824"/>
            </a:pPr>
          </a:p>
          <a:p>
            <a:pPr marL="175564" indent="-175564" defTabSz="877823">
              <a:spcBef>
                <a:spcPts val="1100"/>
              </a:spcBef>
              <a:defRPr sz="1824"/>
            </a:pPr>
            <a:r>
              <a:rPr u="sng">
                <a:solidFill>
                  <a:srgbClr val="CC9900"/>
                </a:solidFill>
                <a:uFill>
                  <a:solidFill>
                    <a:srgbClr val="CC9900"/>
                  </a:solidFill>
                </a:uFill>
                <a:hlinkClick r:id="rId4" invalidUrl="" action="" tgtFrame="" tooltip="" history="1" highlightClick="0" endSnd="0"/>
              </a:rPr>
              <a:t>https://www.affaritaliani.it/milano/ndrangheta-a-milano-010312.html</a:t>
            </a:r>
          </a:p>
          <a:p>
            <a:pPr marL="175564" indent="-175564" defTabSz="877823">
              <a:spcBef>
                <a:spcPts val="1100"/>
              </a:spcBef>
              <a:defRPr sz="1824"/>
            </a:pPr>
            <a:r>
              <a:rPr u="sng">
                <a:solidFill>
                  <a:srgbClr val="CC9900"/>
                </a:solidFill>
                <a:uFill>
                  <a:solidFill>
                    <a:srgbClr val="CC9900"/>
                  </a:solidFill>
                </a:uFill>
                <a:hlinkClick r:id="rId5" invalidUrl="" action="" tgtFrame="" tooltip="" history="1" highlightClick="0" endSnd="0"/>
              </a:rPr>
              <a:t>https://www.corrieredellacalabria.it/cronaca/item/3564-3810_operazione_black_hawk__facchineri_signori_del_riciclaggio_e_dellusura/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Titolo 1"/>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Briantenopea (2013)</a:t>
            </a:r>
          </a:p>
        </p:txBody>
      </p:sp>
      <p:sp>
        <p:nvSpPr>
          <p:cNvPr id="131" name="Segnaposto contenuto 2"/>
          <p:cNvSpPr txBox="1"/>
          <p:nvPr>
            <p:ph type="body" idx="1"/>
          </p:nvPr>
        </p:nvSpPr>
        <p:spPr>
          <a:xfrm>
            <a:off x="1063752" y="1693367"/>
            <a:ext cx="10058401" cy="4680001"/>
          </a:xfrm>
          <a:prstGeom prst="rect">
            <a:avLst/>
          </a:prstGeom>
        </p:spPr>
        <p:txBody>
          <a:bodyPr/>
          <a:lstStyle/>
          <a:p>
            <a:pPr marL="170078" indent="-170078" defTabSz="850391">
              <a:lnSpc>
                <a:spcPct val="72000"/>
              </a:lnSpc>
              <a:spcBef>
                <a:spcPts val="1100"/>
              </a:spcBef>
              <a:defRPr sz="2325">
                <a:latin typeface="Rockwell Bold"/>
                <a:ea typeface="Rockwell Bold"/>
                <a:cs typeface="Rockwell Bold"/>
                <a:sym typeface="Rockwell Bold"/>
              </a:defRPr>
            </a:pPr>
          </a:p>
          <a:p>
            <a:pPr marL="170078" indent="-170078" defTabSz="850391">
              <a:lnSpc>
                <a:spcPct val="88000"/>
              </a:lnSpc>
              <a:spcBef>
                <a:spcPts val="1100"/>
              </a:spcBef>
              <a:defRPr sz="1767">
                <a:latin typeface="Rockwell Bold"/>
                <a:ea typeface="Rockwell Bold"/>
                <a:cs typeface="Rockwell Bold"/>
                <a:sym typeface="Rockwell Bold"/>
              </a:defRPr>
            </a:pPr>
            <a:r>
              <a:t>Territorio: </a:t>
            </a:r>
            <a:r>
              <a:rPr>
                <a:latin typeface="+mn-lt"/>
                <a:ea typeface="+mn-ea"/>
                <a:cs typeface="+mn-cs"/>
                <a:sym typeface="Rockwell"/>
              </a:rPr>
              <a:t>Monza e Brianza.</a:t>
            </a:r>
            <a:endParaRPr sz="1395"/>
          </a:p>
          <a:p>
            <a:pPr marL="170078" indent="-170078" defTabSz="850391">
              <a:lnSpc>
                <a:spcPct val="88000"/>
              </a:lnSpc>
              <a:spcBef>
                <a:spcPts val="1100"/>
              </a:spcBef>
              <a:defRPr sz="1767"/>
            </a:pPr>
            <a:r>
              <a:t> </a:t>
            </a:r>
            <a:r>
              <a:rPr>
                <a:latin typeface="Rockwell Bold"/>
                <a:ea typeface="Rockwell Bold"/>
                <a:cs typeface="Rockwell Bold"/>
                <a:sym typeface="Rockwell Bold"/>
              </a:rPr>
              <a:t>Attività illecite: </a:t>
            </a:r>
            <a:r>
              <a:t>elargizione di appalti pubblici da parte di Giovanni Antonicelli, durante la vicenda assessore al patrimonio, a favore di G.E., originario di Napoli e capo di una banda di camorra a Monza che elargiva voti ai politici in cambio di appalti.</a:t>
            </a:r>
            <a:endParaRPr sz="1395"/>
          </a:p>
          <a:p>
            <a:pPr marL="170078" indent="-170078" defTabSz="850391">
              <a:lnSpc>
                <a:spcPct val="88000"/>
              </a:lnSpc>
              <a:spcBef>
                <a:spcPts val="1100"/>
              </a:spcBef>
              <a:defRPr sz="1767">
                <a:latin typeface="Rockwell Bold"/>
                <a:ea typeface="Rockwell Bold"/>
                <a:cs typeface="Rockwell Bold"/>
                <a:sym typeface="Rockwell Bold"/>
              </a:defRPr>
            </a:pPr>
            <a:r>
              <a:t>Protagonisti delle indagini:</a:t>
            </a:r>
            <a:r>
              <a:rPr>
                <a:latin typeface="+mn-lt"/>
                <a:ea typeface="+mn-ea"/>
                <a:cs typeface="+mn-cs"/>
                <a:sym typeface="Rockwell"/>
              </a:rPr>
              <a:t> pubblico ministero Salvatore Bellomo, GUP del tribunale di Monza.</a:t>
            </a:r>
            <a:endParaRPr sz="1395"/>
          </a:p>
          <a:p>
            <a:pPr marL="170078" indent="-170078" defTabSz="850391">
              <a:lnSpc>
                <a:spcPct val="88000"/>
              </a:lnSpc>
              <a:spcBef>
                <a:spcPts val="1100"/>
              </a:spcBef>
              <a:defRPr sz="1767">
                <a:latin typeface="Rockwell Bold"/>
                <a:ea typeface="Rockwell Bold"/>
                <a:cs typeface="Rockwell Bold"/>
                <a:sym typeface="Rockwell Bold"/>
              </a:defRPr>
            </a:pPr>
            <a:r>
              <a:t>Esito: </a:t>
            </a:r>
            <a:r>
              <a:rPr>
                <a:latin typeface="+mn-lt"/>
                <a:ea typeface="+mn-ea"/>
                <a:cs typeface="+mn-cs"/>
                <a:sym typeface="Rockwell"/>
              </a:rPr>
              <a:t>sono state 38 le condanne pronunciate dal GUP del tribunale di Monza, per un totale di circa un centinaio di anni di galera, tra queste abbiamo una condanna di  11 anni e 6 mesi per G.E., per i suoi uomini di fiducia le condanne vanno dai 3 ai 6 anni, ci sono inoltre condanne minori per gli altri imputati.</a:t>
            </a:r>
            <a:endParaRPr sz="1395"/>
          </a:p>
          <a:p>
            <a:pPr marL="170078" indent="-170078" defTabSz="850391">
              <a:lnSpc>
                <a:spcPct val="88000"/>
              </a:lnSpc>
              <a:spcBef>
                <a:spcPts val="1100"/>
              </a:spcBef>
              <a:defRPr sz="1767"/>
            </a:pPr>
            <a:r>
              <a:rPr u="sng">
                <a:solidFill>
                  <a:srgbClr val="CC9900"/>
                </a:solidFill>
                <a:uFill>
                  <a:solidFill>
                    <a:srgbClr val="CC9900"/>
                  </a:solidFill>
                </a:uFill>
                <a:hlinkClick r:id="rId4" invalidUrl="" action="" tgtFrame="" tooltip="" history="1" highlightClick="0" endSnd="0"/>
              </a:rPr>
              <a:t>https://www.ilcittadinomb.it/stories/Cronaca/monza-briantenopea-condanne-quattordici-anni-a-peppe-esposito_1066978_11/</a:t>
            </a:r>
            <a:endParaRPr sz="2325"/>
          </a:p>
          <a:p>
            <a:pPr marL="170078" indent="-170078" defTabSz="850391">
              <a:lnSpc>
                <a:spcPct val="88000"/>
              </a:lnSpc>
              <a:spcBef>
                <a:spcPts val="1100"/>
              </a:spcBef>
              <a:defRPr sz="1767">
                <a:solidFill>
                  <a:srgbClr val="0070C0"/>
                </a:solidFill>
              </a:defRPr>
            </a:pPr>
            <a:r>
              <a:rPr u="sng">
                <a:solidFill>
                  <a:srgbClr val="CC9900"/>
                </a:solidFill>
                <a:uFill>
                  <a:solidFill>
                    <a:srgbClr val="CC9900"/>
                  </a:solidFill>
                </a:uFill>
                <a:hlinkClick r:id="rId5" invalidUrl="" action="" tgtFrame="" tooltip="" history="1" highlightClick="0" endSnd="0"/>
              </a:rPr>
              <a:t>https://www.youtube.com/watch?v=3mA_20dTMKs&amp;t=3s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olo 1"/>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Seveso (2013)</a:t>
            </a:r>
          </a:p>
        </p:txBody>
      </p:sp>
      <p:sp>
        <p:nvSpPr>
          <p:cNvPr id="134" name="Segnaposto contenuto 2"/>
          <p:cNvSpPr txBox="1"/>
          <p:nvPr>
            <p:ph type="body" idx="1"/>
          </p:nvPr>
        </p:nvSpPr>
        <p:spPr>
          <a:xfrm>
            <a:off x="1069847" y="2093976"/>
            <a:ext cx="10058401" cy="4050792"/>
          </a:xfrm>
          <a:prstGeom prst="rect">
            <a:avLst/>
          </a:prstGeom>
        </p:spPr>
        <p:txBody>
          <a:bodyPr/>
          <a:lstStyle/>
          <a:p>
            <a:pPr>
              <a:defRPr>
                <a:latin typeface="Rockwell Bold"/>
                <a:ea typeface="Rockwell Bold"/>
                <a:cs typeface="Rockwell Bold"/>
                <a:sym typeface="Rockwell Bold"/>
              </a:defRPr>
            </a:pPr>
          </a:p>
          <a:p>
            <a:pPr>
              <a:defRPr sz="1900">
                <a:latin typeface="Rockwell Bold"/>
                <a:ea typeface="Rockwell Bold"/>
                <a:cs typeface="Rockwell Bold"/>
                <a:sym typeface="Rockwell Bold"/>
              </a:defRPr>
            </a:pPr>
            <a:r>
              <a:t>Territorio</a:t>
            </a:r>
            <a:r>
              <a:rPr>
                <a:latin typeface="+mn-lt"/>
                <a:ea typeface="+mn-ea"/>
                <a:cs typeface="+mn-cs"/>
                <a:sym typeface="Rockwell"/>
              </a:rPr>
              <a:t>: Coinvolta la maggior parte della Brianza, Seveso in particolare.</a:t>
            </a:r>
            <a:endParaRPr>
              <a:latin typeface="+mn-lt"/>
              <a:ea typeface="+mn-ea"/>
              <a:cs typeface="+mn-cs"/>
              <a:sym typeface="Rockwell"/>
            </a:endParaRPr>
          </a:p>
          <a:p>
            <a:pPr>
              <a:defRPr sz="1900">
                <a:latin typeface="Rockwell Bold"/>
                <a:ea typeface="Rockwell Bold"/>
                <a:cs typeface="Rockwell Bold"/>
                <a:sym typeface="Rockwell Bold"/>
              </a:defRPr>
            </a:pPr>
            <a:r>
              <a:t>Attività illecite</a:t>
            </a:r>
            <a:r>
              <a:rPr>
                <a:latin typeface="+mn-lt"/>
                <a:ea typeface="+mn-ea"/>
                <a:cs typeface="+mn-cs"/>
                <a:sym typeface="Rockwell"/>
              </a:rPr>
              <a:t>: Riciclaggio di denaro sporco e «aiuto» economico ai familiari del clan </a:t>
            </a:r>
            <a:r>
              <a:rPr>
                <a:latin typeface="Rockwell Italic"/>
                <a:ea typeface="Rockwell Italic"/>
                <a:cs typeface="Rockwell Italic"/>
                <a:sym typeface="Rockwell Italic"/>
              </a:rPr>
              <a:t>mammasantissima </a:t>
            </a:r>
            <a:r>
              <a:rPr>
                <a:latin typeface="+mn-lt"/>
                <a:ea typeface="+mn-ea"/>
                <a:cs typeface="+mn-cs"/>
                <a:sym typeface="Rockwell"/>
              </a:rPr>
              <a:t>coinvolti nella maxi operazione infinito.</a:t>
            </a:r>
            <a:endParaRPr>
              <a:latin typeface="+mn-lt"/>
              <a:ea typeface="+mn-ea"/>
              <a:cs typeface="+mn-cs"/>
              <a:sym typeface="Rockwell"/>
            </a:endParaRPr>
          </a:p>
          <a:p>
            <a:pPr>
              <a:defRPr sz="1900">
                <a:latin typeface="Rockwell Bold"/>
                <a:ea typeface="Rockwell Bold"/>
                <a:cs typeface="Rockwell Bold"/>
                <a:sym typeface="Rockwell Bold"/>
              </a:defRPr>
            </a:pPr>
            <a:r>
              <a:t>Giro di affari</a:t>
            </a:r>
            <a:r>
              <a:rPr>
                <a:latin typeface="+mn-lt"/>
                <a:ea typeface="+mn-ea"/>
                <a:cs typeface="+mn-cs"/>
                <a:sym typeface="Rockwell"/>
              </a:rPr>
              <a:t>: Decine di milioni di euro.</a:t>
            </a:r>
            <a:endParaRPr>
              <a:latin typeface="+mn-lt"/>
              <a:ea typeface="+mn-ea"/>
              <a:cs typeface="+mn-cs"/>
              <a:sym typeface="Rockwell"/>
            </a:endParaRPr>
          </a:p>
          <a:p>
            <a:pPr>
              <a:defRPr sz="1900">
                <a:latin typeface="Rockwell Bold"/>
                <a:ea typeface="Rockwell Bold"/>
                <a:cs typeface="Rockwell Bold"/>
                <a:sym typeface="Rockwell Bold"/>
              </a:defRPr>
            </a:pPr>
            <a:r>
              <a:t>Protagonisti delle indagini</a:t>
            </a:r>
            <a:r>
              <a:rPr>
                <a:latin typeface="+mn-lt"/>
                <a:ea typeface="+mn-ea"/>
                <a:cs typeface="+mn-cs"/>
                <a:sym typeface="Rockwell"/>
              </a:rPr>
              <a:t>:  Squadra mobile milanese con a capo Alessandro Giuliano. DDA guidata da Ilda Boccassini; inoltre le ordinanze di custodia cautelare sono state emesse da Simone Luerti.</a:t>
            </a:r>
            <a:endParaRPr>
              <a:latin typeface="+mn-lt"/>
              <a:ea typeface="+mn-ea"/>
              <a:cs typeface="+mn-cs"/>
              <a:sym typeface="Rockwell"/>
            </a:endParaRPr>
          </a:p>
          <a:p>
            <a:pPr>
              <a:defRPr sz="1900">
                <a:latin typeface="Rockwell Bold"/>
                <a:ea typeface="Rockwell Bold"/>
                <a:cs typeface="Rockwell Bold"/>
                <a:sym typeface="Rockwell Bold"/>
              </a:defRPr>
            </a:pPr>
            <a:r>
              <a:t>Esito</a:t>
            </a:r>
            <a:r>
              <a:rPr>
                <a:latin typeface="+mn-lt"/>
                <a:ea typeface="+mn-ea"/>
                <a:cs typeface="+mn-cs"/>
                <a:sym typeface="Rockwell"/>
              </a:rPr>
              <a:t>: 34 ordinanze di custodia cautelare.</a:t>
            </a:r>
            <a:endParaRPr>
              <a:latin typeface="+mn-lt"/>
              <a:ea typeface="+mn-ea"/>
              <a:cs typeface="+mn-cs"/>
              <a:sym typeface="Rockwell"/>
            </a:endParaRPr>
          </a:p>
          <a:p>
            <a:pPr>
              <a:defRPr sz="1900"/>
            </a:pPr>
            <a:r>
              <a:rPr u="sng">
                <a:solidFill>
                  <a:srgbClr val="CC9900"/>
                </a:solidFill>
                <a:uFill>
                  <a:solidFill>
                    <a:srgbClr val="CC9900"/>
                  </a:solidFill>
                </a:uFill>
                <a:hlinkClick r:id="rId4" invalidUrl="" action="" tgtFrame="" tooltip="" history="1" highlightClick="0" endSnd="0"/>
              </a:rPr>
              <a:t>https://www.ilfattoquotidiano.it/2014/03/04/ndrangheta-operazione-in-lombardia-scoperta-banca-clandestina/901282/</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Titolo 1"/>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ALL inside 3 (2013)</a:t>
            </a:r>
          </a:p>
        </p:txBody>
      </p:sp>
      <p:sp>
        <p:nvSpPr>
          <p:cNvPr id="137" name="Segnaposto contenuto 2"/>
          <p:cNvSpPr txBox="1"/>
          <p:nvPr>
            <p:ph type="body" idx="1"/>
          </p:nvPr>
        </p:nvSpPr>
        <p:spPr>
          <a:prstGeom prst="rect">
            <a:avLst/>
          </a:prstGeom>
        </p:spPr>
        <p:txBody>
          <a:bodyPr/>
          <a:lstStyle/>
          <a:p>
            <a:pPr>
              <a:defRPr sz="1900">
                <a:latin typeface="Rockwell Bold"/>
                <a:ea typeface="Rockwell Bold"/>
                <a:cs typeface="Rockwell Bold"/>
                <a:sym typeface="Rockwell Bold"/>
              </a:defRPr>
            </a:pPr>
          </a:p>
          <a:p>
            <a:pPr>
              <a:defRPr sz="1900">
                <a:latin typeface="Rockwell Bold"/>
                <a:ea typeface="Rockwell Bold"/>
                <a:cs typeface="Rockwell Bold"/>
                <a:sym typeface="Rockwell Bold"/>
              </a:defRPr>
            </a:pPr>
            <a:r>
              <a:t>Territorio</a:t>
            </a:r>
            <a:r>
              <a:rPr>
                <a:latin typeface="+mn-lt"/>
                <a:ea typeface="+mn-ea"/>
                <a:cs typeface="+mn-cs"/>
                <a:sym typeface="Rockwell"/>
              </a:rPr>
              <a:t>: Provincia di Reggio Calabria, Milano, Monza e Verona.</a:t>
            </a:r>
            <a:endParaRPr>
              <a:latin typeface="+mn-lt"/>
              <a:ea typeface="+mn-ea"/>
              <a:cs typeface="+mn-cs"/>
              <a:sym typeface="Rockwell"/>
            </a:endParaRPr>
          </a:p>
          <a:p>
            <a:pPr>
              <a:defRPr sz="1900">
                <a:latin typeface="Rockwell Bold"/>
                <a:ea typeface="Rockwell Bold"/>
                <a:cs typeface="Rockwell Bold"/>
                <a:sym typeface="Rockwell Bold"/>
              </a:defRPr>
            </a:pPr>
            <a:r>
              <a:t>Attività illecite: </a:t>
            </a:r>
            <a:r>
              <a:rPr>
                <a:latin typeface="+mn-lt"/>
                <a:ea typeface="+mn-ea"/>
                <a:cs typeface="+mn-cs"/>
                <a:sym typeface="Rockwell"/>
              </a:rPr>
              <a:t>Associazione a delinquere per stampo mafioso, detenzione illegale di armi, ricettazione, danneggiamento, rapina.</a:t>
            </a:r>
            <a:endParaRPr>
              <a:latin typeface="+mn-lt"/>
              <a:ea typeface="+mn-ea"/>
              <a:cs typeface="+mn-cs"/>
              <a:sym typeface="Rockwell"/>
            </a:endParaRPr>
          </a:p>
          <a:p>
            <a:pPr>
              <a:defRPr sz="1900"/>
            </a:pPr>
            <a:r>
              <a:t> </a:t>
            </a:r>
            <a:r>
              <a:rPr>
                <a:latin typeface="Rockwell Bold"/>
                <a:ea typeface="Rockwell Bold"/>
                <a:cs typeface="Rockwell Bold"/>
                <a:sym typeface="Rockwell Bold"/>
              </a:rPr>
              <a:t>Protagonisti delle indagini: </a:t>
            </a:r>
            <a:r>
              <a:t>Carabinieri del Comando provinciale di Reggio Calabria in esecuzione di un'ordinanza emessa dal GIP del Tribunale di Reggio Calabria.</a:t>
            </a:r>
          </a:p>
          <a:p>
            <a:pPr>
              <a:defRPr sz="1900">
                <a:latin typeface="Rockwell Bold"/>
                <a:ea typeface="Rockwell Bold"/>
                <a:cs typeface="Rockwell Bold"/>
                <a:sym typeface="Rockwell Bold"/>
              </a:defRPr>
            </a:pPr>
            <a:r>
              <a:t>Esito: </a:t>
            </a:r>
            <a:r>
              <a:rPr>
                <a:latin typeface="+mn-lt"/>
                <a:ea typeface="+mn-ea"/>
                <a:cs typeface="+mn-cs"/>
                <a:sym typeface="Rockwell"/>
              </a:rPr>
              <a:t>Arresto di 23 persone, 22 in carcere e 1 agli arresti domiciliari. </a:t>
            </a:r>
          </a:p>
          <a:p>
            <a:pPr>
              <a:defRPr sz="1900"/>
            </a:pPr>
          </a:p>
          <a:p>
            <a:pPr>
              <a:defRPr sz="1900"/>
            </a:pPr>
            <a:r>
              <a:rPr u="sng">
                <a:solidFill>
                  <a:srgbClr val="CC9900"/>
                </a:solidFill>
                <a:uFill>
                  <a:solidFill>
                    <a:srgbClr val="CC9900"/>
                  </a:solidFill>
                </a:uFill>
                <a:hlinkClick r:id="rId4" invalidUrl="" action="" tgtFrame="" tooltip="" history="1" highlightClick="0" endSnd="0"/>
              </a:rPr>
              <a:t>https://lacnews24.it/cronaca/sentenza-cassazione-cosca-ascone-rosarno-all-inside-3-ndrangheta-dda-reggio-calabria_51129/</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Titolo 1"/>
          <p:cNvSpPr txBox="1"/>
          <p:nvPr>
            <p:ph type="title"/>
          </p:nvPr>
        </p:nvSpPr>
        <p:spPr>
          <a:prstGeom prst="rect">
            <a:avLst/>
          </a:prstGeom>
        </p:spPr>
        <p:txBody>
          <a:bodyPr/>
          <a:lstStyle>
            <a:lvl1pPr>
              <a:defRPr>
                <a:blipFill rotWithShape="1">
                  <a:blip r:embed="rId2"/>
                  <a:srcRect l="0" t="0" r="0" b="0"/>
                  <a:tile tx="0" ty="0" sx="100000" sy="100000" flip="none" algn="tl"/>
                </a:blipFill>
              </a:defRPr>
            </a:lvl1pPr>
          </a:lstStyle>
          <a:p>
            <a:pPr>
              <a:defRPr>
                <a:blipFill rotWithShape="1">
                  <a:blip r:embed="rId3"/>
                  <a:srcRect l="0" t="0" r="0" b="0"/>
                  <a:tile tx="0" ty="0" sx="100000" sy="100000" flip="none" algn="tl"/>
                </a:blipFill>
              </a:defRPr>
            </a:pPr>
            <a:r>
              <a:rPr>
                <a:blipFill rotWithShape="1">
                  <a:blip r:embed="rId2"/>
                  <a:srcRect l="0" t="0" r="0" b="0"/>
                  <a:tile tx="0" ty="0" sx="100000" sy="100000" flip="none" algn="tl"/>
                </a:blipFill>
              </a:rPr>
              <a:t>Tibet (2014)</a:t>
            </a:r>
          </a:p>
        </p:txBody>
      </p:sp>
      <p:sp>
        <p:nvSpPr>
          <p:cNvPr id="140" name="Segnaposto contenuto 2"/>
          <p:cNvSpPr txBox="1"/>
          <p:nvPr>
            <p:ph type="body" idx="1"/>
          </p:nvPr>
        </p:nvSpPr>
        <p:spPr>
          <a:xfrm>
            <a:off x="1066800" y="1694139"/>
            <a:ext cx="10058400" cy="4680001"/>
          </a:xfrm>
          <a:prstGeom prst="rect">
            <a:avLst/>
          </a:prstGeom>
        </p:spPr>
        <p:txBody>
          <a:bodyPr/>
          <a:lstStyle/>
          <a:p>
            <a:pPr marL="175564" indent="-175564" defTabSz="877823">
              <a:spcBef>
                <a:spcPts val="1100"/>
              </a:spcBef>
              <a:defRPr sz="1824">
                <a:latin typeface="Rockwell Bold"/>
                <a:ea typeface="Rockwell Bold"/>
                <a:cs typeface="Rockwell Bold"/>
                <a:sym typeface="Rockwell Bold"/>
              </a:defRPr>
            </a:pPr>
          </a:p>
          <a:p>
            <a:pPr marL="175564" indent="-175564" defTabSz="877823">
              <a:spcBef>
                <a:spcPts val="1100"/>
              </a:spcBef>
              <a:defRPr sz="1824">
                <a:latin typeface="Rockwell Bold"/>
                <a:ea typeface="Rockwell Bold"/>
                <a:cs typeface="Rockwell Bold"/>
                <a:sym typeface="Rockwell Bold"/>
              </a:defRPr>
            </a:pPr>
            <a:r>
              <a:t>Territorio:</a:t>
            </a:r>
            <a:r>
              <a:rPr>
                <a:latin typeface="+mn-lt"/>
                <a:ea typeface="+mn-ea"/>
                <a:cs typeface="+mn-cs"/>
                <a:sym typeface="Rockwell"/>
              </a:rPr>
              <a:t> Paderno Dugnano, 8 marzo 2014.</a:t>
            </a:r>
            <a:endParaRPr>
              <a:latin typeface="+mn-lt"/>
              <a:ea typeface="+mn-ea"/>
              <a:cs typeface="+mn-cs"/>
              <a:sym typeface="Rockwell"/>
            </a:endParaRPr>
          </a:p>
          <a:p>
            <a:pPr marL="175564" indent="-175564" defTabSz="877823">
              <a:spcBef>
                <a:spcPts val="1100"/>
              </a:spcBef>
              <a:defRPr sz="1824">
                <a:latin typeface="Rockwell Bold"/>
                <a:ea typeface="Rockwell Bold"/>
                <a:cs typeface="Rockwell Bold"/>
                <a:sym typeface="Rockwell Bold"/>
              </a:defRPr>
            </a:pPr>
            <a:r>
              <a:t>Attività illecite: </a:t>
            </a:r>
            <a:r>
              <a:rPr>
                <a:latin typeface="+mn-lt"/>
                <a:ea typeface="+mn-ea"/>
                <a:cs typeface="+mn-cs"/>
                <a:sym typeface="Rockwell"/>
              </a:rPr>
              <a:t>l'associazione di stampo mafioso aveva un'ampia rete di società di copertura che operava grazie alla collusione di dipendenti postali, bancari e di imprenditori. Coinvolto anche l'ex assessore di Forza Italia D.Z. Inoltre il possesso di una banca clandestina.</a:t>
            </a:r>
          </a:p>
          <a:p>
            <a:pPr marL="175564" indent="-175564" defTabSz="877823">
              <a:spcBef>
                <a:spcPts val="1100"/>
              </a:spcBef>
              <a:defRPr sz="1824">
                <a:latin typeface="Rockwell Bold"/>
                <a:ea typeface="Rockwell Bold"/>
                <a:cs typeface="Rockwell Bold"/>
                <a:sym typeface="Rockwell Bold"/>
              </a:defRPr>
            </a:pPr>
            <a:r>
              <a:t>Giro d’affari: </a:t>
            </a:r>
            <a:r>
              <a:rPr>
                <a:latin typeface="+mn-lt"/>
                <a:ea typeface="+mn-ea"/>
                <a:cs typeface="+mn-cs"/>
                <a:sym typeface="Rockwell"/>
              </a:rPr>
              <a:t>sequestro 10 milioni di euro.</a:t>
            </a:r>
            <a:endParaRPr>
              <a:latin typeface="+mn-lt"/>
              <a:ea typeface="+mn-ea"/>
              <a:cs typeface="+mn-cs"/>
              <a:sym typeface="Rockwell"/>
            </a:endParaRPr>
          </a:p>
          <a:p>
            <a:pPr marL="175564" indent="-175564" defTabSz="877823">
              <a:spcBef>
                <a:spcPts val="1100"/>
              </a:spcBef>
              <a:defRPr sz="1824">
                <a:latin typeface="Rockwell Bold"/>
                <a:ea typeface="Rockwell Bold"/>
                <a:cs typeface="Rockwell Bold"/>
                <a:sym typeface="Rockwell Bold"/>
              </a:defRPr>
            </a:pPr>
            <a:r>
              <a:t>Protagonisti delle indagini: </a:t>
            </a:r>
            <a:r>
              <a:rPr>
                <a:latin typeface="+mn-lt"/>
                <a:ea typeface="+mn-ea"/>
                <a:cs typeface="+mn-cs"/>
                <a:sym typeface="Rockwell"/>
              </a:rPr>
              <a:t>Indagini guidate da Alessandro Giuliano e coordinate dalla Direzione distrettuale antimafia di Milano guidata dal procuratore Ilda Boccassini.</a:t>
            </a:r>
            <a:endParaRPr>
              <a:latin typeface="+mn-lt"/>
              <a:ea typeface="+mn-ea"/>
              <a:cs typeface="+mn-cs"/>
              <a:sym typeface="Rockwell"/>
            </a:endParaRPr>
          </a:p>
          <a:p>
            <a:pPr marL="175564" indent="-175564" defTabSz="877823">
              <a:spcBef>
                <a:spcPts val="1100"/>
              </a:spcBef>
              <a:defRPr sz="1824">
                <a:latin typeface="Rockwell Bold"/>
                <a:ea typeface="Rockwell Bold"/>
                <a:cs typeface="Rockwell Bold"/>
                <a:sym typeface="Rockwell Bold"/>
              </a:defRPr>
            </a:pPr>
            <a:r>
              <a:t>Esito: </a:t>
            </a:r>
            <a:r>
              <a:rPr>
                <a:latin typeface="+mn-lt"/>
                <a:ea typeface="+mn-ea"/>
                <a:cs typeface="+mn-cs"/>
                <a:sym typeface="Rockwell"/>
              </a:rPr>
              <a:t>34 ordinanze di custodia cautelare.</a:t>
            </a:r>
            <a:endParaRPr>
              <a:latin typeface="+mn-lt"/>
              <a:ea typeface="+mn-ea"/>
              <a:cs typeface="+mn-cs"/>
              <a:sym typeface="Rockwell"/>
            </a:endParaRPr>
          </a:p>
          <a:p>
            <a:pPr marL="175564" indent="-175564" defTabSz="877823">
              <a:spcBef>
                <a:spcPts val="1100"/>
              </a:spcBef>
              <a:defRPr sz="1824"/>
            </a:pPr>
          </a:p>
          <a:p>
            <a:pPr marL="175564" indent="-175564" defTabSz="877823">
              <a:spcBef>
                <a:spcPts val="1100"/>
              </a:spcBef>
              <a:defRPr sz="1824"/>
            </a:pPr>
            <a:r>
              <a:rPr u="sng">
                <a:solidFill>
                  <a:srgbClr val="CC9900"/>
                </a:solidFill>
                <a:uFill>
                  <a:solidFill>
                    <a:srgbClr val="CC9900"/>
                  </a:solidFill>
                </a:uFill>
                <a:hlinkClick r:id="rId4" invalidUrl="" action="" tgtFrame="" tooltip="" history="1" highlightClick="0" endSnd="0"/>
              </a:rPr>
              <a:t>https://www.ilfattoquotidiano.it/2014/03/04/ndrangheta-operazione-in-lombardia-scoperta-banca-clandestina/901282/</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Legno">
  <a:themeElements>
    <a:clrScheme name="Legno">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Legno">
      <a:majorFont>
        <a:latin typeface="Helvetica"/>
        <a:ea typeface="Helvetica"/>
        <a:cs typeface="Helvetica"/>
      </a:majorFont>
      <a:minorFont>
        <a:latin typeface="Rockwell"/>
        <a:ea typeface="Rockwell"/>
        <a:cs typeface="Rockwell"/>
      </a:minorFont>
    </a:fontScheme>
    <a:fmtScheme name="Legn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gno">
  <a:themeElements>
    <a:clrScheme name="Legno">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Legno">
      <a:majorFont>
        <a:latin typeface="Helvetica"/>
        <a:ea typeface="Helvetica"/>
        <a:cs typeface="Helvetica"/>
      </a:majorFont>
      <a:minorFont>
        <a:latin typeface="Rockwell"/>
        <a:ea typeface="Rockwell"/>
        <a:cs typeface="Rockwell"/>
      </a:minorFont>
    </a:fontScheme>
    <a:fmtScheme name="Legn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