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2781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804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766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475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327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196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86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0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6317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8727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967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12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22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12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95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94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28600" y="228600"/>
            <a:ext cx="8695944" cy="6035038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grpSp>
        <p:nvGrpSpPr>
          <p:cNvPr id="19" name="Shape 19"/>
          <p:cNvGrpSpPr/>
          <p:nvPr/>
        </p:nvGrpSpPr>
        <p:grpSpPr>
          <a:xfrm>
            <a:off x="211663" y="5353963"/>
            <a:ext cx="8723376" cy="1331580"/>
            <a:chOff x="-3905250" y="4294187"/>
            <a:chExt cx="13011150" cy="1892300"/>
          </a:xfrm>
        </p:grpSpPr>
        <p:sp>
          <p:nvSpPr>
            <p:cNvPr id="20" name="Shape 20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-309562" y="4318000"/>
              <a:ext cx="8280400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3175" y="4335462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4156075" y="4316412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-3905250" y="4294187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aldeano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799" cy="147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∗"/>
              <a:defRPr/>
            </a:lvl1pPr>
            <a:lvl2pPr marL="576263" indent="-55562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∗"/>
              <a:defRPr/>
            </a:lvl2pPr>
            <a:lvl3pPr marL="855663" indent="-17462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∗"/>
              <a:defRPr/>
            </a:lvl3pPr>
            <a:lvl4pPr marL="1143000" indent="-2540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∗"/>
              <a:defRPr/>
            </a:lvl4pPr>
            <a:lvl5pPr marL="1463040" indent="-40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∗"/>
              <a:defRPr/>
            </a:lvl5pPr>
            <a:lvl6pPr marL="1783079" indent="-55878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6pPr>
            <a:lvl7pPr marL="2103120" indent="-5842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7pPr>
            <a:lvl8pPr marL="2423160" indent="-6096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8pPr>
            <a:lvl9pPr marL="2743200" indent="-5080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6654" y="2679191"/>
            <a:ext cx="3822191" cy="3447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∗"/>
              <a:defRPr/>
            </a:lvl1pPr>
            <a:lvl2pPr marL="576263" indent="-55562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∗"/>
              <a:defRPr/>
            </a:lvl2pPr>
            <a:lvl3pPr marL="855663" indent="-17462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∗"/>
              <a:defRPr/>
            </a:lvl3pPr>
            <a:lvl4pPr marL="1143000" indent="-2540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∗"/>
              <a:defRPr/>
            </a:lvl4pPr>
            <a:lvl5pPr marL="1463040" indent="-40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∗"/>
              <a:defRPr/>
            </a:lvl5pPr>
            <a:lvl6pPr marL="1783079" indent="-55878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6pPr>
            <a:lvl7pPr marL="2103120" indent="-5842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7pPr>
            <a:lvl8pPr marL="2423160" indent="-6096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8pPr>
            <a:lvl9pPr marL="2743200" indent="-5080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5151" y="2679191"/>
            <a:ext cx="3822191" cy="3447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3302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∗"/>
              <a:defRPr/>
            </a:lvl1pPr>
            <a:lvl2pPr marL="576263" indent="-55562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∗"/>
              <a:defRPr/>
            </a:lvl2pPr>
            <a:lvl3pPr marL="855663" indent="-17462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∗"/>
              <a:defRPr/>
            </a:lvl3pPr>
            <a:lvl4pPr marL="1143000" indent="-2540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∗"/>
              <a:defRPr/>
            </a:lvl4pPr>
            <a:lvl5pPr marL="1463040" indent="-40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∗"/>
              <a:defRPr/>
            </a:lvl5pPr>
            <a:lvl6pPr marL="1783079" indent="-55878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6pPr>
            <a:lvl7pPr marL="2103120" indent="-5842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7pPr>
            <a:lvl8pPr marL="2423160" indent="-6096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8pPr>
            <a:lvl9pPr marL="2743200" indent="-50800" algn="l" rtl="0">
              <a:spcBef>
                <a:spcPts val="384"/>
              </a:spcBef>
              <a:buClr>
                <a:schemeClr val="accent1"/>
              </a:buClr>
              <a:buFont typeface="Noto Symbol"/>
              <a:buChar char="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228600" y="228600"/>
            <a:ext cx="8695944" cy="473659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6047437" y="4203592"/>
            <a:ext cx="2876427" cy="714026"/>
          </a:xfrm>
          <a:custGeom>
            <a:avLst/>
            <a:gdLst/>
            <a:ahLst/>
            <a:cxnLst/>
            <a:rect l="0" t="0" r="0" b="0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235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2619318" y="4075289"/>
            <a:ext cx="5544515" cy="850138"/>
          </a:xfrm>
          <a:custGeom>
            <a:avLst/>
            <a:gdLst/>
            <a:ahLst/>
            <a:cxnLst/>
            <a:rect l="0" t="0" r="0" b="0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828726" y="4087562"/>
            <a:ext cx="5467978" cy="774272"/>
          </a:xfrm>
          <a:custGeom>
            <a:avLst/>
            <a:gdLst/>
            <a:ahLst/>
            <a:cxnLst/>
            <a:rect l="0" t="0" r="0" b="0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609489" y="4074173"/>
            <a:ext cx="3307999" cy="651549"/>
          </a:xfrm>
          <a:custGeom>
            <a:avLst/>
            <a:gdLst/>
            <a:ahLst/>
            <a:cxnLst/>
            <a:rect l="0" t="0" r="0" b="0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211663" y="4058555"/>
            <a:ext cx="8723376" cy="1329872"/>
          </a:xfrm>
          <a:custGeom>
            <a:avLst/>
            <a:gdLst/>
            <a:ahLst/>
            <a:cxnLst/>
            <a:rect l="0" t="0" r="0" b="0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90031" y="2463558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2" cy="93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grpSp>
        <p:nvGrpSpPr>
          <p:cNvPr id="57" name="Shape 57"/>
          <p:cNvGrpSpPr/>
          <p:nvPr/>
        </p:nvGrpSpPr>
        <p:grpSpPr>
          <a:xfrm>
            <a:off x="211663" y="714190"/>
            <a:ext cx="8723375" cy="1329872"/>
            <a:chOff x="-3905251" y="4294187"/>
            <a:chExt cx="13027837" cy="1892300"/>
          </a:xfrm>
        </p:grpSpPr>
        <p:sp>
          <p:nvSpPr>
            <p:cNvPr id="58" name="Shape 58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-309562" y="4318000"/>
              <a:ext cx="8280400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3175" y="4335462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4156075" y="4316412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-3905251" y="4294187"/>
              <a:ext cx="13027837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799" cy="190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Font typeface="Galdeano"/>
              <a:buNone/>
              <a:defRPr/>
            </a:lvl1pPr>
            <a:lvl2pPr marL="457200" indent="0" rtl="0">
              <a:spcBef>
                <a:spcPts val="0"/>
              </a:spcBef>
              <a:buFont typeface="Galdeano"/>
              <a:buNone/>
              <a:defRPr/>
            </a:lvl2pPr>
            <a:lvl3pPr marL="914400" indent="0" rtl="0">
              <a:spcBef>
                <a:spcPts val="0"/>
              </a:spcBef>
              <a:buFont typeface="Galdeano"/>
              <a:buNone/>
              <a:defRPr/>
            </a:lvl3pPr>
            <a:lvl4pPr marL="1371600" indent="0" rtl="0">
              <a:spcBef>
                <a:spcPts val="0"/>
              </a:spcBef>
              <a:buFont typeface="Galdeano"/>
              <a:buNone/>
              <a:defRPr/>
            </a:lvl4pPr>
            <a:lvl5pPr marL="1828800" indent="0" rtl="0">
              <a:spcBef>
                <a:spcPts val="0"/>
              </a:spcBef>
              <a:buFont typeface="Galdeano"/>
              <a:buNone/>
              <a:defRPr/>
            </a:lvl5pPr>
            <a:lvl6pPr marL="2286000" indent="0" rtl="0">
              <a:spcBef>
                <a:spcPts val="0"/>
              </a:spcBef>
              <a:buFont typeface="Galdeano"/>
              <a:buNone/>
              <a:defRPr/>
            </a:lvl6pPr>
            <a:lvl7pPr marL="2743200" indent="0" rtl="0">
              <a:spcBef>
                <a:spcPts val="0"/>
              </a:spcBef>
              <a:buFont typeface="Galdeano"/>
              <a:buNone/>
              <a:defRPr/>
            </a:lvl7pPr>
            <a:lvl8pPr marL="3200400" indent="0" rtl="0">
              <a:spcBef>
                <a:spcPts val="0"/>
              </a:spcBef>
              <a:buFont typeface="Galdeano"/>
              <a:buNone/>
              <a:defRPr/>
            </a:lvl8pPr>
            <a:lvl9pPr marL="3657600" indent="0" rtl="0">
              <a:spcBef>
                <a:spcPts val="0"/>
              </a:spcBef>
              <a:buFont typeface="Galdeano"/>
              <a:buNone/>
              <a:defRPr/>
            </a:lvl9pPr>
          </a:lstStyle>
          <a:p>
            <a:endParaRPr/>
          </a:p>
        </p:txBody>
      </p:sp>
      <p:grpSp>
        <p:nvGrpSpPr>
          <p:cNvPr id="72" name="Shape 72"/>
          <p:cNvGrpSpPr/>
          <p:nvPr/>
        </p:nvGrpSpPr>
        <p:grpSpPr>
          <a:xfrm>
            <a:off x="211663" y="714191"/>
            <a:ext cx="8723376" cy="1331580"/>
            <a:chOff x="-3905250" y="4294187"/>
            <a:chExt cx="13011150" cy="1892300"/>
          </a:xfrm>
        </p:grpSpPr>
        <p:sp>
          <p:nvSpPr>
            <p:cNvPr id="73" name="Shape 73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-309562" y="4318000"/>
              <a:ext cx="8280400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175" y="4335462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4156075" y="4316412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3905250" y="4294187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799" cy="1252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09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228600" y="228600"/>
            <a:ext cx="8695944" cy="6035038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grpSp>
        <p:nvGrpSpPr>
          <p:cNvPr id="82" name="Shape 82"/>
          <p:cNvGrpSpPr/>
          <p:nvPr/>
        </p:nvGrpSpPr>
        <p:grpSpPr>
          <a:xfrm>
            <a:off x="211663" y="5353963"/>
            <a:ext cx="8723376" cy="1331580"/>
            <a:chOff x="-3905250" y="4294187"/>
            <a:chExt cx="13011150" cy="1892300"/>
          </a:xfrm>
        </p:grpSpPr>
        <p:sp>
          <p:nvSpPr>
            <p:cNvPr id="83" name="Shape 83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-309562" y="4318000"/>
              <a:ext cx="8280400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3175" y="4335462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4156075" y="4316412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-3905250" y="4294187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874155" y="338665"/>
            <a:ext cx="3812643" cy="2429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868332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marL="457200" indent="0" rtl="0">
              <a:spcBef>
                <a:spcPts val="0"/>
              </a:spcBef>
              <a:buFont typeface="Galdeano"/>
              <a:buNone/>
              <a:defRPr/>
            </a:lvl2pPr>
            <a:lvl3pPr marL="914400" indent="0" rtl="0">
              <a:spcBef>
                <a:spcPts val="0"/>
              </a:spcBef>
              <a:buFont typeface="Galdeano"/>
              <a:buNone/>
              <a:defRPr/>
            </a:lvl3pPr>
            <a:lvl4pPr marL="1371600" indent="0" rtl="0">
              <a:spcBef>
                <a:spcPts val="0"/>
              </a:spcBef>
              <a:buFont typeface="Galdeano"/>
              <a:buNone/>
              <a:defRPr/>
            </a:lvl4pPr>
            <a:lvl5pPr marL="1828800" indent="0" rtl="0">
              <a:spcBef>
                <a:spcPts val="0"/>
              </a:spcBef>
              <a:buFont typeface="Galdeano"/>
              <a:buNone/>
              <a:defRPr/>
            </a:lvl5pPr>
            <a:lvl6pPr marL="2286000" indent="0" rtl="0">
              <a:spcBef>
                <a:spcPts val="0"/>
              </a:spcBef>
              <a:buFont typeface="Galdeano"/>
              <a:buNone/>
              <a:defRPr/>
            </a:lvl6pPr>
            <a:lvl7pPr marL="2743200" indent="0" rtl="0">
              <a:spcBef>
                <a:spcPts val="0"/>
              </a:spcBef>
              <a:buFont typeface="Galdeano"/>
              <a:buNone/>
              <a:defRPr/>
            </a:lvl7pPr>
            <a:lvl8pPr marL="3200400" indent="0" rtl="0">
              <a:spcBef>
                <a:spcPts val="0"/>
              </a:spcBef>
              <a:buFont typeface="Galdeano"/>
              <a:buNone/>
              <a:defRPr/>
            </a:lvl8pPr>
            <a:lvl9pPr marL="3657600" indent="0" rtl="0">
              <a:spcBef>
                <a:spcPts val="0"/>
              </a:spcBef>
              <a:buFont typeface="Galdeano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58" cy="292607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ldeano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ldeano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aldean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850884" y="696647"/>
            <a:ext cx="3450695" cy="7408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algn="l"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  <p:grpSp>
        <p:nvGrpSpPr>
          <p:cNvPr id="105" name="Shape 105"/>
          <p:cNvGrpSpPr/>
          <p:nvPr/>
        </p:nvGrpSpPr>
        <p:grpSpPr>
          <a:xfrm>
            <a:off x="211663" y="714191"/>
            <a:ext cx="8723376" cy="1331580"/>
            <a:chOff x="-3905250" y="4294187"/>
            <a:chExt cx="13011150" cy="1892300"/>
          </a:xfrm>
        </p:grpSpPr>
        <p:sp>
          <p:nvSpPr>
            <p:cNvPr id="106" name="Shape 106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-309562" y="4318000"/>
              <a:ext cx="8280400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3175" y="4335462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4156075" y="4316412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-3905250" y="4294187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</p:grp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5414432" y="2662766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1223432" y="681567"/>
            <a:ext cx="4487333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  <a:rtl val="0"/>
            </a:endParaRPr>
          </a:p>
        </p:txBody>
      </p:sp>
      <p:grpSp>
        <p:nvGrpSpPr>
          <p:cNvPr id="6" name="Shape 6"/>
          <p:cNvGrpSpPr/>
          <p:nvPr/>
        </p:nvGrpSpPr>
        <p:grpSpPr>
          <a:xfrm>
            <a:off x="211663" y="1679428"/>
            <a:ext cx="8723375" cy="1329872"/>
            <a:chOff x="-3905251" y="4294187"/>
            <a:chExt cx="13027837" cy="1892300"/>
          </a:xfrm>
        </p:grpSpPr>
        <p:sp>
          <p:nvSpPr>
            <p:cNvPr id="7" name="Shape 7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235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-309562" y="4318000"/>
              <a:ext cx="8280400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3175" y="4335462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4156075" y="4316412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-3905251" y="4294187"/>
              <a:ext cx="13027837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  <a:rtl val="0"/>
              </a:endParaRPr>
            </a:p>
          </p:txBody>
        </p:sp>
      </p:grp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aldeano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fld id="{00000000-1234-1234-1234-123412341234}" type="slidenum">
              <a:rPr lang="it-IT"/>
              <a:t>‹N›</a:t>
            </a:fld>
            <a:endParaRPr lang="it-IT"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330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∗"/>
              <a:defRPr/>
            </a:lvl1pPr>
            <a:lvl2pPr marL="576263" marR="0" indent="-555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∗"/>
              <a:defRPr/>
            </a:lvl2pPr>
            <a:lvl3pPr marL="855663" marR="0" indent="-174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∗"/>
              <a:defRPr/>
            </a:lvl3pPr>
            <a:lvl4pPr marL="11430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∗"/>
              <a:defRPr/>
            </a:lvl4pPr>
            <a:lvl5pPr marL="1463040" marR="0" indent="-40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∗"/>
              <a:defRPr/>
            </a:lvl5pPr>
            <a:lvl6pPr marL="1783079" marR="0" indent="-55878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∗"/>
              <a:defRPr/>
            </a:lvl6pPr>
            <a:lvl7pPr marL="2103120" marR="0" indent="-584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∗"/>
              <a:defRPr/>
            </a:lvl7pPr>
            <a:lvl8pPr marL="2423160" marR="0" indent="-6096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∗"/>
              <a:defRPr/>
            </a:lvl8pPr>
            <a:lvl9pPr marL="2743200" marR="0" indent="-508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∗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948366" y="1401671"/>
            <a:ext cx="6227497" cy="12544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it-IT" sz="6600" b="0" i="0" u="none" strike="noStrike" cap="none" baseline="0" dirty="0" smtClean="0">
                <a:solidFill>
                  <a:srgbClr val="F6FCFE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it-IT" sz="6600" b="0" i="0" u="none" strike="noStrike" cap="none" baseline="0" dirty="0" err="1" smtClean="0">
                <a:solidFill>
                  <a:srgbClr val="F6FCFE"/>
                </a:solidFill>
                <a:latin typeface="Trebuchet MS"/>
                <a:ea typeface="Trebuchet MS"/>
                <a:cs typeface="Trebuchet MS"/>
                <a:sym typeface="Trebuchet MS"/>
              </a:rPr>
              <a:t>St</a:t>
            </a:r>
            <a:r>
              <a:rPr lang="it-IT" sz="6600" dirty="0" err="1" smtClean="0">
                <a:solidFill>
                  <a:srgbClr val="F6FCFE"/>
                </a:solidFill>
                <a:latin typeface="Trebuchet MS"/>
                <a:ea typeface="Trebuchet MS"/>
                <a:cs typeface="Trebuchet MS"/>
                <a:sym typeface="Trebuchet MS"/>
              </a:rPr>
              <a:t>em</a:t>
            </a:r>
            <a:r>
              <a:rPr lang="it-IT" sz="6600" dirty="0" smtClean="0">
                <a:solidFill>
                  <a:srgbClr val="F6FCFE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6600" b="0" i="0" u="none" strike="noStrike" cap="none" baseline="0" dirty="0" err="1">
                <a:solidFill>
                  <a:srgbClr val="F6FCFE"/>
                </a:solidFill>
                <a:latin typeface="Trebuchet MS"/>
                <a:ea typeface="Trebuchet MS"/>
                <a:cs typeface="Trebuchet MS"/>
                <a:sym typeface="Trebuchet MS"/>
              </a:rPr>
              <a:t>Cells</a:t>
            </a:r>
            <a:endParaRPr lang="it-IT" sz="6600" b="0" i="0" u="none" strike="noStrike" cap="none" baseline="0" dirty="0">
              <a:solidFill>
                <a:srgbClr val="F6FC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879566" y="3048070"/>
            <a:ext cx="7393577" cy="15152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t-IT" sz="1800" b="0" i="0" u="none" strike="noStrike" cap="none" baseline="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Carlo Brambilla</a:t>
            </a:r>
            <a:r>
              <a:rPr lang="it-IT" sz="1800" b="0" i="0" u="none" strike="noStrike" cap="none" baseline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it-IT" sz="1800" b="0" i="0" u="none" strike="noStrike" cap="none" baseline="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Stefano Di </a:t>
            </a:r>
            <a:r>
              <a:rPr lang="it-IT" sz="1800" b="0" i="0" u="none" strike="noStrike" cap="none" baseline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Modugno, </a:t>
            </a:r>
            <a:r>
              <a:rPr lang="it-IT" sz="1800" b="0" i="0" u="none" strike="noStrike" cap="none" baseline="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Simone</a:t>
            </a:r>
            <a:r>
              <a:rPr lang="it-IT" sz="18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b="0" i="0" u="none" strike="noStrike" cap="none" baseline="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Galbiati,</a:t>
            </a:r>
            <a:r>
              <a:rPr lang="it-IT" sz="18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Luca</a:t>
            </a:r>
            <a:r>
              <a:rPr lang="it-IT" sz="1800" b="0" i="0" u="none" strike="noStrike" cap="none" baseline="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Strada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t-IT" sz="1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2L Liceo delle Scienze Applicate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t-IT" sz="1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Anno Scolastico 2014 – 2015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t-IT" sz="1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CLIL PROJECT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t-IT" sz="1800" b="0" i="0" u="none" strike="noStrike" cap="none" baseline="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Proff.</a:t>
            </a:r>
            <a:r>
              <a:rPr lang="it-IT" sz="18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Rossella Coppola (</a:t>
            </a:r>
            <a:r>
              <a:rPr lang="it-IT" sz="1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Scienze) </a:t>
            </a:r>
            <a:r>
              <a:rPr lang="it-IT" sz="18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Stefano Parisi (Inglese)</a:t>
            </a:r>
            <a:endParaRPr lang="it-IT" sz="1800" b="0" i="0" u="none" strike="noStrike" cap="none" baseline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95720" y="2238102"/>
            <a:ext cx="3396600" cy="3852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 stem cell transplant is a procedure that allows to replace  destroyed, diseased or damaged cells with healthy highly specialised cells taken from a donor.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stem cell transplant can treat serious blood diseases as Aplastic Anemia, Acute Lymphocytic Leukemia and Acute Myelogenous Leukemia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stem cell can convert itself into any kind of blood cell.</a:t>
            </a:r>
          </a:p>
          <a:p>
            <a:pPr marL="152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r>
              <a:rPr lang="it-IT" sz="4400" b="1" i="0" u="none" strike="noStrike" cap="none" baseline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  <a:rtl val="0"/>
              </a:rPr>
              <a:t>WHAT IS A TRANSPLANT?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426" y="2779850"/>
            <a:ext cx="3886200" cy="33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4936426" y="6090600"/>
            <a:ext cx="4689298" cy="46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Example of a stem cell </a:t>
            </a:r>
            <a:r>
              <a:rPr lang="it-IT" sz="16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sample-taking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572295" y="1930150"/>
            <a:ext cx="3728098" cy="34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51775" y="364125"/>
            <a:ext cx="8666100" cy="14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4000" b="1" i="0" u="none" strike="noStrike" cap="none" baseline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  <a:rtl val="0"/>
              </a:rPr>
              <a:t>CELL TRANSPLANT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aldeano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682150" y="2661314"/>
            <a:ext cx="3508385" cy="30162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it-IT" sz="19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There are two types of stem cell transplant: the Allogeneic and the Autologous.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it-IT" sz="19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Autologous is the oldest type. Now is not permitted in Italy and many other countries.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it-IT" sz="19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Allogeneic is safer than the Autologous. It can treat the most diseases. It is the most used transplant in the world.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0392" y="2194877"/>
            <a:ext cx="4540455" cy="394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r>
              <a:rPr lang="it-IT" sz="4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  <a:rtl val="0"/>
              </a:rPr>
              <a:t>ALLOGENEIC OR AUTOLOGOUS?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76654" y="2160576"/>
            <a:ext cx="3822191" cy="27253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219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It is an unsafe type of transplant, can cause illness because the cells may be infected by other diseases.</a:t>
            </a:r>
          </a:p>
          <a:p>
            <a:pPr marL="15240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12192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the stem cells used for autologous transplant derived from the same individual who undergoes the transplant.</a:t>
            </a:r>
          </a:p>
          <a:p>
            <a:pPr marL="15240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12192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type of transplant is now used only in few countries in the world and in Europe is illegal.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4645150" y="2170924"/>
            <a:ext cx="3822191" cy="32651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219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 is a safer transplant than the autologous, can prevent a lot of serious illness of the blood.</a:t>
            </a:r>
          </a:p>
          <a:p>
            <a:pPr marL="274320" marR="0" lvl="0" indent="-3302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12192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stem cells derived from an external donator (a familiar person or a member of the International Donation Register)</a:t>
            </a:r>
          </a:p>
          <a:p>
            <a:pPr marL="274320" marR="0" lvl="0" indent="-3302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12192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type of transplant requires an help of the chemiotherapy for fight the diseases.</a:t>
            </a:r>
          </a:p>
          <a:p>
            <a:pPr marL="274320" marR="0" lvl="0" indent="-3302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12192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  <a:buChar char="∗"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 is practiced in a lot of countries included Italy.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645151" y="1827343"/>
            <a:ext cx="3822191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ALLOGENEIC TRANSPLANT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777922" y="1827344"/>
            <a:ext cx="372092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AUTOLOGOUS TRANSPLANT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366" y="4911353"/>
            <a:ext cx="2978766" cy="14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843600" y="1347325"/>
            <a:ext cx="7772400" cy="195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r>
              <a:rPr lang="it-IT" sz="6000" b="1" i="0" u="none" strike="noStrike" cap="none" baseline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STEM CELL </a:t>
            </a:r>
            <a:r>
              <a:rPr lang="it-IT" sz="6000" b="1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APPLICATIONS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1529400" y="4042026"/>
            <a:ext cx="6400799" cy="14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t-IT" sz="4000" b="1" dirty="0" smtClean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Stefano Di Modugno</a:t>
            </a:r>
            <a:endParaRPr lang="it-IT" sz="4000" b="1" dirty="0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it-IT" sz="3600">
                <a:solidFill>
                  <a:srgbClr val="FFFFFF"/>
                </a:solidFill>
              </a:rPr>
              <a:t>Applications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74172" y="2679191"/>
            <a:ext cx="4324782" cy="35213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it-IT" sz="1800" dirty="0" err="1">
                <a:solidFill>
                  <a:srgbClr val="3D85C6"/>
                </a:solidFill>
              </a:rPr>
              <a:t>Stem</a:t>
            </a:r>
            <a:r>
              <a:rPr lang="it-IT" sz="1800" dirty="0">
                <a:solidFill>
                  <a:srgbClr val="3D85C6"/>
                </a:solidFill>
              </a:rPr>
              <a:t> </a:t>
            </a:r>
            <a:r>
              <a:rPr lang="it-IT" sz="1800" dirty="0" err="1">
                <a:solidFill>
                  <a:srgbClr val="3D85C6"/>
                </a:solidFill>
              </a:rPr>
              <a:t>cells</a:t>
            </a:r>
            <a:r>
              <a:rPr lang="it-IT" sz="1800" dirty="0">
                <a:solidFill>
                  <a:srgbClr val="3D85C6"/>
                </a:solidFill>
              </a:rPr>
              <a:t> are </a:t>
            </a:r>
            <a:r>
              <a:rPr lang="it-IT" sz="1800" dirty="0" err="1">
                <a:solidFill>
                  <a:srgbClr val="3D85C6"/>
                </a:solidFill>
              </a:rPr>
              <a:t>able</a:t>
            </a:r>
            <a:r>
              <a:rPr lang="it-IT" sz="1800" dirty="0">
                <a:solidFill>
                  <a:srgbClr val="3D85C6"/>
                </a:solidFill>
              </a:rPr>
              <a:t> to </a:t>
            </a:r>
            <a:r>
              <a:rPr lang="it-IT" sz="1800" dirty="0" err="1">
                <a:solidFill>
                  <a:srgbClr val="3D85C6"/>
                </a:solidFill>
              </a:rPr>
              <a:t>regenerate</a:t>
            </a:r>
            <a:r>
              <a:rPr lang="it-IT" sz="1800" dirty="0">
                <a:solidFill>
                  <a:srgbClr val="3D85C6"/>
                </a:solidFill>
              </a:rPr>
              <a:t> and </a:t>
            </a:r>
            <a:r>
              <a:rPr lang="it-IT" sz="1800" dirty="0" err="1">
                <a:solidFill>
                  <a:srgbClr val="3D85C6"/>
                </a:solidFill>
              </a:rPr>
              <a:t>restore</a:t>
            </a:r>
            <a:r>
              <a:rPr lang="it-IT" sz="1800" dirty="0">
                <a:solidFill>
                  <a:srgbClr val="3D85C6"/>
                </a:solidFill>
              </a:rPr>
              <a:t> the bone </a:t>
            </a:r>
            <a:r>
              <a:rPr lang="it-IT" sz="1800" dirty="0" err="1">
                <a:solidFill>
                  <a:srgbClr val="3D85C6"/>
                </a:solidFill>
              </a:rPr>
              <a:t>marrow</a:t>
            </a:r>
            <a:r>
              <a:rPr lang="it-IT" sz="1800" dirty="0">
                <a:solidFill>
                  <a:srgbClr val="3D85C6"/>
                </a:solidFill>
              </a:rPr>
              <a:t> and the immune </a:t>
            </a:r>
            <a:r>
              <a:rPr lang="it-IT" sz="1800" dirty="0" err="1">
                <a:solidFill>
                  <a:srgbClr val="3D85C6"/>
                </a:solidFill>
              </a:rPr>
              <a:t>system</a:t>
            </a:r>
            <a:r>
              <a:rPr lang="it-IT" sz="1800" dirty="0">
                <a:solidFill>
                  <a:srgbClr val="3D85C6"/>
                </a:solidFill>
              </a:rPr>
              <a:t> </a:t>
            </a:r>
            <a:r>
              <a:rPr lang="it-IT" sz="1800" dirty="0" err="1">
                <a:solidFill>
                  <a:srgbClr val="3D85C6"/>
                </a:solidFill>
              </a:rPr>
              <a:t>damaged</a:t>
            </a:r>
            <a:r>
              <a:rPr lang="it-IT" sz="1800" dirty="0">
                <a:solidFill>
                  <a:srgbClr val="3D85C6"/>
                </a:solidFill>
              </a:rPr>
              <a:t> by </a:t>
            </a:r>
            <a:r>
              <a:rPr lang="it-IT" sz="1800" dirty="0" err="1" smtClean="0">
                <a:solidFill>
                  <a:srgbClr val="3D85C6"/>
                </a:solidFill>
              </a:rPr>
              <a:t>chemiotherapy</a:t>
            </a:r>
            <a:r>
              <a:rPr lang="it-IT" sz="1800" dirty="0" smtClean="0">
                <a:solidFill>
                  <a:srgbClr val="3D85C6"/>
                </a:solidFill>
              </a:rPr>
              <a:t> </a:t>
            </a:r>
            <a:r>
              <a:rPr lang="it-IT" sz="1800" dirty="0">
                <a:solidFill>
                  <a:srgbClr val="3D85C6"/>
                </a:solidFill>
              </a:rPr>
              <a:t>and </a:t>
            </a:r>
            <a:r>
              <a:rPr lang="it-IT" sz="1800" dirty="0" err="1">
                <a:solidFill>
                  <a:srgbClr val="3D85C6"/>
                </a:solidFill>
              </a:rPr>
              <a:t>radiotherapy</a:t>
            </a:r>
            <a:r>
              <a:rPr lang="it-IT" sz="1800" dirty="0">
                <a:solidFill>
                  <a:srgbClr val="3D85C6"/>
                </a:solidFill>
              </a:rPr>
              <a:t>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it-IT" sz="1800" dirty="0" err="1">
                <a:solidFill>
                  <a:srgbClr val="3D85C6"/>
                </a:solidFill>
              </a:rPr>
              <a:t>Umbilical</a:t>
            </a:r>
            <a:r>
              <a:rPr lang="it-IT" sz="1800" dirty="0">
                <a:solidFill>
                  <a:srgbClr val="3D85C6"/>
                </a:solidFill>
              </a:rPr>
              <a:t> </a:t>
            </a:r>
            <a:r>
              <a:rPr lang="it-IT" sz="1800" dirty="0" err="1">
                <a:solidFill>
                  <a:srgbClr val="3D85C6"/>
                </a:solidFill>
              </a:rPr>
              <a:t>cord</a:t>
            </a:r>
            <a:r>
              <a:rPr lang="it-IT" sz="1800" dirty="0">
                <a:solidFill>
                  <a:srgbClr val="3D85C6"/>
                </a:solidFill>
              </a:rPr>
              <a:t> </a:t>
            </a:r>
            <a:r>
              <a:rPr lang="it-IT" sz="1800" dirty="0" err="1">
                <a:solidFill>
                  <a:srgbClr val="3D85C6"/>
                </a:solidFill>
              </a:rPr>
              <a:t>blood</a:t>
            </a:r>
            <a:r>
              <a:rPr lang="it-IT" sz="1800" dirty="0">
                <a:solidFill>
                  <a:srgbClr val="3D85C6"/>
                </a:solidFill>
              </a:rPr>
              <a:t> </a:t>
            </a:r>
            <a:r>
              <a:rPr lang="it-IT" sz="1800" dirty="0" err="1">
                <a:solidFill>
                  <a:srgbClr val="3D85C6"/>
                </a:solidFill>
              </a:rPr>
              <a:t>stem</a:t>
            </a:r>
            <a:r>
              <a:rPr lang="it-IT" sz="1800" dirty="0">
                <a:solidFill>
                  <a:srgbClr val="3D85C6"/>
                </a:solidFill>
              </a:rPr>
              <a:t> </a:t>
            </a:r>
            <a:r>
              <a:rPr lang="it-IT" sz="1800" dirty="0" err="1">
                <a:solidFill>
                  <a:srgbClr val="3D85C6"/>
                </a:solidFill>
              </a:rPr>
              <a:t>cells</a:t>
            </a:r>
            <a:r>
              <a:rPr lang="it-IT" sz="1800" dirty="0">
                <a:solidFill>
                  <a:srgbClr val="3D85C6"/>
                </a:solidFill>
              </a:rPr>
              <a:t> can be </a:t>
            </a:r>
            <a:r>
              <a:rPr lang="it-IT" sz="1800" dirty="0" err="1">
                <a:solidFill>
                  <a:srgbClr val="3D85C6"/>
                </a:solidFill>
              </a:rPr>
              <a:t>multiplied</a:t>
            </a:r>
            <a:r>
              <a:rPr lang="it-IT" sz="1800" dirty="0">
                <a:solidFill>
                  <a:srgbClr val="3D85C6"/>
                </a:solidFill>
              </a:rPr>
              <a:t> more </a:t>
            </a:r>
            <a:r>
              <a:rPr lang="it-IT" sz="1800" dirty="0" err="1">
                <a:solidFill>
                  <a:srgbClr val="3D85C6"/>
                </a:solidFill>
              </a:rPr>
              <a:t>easily</a:t>
            </a:r>
            <a:r>
              <a:rPr lang="it-IT" sz="1800" dirty="0">
                <a:solidFill>
                  <a:srgbClr val="3D85C6"/>
                </a:solidFill>
              </a:rPr>
              <a:t> </a:t>
            </a:r>
            <a:r>
              <a:rPr lang="it-IT" sz="1800" dirty="0" err="1">
                <a:solidFill>
                  <a:srgbClr val="3D85C6"/>
                </a:solidFill>
              </a:rPr>
              <a:t>than</a:t>
            </a:r>
            <a:r>
              <a:rPr lang="it-IT" sz="1800" dirty="0">
                <a:solidFill>
                  <a:srgbClr val="3D85C6"/>
                </a:solidFill>
              </a:rPr>
              <a:t> the </a:t>
            </a:r>
            <a:r>
              <a:rPr lang="it-IT" sz="1800" dirty="0" err="1">
                <a:solidFill>
                  <a:srgbClr val="3D85C6"/>
                </a:solidFill>
              </a:rPr>
              <a:t>cells</a:t>
            </a:r>
            <a:r>
              <a:rPr lang="it-IT" sz="1800" dirty="0">
                <a:solidFill>
                  <a:srgbClr val="3D85C6"/>
                </a:solidFill>
              </a:rPr>
              <a:t> of the bone </a:t>
            </a:r>
            <a:r>
              <a:rPr lang="it-IT" sz="1800" dirty="0" err="1">
                <a:solidFill>
                  <a:srgbClr val="3D85C6"/>
                </a:solidFill>
              </a:rPr>
              <a:t>marrow</a:t>
            </a:r>
            <a:r>
              <a:rPr lang="it-IT" sz="1800" dirty="0">
                <a:solidFill>
                  <a:srgbClr val="3D85C6"/>
                </a:solidFill>
              </a:rPr>
              <a:t> and can be </a:t>
            </a:r>
            <a:r>
              <a:rPr lang="it-IT" sz="1800" dirty="0" err="1">
                <a:solidFill>
                  <a:srgbClr val="3D85C6"/>
                </a:solidFill>
              </a:rPr>
              <a:t>used</a:t>
            </a:r>
            <a:r>
              <a:rPr lang="it-IT" sz="1800" dirty="0">
                <a:solidFill>
                  <a:srgbClr val="3D85C6"/>
                </a:solidFill>
              </a:rPr>
              <a:t> up to 40 </a:t>
            </a:r>
            <a:r>
              <a:rPr lang="it-IT" sz="1800" dirty="0" err="1">
                <a:solidFill>
                  <a:srgbClr val="3D85C6"/>
                </a:solidFill>
              </a:rPr>
              <a:t>times</a:t>
            </a:r>
            <a:r>
              <a:rPr lang="it-IT" sz="1800" dirty="0">
                <a:solidFill>
                  <a:srgbClr val="3D85C6"/>
                </a:solidFill>
              </a:rPr>
              <a:t>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it-IT" sz="1800" i="1" dirty="0">
                <a:solidFill>
                  <a:srgbClr val="3D85C6"/>
                </a:solidFill>
              </a:rPr>
              <a:t>10 </a:t>
            </a:r>
            <a:r>
              <a:rPr lang="it-IT" sz="1800" i="1" dirty="0" err="1">
                <a:solidFill>
                  <a:srgbClr val="3D85C6"/>
                </a:solidFill>
              </a:rPr>
              <a:t>cells</a:t>
            </a:r>
            <a:r>
              <a:rPr lang="it-IT" sz="1800" i="1" dirty="0">
                <a:solidFill>
                  <a:srgbClr val="3D85C6"/>
                </a:solidFill>
              </a:rPr>
              <a:t> can be </a:t>
            </a:r>
            <a:r>
              <a:rPr lang="it-IT" sz="1800" i="1" dirty="0" err="1">
                <a:solidFill>
                  <a:srgbClr val="3D85C6"/>
                </a:solidFill>
              </a:rPr>
              <a:t>created</a:t>
            </a:r>
            <a:r>
              <a:rPr lang="it-IT" sz="1800" i="1" dirty="0">
                <a:solidFill>
                  <a:srgbClr val="3D85C6"/>
                </a:solidFill>
              </a:rPr>
              <a:t> up to 10 </a:t>
            </a:r>
            <a:r>
              <a:rPr lang="it-IT" sz="1800" i="1" dirty="0" err="1">
                <a:solidFill>
                  <a:srgbClr val="3D85C6"/>
                </a:solidFill>
              </a:rPr>
              <a:t>trillion</a:t>
            </a:r>
            <a:r>
              <a:rPr lang="it-IT" sz="1800" i="1" dirty="0">
                <a:solidFill>
                  <a:srgbClr val="3D85C6"/>
                </a:solidFill>
              </a:rPr>
              <a:t> </a:t>
            </a:r>
            <a:r>
              <a:rPr lang="it-IT" sz="1800" i="1" dirty="0" err="1">
                <a:solidFill>
                  <a:srgbClr val="3D85C6"/>
                </a:solidFill>
              </a:rPr>
              <a:t>cells</a:t>
            </a:r>
            <a:r>
              <a:rPr lang="it-IT" sz="1800" i="1" dirty="0">
                <a:solidFill>
                  <a:srgbClr val="3D85C6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812" y="1005512"/>
            <a:ext cx="3060475" cy="16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775" y="2410512"/>
            <a:ext cx="3008550" cy="20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6525" y="3962975"/>
            <a:ext cx="3721100" cy="24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6953075" y="3533750"/>
            <a:ext cx="710400" cy="12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7064975" y="3748377"/>
            <a:ext cx="710400" cy="12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it-IT" sz="3600">
                <a:solidFill>
                  <a:srgbClr val="FFFFFF"/>
                </a:solidFill>
              </a:rPr>
              <a:t>Applications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179549" y="5042263"/>
            <a:ext cx="3957021" cy="1245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 err="1">
                <a:solidFill>
                  <a:srgbClr val="3D85C6"/>
                </a:solidFill>
              </a:rPr>
              <a:t>Pathologies</a:t>
            </a:r>
            <a:endParaRPr lang="it-IT" b="1" dirty="0">
              <a:solidFill>
                <a:srgbClr val="3D85C6"/>
              </a:solidFill>
            </a:endParaRPr>
          </a:p>
          <a:p>
            <a:pPr marL="457200" lvl="0" indent="-304800" algn="just" rtl="0">
              <a:lnSpc>
                <a:spcPct val="120000"/>
              </a:lnSpc>
              <a:spcBef>
                <a:spcPts val="0"/>
              </a:spcBef>
              <a:buClr>
                <a:srgbClr val="3D85C6"/>
              </a:buClr>
              <a:buSzPct val="100000"/>
              <a:buFont typeface="Arial"/>
              <a:buChar char="●"/>
            </a:pPr>
            <a:r>
              <a:rPr lang="it-IT" sz="1200" dirty="0">
                <a:solidFill>
                  <a:srgbClr val="3D85C6"/>
                </a:solidFill>
              </a:rPr>
              <a:t>Brain </a:t>
            </a:r>
            <a:r>
              <a:rPr lang="it-IT" sz="1200" dirty="0" err="1" smtClean="0">
                <a:solidFill>
                  <a:srgbClr val="3D85C6"/>
                </a:solidFill>
              </a:rPr>
              <a:t>damages</a:t>
            </a:r>
            <a:r>
              <a:rPr lang="it-IT" sz="1200" dirty="0" smtClean="0">
                <a:solidFill>
                  <a:srgbClr val="3D85C6"/>
                </a:solidFill>
              </a:rPr>
              <a:t> and </a:t>
            </a:r>
            <a:r>
              <a:rPr lang="it-IT" sz="1200" dirty="0" err="1" smtClean="0">
                <a:solidFill>
                  <a:srgbClr val="3D85C6"/>
                </a:solidFill>
              </a:rPr>
              <a:t>strokes</a:t>
            </a:r>
            <a:r>
              <a:rPr lang="it-IT" sz="1200" dirty="0" smtClean="0">
                <a:solidFill>
                  <a:srgbClr val="3D85C6"/>
                </a:solidFill>
              </a:rPr>
              <a:t> </a:t>
            </a:r>
            <a:r>
              <a:rPr lang="it-IT" sz="1200" dirty="0">
                <a:solidFill>
                  <a:srgbClr val="3D85C6"/>
                </a:solidFill>
              </a:rPr>
              <a:t>(</a:t>
            </a:r>
            <a:r>
              <a:rPr lang="it-IT" sz="1200" dirty="0" err="1">
                <a:solidFill>
                  <a:srgbClr val="3D85C6"/>
                </a:solidFill>
              </a:rPr>
              <a:t>childhood</a:t>
            </a:r>
            <a:r>
              <a:rPr lang="it-IT" sz="1200" dirty="0">
                <a:solidFill>
                  <a:srgbClr val="3D85C6"/>
                </a:solidFill>
              </a:rPr>
              <a:t> trauma)</a:t>
            </a:r>
          </a:p>
          <a:p>
            <a:pPr marL="457200" lvl="0" indent="-304800" algn="just" rtl="0">
              <a:lnSpc>
                <a:spcPct val="120000"/>
              </a:lnSpc>
              <a:spcBef>
                <a:spcPts val="0"/>
              </a:spcBef>
              <a:buClr>
                <a:srgbClr val="3D85C6"/>
              </a:buClr>
              <a:buSzPct val="100000"/>
              <a:buFont typeface="Arial"/>
              <a:buChar char="●"/>
            </a:pPr>
            <a:r>
              <a:rPr lang="it-IT" sz="1200" dirty="0">
                <a:solidFill>
                  <a:srgbClr val="3D85C6"/>
                </a:solidFill>
              </a:rPr>
              <a:t>Autoimmune </a:t>
            </a:r>
            <a:r>
              <a:rPr lang="it-IT" sz="1200" dirty="0" err="1">
                <a:solidFill>
                  <a:srgbClr val="3D85C6"/>
                </a:solidFill>
              </a:rPr>
              <a:t>diseases</a:t>
            </a:r>
            <a:r>
              <a:rPr lang="it-IT" sz="1200" dirty="0">
                <a:solidFill>
                  <a:srgbClr val="3D85C6"/>
                </a:solidFill>
              </a:rPr>
              <a:t> (</a:t>
            </a:r>
            <a:r>
              <a:rPr lang="it-IT" sz="1200" dirty="0" err="1">
                <a:solidFill>
                  <a:srgbClr val="3D85C6"/>
                </a:solidFill>
              </a:rPr>
              <a:t>type</a:t>
            </a:r>
            <a:r>
              <a:rPr lang="it-IT" sz="1200" dirty="0">
                <a:solidFill>
                  <a:srgbClr val="3D85C6"/>
                </a:solidFill>
              </a:rPr>
              <a:t> 1 </a:t>
            </a:r>
            <a:r>
              <a:rPr lang="it-IT" sz="1200" dirty="0" err="1">
                <a:solidFill>
                  <a:srgbClr val="3D85C6"/>
                </a:solidFill>
              </a:rPr>
              <a:t>diabetes</a:t>
            </a:r>
            <a:r>
              <a:rPr lang="it-IT" sz="1200" dirty="0">
                <a:solidFill>
                  <a:srgbClr val="3D85C6"/>
                </a:solidFill>
              </a:rPr>
              <a:t>, lupus)</a:t>
            </a:r>
          </a:p>
          <a:p>
            <a:pPr marL="457200" lvl="0" indent="-304800" algn="just" rtl="0">
              <a:lnSpc>
                <a:spcPct val="120000"/>
              </a:lnSpc>
              <a:spcBef>
                <a:spcPts val="0"/>
              </a:spcBef>
              <a:buClr>
                <a:srgbClr val="3D85C6"/>
              </a:buClr>
              <a:buSzPct val="100000"/>
              <a:buFont typeface="Arial"/>
              <a:buChar char="●"/>
            </a:pPr>
            <a:r>
              <a:rPr lang="it-IT" sz="1200" dirty="0" err="1">
                <a:solidFill>
                  <a:srgbClr val="3D85C6"/>
                </a:solidFill>
              </a:rPr>
              <a:t>Spinal</a:t>
            </a:r>
            <a:r>
              <a:rPr lang="it-IT" sz="1200" dirty="0">
                <a:solidFill>
                  <a:srgbClr val="3D85C6"/>
                </a:solidFill>
              </a:rPr>
              <a:t> </a:t>
            </a:r>
            <a:r>
              <a:rPr lang="it-IT" sz="1200" dirty="0" err="1">
                <a:solidFill>
                  <a:srgbClr val="3D85C6"/>
                </a:solidFill>
              </a:rPr>
              <a:t>cord</a:t>
            </a:r>
            <a:r>
              <a:rPr lang="it-IT" sz="1200" dirty="0">
                <a:solidFill>
                  <a:srgbClr val="3D85C6"/>
                </a:solidFill>
              </a:rPr>
              <a:t> </a:t>
            </a:r>
            <a:r>
              <a:rPr lang="it-IT" sz="1200" dirty="0" err="1" smtClean="0">
                <a:solidFill>
                  <a:srgbClr val="3D85C6"/>
                </a:solidFill>
              </a:rPr>
              <a:t>injuries</a:t>
            </a:r>
            <a:endParaRPr lang="it-IT" sz="1200" dirty="0">
              <a:solidFill>
                <a:srgbClr val="3D85C6"/>
              </a:solidFill>
            </a:endParaRPr>
          </a:p>
          <a:p>
            <a:pPr marL="457200" lvl="0" indent="-304800" algn="just" rtl="0">
              <a:lnSpc>
                <a:spcPct val="120000"/>
              </a:lnSpc>
              <a:spcBef>
                <a:spcPts val="0"/>
              </a:spcBef>
              <a:buClr>
                <a:srgbClr val="3D85C6"/>
              </a:buClr>
              <a:buSzPct val="100000"/>
              <a:buFont typeface="Arial"/>
              <a:buChar char="●"/>
            </a:pPr>
            <a:r>
              <a:rPr lang="it-IT" sz="1200" dirty="0" err="1">
                <a:solidFill>
                  <a:srgbClr val="3D85C6"/>
                </a:solidFill>
              </a:rPr>
              <a:t>Cardiac</a:t>
            </a:r>
            <a:r>
              <a:rPr lang="it-IT" sz="1200" dirty="0">
                <a:solidFill>
                  <a:srgbClr val="3D85C6"/>
                </a:solidFill>
              </a:rPr>
              <a:t> and </a:t>
            </a:r>
            <a:r>
              <a:rPr lang="it-IT" sz="1200" dirty="0" err="1" smtClean="0">
                <a:solidFill>
                  <a:srgbClr val="3D85C6"/>
                </a:solidFill>
              </a:rPr>
              <a:t>vascular</a:t>
            </a:r>
            <a:r>
              <a:rPr lang="it-IT" sz="1200" dirty="0" smtClean="0">
                <a:solidFill>
                  <a:srgbClr val="3D85C6"/>
                </a:solidFill>
              </a:rPr>
              <a:t> </a:t>
            </a:r>
            <a:r>
              <a:rPr lang="it-IT" sz="1200" dirty="0" err="1" smtClean="0">
                <a:solidFill>
                  <a:srgbClr val="3D85C6"/>
                </a:solidFill>
              </a:rPr>
              <a:t>strokes</a:t>
            </a:r>
            <a:endParaRPr lang="it-IT" sz="1200" dirty="0">
              <a:solidFill>
                <a:srgbClr val="3D85C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rgbClr val="3D85C6"/>
              </a:solidFill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825" y="4172150"/>
            <a:ext cx="3076950" cy="211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5607287" y="4274085"/>
            <a:ext cx="1938299" cy="20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1550" y="3549583"/>
            <a:ext cx="1216800" cy="156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50" y="2317100"/>
            <a:ext cx="4089574" cy="240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42900" y="338324"/>
            <a:ext cx="7984800" cy="13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it-IT" sz="3250" b="0" i="0" u="none" strike="noStrike" cap="none" baseline="0">
                <a:solidFill>
                  <a:srgbClr val="F6FCFE"/>
                </a:solidFill>
                <a:latin typeface="Trebuchet MS"/>
                <a:ea typeface="Trebuchet MS"/>
                <a:cs typeface="Trebuchet MS"/>
                <a:sym typeface="Trebuchet MS"/>
              </a:rPr>
              <a:t>W</a:t>
            </a:r>
            <a:r>
              <a:rPr lang="it-IT" sz="325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hat are the similarities and differences between embryonic and adult stem cells?</a:t>
            </a:r>
            <a:r>
              <a:rPr lang="it-IT" sz="325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it-IT" sz="325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it-IT" sz="3250" b="0" i="0" u="none" strike="noStrike" cap="none" baseline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6571" y="2560320"/>
            <a:ext cx="4815840" cy="375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504" y="2657791"/>
            <a:ext cx="3348958" cy="3064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42900" y="338325"/>
            <a:ext cx="7731900" cy="125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it-IT" sz="3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Where are adult stem cells found, and what do they normally do?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845" y="1941303"/>
            <a:ext cx="2747699" cy="27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" y="2331350"/>
            <a:ext cx="470535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7624" y="2272098"/>
            <a:ext cx="3246899" cy="32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850" y="2382000"/>
            <a:ext cx="3462599" cy="407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540075" y="358125"/>
            <a:ext cx="8230200" cy="9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stages of early embryonic development are important for generating embryonic stem cells?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r>
              <a:rPr lang="it-IT" sz="6000" b="1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Characteristics and properties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799" cy="147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sz="4000" b="1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Strada Luca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r>
              <a:rPr lang="it-IT" sz="4400" b="1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They are able to replicate infinitely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72070" y="1703700"/>
            <a:ext cx="3732900" cy="345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300" b="1" u="sng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it-IT" sz="1300" b="1" u="sng">
                <a:solidFill>
                  <a:schemeClr val="dk1"/>
                </a:solidFill>
              </a:rPr>
              <a:t>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 muscle cells, blood or nerve cells, the stem cells are able to replicate for numerous cycles.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process of replication is not carried out by the specialized cells, the stem cells perform self-maintenance capacity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it-IT" sz="1200" b="1">
                <a:solidFill>
                  <a:schemeClr val="dk1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975" y="3470604"/>
            <a:ext cx="4095267" cy="297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2179800"/>
            <a:ext cx="3766199" cy="34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most important properties of these cells is absence of specific tissue structures that allow to perform specialized functions.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Unspecialized stem cells can develop into specialized cells.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-2286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r>
              <a:rPr lang="it-IT" sz="4400" b="1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They are not specialized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aldeano"/>
              <a:buNone/>
            </a:pPr>
            <a:endParaRPr sz="4400" b="1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900" y="3395875"/>
            <a:ext cx="4390800" cy="32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3300549"/>
            <a:ext cx="4209354" cy="22642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produce </a:t>
            </a:r>
            <a:r>
              <a:rPr lang="it-IT" sz="1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</a:t>
            </a:r>
            <a:r>
              <a:rPr lang="it-IT" sz="1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called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differentiation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characterized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some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controlled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an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adjacent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</a:t>
            </a:r>
            <a:r>
              <a:rPr lang="it-IT" sz="1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</a:t>
            </a: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548639"/>
            <a:ext cx="8229600" cy="210747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r>
              <a:rPr lang="it-IT" sz="4400" b="1" dirty="0" err="1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They</a:t>
            </a:r>
            <a:r>
              <a:rPr lang="it-IT" sz="4400" b="1" dirty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 can produce </a:t>
            </a:r>
            <a:r>
              <a:rPr lang="it-IT" sz="4400" b="1" dirty="0" err="1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specialized</a:t>
            </a:r>
            <a:r>
              <a:rPr lang="it-IT" sz="4400" b="1" dirty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it-IT" sz="4400" b="1" dirty="0" err="1" smtClean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</a:rPr>
              <a:t>cells</a:t>
            </a:r>
            <a:endParaRPr lang="it-IT" sz="4400" b="1" dirty="0">
              <a:solidFill>
                <a:srgbClr val="FFFFFF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6548" y="2821577"/>
            <a:ext cx="4355531" cy="290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843600" y="1347325"/>
            <a:ext cx="7772400" cy="195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ldeano"/>
              <a:buNone/>
            </a:pPr>
            <a:r>
              <a:rPr lang="it-IT" sz="6000" b="1" i="0" u="none" strike="noStrike" cap="none" baseline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  <a:rtl val="0"/>
              </a:rPr>
              <a:t>STEM CELL TRANSPLANTS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1529400" y="4042026"/>
            <a:ext cx="6400799" cy="14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it-IT" sz="4000" b="1" i="0" u="none" strike="noStrike" cap="none" baseline="0">
                <a:solidFill>
                  <a:srgbClr val="FFFFFF"/>
                </a:solidFill>
                <a:latin typeface="Galdeano"/>
                <a:ea typeface="Galdeano"/>
                <a:cs typeface="Galdeano"/>
                <a:sym typeface="Galdeano"/>
                <a:rtl val="0"/>
              </a:rPr>
              <a:t>Galbiati Simone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nde">
  <a:themeElements>
    <a:clrScheme name="Onde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584</Words>
  <Application>Microsoft Office PowerPoint</Application>
  <PresentationFormat>Presentazione su schermo (4:3)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Galdeano</vt:lpstr>
      <vt:lpstr>Noto Symbol</vt:lpstr>
      <vt:lpstr>Times New Roman</vt:lpstr>
      <vt:lpstr>Trebuchet MS</vt:lpstr>
      <vt:lpstr>Onde</vt:lpstr>
      <vt:lpstr>  Stem Cells</vt:lpstr>
      <vt:lpstr>What are the similarities and differences between embryonic and adult stem cells? </vt:lpstr>
      <vt:lpstr>Where are adult stem cells found, and what do they normally do?</vt:lpstr>
      <vt:lpstr>Presentazione standard di PowerPoint</vt:lpstr>
      <vt:lpstr>Characteristics and properties</vt:lpstr>
      <vt:lpstr>They are able to replicate infinitely</vt:lpstr>
      <vt:lpstr>They are not specialized </vt:lpstr>
      <vt:lpstr>They can produce specialized cells</vt:lpstr>
      <vt:lpstr>STEM CELL TRANSPLANTS</vt:lpstr>
      <vt:lpstr>WHAT IS A TRANSPLANT?</vt:lpstr>
      <vt:lpstr>CELL TRANSPLANT </vt:lpstr>
      <vt:lpstr>ALLOGENEIC OR AUTOLOGOUS?</vt:lpstr>
      <vt:lpstr>STEM CELL APPLICATIONS</vt:lpstr>
      <vt:lpstr>Applications </vt:lpstr>
      <vt:lpstr>Applications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Cells</dc:title>
  <cp:lastModifiedBy>Stefano</cp:lastModifiedBy>
  <cp:revision>9</cp:revision>
  <dcterms:modified xsi:type="dcterms:W3CDTF">2015-06-10T13:39:44Z</dcterms:modified>
</cp:coreProperties>
</file>