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5"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it-IT"/>
              <a:t>‹N›</a:t>
            </a:fld>
            <a:endParaRPr lang="it-IT"/>
          </a:p>
        </p:txBody>
      </p:sp>
    </p:spTree>
    <p:extLst>
      <p:ext uri="{BB962C8B-B14F-4D97-AF65-F5344CB8AC3E}">
        <p14:creationId xmlns:p14="http://schemas.microsoft.com/office/powerpoint/2010/main" val="23415064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4733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R="50800" lvl="0" algn="just" rtl="0">
              <a:lnSpc>
                <a:spcPct val="115000"/>
              </a:lnSpc>
              <a:spcBef>
                <a:spcPts val="0"/>
              </a:spcBef>
              <a:buNone/>
            </a:pPr>
            <a:r>
              <a:rPr lang="it-IT" sz="1200">
                <a:solidFill>
                  <a:schemeClr val="dk1"/>
                </a:solidFill>
              </a:rPr>
              <a:t>The cell body is similar to any other kind of "standard" cell of the organism. Usually of spherical, pyramidal or star-like shape, body cell contains the nucleus and all the necessary organelles for the enzyme synthesis. The rough endoplasmic reticulum and Golgi apparatus are unusually developed, there are also many mitochondria.</a:t>
            </a:r>
          </a:p>
        </p:txBody>
      </p:sp>
      <p:sp>
        <p:nvSpPr>
          <p:cNvPr id="72" name="Shape 7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it-IT"/>
              <a:t>2</a:t>
            </a:fld>
            <a:endParaRPr lang="it-IT"/>
          </a:p>
        </p:txBody>
      </p:sp>
    </p:spTree>
    <p:extLst>
      <p:ext uri="{BB962C8B-B14F-4D97-AF65-F5344CB8AC3E}">
        <p14:creationId xmlns:p14="http://schemas.microsoft.com/office/powerpoint/2010/main" val="64685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just" rtl="0">
              <a:lnSpc>
                <a:spcPct val="115000"/>
              </a:lnSpc>
              <a:spcBef>
                <a:spcPts val="0"/>
              </a:spcBef>
              <a:buClr>
                <a:schemeClr val="dk1"/>
              </a:buClr>
              <a:buSzPct val="91666"/>
              <a:buFont typeface="Arial"/>
              <a:buNone/>
            </a:pPr>
            <a:r>
              <a:rPr lang="it-IT" sz="1200">
                <a:solidFill>
                  <a:schemeClr val="dk1"/>
                </a:solidFill>
              </a:rPr>
              <a:t>In the animalia kingdom there are two types of transmission:</a:t>
            </a:r>
          </a:p>
          <a:p>
            <a:pPr lvl="0" algn="just" rtl="0">
              <a:lnSpc>
                <a:spcPct val="115000"/>
              </a:lnSpc>
              <a:spcBef>
                <a:spcPts val="0"/>
              </a:spcBef>
              <a:buClr>
                <a:schemeClr val="dk1"/>
              </a:buClr>
              <a:buSzPct val="100000"/>
              <a:buFont typeface="Arial"/>
              <a:buChar char="●"/>
            </a:pPr>
            <a:r>
              <a:rPr lang="it-IT" sz="1200">
                <a:solidFill>
                  <a:schemeClr val="dk1"/>
                </a:solidFill>
              </a:rPr>
              <a:t>Electric (Invertebrats and vertebrates)</a:t>
            </a:r>
          </a:p>
          <a:p>
            <a:pPr lvl="0" algn="just">
              <a:lnSpc>
                <a:spcPct val="115000"/>
              </a:lnSpc>
              <a:spcBef>
                <a:spcPts val="0"/>
              </a:spcBef>
              <a:buClr>
                <a:schemeClr val="dk1"/>
              </a:buClr>
              <a:buSzPct val="100000"/>
              <a:buFont typeface="Arial"/>
              <a:buChar char="●"/>
            </a:pPr>
            <a:r>
              <a:rPr lang="it-IT" sz="1200">
                <a:solidFill>
                  <a:schemeClr val="dk1"/>
                </a:solidFill>
              </a:rPr>
              <a:t>Chemical (Vertebrates) </a:t>
            </a: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1374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it-IT" i="1">
                <a:solidFill>
                  <a:schemeClr val="dk1"/>
                </a:solidFill>
              </a:rPr>
              <a:t>The major part of the neurons has an high number of dendrites. They can change shape and number because they’re normally specialized in a particular task.</a:t>
            </a:r>
          </a:p>
        </p:txBody>
      </p:sp>
      <p:sp>
        <p:nvSpPr>
          <p:cNvPr id="92" name="Shape 9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it-IT"/>
              <a:t>4</a:t>
            </a:fld>
            <a:endParaRPr lang="it-IT"/>
          </a:p>
        </p:txBody>
      </p:sp>
    </p:spTree>
    <p:extLst>
      <p:ext uri="{BB962C8B-B14F-4D97-AF65-F5344CB8AC3E}">
        <p14:creationId xmlns:p14="http://schemas.microsoft.com/office/powerpoint/2010/main" val="92550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it-IT" sz="1200">
                <a:solidFill>
                  <a:schemeClr val="dk1"/>
                </a:solidFill>
              </a:rPr>
              <a:t>Some researchers believe that the mirror system can simulate the observed actions and therefore contribute to a theory of knowledge, or, as some call it, theory of mind.</a:t>
            </a: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5763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it-IT"/>
              <a:t>Electrical: </a:t>
            </a:r>
            <a:r>
              <a:rPr lang="it-IT" i="1">
                <a:solidFill>
                  <a:schemeClr val="dk1"/>
                </a:solidFill>
              </a:rPr>
              <a:t>Although they are more present in invertebrates, they are also present in humans. In electrical synapse cells they are very close (2-4nm). Among the advantages of an electric synapses have its structural simplicity, its transmission rate and the low energy consumption; on the other hand it is not possible to elaborate the signal.</a:t>
            </a:r>
          </a:p>
          <a:p>
            <a:pPr lvl="0" rtl="0">
              <a:spcBef>
                <a:spcPts val="0"/>
              </a:spcBef>
              <a:buNone/>
            </a:pPr>
            <a:endParaRPr i="1">
              <a:solidFill>
                <a:schemeClr val="dk1"/>
              </a:solidFill>
            </a:endParaRPr>
          </a:p>
          <a:p>
            <a:pPr lvl="0" rtl="0">
              <a:spcBef>
                <a:spcPts val="0"/>
              </a:spcBef>
              <a:buNone/>
            </a:pPr>
            <a:r>
              <a:rPr lang="it-IT" i="1">
                <a:solidFill>
                  <a:schemeClr val="dk1"/>
                </a:solidFill>
              </a:rPr>
              <a:t>Chemical: </a:t>
            </a:r>
            <a:r>
              <a:rPr lang="it-IT" i="1">
                <a:solidFill>
                  <a:srgbClr val="212121"/>
                </a:solidFill>
              </a:rPr>
              <a:t>In these synapses in contrast to those electrical, chemical synapses in the synaptic gap is relatively large (20-40 nm). The chemical synapse can proceed in one direction, and this is called rectifying.</a:t>
            </a: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8187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4" name="Shape 12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it-IT"/>
              <a:t>7</a:t>
            </a:fld>
            <a:endParaRPr lang="it-IT"/>
          </a:p>
        </p:txBody>
      </p:sp>
    </p:spTree>
    <p:extLst>
      <p:ext uri="{BB962C8B-B14F-4D97-AF65-F5344CB8AC3E}">
        <p14:creationId xmlns:p14="http://schemas.microsoft.com/office/powerpoint/2010/main" val="112919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31" name="Shape 13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it-IT"/>
              <a:t>8</a:t>
            </a:fld>
            <a:endParaRPr lang="it-IT"/>
          </a:p>
        </p:txBody>
      </p:sp>
    </p:spTree>
    <p:extLst>
      <p:ext uri="{BB962C8B-B14F-4D97-AF65-F5344CB8AC3E}">
        <p14:creationId xmlns:p14="http://schemas.microsoft.com/office/powerpoint/2010/main" val="127913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
        <p:cNvGrpSpPr/>
        <p:nvPr/>
      </p:nvGrpSpPr>
      <p:grpSpPr>
        <a:xfrm>
          <a:off x="0" y="0"/>
          <a:ext cx="0" cy="0"/>
          <a:chOff x="0" y="0"/>
          <a:chExt cx="0" cy="0"/>
        </a:xfrm>
      </p:grpSpPr>
      <p:sp>
        <p:nvSpPr>
          <p:cNvPr id="13" name="Shape 13"/>
          <p:cNvSpPr/>
          <p:nvPr/>
        </p:nvSpPr>
        <p:spPr>
          <a:xfrm rot="10800000" flipH="1">
            <a:off x="0" y="3979800"/>
            <a:ext cx="9144000" cy="28781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3190900"/>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rot="10800000" flipH="1">
            <a:off x="0" y="39804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6" name="Shape 16"/>
          <p:cNvSpPr txBox="1">
            <a:spLocks noGrp="1"/>
          </p:cNvSpPr>
          <p:nvPr>
            <p:ph type="ctrTitle"/>
          </p:nvPr>
        </p:nvSpPr>
        <p:spPr>
          <a:xfrm>
            <a:off x="685800" y="2329190"/>
            <a:ext cx="7772400" cy="16505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7" name="Shape 17"/>
          <p:cNvSpPr txBox="1">
            <a:spLocks noGrp="1"/>
          </p:cNvSpPr>
          <p:nvPr>
            <p:ph type="subTitle" idx="1"/>
          </p:nvPr>
        </p:nvSpPr>
        <p:spPr>
          <a:xfrm>
            <a:off x="685800" y="4124476"/>
            <a:ext cx="7772400" cy="888899"/>
          </a:xfrm>
          <a:prstGeom prst="rect">
            <a:avLst/>
          </a:prstGeom>
        </p:spPr>
        <p:txBody>
          <a:bodyPr lIns="91425" tIns="91425" rIns="91425" b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a:endParaRPr/>
          </a:p>
        </p:txBody>
      </p:sp>
      <p:sp>
        <p:nvSpPr>
          <p:cNvPr id="18" name="Shape 1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it-IT"/>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rot="10800000" flipH="1">
            <a:off x="0" y="1550999"/>
            <a:ext cx="9144000" cy="5307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2" name="Shape 22"/>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3" name="Shape 23"/>
          <p:cNvSpPr txBox="1">
            <a:spLocks noGrp="1"/>
          </p:cNvSpPr>
          <p:nvPr>
            <p:ph type="title"/>
          </p:nvPr>
        </p:nvSpPr>
        <p:spPr>
          <a:xfrm>
            <a:off x="457200" y="274637"/>
            <a:ext cx="8229600" cy="11430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it-IT"/>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p:nvPr/>
        </p:nvSpPr>
        <p:spPr>
          <a:xfrm rot="10800000" flipH="1">
            <a:off x="0" y="1550999"/>
            <a:ext cx="9144000" cy="5307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8" name="Shape 28"/>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9" name="Shape 29"/>
          <p:cNvSpPr txBox="1">
            <a:spLocks noGrp="1"/>
          </p:cNvSpPr>
          <p:nvPr>
            <p:ph type="title"/>
          </p:nvPr>
        </p:nvSpPr>
        <p:spPr>
          <a:xfrm>
            <a:off x="457200" y="274637"/>
            <a:ext cx="8229600" cy="11430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2" name="Shape 32"/>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3" name="Shape 3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it-IT"/>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p:nvPr/>
        </p:nvSpPr>
        <p:spPr>
          <a:xfrm rot="10800000" flipH="1">
            <a:off x="0" y="1550999"/>
            <a:ext cx="9144000" cy="5307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6" name="Shape 36"/>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7" name="Shape 37"/>
          <p:cNvSpPr txBox="1">
            <a:spLocks noGrp="1"/>
          </p:cNvSpPr>
          <p:nvPr>
            <p:ph type="title"/>
          </p:nvPr>
        </p:nvSpPr>
        <p:spPr>
          <a:xfrm>
            <a:off x="457200" y="274637"/>
            <a:ext cx="8229600" cy="11430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39" name="Shape 39"/>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1"/>
                </a:solidFill>
              </a:defRPr>
            </a:lvl1pPr>
          </a:lstStyle>
          <a:p>
            <a:pPr>
              <a:spcBef>
                <a:spcPts val="0"/>
              </a:spcBef>
              <a:buNone/>
            </a:pPr>
            <a:fld id="{00000000-1234-1234-1234-123412341234}" type="slidenum">
              <a:rPr lang="it-IT"/>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p:nvPr/>
        </p:nvSpPr>
        <p:spPr>
          <a:xfrm rot="10800000" flipH="1">
            <a:off x="0" y="5883599"/>
            <a:ext cx="9144000" cy="9744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42" name="Shape 42"/>
          <p:cNvSpPr/>
          <p:nvPr/>
        </p:nvSpPr>
        <p:spPr>
          <a:xfrm flipH="1">
            <a:off x="4526627" y="5094446"/>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43" name="Shape 43"/>
          <p:cNvSpPr/>
          <p:nvPr/>
        </p:nvSpPr>
        <p:spPr>
          <a:xfrm rot="10800000">
            <a:off x="4526627" y="5884005"/>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44" name="Shape 44"/>
          <p:cNvSpPr txBox="1">
            <a:spLocks noGrp="1"/>
          </p:cNvSpPr>
          <p:nvPr>
            <p:ph type="body" idx="1"/>
          </p:nvPr>
        </p:nvSpPr>
        <p:spPr>
          <a:xfrm>
            <a:off x="457200" y="5895635"/>
            <a:ext cx="8229600" cy="673800"/>
          </a:xfrm>
          <a:prstGeom prst="rect">
            <a:avLst/>
          </a:prstGeom>
        </p:spPr>
        <p:txBody>
          <a:bodyPr lIns="91425" tIns="91425" rIns="91425" bIns="91425" anchor="ctr" anchorCtr="0"/>
          <a:lstStyle>
            <a:lvl1pPr>
              <a:spcBef>
                <a:spcPts val="0"/>
              </a:spcBef>
              <a:buClr>
                <a:schemeClr val="dk2"/>
              </a:buClr>
              <a:buSzPct val="100000"/>
              <a:buNone/>
              <a:defRPr sz="2400" i="1">
                <a:solidFill>
                  <a:schemeClr val="dk2"/>
                </a:solidFill>
              </a:defRPr>
            </a:lvl1pPr>
          </a:lstStyle>
          <a:p>
            <a:endParaRPr/>
          </a:p>
        </p:txBody>
      </p:sp>
      <p:sp>
        <p:nvSpPr>
          <p:cNvPr id="45" name="Shape 4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dk2"/>
                </a:solidFill>
              </a:defRPr>
            </a:lvl1pPr>
          </a:lstStyle>
          <a:p>
            <a:pPr>
              <a:spcBef>
                <a:spcPts val="0"/>
              </a:spcBef>
              <a:buNone/>
            </a:pPr>
            <a:fld id="{00000000-1234-1234-1234-123412341234}" type="slidenum">
              <a:rPr lang="it-IT"/>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p:nvPr/>
        </p:nvSpPr>
        <p:spPr>
          <a:xfrm>
            <a:off x="6676" y="101675"/>
            <a:ext cx="9134130" cy="673972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48" name="Shape 4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it-IT"/>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457200" y="1481328"/>
            <a:ext cx="8229600" cy="4526100"/>
          </a:xfrm>
          <a:prstGeom prst="rect">
            <a:avLst/>
          </a:prstGeom>
          <a:noFill/>
          <a:ln>
            <a:noFill/>
          </a:ln>
        </p:spPr>
        <p:txBody>
          <a:bodyPr lIns="91425" tIns="91425" rIns="91425" bIns="91425" anchor="t" anchorCtr="0"/>
          <a:lstStyle>
            <a:lvl1pPr marL="365760" indent="-147573" algn="l" rtl="0">
              <a:spcBef>
                <a:spcPts val="400"/>
              </a:spcBef>
              <a:spcAft>
                <a:spcPts val="0"/>
              </a:spcAft>
              <a:buClr>
                <a:schemeClr val="accent1"/>
              </a:buClr>
              <a:buFont typeface="Noto Symbol"/>
              <a:buChar char=""/>
              <a:defRPr/>
            </a:lvl1pPr>
            <a:lvl2pPr marL="621792" indent="-94741" algn="l" rtl="0">
              <a:spcBef>
                <a:spcPts val="324"/>
              </a:spcBef>
              <a:buClr>
                <a:schemeClr val="accent1"/>
              </a:buClr>
              <a:buFont typeface="Verdana"/>
              <a:buChar char="◦"/>
              <a:defRPr/>
            </a:lvl2pPr>
            <a:lvl3pPr marL="859536" indent="-103886" algn="l" rtl="0">
              <a:spcBef>
                <a:spcPts val="350"/>
              </a:spcBef>
              <a:buClr>
                <a:schemeClr val="accent2"/>
              </a:buClr>
              <a:buFont typeface="Noto Symbol"/>
              <a:buChar char="⚫"/>
              <a:defRPr/>
            </a:lvl3pPr>
            <a:lvl4pPr marL="1143000" indent="-107950" algn="l" rtl="0">
              <a:spcBef>
                <a:spcPts val="350"/>
              </a:spcBef>
              <a:buClr>
                <a:schemeClr val="accent2"/>
              </a:buClr>
              <a:buFont typeface="Noto Symbol"/>
              <a:buChar char="⚫"/>
              <a:defRPr/>
            </a:lvl4pPr>
            <a:lvl5pPr marL="1371600" indent="-114300" algn="l" rtl="0">
              <a:spcBef>
                <a:spcPts val="350"/>
              </a:spcBef>
              <a:buClr>
                <a:schemeClr val="accent2"/>
              </a:buClr>
              <a:buFont typeface="Noto Symbol"/>
              <a:buChar char="⚫"/>
              <a:defRPr/>
            </a:lvl5pPr>
            <a:lvl6pPr marL="1600200" indent="-114300" algn="l" rtl="0">
              <a:spcBef>
                <a:spcPts val="350"/>
              </a:spcBef>
              <a:buClr>
                <a:schemeClr val="accent3"/>
              </a:buClr>
              <a:buFont typeface="Noto Symbol"/>
              <a:buChar char="◾"/>
              <a:defRPr/>
            </a:lvl6pPr>
            <a:lvl7pPr marL="1828800" indent="-127000" algn="l" rtl="0">
              <a:spcBef>
                <a:spcPts val="350"/>
              </a:spcBef>
              <a:buClr>
                <a:schemeClr val="accent3"/>
              </a:buClr>
              <a:buFont typeface="Noto Symbol"/>
              <a:buChar char="◾"/>
              <a:defRPr/>
            </a:lvl7pPr>
            <a:lvl8pPr marL="2057400" indent="-127000" algn="l" rtl="0">
              <a:spcBef>
                <a:spcPts val="350"/>
              </a:spcBef>
              <a:buClr>
                <a:schemeClr val="accent3"/>
              </a:buClr>
              <a:buFont typeface="Noto Symbol"/>
              <a:buChar char="◾"/>
              <a:defRPr/>
            </a:lvl8pPr>
            <a:lvl9pPr marL="2286000" indent="-127000" algn="l" rtl="0">
              <a:spcBef>
                <a:spcPts val="350"/>
              </a:spcBef>
              <a:buClr>
                <a:schemeClr val="accent3"/>
              </a:buClr>
              <a:buFont typeface="Noto Symbol"/>
              <a:buChar char="◾"/>
              <a:defRPr/>
            </a:lvl9pPr>
          </a:lstStyle>
          <a:p>
            <a:endParaRPr/>
          </a:p>
        </p:txBody>
      </p:sp>
      <p:sp>
        <p:nvSpPr>
          <p:cNvPr id="51" name="Shape 51"/>
          <p:cNvSpPr txBox="1">
            <a:spLocks noGrp="1"/>
          </p:cNvSpPr>
          <p:nvPr>
            <p:ph type="dt" idx="10"/>
          </p:nvPr>
        </p:nvSpPr>
        <p:spPr>
          <a:xfrm>
            <a:off x="6727032" y="6407944"/>
            <a:ext cx="1920300" cy="3656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ftr" idx="11"/>
          </p:nvPr>
        </p:nvSpPr>
        <p:spPr>
          <a:xfrm>
            <a:off x="4380071" y="6407944"/>
            <a:ext cx="2350799" cy="365099"/>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sldNum" idx="12"/>
          </p:nvPr>
        </p:nvSpPr>
        <p:spPr>
          <a:xfrm>
            <a:off x="8647271" y="6407944"/>
            <a:ext cx="365699" cy="365099"/>
          </a:xfrm>
          <a:prstGeom prst="rect">
            <a:avLst/>
          </a:prstGeom>
          <a:noFill/>
          <a:ln>
            <a:noFill/>
          </a:ln>
        </p:spPr>
        <p:txBody>
          <a:bodyPr lIns="91425" tIns="45700" rIns="91425" bIns="45700" anchor="b" anchorCtr="0">
            <a:noAutofit/>
          </a:bodyPr>
          <a:lstStyle>
            <a:lvl1pPr marL="0" marR="0" indent="0" algn="r" rtl="0">
              <a:spcBef>
                <a:spcPts val="0"/>
              </a:spcBef>
              <a:buNone/>
              <a:defRPr sz="1000" b="0" i="0" u="none" strike="noStrike" cap="none" baseline="0">
                <a:solidFill>
                  <a:schemeClr val="dk1"/>
                </a:solidFill>
                <a:latin typeface="Rambla"/>
                <a:ea typeface="Rambla"/>
                <a:cs typeface="Rambla"/>
                <a:sym typeface="Rambla"/>
              </a:defRPr>
            </a:lvl1pPr>
          </a:lstStyle>
          <a:p>
            <a:pPr marL="0" lvl="0" indent="0">
              <a:spcBef>
                <a:spcPts val="0"/>
              </a:spcBef>
              <a:buSzPct val="25000"/>
              <a:buNone/>
            </a:pPr>
            <a:fld id="{00000000-1234-1234-1234-123412341234}" type="slidenum">
              <a:rPr lang="it-IT"/>
              <a:t>‹N›</a:t>
            </a:fld>
            <a:endParaRPr lang="it-IT"/>
          </a:p>
        </p:txBody>
      </p:sp>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2"/>
              </a:buClr>
              <a:buFont typeface="Rambl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10" name="Shape 1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
        <p:nvSpPr>
          <p:cNvPr id="11" name="Shape 11"/>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lt2"/>
                </a:solidFill>
                <a:latin typeface="Georgia"/>
                <a:ea typeface="Georgia"/>
                <a:cs typeface="Georgia"/>
                <a:sym typeface="Georgia"/>
              </a:defRPr>
            </a:lvl1pPr>
          </a:lstStyle>
          <a:p>
            <a:pPr>
              <a:spcBef>
                <a:spcPts val="0"/>
              </a:spcBef>
              <a:buNone/>
            </a:pPr>
            <a:fld id="{00000000-1234-1234-1234-123412341234}" type="slidenum">
              <a:rPr lang="it-IT"/>
              <a:t>‹N›</a:t>
            </a:fld>
            <a:endParaRPr lang="it-IT"/>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0" y="980728"/>
            <a:ext cx="9144000" cy="1470024"/>
          </a:xfrm>
          <a:prstGeom prst="rect">
            <a:avLst/>
          </a:prstGeom>
          <a:noFill/>
          <a:ln>
            <a:noFill/>
          </a:ln>
        </p:spPr>
        <p:txBody>
          <a:bodyPr lIns="91425" tIns="45700" rIns="91425" bIns="45700" anchor="b" anchorCtr="0">
            <a:noAutofit/>
          </a:bodyPr>
          <a:lstStyle/>
          <a:p>
            <a:pPr marL="0" marR="0" lvl="0" indent="0" algn="ctr" rtl="0">
              <a:spcBef>
                <a:spcPts val="0"/>
              </a:spcBef>
              <a:buClr>
                <a:srgbClr val="C7F3FF"/>
              </a:buClr>
              <a:buSzPct val="25000"/>
              <a:buFont typeface="Arial"/>
              <a:buNone/>
            </a:pPr>
            <a:r>
              <a:rPr lang="it-IT" sz="5400" b="1">
                <a:solidFill>
                  <a:srgbClr val="C7F3FF"/>
                </a:solidFill>
                <a:latin typeface="Arial"/>
                <a:ea typeface="Arial"/>
                <a:cs typeface="Arial"/>
                <a:sym typeface="Arial"/>
              </a:rPr>
              <a:t>Nerve cells</a:t>
            </a:r>
          </a:p>
        </p:txBody>
      </p:sp>
      <p:sp>
        <p:nvSpPr>
          <p:cNvPr id="57" name="Shape 57"/>
          <p:cNvSpPr txBox="1">
            <a:spLocks noGrp="1"/>
          </p:cNvSpPr>
          <p:nvPr>
            <p:ph type="subTitle" idx="1"/>
          </p:nvPr>
        </p:nvSpPr>
        <p:spPr>
          <a:xfrm>
            <a:off x="0" y="4077072"/>
            <a:ext cx="9144000" cy="432048"/>
          </a:xfrm>
          <a:prstGeom prst="rect">
            <a:avLst/>
          </a:prstGeom>
          <a:noFill/>
          <a:ln>
            <a:noFill/>
          </a:ln>
        </p:spPr>
        <p:txBody>
          <a:bodyPr lIns="45700" tIns="45700" rIns="45700" bIns="45700" anchor="t" anchorCtr="0">
            <a:noAutofit/>
          </a:bodyPr>
          <a:lstStyle/>
          <a:p>
            <a:pPr marL="0" marR="64008" lvl="0" indent="0" algn="ctr" rtl="0">
              <a:spcBef>
                <a:spcPts val="0"/>
              </a:spcBef>
              <a:spcAft>
                <a:spcPts val="0"/>
              </a:spcAft>
              <a:buClr>
                <a:schemeClr val="accent1"/>
              </a:buClr>
              <a:buSzPct val="25000"/>
              <a:buFont typeface="Noto Symbol"/>
              <a:buNone/>
            </a:pPr>
            <a:r>
              <a:rPr lang="it-IT" sz="2200" b="1" u="none" strike="noStrike" cap="none" baseline="0" dirty="0">
                <a:solidFill>
                  <a:schemeClr val="dk2"/>
                </a:solidFill>
                <a:latin typeface="Arial"/>
                <a:ea typeface="Arial"/>
                <a:cs typeface="Arial"/>
                <a:sym typeface="Arial"/>
              </a:rPr>
              <a:t>ANATOM</a:t>
            </a:r>
            <a:r>
              <a:rPr lang="it-IT" sz="2200" b="1" dirty="0">
                <a:latin typeface="Arial"/>
                <a:ea typeface="Arial"/>
                <a:cs typeface="Arial"/>
                <a:sym typeface="Arial"/>
              </a:rPr>
              <a:t>Y</a:t>
            </a:r>
            <a:r>
              <a:rPr lang="it-IT" sz="2200" b="1" u="none" strike="noStrike" cap="none" baseline="0" dirty="0">
                <a:solidFill>
                  <a:schemeClr val="dk2"/>
                </a:solidFill>
                <a:latin typeface="Arial"/>
                <a:ea typeface="Arial"/>
                <a:cs typeface="Arial"/>
                <a:sym typeface="Arial"/>
              </a:rPr>
              <a:t> - AXON &amp; DENDRITE - </a:t>
            </a:r>
            <a:r>
              <a:rPr lang="it-IT" sz="2200" b="1" dirty="0">
                <a:latin typeface="Arial"/>
                <a:ea typeface="Arial"/>
                <a:cs typeface="Arial"/>
                <a:sym typeface="Arial"/>
              </a:rPr>
              <a:t>MIRROR NEURONS</a:t>
            </a:r>
            <a:r>
              <a:rPr lang="it-IT" sz="2200" b="1" u="none" strike="noStrike" cap="none" baseline="0" dirty="0">
                <a:solidFill>
                  <a:schemeClr val="dk2"/>
                </a:solidFill>
                <a:latin typeface="Arial"/>
                <a:ea typeface="Arial"/>
                <a:cs typeface="Arial"/>
                <a:sym typeface="Arial"/>
              </a:rPr>
              <a:t> - S</a:t>
            </a:r>
            <a:r>
              <a:rPr lang="it-IT" sz="2200" b="1" dirty="0">
                <a:latin typeface="Arial"/>
                <a:ea typeface="Arial"/>
                <a:cs typeface="Arial"/>
                <a:sym typeface="Arial"/>
              </a:rPr>
              <a:t>YNAPSES</a:t>
            </a:r>
          </a:p>
        </p:txBody>
      </p:sp>
      <p:sp>
        <p:nvSpPr>
          <p:cNvPr id="58" name="Shape 58"/>
          <p:cNvSpPr txBox="1">
            <a:spLocks noGrp="1"/>
          </p:cNvSpPr>
          <p:nvPr>
            <p:ph type="ftr" idx="11"/>
          </p:nvPr>
        </p:nvSpPr>
        <p:spPr>
          <a:xfrm>
            <a:off x="0" y="4077072"/>
            <a:ext cx="9144000" cy="230425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it-IT" sz="2000" b="1" i="0" u="none" strike="noStrike" cap="none" baseline="0" dirty="0" smtClean="0">
                <a:latin typeface="Times New Roman" panose="02020603050405020304" pitchFamily="18" charset="0"/>
                <a:ea typeface="Rambla"/>
                <a:cs typeface="Times New Roman" panose="02020603050405020304" pitchFamily="18" charset="0"/>
                <a:sym typeface="Rambla"/>
              </a:rPr>
              <a:t>Alessio </a:t>
            </a:r>
            <a:r>
              <a:rPr lang="it-IT" sz="2000" b="1" i="0" u="none" strike="noStrike" cap="none" baseline="0" dirty="0" err="1">
                <a:latin typeface="Times New Roman" panose="02020603050405020304" pitchFamily="18" charset="0"/>
                <a:ea typeface="Rambla"/>
                <a:cs typeface="Times New Roman" panose="02020603050405020304" pitchFamily="18" charset="0"/>
                <a:sym typeface="Rambla"/>
              </a:rPr>
              <a:t>Orlandin</a:t>
            </a:r>
            <a:r>
              <a:rPr lang="it-IT" sz="2000" b="1" i="0" u="none" strike="noStrike" cap="none" baseline="0" dirty="0">
                <a:latin typeface="Times New Roman" panose="02020603050405020304" pitchFamily="18" charset="0"/>
                <a:ea typeface="Rambla"/>
                <a:cs typeface="Times New Roman" panose="02020603050405020304" pitchFamily="18" charset="0"/>
                <a:sym typeface="Rambla"/>
              </a:rPr>
              <a:t>, Alessio Antonio Notari, </a:t>
            </a:r>
            <a:endParaRPr lang="it-IT" sz="2000" b="1" i="0" u="none" strike="noStrike" cap="none" baseline="0" dirty="0" smtClean="0">
              <a:latin typeface="Times New Roman" panose="02020603050405020304" pitchFamily="18" charset="0"/>
              <a:ea typeface="Rambla"/>
              <a:cs typeface="Times New Roman" panose="02020603050405020304" pitchFamily="18" charset="0"/>
              <a:sym typeface="Rambla"/>
            </a:endParaRPr>
          </a:p>
          <a:p>
            <a:pPr marL="0" marR="0" lvl="0" indent="0" algn="ctr" rtl="0">
              <a:spcBef>
                <a:spcPts val="0"/>
              </a:spcBef>
              <a:buSzPct val="25000"/>
              <a:buNone/>
            </a:pPr>
            <a:r>
              <a:rPr lang="it-IT" sz="2000" b="1" i="0" u="none" strike="noStrike" cap="none" baseline="0" dirty="0" smtClean="0">
                <a:latin typeface="Times New Roman" panose="02020603050405020304" pitchFamily="18" charset="0"/>
                <a:ea typeface="Rambla"/>
                <a:cs typeface="Times New Roman" panose="02020603050405020304" pitchFamily="18" charset="0"/>
                <a:sym typeface="Rambla"/>
              </a:rPr>
              <a:t>Marco Galbusera,</a:t>
            </a:r>
            <a:r>
              <a:rPr lang="it-IT" sz="2000" b="1" i="0" u="none" strike="noStrike" cap="none" dirty="0" smtClean="0">
                <a:latin typeface="Times New Roman" panose="02020603050405020304" pitchFamily="18" charset="0"/>
                <a:ea typeface="Rambla"/>
                <a:cs typeface="Times New Roman" panose="02020603050405020304" pitchFamily="18" charset="0"/>
                <a:sym typeface="Rambla"/>
              </a:rPr>
              <a:t> </a:t>
            </a:r>
            <a:r>
              <a:rPr lang="it-IT" sz="2000" b="1" i="0" u="none" strike="noStrike" cap="none" baseline="0" dirty="0" smtClean="0">
                <a:latin typeface="Times New Roman" panose="02020603050405020304" pitchFamily="18" charset="0"/>
                <a:ea typeface="Rambla"/>
                <a:cs typeface="Times New Roman" panose="02020603050405020304" pitchFamily="18" charset="0"/>
                <a:sym typeface="Rambla"/>
              </a:rPr>
              <a:t>Giacomo </a:t>
            </a:r>
            <a:r>
              <a:rPr lang="it-IT" sz="2000" b="1" i="0" u="none" strike="noStrike" cap="none" baseline="0" dirty="0">
                <a:latin typeface="Times New Roman" panose="02020603050405020304" pitchFamily="18" charset="0"/>
                <a:ea typeface="Rambla"/>
                <a:cs typeface="Times New Roman" panose="02020603050405020304" pitchFamily="18" charset="0"/>
                <a:sym typeface="Rambla"/>
              </a:rPr>
              <a:t>Lo </a:t>
            </a:r>
            <a:r>
              <a:rPr lang="it-IT" sz="2000" b="1" i="0" u="none" strike="noStrike" cap="none" baseline="0" dirty="0" err="1" smtClean="0">
                <a:latin typeface="Times New Roman" panose="02020603050405020304" pitchFamily="18" charset="0"/>
                <a:ea typeface="Rambla"/>
                <a:cs typeface="Times New Roman" panose="02020603050405020304" pitchFamily="18" charset="0"/>
                <a:sym typeface="Rambla"/>
              </a:rPr>
              <a:t>Biundo</a:t>
            </a:r>
            <a:endParaRPr lang="it-IT" sz="2000" b="1" dirty="0">
              <a:latin typeface="Times New Roman" panose="02020603050405020304" pitchFamily="18" charset="0"/>
              <a:ea typeface="Rambla"/>
              <a:cs typeface="Times New Roman" panose="02020603050405020304" pitchFamily="18" charset="0"/>
              <a:sym typeface="Rambla"/>
            </a:endParaRPr>
          </a:p>
          <a:p>
            <a:pPr marL="0" marR="0" lvl="0" indent="0" algn="ctr" rtl="0">
              <a:spcBef>
                <a:spcPts val="0"/>
              </a:spcBef>
              <a:buSzPct val="25000"/>
              <a:buNone/>
            </a:pPr>
            <a:r>
              <a:rPr lang="it-IT" sz="2000" dirty="0" smtClean="0">
                <a:latin typeface="Times New Roman" panose="02020603050405020304" pitchFamily="18" charset="0"/>
                <a:ea typeface="Rambla"/>
                <a:cs typeface="Times New Roman" panose="02020603050405020304" pitchFamily="18" charset="0"/>
                <a:sym typeface="Rambla"/>
              </a:rPr>
              <a:t> </a:t>
            </a:r>
            <a:r>
              <a:rPr lang="it-IT" sz="1800" dirty="0" smtClean="0">
                <a:latin typeface="Times New Roman" panose="02020603050405020304" pitchFamily="18" charset="0"/>
                <a:ea typeface="Rambla"/>
                <a:cs typeface="Times New Roman" panose="02020603050405020304" pitchFamily="18" charset="0"/>
                <a:sym typeface="Rambla"/>
              </a:rPr>
              <a:t>2^ L</a:t>
            </a:r>
            <a:r>
              <a:rPr lang="it-IT" sz="1800" dirty="0">
                <a:latin typeface="Times New Roman" panose="02020603050405020304" pitchFamily="18" charset="0"/>
                <a:ea typeface="Rambla"/>
                <a:cs typeface="Times New Roman" panose="02020603050405020304" pitchFamily="18" charset="0"/>
                <a:sym typeface="Rambla"/>
              </a:rPr>
              <a:t> </a:t>
            </a:r>
            <a:r>
              <a:rPr lang="it-IT" sz="1800" dirty="0" smtClean="0">
                <a:latin typeface="Times New Roman" panose="02020603050405020304" pitchFamily="18" charset="0"/>
                <a:ea typeface="Rambla"/>
                <a:cs typeface="Times New Roman" panose="02020603050405020304" pitchFamily="18" charset="0"/>
                <a:sym typeface="Rambla"/>
              </a:rPr>
              <a:t>LICEO DELLE SCIENZE APPLICATE</a:t>
            </a:r>
          </a:p>
          <a:p>
            <a:pPr marL="0" marR="0" lvl="0" indent="0" algn="ctr" rtl="0">
              <a:spcBef>
                <a:spcPts val="0"/>
              </a:spcBef>
              <a:buSzPct val="25000"/>
              <a:buNone/>
            </a:pPr>
            <a:r>
              <a:rPr lang="it-IT" sz="1800" dirty="0" smtClean="0">
                <a:latin typeface="Times New Roman" panose="02020603050405020304" pitchFamily="18" charset="0"/>
                <a:ea typeface="Rambla"/>
                <a:cs typeface="Times New Roman" panose="02020603050405020304" pitchFamily="18" charset="0"/>
                <a:sym typeface="Rambla"/>
              </a:rPr>
              <a:t> 2014-2015</a:t>
            </a:r>
          </a:p>
          <a:p>
            <a:pPr marL="0" marR="0" lvl="0" indent="0" algn="ctr" rtl="0">
              <a:spcBef>
                <a:spcPts val="0"/>
              </a:spcBef>
              <a:buSzPct val="25000"/>
              <a:buNone/>
            </a:pPr>
            <a:r>
              <a:rPr lang="it-IT" sz="1800" dirty="0" smtClean="0">
                <a:latin typeface="Times New Roman" panose="02020603050405020304" pitchFamily="18" charset="0"/>
                <a:ea typeface="Rambla"/>
                <a:cs typeface="Times New Roman" panose="02020603050405020304" pitchFamily="18" charset="0"/>
                <a:sym typeface="Rambla"/>
              </a:rPr>
              <a:t>CLIL PROJECT</a:t>
            </a:r>
          </a:p>
          <a:p>
            <a:pPr marL="0" marR="0" lvl="0" indent="0" algn="ctr" rtl="0">
              <a:spcBef>
                <a:spcPts val="0"/>
              </a:spcBef>
              <a:buSzPct val="25000"/>
              <a:buNone/>
            </a:pPr>
            <a:r>
              <a:rPr lang="it-IT" sz="1800" dirty="0" smtClean="0">
                <a:latin typeface="Times New Roman" panose="02020603050405020304" pitchFamily="18" charset="0"/>
                <a:ea typeface="Rambla"/>
                <a:cs typeface="Times New Roman" panose="02020603050405020304" pitchFamily="18" charset="0"/>
                <a:sym typeface="Rambla"/>
              </a:rPr>
              <a:t>Proff</a:t>
            </a:r>
            <a:r>
              <a:rPr lang="it-IT" sz="1800" dirty="0" smtClean="0">
                <a:latin typeface="Times New Roman" panose="02020603050405020304" pitchFamily="18" charset="0"/>
                <a:ea typeface="Rambla"/>
                <a:cs typeface="Times New Roman" panose="02020603050405020304" pitchFamily="18" charset="0"/>
                <a:sym typeface="Rambla"/>
              </a:rPr>
              <a:t>. ROSSELLA COPPOLA (SCIENZE), STEFANO PARISI (INGLESE)</a:t>
            </a:r>
            <a:endParaRPr lang="it-IT" sz="1800" dirty="0">
              <a:latin typeface="Times New Roman" panose="02020603050405020304" pitchFamily="18" charset="0"/>
              <a:ea typeface="Rambla"/>
              <a:cs typeface="Times New Roman" panose="02020603050405020304" pitchFamily="18" charset="0"/>
              <a:sym typeface="Rambl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1000"/>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sldNum" idx="12"/>
          </p:nvPr>
        </p:nvSpPr>
        <p:spPr>
          <a:xfrm>
            <a:off x="8647271" y="6407944"/>
            <a:ext cx="365699" cy="3650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it-IT"/>
              <a:t>2</a:t>
            </a:fld>
            <a:endParaRPr lang="it-IT"/>
          </a:p>
        </p:txBody>
      </p:sp>
      <p:sp>
        <p:nvSpPr>
          <p:cNvPr id="64" name="Shape 64"/>
          <p:cNvSpPr txBox="1">
            <a:spLocks noGrp="1"/>
          </p:cNvSpPr>
          <p:nvPr>
            <p:ph type="title"/>
          </p:nvPr>
        </p:nvSpPr>
        <p:spPr>
          <a:xfrm>
            <a:off x="0" y="0"/>
            <a:ext cx="9144000" cy="1363200"/>
          </a:xfrm>
          <a:prstGeom prst="rect">
            <a:avLst/>
          </a:prstGeom>
        </p:spPr>
        <p:txBody>
          <a:bodyPr lIns="91425" tIns="91425" rIns="91425" bIns="91425" anchor="ctr" anchorCtr="0">
            <a:noAutofit/>
          </a:bodyPr>
          <a:lstStyle/>
          <a:p>
            <a:pPr marL="0" marR="0" lvl="0" indent="0" algn="ctr" rtl="0">
              <a:lnSpc>
                <a:spcPct val="100000"/>
              </a:lnSpc>
              <a:spcBef>
                <a:spcPts val="0"/>
              </a:spcBef>
              <a:spcAft>
                <a:spcPts val="0"/>
              </a:spcAft>
              <a:buClr>
                <a:srgbClr val="C7F3FF"/>
              </a:buClr>
              <a:buSzPct val="25000"/>
              <a:buFont typeface="Arial"/>
              <a:buNone/>
            </a:pPr>
            <a:r>
              <a:rPr lang="it-IT" b="1" dirty="0" err="1">
                <a:solidFill>
                  <a:srgbClr val="C7F3FF"/>
                </a:solidFill>
                <a:latin typeface="Arial"/>
                <a:ea typeface="Arial"/>
                <a:cs typeface="Arial"/>
                <a:sym typeface="Arial"/>
              </a:rPr>
              <a:t>Anatomy</a:t>
            </a:r>
            <a:endParaRPr lang="it-IT" b="1" dirty="0">
              <a:solidFill>
                <a:srgbClr val="C7F3FF"/>
              </a:solidFill>
              <a:latin typeface="Arial"/>
              <a:ea typeface="Arial"/>
              <a:cs typeface="Arial"/>
              <a:sym typeface="Arial"/>
            </a:endParaRPr>
          </a:p>
        </p:txBody>
      </p:sp>
      <p:grpSp>
        <p:nvGrpSpPr>
          <p:cNvPr id="65" name="Shape 65"/>
          <p:cNvGrpSpPr/>
          <p:nvPr/>
        </p:nvGrpSpPr>
        <p:grpSpPr>
          <a:xfrm>
            <a:off x="826987" y="1150188"/>
            <a:ext cx="7198497" cy="4258253"/>
            <a:chOff x="3433600" y="1918802"/>
            <a:chExt cx="5435700" cy="4092900"/>
          </a:xfrm>
        </p:grpSpPr>
        <p:sp>
          <p:nvSpPr>
            <p:cNvPr id="66" name="Shape 66"/>
            <p:cNvSpPr/>
            <p:nvPr/>
          </p:nvSpPr>
          <p:spPr>
            <a:xfrm>
              <a:off x="3433600" y="1918802"/>
              <a:ext cx="5435700" cy="4092900"/>
            </a:xfrm>
            <a:prstGeom prst="rect">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67" name="Shape 67"/>
            <p:cNvPicPr preferRelativeResize="0"/>
            <p:nvPr/>
          </p:nvPicPr>
          <p:blipFill>
            <a:blip r:embed="rId3">
              <a:alphaModFix/>
            </a:blip>
            <a:stretch>
              <a:fillRect/>
            </a:stretch>
          </p:blipFill>
          <p:spPr>
            <a:xfrm>
              <a:off x="3433650" y="1918814"/>
              <a:ext cx="5435600" cy="4092885"/>
            </a:xfrm>
            <a:prstGeom prst="rect">
              <a:avLst/>
            </a:prstGeom>
            <a:noFill/>
            <a:ln>
              <a:noFill/>
            </a:ln>
          </p:spPr>
        </p:pic>
      </p:grpSp>
      <p:sp>
        <p:nvSpPr>
          <p:cNvPr id="68" name="Shape 68"/>
          <p:cNvSpPr txBox="1"/>
          <p:nvPr/>
        </p:nvSpPr>
        <p:spPr>
          <a:xfrm>
            <a:off x="0" y="5398850"/>
            <a:ext cx="9144000" cy="1459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it-IT" sz="1800" i="1" dirty="0">
                <a:solidFill>
                  <a:schemeClr val="dk1"/>
                </a:solidFill>
                <a:latin typeface="Georgia"/>
                <a:ea typeface="Georgia"/>
                <a:cs typeface="Georgia"/>
                <a:sym typeface="Georgia"/>
              </a:rPr>
              <a:t>The </a:t>
            </a:r>
            <a:r>
              <a:rPr lang="it-IT" sz="1800" i="1" dirty="0" err="1">
                <a:solidFill>
                  <a:schemeClr val="dk1"/>
                </a:solidFill>
                <a:latin typeface="Georgia"/>
                <a:ea typeface="Georgia"/>
                <a:cs typeface="Georgia"/>
                <a:sym typeface="Georgia"/>
              </a:rPr>
              <a:t>neurons</a:t>
            </a:r>
            <a:r>
              <a:rPr lang="it-IT" sz="1800" i="1" dirty="0">
                <a:solidFill>
                  <a:schemeClr val="dk1"/>
                </a:solidFill>
                <a:latin typeface="Georgia"/>
                <a:ea typeface="Georgia"/>
                <a:cs typeface="Georgia"/>
                <a:sym typeface="Georgia"/>
              </a:rPr>
              <a:t> are the </a:t>
            </a:r>
            <a:r>
              <a:rPr lang="it-IT" sz="1800" i="1" dirty="0" err="1">
                <a:solidFill>
                  <a:schemeClr val="dk1"/>
                </a:solidFill>
                <a:latin typeface="Georgia"/>
                <a:ea typeface="Georgia"/>
                <a:cs typeface="Georgia"/>
                <a:sym typeface="Georgia"/>
              </a:rPr>
              <a:t>nerve</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cells</a:t>
            </a:r>
            <a:r>
              <a:rPr lang="it-IT" sz="1800" i="1" dirty="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involved</a:t>
            </a:r>
            <a:r>
              <a:rPr lang="it-IT" sz="1800" i="1" dirty="0" smtClean="0">
                <a:solidFill>
                  <a:schemeClr val="dk1"/>
                </a:solidFill>
                <a:latin typeface="Georgia"/>
                <a:ea typeface="Georgia"/>
                <a:cs typeface="Georgia"/>
                <a:sym typeface="Georgia"/>
              </a:rPr>
              <a:t> in </a:t>
            </a:r>
            <a:r>
              <a:rPr lang="it-IT" sz="1800" i="1" dirty="0">
                <a:solidFill>
                  <a:schemeClr val="dk1"/>
                </a:solidFill>
                <a:latin typeface="Georgia"/>
                <a:ea typeface="Georgia"/>
                <a:cs typeface="Georgia"/>
                <a:sym typeface="Georgia"/>
              </a:rPr>
              <a:t>the production and </a:t>
            </a:r>
            <a:r>
              <a:rPr lang="it-IT" sz="1800" i="1" dirty="0" err="1">
                <a:solidFill>
                  <a:schemeClr val="dk1"/>
                </a:solidFill>
                <a:latin typeface="Georgia"/>
                <a:ea typeface="Georgia"/>
                <a:cs typeface="Georgia"/>
                <a:sym typeface="Georgia"/>
              </a:rPr>
              <a:t>exchange</a:t>
            </a:r>
            <a:r>
              <a:rPr lang="it-IT" sz="1800" i="1" dirty="0">
                <a:solidFill>
                  <a:schemeClr val="dk1"/>
                </a:solidFill>
                <a:latin typeface="Georgia"/>
                <a:ea typeface="Georgia"/>
                <a:cs typeface="Georgia"/>
                <a:sym typeface="Georgia"/>
              </a:rPr>
              <a:t> of </a:t>
            </a:r>
            <a:r>
              <a:rPr lang="it-IT" sz="1800" i="1" dirty="0" err="1" smtClean="0">
                <a:solidFill>
                  <a:schemeClr val="dk1"/>
                </a:solidFill>
                <a:latin typeface="Georgia"/>
                <a:ea typeface="Georgia"/>
                <a:cs typeface="Georgia"/>
                <a:sym typeface="Georgia"/>
              </a:rPr>
              <a:t>signals</a:t>
            </a:r>
            <a:r>
              <a:rPr lang="it-IT" sz="1800" i="1" dirty="0">
                <a:solidFill>
                  <a:schemeClr val="dk1"/>
                </a:solidFill>
                <a:latin typeface="Georgia"/>
                <a:ea typeface="Georgia"/>
                <a:cs typeface="Georgia"/>
                <a:sym typeface="Georgia"/>
              </a:rPr>
              <a:t>.</a:t>
            </a:r>
            <a:r>
              <a:rPr lang="it-IT" sz="1800" i="1" dirty="0" smtClean="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T</a:t>
            </a:r>
            <a:r>
              <a:rPr lang="it-IT" sz="1800" i="1" dirty="0" err="1" smtClean="0">
                <a:solidFill>
                  <a:schemeClr val="dk1"/>
                </a:solidFill>
                <a:latin typeface="Georgia"/>
                <a:ea typeface="Georgia"/>
                <a:cs typeface="Georgia"/>
                <a:sym typeface="Georgia"/>
              </a:rPr>
              <a:t>hey</a:t>
            </a:r>
            <a:r>
              <a:rPr lang="it-IT" sz="1800" i="1" dirty="0" smtClean="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represent</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functional</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unit</a:t>
            </a:r>
            <a:r>
              <a:rPr lang="it-IT" sz="1800" i="1" dirty="0">
                <a:solidFill>
                  <a:schemeClr val="dk1"/>
                </a:solidFill>
                <a:latin typeface="Georgia"/>
                <a:ea typeface="Georgia"/>
                <a:cs typeface="Georgia"/>
                <a:sym typeface="Georgia"/>
              </a:rPr>
              <a:t> of the </a:t>
            </a:r>
            <a:r>
              <a:rPr lang="it-IT" sz="1800" i="1" dirty="0" err="1">
                <a:solidFill>
                  <a:schemeClr val="dk1"/>
                </a:solidFill>
                <a:latin typeface="Georgia"/>
                <a:ea typeface="Georgia"/>
                <a:cs typeface="Georgia"/>
                <a:sym typeface="Georgia"/>
              </a:rPr>
              <a:t>nervous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system</a:t>
            </a:r>
            <a:r>
              <a:rPr lang="it-IT" sz="1800" i="1" dirty="0">
                <a:solidFill>
                  <a:schemeClr val="dk1"/>
                </a:solidFill>
                <a:latin typeface="Georgia"/>
                <a:ea typeface="Georgia"/>
                <a:cs typeface="Georgia"/>
                <a:sym typeface="Georgia"/>
              </a:rPr>
              <a:t>. </a:t>
            </a:r>
            <a:br>
              <a:rPr lang="it-IT" sz="1800" i="1" dirty="0">
                <a:solidFill>
                  <a:schemeClr val="dk1"/>
                </a:solidFill>
                <a:latin typeface="Georgia"/>
                <a:ea typeface="Georgia"/>
                <a:cs typeface="Georgia"/>
                <a:sym typeface="Georgia"/>
              </a:rPr>
            </a:br>
            <a:r>
              <a:rPr lang="it-IT" sz="1800" i="1" dirty="0">
                <a:solidFill>
                  <a:schemeClr val="dk1"/>
                </a:solidFill>
                <a:latin typeface="Georgia"/>
                <a:ea typeface="Georgia"/>
                <a:cs typeface="Georgia"/>
                <a:sym typeface="Georgia"/>
              </a:rPr>
              <a:t>The </a:t>
            </a:r>
            <a:r>
              <a:rPr lang="it-IT" sz="1800" i="1" dirty="0" err="1">
                <a:solidFill>
                  <a:schemeClr val="dk1"/>
                </a:solidFill>
                <a:latin typeface="Georgia"/>
                <a:ea typeface="Georgia"/>
                <a:cs typeface="Georgia"/>
                <a:sym typeface="Georgia"/>
              </a:rPr>
              <a:t>majority</a:t>
            </a:r>
            <a:r>
              <a:rPr lang="it-IT" sz="1800" i="1" dirty="0">
                <a:solidFill>
                  <a:schemeClr val="dk1"/>
                </a:solidFill>
                <a:latin typeface="Georgia"/>
                <a:ea typeface="Georgia"/>
                <a:cs typeface="Georgia"/>
                <a:sym typeface="Georgia"/>
              </a:rPr>
              <a:t> of the </a:t>
            </a:r>
            <a:r>
              <a:rPr lang="it-IT" sz="1800" i="1" dirty="0" err="1">
                <a:solidFill>
                  <a:schemeClr val="dk1"/>
                </a:solidFill>
                <a:latin typeface="Georgia"/>
                <a:ea typeface="Georgia"/>
                <a:cs typeface="Georgia"/>
                <a:sym typeface="Georgia"/>
              </a:rPr>
              <a:t>neurons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characterized</a:t>
            </a:r>
            <a:r>
              <a:rPr lang="it-IT" sz="1800" i="1" dirty="0">
                <a:solidFill>
                  <a:schemeClr val="dk1"/>
                </a:solidFill>
                <a:latin typeface="Georgia"/>
                <a:ea typeface="Georgia"/>
                <a:cs typeface="Georgia"/>
                <a:sym typeface="Georgia"/>
              </a:rPr>
              <a:t> by 3 </a:t>
            </a:r>
            <a:r>
              <a:rPr lang="it-IT" sz="1800" i="1" dirty="0" err="1" smtClean="0">
                <a:solidFill>
                  <a:schemeClr val="dk1"/>
                </a:solidFill>
                <a:latin typeface="Georgia"/>
                <a:ea typeface="Georgia"/>
                <a:cs typeface="Georgia"/>
                <a:sym typeface="Georgia"/>
              </a:rPr>
              <a:t>main</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areas</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cell</a:t>
            </a:r>
            <a:r>
              <a:rPr lang="it-IT" sz="1800" i="1" dirty="0">
                <a:solidFill>
                  <a:schemeClr val="dk1"/>
                </a:solidFill>
                <a:latin typeface="Georgia"/>
                <a:ea typeface="Georgia"/>
                <a:cs typeface="Georgia"/>
                <a:sym typeface="Georgia"/>
              </a:rPr>
              <a:t> body (</a:t>
            </a:r>
            <a:r>
              <a:rPr lang="it-IT" sz="1800" i="1" dirty="0" err="1">
                <a:solidFill>
                  <a:schemeClr val="dk1"/>
                </a:solidFill>
                <a:latin typeface="Georgia"/>
                <a:ea typeface="Georgia"/>
                <a:cs typeface="Georgia"/>
                <a:sym typeface="Georgia"/>
              </a:rPr>
              <a:t>also</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called</a:t>
            </a:r>
            <a:r>
              <a:rPr lang="it-IT" sz="1800" i="1" dirty="0">
                <a:solidFill>
                  <a:schemeClr val="dk1"/>
                </a:solidFill>
                <a:latin typeface="Georgia"/>
                <a:ea typeface="Georgia"/>
                <a:cs typeface="Georgia"/>
                <a:sym typeface="Georgia"/>
              </a:rPr>
              <a:t> soma), the </a:t>
            </a:r>
            <a:r>
              <a:rPr lang="it-IT" sz="1800" i="1" dirty="0" err="1">
                <a:solidFill>
                  <a:schemeClr val="dk1"/>
                </a:solidFill>
                <a:latin typeface="Georgia"/>
                <a:ea typeface="Georgia"/>
                <a:cs typeface="Georgia"/>
                <a:sym typeface="Georgia"/>
              </a:rPr>
              <a:t>dendrites</a:t>
            </a:r>
            <a:r>
              <a:rPr lang="it-IT" sz="1800" i="1" dirty="0">
                <a:solidFill>
                  <a:schemeClr val="dk1"/>
                </a:solidFill>
                <a:latin typeface="Georgia"/>
                <a:ea typeface="Georgia"/>
                <a:cs typeface="Georgia"/>
                <a:sym typeface="Georgia"/>
              </a:rPr>
              <a:t> and the </a:t>
            </a:r>
            <a:r>
              <a:rPr lang="it-IT" sz="1800" i="1" dirty="0" err="1" smtClean="0">
                <a:solidFill>
                  <a:schemeClr val="dk1"/>
                </a:solidFill>
                <a:latin typeface="Georgia"/>
                <a:ea typeface="Georgia"/>
                <a:cs typeface="Georgia"/>
                <a:sym typeface="Georgia"/>
              </a:rPr>
              <a:t>axons</a:t>
            </a:r>
            <a:r>
              <a:rPr lang="it-IT" sz="1800" i="1" dirty="0" smtClean="0">
                <a:solidFill>
                  <a:schemeClr val="dk1"/>
                </a:solidFill>
                <a:latin typeface="Georgia"/>
                <a:ea typeface="Georgia"/>
                <a:cs typeface="Georgia"/>
                <a:sym typeface="Georgia"/>
              </a:rPr>
              <a:t>.</a:t>
            </a:r>
            <a:endParaRPr lang="it-IT" sz="1800" i="1" dirty="0">
              <a:solidFill>
                <a:schemeClr val="dk1"/>
              </a:solidFill>
              <a:latin typeface="Georgia"/>
              <a:ea typeface="Georgia"/>
              <a:cs typeface="Georgia"/>
              <a:sym typeface="Georgi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it-IT"/>
              <a:t>3</a:t>
            </a:fld>
            <a:endParaRPr lang="it-IT"/>
          </a:p>
        </p:txBody>
      </p:sp>
      <p:sp>
        <p:nvSpPr>
          <p:cNvPr id="75" name="Shape 75"/>
          <p:cNvSpPr txBox="1">
            <a:spLocks noGrp="1"/>
          </p:cNvSpPr>
          <p:nvPr>
            <p:ph type="title"/>
          </p:nvPr>
        </p:nvSpPr>
        <p:spPr>
          <a:xfrm>
            <a:off x="0" y="0"/>
            <a:ext cx="9144000" cy="1301099"/>
          </a:xfrm>
          <a:prstGeom prst="rect">
            <a:avLst/>
          </a:prstGeom>
          <a:noFill/>
          <a:ln>
            <a:noFill/>
          </a:ln>
        </p:spPr>
        <p:txBody>
          <a:bodyPr lIns="91425" tIns="45700" rIns="91425" bIns="45700" anchor="ctr" anchorCtr="0">
            <a:noAutofit/>
          </a:bodyPr>
          <a:lstStyle/>
          <a:p>
            <a:pPr marL="0" marR="0" lvl="0" indent="0" algn="ctr" rtl="0">
              <a:spcBef>
                <a:spcPts val="0"/>
              </a:spcBef>
              <a:buClr>
                <a:srgbClr val="C7F3FF"/>
              </a:buClr>
              <a:buSzPct val="25000"/>
              <a:buFont typeface="Arial"/>
              <a:buNone/>
            </a:pPr>
            <a:r>
              <a:rPr lang="it-IT" sz="4800" b="1" i="0" u="none" strike="noStrike" cap="none" baseline="0">
                <a:solidFill>
                  <a:srgbClr val="C7F3FF"/>
                </a:solidFill>
                <a:latin typeface="Arial"/>
                <a:ea typeface="Arial"/>
                <a:cs typeface="Arial"/>
                <a:sym typeface="Arial"/>
              </a:rPr>
              <a:t>A</a:t>
            </a:r>
            <a:r>
              <a:rPr lang="it-IT" b="1">
                <a:solidFill>
                  <a:srgbClr val="C7F3FF"/>
                </a:solidFill>
                <a:latin typeface="Arial"/>
                <a:ea typeface="Arial"/>
                <a:cs typeface="Arial"/>
                <a:sym typeface="Arial"/>
              </a:rPr>
              <a:t>xon</a:t>
            </a:r>
          </a:p>
        </p:txBody>
      </p:sp>
      <p:pic>
        <p:nvPicPr>
          <p:cNvPr id="76" name="Shape 76"/>
          <p:cNvPicPr preferRelativeResize="0"/>
          <p:nvPr/>
        </p:nvPicPr>
        <p:blipFill rotWithShape="1">
          <a:blip r:embed="rId3">
            <a:alphaModFix/>
          </a:blip>
          <a:srcRect b="43094"/>
          <a:stretch/>
        </p:blipFill>
        <p:spPr>
          <a:xfrm>
            <a:off x="227350" y="1497300"/>
            <a:ext cx="4632599" cy="1664100"/>
          </a:xfrm>
          <a:prstGeom prst="rect">
            <a:avLst/>
          </a:prstGeom>
          <a:noFill/>
          <a:ln>
            <a:noFill/>
          </a:ln>
        </p:spPr>
      </p:pic>
      <p:sp>
        <p:nvSpPr>
          <p:cNvPr id="77" name="Shape 77"/>
          <p:cNvSpPr txBox="1"/>
          <p:nvPr/>
        </p:nvSpPr>
        <p:spPr>
          <a:xfrm>
            <a:off x="4859950" y="1847250"/>
            <a:ext cx="4283999" cy="964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it-IT" sz="1800" i="1">
                <a:solidFill>
                  <a:schemeClr val="dk1"/>
                </a:solidFill>
                <a:latin typeface="Georgia"/>
                <a:ea typeface="Georgia"/>
                <a:cs typeface="Georgia"/>
                <a:sym typeface="Georgia"/>
              </a:rPr>
              <a:t>The axon is a conductor of pulses in centrifugal direction compared to the cell body.</a:t>
            </a:r>
          </a:p>
        </p:txBody>
      </p:sp>
      <p:pic>
        <p:nvPicPr>
          <p:cNvPr id="78" name="Shape 78"/>
          <p:cNvPicPr preferRelativeResize="0"/>
          <p:nvPr/>
        </p:nvPicPr>
        <p:blipFill>
          <a:blip r:embed="rId4">
            <a:alphaModFix/>
          </a:blip>
          <a:stretch>
            <a:fillRect/>
          </a:stretch>
        </p:blipFill>
        <p:spPr>
          <a:xfrm>
            <a:off x="4859950" y="3761350"/>
            <a:ext cx="4105325" cy="2298975"/>
          </a:xfrm>
          <a:prstGeom prst="rect">
            <a:avLst/>
          </a:prstGeom>
          <a:noFill/>
          <a:ln>
            <a:noFill/>
          </a:ln>
        </p:spPr>
      </p:pic>
      <p:sp>
        <p:nvSpPr>
          <p:cNvPr id="79" name="Shape 79"/>
          <p:cNvSpPr txBox="1"/>
          <p:nvPr/>
        </p:nvSpPr>
        <p:spPr>
          <a:xfrm>
            <a:off x="227350" y="3861049"/>
            <a:ext cx="4283999" cy="2199276"/>
          </a:xfrm>
          <a:prstGeom prst="rect">
            <a:avLst/>
          </a:prstGeom>
          <a:noFill/>
          <a:ln>
            <a:noFill/>
          </a:ln>
        </p:spPr>
        <p:txBody>
          <a:bodyPr lIns="91425" tIns="91425" rIns="91425" bIns="91425" anchor="t" anchorCtr="0">
            <a:noAutofit/>
          </a:bodyPr>
          <a:lstStyle/>
          <a:p>
            <a:pPr algn="ctr">
              <a:spcBef>
                <a:spcPts val="0"/>
              </a:spcBef>
              <a:buNone/>
            </a:pPr>
            <a:r>
              <a:rPr lang="it-IT" sz="1800" i="1" dirty="0" err="1">
                <a:solidFill>
                  <a:schemeClr val="dk1"/>
                </a:solidFill>
                <a:latin typeface="Georgia"/>
                <a:ea typeface="Georgia"/>
                <a:cs typeface="Georgia"/>
                <a:sym typeface="Georgia"/>
              </a:rPr>
              <a:t>Each</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neuron</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has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only</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one</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axon</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It</a:t>
            </a:r>
            <a:r>
              <a:rPr lang="it-IT" sz="1800" i="1" dirty="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is</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originated</a:t>
            </a:r>
            <a:r>
              <a:rPr lang="it-IT" sz="1800" i="1" dirty="0" smtClean="0">
                <a:solidFill>
                  <a:schemeClr val="dk1"/>
                </a:solidFill>
                <a:latin typeface="Georgia"/>
                <a:ea typeface="Georgia"/>
                <a:cs typeface="Georgia"/>
                <a:sym typeface="Georgia"/>
              </a:rPr>
              <a:t> </a:t>
            </a:r>
            <a:r>
              <a:rPr lang="it-IT" sz="1800" i="1" dirty="0">
                <a:solidFill>
                  <a:schemeClr val="dk1"/>
                </a:solidFill>
                <a:latin typeface="Georgia"/>
                <a:ea typeface="Georgia"/>
                <a:cs typeface="Georgia"/>
                <a:sym typeface="Georgia"/>
              </a:rPr>
              <a:t>from the </a:t>
            </a:r>
            <a:r>
              <a:rPr lang="it-IT" sz="1800" i="1" dirty="0" err="1" smtClean="0">
                <a:solidFill>
                  <a:schemeClr val="dk1"/>
                </a:solidFill>
                <a:latin typeface="Georgia"/>
                <a:ea typeface="Georgia"/>
                <a:cs typeface="Georgia"/>
                <a:sym typeface="Georgia"/>
              </a:rPr>
              <a:t>cell</a:t>
            </a:r>
            <a:r>
              <a:rPr lang="it-IT" sz="1800" i="1" dirty="0" smtClean="0">
                <a:solidFill>
                  <a:schemeClr val="dk1"/>
                </a:solidFill>
                <a:latin typeface="Georgia"/>
                <a:ea typeface="Georgia"/>
                <a:cs typeface="Georgia"/>
                <a:sym typeface="Georgia"/>
              </a:rPr>
              <a:t> </a:t>
            </a:r>
            <a:r>
              <a:rPr lang="it-IT" sz="1800" i="1" dirty="0">
                <a:solidFill>
                  <a:schemeClr val="dk1"/>
                </a:solidFill>
                <a:latin typeface="Georgia"/>
                <a:ea typeface="Georgia"/>
                <a:cs typeface="Georgia"/>
                <a:sym typeface="Georgia"/>
              </a:rPr>
              <a:t>soma and </a:t>
            </a:r>
            <a:r>
              <a:rPr lang="it-IT" sz="1800" i="1" dirty="0" err="1">
                <a:solidFill>
                  <a:schemeClr val="dk1"/>
                </a:solidFill>
                <a:latin typeface="Georgia"/>
                <a:ea typeface="Georgia"/>
                <a:cs typeface="Georgia"/>
                <a:sym typeface="Georgia"/>
              </a:rPr>
              <a:t>it</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has</a:t>
            </a:r>
            <a:r>
              <a:rPr lang="it-IT" sz="1800" i="1" dirty="0">
                <a:solidFill>
                  <a:schemeClr val="dk1"/>
                </a:solidFill>
                <a:latin typeface="Georgia"/>
                <a:ea typeface="Georgia"/>
                <a:cs typeface="Georgia"/>
                <a:sym typeface="Georgia"/>
              </a:rPr>
              <a:t> a </a:t>
            </a:r>
            <a:r>
              <a:rPr lang="it-IT" sz="1800" i="1" dirty="0" err="1">
                <a:solidFill>
                  <a:schemeClr val="dk1"/>
                </a:solidFill>
                <a:latin typeface="Georgia"/>
                <a:ea typeface="Georgia"/>
                <a:cs typeface="Georgia"/>
                <a:sym typeface="Georgia"/>
              </a:rPr>
              <a:t>microscopic</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diameter</a:t>
            </a:r>
            <a:r>
              <a:rPr lang="it-IT" sz="1800" i="1" dirty="0">
                <a:solidFill>
                  <a:schemeClr val="dk1"/>
                </a:solidFill>
                <a:latin typeface="Georgia"/>
                <a:ea typeface="Georgia"/>
                <a:cs typeface="Georgia"/>
                <a:sym typeface="Georgia"/>
              </a:rPr>
              <a:t> of a </a:t>
            </a:r>
            <a:r>
              <a:rPr lang="it-IT" sz="1800" i="1" dirty="0" err="1">
                <a:solidFill>
                  <a:schemeClr val="dk1"/>
                </a:solidFill>
                <a:latin typeface="Georgia"/>
                <a:ea typeface="Georgia"/>
                <a:cs typeface="Georgia"/>
                <a:sym typeface="Georgia"/>
              </a:rPr>
              <a:t>few</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micrometers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but</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its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length</a:t>
            </a:r>
            <a:r>
              <a:rPr lang="it-IT" sz="1800" i="1" dirty="0">
                <a:solidFill>
                  <a:schemeClr val="dk1"/>
                </a:solidFill>
                <a:latin typeface="Georgia"/>
                <a:ea typeface="Georgia"/>
                <a:cs typeface="Georgia"/>
                <a:sym typeface="Georgia"/>
              </a:rPr>
              <a:t> can be </a:t>
            </a:r>
            <a:r>
              <a:rPr lang="it-IT" sz="1800" i="1" dirty="0" err="1">
                <a:solidFill>
                  <a:schemeClr val="dk1"/>
                </a:solidFill>
                <a:latin typeface="Georgia"/>
                <a:ea typeface="Georgia"/>
                <a:cs typeface="Georgia"/>
                <a:sym typeface="Georgia"/>
              </a:rPr>
              <a:t>macroscopic</a:t>
            </a:r>
            <a:r>
              <a:rPr lang="it-IT" sz="1800" i="1" dirty="0">
                <a:solidFill>
                  <a:schemeClr val="dk1"/>
                </a:solidFill>
                <a:latin typeface="Georgia"/>
                <a:ea typeface="Georgia"/>
                <a:cs typeface="Georgia"/>
                <a:sym typeface="Georgia"/>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2000"/>
                                        <p:tgtEl>
                                          <p:spTgt spid="76"/>
                                        </p:tgtEl>
                                      </p:cBhvr>
                                    </p:animEffect>
                                  </p:childTnLst>
                                </p:cTn>
                              </p:par>
                              <p:par>
                                <p:cTn id="13" presetID="2" presetClass="entr" presetSubtype="2"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p:tgtEl>
                                          <p:spTgt spid="77"/>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1000"/>
                                        <p:tgtEl>
                                          <p:spTgt spid="78"/>
                                        </p:tgtEl>
                                      </p:cBhvr>
                                    </p:animEffect>
                                  </p:childTnLst>
                                </p:cTn>
                              </p:par>
                              <p:par>
                                <p:cTn id="21" presetID="2" presetClass="entr" presetSubtype="8"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000"/>
                                        <p:tgtEl>
                                          <p:spTgt spid="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8647271" y="6407944"/>
            <a:ext cx="365699" cy="3650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it-IT"/>
              <a:t>4</a:t>
            </a:fld>
            <a:endParaRPr lang="it-IT"/>
          </a:p>
        </p:txBody>
      </p:sp>
      <p:sp>
        <p:nvSpPr>
          <p:cNvPr id="85" name="Shape 85"/>
          <p:cNvSpPr txBox="1">
            <a:spLocks noGrp="1"/>
          </p:cNvSpPr>
          <p:nvPr>
            <p:ph type="title"/>
          </p:nvPr>
        </p:nvSpPr>
        <p:spPr>
          <a:xfrm>
            <a:off x="457200" y="99537"/>
            <a:ext cx="8229600" cy="1143000"/>
          </a:xfrm>
          <a:prstGeom prst="rect">
            <a:avLst/>
          </a:prstGeom>
        </p:spPr>
        <p:txBody>
          <a:bodyPr lIns="91425" tIns="91425" rIns="91425" bIns="91425" anchor="ctr" anchorCtr="0">
            <a:noAutofit/>
          </a:bodyPr>
          <a:lstStyle/>
          <a:p>
            <a:pPr marL="0" marR="0" lvl="0" indent="0" algn="ctr" rtl="0">
              <a:lnSpc>
                <a:spcPct val="100000"/>
              </a:lnSpc>
              <a:spcBef>
                <a:spcPts val="0"/>
              </a:spcBef>
              <a:spcAft>
                <a:spcPts val="0"/>
              </a:spcAft>
              <a:buClr>
                <a:srgbClr val="C7F3FF"/>
              </a:buClr>
              <a:buSzPct val="25000"/>
              <a:buFont typeface="Arial"/>
              <a:buNone/>
            </a:pPr>
            <a:r>
              <a:rPr lang="it-IT" b="1">
                <a:solidFill>
                  <a:srgbClr val="C7F3FF"/>
                </a:solidFill>
                <a:latin typeface="Arial"/>
                <a:ea typeface="Arial"/>
                <a:cs typeface="Arial"/>
                <a:sym typeface="Arial"/>
              </a:rPr>
              <a:t>Dendrite</a:t>
            </a:r>
          </a:p>
        </p:txBody>
      </p:sp>
      <p:pic>
        <p:nvPicPr>
          <p:cNvPr id="86" name="Shape 86"/>
          <p:cNvPicPr preferRelativeResize="0"/>
          <p:nvPr/>
        </p:nvPicPr>
        <p:blipFill rotWithShape="1">
          <a:blip r:embed="rId3">
            <a:alphaModFix/>
          </a:blip>
          <a:srcRect/>
          <a:stretch/>
        </p:blipFill>
        <p:spPr>
          <a:xfrm>
            <a:off x="4110687" y="1692582"/>
            <a:ext cx="4536599" cy="2551800"/>
          </a:xfrm>
          <a:prstGeom prst="rect">
            <a:avLst/>
          </a:prstGeom>
          <a:noFill/>
          <a:ln>
            <a:noFill/>
          </a:ln>
        </p:spPr>
      </p:pic>
      <p:sp>
        <p:nvSpPr>
          <p:cNvPr id="87" name="Shape 87"/>
          <p:cNvSpPr txBox="1"/>
          <p:nvPr/>
        </p:nvSpPr>
        <p:spPr>
          <a:xfrm>
            <a:off x="477000" y="4772250"/>
            <a:ext cx="8190000" cy="1015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61111"/>
              <a:buFont typeface="Arial"/>
              <a:buNone/>
            </a:pPr>
            <a:r>
              <a:rPr lang="it-IT" sz="1800" i="1">
                <a:solidFill>
                  <a:schemeClr val="dk1"/>
                </a:solidFill>
                <a:latin typeface="Georgia"/>
                <a:ea typeface="Georgia"/>
                <a:cs typeface="Georgia"/>
                <a:sym typeface="Georgia"/>
              </a:rPr>
              <a:t>In biology are defined dendrites the minor fibers branching from the neuron, they  carry nerve signals in centripetal direction. The dendrites are shorter and thinner than the axon.</a:t>
            </a:r>
          </a:p>
        </p:txBody>
      </p:sp>
      <p:pic>
        <p:nvPicPr>
          <p:cNvPr id="88" name="Shape 88"/>
          <p:cNvPicPr preferRelativeResize="0"/>
          <p:nvPr/>
        </p:nvPicPr>
        <p:blipFill>
          <a:blip r:embed="rId4">
            <a:alphaModFix/>
          </a:blip>
          <a:stretch>
            <a:fillRect/>
          </a:stretch>
        </p:blipFill>
        <p:spPr>
          <a:xfrm>
            <a:off x="658750" y="1435775"/>
            <a:ext cx="3065425" cy="3065425"/>
          </a:xfrm>
          <a:prstGeom prst="rect">
            <a:avLst/>
          </a:prstGeom>
          <a:noFill/>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fade">
                                      <p:cBhvr>
                                        <p:cTn id="12" dur="1000"/>
                                        <p:tgtEl>
                                          <p:spTgt spid="88"/>
                                        </p:tgtEl>
                                      </p:cBhvr>
                                    </p:animEffect>
                                  </p:childTnLst>
                                </p:cTn>
                              </p:par>
                              <p:par>
                                <p:cTn id="13" presetID="2" presetClass="entr" presetSubtype="4"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additive="base">
                                        <p:cTn id="15" dur="1000"/>
                                        <p:tgtEl>
                                          <p:spTgt spid="8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it-IT"/>
              <a:t>5</a:t>
            </a:fld>
            <a:endParaRPr lang="it-IT"/>
          </a:p>
        </p:txBody>
      </p:sp>
      <p:sp>
        <p:nvSpPr>
          <p:cNvPr id="95" name="Shape 95"/>
          <p:cNvSpPr txBox="1">
            <a:spLocks noGrp="1"/>
          </p:cNvSpPr>
          <p:nvPr>
            <p:ph type="title"/>
          </p:nvPr>
        </p:nvSpPr>
        <p:spPr>
          <a:xfrm>
            <a:off x="0" y="0"/>
            <a:ext cx="9144000" cy="1237499"/>
          </a:xfrm>
          <a:prstGeom prst="rect">
            <a:avLst/>
          </a:prstGeom>
          <a:noFill/>
          <a:ln>
            <a:noFill/>
          </a:ln>
        </p:spPr>
        <p:txBody>
          <a:bodyPr lIns="91425" tIns="45700" rIns="91425" bIns="45700" anchor="ctr" anchorCtr="0">
            <a:noAutofit/>
          </a:bodyPr>
          <a:lstStyle/>
          <a:p>
            <a:pPr marL="0" marR="0" lvl="0" indent="0" algn="ctr" rtl="0">
              <a:spcBef>
                <a:spcPts val="0"/>
              </a:spcBef>
              <a:buClr>
                <a:srgbClr val="C7F3FF"/>
              </a:buClr>
              <a:buSzPct val="25000"/>
              <a:buFont typeface="Arial"/>
              <a:buNone/>
            </a:pPr>
            <a:r>
              <a:rPr lang="it-IT" b="1">
                <a:solidFill>
                  <a:srgbClr val="C7F3FF"/>
                </a:solidFill>
                <a:latin typeface="Arial"/>
                <a:ea typeface="Arial"/>
                <a:cs typeface="Arial"/>
                <a:sym typeface="Arial"/>
              </a:rPr>
              <a:t>Mirror neurons</a:t>
            </a:r>
          </a:p>
        </p:txBody>
      </p:sp>
      <p:pic>
        <p:nvPicPr>
          <p:cNvPr id="96" name="Shape 96"/>
          <p:cNvPicPr preferRelativeResize="0"/>
          <p:nvPr/>
        </p:nvPicPr>
        <p:blipFill rotWithShape="1">
          <a:blip r:embed="rId3">
            <a:alphaModFix/>
          </a:blip>
          <a:srcRect/>
          <a:stretch/>
        </p:blipFill>
        <p:spPr>
          <a:xfrm>
            <a:off x="251524" y="1335650"/>
            <a:ext cx="4278300" cy="2395800"/>
          </a:xfrm>
          <a:prstGeom prst="rect">
            <a:avLst/>
          </a:prstGeom>
          <a:noFill/>
          <a:ln>
            <a:noFill/>
          </a:ln>
        </p:spPr>
      </p:pic>
      <p:pic>
        <p:nvPicPr>
          <p:cNvPr id="97" name="Shape 97"/>
          <p:cNvPicPr preferRelativeResize="0"/>
          <p:nvPr/>
        </p:nvPicPr>
        <p:blipFill rotWithShape="1">
          <a:blip r:embed="rId4">
            <a:alphaModFix/>
          </a:blip>
          <a:srcRect/>
          <a:stretch/>
        </p:blipFill>
        <p:spPr>
          <a:xfrm>
            <a:off x="4427416" y="3981080"/>
            <a:ext cx="4447499" cy="2501699"/>
          </a:xfrm>
          <a:prstGeom prst="rect">
            <a:avLst/>
          </a:prstGeom>
          <a:noFill/>
          <a:ln>
            <a:noFill/>
          </a:ln>
        </p:spPr>
      </p:pic>
      <p:sp>
        <p:nvSpPr>
          <p:cNvPr id="98" name="Shape 98"/>
          <p:cNvSpPr txBox="1"/>
          <p:nvPr/>
        </p:nvSpPr>
        <p:spPr>
          <a:xfrm>
            <a:off x="4572000" y="1872500"/>
            <a:ext cx="4493399" cy="13220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it-IT" sz="1800" i="1">
                <a:solidFill>
                  <a:schemeClr val="dk1"/>
                </a:solidFill>
                <a:latin typeface="Georgia"/>
                <a:ea typeface="Georgia"/>
                <a:cs typeface="Georgia"/>
                <a:sym typeface="Georgia"/>
              </a:rPr>
              <a:t>Mirror neurons are a class of neurons that are activated when a person (or animal) observes another person performing an action.</a:t>
            </a:r>
          </a:p>
        </p:txBody>
      </p:sp>
      <p:sp>
        <p:nvSpPr>
          <p:cNvPr id="99" name="Shape 99"/>
          <p:cNvSpPr txBox="1"/>
          <p:nvPr/>
        </p:nvSpPr>
        <p:spPr>
          <a:xfrm>
            <a:off x="439625" y="4613175"/>
            <a:ext cx="3902099" cy="12374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it-IT" sz="1800" i="1">
                <a:solidFill>
                  <a:schemeClr val="dk1"/>
                </a:solidFill>
                <a:latin typeface="Georgia"/>
                <a:ea typeface="Georgia"/>
                <a:cs typeface="Georgia"/>
                <a:sym typeface="Georgia"/>
              </a:rPr>
              <a:t>These neurons may be important for understanding the actions of others and then learning through imitation.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2000"/>
                                        <p:tgtEl>
                                          <p:spTgt spid="96"/>
                                        </p:tgtEl>
                                      </p:cBhvr>
                                    </p:animEffect>
                                  </p:childTnLst>
                                </p:cTn>
                              </p:par>
                              <p:par>
                                <p:cTn id="13" presetID="10" presetClass="entr" presetSubtype="0"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2000"/>
                                        <p:tgtEl>
                                          <p:spTgt spid="97"/>
                                        </p:tgtEl>
                                      </p:cBhvr>
                                    </p:animEffect>
                                  </p:childTnLst>
                                </p:cTn>
                              </p:par>
                              <p:par>
                                <p:cTn id="21" presetID="10"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sldNum" idx="12"/>
          </p:nvPr>
        </p:nvSpPr>
        <p:spPr>
          <a:xfrm>
            <a:off x="8647271" y="6407944"/>
            <a:ext cx="365759" cy="365125"/>
          </a:xfrm>
          <a:prstGeom prst="rect">
            <a:avLst/>
          </a:prstGeom>
          <a:noFill/>
          <a:ln>
            <a:noFill/>
          </a:ln>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it-IT"/>
              <a:t>6</a:t>
            </a:fld>
            <a:endParaRPr lang="it-IT"/>
          </a:p>
        </p:txBody>
      </p:sp>
      <p:sp>
        <p:nvSpPr>
          <p:cNvPr id="105" name="Shape 105"/>
          <p:cNvSpPr txBox="1">
            <a:spLocks noGrp="1"/>
          </p:cNvSpPr>
          <p:nvPr>
            <p:ph type="title"/>
          </p:nvPr>
        </p:nvSpPr>
        <p:spPr>
          <a:xfrm>
            <a:off x="0" y="-99391"/>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C7F3FF"/>
              </a:buClr>
              <a:buSzPct val="25000"/>
              <a:buFont typeface="Arial"/>
              <a:buNone/>
            </a:pPr>
            <a:r>
              <a:rPr lang="it-IT" b="1">
                <a:solidFill>
                  <a:srgbClr val="C7F3FF"/>
                </a:solidFill>
                <a:latin typeface="Arial"/>
                <a:ea typeface="Arial"/>
                <a:cs typeface="Arial"/>
                <a:sym typeface="Arial"/>
              </a:rPr>
              <a:t>Synapses</a:t>
            </a:r>
          </a:p>
        </p:txBody>
      </p:sp>
      <p:sp>
        <p:nvSpPr>
          <p:cNvPr id="106" name="Shape 106"/>
          <p:cNvSpPr txBox="1"/>
          <p:nvPr/>
        </p:nvSpPr>
        <p:spPr>
          <a:xfrm>
            <a:off x="145925" y="5383500"/>
            <a:ext cx="4105199" cy="9686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it-IT" sz="1800" i="1" dirty="0" err="1" smtClean="0">
                <a:solidFill>
                  <a:schemeClr val="dk1"/>
                </a:solidFill>
                <a:latin typeface="Georgia"/>
                <a:ea typeface="Georgia"/>
                <a:cs typeface="Georgia"/>
                <a:sym typeface="Georgia"/>
              </a:rPr>
              <a:t>Electrical</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action</a:t>
            </a:r>
            <a:endParaRPr lang="it-IT" sz="1800" i="1" dirty="0" smtClean="0">
              <a:solidFill>
                <a:schemeClr val="dk1"/>
              </a:solidFill>
              <a:latin typeface="Georgia"/>
              <a:ea typeface="Georgia"/>
              <a:cs typeface="Georgia"/>
              <a:sym typeface="Georgia"/>
            </a:endParaRPr>
          </a:p>
          <a:p>
            <a:pPr marL="0" marR="0" lvl="0" indent="0" algn="just" rtl="0">
              <a:lnSpc>
                <a:spcPct val="100000"/>
              </a:lnSpc>
              <a:spcBef>
                <a:spcPts val="0"/>
              </a:spcBef>
              <a:spcAft>
                <a:spcPts val="0"/>
              </a:spcAft>
              <a:buClr>
                <a:schemeClr val="dk1"/>
              </a:buClr>
              <a:buSzPct val="25000"/>
              <a:buFont typeface="Arial"/>
              <a:buNone/>
            </a:pPr>
            <a:r>
              <a:rPr lang="it-IT" sz="1800" i="1" dirty="0" err="1" smtClean="0">
                <a:solidFill>
                  <a:schemeClr val="dk1"/>
                </a:solidFill>
                <a:latin typeface="Georgia"/>
                <a:ea typeface="Georgia"/>
                <a:cs typeface="Georgia"/>
                <a:sym typeface="Georgia"/>
              </a:rPr>
              <a:t>It</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passes</a:t>
            </a:r>
            <a:r>
              <a:rPr lang="it-IT" sz="1800" i="1" dirty="0" smtClean="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directly</a:t>
            </a:r>
            <a:r>
              <a:rPr lang="it-IT" sz="1800" i="1" dirty="0">
                <a:solidFill>
                  <a:schemeClr val="dk1"/>
                </a:solidFill>
                <a:latin typeface="Georgia"/>
                <a:ea typeface="Georgia"/>
                <a:cs typeface="Georgia"/>
                <a:sym typeface="Georgia"/>
              </a:rPr>
              <a:t> from the </a:t>
            </a:r>
            <a:r>
              <a:rPr lang="it-IT" sz="1800" i="1" dirty="0" err="1">
                <a:solidFill>
                  <a:schemeClr val="dk1"/>
                </a:solidFill>
                <a:latin typeface="Georgia"/>
                <a:ea typeface="Georgia"/>
                <a:cs typeface="Georgia"/>
                <a:sym typeface="Georgia"/>
              </a:rPr>
              <a:t>presynaptic</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cell</a:t>
            </a:r>
            <a:r>
              <a:rPr lang="it-IT" sz="1800" i="1" dirty="0">
                <a:solidFill>
                  <a:schemeClr val="dk1"/>
                </a:solidFill>
                <a:latin typeface="Georgia"/>
                <a:ea typeface="Georgia"/>
                <a:cs typeface="Georgia"/>
                <a:sym typeface="Georgia"/>
              </a:rPr>
              <a:t> to the </a:t>
            </a:r>
            <a:r>
              <a:rPr lang="it-IT" sz="1800" i="1" dirty="0" err="1">
                <a:solidFill>
                  <a:schemeClr val="dk1"/>
                </a:solidFill>
                <a:latin typeface="Georgia"/>
                <a:ea typeface="Georgia"/>
                <a:cs typeface="Georgia"/>
                <a:sym typeface="Georgia"/>
              </a:rPr>
              <a:t>postsynaptic</a:t>
            </a:r>
            <a:r>
              <a:rPr lang="it-IT" sz="1800" i="1" dirty="0">
                <a:solidFill>
                  <a:schemeClr val="dk1"/>
                </a:solidFill>
                <a:latin typeface="Georgia"/>
                <a:ea typeface="Georgia"/>
                <a:cs typeface="Georgia"/>
                <a:sym typeface="Georgia"/>
              </a:rPr>
              <a:t>.</a:t>
            </a:r>
          </a:p>
        </p:txBody>
      </p:sp>
      <p:sp>
        <p:nvSpPr>
          <p:cNvPr id="107" name="Shape 107"/>
          <p:cNvSpPr txBox="1"/>
          <p:nvPr/>
        </p:nvSpPr>
        <p:spPr>
          <a:xfrm>
            <a:off x="4586831" y="5119796"/>
            <a:ext cx="4426199" cy="147071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it-IT" sz="1800" b="0" i="1" u="none" strike="noStrike" cap="none" baseline="0" dirty="0" err="1" smtClean="0">
                <a:solidFill>
                  <a:schemeClr val="dk1"/>
                </a:solidFill>
                <a:latin typeface="Georgia"/>
                <a:ea typeface="Georgia"/>
                <a:cs typeface="Georgia"/>
                <a:sym typeface="Georgia"/>
              </a:rPr>
              <a:t>Ch</a:t>
            </a:r>
            <a:r>
              <a:rPr lang="it-IT" sz="1800" i="1" dirty="0" err="1" smtClean="0">
                <a:solidFill>
                  <a:schemeClr val="dk1"/>
                </a:solidFill>
                <a:latin typeface="Georgia"/>
                <a:ea typeface="Georgia"/>
                <a:cs typeface="Georgia"/>
                <a:sym typeface="Georgia"/>
              </a:rPr>
              <a:t>emical</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action</a:t>
            </a:r>
            <a:endParaRPr lang="it-IT" sz="1800" i="1" dirty="0" smtClean="0">
              <a:solidFill>
                <a:schemeClr val="dk1"/>
              </a:solidFill>
              <a:latin typeface="Georgia"/>
              <a:ea typeface="Georgia"/>
              <a:cs typeface="Georgia"/>
              <a:sym typeface="Georgia"/>
            </a:endParaRPr>
          </a:p>
          <a:p>
            <a:pPr marL="0" marR="0" lvl="0" indent="0" algn="just" rtl="0">
              <a:spcBef>
                <a:spcPts val="0"/>
              </a:spcBef>
              <a:buClr>
                <a:schemeClr val="dk1"/>
              </a:buClr>
              <a:buSzPct val="25000"/>
              <a:buFont typeface="Arial"/>
              <a:buNone/>
            </a:pPr>
            <a:r>
              <a:rPr lang="it-IT" sz="1800" i="1" dirty="0" err="1" smtClean="0">
                <a:solidFill>
                  <a:schemeClr val="dk1"/>
                </a:solidFill>
                <a:latin typeface="Georgia"/>
                <a:ea typeface="Georgia"/>
                <a:cs typeface="Georgia"/>
                <a:sym typeface="Georgia"/>
              </a:rPr>
              <a:t>It</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causes</a:t>
            </a:r>
            <a:r>
              <a:rPr lang="it-IT" sz="1800" i="1" dirty="0" smtClean="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exocytosis</a:t>
            </a:r>
            <a:r>
              <a:rPr lang="it-IT" sz="1800" i="1" dirty="0">
                <a:solidFill>
                  <a:schemeClr val="dk1"/>
                </a:solidFill>
                <a:latin typeface="Georgia"/>
                <a:ea typeface="Georgia"/>
                <a:cs typeface="Georgia"/>
                <a:sym typeface="Georgia"/>
              </a:rPr>
              <a:t> of </a:t>
            </a:r>
            <a:r>
              <a:rPr lang="it-IT" sz="1800" i="1" dirty="0" err="1">
                <a:solidFill>
                  <a:schemeClr val="dk1"/>
                </a:solidFill>
                <a:latin typeface="Georgia"/>
                <a:ea typeface="Georgia"/>
                <a:cs typeface="Georgia"/>
                <a:sym typeface="Georgia"/>
              </a:rPr>
              <a:t>vesicles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containing</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neurotransmitter</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receptor</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that</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causes</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cell</a:t>
            </a:r>
            <a:r>
              <a:rPr lang="it-IT" sz="1800" i="1" dirty="0">
                <a:solidFill>
                  <a:schemeClr val="dk1"/>
                </a:solidFill>
                <a:latin typeface="Georgia"/>
                <a:ea typeface="Georgia"/>
                <a:cs typeface="Georgia"/>
                <a:sym typeface="Georgia"/>
              </a:rPr>
              <a:t> to generate an </a:t>
            </a:r>
            <a:r>
              <a:rPr lang="it-IT" sz="1800" i="1" dirty="0" err="1">
                <a:solidFill>
                  <a:schemeClr val="dk1"/>
                </a:solidFill>
                <a:latin typeface="Georgia"/>
                <a:ea typeface="Georgia"/>
                <a:cs typeface="Georgia"/>
                <a:sym typeface="Georgia"/>
              </a:rPr>
              <a:t>electrical</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signal</a:t>
            </a:r>
            <a:r>
              <a:rPr lang="it-IT" sz="1800" i="1" dirty="0">
                <a:solidFill>
                  <a:schemeClr val="dk1"/>
                </a:solidFill>
                <a:latin typeface="Georgia"/>
                <a:ea typeface="Georgia"/>
                <a:cs typeface="Georgia"/>
                <a:sym typeface="Georgia"/>
              </a:rPr>
              <a:t>.</a:t>
            </a:r>
          </a:p>
        </p:txBody>
      </p:sp>
      <p:pic>
        <p:nvPicPr>
          <p:cNvPr id="108" name="Shape 108"/>
          <p:cNvPicPr preferRelativeResize="0"/>
          <p:nvPr/>
        </p:nvPicPr>
        <p:blipFill rotWithShape="1">
          <a:blip r:embed="rId3">
            <a:alphaModFix/>
          </a:blip>
          <a:srcRect/>
          <a:stretch/>
        </p:blipFill>
        <p:spPr>
          <a:xfrm>
            <a:off x="521151" y="2132857"/>
            <a:ext cx="3087899" cy="2880320"/>
          </a:xfrm>
          <a:prstGeom prst="rect">
            <a:avLst/>
          </a:prstGeom>
          <a:noFill/>
          <a:ln>
            <a:noFill/>
          </a:ln>
        </p:spPr>
      </p:pic>
      <p:pic>
        <p:nvPicPr>
          <p:cNvPr id="109" name="Shape 109"/>
          <p:cNvPicPr preferRelativeResize="0"/>
          <p:nvPr/>
        </p:nvPicPr>
        <p:blipFill rotWithShape="1">
          <a:blip r:embed="rId4">
            <a:alphaModFix/>
          </a:blip>
          <a:srcRect l="425" t="10640" r="1213" b="4319"/>
          <a:stretch/>
        </p:blipFill>
        <p:spPr>
          <a:xfrm>
            <a:off x="5388250" y="2132857"/>
            <a:ext cx="3314700" cy="2962084"/>
          </a:xfrm>
          <a:prstGeom prst="rect">
            <a:avLst/>
          </a:prstGeom>
          <a:noFill/>
          <a:ln>
            <a:noFill/>
          </a:ln>
        </p:spPr>
      </p:pic>
      <p:sp>
        <p:nvSpPr>
          <p:cNvPr id="110" name="Shape 110"/>
          <p:cNvSpPr txBox="1"/>
          <p:nvPr/>
        </p:nvSpPr>
        <p:spPr>
          <a:xfrm>
            <a:off x="0" y="787950"/>
            <a:ext cx="9144000" cy="12939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it-IT" sz="1800" i="1" dirty="0">
                <a:solidFill>
                  <a:schemeClr val="dk1"/>
                </a:solidFill>
                <a:latin typeface="Georgia"/>
                <a:ea typeface="Georgia"/>
                <a:cs typeface="Georgia"/>
                <a:sym typeface="Georgia"/>
              </a:rPr>
              <a:t>The transfer of </a:t>
            </a:r>
            <a:r>
              <a:rPr lang="it-IT" sz="1800" i="1" dirty="0" err="1">
                <a:solidFill>
                  <a:schemeClr val="dk1"/>
                </a:solidFill>
                <a:latin typeface="Georgia"/>
                <a:ea typeface="Georgia"/>
                <a:cs typeface="Georgia"/>
                <a:sym typeface="Georgia"/>
              </a:rPr>
              <a:t>electrical</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signals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between</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cells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carried</a:t>
            </a:r>
            <a:r>
              <a:rPr lang="it-IT" sz="1800" i="1" dirty="0">
                <a:solidFill>
                  <a:schemeClr val="dk1"/>
                </a:solidFill>
                <a:latin typeface="Georgia"/>
                <a:ea typeface="Georgia"/>
                <a:cs typeface="Georgia"/>
                <a:sym typeface="Georgia"/>
              </a:rPr>
              <a:t> out by </a:t>
            </a:r>
            <a:r>
              <a:rPr lang="it-IT" sz="1800" i="1" dirty="0" err="1">
                <a:solidFill>
                  <a:schemeClr val="dk1"/>
                </a:solidFill>
                <a:latin typeface="Georgia"/>
                <a:ea typeface="Georgia"/>
                <a:cs typeface="Georgia"/>
                <a:sym typeface="Georgia"/>
              </a:rPr>
              <a:t>specialized</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areas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called</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synapses</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cell</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that</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sends</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signal</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the </a:t>
            </a:r>
            <a:r>
              <a:rPr lang="it-IT" sz="1800" i="1" dirty="0" err="1" smtClean="0">
                <a:solidFill>
                  <a:schemeClr val="dk1"/>
                </a:solidFill>
                <a:latin typeface="Georgia"/>
                <a:ea typeface="Georgia"/>
                <a:cs typeface="Georgia"/>
                <a:sym typeface="Georgia"/>
              </a:rPr>
              <a:t>presynaptic</a:t>
            </a:r>
            <a:r>
              <a:rPr lang="it-IT" sz="1800" i="1" dirty="0" smtClean="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cell</a:t>
            </a:r>
            <a:r>
              <a:rPr lang="it-IT" sz="1800" i="1" dirty="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while</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which</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receives</a:t>
            </a:r>
            <a:r>
              <a:rPr lang="it-IT" sz="1800" i="1" dirty="0" smtClean="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it</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postsynaptic</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one</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space</a:t>
            </a:r>
            <a:r>
              <a:rPr lang="it-IT" sz="1800" i="1" dirty="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that</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separates</a:t>
            </a:r>
            <a:r>
              <a:rPr lang="it-IT" sz="1800" i="1" dirty="0" smtClean="0">
                <a:solidFill>
                  <a:schemeClr val="dk1"/>
                </a:solidFill>
                <a:latin typeface="Georgia"/>
                <a:ea typeface="Georgia"/>
                <a:cs typeface="Georgia"/>
                <a:sym typeface="Georgia"/>
              </a:rPr>
              <a:t> </a:t>
            </a:r>
            <a:r>
              <a:rPr lang="it-IT" sz="1800" i="1" dirty="0">
                <a:solidFill>
                  <a:schemeClr val="dk1"/>
                </a:solidFill>
                <a:latin typeface="Georgia"/>
                <a:ea typeface="Georgia"/>
                <a:cs typeface="Georgia"/>
                <a:sym typeface="Georgia"/>
              </a:rPr>
              <a:t>the </a:t>
            </a:r>
            <a:r>
              <a:rPr lang="it-IT" sz="1800" i="1" dirty="0" err="1">
                <a:solidFill>
                  <a:schemeClr val="dk1"/>
                </a:solidFill>
                <a:latin typeface="Georgia"/>
                <a:ea typeface="Georgia"/>
                <a:cs typeface="Georgia"/>
                <a:sym typeface="Georgia"/>
              </a:rPr>
              <a:t>cells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said</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synaptic</a:t>
            </a:r>
            <a:r>
              <a:rPr lang="it-IT" sz="1800" i="1" dirty="0">
                <a:solidFill>
                  <a:schemeClr val="dk1"/>
                </a:solidFill>
                <a:latin typeface="Georgia"/>
                <a:ea typeface="Georgia"/>
                <a:cs typeface="Georgia"/>
                <a:sym typeface="Georgia"/>
              </a:rPr>
              <a:t> gap or </a:t>
            </a:r>
            <a:endParaRPr lang="it-IT" sz="1800" i="1" dirty="0" smtClean="0">
              <a:solidFill>
                <a:schemeClr val="dk1"/>
              </a:solidFill>
              <a:latin typeface="Georgia"/>
              <a:ea typeface="Georgia"/>
              <a:cs typeface="Georgia"/>
              <a:sym typeface="Georgia"/>
            </a:endParaRPr>
          </a:p>
          <a:p>
            <a:pPr marL="0" marR="0" lvl="0" indent="0" algn="ctr" rtl="0">
              <a:lnSpc>
                <a:spcPct val="100000"/>
              </a:lnSpc>
              <a:spcBef>
                <a:spcPts val="0"/>
              </a:spcBef>
              <a:spcAft>
                <a:spcPts val="0"/>
              </a:spcAft>
              <a:buClr>
                <a:schemeClr val="dk1"/>
              </a:buClr>
              <a:buSzPct val="25000"/>
              <a:buFont typeface="Arial"/>
              <a:buNone/>
            </a:pPr>
            <a:r>
              <a:rPr lang="it-IT" sz="1800" i="1" dirty="0" err="1" smtClean="0">
                <a:solidFill>
                  <a:schemeClr val="dk1"/>
                </a:solidFill>
                <a:latin typeface="Georgia"/>
                <a:ea typeface="Georgia"/>
                <a:cs typeface="Georgia"/>
                <a:sym typeface="Georgia"/>
              </a:rPr>
              <a:t>synaptic</a:t>
            </a:r>
            <a:r>
              <a:rPr lang="it-IT" sz="1800" i="1" dirty="0" smtClean="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cleft</a:t>
            </a:r>
            <a:r>
              <a:rPr lang="it-IT" sz="1800" i="1" dirty="0">
                <a:solidFill>
                  <a:schemeClr val="dk1"/>
                </a:solidFill>
                <a:latin typeface="Georgia"/>
                <a:ea typeface="Georgia"/>
                <a:cs typeface="Georgia"/>
                <a:sym typeface="Georgia"/>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1000"/>
                                        <p:tgtEl>
                                          <p:spTgt spid="11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500"/>
                                        <p:tgtEl>
                                          <p:spTgt spid="108"/>
                                        </p:tgtEl>
                                      </p:cBhvr>
                                    </p:animEffect>
                                  </p:childTnLst>
                                </p:cTn>
                              </p:par>
                              <p:par>
                                <p:cTn id="18" presetID="10" presetClass="entr" presetSubtype="0" fill="hold" nodeType="with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500"/>
                                        <p:tgtEl>
                                          <p:spTgt spid="10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par>
                                <p:cTn id="26" presetID="10" presetClass="entr" presetSubtype="0" fill="hold" nodeType="with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8647271" y="6407944"/>
            <a:ext cx="365699" cy="3650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it-IT"/>
              <a:t>7</a:t>
            </a:fld>
            <a:endParaRPr lang="it-IT"/>
          </a:p>
        </p:txBody>
      </p:sp>
      <p:sp>
        <p:nvSpPr>
          <p:cNvPr id="116" name="Shape 116"/>
          <p:cNvSpPr txBox="1">
            <a:spLocks noGrp="1"/>
          </p:cNvSpPr>
          <p:nvPr>
            <p:ph type="title"/>
          </p:nvPr>
        </p:nvSpPr>
        <p:spPr>
          <a:xfrm>
            <a:off x="155625" y="109273"/>
            <a:ext cx="1108799" cy="513300"/>
          </a:xfrm>
          <a:prstGeom prst="rect">
            <a:avLst/>
          </a:prstGeom>
        </p:spPr>
        <p:txBody>
          <a:bodyPr lIns="91425" tIns="91425" rIns="91425" bIns="91425" anchor="ctr" anchorCtr="0">
            <a:noAutofit/>
          </a:bodyPr>
          <a:lstStyle/>
          <a:p>
            <a:pPr marL="0" marR="0" lvl="0" indent="0" algn="ctr" rtl="0">
              <a:lnSpc>
                <a:spcPct val="100000"/>
              </a:lnSpc>
              <a:spcBef>
                <a:spcPts val="0"/>
              </a:spcBef>
              <a:spcAft>
                <a:spcPts val="0"/>
              </a:spcAft>
              <a:buClr>
                <a:srgbClr val="C7F3FF"/>
              </a:buClr>
              <a:buSzPct val="25000"/>
              <a:buFont typeface="Arial"/>
              <a:buNone/>
            </a:pPr>
            <a:r>
              <a:rPr lang="it-IT" sz="1400" b="1">
                <a:solidFill>
                  <a:srgbClr val="C7F3FF"/>
                </a:solidFill>
                <a:latin typeface="Arial"/>
                <a:ea typeface="Arial"/>
                <a:cs typeface="Arial"/>
                <a:sym typeface="Arial"/>
              </a:rPr>
              <a:t>Synapses</a:t>
            </a:r>
          </a:p>
        </p:txBody>
      </p:sp>
      <p:pic>
        <p:nvPicPr>
          <p:cNvPr id="117" name="Shape 117"/>
          <p:cNvPicPr preferRelativeResize="0"/>
          <p:nvPr/>
        </p:nvPicPr>
        <p:blipFill rotWithShape="1">
          <a:blip r:embed="rId3">
            <a:alphaModFix/>
          </a:blip>
          <a:srcRect/>
          <a:stretch/>
        </p:blipFill>
        <p:spPr>
          <a:xfrm>
            <a:off x="417125" y="811000"/>
            <a:ext cx="3948900" cy="2871000"/>
          </a:xfrm>
          <a:prstGeom prst="rect">
            <a:avLst/>
          </a:prstGeom>
          <a:noFill/>
          <a:ln>
            <a:noFill/>
          </a:ln>
        </p:spPr>
      </p:pic>
      <p:sp>
        <p:nvSpPr>
          <p:cNvPr id="118" name="Shape 118"/>
          <p:cNvSpPr txBox="1"/>
          <p:nvPr/>
        </p:nvSpPr>
        <p:spPr>
          <a:xfrm>
            <a:off x="4503900" y="1292800"/>
            <a:ext cx="4455300" cy="20924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it-IT" sz="1800" i="1" dirty="0" err="1" smtClean="0">
                <a:solidFill>
                  <a:schemeClr val="dk1"/>
                </a:solidFill>
                <a:latin typeface="Georgia"/>
                <a:ea typeface="Georgia"/>
                <a:cs typeface="Georgia"/>
                <a:sym typeface="Georgia"/>
              </a:rPr>
              <a:t>Muscular</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action</a:t>
            </a:r>
            <a:endParaRPr lang="it-IT" sz="1800" i="1" dirty="0">
              <a:solidFill>
                <a:schemeClr val="dk1"/>
              </a:solidFill>
              <a:latin typeface="Georgia"/>
              <a:ea typeface="Georgia"/>
              <a:cs typeface="Georgia"/>
              <a:sym typeface="Georgia"/>
            </a:endParaRPr>
          </a:p>
          <a:p>
            <a:pPr marL="0" marR="0" lvl="0" indent="0" algn="just" rtl="0">
              <a:lnSpc>
                <a:spcPct val="100000"/>
              </a:lnSpc>
              <a:spcBef>
                <a:spcPts val="0"/>
              </a:spcBef>
              <a:spcAft>
                <a:spcPts val="0"/>
              </a:spcAft>
              <a:buClr>
                <a:schemeClr val="dk1"/>
              </a:buClr>
              <a:buSzPct val="25000"/>
              <a:buFont typeface="Arial"/>
              <a:buNone/>
            </a:pPr>
            <a:r>
              <a:rPr lang="it-IT" sz="1800" i="1" dirty="0" smtClean="0">
                <a:solidFill>
                  <a:schemeClr val="dk1"/>
                </a:solidFill>
                <a:latin typeface="Georgia"/>
                <a:ea typeface="Georgia"/>
                <a:cs typeface="Georgia"/>
                <a:sym typeface="Georgia"/>
              </a:rPr>
              <a:t> </a:t>
            </a:r>
            <a:r>
              <a:rPr lang="it-IT" sz="1800" i="1" dirty="0">
                <a:solidFill>
                  <a:schemeClr val="dk1"/>
                </a:solidFill>
                <a:latin typeface="Georgia"/>
                <a:ea typeface="Georgia"/>
                <a:cs typeface="Georgia"/>
                <a:sym typeface="Georgia"/>
              </a:rPr>
              <a:t>A special case of a </a:t>
            </a:r>
            <a:r>
              <a:rPr lang="it-IT" sz="1800" i="1" dirty="0" err="1">
                <a:solidFill>
                  <a:schemeClr val="dk1"/>
                </a:solidFill>
                <a:latin typeface="Georgia"/>
                <a:ea typeface="Georgia"/>
                <a:cs typeface="Georgia"/>
                <a:sym typeface="Georgia"/>
              </a:rPr>
              <a:t>chemical</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synapse</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neuromuscular</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junction</a:t>
            </a:r>
            <a:r>
              <a:rPr lang="it-IT" sz="1800" i="1" dirty="0">
                <a:solidFill>
                  <a:schemeClr val="dk1"/>
                </a:solidFill>
                <a:latin typeface="Georgia"/>
                <a:ea typeface="Georgia"/>
                <a:cs typeface="Georgia"/>
                <a:sym typeface="Georgia"/>
              </a:rPr>
              <a:t>, in </a:t>
            </a:r>
            <a:r>
              <a:rPr lang="it-IT" sz="1800" i="1" dirty="0" err="1">
                <a:solidFill>
                  <a:schemeClr val="dk1"/>
                </a:solidFill>
                <a:latin typeface="Georgia"/>
                <a:ea typeface="Georgia"/>
                <a:cs typeface="Georgia"/>
                <a:sym typeface="Georgia"/>
              </a:rPr>
              <a:t>which</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axon</a:t>
            </a:r>
            <a:r>
              <a:rPr lang="it-IT" sz="1800" i="1" dirty="0">
                <a:solidFill>
                  <a:schemeClr val="dk1"/>
                </a:solidFill>
                <a:latin typeface="Georgia"/>
                <a:ea typeface="Georgia"/>
                <a:cs typeface="Georgia"/>
                <a:sym typeface="Georgia"/>
              </a:rPr>
              <a:t> of a </a:t>
            </a:r>
            <a:r>
              <a:rPr lang="it-IT" sz="1800" i="1" dirty="0" err="1">
                <a:solidFill>
                  <a:schemeClr val="dk1"/>
                </a:solidFill>
                <a:latin typeface="Georgia"/>
                <a:ea typeface="Georgia"/>
                <a:cs typeface="Georgia"/>
                <a:sym typeface="Georgia"/>
              </a:rPr>
              <a:t>motor</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neuron</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terminates</a:t>
            </a:r>
            <a:r>
              <a:rPr lang="it-IT" sz="1800" i="1" dirty="0">
                <a:solidFill>
                  <a:schemeClr val="dk1"/>
                </a:solidFill>
                <a:latin typeface="Georgia"/>
                <a:ea typeface="Georgia"/>
                <a:cs typeface="Georgia"/>
                <a:sym typeface="Georgia"/>
              </a:rPr>
              <a:t> on a </a:t>
            </a:r>
            <a:r>
              <a:rPr lang="it-IT" sz="1800" i="1" dirty="0" err="1">
                <a:solidFill>
                  <a:schemeClr val="dk1"/>
                </a:solidFill>
                <a:latin typeface="Georgia"/>
                <a:ea typeface="Georgia"/>
                <a:cs typeface="Georgia"/>
                <a:sym typeface="Georgia"/>
              </a:rPr>
              <a:t>muscle</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fiber</a:t>
            </a:r>
            <a:r>
              <a:rPr lang="it-IT" sz="1800" i="1" dirty="0">
                <a:solidFill>
                  <a:schemeClr val="dk1"/>
                </a:solidFill>
                <a:latin typeface="Georgia"/>
                <a:ea typeface="Georgia"/>
                <a:cs typeface="Georgia"/>
                <a:sym typeface="Georgia"/>
              </a:rPr>
              <a:t>. In </a:t>
            </a:r>
            <a:r>
              <a:rPr lang="it-IT" sz="1800" i="1" dirty="0" err="1">
                <a:solidFill>
                  <a:schemeClr val="dk1"/>
                </a:solidFill>
                <a:latin typeface="Georgia"/>
                <a:ea typeface="Georgia"/>
                <a:cs typeface="Georgia"/>
                <a:sym typeface="Georgia"/>
              </a:rPr>
              <a:t>such</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cases</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released</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neurotransmitter</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acetylcholine</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This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type</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a </a:t>
            </a:r>
            <a:r>
              <a:rPr lang="it-IT" sz="1800" i="1" dirty="0" err="1">
                <a:solidFill>
                  <a:schemeClr val="dk1"/>
                </a:solidFill>
                <a:latin typeface="Georgia"/>
                <a:ea typeface="Georgia"/>
                <a:cs typeface="Georgia"/>
                <a:sym typeface="Georgia"/>
              </a:rPr>
              <a:t>faster</a:t>
            </a:r>
            <a:r>
              <a:rPr lang="it-IT" sz="1800" i="1" dirty="0">
                <a:solidFill>
                  <a:schemeClr val="dk1"/>
                </a:solidFill>
                <a:latin typeface="Georgia"/>
                <a:ea typeface="Georgia"/>
                <a:cs typeface="Georgia"/>
                <a:sym typeface="Georgia"/>
              </a:rPr>
              <a:t> and more </a:t>
            </a:r>
            <a:r>
              <a:rPr lang="it-IT" sz="1800" i="1" dirty="0" err="1">
                <a:solidFill>
                  <a:schemeClr val="dk1"/>
                </a:solidFill>
                <a:latin typeface="Georgia"/>
                <a:ea typeface="Georgia"/>
                <a:cs typeface="Georgia"/>
                <a:sym typeface="Georgia"/>
              </a:rPr>
              <a:t>direct</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synapse</a:t>
            </a:r>
            <a:endParaRPr lang="it-IT" sz="1800" i="1" dirty="0">
              <a:solidFill>
                <a:schemeClr val="dk1"/>
              </a:solidFill>
              <a:latin typeface="Georgia"/>
              <a:ea typeface="Georgia"/>
              <a:cs typeface="Georgia"/>
              <a:sym typeface="Georgia"/>
            </a:endParaRPr>
          </a:p>
        </p:txBody>
      </p:sp>
      <p:pic>
        <p:nvPicPr>
          <p:cNvPr id="119" name="Shape 119"/>
          <p:cNvPicPr preferRelativeResize="0"/>
          <p:nvPr/>
        </p:nvPicPr>
        <p:blipFill rotWithShape="1">
          <a:blip r:embed="rId4">
            <a:alphaModFix/>
          </a:blip>
          <a:srcRect l="9488" r="9480" b="6384"/>
          <a:stretch/>
        </p:blipFill>
        <p:spPr>
          <a:xfrm>
            <a:off x="4338537" y="3837875"/>
            <a:ext cx="4786025" cy="2414199"/>
          </a:xfrm>
          <a:prstGeom prst="rect">
            <a:avLst/>
          </a:prstGeom>
          <a:noFill/>
          <a:ln>
            <a:noFill/>
          </a:ln>
        </p:spPr>
      </p:pic>
      <p:sp>
        <p:nvSpPr>
          <p:cNvPr id="120" name="Shape 120"/>
          <p:cNvSpPr txBox="1"/>
          <p:nvPr/>
        </p:nvSpPr>
        <p:spPr>
          <a:xfrm>
            <a:off x="155625" y="3929975"/>
            <a:ext cx="4134000" cy="2091313"/>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it-IT" sz="1800" i="1" dirty="0" err="1">
                <a:solidFill>
                  <a:schemeClr val="dk1"/>
                </a:solidFill>
                <a:latin typeface="Georgia"/>
                <a:ea typeface="Georgia"/>
                <a:cs typeface="Georgia"/>
                <a:sym typeface="Georgia"/>
              </a:rPr>
              <a:t>Excitatory</a:t>
            </a:r>
            <a:r>
              <a:rPr lang="it-IT" sz="1800" i="1" dirty="0">
                <a:solidFill>
                  <a:schemeClr val="dk1"/>
                </a:solidFill>
                <a:latin typeface="Georgia"/>
                <a:ea typeface="Georgia"/>
                <a:cs typeface="Georgia"/>
                <a:sym typeface="Georgia"/>
              </a:rPr>
              <a:t> and </a:t>
            </a:r>
            <a:r>
              <a:rPr lang="it-IT" sz="1800" i="1" dirty="0" err="1" smtClean="0">
                <a:solidFill>
                  <a:schemeClr val="dk1"/>
                </a:solidFill>
                <a:latin typeface="Georgia"/>
                <a:ea typeface="Georgia"/>
                <a:cs typeface="Georgia"/>
                <a:sym typeface="Georgia"/>
              </a:rPr>
              <a:t>inhibitory</a:t>
            </a:r>
            <a:r>
              <a:rPr lang="it-IT" sz="1800" i="1" dirty="0" smtClean="0">
                <a:solidFill>
                  <a:schemeClr val="dk1"/>
                </a:solidFill>
                <a:latin typeface="Georgia"/>
                <a:ea typeface="Georgia"/>
                <a:cs typeface="Georgia"/>
                <a:sym typeface="Georgia"/>
              </a:rPr>
              <a:t> </a:t>
            </a:r>
            <a:r>
              <a:rPr lang="it-IT" sz="1800" i="1" dirty="0" err="1" smtClean="0">
                <a:solidFill>
                  <a:schemeClr val="dk1"/>
                </a:solidFill>
                <a:latin typeface="Georgia"/>
                <a:ea typeface="Georgia"/>
                <a:cs typeface="Georgia"/>
                <a:sym typeface="Georgia"/>
              </a:rPr>
              <a:t>action</a:t>
            </a:r>
            <a:endParaRPr lang="it-IT" sz="1800" i="1" dirty="0" smtClean="0">
              <a:solidFill>
                <a:schemeClr val="dk1"/>
              </a:solidFill>
              <a:latin typeface="Georgia"/>
              <a:ea typeface="Georgia"/>
              <a:cs typeface="Georgia"/>
              <a:sym typeface="Georgia"/>
            </a:endParaRPr>
          </a:p>
          <a:p>
            <a:pPr marL="0" marR="0" lvl="0" indent="0" algn="just" rtl="0">
              <a:lnSpc>
                <a:spcPct val="100000"/>
              </a:lnSpc>
              <a:spcBef>
                <a:spcPts val="0"/>
              </a:spcBef>
              <a:spcAft>
                <a:spcPts val="0"/>
              </a:spcAft>
              <a:buClr>
                <a:schemeClr val="dk1"/>
              </a:buClr>
              <a:buSzPct val="25000"/>
              <a:buFont typeface="Arial"/>
              <a:buNone/>
            </a:pPr>
            <a:r>
              <a:rPr lang="it-IT" sz="1800" i="1" dirty="0" err="1" smtClean="0">
                <a:solidFill>
                  <a:schemeClr val="dk1"/>
                </a:solidFill>
                <a:latin typeface="Georgia"/>
                <a:ea typeface="Georgia"/>
                <a:cs typeface="Georgia"/>
                <a:sym typeface="Georgia"/>
              </a:rPr>
              <a:t>If</a:t>
            </a:r>
            <a:r>
              <a:rPr lang="it-IT" sz="1800" i="1" dirty="0" smtClean="0">
                <a:solidFill>
                  <a:schemeClr val="dk1"/>
                </a:solidFill>
                <a:latin typeface="Georgia"/>
                <a:ea typeface="Georgia"/>
                <a:cs typeface="Georgia"/>
                <a:sym typeface="Georgia"/>
              </a:rPr>
              <a:t> </a:t>
            </a:r>
            <a:r>
              <a:rPr lang="it-IT" sz="1800" i="1" dirty="0">
                <a:solidFill>
                  <a:schemeClr val="dk1"/>
                </a:solidFill>
                <a:latin typeface="Georgia"/>
                <a:ea typeface="Georgia"/>
                <a:cs typeface="Georgia"/>
                <a:sym typeface="Georgia"/>
              </a:rPr>
              <a:t>the </a:t>
            </a:r>
            <a:r>
              <a:rPr lang="it-IT" sz="1800" i="1" dirty="0" err="1">
                <a:solidFill>
                  <a:schemeClr val="dk1"/>
                </a:solidFill>
                <a:latin typeface="Georgia"/>
                <a:ea typeface="Georgia"/>
                <a:cs typeface="Georgia"/>
                <a:sym typeface="Georgia"/>
              </a:rPr>
              <a:t>neurotransmitter</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causes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depolarization</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lost</a:t>
            </a:r>
            <a:r>
              <a:rPr lang="it-IT" sz="1800" i="1" dirty="0">
                <a:solidFill>
                  <a:schemeClr val="dk1"/>
                </a:solidFill>
                <a:latin typeface="Georgia"/>
                <a:ea typeface="Georgia"/>
                <a:cs typeface="Georgia"/>
                <a:sym typeface="Georgia"/>
              </a:rPr>
              <a:t> of </a:t>
            </a:r>
            <a:r>
              <a:rPr lang="it-IT" sz="1800" i="1" dirty="0" err="1">
                <a:solidFill>
                  <a:schemeClr val="dk1"/>
                </a:solidFill>
                <a:latin typeface="Georgia"/>
                <a:ea typeface="Georgia"/>
                <a:cs typeface="Georgia"/>
                <a:sym typeface="Georgia"/>
              </a:rPr>
              <a:t>potential</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energy</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it</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called</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excitatory</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synapses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If</a:t>
            </a:r>
            <a:r>
              <a:rPr lang="it-IT" sz="1800" i="1" dirty="0">
                <a:solidFill>
                  <a:schemeClr val="dk1"/>
                </a:solidFill>
                <a:latin typeface="Georgia"/>
                <a:ea typeface="Georgia"/>
                <a:cs typeface="Georgia"/>
                <a:sym typeface="Georgia"/>
              </a:rPr>
              <a:t> the </a:t>
            </a:r>
            <a:r>
              <a:rPr lang="it-IT" sz="1800" i="1" dirty="0" err="1">
                <a:solidFill>
                  <a:schemeClr val="dk1"/>
                </a:solidFill>
                <a:latin typeface="Georgia"/>
                <a:ea typeface="Georgia"/>
                <a:cs typeface="Georgia"/>
                <a:sym typeface="Georgia"/>
              </a:rPr>
              <a:t>neurotransmitter</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causes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hyperpolarization</a:t>
            </a:r>
            <a:r>
              <a:rPr lang="it-IT" sz="1800" i="1" dirty="0">
                <a:solidFill>
                  <a:schemeClr val="dk1"/>
                </a:solidFill>
                <a:latin typeface="Georgia"/>
                <a:ea typeface="Georgia"/>
                <a:cs typeface="Georgia"/>
                <a:sym typeface="Georgia"/>
              </a:rPr>
              <a:t>  (opposite case), the </a:t>
            </a:r>
            <a:r>
              <a:rPr lang="it-IT" sz="1800" i="1" dirty="0" err="1">
                <a:solidFill>
                  <a:schemeClr val="dk1"/>
                </a:solidFill>
                <a:latin typeface="Georgia"/>
                <a:ea typeface="Georgia"/>
                <a:cs typeface="Georgia"/>
                <a:sym typeface="Georgia"/>
              </a:rPr>
              <a:t>synapse</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is</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called</a:t>
            </a:r>
            <a:r>
              <a:rPr lang="it-IT" sz="1800" i="1" dirty="0">
                <a:solidFill>
                  <a:schemeClr val="dk1"/>
                </a:solidFill>
                <a:latin typeface="Georgia"/>
                <a:ea typeface="Georgia"/>
                <a:cs typeface="Georgia"/>
                <a:sym typeface="Georgia"/>
              </a:rPr>
              <a:t> </a:t>
            </a:r>
            <a:r>
              <a:rPr lang="it-IT" sz="1800" i="1" dirty="0" err="1">
                <a:solidFill>
                  <a:schemeClr val="dk1"/>
                </a:solidFill>
                <a:latin typeface="Georgia"/>
                <a:ea typeface="Georgia"/>
                <a:cs typeface="Georgia"/>
                <a:sym typeface="Georgia"/>
              </a:rPr>
              <a:t>inhibitory</a:t>
            </a:r>
            <a:r>
              <a:rPr lang="it-IT" sz="1800" i="1" dirty="0">
                <a:solidFill>
                  <a:schemeClr val="dk1"/>
                </a:solidFill>
                <a:latin typeface="Georgia"/>
                <a:ea typeface="Georgia"/>
                <a:cs typeface="Georgia"/>
                <a:sym typeface="Georgia"/>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par>
                                <p:cTn id="8" presetID="2" presetClass="entr" presetSubtype="2"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additive="base">
                                        <p:cTn id="10" dur="1000"/>
                                        <p:tgtEl>
                                          <p:spTgt spid="118"/>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1000"/>
                                        <p:tgtEl>
                                          <p:spTgt spid="119"/>
                                        </p:tgtEl>
                                      </p:cBhvr>
                                    </p:animEffect>
                                  </p:childTnLst>
                                </p:cTn>
                              </p:par>
                              <p:par>
                                <p:cTn id="16" presetID="2" presetClass="entr" presetSubtype="8" fill="hold" nodeType="withEffect">
                                  <p:stCondLst>
                                    <p:cond delay="0"/>
                                  </p:stCondLst>
                                  <p:childTnLst>
                                    <p:set>
                                      <p:cBhvr>
                                        <p:cTn id="17" dur="1" fill="hold">
                                          <p:stCondLst>
                                            <p:cond delay="0"/>
                                          </p:stCondLst>
                                        </p:cTn>
                                        <p:tgtEl>
                                          <p:spTgt spid="120"/>
                                        </p:tgtEl>
                                        <p:attrNameLst>
                                          <p:attrName>style.visibility</p:attrName>
                                        </p:attrNameLst>
                                      </p:cBhvr>
                                      <p:to>
                                        <p:strVal val="visible"/>
                                      </p:to>
                                    </p:set>
                                    <p:anim calcmode="lin" valueType="num">
                                      <p:cBhvr additive="base">
                                        <p:cTn id="18" dur="1000"/>
                                        <p:tgtEl>
                                          <p:spTgt spid="1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17675" y="1617062"/>
            <a:ext cx="8229600" cy="1143000"/>
          </a:xfrm>
          <a:prstGeom prst="rect">
            <a:avLst/>
          </a:prstGeom>
        </p:spPr>
        <p:txBody>
          <a:bodyPr lIns="91425" tIns="91425" rIns="91425" bIns="91425" anchor="ctr" anchorCtr="0">
            <a:noAutofit/>
          </a:bodyPr>
          <a:lstStyle/>
          <a:p>
            <a:pPr>
              <a:spcBef>
                <a:spcPts val="0"/>
              </a:spcBef>
              <a:buNone/>
            </a:pPr>
            <a:r>
              <a:rPr lang="it-IT"/>
              <a:t>The end</a:t>
            </a: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621</Words>
  <Application>Microsoft Office PowerPoint</Application>
  <PresentationFormat>Presentazione su schermo (4:3)</PresentationFormat>
  <Paragraphs>50</Paragraphs>
  <Slides>8</Slides>
  <Notes>8</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Arial</vt:lpstr>
      <vt:lpstr>Calibri</vt:lpstr>
      <vt:lpstr>Georgia</vt:lpstr>
      <vt:lpstr>Noto Symbol</vt:lpstr>
      <vt:lpstr>Rambla</vt:lpstr>
      <vt:lpstr>Times New Roman</vt:lpstr>
      <vt:lpstr>Verdana</vt:lpstr>
      <vt:lpstr>paper-plane</vt:lpstr>
      <vt:lpstr>Nerve cells</vt:lpstr>
      <vt:lpstr>Anatomy</vt:lpstr>
      <vt:lpstr>Axon</vt:lpstr>
      <vt:lpstr>Dendrite</vt:lpstr>
      <vt:lpstr>Mirror neurons</vt:lpstr>
      <vt:lpstr>Synapses</vt:lpstr>
      <vt:lpstr>Synapses</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Nerve cells</dc:title>
  <cp:lastModifiedBy>Stefano</cp:lastModifiedBy>
  <cp:revision>6</cp:revision>
  <dcterms:modified xsi:type="dcterms:W3CDTF">2015-06-10T15:49:52Z</dcterms:modified>
</cp:coreProperties>
</file>