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4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B37"/>
    <a:srgbClr val="CC6600"/>
    <a:srgbClr val="FF5050"/>
    <a:srgbClr val="FF8F57"/>
    <a:srgbClr val="4D2403"/>
    <a:srgbClr val="FF88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599AF-ED17-4297-B2BE-550EAD242593}" type="datetimeFigureOut">
              <a:rPr lang="it-IT" smtClean="0"/>
              <a:pPr/>
              <a:t>29/08/2016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63154-B785-47A5-9977-0EFB51C33D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6905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gradFill flip="none" rotWithShape="1">
          <a:gsLst>
            <a:gs pos="24000">
              <a:srgbClr val="FF9B37">
                <a:alpha val="5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4D2403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8C57-A7AF-420B-81FE-CB883258149F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191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4D86-8AB8-4B1F-8C7C-39A14AA8B66E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5518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93D9-EB17-4F98-87A0-7C9F4F26CF27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4386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303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C52B-E593-4651-A6CF-8340DDEF2CBB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483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68D0-76DA-465A-BD2F-E1B4502A99AB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4445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A639-231D-4C1A-9E6C-1DF8334CE3DC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994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9C0A-8B09-4A7D-8FCD-4CA1EB5CCABA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031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8870-463A-4DB7-8563-43E7B268E176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618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32C3-36BF-49F3-AB0B-E8EF292EC3E9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537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" panose="02040604050505020304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7197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2000">
              <a:srgbClr val="FF9B37">
                <a:alpha val="5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rgbClr val="FF9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1804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67544" y="6593606"/>
            <a:ext cx="2026568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CC6600"/>
                </a:solidFill>
              </a:defRPr>
            </a:lvl1pPr>
          </a:lstStyle>
          <a:p>
            <a:fld id="{6CAFE6C5-8C0E-429F-9FEF-A4A9194F3481}" type="datetime1">
              <a:rPr lang="it-IT" smtClean="0"/>
              <a:pPr/>
              <a:t>29/08/2016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64024" y="6593606"/>
            <a:ext cx="2815952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CC6600"/>
                </a:solidFill>
              </a:defRPr>
            </a:lvl1pPr>
          </a:lstStyle>
          <a:p>
            <a:r>
              <a:rPr lang="it-IT" dirty="0" smtClean="0"/>
              <a:t>ENEIDE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88224" y="6593606"/>
            <a:ext cx="2051248" cy="1961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6600"/>
                </a:solidFill>
              </a:defRPr>
            </a:lvl1pPr>
          </a:lstStyle>
          <a:p>
            <a:fld id="{C1FD5F54-46AE-4EE1-A9DB-4876343A108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40" y="0"/>
            <a:ext cx="1268760" cy="1268760"/>
          </a:xfrm>
          <a:prstGeom prst="rect">
            <a:avLst/>
          </a:prstGeom>
          <a:ln>
            <a:solidFill>
              <a:srgbClr val="FF9B37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426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Old English Text MT" panose="03040902040508030806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528667">
            <a:off x="3082555" y="722961"/>
            <a:ext cx="4276618" cy="1566369"/>
          </a:xfrm>
        </p:spPr>
        <p:txBody>
          <a:bodyPr/>
          <a:lstStyle/>
          <a:p>
            <a:r>
              <a:rPr lang="it-IT" sz="960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Eneide </a:t>
            </a:r>
            <a:endParaRPr lang="it-IT" sz="960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795486">
            <a:off x="3174504" y="4257295"/>
            <a:ext cx="5472500" cy="163229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... un viaggio verso la PATRIA PROMESSA...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9AD6-BB43-4E4E-AD8D-155CF5AE0C23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935">
            <a:off x="682212" y="2208818"/>
            <a:ext cx="4023986" cy="2793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605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tematiche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Concezione dolorosa della vita: </a:t>
            </a:r>
            <a:r>
              <a:rPr lang="it-IT" dirty="0" err="1" smtClean="0"/>
              <a:t>vv</a:t>
            </a:r>
            <a:r>
              <a:rPr lang="it-IT" dirty="0" smtClean="0"/>
              <a:t>. 3-4</a:t>
            </a:r>
          </a:p>
          <a:p>
            <a:pPr lvl="1" algn="just"/>
            <a:r>
              <a:rPr lang="it-IT" i="1" dirty="0" smtClean="0"/>
              <a:t>molto travagliato per terre e mari</a:t>
            </a:r>
          </a:p>
          <a:p>
            <a:pPr lvl="1" algn="just"/>
            <a:r>
              <a:rPr lang="it-IT" i="1" dirty="0" smtClean="0"/>
              <a:t>molte sofferenze in guerra</a:t>
            </a:r>
          </a:p>
          <a:p>
            <a:pPr algn="just"/>
            <a:r>
              <a:rPr lang="it-IT" dirty="0" smtClean="0"/>
              <a:t>Orgoglio di appartenere alla stirpe di Roma: </a:t>
            </a:r>
            <a:r>
              <a:rPr lang="it-IT" dirty="0" err="1" smtClean="0"/>
              <a:t>vv</a:t>
            </a:r>
            <a:r>
              <a:rPr lang="it-IT" dirty="0" smtClean="0"/>
              <a:t>. 6-7</a:t>
            </a:r>
          </a:p>
          <a:p>
            <a:pPr lvl="1" algn="just"/>
            <a:r>
              <a:rPr lang="it-IT" i="1" dirty="0" smtClean="0"/>
              <a:t>la stirpe latina, i padri Albani e le alte mura della grande Roma</a:t>
            </a:r>
          </a:p>
          <a:p>
            <a:pPr algn="just"/>
            <a:r>
              <a:rPr lang="it-IT" dirty="0" smtClean="0"/>
              <a:t>Predestinazione del dominio di Roma sul mondo: v. 2 (il volere del Fato)</a:t>
            </a:r>
          </a:p>
          <a:p>
            <a:pPr algn="just"/>
            <a:r>
              <a:rPr lang="it-IT" dirty="0" smtClean="0"/>
              <a:t>Pietas e persecuzione di un uomo </a:t>
            </a:r>
            <a:r>
              <a:rPr lang="it-IT" i="1" dirty="0" err="1" smtClean="0"/>
              <a:t>pius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 Fato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Dal verbo latino </a:t>
            </a:r>
            <a:r>
              <a:rPr lang="it-IT" b="1" i="1" dirty="0" err="1" smtClean="0">
                <a:solidFill>
                  <a:srgbClr val="993300"/>
                </a:solidFill>
              </a:rPr>
              <a:t>for</a:t>
            </a:r>
            <a:r>
              <a:rPr lang="it-IT" b="1" i="1" dirty="0" smtClean="0">
                <a:solidFill>
                  <a:srgbClr val="993300"/>
                </a:solidFill>
              </a:rPr>
              <a:t>, </a:t>
            </a:r>
            <a:r>
              <a:rPr lang="it-IT" b="1" i="1" dirty="0" err="1" smtClean="0">
                <a:solidFill>
                  <a:srgbClr val="993300"/>
                </a:solidFill>
              </a:rPr>
              <a:t>faris</a:t>
            </a:r>
            <a:r>
              <a:rPr lang="it-IT" b="1" i="1" dirty="0" smtClean="0">
                <a:solidFill>
                  <a:srgbClr val="993300"/>
                </a:solidFill>
              </a:rPr>
              <a:t>, </a:t>
            </a:r>
            <a:r>
              <a:rPr lang="it-IT" b="1" i="1" dirty="0" err="1" smtClean="0">
                <a:solidFill>
                  <a:srgbClr val="993300"/>
                </a:solidFill>
              </a:rPr>
              <a:t>fatus</a:t>
            </a:r>
            <a:r>
              <a:rPr lang="it-IT" b="1" i="1" dirty="0" smtClean="0">
                <a:solidFill>
                  <a:srgbClr val="993300"/>
                </a:solidFill>
              </a:rPr>
              <a:t> sum, fari</a:t>
            </a:r>
            <a:r>
              <a:rPr lang="it-IT" i="1" dirty="0" smtClean="0"/>
              <a:t>: </a:t>
            </a:r>
            <a:r>
              <a:rPr lang="it-IT" dirty="0" smtClean="0"/>
              <a:t>parlare solennemente (ciò che è stato detto, è per sempre)</a:t>
            </a:r>
          </a:p>
          <a:p>
            <a:pPr algn="just"/>
            <a:r>
              <a:rPr lang="it-IT" dirty="0" smtClean="0"/>
              <a:t>Indica il Destino, la forza regolatrice dell’universo che può avere diverse connotazioni:</a:t>
            </a:r>
          </a:p>
          <a:p>
            <a:pPr lvl="1" algn="just"/>
            <a:r>
              <a:rPr lang="it-IT" dirty="0" smtClean="0"/>
              <a:t>nemica</a:t>
            </a:r>
          </a:p>
          <a:p>
            <a:pPr lvl="1" algn="just"/>
            <a:r>
              <a:rPr lang="it-IT" dirty="0" smtClean="0"/>
              <a:t>potente e determinante le sorti umane</a:t>
            </a:r>
          </a:p>
          <a:p>
            <a:pPr lvl="1" algn="just"/>
            <a:r>
              <a:rPr lang="it-IT" dirty="0" smtClean="0"/>
              <a:t>cosmica: ordine, direzione e progettualità della società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 Pietas </a:t>
            </a:r>
            <a:r>
              <a:rPr lang="it-IT" dirty="0" err="1" smtClean="0"/>
              <a:t>ela</a:t>
            </a:r>
            <a:r>
              <a:rPr lang="it-IT" dirty="0" smtClean="0"/>
              <a:t> </a:t>
            </a:r>
            <a:r>
              <a:rPr lang="it-IT" dirty="0" err="1" smtClean="0"/>
              <a:t>Fides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concetto di </a:t>
            </a:r>
            <a:r>
              <a:rPr lang="it-IT" b="1" dirty="0" smtClean="0">
                <a:solidFill>
                  <a:srgbClr val="993300"/>
                </a:solidFill>
              </a:rPr>
              <a:t>PIETAS</a:t>
            </a:r>
            <a:r>
              <a:rPr lang="it-IT" dirty="0" smtClean="0"/>
              <a:t>: implica il rispetto</a:t>
            </a:r>
          </a:p>
          <a:p>
            <a:pPr lvl="1"/>
            <a:r>
              <a:rPr lang="it-IT" dirty="0" smtClean="0"/>
              <a:t>per gli dei</a:t>
            </a:r>
          </a:p>
          <a:p>
            <a:pPr lvl="1"/>
            <a:r>
              <a:rPr lang="it-IT" dirty="0" smtClean="0"/>
              <a:t>la famiglia</a:t>
            </a:r>
          </a:p>
          <a:p>
            <a:pPr lvl="1"/>
            <a:r>
              <a:rPr lang="it-IT" dirty="0" smtClean="0"/>
              <a:t>la patria</a:t>
            </a:r>
          </a:p>
          <a:p>
            <a:r>
              <a:rPr lang="it-IT" dirty="0" smtClean="0"/>
              <a:t>Il concetto di </a:t>
            </a:r>
            <a:r>
              <a:rPr lang="it-IT" b="1" dirty="0" smtClean="0">
                <a:solidFill>
                  <a:srgbClr val="993300"/>
                </a:solidFill>
              </a:rPr>
              <a:t>FIDES</a:t>
            </a:r>
            <a:r>
              <a:rPr lang="it-IT" dirty="0" smtClean="0"/>
              <a:t>: implica varie idee</a:t>
            </a:r>
          </a:p>
          <a:p>
            <a:pPr lvl="1"/>
            <a:r>
              <a:rPr lang="it-IT" dirty="0" smtClean="0"/>
              <a:t>affidabilità</a:t>
            </a:r>
          </a:p>
          <a:p>
            <a:pPr lvl="1"/>
            <a:r>
              <a:rPr lang="it-IT" dirty="0" smtClean="0"/>
              <a:t>lealtà</a:t>
            </a:r>
          </a:p>
          <a:p>
            <a:pPr lvl="1"/>
            <a:r>
              <a:rPr lang="it-IT" dirty="0" smtClean="0"/>
              <a:t>rispetto della parola data</a:t>
            </a:r>
          </a:p>
          <a:p>
            <a:pPr lvl="1"/>
            <a:r>
              <a:rPr lang="it-IT" dirty="0" smtClean="0"/>
              <a:t>fiducia</a:t>
            </a:r>
          </a:p>
          <a:p>
            <a:pPr lvl="1"/>
            <a:r>
              <a:rPr lang="it-IT" dirty="0" smtClean="0"/>
              <a:t>fede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CARTAGINE</a:t>
            </a:r>
            <a:endParaRPr lang="it-IT" dirty="0"/>
          </a:p>
        </p:txBody>
      </p:sp>
      <p:pic>
        <p:nvPicPr>
          <p:cNvPr id="8" name="Segnaposto immagine 7" descr="cartport_fo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74" b="15474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it-IT" sz="1800" dirty="0" smtClean="0"/>
              <a:t>La città prediletta da Giunone</a:t>
            </a:r>
            <a:endParaRPr lang="it-IT" sz="18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dirty="0" err="1" smtClean="0"/>
              <a:t>invocatio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Il problema del rapporto tra gli dèi e gli uomini:</a:t>
            </a:r>
          </a:p>
          <a:p>
            <a:pPr algn="just"/>
            <a:r>
              <a:rPr lang="it-IT" dirty="0" smtClean="0"/>
              <a:t>Conoscere </a:t>
            </a:r>
            <a:r>
              <a:rPr lang="it-IT" dirty="0" smtClean="0"/>
              <a:t>le cause dell’ira </a:t>
            </a:r>
            <a:r>
              <a:rPr lang="it-IT" dirty="0" smtClean="0"/>
              <a:t>di Giunone</a:t>
            </a:r>
          </a:p>
          <a:p>
            <a:pPr lvl="1" algn="just"/>
            <a:r>
              <a:rPr lang="it-IT" dirty="0" smtClean="0"/>
              <a:t>giudizio di Paride: preferisce a lei Venere, che gli offre la donna più bella del mondo</a:t>
            </a:r>
          </a:p>
          <a:p>
            <a:pPr lvl="1" algn="just"/>
            <a:r>
              <a:rPr lang="it-IT" dirty="0" smtClean="0"/>
              <a:t>Ganimede: giovinetto Troiano, rapito da Zeus e sostituito a </a:t>
            </a:r>
            <a:r>
              <a:rPr lang="it-IT" dirty="0" err="1" smtClean="0"/>
              <a:t>Ebe</a:t>
            </a:r>
            <a:r>
              <a:rPr lang="it-IT" dirty="0" smtClean="0"/>
              <a:t>, figlia di Giunone, nella funzione di coppiere degli dèi</a:t>
            </a:r>
          </a:p>
          <a:p>
            <a:pPr lvl="1" algn="just"/>
            <a:r>
              <a:rPr lang="it-IT" dirty="0" smtClean="0"/>
              <a:t>l’amore per </a:t>
            </a:r>
            <a:r>
              <a:rPr lang="it-IT" dirty="0" err="1" smtClean="0"/>
              <a:t>Cartagine</a:t>
            </a:r>
            <a:r>
              <a:rPr lang="it-IT" dirty="0" smtClean="0"/>
              <a:t>, città dove la dea teneva il suo carro e le sue armi, e che sarebbe stata sconfitta dalla stirpe discesa da Enea e dai Troiani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5486400" cy="566738"/>
          </a:xfrm>
        </p:spPr>
        <p:txBody>
          <a:bodyPr anchor="ctr"/>
          <a:lstStyle/>
          <a:p>
            <a:pPr algn="ctr"/>
            <a:r>
              <a:rPr lang="it-IT" dirty="0" smtClean="0"/>
              <a:t>GIOVE E GIUNONE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2" name="Segnaposto immagine 11" descr="giove_giunone_carracc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320480" cy="4715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Penati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algn="just">
              <a:buNone/>
            </a:pPr>
            <a:r>
              <a:rPr lang="it-IT" b="1" dirty="0" smtClean="0">
                <a:solidFill>
                  <a:srgbClr val="993300"/>
                </a:solidFill>
              </a:rPr>
              <a:t>PENATI</a:t>
            </a:r>
            <a:r>
              <a:rPr lang="it-IT" dirty="0" smtClean="0"/>
              <a:t> (dal lat. </a:t>
            </a:r>
            <a:r>
              <a:rPr lang="it-IT" i="1" dirty="0" err="1" smtClean="0"/>
              <a:t>penus</a:t>
            </a:r>
            <a:r>
              <a:rPr lang="it-IT" dirty="0" smtClean="0"/>
              <a:t> "commestibili di riserva", poi "ripostiglio delle provviste"). </a:t>
            </a:r>
            <a:r>
              <a:rPr lang="it-IT" dirty="0" smtClean="0"/>
              <a:t>– </a:t>
            </a:r>
          </a:p>
          <a:p>
            <a:pPr marL="0" algn="just"/>
            <a:r>
              <a:rPr lang="it-IT" dirty="0" smtClean="0"/>
              <a:t>sono </a:t>
            </a:r>
            <a:r>
              <a:rPr lang="it-IT" dirty="0" smtClean="0"/>
              <a:t>gli spiriti tutelari dei viveri di riserva della </a:t>
            </a:r>
            <a:r>
              <a:rPr lang="it-IT" dirty="0" smtClean="0"/>
              <a:t>famiglia, poi </a:t>
            </a:r>
            <a:r>
              <a:rPr lang="it-IT" dirty="0" smtClean="0"/>
              <a:t>di quel punto o ambiente della casa dove sono conservate le provviste </a:t>
            </a:r>
            <a:endParaRPr lang="it-IT" dirty="0" smtClean="0"/>
          </a:p>
          <a:p>
            <a:pPr marL="0" algn="just"/>
            <a:r>
              <a:rPr lang="it-IT" dirty="0" smtClean="0"/>
              <a:t>Penati </a:t>
            </a:r>
            <a:r>
              <a:rPr lang="it-IT" dirty="0" smtClean="0"/>
              <a:t>è un nome aggettivale in </a:t>
            </a:r>
            <a:r>
              <a:rPr lang="it-IT" i="1" dirty="0" err="1" smtClean="0"/>
              <a:t>as</a:t>
            </a:r>
            <a:r>
              <a:rPr lang="it-IT" dirty="0" smtClean="0"/>
              <a:t>: indica </a:t>
            </a:r>
            <a:r>
              <a:rPr lang="it-IT" dirty="0" smtClean="0"/>
              <a:t>l'appartenenza (come </a:t>
            </a:r>
            <a:r>
              <a:rPr lang="it-IT" i="1" dirty="0" err="1" smtClean="0"/>
              <a:t>primates</a:t>
            </a:r>
            <a:r>
              <a:rPr lang="it-IT" i="1" dirty="0" smtClean="0"/>
              <a:t> </a:t>
            </a:r>
            <a:r>
              <a:rPr lang="it-IT" dirty="0" smtClean="0"/>
              <a:t>da </a:t>
            </a:r>
            <a:r>
              <a:rPr lang="it-IT" i="1" dirty="0" err="1" smtClean="0"/>
              <a:t>primas</a:t>
            </a:r>
            <a:r>
              <a:rPr lang="it-IT" dirty="0" smtClean="0"/>
              <a:t> )e suppone </a:t>
            </a:r>
            <a:r>
              <a:rPr lang="it-IT" dirty="0" smtClean="0"/>
              <a:t>il sostantivo </a:t>
            </a:r>
            <a:r>
              <a:rPr lang="it-IT" i="1" dirty="0" smtClean="0"/>
              <a:t>di </a:t>
            </a:r>
            <a:r>
              <a:rPr lang="it-IT" dirty="0" smtClean="0"/>
              <a:t>"dei</a:t>
            </a:r>
            <a:r>
              <a:rPr lang="it-IT" dirty="0" smtClean="0"/>
              <a:t>"</a:t>
            </a:r>
          </a:p>
          <a:p>
            <a:pPr marL="0" algn="just"/>
            <a:r>
              <a:rPr lang="it-IT" dirty="0" smtClean="0"/>
              <a:t>ed </a:t>
            </a:r>
            <a:r>
              <a:rPr lang="it-IT" dirty="0" smtClean="0"/>
              <a:t>esprime una collettività di spiriti protettori (cfr. </a:t>
            </a:r>
            <a:r>
              <a:rPr lang="it-IT" i="1" dirty="0" smtClean="0"/>
              <a:t>di </a:t>
            </a:r>
            <a:r>
              <a:rPr lang="it-IT" i="1" dirty="0" err="1" smtClean="0"/>
              <a:t>agrestes</a:t>
            </a:r>
            <a:r>
              <a:rPr lang="it-IT" dirty="0" smtClean="0"/>
              <a:t>, </a:t>
            </a:r>
            <a:r>
              <a:rPr lang="it-IT" i="1" dirty="0" smtClean="0"/>
              <a:t>di </a:t>
            </a:r>
            <a:r>
              <a:rPr lang="it-IT" i="1" dirty="0" err="1" smtClean="0"/>
              <a:t>indigetes</a:t>
            </a:r>
            <a:r>
              <a:rPr lang="it-IT" dirty="0" smtClean="0"/>
              <a:t>), il che si spiega con la molteplicità delle derrate custodite nel </a:t>
            </a:r>
            <a:r>
              <a:rPr lang="it-IT" i="1" dirty="0" err="1" smtClean="0"/>
              <a:t>penus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I PENATI</a:t>
            </a:r>
            <a:endParaRPr lang="it-IT" dirty="0"/>
          </a:p>
        </p:txBody>
      </p:sp>
      <p:pic>
        <p:nvPicPr>
          <p:cNvPr id="8" name="Segnaposto immagine 7" descr="penati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26" b="842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just"/>
            <a:r>
              <a:rPr lang="it-IT" dirty="0" smtClean="0"/>
              <a:t>Rappresentazione dei Penati presente nelle DOMUS romane; sotto il </a:t>
            </a:r>
            <a:r>
              <a:rPr lang="it-IT" dirty="0" err="1" smtClean="0"/>
              <a:t>Genius</a:t>
            </a:r>
            <a:r>
              <a:rPr lang="it-IT" dirty="0" smtClean="0"/>
              <a:t>, nelle sembianze di un serpente: si tratta di un nume tutelare benevolo, che veglia sulle sorti della famiglia.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culto dei Penati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Ad ogni pasto viene loro fatta un'offerta di sale, l'elemento che purifica e conserva, e di farro, il primo cereale che i Romani abbiano coltivato </a:t>
            </a:r>
            <a:endParaRPr lang="it-IT" dirty="0" smtClean="0"/>
          </a:p>
          <a:p>
            <a:pPr algn="just"/>
            <a:r>
              <a:rPr lang="it-IT" dirty="0" smtClean="0"/>
              <a:t>Non ci sono rappresentazioni </a:t>
            </a:r>
            <a:r>
              <a:rPr lang="it-IT" dirty="0" smtClean="0"/>
              <a:t>specifiche per i Penati, i quali s'identificano con le divinità </a:t>
            </a:r>
            <a:r>
              <a:rPr lang="it-IT" dirty="0" smtClean="0"/>
              <a:t>protettrici</a:t>
            </a:r>
          </a:p>
          <a:p>
            <a:pPr algn="just"/>
            <a:r>
              <a:rPr lang="it-IT" dirty="0" smtClean="0"/>
              <a:t>Enea portò da Troia i Penati, ma li affidò al padre </a:t>
            </a:r>
            <a:r>
              <a:rPr lang="it-IT" dirty="0" err="1" smtClean="0"/>
              <a:t>Anchise</a:t>
            </a:r>
            <a:r>
              <a:rPr lang="it-IT" dirty="0" smtClean="0"/>
              <a:t>, avendo egli stesso mani impure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Enea e i Penati di Troia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 </a:t>
            </a:r>
            <a:r>
              <a:rPr lang="it-IT" dirty="0" smtClean="0"/>
              <a:t>Ettore, apparso ad Enea, gli annuncia: </a:t>
            </a:r>
          </a:p>
          <a:p>
            <a:pPr algn="just">
              <a:buNone/>
            </a:pPr>
            <a:r>
              <a:rPr lang="it-IT" i="1" dirty="0" smtClean="0"/>
              <a:t>	</a:t>
            </a:r>
            <a:r>
              <a:rPr lang="it-IT" b="1" i="1" dirty="0" smtClean="0">
                <a:solidFill>
                  <a:srgbClr val="993300"/>
                </a:solidFill>
              </a:rPr>
              <a:t>Sacra </a:t>
            </a:r>
            <a:r>
              <a:rPr lang="it-IT" b="1" i="1" dirty="0" err="1" smtClean="0">
                <a:solidFill>
                  <a:srgbClr val="993300"/>
                </a:solidFill>
              </a:rPr>
              <a:t>suosque</a:t>
            </a:r>
            <a:r>
              <a:rPr lang="it-IT" b="1" i="1" dirty="0" smtClean="0">
                <a:solidFill>
                  <a:srgbClr val="993300"/>
                </a:solidFill>
              </a:rPr>
              <a:t> </a:t>
            </a:r>
            <a:r>
              <a:rPr lang="it-IT" b="1" i="1" dirty="0" err="1" smtClean="0">
                <a:solidFill>
                  <a:srgbClr val="993300"/>
                </a:solidFill>
              </a:rPr>
              <a:t>tibi</a:t>
            </a:r>
            <a:r>
              <a:rPr lang="it-IT" b="1" i="1" dirty="0" smtClean="0">
                <a:solidFill>
                  <a:srgbClr val="993300"/>
                </a:solidFill>
              </a:rPr>
              <a:t> </a:t>
            </a:r>
            <a:r>
              <a:rPr lang="it-IT" b="1" i="1" dirty="0" err="1" smtClean="0">
                <a:solidFill>
                  <a:srgbClr val="993300"/>
                </a:solidFill>
              </a:rPr>
              <a:t>commendat</a:t>
            </a:r>
            <a:r>
              <a:rPr lang="it-IT" b="1" i="1" dirty="0" smtClean="0">
                <a:solidFill>
                  <a:srgbClr val="993300"/>
                </a:solidFill>
              </a:rPr>
              <a:t> Troia </a:t>
            </a:r>
            <a:r>
              <a:rPr lang="it-IT" b="1" i="1" dirty="0" err="1" smtClean="0">
                <a:solidFill>
                  <a:srgbClr val="993300"/>
                </a:solidFill>
              </a:rPr>
              <a:t>penatis</a:t>
            </a:r>
            <a:r>
              <a:rPr lang="it-IT" dirty="0" smtClean="0"/>
              <a:t>, «Troia ti affida gli arredi sacri e i suoi Penati»;</a:t>
            </a:r>
          </a:p>
          <a:p>
            <a:pPr algn="just"/>
            <a:r>
              <a:rPr lang="it-IT" dirty="0" smtClean="0"/>
              <a:t> Enea, al momento di partire li affida al padre: </a:t>
            </a:r>
          </a:p>
          <a:p>
            <a:pPr algn="just">
              <a:buNone/>
            </a:pPr>
            <a:r>
              <a:rPr lang="it-IT" i="1" dirty="0" smtClean="0"/>
              <a:t>	</a:t>
            </a:r>
            <a:r>
              <a:rPr lang="it-IT" b="1" i="1" dirty="0" smtClean="0">
                <a:solidFill>
                  <a:srgbClr val="993300"/>
                </a:solidFill>
              </a:rPr>
              <a:t>Tu, </a:t>
            </a:r>
            <a:r>
              <a:rPr lang="it-IT" b="1" i="1" dirty="0" err="1" smtClean="0">
                <a:solidFill>
                  <a:srgbClr val="993300"/>
                </a:solidFill>
              </a:rPr>
              <a:t>genitor</a:t>
            </a:r>
            <a:r>
              <a:rPr lang="it-IT" b="1" i="1" dirty="0" smtClean="0">
                <a:solidFill>
                  <a:srgbClr val="993300"/>
                </a:solidFill>
              </a:rPr>
              <a:t>, </a:t>
            </a:r>
            <a:r>
              <a:rPr lang="it-IT" b="1" i="1" dirty="0" err="1" smtClean="0">
                <a:solidFill>
                  <a:srgbClr val="993300"/>
                </a:solidFill>
              </a:rPr>
              <a:t>cape</a:t>
            </a:r>
            <a:r>
              <a:rPr lang="it-IT" b="1" i="1" dirty="0" smtClean="0">
                <a:solidFill>
                  <a:srgbClr val="993300"/>
                </a:solidFill>
              </a:rPr>
              <a:t> sacra </a:t>
            </a:r>
            <a:r>
              <a:rPr lang="it-IT" b="1" i="1" dirty="0" err="1" smtClean="0">
                <a:solidFill>
                  <a:srgbClr val="993300"/>
                </a:solidFill>
              </a:rPr>
              <a:t>manu</a:t>
            </a:r>
            <a:r>
              <a:rPr lang="it-IT" b="1" i="1" dirty="0" smtClean="0">
                <a:solidFill>
                  <a:srgbClr val="993300"/>
                </a:solidFill>
              </a:rPr>
              <a:t> </a:t>
            </a:r>
            <a:r>
              <a:rPr lang="it-IT" b="1" i="1" dirty="0" err="1" smtClean="0">
                <a:solidFill>
                  <a:srgbClr val="993300"/>
                </a:solidFill>
              </a:rPr>
              <a:t>patriosque</a:t>
            </a:r>
            <a:r>
              <a:rPr lang="it-IT" b="1" i="1" dirty="0" smtClean="0">
                <a:solidFill>
                  <a:srgbClr val="993300"/>
                </a:solidFill>
              </a:rPr>
              <a:t> </a:t>
            </a:r>
            <a:r>
              <a:rPr lang="it-IT" b="1" i="1" dirty="0" err="1" smtClean="0">
                <a:solidFill>
                  <a:srgbClr val="993300"/>
                </a:solidFill>
              </a:rPr>
              <a:t>penatis</a:t>
            </a:r>
            <a:r>
              <a:rPr lang="it-IT" dirty="0" smtClean="0"/>
              <a:t>: lui non li può infatti toccare, essendo impuro per avere sparso sangue.</a:t>
            </a:r>
          </a:p>
          <a:p>
            <a:pPr algn="just"/>
            <a:r>
              <a:rPr lang="it-IT" dirty="0" smtClean="0"/>
              <a:t>In questi passi, i </a:t>
            </a:r>
            <a:r>
              <a:rPr lang="it-IT" b="1" i="1" dirty="0" err="1" smtClean="0">
                <a:solidFill>
                  <a:srgbClr val="993300"/>
                </a:solidFill>
              </a:rPr>
              <a:t>dii</a:t>
            </a:r>
            <a:r>
              <a:rPr lang="it-IT" b="1" i="1" dirty="0" smtClean="0">
                <a:solidFill>
                  <a:srgbClr val="993300"/>
                </a:solidFill>
              </a:rPr>
              <a:t> </a:t>
            </a:r>
            <a:r>
              <a:rPr lang="it-IT" b="1" i="1" dirty="0" err="1" smtClean="0">
                <a:solidFill>
                  <a:srgbClr val="993300"/>
                </a:solidFill>
              </a:rPr>
              <a:t>penates</a:t>
            </a:r>
            <a:r>
              <a:rPr lang="it-IT" b="1" dirty="0" smtClean="0">
                <a:solidFill>
                  <a:srgbClr val="993300"/>
                </a:solidFill>
              </a:rPr>
              <a:t> </a:t>
            </a:r>
            <a:r>
              <a:rPr lang="it-IT" dirty="0" smtClean="0"/>
              <a:t>sono le divinità tutelari della città.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7" r="3667"/>
          <a:stretch>
            <a:fillRect/>
          </a:stretch>
        </p:blipFill>
        <p:spPr>
          <a:xfrm>
            <a:off x="1043608" y="260648"/>
            <a:ext cx="6408712" cy="480653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it-IT" sz="2000" dirty="0" smtClean="0"/>
              <a:t>Dalla partenza da TROIA in fiamme all’arrivo nel LATIUM VETUS</a:t>
            </a:r>
            <a:endParaRPr lang="it-IT" sz="20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4725144"/>
            <a:ext cx="5154960" cy="354162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993300"/>
                </a:solidFill>
                <a:latin typeface="Century" panose="02040604050505020304" pitchFamily="18" charset="0"/>
              </a:rPr>
              <a:t>IL VIAGGIO DI ENEA</a:t>
            </a:r>
            <a:endParaRPr lang="it-IT" dirty="0">
              <a:solidFill>
                <a:srgbClr val="9933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63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5486400" cy="566738"/>
          </a:xfrm>
        </p:spPr>
        <p:txBody>
          <a:bodyPr anchor="ctr"/>
          <a:lstStyle/>
          <a:p>
            <a:pPr algn="ctr"/>
            <a:r>
              <a:rPr lang="it-IT" dirty="0" smtClean="0"/>
              <a:t>SACRIFICIO </a:t>
            </a:r>
            <a:r>
              <a:rPr lang="it-IT" dirty="0" err="1" smtClean="0"/>
              <a:t>DI</a:t>
            </a:r>
            <a:r>
              <a:rPr lang="it-IT" dirty="0" smtClean="0"/>
              <a:t> ENEA  AI PENATI</a:t>
            </a:r>
            <a:endParaRPr lang="it-IT" dirty="0"/>
          </a:p>
        </p:txBody>
      </p:sp>
      <p:pic>
        <p:nvPicPr>
          <p:cNvPr id="8" name="Segnaposto immagine 7" descr="sacrificio_di_enea_ai_penat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756834" cy="3217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1560" y="4869160"/>
            <a:ext cx="7920880" cy="158417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Pannello presente sull’Ara </a:t>
            </a:r>
            <a:r>
              <a:rPr lang="it-IT" dirty="0" err="1" smtClean="0"/>
              <a:t>Pacis</a:t>
            </a:r>
            <a:r>
              <a:rPr lang="it-IT" dirty="0" smtClean="0"/>
              <a:t>: </a:t>
            </a:r>
            <a:r>
              <a:rPr lang="it-IT" dirty="0" smtClean="0"/>
              <a:t>A destra si trova il </a:t>
            </a:r>
            <a:r>
              <a:rPr lang="it-IT" i="1" dirty="0" smtClean="0"/>
              <a:t>Sacrificio di Enea ai Penati</a:t>
            </a:r>
            <a:r>
              <a:rPr lang="it-IT" dirty="0" smtClean="0"/>
              <a:t>. Vi si riconosce Enea, </a:t>
            </a:r>
            <a:r>
              <a:rPr lang="it-IT" dirty="0" smtClean="0"/>
              <a:t>col </a:t>
            </a:r>
            <a:r>
              <a:rPr lang="it-IT" dirty="0" smtClean="0"/>
              <a:t>figlio </a:t>
            </a:r>
            <a:r>
              <a:rPr lang="it-IT" dirty="0" err="1" smtClean="0"/>
              <a:t>Ascanio</a:t>
            </a:r>
            <a:r>
              <a:rPr lang="it-IT" dirty="0" smtClean="0"/>
              <a:t> </a:t>
            </a:r>
            <a:r>
              <a:rPr lang="it-IT" dirty="0" smtClean="0"/>
              <a:t>presso </a:t>
            </a:r>
            <a:r>
              <a:rPr lang="it-IT" dirty="0" smtClean="0"/>
              <a:t>un altare rustico, assistiti da due giovani </a:t>
            </a:r>
            <a:r>
              <a:rPr lang="it-IT" dirty="0" err="1" smtClean="0"/>
              <a:t>camilli</a:t>
            </a:r>
            <a:r>
              <a:rPr lang="it-IT" dirty="0" smtClean="0"/>
              <a:t>. L'altare è avvolto da festoni e vi vengono sacrificati primizie e la scrofa bianca di </a:t>
            </a:r>
            <a:r>
              <a:rPr lang="it-IT" dirty="0" err="1" smtClean="0"/>
              <a:t>Laurento</a:t>
            </a:r>
            <a:r>
              <a:rPr lang="it-IT" dirty="0" smtClean="0"/>
              <a:t>. Il sacrificio è destinato ai Penati (protettori) di Lavinio, che presenziano alla scena affacciandosi da un tempietto sulla roccia, posto sullo sfondo in alto a sinistra. Enea ha il capo velato e veste un mantello che gli lascia scoperto parte del busto atletico. In mano reca lo </a:t>
            </a:r>
            <a:r>
              <a:rPr lang="it-IT" i="1" dirty="0" err="1" smtClean="0"/>
              <a:t>sceptrum</a:t>
            </a:r>
            <a:r>
              <a:rPr lang="it-IT" dirty="0" smtClean="0"/>
              <a:t>. </a:t>
            </a:r>
            <a:r>
              <a:rPr lang="it-IT" dirty="0" err="1" smtClean="0"/>
              <a:t>Ascanio</a:t>
            </a:r>
            <a:r>
              <a:rPr lang="it-IT" dirty="0" smtClean="0"/>
              <a:t> è dietro di </a:t>
            </a:r>
            <a:r>
              <a:rPr lang="it-IT" dirty="0" smtClean="0"/>
              <a:t>lui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/>
              <a:t>Il    Proemio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b="1" dirty="0" smtClean="0">
                <a:solidFill>
                  <a:srgbClr val="993300"/>
                </a:solidFill>
              </a:rPr>
              <a:t>PROPOSITIO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smtClean="0"/>
              <a:t>Arma </a:t>
            </a:r>
            <a:r>
              <a:rPr lang="it-IT" sz="2400" i="1" dirty="0" err="1" smtClean="0"/>
              <a:t>virumque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cano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Troiae</a:t>
            </a:r>
            <a:r>
              <a:rPr lang="it-IT" sz="2400" i="1" dirty="0" smtClean="0"/>
              <a:t> qui </a:t>
            </a:r>
            <a:r>
              <a:rPr lang="it-IT" sz="2400" i="1" dirty="0" err="1" smtClean="0"/>
              <a:t>primus</a:t>
            </a:r>
            <a:r>
              <a:rPr lang="it-IT" sz="2400" i="1" dirty="0" smtClean="0"/>
              <a:t> ab </a:t>
            </a:r>
            <a:r>
              <a:rPr lang="it-IT" sz="2400" i="1" dirty="0" err="1" smtClean="0"/>
              <a:t>oris</a:t>
            </a:r>
            <a:endParaRPr lang="it-IT" sz="2400" i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err="1" smtClean="0"/>
              <a:t>Italiam</a:t>
            </a:r>
            <a:r>
              <a:rPr lang="it-IT" sz="2400" i="1" dirty="0" smtClean="0"/>
              <a:t> fato </a:t>
            </a:r>
            <a:r>
              <a:rPr lang="it-IT" sz="2400" i="1" dirty="0" err="1" smtClean="0"/>
              <a:t>profugus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Laviniaque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venit</a:t>
            </a:r>
            <a:endParaRPr lang="it-IT" sz="2400" i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err="1" smtClean="0"/>
              <a:t>litora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multum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ille</a:t>
            </a:r>
            <a:r>
              <a:rPr lang="it-IT" sz="2400" i="1" dirty="0" smtClean="0"/>
              <a:t> et </a:t>
            </a:r>
            <a:r>
              <a:rPr lang="it-IT" sz="2400" i="1" dirty="0" err="1" smtClean="0"/>
              <a:t>terris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iactatus</a:t>
            </a:r>
            <a:r>
              <a:rPr lang="it-IT" sz="2400" i="1" dirty="0" smtClean="0"/>
              <a:t> et alto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smtClean="0"/>
              <a:t>vi </a:t>
            </a:r>
            <a:r>
              <a:rPr lang="it-IT" sz="2400" i="1" dirty="0" err="1" smtClean="0"/>
              <a:t>superum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saeve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memorem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Iunonis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ob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iram</a:t>
            </a:r>
            <a:endParaRPr lang="it-IT" sz="2400" i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smtClean="0"/>
              <a:t>multa </a:t>
            </a:r>
            <a:r>
              <a:rPr lang="it-IT" sz="2400" i="1" dirty="0" err="1" smtClean="0"/>
              <a:t>quoque</a:t>
            </a:r>
            <a:r>
              <a:rPr lang="it-IT" sz="2400" i="1" dirty="0" smtClean="0"/>
              <a:t> et bello </a:t>
            </a:r>
            <a:r>
              <a:rPr lang="it-IT" sz="2400" i="1" dirty="0" err="1" smtClean="0"/>
              <a:t>passus</a:t>
            </a:r>
            <a:r>
              <a:rPr lang="it-IT" sz="2400" i="1" dirty="0" smtClean="0"/>
              <a:t>, dum </a:t>
            </a:r>
            <a:r>
              <a:rPr lang="it-IT" sz="2400" i="1" dirty="0" err="1" smtClean="0"/>
              <a:t>conderet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urbem</a:t>
            </a:r>
            <a:endParaRPr lang="it-IT" sz="2400" i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err="1" smtClean="0"/>
              <a:t>inferretque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deos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Latio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genus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unde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Latinum</a:t>
            </a:r>
            <a:endParaRPr lang="it-IT" sz="2400" i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i="1" dirty="0" err="1" smtClean="0"/>
              <a:t>Albanique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patres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atque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altae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moenia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Romae</a:t>
            </a:r>
            <a:r>
              <a:rPr lang="it-IT" sz="2400" i="1" dirty="0" smtClean="0"/>
              <a:t>.</a:t>
            </a:r>
            <a:endParaRPr lang="it-IT" sz="2400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3398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 smtClean="0">
                <a:solidFill>
                  <a:srgbClr val="993300"/>
                </a:solidFill>
              </a:rPr>
              <a:t>INVOCATIO</a:t>
            </a:r>
          </a:p>
          <a:p>
            <a:pPr marL="0" indent="0" algn="just"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smtClean="0"/>
              <a:t>Musa, </a:t>
            </a:r>
            <a:r>
              <a:rPr lang="it-IT" sz="2400" i="1" dirty="0" err="1" smtClean="0"/>
              <a:t>mihi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causas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memora</a:t>
            </a:r>
            <a:r>
              <a:rPr lang="it-IT" sz="2400" i="1" dirty="0" smtClean="0"/>
              <a:t> quo </a:t>
            </a:r>
            <a:r>
              <a:rPr lang="it-IT" sz="2400" i="1" dirty="0" err="1" smtClean="0"/>
              <a:t>numine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laeso</a:t>
            </a:r>
            <a:endParaRPr lang="it-IT" sz="2400" i="1" dirty="0" smtClean="0"/>
          </a:p>
          <a:p>
            <a:pPr marL="0" indent="0" algn="just"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quidve</a:t>
            </a:r>
            <a:r>
              <a:rPr lang="it-IT" sz="2400" i="1" dirty="0" smtClean="0"/>
              <a:t>  </a:t>
            </a:r>
            <a:r>
              <a:rPr lang="it-IT" sz="2400" i="1" dirty="0" err="1" smtClean="0"/>
              <a:t>dolens</a:t>
            </a:r>
            <a:r>
              <a:rPr lang="it-IT" sz="2400" i="1" dirty="0" smtClean="0"/>
              <a:t> regina </a:t>
            </a:r>
            <a:r>
              <a:rPr lang="it-IT" sz="2400" i="1" dirty="0" err="1" smtClean="0"/>
              <a:t>deum</a:t>
            </a:r>
            <a:r>
              <a:rPr lang="it-IT" sz="2400" i="1" dirty="0" smtClean="0"/>
              <a:t> tot </a:t>
            </a:r>
            <a:r>
              <a:rPr lang="it-IT" sz="2400" i="1" dirty="0" err="1" smtClean="0"/>
              <a:t>volvere</a:t>
            </a:r>
            <a:r>
              <a:rPr lang="it-IT" sz="2400" i="1" dirty="0" smtClean="0"/>
              <a:t> casus</a:t>
            </a:r>
          </a:p>
          <a:p>
            <a:pPr marL="0" indent="0" algn="just"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insignem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pietate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virum</a:t>
            </a:r>
            <a:r>
              <a:rPr lang="it-IT" sz="2400" i="1" dirty="0" smtClean="0"/>
              <a:t>, tot adire </a:t>
            </a:r>
            <a:r>
              <a:rPr lang="it-IT" sz="2400" i="1" dirty="0" err="1" smtClean="0"/>
              <a:t>labores</a:t>
            </a:r>
            <a:endParaRPr lang="it-IT" sz="2400" i="1" dirty="0" smtClean="0"/>
          </a:p>
          <a:p>
            <a:pPr marL="0" indent="0" algn="just"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impulerit</a:t>
            </a:r>
            <a:r>
              <a:rPr lang="it-IT" sz="2400" i="1" dirty="0" smtClean="0"/>
              <a:t>. </a:t>
            </a:r>
            <a:r>
              <a:rPr lang="it-IT" sz="2400" i="1" dirty="0" err="1" smtClean="0"/>
              <a:t>Tantaene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animis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caelestibus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irae</a:t>
            </a:r>
            <a:r>
              <a:rPr lang="it-IT" sz="2400" i="1" dirty="0" smtClean="0"/>
              <a:t>?</a:t>
            </a:r>
          </a:p>
          <a:p>
            <a:pPr marL="0" indent="0" algn="just">
              <a:lnSpc>
                <a:spcPct val="140000"/>
              </a:lnSpc>
              <a:spcBef>
                <a:spcPts val="24"/>
              </a:spcBef>
              <a:buNone/>
            </a:pPr>
            <a:endParaRPr lang="it-IT" sz="2400" i="1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Immagine 7" descr="2e308303ad44340872523a80920743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56992"/>
            <a:ext cx="1888490" cy="299695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47664" y="56612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93300"/>
                </a:solidFill>
                <a:latin typeface="Century" pitchFamily="18" charset="0"/>
              </a:rPr>
              <a:t>CALLIOPE, musa della poesia epica</a:t>
            </a:r>
            <a:endParaRPr lang="it-IT" b="1" dirty="0">
              <a:solidFill>
                <a:srgbClr val="99330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653136"/>
            <a:ext cx="5486400" cy="500608"/>
          </a:xfrm>
        </p:spPr>
        <p:txBody>
          <a:bodyPr anchor="ctr"/>
          <a:lstStyle/>
          <a:p>
            <a:pPr algn="ctr"/>
            <a:r>
              <a:rPr lang="it-IT" dirty="0" smtClean="0"/>
              <a:t>MINERVA   E  LE MUSE</a:t>
            </a:r>
            <a:endParaRPr lang="it-IT" dirty="0"/>
          </a:p>
        </p:txBody>
      </p:sp>
      <p:pic>
        <p:nvPicPr>
          <p:cNvPr id="8" name="Segnaposto immagine 7" descr="jacques_stella_001_minerva_e_le_muse_16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91" t="3692" r="2085" b="5309"/>
          <a:stretch>
            <a:fillRect/>
          </a:stretch>
        </p:blipFill>
        <p:spPr>
          <a:xfrm>
            <a:off x="1835696" y="764704"/>
            <a:ext cx="5472608" cy="3845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9592" y="5157192"/>
            <a:ext cx="7272808" cy="122413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500" dirty="0" smtClean="0"/>
              <a:t>Le </a:t>
            </a:r>
            <a:r>
              <a:rPr lang="it-IT" sz="1500" b="1" dirty="0" smtClean="0"/>
              <a:t>Muse</a:t>
            </a:r>
            <a:r>
              <a:rPr lang="it-IT" sz="1500" dirty="0" smtClean="0"/>
              <a:t>, erano divinità minori che appartenevano al dio Apollo. Erano nove sorelle, giovani e bellissime, figlie di </a:t>
            </a:r>
            <a:r>
              <a:rPr lang="it-IT" sz="1500" b="1" dirty="0" smtClean="0"/>
              <a:t>Zeus e di </a:t>
            </a:r>
            <a:r>
              <a:rPr lang="it-IT" sz="1500" b="1" dirty="0" err="1" smtClean="0"/>
              <a:t>Mnemosine</a:t>
            </a:r>
            <a:r>
              <a:rPr lang="it-IT" sz="1500" b="1" dirty="0" smtClean="0"/>
              <a:t>,</a:t>
            </a:r>
            <a:r>
              <a:rPr lang="it-IT" sz="1500" dirty="0" smtClean="0"/>
              <a:t> che in greco </a:t>
            </a:r>
            <a:r>
              <a:rPr lang="it-IT" sz="1500" dirty="0" err="1" smtClean="0"/>
              <a:t>significa</a:t>
            </a:r>
            <a:r>
              <a:rPr lang="it-IT" sz="1500" b="1" i="1" dirty="0" err="1" smtClean="0"/>
              <a:t>memoria</a:t>
            </a:r>
            <a:r>
              <a:rPr lang="it-IT" sz="1500" dirty="0" smtClean="0"/>
              <a:t>, nate ai piedi dell'Olimpo. Abitanti dell'Olimpo, a questo preferivano il Parnaso, dove amavano suonare, cantare e danzare per il dio Apollo. Ognuna di esse aveva le sue particolari </a:t>
            </a:r>
            <a:r>
              <a:rPr lang="it-IT" sz="1500" dirty="0" smtClean="0"/>
              <a:t>attribuzioni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vero incipit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993300"/>
                </a:solidFill>
              </a:rPr>
              <a:t>VARIO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993300"/>
                </a:solidFill>
              </a:rPr>
              <a:t>TUCCA</a:t>
            </a:r>
            <a:r>
              <a:rPr lang="it-IT" dirty="0" smtClean="0"/>
              <a:t>, gli amici di </a:t>
            </a:r>
            <a:r>
              <a:rPr lang="it-IT" b="1" dirty="0" smtClean="0">
                <a:solidFill>
                  <a:srgbClr val="993300"/>
                </a:solidFill>
              </a:rPr>
              <a:t>VIRGILIO</a:t>
            </a:r>
            <a:r>
              <a:rPr lang="it-IT" dirty="0" smtClean="0"/>
              <a:t> che hanno salvato l’opera, hanno però eliminato i primi 6 versi, molto importanti per capire</a:t>
            </a:r>
          </a:p>
          <a:p>
            <a:pPr lvl="1" algn="just"/>
            <a:r>
              <a:rPr lang="it-IT" dirty="0" smtClean="0"/>
              <a:t>la continuità con la precedente produzione:</a:t>
            </a:r>
          </a:p>
          <a:p>
            <a:pPr lvl="2" algn="just"/>
            <a:r>
              <a:rPr lang="it-IT" b="1" i="1" u="sng" dirty="0" smtClean="0">
                <a:solidFill>
                  <a:srgbClr val="993300"/>
                </a:solidFill>
              </a:rPr>
              <a:t>Bucoliche</a:t>
            </a:r>
            <a:r>
              <a:rPr lang="it-IT" dirty="0" smtClean="0"/>
              <a:t>: descrizione della vita agro-pastorale nella sua serenità, di cui è simbolo </a:t>
            </a:r>
            <a:r>
              <a:rPr lang="it-IT" dirty="0" err="1" smtClean="0"/>
              <a:t>Titiro</a:t>
            </a:r>
            <a:r>
              <a:rPr lang="it-IT" dirty="0" smtClean="0"/>
              <a:t> (protagonista della prima egloga)</a:t>
            </a:r>
            <a:endParaRPr lang="it-IT" i="1" u="sng" dirty="0" smtClean="0"/>
          </a:p>
          <a:p>
            <a:pPr lvl="2" algn="just"/>
            <a:r>
              <a:rPr lang="it-IT" b="1" i="1" u="sng" dirty="0" smtClean="0">
                <a:solidFill>
                  <a:srgbClr val="993300"/>
                </a:solidFill>
              </a:rPr>
              <a:t>Georgiche</a:t>
            </a:r>
            <a:r>
              <a:rPr lang="it-IT" dirty="0" smtClean="0"/>
              <a:t>: precetti e insegnamenti sull’agricoltura e l’allevamento degli animali (di grossa e piccola taglia, da cortile)</a:t>
            </a:r>
          </a:p>
          <a:p>
            <a:pPr lvl="1" algn="just"/>
            <a:r>
              <a:rPr lang="it-IT" dirty="0" smtClean="0"/>
              <a:t>il poema epico come frutto dell’ingegno personale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Il  testo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Ille</a:t>
            </a:r>
            <a:r>
              <a:rPr lang="it-IT" sz="2400" i="1" dirty="0" smtClean="0"/>
              <a:t> ego qui </a:t>
            </a:r>
            <a:r>
              <a:rPr lang="it-IT" sz="2400" i="1" dirty="0" err="1" smtClean="0"/>
              <a:t>quondam</a:t>
            </a:r>
            <a:r>
              <a:rPr lang="it-IT" sz="2400" i="1" dirty="0" smtClean="0"/>
              <a:t> gracili </a:t>
            </a:r>
            <a:r>
              <a:rPr lang="it-IT" sz="2400" i="1" dirty="0" err="1" smtClean="0"/>
              <a:t>modulatus</a:t>
            </a:r>
            <a:r>
              <a:rPr lang="it-IT" sz="2400" i="1" dirty="0" smtClean="0"/>
              <a:t> avena</a:t>
            </a:r>
          </a:p>
          <a:p>
            <a:pPr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carmen</a:t>
            </a:r>
            <a:r>
              <a:rPr lang="it-IT" sz="2400" i="1" dirty="0" smtClean="0"/>
              <a:t>, </a:t>
            </a:r>
            <a:r>
              <a:rPr lang="it-IT" sz="2400" i="1" dirty="0" err="1" smtClean="0"/>
              <a:t>et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egressus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silvis</a:t>
            </a:r>
            <a:r>
              <a:rPr lang="it-IT" sz="2400" i="1" dirty="0" smtClean="0"/>
              <a:t> vicina </a:t>
            </a:r>
            <a:r>
              <a:rPr lang="it-IT" sz="2400" i="1" dirty="0" err="1" smtClean="0"/>
              <a:t>coëgi</a:t>
            </a:r>
            <a:endParaRPr lang="it-IT" sz="2400" i="1" dirty="0" smtClean="0"/>
          </a:p>
          <a:p>
            <a:pPr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ut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quamvis</a:t>
            </a:r>
            <a:r>
              <a:rPr lang="it-IT" sz="2400" i="1" dirty="0" smtClean="0"/>
              <a:t> avido </a:t>
            </a:r>
            <a:r>
              <a:rPr lang="it-IT" sz="2400" i="1" dirty="0" err="1" smtClean="0"/>
              <a:t>parerent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arva</a:t>
            </a:r>
            <a:r>
              <a:rPr lang="it-IT" sz="2400" i="1" dirty="0" smtClean="0"/>
              <a:t> colono,</a:t>
            </a:r>
          </a:p>
          <a:p>
            <a:pPr>
              <a:lnSpc>
                <a:spcPct val="140000"/>
              </a:lnSpc>
              <a:spcBef>
                <a:spcPts val="24"/>
              </a:spcBef>
              <a:buNone/>
            </a:pPr>
            <a:r>
              <a:rPr lang="it-IT" sz="2400" i="1" dirty="0" err="1" smtClean="0"/>
              <a:t>gratum</a:t>
            </a:r>
            <a:r>
              <a:rPr lang="it-IT" sz="2400" i="1" dirty="0" smtClean="0"/>
              <a:t> opus </a:t>
            </a:r>
            <a:r>
              <a:rPr lang="it-IT" sz="2400" i="1" dirty="0" err="1" smtClean="0"/>
              <a:t>agricolis</a:t>
            </a:r>
            <a:r>
              <a:rPr lang="it-IT" sz="2400" i="1" dirty="0" smtClean="0"/>
              <a:t>; at </a:t>
            </a:r>
            <a:r>
              <a:rPr lang="it-IT" sz="2400" i="1" dirty="0" err="1" smtClean="0"/>
              <a:t>nunc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horrentia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Martis</a:t>
            </a:r>
            <a:endParaRPr lang="it-IT" sz="2400" i="1" dirty="0" smtClean="0"/>
          </a:p>
          <a:p>
            <a:pPr>
              <a:lnSpc>
                <a:spcPct val="140000"/>
              </a:lnSpc>
              <a:spcBef>
                <a:spcPts val="24"/>
              </a:spcBef>
              <a:buNone/>
            </a:pPr>
            <a:endParaRPr lang="it-IT" sz="2400" i="1" dirty="0" smtClean="0"/>
          </a:p>
          <a:p>
            <a:pPr>
              <a:lnSpc>
                <a:spcPct val="140000"/>
              </a:lnSpc>
              <a:spcBef>
                <a:spcPts val="24"/>
              </a:spcBef>
              <a:buNone/>
            </a:pPr>
            <a:endParaRPr lang="it-IT" sz="2400" i="1" dirty="0" smtClean="0"/>
          </a:p>
          <a:p>
            <a:pPr>
              <a:lnSpc>
                <a:spcPct val="140000"/>
              </a:lnSpc>
              <a:spcBef>
                <a:spcPts val="24"/>
              </a:spcBef>
              <a:buNone/>
            </a:pPr>
            <a:endParaRPr lang="it-IT" sz="2400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Immagine 7" descr="Virgil Georgics 5th c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17032"/>
            <a:ext cx="2684144" cy="2625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 parole-chiave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993300"/>
                </a:solidFill>
              </a:rPr>
              <a:t>CANO</a:t>
            </a:r>
            <a:r>
              <a:rPr lang="it-IT" dirty="0" smtClean="0"/>
              <a:t>: io canto</a:t>
            </a:r>
          </a:p>
          <a:p>
            <a:pPr lvl="1" algn="just"/>
            <a:r>
              <a:rPr lang="it-IT" dirty="0" smtClean="0"/>
              <a:t>il poeta e la sua creatività sono in primo piano</a:t>
            </a:r>
          </a:p>
          <a:p>
            <a:pPr lvl="1" algn="just"/>
            <a:r>
              <a:rPr lang="it-IT" dirty="0" smtClean="0"/>
              <a:t>non è la divinità a cantare, come in Omero</a:t>
            </a:r>
          </a:p>
          <a:p>
            <a:pPr algn="just"/>
            <a:r>
              <a:rPr lang="it-IT" b="1" dirty="0" smtClean="0">
                <a:solidFill>
                  <a:srgbClr val="993300"/>
                </a:solidFill>
              </a:rPr>
              <a:t>ARMA VIRUMQUE</a:t>
            </a:r>
            <a:r>
              <a:rPr lang="it-IT" dirty="0" smtClean="0"/>
              <a:t>: l’argomento del poema</a:t>
            </a:r>
          </a:p>
          <a:p>
            <a:pPr lvl="1" algn="just"/>
            <a:r>
              <a:rPr lang="it-IT" dirty="0" smtClean="0"/>
              <a:t>le imprese guerresche: parte </a:t>
            </a:r>
            <a:r>
              <a:rPr lang="it-IT" dirty="0" err="1" smtClean="0"/>
              <a:t>iliadica</a:t>
            </a:r>
            <a:endParaRPr lang="it-IT" dirty="0" smtClean="0"/>
          </a:p>
          <a:p>
            <a:pPr lvl="1" algn="just"/>
            <a:r>
              <a:rPr lang="it-IT" dirty="0" smtClean="0"/>
              <a:t>le dolorose fatiche di un uomo, profugo per volere del Fato: parte </a:t>
            </a:r>
            <a:r>
              <a:rPr lang="it-IT" dirty="0" err="1" smtClean="0"/>
              <a:t>odissiaca</a:t>
            </a:r>
            <a:endParaRPr lang="it-IT" dirty="0" smtClean="0"/>
          </a:p>
          <a:p>
            <a:pPr lvl="1" algn="just"/>
            <a:r>
              <a:rPr lang="it-IT" dirty="0" smtClean="0"/>
              <a:t>la missione dell’eroe è fondare la stirpe da cui avrà origine Roma: scopo celebrativo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2D9C-7075-44FC-9904-D8933AD2E0C5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ENEA , VIR PIUS</a:t>
            </a:r>
            <a:endParaRPr lang="it-IT" dirty="0"/>
          </a:p>
        </p:txBody>
      </p:sp>
      <p:pic>
        <p:nvPicPr>
          <p:cNvPr id="8" name="Segnaposto immagine 7" descr="Aeneas'_Flight_from_Troy_by_Federico_Barocc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714" r="3714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it-IT" dirty="0" smtClean="0"/>
              <a:t>Protagonista del poema virgiliano, esule per volere del Fato e travagliato per terra e per mare, deve raggiungere la Terra Promessa dove fondare la città da cui discende la stirpe latina.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00AF-7D69-4843-BC7C-46355C6689C8}" type="datetime1">
              <a:rPr lang="it-IT" smtClean="0"/>
              <a:pPr/>
              <a:t>29/08/2016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ENEIDE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5F54-46AE-4EE1-A9DB-4876343A108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796</Words>
  <Application>Microsoft Office PowerPoint</Application>
  <PresentationFormat>Presentazione su schermo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Eneide </vt:lpstr>
      <vt:lpstr>IL VIAGGIO DI ENEA</vt:lpstr>
      <vt:lpstr>Il    Proemio</vt:lpstr>
      <vt:lpstr>Diapositiva 4</vt:lpstr>
      <vt:lpstr>MINERVA   E  LE MUSE</vt:lpstr>
      <vt:lpstr>Il vero incipit</vt:lpstr>
      <vt:lpstr>Il  testo</vt:lpstr>
      <vt:lpstr>Le  parole-chiave</vt:lpstr>
      <vt:lpstr>ENEA , VIR PIUS</vt:lpstr>
      <vt:lpstr>Le tematiche</vt:lpstr>
      <vt:lpstr>Il  Fato</vt:lpstr>
      <vt:lpstr>La  Pietas ela Fides</vt:lpstr>
      <vt:lpstr>CARTAGINE</vt:lpstr>
      <vt:lpstr>L’invocatio</vt:lpstr>
      <vt:lpstr>GIOVE E GIUNONE</vt:lpstr>
      <vt:lpstr>I Penati</vt:lpstr>
      <vt:lpstr>I PENATI</vt:lpstr>
      <vt:lpstr>Il culto dei Penati</vt:lpstr>
      <vt:lpstr>Enea e i Penati di Troia</vt:lpstr>
      <vt:lpstr>SACRIFICIO DI ENEA  AI PENATI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Silva</dc:creator>
  <cp:lastModifiedBy>Alessandra Silva</cp:lastModifiedBy>
  <cp:revision>19</cp:revision>
  <dcterms:created xsi:type="dcterms:W3CDTF">2016-06-27T18:52:40Z</dcterms:created>
  <dcterms:modified xsi:type="dcterms:W3CDTF">2016-08-29T14:55:49Z</dcterms:modified>
</cp:coreProperties>
</file>