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Lst>
  <p:notesMasterIdLst>
    <p:notesMasterId r:id="rId25"/>
  </p:notesMasterIdLst>
  <p:handoutMasterIdLst>
    <p:handoutMasterId r:id="rId26"/>
  </p:handoutMasterIdLst>
  <p:sldIdLst>
    <p:sldId id="256" r:id="rId4"/>
    <p:sldId id="270" r:id="rId5"/>
    <p:sldId id="257" r:id="rId6"/>
    <p:sldId id="273" r:id="rId7"/>
    <p:sldId id="271" r:id="rId8"/>
    <p:sldId id="272" r:id="rId9"/>
    <p:sldId id="269" r:id="rId10"/>
    <p:sldId id="276" r:id="rId11"/>
    <p:sldId id="263" r:id="rId12"/>
    <p:sldId id="258" r:id="rId13"/>
    <p:sldId id="260" r:id="rId14"/>
    <p:sldId id="264" r:id="rId15"/>
    <p:sldId id="261" r:id="rId16"/>
    <p:sldId id="259" r:id="rId17"/>
    <p:sldId id="267" r:id="rId18"/>
    <p:sldId id="278" r:id="rId19"/>
    <p:sldId id="280" r:id="rId20"/>
    <p:sldId id="274" r:id="rId21"/>
    <p:sldId id="275" r:id="rId22"/>
    <p:sldId id="277" r:id="rId23"/>
    <p:sldId id="28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805" autoAdjust="0"/>
  </p:normalViewPr>
  <p:slideViewPr>
    <p:cSldViewPr snapToGrid="0" snapToObjects="1">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BCFED0-76E3-A745-B847-7DB09AB900BC}" type="datetimeFigureOut">
              <a:rPr lang="en-US" smtClean="0"/>
              <a:t>2/24/2018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88739-448E-0A48-94C3-612CF13FC153}" type="slidenum">
              <a:rPr lang="en-US" smtClean="0"/>
              <a:t>‹N›</a:t>
            </a:fld>
            <a:endParaRPr lang="en-US"/>
          </a:p>
        </p:txBody>
      </p:sp>
    </p:spTree>
    <p:extLst>
      <p:ext uri="{BB962C8B-B14F-4D97-AF65-F5344CB8AC3E}">
        <p14:creationId xmlns:p14="http://schemas.microsoft.com/office/powerpoint/2010/main" val="6948910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E48DB-FF6E-1749-88C0-891F297C4355}" type="datetimeFigureOut">
              <a:rPr lang="en-US" smtClean="0"/>
              <a:t>2/24/2018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AEB029-966F-894B-8980-794F0663CE79}" type="slidenum">
              <a:rPr lang="en-US" smtClean="0"/>
              <a:t>‹N›</a:t>
            </a:fld>
            <a:endParaRPr lang="en-US"/>
          </a:p>
        </p:txBody>
      </p:sp>
    </p:spTree>
    <p:extLst>
      <p:ext uri="{BB962C8B-B14F-4D97-AF65-F5344CB8AC3E}">
        <p14:creationId xmlns:p14="http://schemas.microsoft.com/office/powerpoint/2010/main" val="3336803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a:p>
        </p:txBody>
      </p:sp>
      <p:sp>
        <p:nvSpPr>
          <p:cNvPr id="4" name="Date Placeholder 3"/>
          <p:cNvSpPr>
            <a:spLocks noGrp="1"/>
          </p:cNvSpPr>
          <p:nvPr>
            <p:ph type="dt" sz="half" idx="10"/>
          </p:nvPr>
        </p:nvSpPr>
        <p:spPr/>
        <p:txBody>
          <a:bodyPr/>
          <a:lstStyle/>
          <a:p>
            <a:fld id="{E69E7059-3B4E-F74F-B9CD-E1D0F6A3B758}" type="datetime1">
              <a:rPr lang="it-IT" smtClean="0"/>
              <a:t>24/02/2018</a:t>
            </a:fld>
            <a:endParaRPr lang="en-US"/>
          </a:p>
        </p:txBody>
      </p:sp>
      <p:sp>
        <p:nvSpPr>
          <p:cNvPr id="5" name="Footer Placeholder 4"/>
          <p:cNvSpPr>
            <a:spLocks noGrp="1"/>
          </p:cNvSpPr>
          <p:nvPr>
            <p:ph type="ftr" sz="quarter" idx="11"/>
          </p:nvPr>
        </p:nvSpPr>
        <p:spPr/>
        <p:txBody>
          <a:bodyPr/>
          <a:lstStyle/>
          <a:p>
            <a:r>
              <a:rPr lang="it-IT"/>
              <a:t>Liceo Majorana - Convegno CLIL</a:t>
            </a:r>
            <a:endParaRPr lang="en-US"/>
          </a:p>
        </p:txBody>
      </p:sp>
      <p:sp>
        <p:nvSpPr>
          <p:cNvPr id="6" name="Slide Number Placeholder 5"/>
          <p:cNvSpPr>
            <a:spLocks noGrp="1"/>
          </p:cNvSpPr>
          <p:nvPr>
            <p:ph type="sldNum" sz="quarter" idx="12"/>
          </p:nvPr>
        </p:nvSpPr>
        <p:spPr/>
        <p:txBody>
          <a:bodyPr/>
          <a:lstStyle/>
          <a:p>
            <a:fld id="{B5E01D32-5E4B-3545-8DE7-01AF0816E65F}" type="slidenum">
              <a:rPr lang="en-US" smtClean="0"/>
              <a:t>‹N›</a:t>
            </a:fld>
            <a:endParaRPr lang="en-US"/>
          </a:p>
        </p:txBody>
      </p:sp>
    </p:spTree>
    <p:extLst>
      <p:ext uri="{BB962C8B-B14F-4D97-AF65-F5344CB8AC3E}">
        <p14:creationId xmlns:p14="http://schemas.microsoft.com/office/powerpoint/2010/main" val="360841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EB9E33A3-E1D6-4F4B-83AB-DE3F040EEEDB}" type="datetime1">
              <a:rPr lang="it-IT" smtClean="0"/>
              <a:t>24/02/2018</a:t>
            </a:fld>
            <a:endParaRPr lang="en-US"/>
          </a:p>
        </p:txBody>
      </p:sp>
      <p:sp>
        <p:nvSpPr>
          <p:cNvPr id="5" name="Footer Placeholder 4"/>
          <p:cNvSpPr>
            <a:spLocks noGrp="1"/>
          </p:cNvSpPr>
          <p:nvPr>
            <p:ph type="ftr" sz="quarter" idx="11"/>
          </p:nvPr>
        </p:nvSpPr>
        <p:spPr/>
        <p:txBody>
          <a:bodyPr/>
          <a:lstStyle/>
          <a:p>
            <a:r>
              <a:rPr lang="it-IT"/>
              <a:t>Liceo Majorana - Convegno CLIL</a:t>
            </a:r>
            <a:endParaRPr lang="en-US"/>
          </a:p>
        </p:txBody>
      </p:sp>
      <p:sp>
        <p:nvSpPr>
          <p:cNvPr id="6" name="Slide Number Placeholder 5"/>
          <p:cNvSpPr>
            <a:spLocks noGrp="1"/>
          </p:cNvSpPr>
          <p:nvPr>
            <p:ph type="sldNum" sz="quarter" idx="12"/>
          </p:nvPr>
        </p:nvSpPr>
        <p:spPr/>
        <p:txBody>
          <a:bodyPr/>
          <a:lstStyle/>
          <a:p>
            <a:fld id="{B5E01D32-5E4B-3545-8DE7-01AF0816E65F}" type="slidenum">
              <a:rPr lang="en-US" smtClean="0"/>
              <a:t>‹N›</a:t>
            </a:fld>
            <a:endParaRPr lang="en-US"/>
          </a:p>
        </p:txBody>
      </p:sp>
    </p:spTree>
    <p:extLst>
      <p:ext uri="{BB962C8B-B14F-4D97-AF65-F5344CB8AC3E}">
        <p14:creationId xmlns:p14="http://schemas.microsoft.com/office/powerpoint/2010/main" val="2405251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9F7D6BFB-3E70-1040-85D0-7ADF788E802E}" type="datetime1">
              <a:rPr lang="it-IT" smtClean="0"/>
              <a:t>24/02/2018</a:t>
            </a:fld>
            <a:endParaRPr lang="en-US"/>
          </a:p>
        </p:txBody>
      </p:sp>
      <p:sp>
        <p:nvSpPr>
          <p:cNvPr id="5" name="Footer Placeholder 4"/>
          <p:cNvSpPr>
            <a:spLocks noGrp="1"/>
          </p:cNvSpPr>
          <p:nvPr>
            <p:ph type="ftr" sz="quarter" idx="11"/>
          </p:nvPr>
        </p:nvSpPr>
        <p:spPr/>
        <p:txBody>
          <a:bodyPr/>
          <a:lstStyle/>
          <a:p>
            <a:r>
              <a:rPr lang="it-IT"/>
              <a:t>Liceo Majorana - Convegno CLIL</a:t>
            </a:r>
            <a:endParaRPr lang="en-US"/>
          </a:p>
        </p:txBody>
      </p:sp>
      <p:sp>
        <p:nvSpPr>
          <p:cNvPr id="6" name="Slide Number Placeholder 5"/>
          <p:cNvSpPr>
            <a:spLocks noGrp="1"/>
          </p:cNvSpPr>
          <p:nvPr>
            <p:ph type="sldNum" sz="quarter" idx="12"/>
          </p:nvPr>
        </p:nvSpPr>
        <p:spPr/>
        <p:txBody>
          <a:bodyPr/>
          <a:lstStyle/>
          <a:p>
            <a:fld id="{B5E01D32-5E4B-3545-8DE7-01AF0816E65F}" type="slidenum">
              <a:rPr lang="en-US" smtClean="0"/>
              <a:t>‹N›</a:t>
            </a:fld>
            <a:endParaRPr lang="en-US"/>
          </a:p>
        </p:txBody>
      </p:sp>
    </p:spTree>
    <p:extLst>
      <p:ext uri="{BB962C8B-B14F-4D97-AF65-F5344CB8AC3E}">
        <p14:creationId xmlns:p14="http://schemas.microsoft.com/office/powerpoint/2010/main" val="508285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it-IT"/>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EEBEF24-7DBB-3D49-99D7-B267F3B602EC}" type="datetime1">
              <a:rPr lang="it-IT" smtClean="0">
                <a:solidFill>
                  <a:srgbClr val="465E9C"/>
                </a:solidFill>
              </a:rPr>
              <a:t>24/02/2018</a:t>
            </a:fld>
            <a:endParaRPr lang="en-US">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r>
              <a:rPr lang="it-IT">
                <a:solidFill>
                  <a:srgbClr val="465E9C"/>
                </a:solidFill>
              </a:rPr>
              <a:t>Liceo Majorana - Convegno CLIL</a:t>
            </a:r>
            <a:endParaRPr lang="en-US" dirty="0">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solidFill>
                  <a:srgbClr val="465E9C"/>
                </a:solidFill>
              </a:rPr>
              <a:pPr/>
              <a:t>‹N›</a:t>
            </a:fld>
            <a:endParaRPr lang="en-US">
              <a:solidFill>
                <a:srgbClr val="465E9C"/>
              </a:solidFill>
            </a:endParaRPr>
          </a:p>
        </p:txBody>
      </p:sp>
    </p:spTree>
    <p:extLst>
      <p:ext uri="{BB962C8B-B14F-4D97-AF65-F5344CB8AC3E}">
        <p14:creationId xmlns:p14="http://schemas.microsoft.com/office/powerpoint/2010/main" val="280213228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0F1C940A-E7F3-2340-B9A7-C72115789AAC}" type="datetime1">
              <a:rPr lang="it-IT" smtClean="0">
                <a:solidFill>
                  <a:srgbClr val="465E9C"/>
                </a:solidFill>
              </a:rPr>
              <a:t>24/02/2018</a:t>
            </a:fld>
            <a:endParaRPr lang="en-US">
              <a:solidFill>
                <a:srgbClr val="465E9C"/>
              </a:solidFill>
            </a:endParaRPr>
          </a:p>
        </p:txBody>
      </p:sp>
      <p:sp>
        <p:nvSpPr>
          <p:cNvPr id="5" name="Footer Placeholder 4"/>
          <p:cNvSpPr>
            <a:spLocks noGrp="1"/>
          </p:cNvSpPr>
          <p:nvPr>
            <p:ph type="ftr" sz="quarter" idx="11"/>
          </p:nvPr>
        </p:nvSpPr>
        <p:spPr/>
        <p:txBody>
          <a:bodyPr/>
          <a:lstStyle/>
          <a:p>
            <a:r>
              <a:rPr lang="it-IT">
                <a:solidFill>
                  <a:srgbClr val="465E9C"/>
                </a:solidFill>
              </a:rPr>
              <a:t>Liceo Majorana - Convegno CLIL</a:t>
            </a:r>
            <a:endParaRPr lang="en-US">
              <a:solidFill>
                <a:srgbClr val="465E9C"/>
              </a:solidFill>
            </a:endParaRPr>
          </a:p>
        </p:txBody>
      </p:sp>
      <p:sp>
        <p:nvSpPr>
          <p:cNvPr id="6" name="Slide Number Placeholder 5"/>
          <p:cNvSpPr>
            <a:spLocks noGrp="1"/>
          </p:cNvSpPr>
          <p:nvPr>
            <p:ph type="sldNum" sz="quarter" idx="12"/>
          </p:nvPr>
        </p:nvSpPr>
        <p:spPr/>
        <p:txBody>
          <a:bodyPr/>
          <a:lstStyle/>
          <a:p>
            <a:fld id="{651FC063-5EA9-49AF-AFAF-D68C9E82B23B}" type="slidenum">
              <a:rPr lang="en-US" smtClean="0">
                <a:solidFill>
                  <a:srgbClr val="465E9C"/>
                </a:solidFill>
              </a:rPr>
              <a:pPr/>
              <a:t>‹N›</a:t>
            </a:fld>
            <a:endParaRPr lang="en-US">
              <a:solidFill>
                <a:srgbClr val="465E9C"/>
              </a:solidFill>
            </a:endParaRPr>
          </a:p>
        </p:txBody>
      </p:sp>
    </p:spTree>
    <p:extLst>
      <p:ext uri="{BB962C8B-B14F-4D97-AF65-F5344CB8AC3E}">
        <p14:creationId xmlns:p14="http://schemas.microsoft.com/office/powerpoint/2010/main" val="240162032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it-IT"/>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fld id="{EE944217-E472-FD40-A774-27C199776507}" type="datetime1">
              <a:rPr lang="it-IT" smtClean="0">
                <a:solidFill>
                  <a:srgbClr val="465E9C"/>
                </a:solidFill>
              </a:rPr>
              <a:t>24/02/2018</a:t>
            </a:fld>
            <a:endParaRPr lang="en-US">
              <a:solidFill>
                <a:srgbClr val="465E9C"/>
              </a:solidFill>
            </a:endParaRPr>
          </a:p>
        </p:txBody>
      </p:sp>
      <p:sp>
        <p:nvSpPr>
          <p:cNvPr id="5" name="Footer Placeholder 4"/>
          <p:cNvSpPr>
            <a:spLocks noGrp="1"/>
          </p:cNvSpPr>
          <p:nvPr>
            <p:ph type="ftr" sz="quarter" idx="11"/>
          </p:nvPr>
        </p:nvSpPr>
        <p:spPr/>
        <p:txBody>
          <a:bodyPr/>
          <a:lstStyle/>
          <a:p>
            <a:r>
              <a:rPr lang="it-IT">
                <a:solidFill>
                  <a:srgbClr val="465E9C"/>
                </a:solidFill>
              </a:rPr>
              <a:t>Liceo Majorana - Convegno CLIL</a:t>
            </a:r>
            <a:endParaRPr lang="en-US">
              <a:solidFill>
                <a:srgbClr val="465E9C"/>
              </a:solidFill>
            </a:endParaRPr>
          </a:p>
        </p:txBody>
      </p:sp>
      <p:sp>
        <p:nvSpPr>
          <p:cNvPr id="6" name="Slide Number Placeholder 5"/>
          <p:cNvSpPr>
            <a:spLocks noGrp="1"/>
          </p:cNvSpPr>
          <p:nvPr>
            <p:ph type="sldNum" sz="quarter" idx="12"/>
          </p:nvPr>
        </p:nvSpPr>
        <p:spPr/>
        <p:txBody>
          <a:bodyPr/>
          <a:lstStyle/>
          <a:p>
            <a:fld id="{651FC063-5EA9-49AF-AFAF-D68C9E82B23B}" type="slidenum">
              <a:rPr lang="en-US" smtClean="0">
                <a:solidFill>
                  <a:srgbClr val="465E9C"/>
                </a:solidFill>
              </a:rPr>
              <a:pPr/>
              <a:t>‹N›</a:t>
            </a:fld>
            <a:endParaRPr lang="en-US">
              <a:solidFill>
                <a:srgbClr val="465E9C"/>
              </a:solidFill>
            </a:endParaRPr>
          </a:p>
        </p:txBody>
      </p:sp>
    </p:spTree>
    <p:extLst>
      <p:ext uri="{BB962C8B-B14F-4D97-AF65-F5344CB8AC3E}">
        <p14:creationId xmlns:p14="http://schemas.microsoft.com/office/powerpoint/2010/main" val="180179261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5" name="Date Placeholder 4"/>
          <p:cNvSpPr>
            <a:spLocks noGrp="1"/>
          </p:cNvSpPr>
          <p:nvPr>
            <p:ph type="dt" sz="half" idx="10"/>
          </p:nvPr>
        </p:nvSpPr>
        <p:spPr/>
        <p:txBody>
          <a:bodyPr/>
          <a:lstStyle/>
          <a:p>
            <a:fld id="{1CC8E2AC-7836-9244-AA7A-9E5F07B50462}" type="datetime1">
              <a:rPr lang="it-IT" smtClean="0">
                <a:solidFill>
                  <a:srgbClr val="465E9C"/>
                </a:solidFill>
              </a:rPr>
              <a:t>24/02/2018</a:t>
            </a:fld>
            <a:endParaRPr lang="en-US">
              <a:solidFill>
                <a:srgbClr val="465E9C"/>
              </a:solidFill>
            </a:endParaRPr>
          </a:p>
        </p:txBody>
      </p:sp>
      <p:sp>
        <p:nvSpPr>
          <p:cNvPr id="6" name="Footer Placeholder 5"/>
          <p:cNvSpPr>
            <a:spLocks noGrp="1"/>
          </p:cNvSpPr>
          <p:nvPr>
            <p:ph type="ftr" sz="quarter" idx="11"/>
          </p:nvPr>
        </p:nvSpPr>
        <p:spPr/>
        <p:txBody>
          <a:bodyPr/>
          <a:lstStyle/>
          <a:p>
            <a:r>
              <a:rPr lang="it-IT">
                <a:solidFill>
                  <a:srgbClr val="465E9C"/>
                </a:solidFill>
              </a:rPr>
              <a:t>Liceo Majorana - Convegno CLIL</a:t>
            </a:r>
            <a:endParaRPr lang="en-US">
              <a:solidFill>
                <a:srgbClr val="465E9C"/>
              </a:solidFill>
            </a:endParaRPr>
          </a:p>
        </p:txBody>
      </p:sp>
      <p:sp>
        <p:nvSpPr>
          <p:cNvPr id="7" name="Slide Number Placeholder 6"/>
          <p:cNvSpPr>
            <a:spLocks noGrp="1"/>
          </p:cNvSpPr>
          <p:nvPr>
            <p:ph type="sldNum" sz="quarter" idx="12"/>
          </p:nvPr>
        </p:nvSpPr>
        <p:spPr/>
        <p:txBody>
          <a:bodyPr/>
          <a:lstStyle/>
          <a:p>
            <a:fld id="{651FC063-5EA9-49AF-AFAF-D68C9E82B23B}" type="slidenum">
              <a:rPr lang="en-US" smtClean="0">
                <a:solidFill>
                  <a:srgbClr val="465E9C"/>
                </a:solidFill>
              </a:rPr>
              <a:pPr/>
              <a:t>‹N›</a:t>
            </a:fld>
            <a:endParaRPr lang="en-US">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Tree>
    <p:extLst>
      <p:ext uri="{BB962C8B-B14F-4D97-AF65-F5344CB8AC3E}">
        <p14:creationId xmlns:p14="http://schemas.microsoft.com/office/powerpoint/2010/main" val="347658397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7" name="Date Placeholder 6"/>
          <p:cNvSpPr>
            <a:spLocks noGrp="1"/>
          </p:cNvSpPr>
          <p:nvPr>
            <p:ph type="dt" sz="half" idx="10"/>
          </p:nvPr>
        </p:nvSpPr>
        <p:spPr/>
        <p:txBody>
          <a:bodyPr/>
          <a:lstStyle/>
          <a:p>
            <a:fld id="{E8BF22B7-D1F0-1F46-9497-E20FBBB58BBA}" type="datetime1">
              <a:rPr lang="it-IT" smtClean="0">
                <a:solidFill>
                  <a:srgbClr val="465E9C"/>
                </a:solidFill>
              </a:rPr>
              <a:t>24/02/2018</a:t>
            </a:fld>
            <a:endParaRPr lang="en-US">
              <a:solidFill>
                <a:srgbClr val="465E9C"/>
              </a:solidFill>
            </a:endParaRPr>
          </a:p>
        </p:txBody>
      </p:sp>
      <p:sp>
        <p:nvSpPr>
          <p:cNvPr id="8" name="Footer Placeholder 7"/>
          <p:cNvSpPr>
            <a:spLocks noGrp="1"/>
          </p:cNvSpPr>
          <p:nvPr>
            <p:ph type="ftr" sz="quarter" idx="11"/>
          </p:nvPr>
        </p:nvSpPr>
        <p:spPr/>
        <p:txBody>
          <a:bodyPr/>
          <a:lstStyle/>
          <a:p>
            <a:r>
              <a:rPr lang="it-IT">
                <a:solidFill>
                  <a:srgbClr val="465E9C"/>
                </a:solidFill>
              </a:rPr>
              <a:t>Liceo Majorana - Convegno CLIL</a:t>
            </a:r>
            <a:endParaRPr lang="en-US">
              <a:solidFill>
                <a:srgbClr val="465E9C"/>
              </a:solidFill>
            </a:endParaRPr>
          </a:p>
        </p:txBody>
      </p:sp>
      <p:sp>
        <p:nvSpPr>
          <p:cNvPr id="9" name="Slide Number Placeholder 8"/>
          <p:cNvSpPr>
            <a:spLocks noGrp="1"/>
          </p:cNvSpPr>
          <p:nvPr>
            <p:ph type="sldNum" sz="quarter" idx="12"/>
          </p:nvPr>
        </p:nvSpPr>
        <p:spPr/>
        <p:txBody>
          <a:bodyPr/>
          <a:lstStyle/>
          <a:p>
            <a:fld id="{651FC063-5EA9-49AF-AFAF-D68C9E82B23B}" type="slidenum">
              <a:rPr lang="en-US" smtClean="0">
                <a:solidFill>
                  <a:srgbClr val="465E9C"/>
                </a:solidFill>
              </a:rPr>
              <a:pPr/>
              <a:t>‹N›</a:t>
            </a:fld>
            <a:endParaRPr lang="en-US">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Tree>
    <p:extLst>
      <p:ext uri="{BB962C8B-B14F-4D97-AF65-F5344CB8AC3E}">
        <p14:creationId xmlns:p14="http://schemas.microsoft.com/office/powerpoint/2010/main" val="10445462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2"/>
          <p:cNvSpPr>
            <a:spLocks noGrp="1"/>
          </p:cNvSpPr>
          <p:nvPr>
            <p:ph type="dt" sz="half" idx="10"/>
          </p:nvPr>
        </p:nvSpPr>
        <p:spPr/>
        <p:txBody>
          <a:bodyPr/>
          <a:lstStyle/>
          <a:p>
            <a:fld id="{BDFC52C5-A4D0-DD41-82F8-B35413E09F16}" type="datetime1">
              <a:rPr lang="it-IT" smtClean="0">
                <a:solidFill>
                  <a:srgbClr val="465E9C"/>
                </a:solidFill>
              </a:rPr>
              <a:t>24/02/2018</a:t>
            </a:fld>
            <a:endParaRPr lang="en-US">
              <a:solidFill>
                <a:srgbClr val="465E9C"/>
              </a:solidFill>
            </a:endParaRPr>
          </a:p>
        </p:txBody>
      </p:sp>
      <p:sp>
        <p:nvSpPr>
          <p:cNvPr id="4" name="Footer Placeholder 3"/>
          <p:cNvSpPr>
            <a:spLocks noGrp="1"/>
          </p:cNvSpPr>
          <p:nvPr>
            <p:ph type="ftr" sz="quarter" idx="11"/>
          </p:nvPr>
        </p:nvSpPr>
        <p:spPr/>
        <p:txBody>
          <a:bodyPr/>
          <a:lstStyle/>
          <a:p>
            <a:r>
              <a:rPr lang="it-IT">
                <a:solidFill>
                  <a:srgbClr val="465E9C"/>
                </a:solidFill>
              </a:rPr>
              <a:t>Liceo Majorana - Convegno CLIL</a:t>
            </a:r>
            <a:endParaRPr lang="en-US">
              <a:solidFill>
                <a:srgbClr val="465E9C"/>
              </a:solidFill>
            </a:endParaRPr>
          </a:p>
        </p:txBody>
      </p:sp>
      <p:sp>
        <p:nvSpPr>
          <p:cNvPr id="5" name="Slide Number Placeholder 4"/>
          <p:cNvSpPr>
            <a:spLocks noGrp="1"/>
          </p:cNvSpPr>
          <p:nvPr>
            <p:ph type="sldNum" sz="quarter" idx="12"/>
          </p:nvPr>
        </p:nvSpPr>
        <p:spPr/>
        <p:txBody>
          <a:bodyPr/>
          <a:lstStyle/>
          <a:p>
            <a:fld id="{651FC063-5EA9-49AF-AFAF-D68C9E82B23B}" type="slidenum">
              <a:rPr lang="en-US" smtClean="0">
                <a:solidFill>
                  <a:srgbClr val="465E9C"/>
                </a:solidFill>
              </a:rPr>
              <a:pPr/>
              <a:t>‹N›</a:t>
            </a:fld>
            <a:endParaRPr lang="en-US">
              <a:solidFill>
                <a:srgbClr val="465E9C"/>
              </a:solidFill>
            </a:endParaRPr>
          </a:p>
        </p:txBody>
      </p:sp>
    </p:spTree>
    <p:extLst>
      <p:ext uri="{BB962C8B-B14F-4D97-AF65-F5344CB8AC3E}">
        <p14:creationId xmlns:p14="http://schemas.microsoft.com/office/powerpoint/2010/main" val="291606751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5571A-4B9D-2143-A02F-03FB3F3B49CB}" type="datetime1">
              <a:rPr lang="it-IT" smtClean="0">
                <a:solidFill>
                  <a:srgbClr val="465E9C"/>
                </a:solidFill>
              </a:rPr>
              <a:t>24/02/2018</a:t>
            </a:fld>
            <a:endParaRPr lang="en-US">
              <a:solidFill>
                <a:srgbClr val="465E9C"/>
              </a:solidFill>
            </a:endParaRPr>
          </a:p>
        </p:txBody>
      </p:sp>
      <p:sp>
        <p:nvSpPr>
          <p:cNvPr id="3" name="Footer Placeholder 2"/>
          <p:cNvSpPr>
            <a:spLocks noGrp="1"/>
          </p:cNvSpPr>
          <p:nvPr>
            <p:ph type="ftr" sz="quarter" idx="11"/>
          </p:nvPr>
        </p:nvSpPr>
        <p:spPr/>
        <p:txBody>
          <a:bodyPr/>
          <a:lstStyle/>
          <a:p>
            <a:r>
              <a:rPr lang="it-IT">
                <a:solidFill>
                  <a:srgbClr val="465E9C"/>
                </a:solidFill>
              </a:rPr>
              <a:t>Liceo Majorana - Convegno CLIL</a:t>
            </a:r>
            <a:endParaRPr lang="en-US">
              <a:solidFill>
                <a:srgbClr val="465E9C"/>
              </a:solidFill>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solidFill>
                  <a:srgbClr val="465E9C"/>
                </a:solidFill>
              </a:rPr>
              <a:pPr/>
              <a:t>‹N›</a:t>
            </a:fld>
            <a:endParaRPr lang="en-US">
              <a:solidFill>
                <a:srgbClr val="465E9C"/>
              </a:solidFill>
            </a:endParaRPr>
          </a:p>
        </p:txBody>
      </p:sp>
    </p:spTree>
    <p:extLst>
      <p:ext uri="{BB962C8B-B14F-4D97-AF65-F5344CB8AC3E}">
        <p14:creationId xmlns:p14="http://schemas.microsoft.com/office/powerpoint/2010/main" val="2545375943"/>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it-IT"/>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67394A6A-30E2-D044-8EC3-71B727808A87}" type="datetime1">
              <a:rPr lang="it-IT" smtClean="0">
                <a:solidFill>
                  <a:srgbClr val="465E9C"/>
                </a:solidFill>
              </a:rPr>
              <a:t>24/02/2018</a:t>
            </a:fld>
            <a:endParaRPr lang="en-US">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r>
              <a:rPr lang="it-IT">
                <a:solidFill>
                  <a:srgbClr val="465E9C"/>
                </a:solidFill>
              </a:rPr>
              <a:t>Liceo Majorana - Convegno CLIL</a:t>
            </a:r>
            <a:endParaRPr lang="en-US" dirty="0">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solidFill>
                  <a:srgbClr val="465E9C"/>
                </a:solidFill>
              </a:rPr>
              <a:pPr/>
              <a:t>‹N›</a:t>
            </a:fld>
            <a:endParaRPr lang="en-US">
              <a:solidFill>
                <a:srgbClr val="465E9C"/>
              </a:solidFill>
            </a:endParaRPr>
          </a:p>
        </p:txBody>
      </p:sp>
    </p:spTree>
    <p:extLst>
      <p:ext uri="{BB962C8B-B14F-4D97-AF65-F5344CB8AC3E}">
        <p14:creationId xmlns:p14="http://schemas.microsoft.com/office/powerpoint/2010/main" val="221732922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C4E14ED0-F0BC-AD49-9228-04BC85375123}" type="datetime1">
              <a:rPr lang="it-IT" smtClean="0"/>
              <a:t>24/02/2018</a:t>
            </a:fld>
            <a:endParaRPr lang="en-US"/>
          </a:p>
        </p:txBody>
      </p:sp>
      <p:sp>
        <p:nvSpPr>
          <p:cNvPr id="5" name="Footer Placeholder 4"/>
          <p:cNvSpPr>
            <a:spLocks noGrp="1"/>
          </p:cNvSpPr>
          <p:nvPr>
            <p:ph type="ftr" sz="quarter" idx="11"/>
          </p:nvPr>
        </p:nvSpPr>
        <p:spPr/>
        <p:txBody>
          <a:bodyPr/>
          <a:lstStyle/>
          <a:p>
            <a:r>
              <a:rPr lang="it-IT"/>
              <a:t>Liceo Majorana - Convegno CLIL</a:t>
            </a:r>
            <a:endParaRPr lang="en-US"/>
          </a:p>
        </p:txBody>
      </p:sp>
      <p:sp>
        <p:nvSpPr>
          <p:cNvPr id="6" name="Slide Number Placeholder 5"/>
          <p:cNvSpPr>
            <a:spLocks noGrp="1"/>
          </p:cNvSpPr>
          <p:nvPr>
            <p:ph type="sldNum" sz="quarter" idx="12"/>
          </p:nvPr>
        </p:nvSpPr>
        <p:spPr/>
        <p:txBody>
          <a:bodyPr/>
          <a:lstStyle/>
          <a:p>
            <a:fld id="{B5E01D32-5E4B-3545-8DE7-01AF0816E65F}" type="slidenum">
              <a:rPr lang="en-US" smtClean="0"/>
              <a:t>‹N›</a:t>
            </a:fld>
            <a:endParaRPr lang="en-US"/>
          </a:p>
        </p:txBody>
      </p:sp>
    </p:spTree>
    <p:extLst>
      <p:ext uri="{BB962C8B-B14F-4D97-AF65-F5344CB8AC3E}">
        <p14:creationId xmlns:p14="http://schemas.microsoft.com/office/powerpoint/2010/main" val="214020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it-IT"/>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B7D9F9C-A14D-7D47-94AA-E14A0CF92F99}" type="datetime1">
              <a:rPr lang="it-IT" smtClean="0">
                <a:solidFill>
                  <a:srgbClr val="465E9C"/>
                </a:solidFill>
              </a:rPr>
              <a:t>24/02/2018</a:t>
            </a:fld>
            <a:endParaRPr lang="en-US">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r>
              <a:rPr lang="it-IT">
                <a:solidFill>
                  <a:srgbClr val="465E9C"/>
                </a:solidFill>
              </a:rPr>
              <a:t>Liceo Majorana - Convegno CLIL</a:t>
            </a:r>
            <a:endParaRPr lang="en-US" dirty="0">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solidFill>
                  <a:srgbClr val="465E9C"/>
                </a:solidFill>
              </a:rPr>
              <a:pPr/>
              <a:t>‹N›</a:t>
            </a:fld>
            <a:endParaRPr lang="en-US">
              <a:solidFill>
                <a:srgbClr val="465E9C"/>
              </a:solidFill>
            </a:endParaRPr>
          </a:p>
        </p:txBody>
      </p:sp>
    </p:spTree>
    <p:extLst>
      <p:ext uri="{BB962C8B-B14F-4D97-AF65-F5344CB8AC3E}">
        <p14:creationId xmlns:p14="http://schemas.microsoft.com/office/powerpoint/2010/main" val="373797496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D6426F05-C3E8-C44D-935D-7E9D3A12D334}" type="datetime1">
              <a:rPr lang="it-IT" smtClean="0">
                <a:solidFill>
                  <a:srgbClr val="465E9C"/>
                </a:solidFill>
              </a:rPr>
              <a:t>24/02/2018</a:t>
            </a:fld>
            <a:endParaRPr lang="en-US">
              <a:solidFill>
                <a:srgbClr val="465E9C"/>
              </a:solidFill>
            </a:endParaRPr>
          </a:p>
        </p:txBody>
      </p:sp>
      <p:sp>
        <p:nvSpPr>
          <p:cNvPr id="5" name="Footer Placeholder 4"/>
          <p:cNvSpPr>
            <a:spLocks noGrp="1"/>
          </p:cNvSpPr>
          <p:nvPr>
            <p:ph type="ftr" sz="quarter" idx="11"/>
          </p:nvPr>
        </p:nvSpPr>
        <p:spPr/>
        <p:txBody>
          <a:bodyPr/>
          <a:lstStyle/>
          <a:p>
            <a:r>
              <a:rPr lang="it-IT">
                <a:solidFill>
                  <a:srgbClr val="465E9C"/>
                </a:solidFill>
              </a:rPr>
              <a:t>Liceo Majorana - Convegno CLIL</a:t>
            </a:r>
            <a:endParaRPr lang="en-US">
              <a:solidFill>
                <a:srgbClr val="465E9C"/>
              </a:solidFill>
            </a:endParaRPr>
          </a:p>
        </p:txBody>
      </p:sp>
      <p:sp>
        <p:nvSpPr>
          <p:cNvPr id="6" name="Slide Number Placeholder 5"/>
          <p:cNvSpPr>
            <a:spLocks noGrp="1"/>
          </p:cNvSpPr>
          <p:nvPr>
            <p:ph type="sldNum" sz="quarter" idx="12"/>
          </p:nvPr>
        </p:nvSpPr>
        <p:spPr/>
        <p:txBody>
          <a:bodyPr/>
          <a:lstStyle/>
          <a:p>
            <a:fld id="{651FC063-5EA9-49AF-AFAF-D68C9E82B23B}" type="slidenum">
              <a:rPr lang="en-US" smtClean="0">
                <a:solidFill>
                  <a:srgbClr val="465E9C"/>
                </a:solidFill>
              </a:rPr>
              <a:pPr/>
              <a:t>‹N›</a:t>
            </a:fld>
            <a:endParaRPr lang="en-US">
              <a:solidFill>
                <a:srgbClr val="465E9C"/>
              </a:solidFill>
            </a:endParaRPr>
          </a:p>
        </p:txBody>
      </p:sp>
    </p:spTree>
    <p:extLst>
      <p:ext uri="{BB962C8B-B14F-4D97-AF65-F5344CB8AC3E}">
        <p14:creationId xmlns:p14="http://schemas.microsoft.com/office/powerpoint/2010/main" val="122175659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it-IT"/>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B004DA19-49E3-F147-ADBB-11E021749CE6}" type="datetime1">
              <a:rPr lang="it-IT" smtClean="0">
                <a:solidFill>
                  <a:srgbClr val="465E9C"/>
                </a:solidFill>
              </a:rPr>
              <a:t>24/02/2018</a:t>
            </a:fld>
            <a:endParaRPr lang="en-US">
              <a:solidFill>
                <a:srgbClr val="465E9C"/>
              </a:solidFill>
            </a:endParaRPr>
          </a:p>
        </p:txBody>
      </p:sp>
      <p:sp>
        <p:nvSpPr>
          <p:cNvPr id="5" name="Footer Placeholder 4"/>
          <p:cNvSpPr>
            <a:spLocks noGrp="1"/>
          </p:cNvSpPr>
          <p:nvPr>
            <p:ph type="ftr" sz="quarter" idx="11"/>
          </p:nvPr>
        </p:nvSpPr>
        <p:spPr/>
        <p:txBody>
          <a:bodyPr/>
          <a:lstStyle/>
          <a:p>
            <a:r>
              <a:rPr lang="it-IT">
                <a:solidFill>
                  <a:srgbClr val="465E9C"/>
                </a:solidFill>
              </a:rPr>
              <a:t>Liceo Majorana - Convegno CLIL</a:t>
            </a:r>
            <a:endParaRPr lang="en-US">
              <a:solidFill>
                <a:srgbClr val="465E9C"/>
              </a:solidFill>
            </a:endParaRPr>
          </a:p>
        </p:txBody>
      </p:sp>
      <p:sp>
        <p:nvSpPr>
          <p:cNvPr id="6" name="Slide Number Placeholder 5"/>
          <p:cNvSpPr>
            <a:spLocks noGrp="1"/>
          </p:cNvSpPr>
          <p:nvPr>
            <p:ph type="sldNum" sz="quarter" idx="12"/>
          </p:nvPr>
        </p:nvSpPr>
        <p:spPr/>
        <p:txBody>
          <a:bodyPr/>
          <a:lstStyle/>
          <a:p>
            <a:fld id="{651FC063-5EA9-49AF-AFAF-D68C9E82B23B}" type="slidenum">
              <a:rPr lang="en-US" smtClean="0">
                <a:solidFill>
                  <a:srgbClr val="465E9C"/>
                </a:solidFill>
              </a:rPr>
              <a:pPr/>
              <a:t>‹N›</a:t>
            </a:fld>
            <a:endParaRPr lang="en-US">
              <a:solidFill>
                <a:srgbClr val="465E9C"/>
              </a:solidFill>
            </a:endParaRPr>
          </a:p>
        </p:txBody>
      </p:sp>
    </p:spTree>
    <p:extLst>
      <p:ext uri="{BB962C8B-B14F-4D97-AF65-F5344CB8AC3E}">
        <p14:creationId xmlns:p14="http://schemas.microsoft.com/office/powerpoint/2010/main" val="1632478993"/>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dirty="0"/>
          </a:p>
        </p:txBody>
      </p:sp>
      <p:sp>
        <p:nvSpPr>
          <p:cNvPr id="4" name="Date Placeholder 3"/>
          <p:cNvSpPr>
            <a:spLocks noGrp="1"/>
          </p:cNvSpPr>
          <p:nvPr>
            <p:ph type="dt" sz="half" idx="10"/>
          </p:nvPr>
        </p:nvSpPr>
        <p:spPr/>
        <p:txBody>
          <a:bodyPr/>
          <a:lstStyle/>
          <a:p>
            <a:fld id="{F78F64A5-1ADA-7E44-B821-37FBF91B1B1E}" type="datetime1">
              <a:rPr lang="it-IT" smtClean="0">
                <a:latin typeface="Arial"/>
              </a:rPr>
              <a:t>24/02/2018</a:t>
            </a:fld>
            <a:endParaRPr lang="en-US" dirty="0">
              <a:latin typeface="Arial"/>
            </a:endParaRPr>
          </a:p>
        </p:txBody>
      </p:sp>
      <p:sp>
        <p:nvSpPr>
          <p:cNvPr id="5" name="Footer Placeholder 4"/>
          <p:cNvSpPr>
            <a:spLocks noGrp="1"/>
          </p:cNvSpPr>
          <p:nvPr>
            <p:ph type="ftr" sz="quarter" idx="11"/>
          </p:nvPr>
        </p:nvSpPr>
        <p:spPr/>
        <p:txBody>
          <a:bodyPr/>
          <a:lstStyle/>
          <a:p>
            <a:r>
              <a:rPr lang="it-IT">
                <a:latin typeface="Arial"/>
              </a:rPr>
              <a:t>Liceo Majorana - Convegno CLIL</a:t>
            </a:r>
            <a:endParaRPr lang="en-US" dirty="0">
              <a:latin typeface="Arial"/>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latin typeface="Arial"/>
              </a:rPr>
              <a:pPr/>
              <a:t>‹N›</a:t>
            </a:fld>
            <a:endParaRPr lang="en-US">
              <a:latin typeface="Aria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5074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4ED3F0C5-FBAA-A045-BCA4-8C1302883EC9}" type="datetime1">
              <a:rPr lang="it-IT" smtClean="0">
                <a:latin typeface="Arial"/>
              </a:rPr>
              <a:t>24/02/2018</a:t>
            </a:fld>
            <a:endParaRPr lang="en-US">
              <a:latin typeface="Arial"/>
            </a:endParaRPr>
          </a:p>
        </p:txBody>
      </p:sp>
      <p:sp>
        <p:nvSpPr>
          <p:cNvPr id="5" name="Footer Placeholder 4"/>
          <p:cNvSpPr>
            <a:spLocks noGrp="1"/>
          </p:cNvSpPr>
          <p:nvPr>
            <p:ph type="ftr" sz="quarter" idx="11"/>
          </p:nvPr>
        </p:nvSpPr>
        <p:spPr/>
        <p:txBody>
          <a:bodyPr/>
          <a:lstStyle/>
          <a:p>
            <a:pPr algn="r"/>
            <a:r>
              <a:rPr lang="it-IT">
                <a:latin typeface="Arial"/>
              </a:rPr>
              <a:t>Liceo Majorana - Convegno CLIL</a:t>
            </a:r>
            <a:endParaRPr lang="en-US" dirty="0">
              <a:latin typeface="Aria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latin typeface="Arial"/>
              </a:rPr>
              <a:pPr/>
              <a:t>‹N›</a:t>
            </a:fld>
            <a:endParaRPr lang="en-US">
              <a:latin typeface="Arial"/>
            </a:endParaRPr>
          </a:p>
        </p:txBody>
      </p:sp>
    </p:spTree>
    <p:extLst>
      <p:ext uri="{BB962C8B-B14F-4D97-AF65-F5344CB8AC3E}">
        <p14:creationId xmlns:p14="http://schemas.microsoft.com/office/powerpoint/2010/main" val="4286787835"/>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fld id="{32B520F7-339D-BC43-8D94-3BEE4FD77DD7}" type="datetime1">
              <a:rPr lang="it-IT" smtClean="0">
                <a:latin typeface="Arial"/>
              </a:rPr>
              <a:t>24/02/2018</a:t>
            </a:fld>
            <a:endParaRPr lang="en-US">
              <a:latin typeface="Arial"/>
            </a:endParaRPr>
          </a:p>
        </p:txBody>
      </p:sp>
      <p:sp>
        <p:nvSpPr>
          <p:cNvPr id="5" name="Footer Placeholder 4"/>
          <p:cNvSpPr>
            <a:spLocks noGrp="1"/>
          </p:cNvSpPr>
          <p:nvPr>
            <p:ph type="ftr" sz="quarter" idx="11"/>
          </p:nvPr>
        </p:nvSpPr>
        <p:spPr/>
        <p:txBody>
          <a:bodyPr/>
          <a:lstStyle/>
          <a:p>
            <a:r>
              <a:rPr lang="it-IT">
                <a:latin typeface="Arial"/>
              </a:rPr>
              <a:t>Liceo Majorana - Convegno CLIL</a:t>
            </a:r>
            <a:endParaRPr lang="en-US">
              <a:latin typeface="Arial"/>
            </a:endParaRPr>
          </a:p>
        </p:txBody>
      </p:sp>
      <p:sp>
        <p:nvSpPr>
          <p:cNvPr id="6" name="Slide Number Placeholder 5"/>
          <p:cNvSpPr>
            <a:spLocks noGrp="1"/>
          </p:cNvSpPr>
          <p:nvPr>
            <p:ph type="sldNum" sz="quarter" idx="12"/>
          </p:nvPr>
        </p:nvSpPr>
        <p:spPr/>
        <p:txBody>
          <a:bodyPr/>
          <a:lstStyle/>
          <a:p>
            <a:fld id="{AC5B1FEA-406A-7749-A5C3-DDCB5F67A4CE}" type="slidenum">
              <a:rPr lang="en-US" smtClean="0">
                <a:latin typeface="Arial"/>
              </a:rPr>
              <a:pPr/>
              <a:t>‹N›</a:t>
            </a:fld>
            <a:endParaRPr lang="en-US">
              <a:latin typeface="Aria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843921"/>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5" name="Date Placeholder 4"/>
          <p:cNvSpPr>
            <a:spLocks noGrp="1"/>
          </p:cNvSpPr>
          <p:nvPr>
            <p:ph type="dt" sz="half" idx="10"/>
          </p:nvPr>
        </p:nvSpPr>
        <p:spPr/>
        <p:txBody>
          <a:bodyPr/>
          <a:lstStyle/>
          <a:p>
            <a:fld id="{AA45B281-ACA6-9D4B-BA19-407CDA196D89}" type="datetime1">
              <a:rPr lang="it-IT" smtClean="0">
                <a:latin typeface="Arial"/>
              </a:rPr>
              <a:t>24/02/2018</a:t>
            </a:fld>
            <a:endParaRPr lang="en-US">
              <a:latin typeface="Arial"/>
            </a:endParaRPr>
          </a:p>
        </p:txBody>
      </p:sp>
      <p:sp>
        <p:nvSpPr>
          <p:cNvPr id="6" name="Footer Placeholder 5"/>
          <p:cNvSpPr>
            <a:spLocks noGrp="1"/>
          </p:cNvSpPr>
          <p:nvPr>
            <p:ph type="ftr" sz="quarter" idx="11"/>
          </p:nvPr>
        </p:nvSpPr>
        <p:spPr/>
        <p:txBody>
          <a:bodyPr/>
          <a:lstStyle/>
          <a:p>
            <a:pPr algn="r"/>
            <a:r>
              <a:rPr lang="it-IT">
                <a:latin typeface="Arial"/>
              </a:rPr>
              <a:t>Liceo Majorana - Convegno CLIL</a:t>
            </a:r>
            <a:endParaRPr lang="en-US" dirty="0">
              <a:latin typeface="Aria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latin typeface="Arial"/>
              </a:rPr>
              <a:pPr/>
              <a:t>‹N›</a:t>
            </a:fld>
            <a:endParaRPr lang="en-US">
              <a:latin typeface="Arial"/>
            </a:endParaRPr>
          </a:p>
        </p:txBody>
      </p:sp>
    </p:spTree>
    <p:extLst>
      <p:ext uri="{BB962C8B-B14F-4D97-AF65-F5344CB8AC3E}">
        <p14:creationId xmlns:p14="http://schemas.microsoft.com/office/powerpoint/2010/main" val="329960411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7" name="Date Placeholder 6"/>
          <p:cNvSpPr>
            <a:spLocks noGrp="1"/>
          </p:cNvSpPr>
          <p:nvPr>
            <p:ph type="dt" sz="half" idx="10"/>
          </p:nvPr>
        </p:nvSpPr>
        <p:spPr/>
        <p:txBody>
          <a:bodyPr/>
          <a:lstStyle/>
          <a:p>
            <a:fld id="{1C8F7133-B1F1-BC4C-8BC0-B1D263F7036A}" type="datetime1">
              <a:rPr lang="it-IT" smtClean="0">
                <a:latin typeface="Arial"/>
              </a:rPr>
              <a:t>24/02/2018</a:t>
            </a:fld>
            <a:endParaRPr lang="en-US">
              <a:latin typeface="Arial"/>
            </a:endParaRPr>
          </a:p>
        </p:txBody>
      </p:sp>
      <p:sp>
        <p:nvSpPr>
          <p:cNvPr id="8" name="Footer Placeholder 7"/>
          <p:cNvSpPr>
            <a:spLocks noGrp="1"/>
          </p:cNvSpPr>
          <p:nvPr>
            <p:ph type="ftr" sz="quarter" idx="11"/>
          </p:nvPr>
        </p:nvSpPr>
        <p:spPr/>
        <p:txBody>
          <a:bodyPr/>
          <a:lstStyle/>
          <a:p>
            <a:pPr algn="r"/>
            <a:r>
              <a:rPr lang="it-IT">
                <a:latin typeface="Arial"/>
              </a:rPr>
              <a:t>Liceo Majorana - Convegno CLIL</a:t>
            </a:r>
            <a:endParaRPr lang="en-US" dirty="0">
              <a:latin typeface="Arial"/>
            </a:endParaRPr>
          </a:p>
        </p:txBody>
      </p:sp>
      <p:sp>
        <p:nvSpPr>
          <p:cNvPr id="9" name="Slide Number Placeholder 8"/>
          <p:cNvSpPr>
            <a:spLocks noGrp="1"/>
          </p:cNvSpPr>
          <p:nvPr>
            <p:ph type="sldNum" sz="quarter" idx="12"/>
          </p:nvPr>
        </p:nvSpPr>
        <p:spPr/>
        <p:txBody>
          <a:bodyPr/>
          <a:lstStyle/>
          <a:p>
            <a:fld id="{0CFEC368-1D7A-4F81-ABF6-AE0E36BAF64C}" type="slidenum">
              <a:rPr lang="en-US" smtClean="0">
                <a:latin typeface="Arial"/>
              </a:rPr>
              <a:pPr/>
              <a:t>‹N›</a:t>
            </a:fld>
            <a:endParaRPr lang="en-US">
              <a:latin typeface="Aria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43602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2"/>
          <p:cNvSpPr>
            <a:spLocks noGrp="1"/>
          </p:cNvSpPr>
          <p:nvPr>
            <p:ph type="dt" sz="half" idx="10"/>
          </p:nvPr>
        </p:nvSpPr>
        <p:spPr/>
        <p:txBody>
          <a:bodyPr/>
          <a:lstStyle/>
          <a:p>
            <a:fld id="{05A23358-75BA-E54D-A77E-40150284D2C7}" type="datetime1">
              <a:rPr lang="it-IT" smtClean="0">
                <a:latin typeface="Arial"/>
              </a:rPr>
              <a:t>24/02/2018</a:t>
            </a:fld>
            <a:endParaRPr lang="en-US">
              <a:latin typeface="Arial"/>
            </a:endParaRPr>
          </a:p>
        </p:txBody>
      </p:sp>
      <p:sp>
        <p:nvSpPr>
          <p:cNvPr id="4" name="Footer Placeholder 3"/>
          <p:cNvSpPr>
            <a:spLocks noGrp="1"/>
          </p:cNvSpPr>
          <p:nvPr>
            <p:ph type="ftr" sz="quarter" idx="11"/>
          </p:nvPr>
        </p:nvSpPr>
        <p:spPr/>
        <p:txBody>
          <a:bodyPr/>
          <a:lstStyle/>
          <a:p>
            <a:pPr algn="r"/>
            <a:r>
              <a:rPr lang="it-IT">
                <a:latin typeface="Arial"/>
              </a:rPr>
              <a:t>Liceo Majorana - Convegno CLIL</a:t>
            </a:r>
            <a:endParaRPr lang="en-US" dirty="0">
              <a:latin typeface="Arial"/>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latin typeface="Arial"/>
              </a:rPr>
              <a:pPr/>
              <a:t>‹N›</a:t>
            </a:fld>
            <a:endParaRPr lang="en-US">
              <a:latin typeface="Arial"/>
            </a:endParaRPr>
          </a:p>
        </p:txBody>
      </p:sp>
    </p:spTree>
    <p:extLst>
      <p:ext uri="{BB962C8B-B14F-4D97-AF65-F5344CB8AC3E}">
        <p14:creationId xmlns:p14="http://schemas.microsoft.com/office/powerpoint/2010/main" val="1636948369"/>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E27EF-F3B6-124C-BF15-55E89A3A3224}" type="datetime1">
              <a:rPr lang="it-IT" smtClean="0">
                <a:latin typeface="Arial"/>
              </a:rPr>
              <a:t>24/02/2018</a:t>
            </a:fld>
            <a:endParaRPr lang="en-US">
              <a:latin typeface="Arial"/>
            </a:endParaRPr>
          </a:p>
        </p:txBody>
      </p:sp>
      <p:sp>
        <p:nvSpPr>
          <p:cNvPr id="3" name="Footer Placeholder 2"/>
          <p:cNvSpPr>
            <a:spLocks noGrp="1"/>
          </p:cNvSpPr>
          <p:nvPr>
            <p:ph type="ftr" sz="quarter" idx="11"/>
          </p:nvPr>
        </p:nvSpPr>
        <p:spPr/>
        <p:txBody>
          <a:bodyPr/>
          <a:lstStyle/>
          <a:p>
            <a:pPr algn="r"/>
            <a:r>
              <a:rPr lang="it-IT">
                <a:latin typeface="Arial"/>
              </a:rPr>
              <a:t>Liceo Majorana - Convegno CLIL</a:t>
            </a:r>
            <a:endParaRPr lang="en-US" dirty="0">
              <a:latin typeface="Aria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latin typeface="Arial"/>
              </a:rPr>
              <a:pPr/>
              <a:t>‹N›</a:t>
            </a:fld>
            <a:endParaRPr lang="en-US">
              <a:latin typeface="Arial"/>
            </a:endParaRPr>
          </a:p>
        </p:txBody>
      </p:sp>
    </p:spTree>
    <p:extLst>
      <p:ext uri="{BB962C8B-B14F-4D97-AF65-F5344CB8AC3E}">
        <p14:creationId xmlns:p14="http://schemas.microsoft.com/office/powerpoint/2010/main" val="234438537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fld id="{622CC54A-1729-7740-8153-4E2E2F6B824E}" type="datetime1">
              <a:rPr lang="it-IT" smtClean="0"/>
              <a:t>24/02/2018</a:t>
            </a:fld>
            <a:endParaRPr lang="en-US"/>
          </a:p>
        </p:txBody>
      </p:sp>
      <p:sp>
        <p:nvSpPr>
          <p:cNvPr id="5" name="Footer Placeholder 4"/>
          <p:cNvSpPr>
            <a:spLocks noGrp="1"/>
          </p:cNvSpPr>
          <p:nvPr>
            <p:ph type="ftr" sz="quarter" idx="11"/>
          </p:nvPr>
        </p:nvSpPr>
        <p:spPr/>
        <p:txBody>
          <a:bodyPr/>
          <a:lstStyle/>
          <a:p>
            <a:r>
              <a:rPr lang="it-IT"/>
              <a:t>Liceo Majorana - Convegno CLIL</a:t>
            </a:r>
            <a:endParaRPr lang="en-US"/>
          </a:p>
        </p:txBody>
      </p:sp>
      <p:sp>
        <p:nvSpPr>
          <p:cNvPr id="6" name="Slide Number Placeholder 5"/>
          <p:cNvSpPr>
            <a:spLocks noGrp="1"/>
          </p:cNvSpPr>
          <p:nvPr>
            <p:ph type="sldNum" sz="quarter" idx="12"/>
          </p:nvPr>
        </p:nvSpPr>
        <p:spPr/>
        <p:txBody>
          <a:bodyPr/>
          <a:lstStyle/>
          <a:p>
            <a:fld id="{B5E01D32-5E4B-3545-8DE7-01AF0816E65F}" type="slidenum">
              <a:rPr lang="en-US" smtClean="0"/>
              <a:t>‹N›</a:t>
            </a:fld>
            <a:endParaRPr lang="en-US"/>
          </a:p>
        </p:txBody>
      </p:sp>
    </p:spTree>
    <p:extLst>
      <p:ext uri="{BB962C8B-B14F-4D97-AF65-F5344CB8AC3E}">
        <p14:creationId xmlns:p14="http://schemas.microsoft.com/office/powerpoint/2010/main" val="3289699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3BBDBB22-3FC7-EC44-9F36-980E80F5FBF4}" type="datetime1">
              <a:rPr lang="it-IT" smtClean="0">
                <a:latin typeface="Arial"/>
              </a:rPr>
              <a:t>24/02/2018</a:t>
            </a:fld>
            <a:endParaRPr lang="en-US">
              <a:latin typeface="Arial"/>
            </a:endParaRPr>
          </a:p>
        </p:txBody>
      </p:sp>
      <p:sp>
        <p:nvSpPr>
          <p:cNvPr id="6" name="Footer Placeholder 5"/>
          <p:cNvSpPr>
            <a:spLocks noGrp="1"/>
          </p:cNvSpPr>
          <p:nvPr>
            <p:ph type="ftr" sz="quarter" idx="11"/>
          </p:nvPr>
        </p:nvSpPr>
        <p:spPr/>
        <p:txBody>
          <a:bodyPr/>
          <a:lstStyle/>
          <a:p>
            <a:pPr algn="r"/>
            <a:r>
              <a:rPr lang="it-IT">
                <a:latin typeface="Arial"/>
              </a:rPr>
              <a:t>Liceo Majorana - Convegno CLIL</a:t>
            </a:r>
            <a:endParaRPr lang="en-US" dirty="0">
              <a:latin typeface="Aria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latin typeface="Arial"/>
              </a:rPr>
              <a:pPr/>
              <a:t>‹N›</a:t>
            </a:fld>
            <a:endParaRPr lang="en-US">
              <a:latin typeface="Aria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328786"/>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519C670F-F8C9-DD49-87F3-1FEC8E159597}" type="datetime1">
              <a:rPr lang="it-IT" smtClean="0">
                <a:latin typeface="Arial"/>
              </a:rPr>
              <a:t>24/02/2018</a:t>
            </a:fld>
            <a:endParaRPr lang="en-US">
              <a:latin typeface="Arial"/>
            </a:endParaRPr>
          </a:p>
        </p:txBody>
      </p:sp>
      <p:sp>
        <p:nvSpPr>
          <p:cNvPr id="6" name="Footer Placeholder 5"/>
          <p:cNvSpPr>
            <a:spLocks noGrp="1"/>
          </p:cNvSpPr>
          <p:nvPr>
            <p:ph type="ftr" sz="quarter" idx="11"/>
          </p:nvPr>
        </p:nvSpPr>
        <p:spPr/>
        <p:txBody>
          <a:bodyPr/>
          <a:lstStyle/>
          <a:p>
            <a:pPr algn="r"/>
            <a:r>
              <a:rPr lang="it-IT">
                <a:latin typeface="Arial"/>
              </a:rPr>
              <a:t>Liceo Majorana - Convegno CLIL</a:t>
            </a:r>
            <a:endParaRPr lang="en-US" dirty="0">
              <a:latin typeface="Aria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latin typeface="Arial"/>
              </a:rPr>
              <a:pPr/>
              <a:t>‹N›</a:t>
            </a:fld>
            <a:endParaRPr lang="en-US">
              <a:latin typeface="Arial"/>
            </a:endParaRPr>
          </a:p>
        </p:txBody>
      </p:sp>
    </p:spTree>
    <p:extLst>
      <p:ext uri="{BB962C8B-B14F-4D97-AF65-F5344CB8AC3E}">
        <p14:creationId xmlns:p14="http://schemas.microsoft.com/office/powerpoint/2010/main" val="3091063191"/>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979BA728-E6AF-B141-B143-2EEB79935369}" type="datetime1">
              <a:rPr lang="it-IT" smtClean="0">
                <a:latin typeface="Arial"/>
              </a:rPr>
              <a:t>24/02/2018</a:t>
            </a:fld>
            <a:endParaRPr lang="en-US">
              <a:latin typeface="Arial"/>
            </a:endParaRPr>
          </a:p>
        </p:txBody>
      </p:sp>
      <p:sp>
        <p:nvSpPr>
          <p:cNvPr id="5" name="Footer Placeholder 4"/>
          <p:cNvSpPr>
            <a:spLocks noGrp="1"/>
          </p:cNvSpPr>
          <p:nvPr>
            <p:ph type="ftr" sz="quarter" idx="11"/>
          </p:nvPr>
        </p:nvSpPr>
        <p:spPr/>
        <p:txBody>
          <a:bodyPr/>
          <a:lstStyle/>
          <a:p>
            <a:pPr algn="r"/>
            <a:r>
              <a:rPr lang="it-IT">
                <a:latin typeface="Arial"/>
              </a:rPr>
              <a:t>Liceo Majorana - Convegno CLIL</a:t>
            </a:r>
            <a:endParaRPr lang="en-US" dirty="0">
              <a:latin typeface="Aria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latin typeface="Arial"/>
              </a:rPr>
              <a:pPr/>
              <a:t>‹N›</a:t>
            </a:fld>
            <a:endParaRPr lang="en-US">
              <a:latin typeface="Arial"/>
            </a:endParaRPr>
          </a:p>
        </p:txBody>
      </p:sp>
    </p:spTree>
    <p:extLst>
      <p:ext uri="{BB962C8B-B14F-4D97-AF65-F5344CB8AC3E}">
        <p14:creationId xmlns:p14="http://schemas.microsoft.com/office/powerpoint/2010/main" val="331770402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4" name="Date Placeholder 3"/>
          <p:cNvSpPr>
            <a:spLocks noGrp="1"/>
          </p:cNvSpPr>
          <p:nvPr>
            <p:ph type="dt" sz="half" idx="10"/>
          </p:nvPr>
        </p:nvSpPr>
        <p:spPr/>
        <p:txBody>
          <a:bodyPr/>
          <a:lstStyle/>
          <a:p>
            <a:fld id="{F21F56B3-947B-BE4B-A75F-72538E1DB21D}" type="datetime1">
              <a:rPr lang="it-IT" smtClean="0">
                <a:latin typeface="Arial"/>
              </a:rPr>
              <a:t>24/02/2018</a:t>
            </a:fld>
            <a:endParaRPr lang="en-US">
              <a:latin typeface="Arial"/>
            </a:endParaRPr>
          </a:p>
        </p:txBody>
      </p:sp>
      <p:sp>
        <p:nvSpPr>
          <p:cNvPr id="5" name="Footer Placeholder 4"/>
          <p:cNvSpPr>
            <a:spLocks noGrp="1"/>
          </p:cNvSpPr>
          <p:nvPr>
            <p:ph type="ftr" sz="quarter" idx="11"/>
          </p:nvPr>
        </p:nvSpPr>
        <p:spPr/>
        <p:txBody>
          <a:bodyPr/>
          <a:lstStyle/>
          <a:p>
            <a:pPr algn="r"/>
            <a:r>
              <a:rPr lang="it-IT">
                <a:latin typeface="Arial"/>
              </a:rPr>
              <a:t>Liceo Majorana - Convegno CLIL</a:t>
            </a:r>
            <a:endParaRPr lang="en-US" dirty="0">
              <a:latin typeface="Aria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latin typeface="Arial"/>
              </a:rPr>
              <a:pPr/>
              <a:t>‹N›</a:t>
            </a:fld>
            <a:endParaRPr lang="en-US">
              <a:latin typeface="Arial"/>
            </a:endParaRPr>
          </a:p>
        </p:txBody>
      </p:sp>
    </p:spTree>
    <p:extLst>
      <p:ext uri="{BB962C8B-B14F-4D97-AF65-F5344CB8AC3E}">
        <p14:creationId xmlns:p14="http://schemas.microsoft.com/office/powerpoint/2010/main" val="105068488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p:txBody>
          <a:bodyPr/>
          <a:lstStyle/>
          <a:p>
            <a:fld id="{BDFA56BD-C97A-564A-9891-9F1C53E758AE}" type="datetime1">
              <a:rPr lang="it-IT" smtClean="0"/>
              <a:t>24/02/2018</a:t>
            </a:fld>
            <a:endParaRPr lang="en-US"/>
          </a:p>
        </p:txBody>
      </p:sp>
      <p:sp>
        <p:nvSpPr>
          <p:cNvPr id="6" name="Footer Placeholder 5"/>
          <p:cNvSpPr>
            <a:spLocks noGrp="1"/>
          </p:cNvSpPr>
          <p:nvPr>
            <p:ph type="ftr" sz="quarter" idx="11"/>
          </p:nvPr>
        </p:nvSpPr>
        <p:spPr/>
        <p:txBody>
          <a:bodyPr/>
          <a:lstStyle/>
          <a:p>
            <a:r>
              <a:rPr lang="it-IT"/>
              <a:t>Liceo Majorana - Convegno CLIL</a:t>
            </a:r>
            <a:endParaRPr lang="en-US"/>
          </a:p>
        </p:txBody>
      </p:sp>
      <p:sp>
        <p:nvSpPr>
          <p:cNvPr id="7" name="Slide Number Placeholder 6"/>
          <p:cNvSpPr>
            <a:spLocks noGrp="1"/>
          </p:cNvSpPr>
          <p:nvPr>
            <p:ph type="sldNum" sz="quarter" idx="12"/>
          </p:nvPr>
        </p:nvSpPr>
        <p:spPr/>
        <p:txBody>
          <a:bodyPr/>
          <a:lstStyle/>
          <a:p>
            <a:fld id="{B5E01D32-5E4B-3545-8DE7-01AF0816E65F}" type="slidenum">
              <a:rPr lang="en-US" smtClean="0"/>
              <a:t>‹N›</a:t>
            </a:fld>
            <a:endParaRPr lang="en-US"/>
          </a:p>
        </p:txBody>
      </p:sp>
    </p:spTree>
    <p:extLst>
      <p:ext uri="{BB962C8B-B14F-4D97-AF65-F5344CB8AC3E}">
        <p14:creationId xmlns:p14="http://schemas.microsoft.com/office/powerpoint/2010/main" val="5235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p:txBody>
          <a:bodyPr/>
          <a:lstStyle/>
          <a:p>
            <a:fld id="{F2A32CAB-0052-B14D-B919-AF989828EE59}" type="datetime1">
              <a:rPr lang="it-IT" smtClean="0"/>
              <a:t>24/02/2018</a:t>
            </a:fld>
            <a:endParaRPr lang="en-US"/>
          </a:p>
        </p:txBody>
      </p:sp>
      <p:sp>
        <p:nvSpPr>
          <p:cNvPr id="8" name="Footer Placeholder 7"/>
          <p:cNvSpPr>
            <a:spLocks noGrp="1"/>
          </p:cNvSpPr>
          <p:nvPr>
            <p:ph type="ftr" sz="quarter" idx="11"/>
          </p:nvPr>
        </p:nvSpPr>
        <p:spPr/>
        <p:txBody>
          <a:bodyPr/>
          <a:lstStyle/>
          <a:p>
            <a:r>
              <a:rPr lang="it-IT"/>
              <a:t>Liceo Majorana - Convegno CLIL</a:t>
            </a:r>
            <a:endParaRPr lang="en-US"/>
          </a:p>
        </p:txBody>
      </p:sp>
      <p:sp>
        <p:nvSpPr>
          <p:cNvPr id="9" name="Slide Number Placeholder 8"/>
          <p:cNvSpPr>
            <a:spLocks noGrp="1"/>
          </p:cNvSpPr>
          <p:nvPr>
            <p:ph type="sldNum" sz="quarter" idx="12"/>
          </p:nvPr>
        </p:nvSpPr>
        <p:spPr/>
        <p:txBody>
          <a:bodyPr/>
          <a:lstStyle/>
          <a:p>
            <a:fld id="{B5E01D32-5E4B-3545-8DE7-01AF0816E65F}" type="slidenum">
              <a:rPr lang="en-US" smtClean="0"/>
              <a:t>‹N›</a:t>
            </a:fld>
            <a:endParaRPr lang="en-US"/>
          </a:p>
        </p:txBody>
      </p:sp>
    </p:spTree>
    <p:extLst>
      <p:ext uri="{BB962C8B-B14F-4D97-AF65-F5344CB8AC3E}">
        <p14:creationId xmlns:p14="http://schemas.microsoft.com/office/powerpoint/2010/main" val="121438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2"/>
          <p:cNvSpPr>
            <a:spLocks noGrp="1"/>
          </p:cNvSpPr>
          <p:nvPr>
            <p:ph type="dt" sz="half" idx="10"/>
          </p:nvPr>
        </p:nvSpPr>
        <p:spPr/>
        <p:txBody>
          <a:bodyPr/>
          <a:lstStyle/>
          <a:p>
            <a:fld id="{5767EA1A-9280-E54C-89C8-BF8F21BEC263}" type="datetime1">
              <a:rPr lang="it-IT" smtClean="0"/>
              <a:t>24/02/2018</a:t>
            </a:fld>
            <a:endParaRPr lang="en-US"/>
          </a:p>
        </p:txBody>
      </p:sp>
      <p:sp>
        <p:nvSpPr>
          <p:cNvPr id="4" name="Footer Placeholder 3"/>
          <p:cNvSpPr>
            <a:spLocks noGrp="1"/>
          </p:cNvSpPr>
          <p:nvPr>
            <p:ph type="ftr" sz="quarter" idx="11"/>
          </p:nvPr>
        </p:nvSpPr>
        <p:spPr/>
        <p:txBody>
          <a:bodyPr/>
          <a:lstStyle/>
          <a:p>
            <a:r>
              <a:rPr lang="it-IT"/>
              <a:t>Liceo Majorana - Convegno CLIL</a:t>
            </a:r>
            <a:endParaRPr lang="en-US"/>
          </a:p>
        </p:txBody>
      </p:sp>
      <p:sp>
        <p:nvSpPr>
          <p:cNvPr id="5" name="Slide Number Placeholder 4"/>
          <p:cNvSpPr>
            <a:spLocks noGrp="1"/>
          </p:cNvSpPr>
          <p:nvPr>
            <p:ph type="sldNum" sz="quarter" idx="12"/>
          </p:nvPr>
        </p:nvSpPr>
        <p:spPr/>
        <p:txBody>
          <a:bodyPr/>
          <a:lstStyle/>
          <a:p>
            <a:fld id="{B5E01D32-5E4B-3545-8DE7-01AF0816E65F}" type="slidenum">
              <a:rPr lang="en-US" smtClean="0"/>
              <a:t>‹N›</a:t>
            </a:fld>
            <a:endParaRPr lang="en-US"/>
          </a:p>
        </p:txBody>
      </p:sp>
    </p:spTree>
    <p:extLst>
      <p:ext uri="{BB962C8B-B14F-4D97-AF65-F5344CB8AC3E}">
        <p14:creationId xmlns:p14="http://schemas.microsoft.com/office/powerpoint/2010/main" val="307514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AAE84-BAD1-6844-81BD-D2946B5949A4}" type="datetime1">
              <a:rPr lang="it-IT" smtClean="0"/>
              <a:t>24/02/2018</a:t>
            </a:fld>
            <a:endParaRPr lang="en-US"/>
          </a:p>
        </p:txBody>
      </p:sp>
      <p:sp>
        <p:nvSpPr>
          <p:cNvPr id="3" name="Footer Placeholder 2"/>
          <p:cNvSpPr>
            <a:spLocks noGrp="1"/>
          </p:cNvSpPr>
          <p:nvPr>
            <p:ph type="ftr" sz="quarter" idx="11"/>
          </p:nvPr>
        </p:nvSpPr>
        <p:spPr/>
        <p:txBody>
          <a:bodyPr/>
          <a:lstStyle/>
          <a:p>
            <a:r>
              <a:rPr lang="it-IT"/>
              <a:t>Liceo Majorana - Convegno CLIL</a:t>
            </a:r>
            <a:endParaRPr lang="en-US"/>
          </a:p>
        </p:txBody>
      </p:sp>
      <p:sp>
        <p:nvSpPr>
          <p:cNvPr id="4" name="Slide Number Placeholder 3"/>
          <p:cNvSpPr>
            <a:spLocks noGrp="1"/>
          </p:cNvSpPr>
          <p:nvPr>
            <p:ph type="sldNum" sz="quarter" idx="12"/>
          </p:nvPr>
        </p:nvSpPr>
        <p:spPr/>
        <p:txBody>
          <a:bodyPr/>
          <a:lstStyle/>
          <a:p>
            <a:fld id="{B5E01D32-5E4B-3545-8DE7-01AF0816E65F}" type="slidenum">
              <a:rPr lang="en-US" smtClean="0"/>
              <a:t>‹N›</a:t>
            </a:fld>
            <a:endParaRPr lang="en-US"/>
          </a:p>
        </p:txBody>
      </p:sp>
    </p:spTree>
    <p:extLst>
      <p:ext uri="{BB962C8B-B14F-4D97-AF65-F5344CB8AC3E}">
        <p14:creationId xmlns:p14="http://schemas.microsoft.com/office/powerpoint/2010/main" val="342306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DBD87C59-1631-4B43-A13F-3578AEC72A71}" type="datetime1">
              <a:rPr lang="it-IT" smtClean="0"/>
              <a:t>24/02/2018</a:t>
            </a:fld>
            <a:endParaRPr lang="en-US"/>
          </a:p>
        </p:txBody>
      </p:sp>
      <p:sp>
        <p:nvSpPr>
          <p:cNvPr id="6" name="Footer Placeholder 5"/>
          <p:cNvSpPr>
            <a:spLocks noGrp="1"/>
          </p:cNvSpPr>
          <p:nvPr>
            <p:ph type="ftr" sz="quarter" idx="11"/>
          </p:nvPr>
        </p:nvSpPr>
        <p:spPr/>
        <p:txBody>
          <a:bodyPr/>
          <a:lstStyle/>
          <a:p>
            <a:r>
              <a:rPr lang="it-IT"/>
              <a:t>Liceo Majorana - Convegno CLIL</a:t>
            </a:r>
            <a:endParaRPr lang="en-US"/>
          </a:p>
        </p:txBody>
      </p:sp>
      <p:sp>
        <p:nvSpPr>
          <p:cNvPr id="7" name="Slide Number Placeholder 6"/>
          <p:cNvSpPr>
            <a:spLocks noGrp="1"/>
          </p:cNvSpPr>
          <p:nvPr>
            <p:ph type="sldNum" sz="quarter" idx="12"/>
          </p:nvPr>
        </p:nvSpPr>
        <p:spPr/>
        <p:txBody>
          <a:bodyPr/>
          <a:lstStyle/>
          <a:p>
            <a:fld id="{B5E01D32-5E4B-3545-8DE7-01AF0816E65F}" type="slidenum">
              <a:rPr lang="en-US" smtClean="0"/>
              <a:t>‹N›</a:t>
            </a:fld>
            <a:endParaRPr lang="en-US"/>
          </a:p>
        </p:txBody>
      </p:sp>
    </p:spTree>
    <p:extLst>
      <p:ext uri="{BB962C8B-B14F-4D97-AF65-F5344CB8AC3E}">
        <p14:creationId xmlns:p14="http://schemas.microsoft.com/office/powerpoint/2010/main" val="290321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EC042FDE-1348-3D44-AD85-CA09155647E9}" type="datetime1">
              <a:rPr lang="it-IT" smtClean="0"/>
              <a:t>24/02/2018</a:t>
            </a:fld>
            <a:endParaRPr lang="en-US"/>
          </a:p>
        </p:txBody>
      </p:sp>
      <p:sp>
        <p:nvSpPr>
          <p:cNvPr id="6" name="Footer Placeholder 5"/>
          <p:cNvSpPr>
            <a:spLocks noGrp="1"/>
          </p:cNvSpPr>
          <p:nvPr>
            <p:ph type="ftr" sz="quarter" idx="11"/>
          </p:nvPr>
        </p:nvSpPr>
        <p:spPr/>
        <p:txBody>
          <a:bodyPr/>
          <a:lstStyle/>
          <a:p>
            <a:r>
              <a:rPr lang="it-IT"/>
              <a:t>Liceo Majorana - Convegno CLIL</a:t>
            </a:r>
            <a:endParaRPr lang="en-US"/>
          </a:p>
        </p:txBody>
      </p:sp>
      <p:sp>
        <p:nvSpPr>
          <p:cNvPr id="7" name="Slide Number Placeholder 6"/>
          <p:cNvSpPr>
            <a:spLocks noGrp="1"/>
          </p:cNvSpPr>
          <p:nvPr>
            <p:ph type="sldNum" sz="quarter" idx="12"/>
          </p:nvPr>
        </p:nvSpPr>
        <p:spPr/>
        <p:txBody>
          <a:bodyPr/>
          <a:lstStyle/>
          <a:p>
            <a:fld id="{B5E01D32-5E4B-3545-8DE7-01AF0816E65F}" type="slidenum">
              <a:rPr lang="en-US" smtClean="0"/>
              <a:t>‹N›</a:t>
            </a:fld>
            <a:endParaRPr lang="en-US"/>
          </a:p>
        </p:txBody>
      </p:sp>
    </p:spTree>
    <p:extLst>
      <p:ext uri="{BB962C8B-B14F-4D97-AF65-F5344CB8AC3E}">
        <p14:creationId xmlns:p14="http://schemas.microsoft.com/office/powerpoint/2010/main" val="115359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C473D-957D-0F41-9C1C-6AAA948177BB}" type="datetime1">
              <a:rPr lang="it-IT" smtClean="0"/>
              <a:t>24/02/2018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Liceo Majorana - Convegno CLIL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01D32-5E4B-3545-8DE7-01AF0816E65F}" type="slidenum">
              <a:rPr lang="en-US" smtClean="0"/>
              <a:t>‹N›</a:t>
            </a:fld>
            <a:endParaRPr lang="en-US"/>
          </a:p>
        </p:txBody>
      </p:sp>
    </p:spTree>
    <p:extLst>
      <p:ext uri="{BB962C8B-B14F-4D97-AF65-F5344CB8AC3E}">
        <p14:creationId xmlns:p14="http://schemas.microsoft.com/office/powerpoint/2010/main" val="4018465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it-IT"/>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defTabSz="914400"/>
            <a:fld id="{414D4E22-A174-E14B-8DC7-6DF5EB49BCB0}" type="datetime1">
              <a:rPr lang="it-IT" smtClean="0">
                <a:solidFill>
                  <a:srgbClr val="465E9C"/>
                </a:solidFill>
              </a:rPr>
              <a:t>24/02/2018</a:t>
            </a:fld>
            <a:endParaRPr lang="en-US" dirty="0">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defTabSz="914400"/>
            <a:r>
              <a:rPr lang="it-IT">
                <a:solidFill>
                  <a:srgbClr val="465E9C"/>
                </a:solidFill>
              </a:rPr>
              <a:t>Liceo Majorana - Convegno CLIL</a:t>
            </a:r>
            <a:endParaRPr lang="en-US" dirty="0">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defTabSz="914400"/>
            <a:fld id="{651FC063-5EA9-49AF-AFAF-D68C9E82B23B}" type="slidenum">
              <a:rPr lang="en-US" smtClean="0">
                <a:solidFill>
                  <a:srgbClr val="465E9C"/>
                </a:solidFill>
              </a:rPr>
              <a:pPr defTabSz="914400"/>
              <a:t>‹N›</a:t>
            </a:fld>
            <a:endParaRPr lang="en-US" dirty="0">
              <a:solidFill>
                <a:srgbClr val="465E9C"/>
              </a:solidFill>
            </a:endParaRPr>
          </a:p>
        </p:txBody>
      </p:sp>
    </p:spTree>
    <p:extLst>
      <p:ext uri="{BB962C8B-B14F-4D97-AF65-F5344CB8AC3E}">
        <p14:creationId xmlns:p14="http://schemas.microsoft.com/office/powerpoint/2010/main" val="2070659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Aria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Aria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defTabSz="914400"/>
            <a:fld id="{0551A25D-D0DA-B64A-89B2-4EDA89E88C61}" type="datetime1">
              <a:rPr lang="it-IT" smtClean="0">
                <a:solidFill>
                  <a:prstClr val="white">
                    <a:lumMod val="65000"/>
                    <a:lumOff val="35000"/>
                  </a:prstClr>
                </a:solidFill>
                <a:latin typeface="Arial"/>
              </a:rPr>
              <a:t>24/02/2018</a:t>
            </a:fld>
            <a:endParaRPr lang="en-US" dirty="0">
              <a:solidFill>
                <a:prstClr val="white">
                  <a:lumMod val="65000"/>
                  <a:lumOff val="35000"/>
                </a:prstClr>
              </a:solidFill>
              <a:latin typeface="Aria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914400"/>
            <a:r>
              <a:rPr lang="it-IT">
                <a:solidFill>
                  <a:prstClr val="white">
                    <a:lumMod val="65000"/>
                    <a:lumOff val="35000"/>
                  </a:prstClr>
                </a:solidFill>
                <a:latin typeface="Arial"/>
              </a:rPr>
              <a:t>Liceo Majorana - Convegno CLIL</a:t>
            </a:r>
            <a:endParaRPr lang="en-US" dirty="0">
              <a:solidFill>
                <a:prstClr val="white">
                  <a:lumMod val="65000"/>
                  <a:lumOff val="35000"/>
                </a:prstClr>
              </a:solidFill>
              <a:latin typeface="Aria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914400"/>
            <a:fld id="{BA9B540C-44DA-4F69-89C9-7C84606640D3}" type="slidenum">
              <a:rPr lang="en-US" smtClean="0">
                <a:solidFill>
                  <a:prstClr val="white">
                    <a:lumMod val="65000"/>
                    <a:lumOff val="35000"/>
                  </a:prstClr>
                </a:solidFill>
                <a:latin typeface="Arial"/>
              </a:rPr>
              <a:pPr defTabSz="914400"/>
              <a:t>‹N›</a:t>
            </a:fld>
            <a:endParaRPr lang="en-US" dirty="0">
              <a:solidFill>
                <a:prstClr val="white">
                  <a:lumMod val="65000"/>
                  <a:lumOff val="35000"/>
                </a:prstClr>
              </a:solidFill>
              <a:latin typeface="Arial"/>
            </a:endParaRPr>
          </a:p>
        </p:txBody>
      </p:sp>
    </p:spTree>
    <p:extLst>
      <p:ext uri="{BB962C8B-B14F-4D97-AF65-F5344CB8AC3E}">
        <p14:creationId xmlns:p14="http://schemas.microsoft.com/office/powerpoint/2010/main" val="10554987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8TlkN-dcDC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Tgcc5V9Hu3g" TargetMode="External"/><Relationship Id="rId2" Type="http://schemas.openxmlformats.org/officeDocument/2006/relationships/hyperlink" Target="https://www.youtube.com/watch?v=uZiKOH9NXK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epubeditor.it/ebook/?static=7856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r>
              <a:rPr lang="en-US" dirty="0"/>
              <a:t>History CLIL: working with teachers and students</a:t>
            </a:r>
          </a:p>
        </p:txBody>
      </p:sp>
      <p:sp>
        <p:nvSpPr>
          <p:cNvPr id="3" name="Subtitle 2"/>
          <p:cNvSpPr>
            <a:spLocks noGrp="1"/>
          </p:cNvSpPr>
          <p:nvPr>
            <p:ph type="subTitle" idx="1"/>
          </p:nvPr>
        </p:nvSpPr>
        <p:spPr/>
        <p:txBody>
          <a:bodyPr/>
          <a:lstStyle/>
          <a:p>
            <a:endParaRPr lang="en-US" sz="2400" dirty="0"/>
          </a:p>
          <a:p>
            <a:r>
              <a:rPr lang="en-US" sz="2800" dirty="0"/>
              <a:t>Anna </a:t>
            </a:r>
            <a:r>
              <a:rPr lang="en-US" sz="2800" dirty="0" err="1"/>
              <a:t>Ballarino</a:t>
            </a:r>
            <a:r>
              <a:rPr lang="en-US" sz="2800" dirty="0"/>
              <a:t>, </a:t>
            </a:r>
            <a:r>
              <a:rPr lang="en-US" sz="2800" dirty="0" err="1"/>
              <a:t>Liceo</a:t>
            </a:r>
            <a:r>
              <a:rPr lang="en-US" sz="2800" dirty="0"/>
              <a:t> </a:t>
            </a:r>
            <a:r>
              <a:rPr lang="en-US" sz="2800" dirty="0" err="1"/>
              <a:t>Majorana</a:t>
            </a:r>
            <a:r>
              <a:rPr lang="en-US" sz="2800" dirty="0"/>
              <a:t>, </a:t>
            </a:r>
            <a:r>
              <a:rPr lang="en-US" sz="2800" dirty="0" err="1"/>
              <a:t>Desio</a:t>
            </a:r>
            <a:endParaRPr lang="en-US" sz="2800" dirty="0"/>
          </a:p>
          <a:p>
            <a:endParaRPr lang="en-US" dirty="0"/>
          </a:p>
        </p:txBody>
      </p:sp>
    </p:spTree>
    <p:extLst>
      <p:ext uri="{BB962C8B-B14F-4D97-AF65-F5344CB8AC3E}">
        <p14:creationId xmlns:p14="http://schemas.microsoft.com/office/powerpoint/2010/main" val="469636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1486"/>
          </a:xfrm>
        </p:spPr>
        <p:txBody>
          <a:bodyPr>
            <a:normAutofit fontScale="90000"/>
          </a:bodyPr>
          <a:lstStyle/>
          <a:p>
            <a:br>
              <a:rPr lang="en-US" dirty="0"/>
            </a:br>
            <a:r>
              <a:rPr lang="en-US" dirty="0"/>
              <a:t>Working with students </a:t>
            </a:r>
            <a:br>
              <a:rPr lang="en-US" dirty="0"/>
            </a:br>
            <a:r>
              <a:rPr lang="en-US" sz="3600" dirty="0"/>
              <a:t>Example II: compare and contrast </a:t>
            </a:r>
            <a:br>
              <a:rPr lang="en-US" dirty="0"/>
            </a:br>
            <a:endParaRPr lang="en-US" dirty="0"/>
          </a:p>
        </p:txBody>
      </p:sp>
      <p:sp>
        <p:nvSpPr>
          <p:cNvPr id="3" name="Content Placeholder 2"/>
          <p:cNvSpPr>
            <a:spLocks noGrp="1"/>
          </p:cNvSpPr>
          <p:nvPr>
            <p:ph idx="1"/>
          </p:nvPr>
        </p:nvSpPr>
        <p:spPr>
          <a:xfrm>
            <a:off x="418252" y="1600200"/>
            <a:ext cx="8229600" cy="4525963"/>
          </a:xfrm>
        </p:spPr>
        <p:txBody>
          <a:bodyPr>
            <a:normAutofit fontScale="25000" lnSpcReduction="20000"/>
          </a:bodyPr>
          <a:lstStyle/>
          <a:p>
            <a:pPr marL="0" indent="0">
              <a:buNone/>
            </a:pPr>
            <a:endParaRPr lang="en-US" sz="6400" i="1" dirty="0"/>
          </a:p>
          <a:p>
            <a:pPr marL="0" indent="0">
              <a:buNone/>
            </a:pPr>
            <a:r>
              <a:rPr lang="en-US" sz="8000" i="1" dirty="0"/>
              <a:t>Comparing and contrasting</a:t>
            </a:r>
          </a:p>
          <a:p>
            <a:pPr marL="0" indent="0">
              <a:buNone/>
            </a:pPr>
            <a:endParaRPr lang="it-IT" sz="6400" dirty="0"/>
          </a:p>
          <a:p>
            <a:pPr marL="0" indent="0">
              <a:buNone/>
            </a:pPr>
            <a:r>
              <a:rPr lang="en-GB" sz="6400" b="1" dirty="0"/>
              <a:t>Compare the 1940 </a:t>
            </a:r>
            <a:r>
              <a:rPr lang="en-GB" sz="6400" b="1" i="1" dirty="0"/>
              <a:t>Blood, Tears, Toil and Sweat </a:t>
            </a:r>
            <a:r>
              <a:rPr lang="en-GB" sz="6400" b="1" dirty="0"/>
              <a:t>speech by sir Winston Churchill with FDR’s speech. The context is different, but the appeal to the nation presents similar traits. </a:t>
            </a:r>
            <a:endParaRPr lang="it-IT" sz="6400" dirty="0"/>
          </a:p>
          <a:p>
            <a:pPr marL="0" lvl="0" indent="0">
              <a:buNone/>
            </a:pPr>
            <a:r>
              <a:rPr lang="en-GB" sz="6400" dirty="0"/>
              <a:t>Can you compare the structure of the two speeches? </a:t>
            </a:r>
            <a:endParaRPr lang="it-IT" sz="6400" dirty="0"/>
          </a:p>
          <a:p>
            <a:pPr marL="0" lvl="0" indent="0">
              <a:buNone/>
            </a:pPr>
            <a:r>
              <a:rPr lang="en-GB" sz="6400" dirty="0"/>
              <a:t>Do the two speakers make use of long or short sentences? </a:t>
            </a:r>
            <a:endParaRPr lang="it-IT" sz="6400" dirty="0"/>
          </a:p>
          <a:p>
            <a:pPr marL="0" lvl="0" indent="0">
              <a:buNone/>
            </a:pPr>
            <a:r>
              <a:rPr lang="it-IT" sz="6400" dirty="0"/>
              <a:t>(</a:t>
            </a:r>
            <a:r>
              <a:rPr lang="en-US" sz="6400" dirty="0"/>
              <a:t>…)</a:t>
            </a:r>
            <a:endParaRPr lang="it-IT" sz="6400" dirty="0"/>
          </a:p>
          <a:p>
            <a:pPr marL="0" lvl="0" indent="0">
              <a:buNone/>
            </a:pPr>
            <a:r>
              <a:rPr lang="en-GB" sz="6400" dirty="0"/>
              <a:t>What do you think about the actual political speeches? Have you heard Trump’s speech? </a:t>
            </a:r>
          </a:p>
          <a:p>
            <a:pPr marL="0" lvl="0" indent="0">
              <a:buNone/>
            </a:pPr>
            <a:endParaRPr lang="it-IT" sz="7200" dirty="0"/>
          </a:p>
          <a:p>
            <a:pPr marL="0" lvl="0" indent="0">
              <a:buNone/>
            </a:pPr>
            <a:r>
              <a:rPr lang="en-GB" sz="6400" b="1" dirty="0"/>
              <a:t>Compare the 1940 </a:t>
            </a:r>
            <a:r>
              <a:rPr lang="en-GB" sz="6400" b="1" i="1" dirty="0"/>
              <a:t>Blood, Tears, Toil and Sweat </a:t>
            </a:r>
            <a:r>
              <a:rPr lang="en-GB" sz="6400" b="1" dirty="0"/>
              <a:t>speech by sir Winston Churchill with Kennedy’s speech. The urgency of war is different, but the appeal to the nation presents similar traits</a:t>
            </a:r>
            <a:r>
              <a:rPr lang="it-IT" sz="6400" dirty="0"/>
              <a:t>(</a:t>
            </a:r>
            <a:r>
              <a:rPr lang="en-US" sz="6400" dirty="0"/>
              <a:t>…)</a:t>
            </a:r>
            <a:endParaRPr lang="it-IT" sz="6400" dirty="0"/>
          </a:p>
          <a:p>
            <a:pPr lvl="0"/>
            <a:r>
              <a:rPr lang="en-GB" sz="6400" dirty="0"/>
              <a:t>Do they make use of repetitions of concepts? </a:t>
            </a:r>
            <a:endParaRPr lang="it-IT" sz="6400" dirty="0"/>
          </a:p>
          <a:p>
            <a:pPr lvl="0"/>
            <a:r>
              <a:rPr lang="en-GB" sz="6400" dirty="0"/>
              <a:t>In your opinion, does the means of communication influence the message of the speeches? </a:t>
            </a:r>
            <a:endParaRPr lang="it-IT" sz="6400" dirty="0"/>
          </a:p>
          <a:p>
            <a:pPr lvl="0"/>
            <a:r>
              <a:rPr lang="en-GB" sz="6400" dirty="0"/>
              <a:t>And the way the speakers look like?</a:t>
            </a:r>
            <a:endParaRPr lang="it-IT" sz="6400" dirty="0"/>
          </a:p>
          <a:p>
            <a:pPr marL="0" indent="0">
              <a:buNone/>
            </a:pPr>
            <a:br>
              <a:rPr lang="en-GB" dirty="0"/>
            </a:br>
            <a:r>
              <a:rPr lang="en-GB" dirty="0"/>
              <a:t> </a:t>
            </a:r>
            <a:endParaRPr lang="it-IT" dirty="0"/>
          </a:p>
          <a:p>
            <a:endParaRPr lang="en-US" dirty="0"/>
          </a:p>
        </p:txBody>
      </p:sp>
      <p:sp>
        <p:nvSpPr>
          <p:cNvPr id="4" name="Footer Placeholder 3"/>
          <p:cNvSpPr>
            <a:spLocks noGrp="1"/>
          </p:cNvSpPr>
          <p:nvPr>
            <p:ph type="ftr" sz="quarter" idx="11"/>
          </p:nvPr>
        </p:nvSpPr>
        <p:spPr/>
        <p:txBody>
          <a:bodyPr/>
          <a:lstStyle/>
          <a:p>
            <a:r>
              <a:rPr lang="it-IT" sz="1600" dirty="0"/>
              <a:t>Liceo Majorana - Convegno CLIL</a:t>
            </a:r>
            <a:endParaRPr lang="en-US" sz="1600" dirty="0"/>
          </a:p>
        </p:txBody>
      </p:sp>
    </p:spTree>
    <p:extLst>
      <p:ext uri="{BB962C8B-B14F-4D97-AF65-F5344CB8AC3E}">
        <p14:creationId xmlns:p14="http://schemas.microsoft.com/office/powerpoint/2010/main" val="1510823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908017"/>
          </a:xfrm>
        </p:spPr>
        <p:txBody>
          <a:bodyPr>
            <a:normAutofit/>
          </a:bodyPr>
          <a:lstStyle/>
          <a:p>
            <a:r>
              <a:rPr lang="en-US" dirty="0"/>
              <a:t>Working with students </a:t>
            </a:r>
            <a:br>
              <a:rPr lang="en-US" dirty="0"/>
            </a:br>
            <a:r>
              <a:rPr lang="en-US" sz="3600" dirty="0"/>
              <a:t>Example III: guess in a synthetic way</a:t>
            </a:r>
            <a:endParaRPr lang="en-US" dirty="0"/>
          </a:p>
        </p:txBody>
      </p:sp>
      <p:sp>
        <p:nvSpPr>
          <p:cNvPr id="3" name="Content Placeholder 2"/>
          <p:cNvSpPr>
            <a:spLocks noGrp="1"/>
          </p:cNvSpPr>
          <p:nvPr>
            <p:ph idx="1"/>
          </p:nvPr>
        </p:nvSpPr>
        <p:spPr>
          <a:xfrm>
            <a:off x="457200" y="1924705"/>
            <a:ext cx="8229600" cy="4201458"/>
          </a:xfrm>
        </p:spPr>
        <p:txBody>
          <a:bodyPr/>
          <a:lstStyle/>
          <a:p>
            <a:endParaRPr lang="en-US" dirty="0"/>
          </a:p>
          <a:p>
            <a:r>
              <a:rPr lang="en-US" dirty="0"/>
              <a:t>4</a:t>
            </a:r>
            <a:r>
              <a:rPr lang="en-US" baseline="30000" dirty="0"/>
              <a:t>th</a:t>
            </a:r>
            <a:r>
              <a:rPr lang="en-US" dirty="0"/>
              <a:t> year students </a:t>
            </a:r>
          </a:p>
          <a:p>
            <a:r>
              <a:rPr lang="en-US" dirty="0"/>
              <a:t>Declaration of Independence and American Constitution Worksheet  </a:t>
            </a:r>
          </a:p>
          <a:p>
            <a:r>
              <a:rPr lang="en-US" dirty="0"/>
              <a:t>Students listen to the Declaration and then complete the worksheet  </a:t>
            </a:r>
          </a:p>
        </p:txBody>
      </p:sp>
      <p:sp>
        <p:nvSpPr>
          <p:cNvPr id="4" name="Footer Placeholder 3"/>
          <p:cNvSpPr>
            <a:spLocks noGrp="1"/>
          </p:cNvSpPr>
          <p:nvPr>
            <p:ph type="ftr" sz="quarter" idx="11"/>
          </p:nvPr>
        </p:nvSpPr>
        <p:spPr/>
        <p:txBody>
          <a:bodyPr/>
          <a:lstStyle/>
          <a:p>
            <a:r>
              <a:rPr lang="it-IT" sz="1600" dirty="0"/>
              <a:t>Liceo Majorana - Convegno CLIL</a:t>
            </a:r>
            <a:endParaRPr lang="en-US" sz="1600" dirty="0"/>
          </a:p>
        </p:txBody>
      </p:sp>
    </p:spTree>
    <p:extLst>
      <p:ext uri="{BB962C8B-B14F-4D97-AF65-F5344CB8AC3E}">
        <p14:creationId xmlns:p14="http://schemas.microsoft.com/office/powerpoint/2010/main" val="3971354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r"/>
            <a:r>
              <a:rPr lang="it-IT">
                <a:latin typeface="Arial"/>
              </a:rPr>
              <a:t>Liceo Majorana - Convegno CLIL</a:t>
            </a:r>
            <a:endParaRPr lang="en-US" dirty="0">
              <a:latin typeface="Aria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187368436"/>
              </p:ext>
            </p:extLst>
          </p:nvPr>
        </p:nvGraphicFramePr>
        <p:xfrm>
          <a:off x="1540326" y="457538"/>
          <a:ext cx="6248857" cy="6362936"/>
        </p:xfrm>
        <a:graphic>
          <a:graphicData uri="http://schemas.openxmlformats.org/presentationml/2006/ole">
            <mc:AlternateContent xmlns:mc="http://schemas.openxmlformats.org/markup-compatibility/2006">
              <mc:Choice xmlns:v="urn:schemas-microsoft-com:vml" Requires="v">
                <p:oleObj spid="_x0000_s2114" name="Document" r:id="rId3" imgW="6261100" imgH="6375400" progId="Word.Document.8">
                  <p:embed/>
                </p:oleObj>
              </mc:Choice>
              <mc:Fallback>
                <p:oleObj name="Document" r:id="rId3" imgW="6261100" imgH="6375400" progId="Word.Document.8">
                  <p:embed/>
                  <p:pic>
                    <p:nvPicPr>
                      <p:cNvPr id="0" name=""/>
                      <p:cNvPicPr/>
                      <p:nvPr/>
                    </p:nvPicPr>
                    <p:blipFill>
                      <a:blip r:embed="rId4"/>
                      <a:stretch>
                        <a:fillRect/>
                      </a:stretch>
                    </p:blipFill>
                    <p:spPr>
                      <a:xfrm>
                        <a:off x="1540326" y="457538"/>
                        <a:ext cx="6248857" cy="6362936"/>
                      </a:xfrm>
                      <a:prstGeom prst="rect">
                        <a:avLst/>
                      </a:prstGeom>
                    </p:spPr>
                  </p:pic>
                </p:oleObj>
              </mc:Fallback>
            </mc:AlternateContent>
          </a:graphicData>
        </a:graphic>
      </p:graphicFrame>
      <p:sp>
        <p:nvSpPr>
          <p:cNvPr id="5" name="Action Button: Forward or Next 4">
            <a:hlinkClick r:id="" action="ppaction://hlinkshowjump?jump=nextslide" highlightClick="1"/>
          </p:cNvPr>
          <p:cNvSpPr/>
          <p:nvPr/>
        </p:nvSpPr>
        <p:spPr>
          <a:xfrm>
            <a:off x="8686800" y="6278608"/>
            <a:ext cx="490205" cy="579392"/>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Arial"/>
            </a:endParaRPr>
          </a:p>
        </p:txBody>
      </p:sp>
    </p:spTree>
    <p:extLst>
      <p:ext uri="{BB962C8B-B14F-4D97-AF65-F5344CB8AC3E}">
        <p14:creationId xmlns:p14="http://schemas.microsoft.com/office/powerpoint/2010/main" val="23813781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1486"/>
          </a:xfrm>
        </p:spPr>
        <p:txBody>
          <a:bodyPr>
            <a:normAutofit fontScale="90000"/>
          </a:bodyPr>
          <a:lstStyle/>
          <a:p>
            <a:br>
              <a:rPr lang="en-US" dirty="0"/>
            </a:br>
            <a:r>
              <a:rPr lang="en-US" dirty="0"/>
              <a:t>Working with students </a:t>
            </a:r>
            <a:br>
              <a:rPr lang="en-US" dirty="0"/>
            </a:br>
            <a:r>
              <a:rPr lang="en-US" sz="3600" dirty="0"/>
              <a:t>Example IV: working in groups</a:t>
            </a:r>
            <a:br>
              <a:rPr lang="en-US" sz="3600" dirty="0"/>
            </a:br>
            <a:endParaRPr lang="en-US" dirty="0"/>
          </a:p>
        </p:txBody>
      </p:sp>
      <p:sp>
        <p:nvSpPr>
          <p:cNvPr id="3" name="Content Placeholder 2"/>
          <p:cNvSpPr>
            <a:spLocks noGrp="1"/>
          </p:cNvSpPr>
          <p:nvPr>
            <p:ph idx="1"/>
          </p:nvPr>
        </p:nvSpPr>
        <p:spPr/>
        <p:txBody>
          <a:bodyPr>
            <a:normAutofit/>
          </a:bodyPr>
          <a:lstStyle/>
          <a:p>
            <a:endParaRPr lang="en-US" dirty="0"/>
          </a:p>
          <a:p>
            <a:pPr marL="0" indent="0">
              <a:buNone/>
            </a:pPr>
            <a:r>
              <a:rPr lang="en-GB" b="1" dirty="0"/>
              <a:t>Speaking</a:t>
            </a:r>
            <a:endParaRPr lang="it-IT" b="1" dirty="0"/>
          </a:p>
          <a:p>
            <a:pPr marL="0" indent="0">
              <a:buNone/>
            </a:pPr>
            <a:r>
              <a:rPr lang="en-US" i="1" dirty="0"/>
              <a:t>Working in groups</a:t>
            </a:r>
            <a:endParaRPr lang="it-IT" dirty="0"/>
          </a:p>
          <a:p>
            <a:pPr marL="0" indent="0" algn="just">
              <a:buNone/>
            </a:pPr>
            <a:r>
              <a:rPr lang="en-GB" sz="2400" dirty="0"/>
              <a:t>Think back over the movie </a:t>
            </a:r>
            <a:r>
              <a:rPr lang="en-GB" sz="2400" i="1" dirty="0"/>
              <a:t>The King’s Speech</a:t>
            </a:r>
            <a:r>
              <a:rPr lang="en-GB" sz="2400" dirty="0"/>
              <a:t> and the information you have about George VI’s reign. </a:t>
            </a:r>
            <a:r>
              <a:rPr lang="en-US" sz="2400" dirty="0"/>
              <a:t>I</a:t>
            </a:r>
            <a:r>
              <a:rPr lang="en-GB" sz="2400" dirty="0"/>
              <a:t>n two groups, discuss the king’s biography and his role in the war.  Each group will be given a minute to share its ideas with the rest of the class.</a:t>
            </a:r>
            <a:endParaRPr lang="it-IT" sz="2400" dirty="0"/>
          </a:p>
          <a:p>
            <a:endParaRPr lang="en-US" dirty="0"/>
          </a:p>
        </p:txBody>
      </p:sp>
      <p:sp>
        <p:nvSpPr>
          <p:cNvPr id="4" name="Footer Placeholder 3"/>
          <p:cNvSpPr>
            <a:spLocks noGrp="1"/>
          </p:cNvSpPr>
          <p:nvPr>
            <p:ph type="ftr" sz="quarter" idx="11"/>
          </p:nvPr>
        </p:nvSpPr>
        <p:spPr/>
        <p:txBody>
          <a:bodyPr/>
          <a:lstStyle/>
          <a:p>
            <a:r>
              <a:rPr lang="it-IT" sz="1600" dirty="0"/>
              <a:t>Liceo Majorana - Convegno CLIL</a:t>
            </a:r>
            <a:endParaRPr lang="en-US" sz="1600" dirty="0"/>
          </a:p>
        </p:txBody>
      </p:sp>
    </p:spTree>
    <p:extLst>
      <p:ext uri="{BB962C8B-B14F-4D97-AF65-F5344CB8AC3E}">
        <p14:creationId xmlns:p14="http://schemas.microsoft.com/office/powerpoint/2010/main" val="319368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1486"/>
          </a:xfrm>
        </p:spPr>
        <p:txBody>
          <a:bodyPr>
            <a:normAutofit fontScale="90000"/>
          </a:bodyPr>
          <a:lstStyle/>
          <a:p>
            <a:br>
              <a:rPr lang="en-US" dirty="0"/>
            </a:br>
            <a:r>
              <a:rPr lang="en-US" dirty="0"/>
              <a:t>Working with students </a:t>
            </a:r>
            <a:br>
              <a:rPr lang="en-US" dirty="0"/>
            </a:br>
            <a:r>
              <a:rPr lang="en-US" sz="3600" dirty="0"/>
              <a:t>Example V: FCE activities </a:t>
            </a:r>
            <a:br>
              <a:rPr lang="en-US" sz="3600" dirty="0"/>
            </a:b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GB" sz="3800" b="1" dirty="0"/>
              <a:t>Use of English</a:t>
            </a:r>
          </a:p>
          <a:p>
            <a:pPr marL="0" indent="0">
              <a:buNone/>
            </a:pPr>
            <a:endParaRPr lang="it-IT" b="1" dirty="0"/>
          </a:p>
          <a:p>
            <a:pPr marL="0" indent="0">
              <a:buNone/>
            </a:pPr>
            <a:r>
              <a:rPr lang="en-US" i="1" dirty="0"/>
              <a:t>Match the following words to their corresponding definitions. One definition is extra</a:t>
            </a:r>
            <a:endParaRPr lang="it-IT" dirty="0"/>
          </a:p>
          <a:p>
            <a:pPr lvl="0"/>
            <a:r>
              <a:rPr lang="en-GB" dirty="0"/>
              <a:t>Threshold</a:t>
            </a:r>
            <a:endParaRPr lang="it-IT" dirty="0"/>
          </a:p>
          <a:p>
            <a:pPr lvl="0"/>
            <a:r>
              <a:rPr lang="en-GB" dirty="0"/>
              <a:t>Fateful </a:t>
            </a:r>
            <a:endParaRPr lang="it-IT" dirty="0"/>
          </a:p>
          <a:p>
            <a:pPr lvl="0"/>
            <a:r>
              <a:rPr lang="en-GB" dirty="0"/>
              <a:t>Pledge</a:t>
            </a:r>
            <a:endParaRPr lang="it-IT" dirty="0"/>
          </a:p>
          <a:p>
            <a:pPr lvl="0"/>
            <a:r>
              <a:rPr lang="en-GB" dirty="0"/>
              <a:t>To strip </a:t>
            </a:r>
            <a:endParaRPr lang="it-IT" dirty="0"/>
          </a:p>
          <a:p>
            <a:pPr lvl="0"/>
            <a:r>
              <a:rPr lang="en-GB" dirty="0"/>
              <a:t>Disguise </a:t>
            </a:r>
            <a:endParaRPr lang="it-IT" dirty="0"/>
          </a:p>
          <a:p>
            <a:pPr marL="0" indent="0">
              <a:buNone/>
            </a:pPr>
            <a:r>
              <a:rPr lang="en-GB" dirty="0"/>
              <a:t> </a:t>
            </a:r>
            <a:endParaRPr lang="it-IT" dirty="0"/>
          </a:p>
          <a:p>
            <a:pPr marL="0" lvl="0" indent="0">
              <a:buNone/>
            </a:pPr>
            <a:r>
              <a:rPr lang="en-GB" dirty="0"/>
              <a:t>A real or imagined line that marks the limits of something </a:t>
            </a:r>
          </a:p>
          <a:p>
            <a:pPr marL="0" lvl="0" indent="0">
              <a:buNone/>
            </a:pPr>
            <a:r>
              <a:rPr lang="en-GB" dirty="0"/>
              <a:t>A serious promise </a:t>
            </a:r>
            <a:endParaRPr lang="it-IT" dirty="0"/>
          </a:p>
          <a:p>
            <a:pPr marL="0" lvl="0" indent="0">
              <a:buNone/>
            </a:pPr>
            <a:r>
              <a:rPr lang="en-GB" dirty="0"/>
              <a:t>The entrance to a building or a room </a:t>
            </a:r>
            <a:endParaRPr lang="it-IT" dirty="0"/>
          </a:p>
          <a:p>
            <a:pPr marL="0" lvl="0" indent="0">
              <a:buNone/>
            </a:pPr>
            <a:r>
              <a:rPr lang="en-GB" dirty="0"/>
              <a:t>Having an important effect </a:t>
            </a:r>
            <a:endParaRPr lang="it-IT" dirty="0"/>
          </a:p>
          <a:p>
            <a:pPr marL="0" lvl="0" indent="0">
              <a:buNone/>
            </a:pPr>
            <a:r>
              <a:rPr lang="en-GB" dirty="0"/>
              <a:t>To remove </a:t>
            </a:r>
            <a:endParaRPr lang="it-IT" dirty="0"/>
          </a:p>
          <a:p>
            <a:pPr marL="0" lvl="0" indent="0">
              <a:buNone/>
            </a:pPr>
            <a:r>
              <a:rPr lang="en-GB" dirty="0"/>
              <a:t>A thing that you wear to change your appearance</a:t>
            </a:r>
            <a:endParaRPr lang="it-IT" dirty="0"/>
          </a:p>
          <a:p>
            <a:pPr algn="ctr"/>
            <a:endParaRPr lang="en-US" dirty="0"/>
          </a:p>
          <a:p>
            <a:pPr algn="ctr"/>
            <a:endParaRPr lang="en-US" dirty="0"/>
          </a:p>
          <a:p>
            <a:pPr marL="0" indent="0" algn="ctr">
              <a:buNone/>
            </a:pPr>
            <a:r>
              <a:rPr lang="en-US" sz="3400" dirty="0"/>
              <a:t>One extra definition allows student to do just one mistake instead of two</a:t>
            </a:r>
          </a:p>
        </p:txBody>
      </p:sp>
      <p:sp>
        <p:nvSpPr>
          <p:cNvPr id="4" name="Footer Placeholder 3"/>
          <p:cNvSpPr>
            <a:spLocks noGrp="1"/>
          </p:cNvSpPr>
          <p:nvPr>
            <p:ph type="ftr" sz="quarter" idx="11"/>
          </p:nvPr>
        </p:nvSpPr>
        <p:spPr/>
        <p:txBody>
          <a:bodyPr/>
          <a:lstStyle/>
          <a:p>
            <a:r>
              <a:rPr lang="it-IT" sz="1600" dirty="0"/>
              <a:t>Liceo Majorana - Convegno CLIL</a:t>
            </a:r>
            <a:endParaRPr lang="en-US" sz="1600" dirty="0"/>
          </a:p>
        </p:txBody>
      </p:sp>
    </p:spTree>
    <p:extLst>
      <p:ext uri="{BB962C8B-B14F-4D97-AF65-F5344CB8AC3E}">
        <p14:creationId xmlns:p14="http://schemas.microsoft.com/office/powerpoint/2010/main" val="228508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1486"/>
          </a:xfrm>
        </p:spPr>
        <p:txBody>
          <a:bodyPr>
            <a:normAutofit/>
          </a:bodyPr>
          <a:lstStyle/>
          <a:p>
            <a:r>
              <a:rPr lang="en-US" dirty="0"/>
              <a:t>Working with students </a:t>
            </a:r>
            <a:br>
              <a:rPr lang="en-US" dirty="0"/>
            </a:br>
            <a:r>
              <a:rPr lang="en-US" sz="3600" dirty="0"/>
              <a:t>Example V: FCE activities </a:t>
            </a:r>
          </a:p>
        </p:txBody>
      </p:sp>
      <p:sp>
        <p:nvSpPr>
          <p:cNvPr id="3" name="Content Placeholder 2"/>
          <p:cNvSpPr>
            <a:spLocks noGrp="1"/>
          </p:cNvSpPr>
          <p:nvPr>
            <p:ph idx="1"/>
          </p:nvPr>
        </p:nvSpPr>
        <p:spPr/>
        <p:txBody>
          <a:bodyPr>
            <a:normAutofit fontScale="40000" lnSpcReduction="20000"/>
          </a:bodyPr>
          <a:lstStyle/>
          <a:p>
            <a:pPr marL="0" indent="0">
              <a:buNone/>
            </a:pPr>
            <a:endParaRPr lang="en-GB" sz="4500" b="1" dirty="0"/>
          </a:p>
          <a:p>
            <a:pPr marL="0" indent="0">
              <a:buNone/>
            </a:pPr>
            <a:endParaRPr lang="en-GB" sz="4500" b="1" dirty="0"/>
          </a:p>
          <a:p>
            <a:pPr marL="0" indent="0">
              <a:buNone/>
            </a:pPr>
            <a:r>
              <a:rPr lang="en-GB" sz="4500" b="1" dirty="0"/>
              <a:t>Vocabulary</a:t>
            </a:r>
            <a:endParaRPr lang="it-IT" sz="4500" b="1" dirty="0"/>
          </a:p>
          <a:p>
            <a:pPr marL="0" indent="0">
              <a:buNone/>
            </a:pPr>
            <a:r>
              <a:rPr lang="it-IT" sz="4000" i="1" dirty="0"/>
              <a:t>Using </a:t>
            </a:r>
            <a:r>
              <a:rPr lang="it-IT" sz="4000" i="1" dirty="0" err="1"/>
              <a:t>dictionaries</a:t>
            </a:r>
            <a:endParaRPr lang="it-IT" sz="4000" i="1" dirty="0"/>
          </a:p>
          <a:p>
            <a:pPr marL="0" indent="0">
              <a:buNone/>
            </a:pPr>
            <a:endParaRPr lang="it-IT" dirty="0"/>
          </a:p>
          <a:p>
            <a:pPr marL="0" indent="0">
              <a:buNone/>
            </a:pPr>
            <a:r>
              <a:rPr lang="en-GB" dirty="0"/>
              <a:t>1. Use a bilingual dictionary and find the correct translation for the following terms:</a:t>
            </a:r>
            <a:endParaRPr lang="it-IT" dirty="0"/>
          </a:p>
          <a:p>
            <a:pPr lvl="0"/>
            <a:r>
              <a:rPr lang="en-GB" dirty="0"/>
              <a:t>hint _____________________</a:t>
            </a:r>
            <a:endParaRPr lang="it-IT" dirty="0"/>
          </a:p>
          <a:p>
            <a:pPr lvl="0"/>
            <a:r>
              <a:rPr lang="en-GB" dirty="0"/>
              <a:t>onslaught _____________________</a:t>
            </a:r>
            <a:endParaRPr lang="it-IT" dirty="0"/>
          </a:p>
          <a:p>
            <a:pPr lvl="0"/>
            <a:r>
              <a:rPr lang="en-GB" dirty="0"/>
              <a:t>dastardly _____________________</a:t>
            </a:r>
            <a:endParaRPr lang="it-IT" dirty="0"/>
          </a:p>
          <a:p>
            <a:pPr marL="0" indent="0">
              <a:buNone/>
            </a:pPr>
            <a:r>
              <a:rPr lang="en-GB" dirty="0"/>
              <a:t> </a:t>
            </a:r>
            <a:endParaRPr lang="it-IT" dirty="0"/>
          </a:p>
          <a:p>
            <a:pPr marL="0" indent="0">
              <a:buNone/>
            </a:pPr>
            <a:r>
              <a:rPr lang="en-GB" dirty="0"/>
              <a:t>2. Use a monolingual dictionary to discover the meaning and the use of the following terms:</a:t>
            </a:r>
            <a:endParaRPr lang="it-IT" dirty="0"/>
          </a:p>
          <a:p>
            <a:pPr lvl="0"/>
            <a:r>
              <a:rPr lang="en-GB" dirty="0"/>
              <a:t>maintenance ________________________________________________________________________</a:t>
            </a:r>
            <a:endParaRPr lang="it-IT" dirty="0"/>
          </a:p>
          <a:p>
            <a:pPr lvl="0"/>
            <a:r>
              <a:rPr lang="en-GB" dirty="0"/>
              <a:t>torpedoed ___________________________________________________________________________</a:t>
            </a:r>
            <a:endParaRPr lang="it-IT" dirty="0"/>
          </a:p>
          <a:p>
            <a:pPr lvl="0"/>
            <a:r>
              <a:rPr lang="en-GB" dirty="0"/>
              <a:t>might _________________________________________________________________________________</a:t>
            </a:r>
            <a:endParaRPr lang="it-IT" dirty="0"/>
          </a:p>
          <a:p>
            <a:r>
              <a:rPr lang="en-GB" dirty="0"/>
              <a:t> </a:t>
            </a:r>
            <a:endParaRPr lang="it-IT" dirty="0"/>
          </a:p>
          <a:p>
            <a:pPr marL="0" indent="0">
              <a:buNone/>
            </a:pPr>
            <a:r>
              <a:rPr lang="en-GB" dirty="0"/>
              <a:t>3. Use a dictionary or a thesaurus to find a synonym for the following words:</a:t>
            </a:r>
            <a:endParaRPr lang="it-IT" dirty="0"/>
          </a:p>
          <a:p>
            <a:pPr lvl="0"/>
            <a:r>
              <a:rPr lang="en-GB" dirty="0"/>
              <a:t>to attack _____________________________________________________________________________</a:t>
            </a:r>
            <a:endParaRPr lang="it-IT" dirty="0"/>
          </a:p>
          <a:p>
            <a:pPr lvl="0"/>
            <a:r>
              <a:rPr lang="en-GB" dirty="0"/>
              <a:t>to undertake  _______________________________________________________________________</a:t>
            </a:r>
            <a:endParaRPr lang="it-IT" dirty="0"/>
          </a:p>
          <a:p>
            <a:pPr lvl="0"/>
            <a:r>
              <a:rPr lang="en-GB" dirty="0"/>
              <a:t>to overcome   _______________________________________________________________________</a:t>
            </a:r>
            <a:endParaRPr lang="it-IT" dirty="0"/>
          </a:p>
          <a:p>
            <a:endParaRPr lang="en-US" dirty="0"/>
          </a:p>
        </p:txBody>
      </p:sp>
      <p:sp>
        <p:nvSpPr>
          <p:cNvPr id="4" name="Footer Placeholder 3"/>
          <p:cNvSpPr>
            <a:spLocks noGrp="1"/>
          </p:cNvSpPr>
          <p:nvPr>
            <p:ph type="ftr" sz="quarter" idx="11"/>
          </p:nvPr>
        </p:nvSpPr>
        <p:spPr/>
        <p:txBody>
          <a:bodyPr/>
          <a:lstStyle/>
          <a:p>
            <a:r>
              <a:rPr lang="it-IT" sz="1600" dirty="0"/>
              <a:t>Liceo Majorana - Convegno CLIL</a:t>
            </a:r>
            <a:endParaRPr lang="en-US" sz="1600" dirty="0"/>
          </a:p>
        </p:txBody>
      </p:sp>
    </p:spTree>
    <p:extLst>
      <p:ext uri="{BB962C8B-B14F-4D97-AF65-F5344CB8AC3E}">
        <p14:creationId xmlns:p14="http://schemas.microsoft.com/office/powerpoint/2010/main" val="400836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1486"/>
          </a:xfrm>
        </p:spPr>
        <p:txBody>
          <a:bodyPr>
            <a:normAutofit/>
          </a:bodyPr>
          <a:lstStyle/>
          <a:p>
            <a:r>
              <a:rPr lang="en-US" dirty="0"/>
              <a:t>Working with students </a:t>
            </a:r>
            <a:br>
              <a:rPr lang="en-US" dirty="0"/>
            </a:br>
            <a:r>
              <a:rPr lang="en-US" sz="3600" dirty="0"/>
              <a:t>Example V: FCE activities </a:t>
            </a:r>
          </a:p>
        </p:txBody>
      </p:sp>
      <p:sp>
        <p:nvSpPr>
          <p:cNvPr id="3" name="Content Placeholder 2"/>
          <p:cNvSpPr>
            <a:spLocks noGrp="1"/>
          </p:cNvSpPr>
          <p:nvPr>
            <p:ph idx="1"/>
          </p:nvPr>
        </p:nvSpPr>
        <p:spPr>
          <a:xfrm>
            <a:off x="457200" y="1600200"/>
            <a:ext cx="8229600" cy="5439653"/>
          </a:xfrm>
        </p:spPr>
        <p:txBody>
          <a:bodyPr>
            <a:noAutofit/>
          </a:bodyPr>
          <a:lstStyle/>
          <a:p>
            <a:pPr marL="0" indent="0">
              <a:buNone/>
            </a:pPr>
            <a:r>
              <a:rPr lang="en-US" sz="1800" b="1" dirty="0">
                <a:solidFill>
                  <a:srgbClr val="345A8A"/>
                </a:solidFill>
                <a:ea typeface="Calibri"/>
                <a:cs typeface="Calibri"/>
              </a:rPr>
              <a:t>Listening  </a:t>
            </a:r>
          </a:p>
          <a:p>
            <a:pPr marL="0" indent="0">
              <a:buNone/>
            </a:pPr>
            <a:r>
              <a:rPr lang="en-US" sz="1600" u="sng" dirty="0">
                <a:solidFill>
                  <a:srgbClr val="0000FF"/>
                </a:solidFill>
                <a:latin typeface="Cambria"/>
                <a:ea typeface="Cambria"/>
                <a:cs typeface="Cambria"/>
                <a:hlinkClick r:id="rId2"/>
              </a:rPr>
              <a:t>https://www.youtube.com/watch?v=8TlkN-dcDCk</a:t>
            </a:r>
            <a:endParaRPr lang="en-US" sz="1600" u="sng" dirty="0">
              <a:solidFill>
                <a:srgbClr val="0000FF"/>
              </a:solidFill>
              <a:latin typeface="Cambria"/>
              <a:ea typeface="Cambria"/>
              <a:cs typeface="Cambria"/>
            </a:endParaRPr>
          </a:p>
          <a:p>
            <a:pPr marL="0" indent="0">
              <a:buNone/>
            </a:pPr>
            <a:r>
              <a:rPr lang="en-US" sz="1600" b="1" dirty="0">
                <a:solidFill>
                  <a:srgbClr val="000000"/>
                </a:solidFill>
                <a:latin typeface="Cambria"/>
                <a:ea typeface="Cambria"/>
                <a:cs typeface="Cambria"/>
              </a:rPr>
              <a:t>WSC, Blood, Sweat and Tears Speech, May 13th, 1940</a:t>
            </a:r>
            <a:endParaRPr lang="en-US" sz="1600" u="sng" dirty="0">
              <a:solidFill>
                <a:srgbClr val="0000FF"/>
              </a:solidFill>
              <a:latin typeface="Cambria"/>
              <a:ea typeface="Cambria"/>
              <a:cs typeface="Cambria"/>
            </a:endParaRPr>
          </a:p>
          <a:p>
            <a:pPr marL="0" indent="0">
              <a:buNone/>
            </a:pPr>
            <a:r>
              <a:rPr lang="en-US" sz="1200" dirty="0">
                <a:solidFill>
                  <a:srgbClr val="000000"/>
                </a:solidFill>
                <a:latin typeface="Cambria"/>
                <a:ea typeface="Cambria"/>
                <a:cs typeface="Cambria"/>
              </a:rPr>
              <a:t>Mister Speaker , on Friday evening last I received His Majesty's commission to form a new administration. It was the evident wish and will of Parliament and the nation that this should be conceived on the broadest possible basis and that it ________include all parties, both those who supported the late government and also the parties of the opposition. I have completed the most important part of this task. A war ________ has been formed of five members, representing, with the opposition liberals, the unity of the nation. The three party leaders have agreed to serve, either in the war cabinet or in high executive office. The three fighting services have been filled. It was necessary that this should be done in one single day, on account of the extreme urgency and </a:t>
            </a:r>
            <a:r>
              <a:rPr lang="en-US" sz="1200" dirty="0" err="1">
                <a:solidFill>
                  <a:srgbClr val="000000"/>
                </a:solidFill>
                <a:latin typeface="Cambria"/>
                <a:ea typeface="Cambria"/>
                <a:cs typeface="Cambria"/>
              </a:rPr>
              <a:t>rigour</a:t>
            </a:r>
            <a:r>
              <a:rPr lang="en-US" sz="1200" dirty="0">
                <a:solidFill>
                  <a:srgbClr val="000000"/>
                </a:solidFill>
                <a:latin typeface="Cambria"/>
                <a:ea typeface="Cambria"/>
                <a:cs typeface="Cambria"/>
              </a:rPr>
              <a:t> of events. A number of other positions, key positions, were filled yesterday, and I am submitting a further list to His Majesty tonight. I hope to ________ the appointment of the principal ministers during to-morrow. The appointment of the other ministers usually takes a little longer, but I trust that, when Parliament meets again, this part of my task will be ________, and that the administration will be complete in all respects.  </a:t>
            </a:r>
          </a:p>
          <a:p>
            <a:pPr marL="0" indent="0">
              <a:buNone/>
            </a:pPr>
            <a:r>
              <a:rPr lang="en-US" sz="1600" dirty="0">
                <a:solidFill>
                  <a:srgbClr val="000000"/>
                </a:solidFill>
                <a:latin typeface="Cambria"/>
                <a:ea typeface="Cambria"/>
                <a:cs typeface="Cambria"/>
              </a:rPr>
              <a:t>(…)</a:t>
            </a:r>
          </a:p>
          <a:p>
            <a:pPr marL="0" indent="0">
              <a:buNone/>
            </a:pPr>
            <a:r>
              <a:rPr lang="en-US" sz="1600" i="1" dirty="0">
                <a:solidFill>
                  <a:srgbClr val="4F81BD"/>
                </a:solidFill>
                <a:ea typeface="Calibri"/>
                <a:cs typeface="Calibri"/>
              </a:rPr>
              <a:t>Fill in the gaps</a:t>
            </a:r>
          </a:p>
          <a:p>
            <a:pPr marL="0" indent="0">
              <a:buNone/>
            </a:pPr>
            <a:r>
              <a:rPr lang="en-US" sz="1600" b="1" dirty="0">
                <a:solidFill>
                  <a:srgbClr val="000000"/>
                </a:solidFill>
                <a:latin typeface="Cambria"/>
                <a:ea typeface="Cambria"/>
                <a:cs typeface="Cambria"/>
              </a:rPr>
              <a:t>Complete the following text by choosing an appropriate word from the list below. One word does not fit.</a:t>
            </a:r>
          </a:p>
          <a:p>
            <a:pPr marL="0" indent="0">
              <a:buNone/>
            </a:pPr>
            <a:r>
              <a:rPr lang="en-US" sz="1600" dirty="0">
                <a:solidFill>
                  <a:srgbClr val="000000"/>
                </a:solidFill>
                <a:latin typeface="Cambria"/>
                <a:ea typeface="Cambria"/>
                <a:cs typeface="Cambria"/>
              </a:rPr>
              <a:t>of – should – complete – cabinet – us– connected – wage – move – however – to claim – affected – all costs – completed – necessary </a:t>
            </a:r>
            <a:endParaRPr lang="en-GB" sz="1400" b="1" dirty="0"/>
          </a:p>
        </p:txBody>
      </p:sp>
      <p:sp>
        <p:nvSpPr>
          <p:cNvPr id="4" name="Footer Placeholder 3"/>
          <p:cNvSpPr>
            <a:spLocks noGrp="1"/>
          </p:cNvSpPr>
          <p:nvPr>
            <p:ph type="ftr" sz="quarter" idx="11"/>
          </p:nvPr>
        </p:nvSpPr>
        <p:spPr/>
        <p:txBody>
          <a:bodyPr/>
          <a:lstStyle/>
          <a:p>
            <a:r>
              <a:rPr lang="it-IT" sz="1600" dirty="0"/>
              <a:t>Liceo Majorana - Convegno CLIL</a:t>
            </a:r>
            <a:endParaRPr lang="en-US" sz="1600" dirty="0"/>
          </a:p>
        </p:txBody>
      </p:sp>
    </p:spTree>
    <p:extLst>
      <p:ext uri="{BB962C8B-B14F-4D97-AF65-F5344CB8AC3E}">
        <p14:creationId xmlns:p14="http://schemas.microsoft.com/office/powerpoint/2010/main" val="45486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1486"/>
          </a:xfrm>
        </p:spPr>
        <p:txBody>
          <a:bodyPr>
            <a:normAutofit/>
          </a:bodyPr>
          <a:lstStyle/>
          <a:p>
            <a:r>
              <a:rPr lang="en-US" dirty="0"/>
              <a:t>Working with students </a:t>
            </a:r>
            <a:br>
              <a:rPr lang="en-US" dirty="0"/>
            </a:br>
            <a:r>
              <a:rPr lang="en-US" sz="3600" dirty="0"/>
              <a:t>Example V: FCE activities </a:t>
            </a:r>
          </a:p>
        </p:txBody>
      </p:sp>
      <p:sp>
        <p:nvSpPr>
          <p:cNvPr id="3" name="Content Placeholder 2"/>
          <p:cNvSpPr>
            <a:spLocks noGrp="1"/>
          </p:cNvSpPr>
          <p:nvPr>
            <p:ph idx="1"/>
          </p:nvPr>
        </p:nvSpPr>
        <p:spPr>
          <a:xfrm>
            <a:off x="457200" y="1600200"/>
            <a:ext cx="8229600" cy="5439653"/>
          </a:xfrm>
        </p:spPr>
        <p:txBody>
          <a:bodyPr>
            <a:noAutofit/>
          </a:bodyPr>
          <a:lstStyle/>
          <a:p>
            <a:pPr marL="0" indent="0">
              <a:buNone/>
            </a:pPr>
            <a:endParaRPr lang="en-US" sz="1800" b="1" dirty="0">
              <a:solidFill>
                <a:srgbClr val="345A8A"/>
              </a:solidFill>
              <a:ea typeface="Calibri"/>
              <a:cs typeface="Calibri"/>
            </a:endParaRPr>
          </a:p>
          <a:p>
            <a:pPr marL="0" indent="0">
              <a:buNone/>
            </a:pPr>
            <a:r>
              <a:rPr lang="en-US" sz="1800" b="1" dirty="0">
                <a:solidFill>
                  <a:srgbClr val="345A8A"/>
                </a:solidFill>
                <a:ea typeface="Calibri"/>
                <a:cs typeface="Calibri"/>
              </a:rPr>
              <a:t>Listening  </a:t>
            </a:r>
          </a:p>
          <a:p>
            <a:pPr marL="0" indent="0">
              <a:buNone/>
            </a:pPr>
            <a:r>
              <a:rPr lang="en-US" sz="1800" i="1" dirty="0"/>
              <a:t>David Bowie and the Wall</a:t>
            </a:r>
            <a:endParaRPr lang="it-IT" sz="1800" dirty="0"/>
          </a:p>
          <a:p>
            <a:pPr marL="0" indent="0">
              <a:buNone/>
            </a:pPr>
            <a:r>
              <a:rPr lang="en-GB" sz="1800" u="sng" dirty="0">
                <a:hlinkClick r:id="rId2"/>
              </a:rPr>
              <a:t>https://www.youtube.com/watch?v=uZiKOH9NXKc</a:t>
            </a:r>
            <a:r>
              <a:rPr lang="en-GB" sz="1800" dirty="0"/>
              <a:t>, 5.22</a:t>
            </a:r>
            <a:endParaRPr lang="it-IT" sz="1800" dirty="0"/>
          </a:p>
          <a:p>
            <a:pPr marL="0" lvl="0" indent="0">
              <a:buNone/>
            </a:pPr>
            <a:r>
              <a:rPr lang="de-DE" sz="1800" dirty="0"/>
              <a:t>«Wir begrüßen alle unsere Freunde, die auf der anderen Seite der Mauer sind», </a:t>
            </a:r>
            <a:r>
              <a:rPr lang="en-GB" sz="1800" dirty="0"/>
              <a:t>from a concert in 1987 in front of the Reichstag.  </a:t>
            </a:r>
            <a:endParaRPr lang="it-IT" sz="1800" dirty="0"/>
          </a:p>
          <a:p>
            <a:pPr marL="0" lvl="0" indent="0">
              <a:buNone/>
            </a:pPr>
            <a:endParaRPr lang="it-IT" sz="1800" b="1" dirty="0">
              <a:solidFill>
                <a:srgbClr val="000000"/>
              </a:solidFill>
            </a:endParaRPr>
          </a:p>
          <a:p>
            <a:pPr marL="0" lvl="0" indent="0">
              <a:buNone/>
            </a:pPr>
            <a:r>
              <a:rPr lang="en-US" sz="1800" u="sng" dirty="0">
                <a:hlinkClick r:id="rId3"/>
              </a:rPr>
              <a:t>https://www.youtube.com/watch?v=Tgcc5V9Hu3g</a:t>
            </a:r>
            <a:r>
              <a:rPr lang="it-IT" sz="1800" dirty="0"/>
              <a:t> </a:t>
            </a:r>
            <a:endParaRPr lang="it-IT" sz="1800" b="1" dirty="0">
              <a:solidFill>
                <a:srgbClr val="000000"/>
              </a:solidFill>
            </a:endParaRPr>
          </a:p>
          <a:p>
            <a:pPr marL="0" indent="0">
              <a:buNone/>
            </a:pPr>
            <a:r>
              <a:rPr lang="en-GB" sz="1800" dirty="0"/>
              <a:t>Write down the words about the wall and search (even Wikipedia) for the fact that inspired Bowie. </a:t>
            </a:r>
            <a:endParaRPr lang="it-IT" sz="1800" dirty="0"/>
          </a:p>
          <a:p>
            <a:pPr marL="0" indent="0">
              <a:buNone/>
            </a:pPr>
            <a:endParaRPr lang="en-US" sz="1800" b="1" dirty="0">
              <a:solidFill>
                <a:srgbClr val="345A8A"/>
              </a:solidFill>
              <a:ea typeface="Calibri"/>
              <a:cs typeface="Calibri"/>
            </a:endParaRPr>
          </a:p>
        </p:txBody>
      </p:sp>
      <p:sp>
        <p:nvSpPr>
          <p:cNvPr id="4" name="Footer Placeholder 3"/>
          <p:cNvSpPr>
            <a:spLocks noGrp="1"/>
          </p:cNvSpPr>
          <p:nvPr>
            <p:ph type="ftr" sz="quarter" idx="11"/>
          </p:nvPr>
        </p:nvSpPr>
        <p:spPr/>
        <p:txBody>
          <a:bodyPr/>
          <a:lstStyle/>
          <a:p>
            <a:r>
              <a:rPr lang="it-IT" sz="1600" dirty="0"/>
              <a:t>Liceo Majorana - Convegno CLIL</a:t>
            </a:r>
            <a:endParaRPr lang="en-US" sz="1600" dirty="0"/>
          </a:p>
        </p:txBody>
      </p:sp>
    </p:spTree>
    <p:extLst>
      <p:ext uri="{BB962C8B-B14F-4D97-AF65-F5344CB8AC3E}">
        <p14:creationId xmlns:p14="http://schemas.microsoft.com/office/powerpoint/2010/main" val="2046224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99259"/>
          </a:xfrm>
        </p:spPr>
        <p:txBody>
          <a:bodyPr>
            <a:normAutofit/>
          </a:bodyPr>
          <a:lstStyle/>
          <a:p>
            <a:r>
              <a:rPr lang="en-US" dirty="0"/>
              <a:t>Working with students </a:t>
            </a:r>
            <a:br>
              <a:rPr lang="en-US" dirty="0"/>
            </a:br>
            <a:r>
              <a:rPr lang="en-US" sz="3600" dirty="0"/>
              <a:t>Feedback from graduates </a:t>
            </a:r>
            <a:endParaRPr lang="en-US" dirty="0"/>
          </a:p>
        </p:txBody>
      </p:sp>
      <p:sp>
        <p:nvSpPr>
          <p:cNvPr id="3" name="Content Placeholder 2"/>
          <p:cNvSpPr>
            <a:spLocks noGrp="1"/>
          </p:cNvSpPr>
          <p:nvPr>
            <p:ph idx="1"/>
          </p:nvPr>
        </p:nvSpPr>
        <p:spPr>
          <a:xfrm>
            <a:off x="457200" y="2173896"/>
            <a:ext cx="8229600" cy="3952267"/>
          </a:xfrm>
        </p:spPr>
        <p:txBody>
          <a:bodyPr>
            <a:normAutofit fontScale="85000" lnSpcReduction="10000"/>
          </a:bodyPr>
          <a:lstStyle/>
          <a:p>
            <a:pPr marL="0" lvl="0" indent="0">
              <a:buNone/>
            </a:pPr>
            <a:r>
              <a:rPr lang="en-GB" dirty="0"/>
              <a:t>1. What do you think were the main differences between the CLIL lessons and the Italian ones?</a:t>
            </a:r>
            <a:endParaRPr lang="it-IT" dirty="0"/>
          </a:p>
          <a:p>
            <a:pPr marL="0" lvl="0" indent="0">
              <a:buNone/>
            </a:pPr>
            <a:r>
              <a:rPr lang="en-GB" dirty="0"/>
              <a:t>2. Were the CLIL lessons useful for your </a:t>
            </a:r>
            <a:r>
              <a:rPr lang="en-GB" dirty="0" err="1"/>
              <a:t>Esame</a:t>
            </a:r>
            <a:r>
              <a:rPr lang="en-GB" dirty="0"/>
              <a:t> di </a:t>
            </a:r>
            <a:r>
              <a:rPr lang="en-GB" dirty="0" err="1"/>
              <a:t>Stato</a:t>
            </a:r>
            <a:r>
              <a:rPr lang="en-GB" dirty="0"/>
              <a:t>? </a:t>
            </a:r>
            <a:endParaRPr lang="it-IT" dirty="0"/>
          </a:p>
          <a:p>
            <a:pPr marL="0" lvl="0" indent="0">
              <a:buNone/>
            </a:pPr>
            <a:r>
              <a:rPr lang="en-GB" dirty="0"/>
              <a:t>3. Write down something you remember from your CLIL lessons, regarding the content. </a:t>
            </a:r>
            <a:endParaRPr lang="it-IT" dirty="0"/>
          </a:p>
          <a:p>
            <a:pPr marL="0" lvl="0" indent="0">
              <a:buNone/>
            </a:pPr>
            <a:r>
              <a:rPr lang="en-GB" dirty="0"/>
              <a:t>4. You are now at your first university year: are you using the CLIL methodology in the academic lessons?</a:t>
            </a:r>
            <a:endParaRPr lang="it-IT" dirty="0"/>
          </a:p>
          <a:p>
            <a:pPr marL="0" lvl="0" indent="0">
              <a:buNone/>
            </a:pPr>
            <a:r>
              <a:rPr lang="en-GB" dirty="0"/>
              <a:t>5. Last but not least: what would you suggest to your CLIL teacher?</a:t>
            </a:r>
            <a:endParaRPr lang="it-IT" dirty="0"/>
          </a:p>
          <a:p>
            <a:endParaRPr lang="en-US" dirty="0"/>
          </a:p>
        </p:txBody>
      </p:sp>
      <p:sp>
        <p:nvSpPr>
          <p:cNvPr id="4" name="Footer Placeholder 3"/>
          <p:cNvSpPr>
            <a:spLocks noGrp="1"/>
          </p:cNvSpPr>
          <p:nvPr>
            <p:ph type="ftr" sz="quarter" idx="11"/>
          </p:nvPr>
        </p:nvSpPr>
        <p:spPr/>
        <p:txBody>
          <a:bodyPr/>
          <a:lstStyle/>
          <a:p>
            <a:r>
              <a:rPr lang="it-IT" sz="1600" dirty="0"/>
              <a:t>Liceo Majorana - Convegno CLIL</a:t>
            </a:r>
            <a:endParaRPr lang="en-US" sz="1600" dirty="0"/>
          </a:p>
        </p:txBody>
      </p:sp>
    </p:spTree>
    <p:extLst>
      <p:ext uri="{BB962C8B-B14F-4D97-AF65-F5344CB8AC3E}">
        <p14:creationId xmlns:p14="http://schemas.microsoft.com/office/powerpoint/2010/main" val="3831857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99259"/>
          </a:xfrm>
        </p:spPr>
        <p:txBody>
          <a:bodyPr>
            <a:normAutofit/>
          </a:bodyPr>
          <a:lstStyle/>
          <a:p>
            <a:r>
              <a:rPr lang="en-US" dirty="0"/>
              <a:t>Working with students </a:t>
            </a:r>
            <a:br>
              <a:rPr lang="en-US" dirty="0"/>
            </a:br>
            <a:r>
              <a:rPr lang="en-US" sz="3600" dirty="0"/>
              <a:t>Feedback from graduates </a:t>
            </a:r>
            <a:endParaRPr lang="en-US" dirty="0"/>
          </a:p>
        </p:txBody>
      </p:sp>
      <p:sp>
        <p:nvSpPr>
          <p:cNvPr id="3" name="Content Placeholder 2"/>
          <p:cNvSpPr>
            <a:spLocks noGrp="1"/>
          </p:cNvSpPr>
          <p:nvPr>
            <p:ph idx="1"/>
          </p:nvPr>
        </p:nvSpPr>
        <p:spPr>
          <a:xfrm>
            <a:off x="457200" y="2173896"/>
            <a:ext cx="8229600" cy="3952267"/>
          </a:xfrm>
        </p:spPr>
        <p:txBody>
          <a:bodyPr>
            <a:normAutofit fontScale="92500" lnSpcReduction="20000"/>
          </a:bodyPr>
          <a:lstStyle/>
          <a:p>
            <a:pPr marL="514350" lvl="0" indent="-514350">
              <a:buAutoNum type="arabicPeriod"/>
            </a:pPr>
            <a:r>
              <a:rPr lang="en-US" dirty="0"/>
              <a:t>Peer to peer lectures with your teacher (V); Lessons more interactive and dynamic (S).</a:t>
            </a:r>
          </a:p>
          <a:p>
            <a:pPr marL="514350" lvl="0" indent="-514350">
              <a:buAutoNum type="arabicPeriod"/>
            </a:pPr>
            <a:r>
              <a:rPr lang="en-US" dirty="0"/>
              <a:t>Capability of ranging from one subject to another (D). </a:t>
            </a:r>
          </a:p>
          <a:p>
            <a:pPr marL="514350" lvl="0" indent="-514350">
              <a:buAutoNum type="arabicPeriod"/>
            </a:pPr>
            <a:r>
              <a:rPr lang="it-IT" dirty="0"/>
              <a:t>Churchill (V, </a:t>
            </a:r>
            <a:r>
              <a:rPr lang="it-IT" dirty="0" err="1"/>
              <a:t>S</a:t>
            </a:r>
            <a:r>
              <a:rPr lang="it-IT" dirty="0"/>
              <a:t>, D); Second World War </a:t>
            </a:r>
            <a:r>
              <a:rPr lang="en-US" dirty="0"/>
              <a:t>(C).</a:t>
            </a:r>
          </a:p>
          <a:p>
            <a:pPr marL="514350" lvl="0" indent="-514350">
              <a:buAutoNum type="arabicPeriod"/>
            </a:pPr>
            <a:r>
              <a:rPr lang="en-US" dirty="0"/>
              <a:t>The capability of staying at pace with the professors (D). </a:t>
            </a:r>
            <a:endParaRPr lang="it-IT" dirty="0"/>
          </a:p>
          <a:p>
            <a:pPr marL="514350" lvl="0" indent="-514350">
              <a:buAutoNum type="arabicPeriod"/>
            </a:pPr>
            <a:r>
              <a:rPr lang="en-US" dirty="0"/>
              <a:t>Illustrating the arguments slowly and giving the students a more detailed book </a:t>
            </a:r>
            <a:r>
              <a:rPr lang="it-IT" dirty="0"/>
              <a:t>(</a:t>
            </a:r>
            <a:r>
              <a:rPr lang="it-IT" dirty="0" err="1"/>
              <a:t>S</a:t>
            </a:r>
            <a:r>
              <a:rPr lang="it-IT" dirty="0"/>
              <a:t>).</a:t>
            </a:r>
            <a:endParaRPr lang="en-US" dirty="0"/>
          </a:p>
        </p:txBody>
      </p:sp>
      <p:sp>
        <p:nvSpPr>
          <p:cNvPr id="4" name="Footer Placeholder 3"/>
          <p:cNvSpPr>
            <a:spLocks noGrp="1"/>
          </p:cNvSpPr>
          <p:nvPr>
            <p:ph type="ftr" sz="quarter" idx="11"/>
          </p:nvPr>
        </p:nvSpPr>
        <p:spPr/>
        <p:txBody>
          <a:bodyPr/>
          <a:lstStyle/>
          <a:p>
            <a:r>
              <a:rPr lang="it-IT" sz="1600" dirty="0"/>
              <a:t>Liceo Majorana - Convegno CLIL</a:t>
            </a:r>
            <a:endParaRPr lang="en-US" sz="1600" dirty="0"/>
          </a:p>
        </p:txBody>
      </p:sp>
    </p:spTree>
    <p:extLst>
      <p:ext uri="{BB962C8B-B14F-4D97-AF65-F5344CB8AC3E}">
        <p14:creationId xmlns:p14="http://schemas.microsoft.com/office/powerpoint/2010/main" val="221245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lvl="0"/>
            <a:r>
              <a:rPr lang="en-GB" dirty="0"/>
              <a:t>The work with teachers, first of all at </a:t>
            </a:r>
            <a:r>
              <a:rPr lang="en-GB" dirty="0" err="1"/>
              <a:t>Liceo</a:t>
            </a:r>
            <a:r>
              <a:rPr lang="en-GB" dirty="0"/>
              <a:t> </a:t>
            </a:r>
            <a:r>
              <a:rPr lang="en-GB" dirty="0" err="1"/>
              <a:t>Majorana</a:t>
            </a:r>
            <a:r>
              <a:rPr lang="en-GB" dirty="0"/>
              <a:t> and not only</a:t>
            </a:r>
            <a:endParaRPr lang="it-IT" dirty="0"/>
          </a:p>
          <a:p>
            <a:pPr lvl="0"/>
            <a:r>
              <a:rPr lang="en-GB" dirty="0"/>
              <a:t>The work I do with my students, in the classes</a:t>
            </a:r>
            <a:endParaRPr lang="it-IT" dirty="0"/>
          </a:p>
          <a:p>
            <a:pPr lvl="0"/>
            <a:r>
              <a:rPr lang="en-GB" dirty="0"/>
              <a:t>What I have learned from CLIL; and what I expect to learn</a:t>
            </a:r>
            <a:endParaRPr lang="it-IT" dirty="0"/>
          </a:p>
          <a:p>
            <a:pPr marL="0" indent="0">
              <a:buNone/>
            </a:pPr>
            <a:endParaRPr lang="en-US" dirty="0"/>
          </a:p>
        </p:txBody>
      </p:sp>
      <p:sp>
        <p:nvSpPr>
          <p:cNvPr id="4" name="Footer Placeholder 3"/>
          <p:cNvSpPr>
            <a:spLocks noGrp="1"/>
          </p:cNvSpPr>
          <p:nvPr>
            <p:ph type="ftr" sz="quarter" idx="11"/>
          </p:nvPr>
        </p:nvSpPr>
        <p:spPr/>
        <p:txBody>
          <a:bodyPr/>
          <a:lstStyle/>
          <a:p>
            <a:r>
              <a:rPr lang="it-IT" sz="1600" dirty="0"/>
              <a:t>Liceo Majorana - Convegno CLIL</a:t>
            </a:r>
            <a:endParaRPr lang="en-US" sz="1600" dirty="0"/>
          </a:p>
        </p:txBody>
      </p:sp>
    </p:spTree>
    <p:extLst>
      <p:ext uri="{BB962C8B-B14F-4D97-AF65-F5344CB8AC3E}">
        <p14:creationId xmlns:p14="http://schemas.microsoft.com/office/powerpoint/2010/main" val="747907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err="1"/>
              <a:t>What</a:t>
            </a:r>
            <a:r>
              <a:rPr lang="it-IT" dirty="0"/>
              <a:t> I </a:t>
            </a:r>
            <a:r>
              <a:rPr lang="it-IT" dirty="0" err="1"/>
              <a:t>have</a:t>
            </a:r>
            <a:r>
              <a:rPr lang="it-IT" dirty="0"/>
              <a:t> </a:t>
            </a:r>
            <a:r>
              <a:rPr lang="it-IT" dirty="0" err="1"/>
              <a:t>learned</a:t>
            </a:r>
            <a:r>
              <a:rPr lang="it-IT" dirty="0"/>
              <a:t>, </a:t>
            </a:r>
            <a:br>
              <a:rPr lang="it-IT" dirty="0"/>
            </a:br>
            <a:r>
              <a:rPr lang="it-IT" dirty="0" err="1"/>
              <a:t>what</a:t>
            </a:r>
            <a:r>
              <a:rPr lang="it-IT" dirty="0"/>
              <a:t> I </a:t>
            </a:r>
            <a:r>
              <a:rPr lang="it-IT" dirty="0" err="1"/>
              <a:t>need</a:t>
            </a:r>
            <a:r>
              <a:rPr lang="it-IT" dirty="0"/>
              <a:t> to </a:t>
            </a:r>
            <a:r>
              <a:rPr lang="it-IT" dirty="0" err="1"/>
              <a:t>improve</a:t>
            </a:r>
            <a:r>
              <a:rPr lang="it-IT" dirty="0"/>
              <a:t> </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endParaRPr lang="en-US" dirty="0"/>
          </a:p>
          <a:p>
            <a:pPr marL="0" indent="0" algn="ctr">
              <a:buNone/>
            </a:pPr>
            <a:r>
              <a:rPr lang="en-US" dirty="0"/>
              <a:t>The more you see, the less you know</a:t>
            </a:r>
          </a:p>
          <a:p>
            <a:pPr marL="0" indent="0" algn="ctr">
              <a:buNone/>
            </a:pPr>
            <a:r>
              <a:rPr lang="en-US" dirty="0"/>
              <a:t>The less you find out as you go</a:t>
            </a:r>
          </a:p>
          <a:p>
            <a:pPr marL="0" indent="0" algn="ctr">
              <a:buNone/>
            </a:pPr>
            <a:r>
              <a:rPr lang="en-US" dirty="0"/>
              <a:t>The more you know, the less you feel</a:t>
            </a:r>
          </a:p>
          <a:p>
            <a:pPr marL="0" indent="0" algn="ctr">
              <a:buNone/>
            </a:pPr>
            <a:r>
              <a:rPr lang="en-US" dirty="0"/>
              <a:t>Some pray for what others steal</a:t>
            </a:r>
          </a:p>
          <a:p>
            <a:pPr marL="0" indent="0" algn="ctr">
              <a:buNone/>
            </a:pPr>
            <a:endParaRPr lang="en-US" dirty="0"/>
          </a:p>
          <a:p>
            <a:pPr marL="0" indent="0" algn="just">
              <a:buNone/>
            </a:pPr>
            <a:r>
              <a:rPr lang="en-GB" dirty="0"/>
              <a:t>I love students and I love my subjects. I understood that teaching some topics in English could help both the students and the topics</a:t>
            </a:r>
            <a:r>
              <a:rPr lang="it-IT" dirty="0"/>
              <a:t> </a:t>
            </a:r>
            <a:endParaRPr lang="en-US" dirty="0"/>
          </a:p>
        </p:txBody>
      </p:sp>
      <p:sp>
        <p:nvSpPr>
          <p:cNvPr id="4" name="Footer Placeholder 3"/>
          <p:cNvSpPr>
            <a:spLocks noGrp="1"/>
          </p:cNvSpPr>
          <p:nvPr>
            <p:ph type="ftr" sz="quarter" idx="11"/>
          </p:nvPr>
        </p:nvSpPr>
        <p:spPr/>
        <p:txBody>
          <a:bodyPr/>
          <a:lstStyle/>
          <a:p>
            <a:r>
              <a:rPr lang="it-IT" sz="1600" dirty="0"/>
              <a:t>Liceo Majorana - Convegno CLIL</a:t>
            </a:r>
            <a:endParaRPr lang="en-US" sz="1600" dirty="0"/>
          </a:p>
        </p:txBody>
      </p:sp>
    </p:spTree>
    <p:extLst>
      <p:ext uri="{BB962C8B-B14F-4D97-AF65-F5344CB8AC3E}">
        <p14:creationId xmlns:p14="http://schemas.microsoft.com/office/powerpoint/2010/main" val="3905391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74935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1486"/>
          </a:xfrm>
        </p:spPr>
        <p:txBody>
          <a:bodyPr>
            <a:normAutofit fontScale="90000"/>
          </a:bodyPr>
          <a:lstStyle/>
          <a:p>
            <a:br>
              <a:rPr lang="en-US" dirty="0"/>
            </a:br>
            <a:r>
              <a:rPr lang="en-US" dirty="0"/>
              <a:t>Working with teachers </a:t>
            </a:r>
            <a:br>
              <a:rPr lang="en-US" dirty="0"/>
            </a:br>
            <a:r>
              <a:rPr lang="en-US" sz="3600" dirty="0"/>
              <a:t>At </a:t>
            </a:r>
            <a:r>
              <a:rPr lang="en-US" sz="3600" dirty="0" err="1"/>
              <a:t>Majorana</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[Team CLIL]</a:t>
            </a:r>
          </a:p>
          <a:p>
            <a:pPr marL="514350" indent="-514350">
              <a:buAutoNum type="arabicPeriod"/>
            </a:pPr>
            <a:r>
              <a:rPr lang="en-US" dirty="0"/>
              <a:t>2016/17: English Course </a:t>
            </a:r>
          </a:p>
          <a:p>
            <a:pPr>
              <a:buFontTx/>
              <a:buChar char="-"/>
            </a:pPr>
            <a:r>
              <a:rPr lang="en-US" dirty="0"/>
              <a:t>Focus on grammar and exercises </a:t>
            </a:r>
          </a:p>
          <a:p>
            <a:pPr>
              <a:buFontTx/>
              <a:buChar char="-"/>
            </a:pPr>
            <a:r>
              <a:rPr lang="en-US" dirty="0"/>
              <a:t>CLIL: suggestions of the lessons, review of the materials </a:t>
            </a:r>
          </a:p>
        </p:txBody>
      </p:sp>
      <p:sp>
        <p:nvSpPr>
          <p:cNvPr id="4" name="Footer Placeholder 3"/>
          <p:cNvSpPr>
            <a:spLocks noGrp="1"/>
          </p:cNvSpPr>
          <p:nvPr>
            <p:ph type="ftr" sz="quarter" idx="11"/>
          </p:nvPr>
        </p:nvSpPr>
        <p:spPr/>
        <p:txBody>
          <a:bodyPr/>
          <a:lstStyle/>
          <a:p>
            <a:r>
              <a:rPr lang="it-IT" sz="1600" dirty="0"/>
              <a:t>Liceo Majorana - Convegno CLIL</a:t>
            </a:r>
            <a:endParaRPr lang="en-US" sz="1600" dirty="0"/>
          </a:p>
        </p:txBody>
      </p:sp>
    </p:spTree>
    <p:extLst>
      <p:ext uri="{BB962C8B-B14F-4D97-AF65-F5344CB8AC3E}">
        <p14:creationId xmlns:p14="http://schemas.microsoft.com/office/powerpoint/2010/main" val="115045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3650"/>
            <a:ext cx="9144000" cy="7294305"/>
          </a:xfrm>
          <a:prstGeom prst="rect">
            <a:avLst/>
          </a:prstGeom>
        </p:spPr>
        <p:txBody>
          <a:bodyPr wrap="square">
            <a:spAutoFit/>
          </a:bodyPr>
          <a:lstStyle/>
          <a:p>
            <a:endParaRPr lang="it-IT" b="1" dirty="0"/>
          </a:p>
          <a:p>
            <a:endParaRPr lang="it-IT" b="1" dirty="0"/>
          </a:p>
          <a:p>
            <a:endParaRPr lang="it-IT" b="1" dirty="0"/>
          </a:p>
          <a:p>
            <a:endParaRPr lang="it-IT" b="1" dirty="0"/>
          </a:p>
          <a:p>
            <a:endParaRPr lang="it-IT" b="1" dirty="0"/>
          </a:p>
          <a:p>
            <a:r>
              <a:rPr lang="en-GB" b="1" dirty="0"/>
              <a:t>Conditional exercises 2 </a:t>
            </a:r>
            <a:r>
              <a:rPr lang="en-GB" b="1" dirty="0" err="1"/>
              <a:t>maggio</a:t>
            </a:r>
            <a:endParaRPr lang="it-IT" dirty="0"/>
          </a:p>
          <a:p>
            <a:r>
              <a:rPr lang="en-GB" dirty="0"/>
              <a:t> </a:t>
            </a:r>
            <a:endParaRPr lang="it-IT" dirty="0"/>
          </a:p>
          <a:p>
            <a:pPr lvl="0"/>
            <a:r>
              <a:rPr lang="en-GB" dirty="0"/>
              <a:t>If you aren’t going to live in that house, why don’t you sell it? If I had a house I couldn’t use, I would sell it at once. </a:t>
            </a:r>
            <a:endParaRPr lang="it-IT" dirty="0"/>
          </a:p>
          <a:p>
            <a:pPr lvl="0"/>
            <a:r>
              <a:rPr lang="en-GB" dirty="0"/>
              <a:t>The machine switches off if you press this button.</a:t>
            </a:r>
            <a:endParaRPr lang="it-IT" dirty="0"/>
          </a:p>
          <a:p>
            <a:pPr lvl="0"/>
            <a:r>
              <a:rPr lang="en-GB" dirty="0"/>
              <a:t>If you had not made so much noise last night, you would not have waken my little sister and she would not have started crying.</a:t>
            </a:r>
            <a:endParaRPr lang="it-IT" dirty="0"/>
          </a:p>
          <a:p>
            <a:pPr lvl="0"/>
            <a:r>
              <a:rPr lang="en-GB" dirty="0"/>
              <a:t>If I had known he was going to ring, I would have stayed at home.</a:t>
            </a:r>
            <a:endParaRPr lang="it-IT" dirty="0"/>
          </a:p>
          <a:p>
            <a:pPr lvl="0"/>
            <a:r>
              <a:rPr lang="en-GB" dirty="0"/>
              <a:t>If the camera is on, a red light appears.</a:t>
            </a:r>
            <a:endParaRPr lang="it-IT" dirty="0"/>
          </a:p>
          <a:p>
            <a:pPr lvl="0"/>
            <a:r>
              <a:rPr lang="en-GB" dirty="0"/>
              <a:t>If you do, will you please remind him?</a:t>
            </a:r>
            <a:endParaRPr lang="it-IT" dirty="0"/>
          </a:p>
          <a:p>
            <a:pPr lvl="0"/>
            <a:r>
              <a:rPr lang="en-GB" dirty="0"/>
              <a:t>What would have you done if you had not caught the train?</a:t>
            </a:r>
            <a:endParaRPr lang="it-IT" dirty="0"/>
          </a:p>
          <a:p>
            <a:pPr lvl="0"/>
            <a:r>
              <a:rPr lang="en-GB" dirty="0"/>
              <a:t>If I had one, I would grow plants in pots then my flat would be perfect.</a:t>
            </a:r>
            <a:endParaRPr lang="it-IT" dirty="0"/>
          </a:p>
          <a:p>
            <a:pPr lvl="0"/>
            <a:r>
              <a:rPr lang="en-GB" dirty="0"/>
              <a:t>Your car would not have broken of you had taken it </a:t>
            </a:r>
            <a:endParaRPr lang="it-IT" dirty="0"/>
          </a:p>
          <a:p>
            <a:pPr lvl="0"/>
            <a:r>
              <a:rPr lang="en-GB" dirty="0"/>
              <a:t>If you freeze water, it turns into ice. </a:t>
            </a:r>
            <a:endParaRPr lang="it-IT" dirty="0"/>
          </a:p>
          <a:p>
            <a:pPr lvl="0"/>
            <a:r>
              <a:rPr lang="en-GB" dirty="0"/>
              <a:t>Tell him to bring his bicycle inside. If he leaves it outside, someone will steal it</a:t>
            </a:r>
            <a:endParaRPr lang="it-IT" dirty="0"/>
          </a:p>
          <a:p>
            <a:pPr lvl="0"/>
            <a:r>
              <a:rPr lang="en-GB" dirty="0"/>
              <a:t>He is allowed to leave early today if he will stay later tomorrow.</a:t>
            </a:r>
            <a:endParaRPr lang="it-IT" dirty="0"/>
          </a:p>
          <a:p>
            <a:pPr lvl="0"/>
            <a:r>
              <a:rPr lang="en-GB" dirty="0"/>
              <a:t>Would you work harder if you were better paid?</a:t>
            </a:r>
            <a:endParaRPr lang="it-IT" dirty="0"/>
          </a:p>
          <a:p>
            <a:pPr lvl="0"/>
            <a:r>
              <a:rPr lang="en-GB" dirty="0"/>
              <a:t>If you didn't’ complain so much, you might be</a:t>
            </a:r>
            <a:endParaRPr lang="it-IT" dirty="0"/>
          </a:p>
          <a:p>
            <a:r>
              <a:rPr lang="en-GB" dirty="0"/>
              <a:t> </a:t>
            </a:r>
            <a:endParaRPr lang="it-IT" dirty="0"/>
          </a:p>
          <a:p>
            <a:endParaRPr lang="it-IT" dirty="0"/>
          </a:p>
        </p:txBody>
      </p:sp>
      <p:sp>
        <p:nvSpPr>
          <p:cNvPr id="3" name="Footer Placeholder 2"/>
          <p:cNvSpPr>
            <a:spLocks noGrp="1"/>
          </p:cNvSpPr>
          <p:nvPr>
            <p:ph type="ftr" sz="quarter" idx="11"/>
          </p:nvPr>
        </p:nvSpPr>
        <p:spPr/>
        <p:txBody>
          <a:bodyPr/>
          <a:lstStyle/>
          <a:p>
            <a:r>
              <a:rPr lang="it-IT" sz="1600" dirty="0"/>
              <a:t>Liceo Majorana - Convegno CLIL</a:t>
            </a:r>
            <a:endParaRPr lang="en-US" sz="1600" dirty="0"/>
          </a:p>
        </p:txBody>
      </p:sp>
    </p:spTree>
    <p:extLst>
      <p:ext uri="{BB962C8B-B14F-4D97-AF65-F5344CB8AC3E}">
        <p14:creationId xmlns:p14="http://schemas.microsoft.com/office/powerpoint/2010/main" val="3048116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1486"/>
          </a:xfrm>
        </p:spPr>
        <p:txBody>
          <a:bodyPr>
            <a:normAutofit fontScale="90000"/>
          </a:bodyPr>
          <a:lstStyle/>
          <a:p>
            <a:br>
              <a:rPr lang="en-US" dirty="0"/>
            </a:br>
            <a:r>
              <a:rPr lang="en-US" dirty="0"/>
              <a:t>Working with teachers </a:t>
            </a:r>
            <a:br>
              <a:rPr lang="en-US" dirty="0"/>
            </a:br>
            <a:r>
              <a:rPr lang="en-US" sz="3600" dirty="0"/>
              <a:t>At </a:t>
            </a:r>
            <a:r>
              <a:rPr lang="en-US" sz="3600" dirty="0" err="1"/>
              <a:t>Majorana</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2. </a:t>
            </a:r>
            <a:r>
              <a:rPr lang="it-IT" dirty="0" err="1"/>
              <a:t>Cooperation</a:t>
            </a:r>
            <a:r>
              <a:rPr lang="it-IT" dirty="0"/>
              <a:t> with the English </a:t>
            </a:r>
            <a:r>
              <a:rPr lang="it-IT" dirty="0" err="1"/>
              <a:t>Department</a:t>
            </a:r>
            <a:r>
              <a:rPr lang="it-IT" dirty="0"/>
              <a:t> </a:t>
            </a:r>
          </a:p>
          <a:p>
            <a:pPr marL="0" indent="0">
              <a:buNone/>
            </a:pPr>
            <a:endParaRPr lang="it-IT" dirty="0"/>
          </a:p>
          <a:p>
            <a:pPr marL="0" indent="0">
              <a:buNone/>
            </a:pPr>
            <a:r>
              <a:rPr lang="it-IT" dirty="0"/>
              <a:t>3. Collaboration with </a:t>
            </a:r>
            <a:r>
              <a:rPr lang="it-IT" dirty="0" err="1"/>
              <a:t>History</a:t>
            </a:r>
            <a:r>
              <a:rPr lang="it-IT" dirty="0"/>
              <a:t> and </a:t>
            </a:r>
            <a:r>
              <a:rPr lang="it-IT" dirty="0" err="1"/>
              <a:t>Philosophy</a:t>
            </a:r>
            <a:r>
              <a:rPr lang="it-IT" dirty="0"/>
              <a:t> </a:t>
            </a:r>
            <a:r>
              <a:rPr lang="it-IT" dirty="0" err="1"/>
              <a:t>teachers</a:t>
            </a:r>
            <a:r>
              <a:rPr lang="it-IT" dirty="0"/>
              <a:t> (</a:t>
            </a:r>
            <a:r>
              <a:rPr lang="it-IT" i="1" dirty="0"/>
              <a:t>modulo esterno</a:t>
            </a:r>
            <a:r>
              <a:rPr lang="it-IT" dirty="0"/>
              <a:t>)</a:t>
            </a:r>
            <a:endParaRPr lang="en-US" dirty="0"/>
          </a:p>
        </p:txBody>
      </p:sp>
      <p:sp>
        <p:nvSpPr>
          <p:cNvPr id="4" name="Footer Placeholder 3"/>
          <p:cNvSpPr>
            <a:spLocks noGrp="1"/>
          </p:cNvSpPr>
          <p:nvPr>
            <p:ph type="ftr" sz="quarter" idx="11"/>
          </p:nvPr>
        </p:nvSpPr>
        <p:spPr/>
        <p:txBody>
          <a:bodyPr/>
          <a:lstStyle/>
          <a:p>
            <a:r>
              <a:rPr lang="it-IT" sz="1600" dirty="0"/>
              <a:t>Liceo Majorana - Convegno CLIL</a:t>
            </a:r>
            <a:endParaRPr lang="en-US" sz="1600" dirty="0"/>
          </a:p>
        </p:txBody>
      </p:sp>
    </p:spTree>
    <p:extLst>
      <p:ext uri="{BB962C8B-B14F-4D97-AF65-F5344CB8AC3E}">
        <p14:creationId xmlns:p14="http://schemas.microsoft.com/office/powerpoint/2010/main" val="300213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Working with teachers</a:t>
            </a:r>
            <a:br>
              <a:rPr lang="en-US" dirty="0"/>
            </a:br>
            <a:r>
              <a:rPr lang="en-US" sz="3600" dirty="0"/>
              <a:t>not only at </a:t>
            </a:r>
            <a:r>
              <a:rPr lang="en-US" sz="3600" dirty="0" err="1"/>
              <a:t>Liceo</a:t>
            </a:r>
            <a:r>
              <a:rPr lang="en-US" sz="3600" dirty="0"/>
              <a:t> </a:t>
            </a:r>
            <a:r>
              <a:rPr lang="en-US" sz="3600" dirty="0" err="1"/>
              <a:t>Majorana</a:t>
            </a:r>
            <a:endParaRPr lang="en-US" sz="3600" dirty="0"/>
          </a:p>
        </p:txBody>
      </p:sp>
      <p:sp>
        <p:nvSpPr>
          <p:cNvPr id="3" name="Content Placeholder 2"/>
          <p:cNvSpPr>
            <a:spLocks noGrp="1"/>
          </p:cNvSpPr>
          <p:nvPr>
            <p:ph idx="1"/>
          </p:nvPr>
        </p:nvSpPr>
        <p:spPr/>
        <p:txBody>
          <a:bodyPr/>
          <a:lstStyle/>
          <a:p>
            <a:pPr marL="0" indent="0">
              <a:buNone/>
            </a:pPr>
            <a:r>
              <a:rPr lang="pl-PL" u="sng" dirty="0">
                <a:hlinkClick r:id="rId2"/>
              </a:rPr>
              <a:t>http://www.epubeditor.it/ebook/?static</a:t>
            </a:r>
            <a:r>
              <a:rPr lang="pl-PL" u="sng">
                <a:hlinkClick r:id="rId2"/>
              </a:rPr>
              <a:t>=78562</a:t>
            </a:r>
            <a:endParaRPr lang="pl-PL" u="sng"/>
          </a:p>
          <a:p>
            <a:pPr marL="0" indent="0">
              <a:buNone/>
            </a:pPr>
            <a:endParaRPr lang="pl-PL" dirty="0"/>
          </a:p>
          <a:p>
            <a:pPr marL="0" indent="0">
              <a:buNone/>
            </a:pPr>
            <a:endParaRPr lang="pl-PL" dirty="0"/>
          </a:p>
        </p:txBody>
      </p:sp>
      <p:pic>
        <p:nvPicPr>
          <p:cNvPr id="6" name="Picture 5"/>
          <p:cNvPicPr>
            <a:picLocks noChangeAspect="1"/>
          </p:cNvPicPr>
          <p:nvPr/>
        </p:nvPicPr>
        <p:blipFill>
          <a:blip r:embed="rId3"/>
          <a:stretch>
            <a:fillRect/>
          </a:stretch>
        </p:blipFill>
        <p:spPr>
          <a:xfrm>
            <a:off x="2255354" y="2475230"/>
            <a:ext cx="3961350" cy="4382770"/>
          </a:xfrm>
          <a:prstGeom prst="rect">
            <a:avLst/>
          </a:prstGeom>
        </p:spPr>
      </p:pic>
      <p:sp>
        <p:nvSpPr>
          <p:cNvPr id="4" name="Footer Placeholder 3"/>
          <p:cNvSpPr>
            <a:spLocks noGrp="1"/>
          </p:cNvSpPr>
          <p:nvPr>
            <p:ph type="ftr" sz="quarter" idx="11"/>
          </p:nvPr>
        </p:nvSpPr>
        <p:spPr/>
        <p:txBody>
          <a:bodyPr/>
          <a:lstStyle/>
          <a:p>
            <a:r>
              <a:rPr lang="it-IT"/>
              <a:t>Liceo Majorana - Convegno CLIL</a:t>
            </a:r>
            <a:endParaRPr lang="en-US"/>
          </a:p>
        </p:txBody>
      </p:sp>
    </p:spTree>
    <p:extLst>
      <p:ext uri="{BB962C8B-B14F-4D97-AF65-F5344CB8AC3E}">
        <p14:creationId xmlns:p14="http://schemas.microsoft.com/office/powerpoint/2010/main" val="180930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1486"/>
          </a:xfrm>
        </p:spPr>
        <p:txBody>
          <a:bodyPr>
            <a:normAutofit fontScale="90000"/>
          </a:bodyPr>
          <a:lstStyle/>
          <a:p>
            <a:br>
              <a:rPr lang="en-US" dirty="0"/>
            </a:br>
            <a:r>
              <a:rPr lang="en-US" dirty="0"/>
              <a:t>Working with students </a:t>
            </a:r>
            <a:br>
              <a:rPr lang="en-US" dirty="0"/>
            </a:br>
            <a:r>
              <a:rPr lang="en-US" sz="3600" dirty="0"/>
              <a:t>Example I: what do you know about? </a:t>
            </a:r>
            <a:br>
              <a:rPr lang="en-US" dirty="0"/>
            </a:br>
            <a:endParaRPr lang="en-US" dirty="0"/>
          </a:p>
        </p:txBody>
      </p:sp>
      <p:sp>
        <p:nvSpPr>
          <p:cNvPr id="3" name="Content Placeholder 2"/>
          <p:cNvSpPr>
            <a:spLocks noGrp="1"/>
          </p:cNvSpPr>
          <p:nvPr>
            <p:ph idx="1"/>
          </p:nvPr>
        </p:nvSpPr>
        <p:spPr/>
        <p:txBody>
          <a:bodyPr/>
          <a:lstStyle/>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it-IT" sz="1600" dirty="0"/>
              <a:t>Liceo Majorana - Convegno CLIL</a:t>
            </a:r>
            <a:endParaRPr lang="en-US" sz="1600" dirty="0"/>
          </a:p>
        </p:txBody>
      </p:sp>
    </p:spTree>
    <p:extLst>
      <p:ext uri="{BB962C8B-B14F-4D97-AF65-F5344CB8AC3E}">
        <p14:creationId xmlns:p14="http://schemas.microsoft.com/office/powerpoint/2010/main" val="136889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 we know about …?</a:t>
            </a:r>
          </a:p>
        </p:txBody>
      </p:sp>
      <p:sp>
        <p:nvSpPr>
          <p:cNvPr id="9" name="Text Placeholder 8"/>
          <p:cNvSpPr>
            <a:spLocks noGrp="1"/>
          </p:cNvSpPr>
          <p:nvPr>
            <p:ph type="body" idx="1"/>
          </p:nvPr>
        </p:nvSpPr>
        <p:spPr/>
        <p:txBody>
          <a:bodyPr>
            <a:normAutofit/>
          </a:bodyPr>
          <a:lstStyle/>
          <a:p>
            <a:r>
              <a:rPr lang="en-US" sz="2800" dirty="0"/>
              <a:t>Political Speeches</a:t>
            </a:r>
          </a:p>
        </p:txBody>
      </p:sp>
      <p:sp>
        <p:nvSpPr>
          <p:cNvPr id="10" name="Text Placeholder 9"/>
          <p:cNvSpPr>
            <a:spLocks noGrp="1"/>
          </p:cNvSpPr>
          <p:nvPr>
            <p:ph type="body" sz="quarter" idx="3"/>
          </p:nvPr>
        </p:nvSpPr>
        <p:spPr/>
        <p:txBody>
          <a:bodyPr>
            <a:normAutofit/>
          </a:bodyPr>
          <a:lstStyle/>
          <a:p>
            <a:r>
              <a:rPr lang="en-US" sz="2800" dirty="0"/>
              <a:t>World War 2</a:t>
            </a:r>
          </a:p>
        </p:txBody>
      </p:sp>
      <p:sp>
        <p:nvSpPr>
          <p:cNvPr id="3" name="Content Placeholder 2"/>
          <p:cNvSpPr>
            <a:spLocks noGrp="1"/>
          </p:cNvSpPr>
          <p:nvPr>
            <p:ph sz="quarter" idx="13"/>
          </p:nvPr>
        </p:nvSpPr>
        <p:spPr/>
        <p:txBody>
          <a:bodyPr/>
          <a:lstStyle/>
          <a:p>
            <a:pPr marL="0" indent="0">
              <a:buNone/>
            </a:pPr>
            <a:endParaRPr lang="en-US" sz="1800" dirty="0"/>
          </a:p>
          <a:p>
            <a:pPr marL="0" indent="0" algn="ctr">
              <a:buNone/>
            </a:pPr>
            <a:r>
              <a:rPr lang="en-US" sz="1800" dirty="0"/>
              <a:t>Movies</a:t>
            </a:r>
          </a:p>
          <a:p>
            <a:pPr marL="0" indent="0" algn="ctr">
              <a:buNone/>
            </a:pPr>
            <a:r>
              <a:rPr lang="en-US" sz="1800" dirty="0"/>
              <a:t>Trump</a:t>
            </a:r>
          </a:p>
          <a:p>
            <a:pPr marL="0" indent="0" algn="ctr">
              <a:buNone/>
            </a:pPr>
            <a:r>
              <a:rPr lang="en-US" sz="1800" dirty="0"/>
              <a:t>Rhetoric</a:t>
            </a:r>
          </a:p>
          <a:p>
            <a:pPr marL="0" indent="0" algn="ctr">
              <a:buNone/>
            </a:pPr>
            <a:r>
              <a:rPr lang="en-US" sz="1800" dirty="0"/>
              <a:t>Motivation</a:t>
            </a:r>
          </a:p>
          <a:p>
            <a:endParaRPr lang="en-US" dirty="0"/>
          </a:p>
          <a:p>
            <a:endParaRPr lang="en-US" dirty="0"/>
          </a:p>
          <a:p>
            <a:endParaRPr lang="en-US" dirty="0"/>
          </a:p>
          <a:p>
            <a:endParaRPr lang="en-US" dirty="0"/>
          </a:p>
        </p:txBody>
      </p:sp>
      <p:sp>
        <p:nvSpPr>
          <p:cNvPr id="11" name="Content Placeholder 10"/>
          <p:cNvSpPr>
            <a:spLocks noGrp="1"/>
          </p:cNvSpPr>
          <p:nvPr>
            <p:ph sz="quarter" idx="14"/>
          </p:nvPr>
        </p:nvSpPr>
        <p:spPr/>
        <p:txBody>
          <a:bodyPr>
            <a:normAutofit/>
          </a:bodyPr>
          <a:lstStyle/>
          <a:p>
            <a:pPr marL="0" indent="0">
              <a:buNone/>
            </a:pPr>
            <a:endParaRPr lang="en-US" sz="1800" dirty="0"/>
          </a:p>
          <a:p>
            <a:pPr marL="0" indent="0" algn="ctr">
              <a:buNone/>
            </a:pPr>
            <a:r>
              <a:rPr lang="en-US" sz="1800" dirty="0"/>
              <a:t>Movies</a:t>
            </a:r>
          </a:p>
          <a:p>
            <a:pPr marL="0" indent="0" algn="ctr">
              <a:buNone/>
            </a:pPr>
            <a:r>
              <a:rPr lang="en-US" sz="1800" dirty="0"/>
              <a:t>Winners-losers</a:t>
            </a:r>
          </a:p>
          <a:p>
            <a:pPr marL="0" indent="0" algn="ctr">
              <a:buNone/>
            </a:pPr>
            <a:r>
              <a:rPr lang="en-US" sz="1800" dirty="0"/>
              <a:t>Games</a:t>
            </a:r>
          </a:p>
          <a:p>
            <a:pPr marL="0" indent="0" algn="ctr">
              <a:buNone/>
            </a:pPr>
            <a:r>
              <a:rPr lang="en-US" sz="1800" dirty="0"/>
              <a:t>States involved</a:t>
            </a:r>
          </a:p>
          <a:p>
            <a:pPr marL="0" indent="0" algn="ctr">
              <a:buNone/>
            </a:pPr>
            <a:endParaRPr lang="en-US" sz="1800" dirty="0"/>
          </a:p>
        </p:txBody>
      </p:sp>
      <p:pic>
        <p:nvPicPr>
          <p:cNvPr id="4" name="Picture 3"/>
          <p:cNvPicPr>
            <a:picLocks noChangeAspect="1"/>
          </p:cNvPicPr>
          <p:nvPr/>
        </p:nvPicPr>
        <p:blipFill>
          <a:blip r:embed="rId2"/>
          <a:stretch>
            <a:fillRect/>
          </a:stretch>
        </p:blipFill>
        <p:spPr>
          <a:xfrm>
            <a:off x="714885" y="4887635"/>
            <a:ext cx="2066367" cy="1423497"/>
          </a:xfrm>
          <a:prstGeom prst="rect">
            <a:avLst/>
          </a:prstGeom>
        </p:spPr>
      </p:pic>
      <p:pic>
        <p:nvPicPr>
          <p:cNvPr id="5" name="Picture 4"/>
          <p:cNvPicPr>
            <a:picLocks noChangeAspect="1"/>
          </p:cNvPicPr>
          <p:nvPr/>
        </p:nvPicPr>
        <p:blipFill>
          <a:blip r:embed="rId3"/>
          <a:stretch>
            <a:fillRect/>
          </a:stretch>
        </p:blipFill>
        <p:spPr>
          <a:xfrm>
            <a:off x="6406615" y="4785574"/>
            <a:ext cx="2026254" cy="1525558"/>
          </a:xfrm>
          <a:prstGeom prst="rect">
            <a:avLst/>
          </a:prstGeom>
        </p:spPr>
      </p:pic>
      <p:sp>
        <p:nvSpPr>
          <p:cNvPr id="12" name="Action Button: Forward or Next 11">
            <a:hlinkClick r:id="rId4" action="ppaction://hlinksldjump" highlightClick="1"/>
          </p:cNvPr>
          <p:cNvSpPr/>
          <p:nvPr/>
        </p:nvSpPr>
        <p:spPr>
          <a:xfrm>
            <a:off x="8600874" y="6278608"/>
            <a:ext cx="490205" cy="579392"/>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6" name="Footer Placeholder 5"/>
          <p:cNvSpPr>
            <a:spLocks noGrp="1"/>
          </p:cNvSpPr>
          <p:nvPr>
            <p:ph type="ftr" sz="quarter" idx="11"/>
          </p:nvPr>
        </p:nvSpPr>
        <p:spPr/>
        <p:txBody>
          <a:bodyPr/>
          <a:lstStyle/>
          <a:p>
            <a:r>
              <a:rPr lang="it-IT">
                <a:solidFill>
                  <a:srgbClr val="465E9C"/>
                </a:solidFill>
              </a:rPr>
              <a:t>Liceo Majorana - Convegno CLIL</a:t>
            </a:r>
            <a:endParaRPr lang="en-US">
              <a:solidFill>
                <a:srgbClr val="465E9C"/>
              </a:solidFill>
            </a:endParaRPr>
          </a:p>
        </p:txBody>
      </p:sp>
    </p:spTree>
    <p:extLst>
      <p:ext uri="{BB962C8B-B14F-4D97-AF65-F5344CB8AC3E}">
        <p14:creationId xmlns:p14="http://schemas.microsoft.com/office/powerpoint/2010/main" val="251952088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14000"/>
          </a:blip>
          <a:stretch>
            <a:fillRect/>
          </a:stretch>
        </p:blipFill>
        <p:spPr>
          <a:xfrm>
            <a:off x="929850" y="607160"/>
            <a:ext cx="7545210" cy="5652643"/>
          </a:xfrm>
          <a:prstGeom prst="rect">
            <a:avLst/>
          </a:prstGeom>
        </p:spPr>
      </p:pic>
      <p:sp>
        <p:nvSpPr>
          <p:cNvPr id="2" name="Title 1"/>
          <p:cNvSpPr>
            <a:spLocks noGrp="1"/>
          </p:cNvSpPr>
          <p:nvPr>
            <p:ph type="title"/>
          </p:nvPr>
        </p:nvSpPr>
        <p:spPr/>
        <p:txBody>
          <a:bodyPr>
            <a:normAutofit fontScale="90000"/>
          </a:bodyPr>
          <a:lstStyle/>
          <a:p>
            <a:r>
              <a:rPr lang="en-US" sz="3100" dirty="0"/>
              <a:t>What do we know about the path to World War II? </a:t>
            </a:r>
            <a:br>
              <a:rPr lang="en-US" dirty="0"/>
            </a:br>
            <a:r>
              <a:rPr lang="en-US" sz="2200" dirty="0"/>
              <a:t>Match the event with the year</a:t>
            </a:r>
          </a:p>
        </p:txBody>
      </p:sp>
      <p:sp>
        <p:nvSpPr>
          <p:cNvPr id="4" name="Content Placeholder 3"/>
          <p:cNvSpPr>
            <a:spLocks noGrp="1"/>
          </p:cNvSpPr>
          <p:nvPr>
            <p:ph sz="quarter" idx="13"/>
          </p:nvPr>
        </p:nvSpPr>
        <p:spPr>
          <a:xfrm>
            <a:off x="929850" y="2121407"/>
            <a:ext cx="2426683" cy="3602736"/>
          </a:xfrm>
        </p:spPr>
        <p:txBody>
          <a:bodyPr>
            <a:normAutofit/>
          </a:bodyPr>
          <a:lstStyle/>
          <a:p>
            <a:pPr>
              <a:buFont typeface="Wingdings" charset="2"/>
              <a:buChar char="q"/>
            </a:pPr>
            <a:r>
              <a:rPr lang="en-US" sz="1600" b="1" dirty="0"/>
              <a:t>1939 (August)</a:t>
            </a:r>
          </a:p>
          <a:p>
            <a:pPr>
              <a:buFont typeface="Wingdings" charset="2"/>
              <a:buChar char="q"/>
            </a:pPr>
            <a:r>
              <a:rPr lang="en-US" sz="1600" b="1" dirty="0"/>
              <a:t>1939  </a:t>
            </a:r>
          </a:p>
          <a:p>
            <a:pPr>
              <a:buFont typeface="Wingdings" charset="2"/>
              <a:buChar char="q"/>
            </a:pPr>
            <a:r>
              <a:rPr lang="en-US" sz="1600" b="1" dirty="0"/>
              <a:t>1936</a:t>
            </a:r>
          </a:p>
          <a:p>
            <a:pPr>
              <a:buFont typeface="Wingdings" charset="2"/>
              <a:buChar char="q"/>
            </a:pPr>
            <a:r>
              <a:rPr lang="en-US" sz="1600" b="1" dirty="0"/>
              <a:t>1938 </a:t>
            </a:r>
          </a:p>
          <a:p>
            <a:pPr>
              <a:buFont typeface="Wingdings" charset="2"/>
              <a:buChar char="q"/>
            </a:pPr>
            <a:r>
              <a:rPr lang="en-US" sz="1600" b="1" dirty="0"/>
              <a:t>1938</a:t>
            </a:r>
          </a:p>
          <a:p>
            <a:pPr>
              <a:buFont typeface="Wingdings" charset="2"/>
              <a:buChar char="q"/>
            </a:pPr>
            <a:r>
              <a:rPr lang="en-US" sz="1600" b="1" dirty="0"/>
              <a:t>1936-39</a:t>
            </a:r>
            <a:endParaRPr lang="en-US" sz="1600" dirty="0"/>
          </a:p>
          <a:p>
            <a:pPr>
              <a:buFont typeface="Wingdings" charset="2"/>
              <a:buChar char="q"/>
            </a:pPr>
            <a:r>
              <a:rPr lang="en-US" sz="1600" b="1" dirty="0"/>
              <a:t>1939 </a:t>
            </a:r>
          </a:p>
          <a:p>
            <a:endParaRPr lang="en-US" dirty="0"/>
          </a:p>
        </p:txBody>
      </p:sp>
      <p:sp>
        <p:nvSpPr>
          <p:cNvPr id="5" name="Content Placeholder 4"/>
          <p:cNvSpPr>
            <a:spLocks noGrp="1"/>
          </p:cNvSpPr>
          <p:nvPr>
            <p:ph sz="quarter" idx="14"/>
          </p:nvPr>
        </p:nvSpPr>
        <p:spPr>
          <a:xfrm>
            <a:off x="3356533" y="2119313"/>
            <a:ext cx="4507307" cy="3605212"/>
          </a:xfrm>
        </p:spPr>
        <p:txBody>
          <a:bodyPr>
            <a:normAutofit/>
          </a:bodyPr>
          <a:lstStyle/>
          <a:p>
            <a:pPr>
              <a:buFont typeface="Wingdings" charset="2"/>
              <a:buChar char="u"/>
            </a:pPr>
            <a:r>
              <a:rPr lang="en-US" sz="2000" b="1" dirty="0"/>
              <a:t>Protectorate of Bohemia and Moravia</a:t>
            </a:r>
          </a:p>
          <a:p>
            <a:pPr>
              <a:buFont typeface="Wingdings" charset="2"/>
              <a:buChar char="u"/>
            </a:pPr>
            <a:r>
              <a:rPr lang="en-US" sz="2000" b="1" dirty="0"/>
              <a:t>Policy of Appeasement (</a:t>
            </a:r>
            <a:r>
              <a:rPr lang="en-US" sz="2000" dirty="0"/>
              <a:t>Neville Chamberlain)</a:t>
            </a:r>
          </a:p>
          <a:p>
            <a:pPr>
              <a:buFont typeface="Wingdings" charset="2"/>
              <a:buChar char="u"/>
            </a:pPr>
            <a:r>
              <a:rPr lang="en-US" sz="2000" b="1" dirty="0"/>
              <a:t>Pact of Steel </a:t>
            </a:r>
          </a:p>
          <a:p>
            <a:pPr>
              <a:buFont typeface="Wingdings" charset="2"/>
              <a:buChar char="u"/>
            </a:pPr>
            <a:r>
              <a:rPr lang="en-US" sz="2000" b="1" dirty="0"/>
              <a:t>Rome-Berlin Axis </a:t>
            </a:r>
          </a:p>
          <a:p>
            <a:pPr>
              <a:buFont typeface="Wingdings" charset="2"/>
              <a:buChar char="u"/>
            </a:pPr>
            <a:r>
              <a:rPr lang="en-US" sz="2000" b="1" dirty="0"/>
              <a:t>Anschluss</a:t>
            </a:r>
          </a:p>
          <a:p>
            <a:pPr>
              <a:buFont typeface="Wingdings" charset="2"/>
              <a:buChar char="u"/>
            </a:pPr>
            <a:r>
              <a:rPr lang="en-US" sz="2000" b="1" dirty="0"/>
              <a:t>Munich Conference </a:t>
            </a:r>
          </a:p>
          <a:p>
            <a:pPr>
              <a:buFont typeface="Wingdings" charset="2"/>
              <a:buChar char="u"/>
            </a:pPr>
            <a:r>
              <a:rPr lang="en-US" sz="2000" b="1" dirty="0"/>
              <a:t>Treaty of Non-Aggression (Russia and Germany)</a:t>
            </a:r>
          </a:p>
          <a:p>
            <a:endParaRPr lang="en-US" b="1" dirty="0"/>
          </a:p>
          <a:p>
            <a:endParaRPr lang="en-US" b="1" dirty="0"/>
          </a:p>
          <a:p>
            <a:endParaRPr lang="en-US" b="1" dirty="0"/>
          </a:p>
          <a:p>
            <a:endParaRPr lang="en-US" dirty="0"/>
          </a:p>
        </p:txBody>
      </p:sp>
      <p:sp>
        <p:nvSpPr>
          <p:cNvPr id="3" name="Footer Placeholder 2"/>
          <p:cNvSpPr>
            <a:spLocks noGrp="1"/>
          </p:cNvSpPr>
          <p:nvPr>
            <p:ph type="ftr" sz="quarter" idx="11"/>
          </p:nvPr>
        </p:nvSpPr>
        <p:spPr/>
        <p:txBody>
          <a:bodyPr/>
          <a:lstStyle/>
          <a:p>
            <a:r>
              <a:rPr lang="it-IT">
                <a:solidFill>
                  <a:srgbClr val="465E9C"/>
                </a:solidFill>
              </a:rPr>
              <a:t>Liceo Majorana - Convegno CLIL</a:t>
            </a:r>
            <a:endParaRPr lang="en-US">
              <a:solidFill>
                <a:srgbClr val="465E9C"/>
              </a:solidFill>
            </a:endParaRPr>
          </a:p>
        </p:txBody>
      </p:sp>
      <p:sp>
        <p:nvSpPr>
          <p:cNvPr id="8" name="Action Button: Forward or Next 7">
            <a:hlinkClick r:id="" action="ppaction://hlinkshowjump?jump=nextslide" highlightClick="1"/>
          </p:cNvPr>
          <p:cNvSpPr/>
          <p:nvPr/>
        </p:nvSpPr>
        <p:spPr>
          <a:xfrm>
            <a:off x="8601416" y="6259803"/>
            <a:ext cx="490205" cy="579392"/>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Tree>
    <p:extLst>
      <p:ext uri="{BB962C8B-B14F-4D97-AF65-F5344CB8AC3E}">
        <p14:creationId xmlns:p14="http://schemas.microsoft.com/office/powerpoint/2010/main" val="140044689"/>
      </p:ext>
    </p:extLst>
  </p:cSld>
  <p:clrMapOvr>
    <a:masterClrMapping/>
  </p:clrMapOvr>
  <p:transition spd="slow">
    <p:push dir="u"/>
  </p:transition>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289</TotalTime>
  <Words>1172</Words>
  <Application>Microsoft Office PowerPoint</Application>
  <PresentationFormat>Presentazione su schermo (4:3)</PresentationFormat>
  <Paragraphs>196</Paragraphs>
  <Slides>21</Slides>
  <Notes>0</Notes>
  <HiddenSlides>0</HiddenSlides>
  <MMClips>0</MMClips>
  <ScaleCrop>false</ScaleCrop>
  <HeadingPairs>
    <vt:vector size="8" baseType="variant">
      <vt:variant>
        <vt:lpstr>Caratteri utilizzati</vt:lpstr>
      </vt:variant>
      <vt:variant>
        <vt:i4>8</vt:i4>
      </vt:variant>
      <vt:variant>
        <vt:lpstr>Tema</vt:lpstr>
      </vt:variant>
      <vt:variant>
        <vt:i4>3</vt:i4>
      </vt:variant>
      <vt:variant>
        <vt:lpstr>Server OLE incorporati</vt:lpstr>
      </vt:variant>
      <vt:variant>
        <vt:i4>1</vt:i4>
      </vt:variant>
      <vt:variant>
        <vt:lpstr>Titoli diapositive</vt:lpstr>
      </vt:variant>
      <vt:variant>
        <vt:i4>21</vt:i4>
      </vt:variant>
    </vt:vector>
  </HeadingPairs>
  <TitlesOfParts>
    <vt:vector size="33" baseType="lpstr">
      <vt:lpstr>Arial</vt:lpstr>
      <vt:lpstr>Brush Script MT</vt:lpstr>
      <vt:lpstr>Calibri</vt:lpstr>
      <vt:lpstr>Cambria</vt:lpstr>
      <vt:lpstr>Constantia</vt:lpstr>
      <vt:lpstr>Franklin Gothic Book</vt:lpstr>
      <vt:lpstr>Rage Italic</vt:lpstr>
      <vt:lpstr>Wingdings</vt:lpstr>
      <vt:lpstr>Office Theme</vt:lpstr>
      <vt:lpstr>Pushpin</vt:lpstr>
      <vt:lpstr>Clarity</vt:lpstr>
      <vt:lpstr>Document</vt:lpstr>
      <vt:lpstr> History CLIL: working with teachers and students</vt:lpstr>
      <vt:lpstr>Outline</vt:lpstr>
      <vt:lpstr> Working with teachers  At Majorana </vt:lpstr>
      <vt:lpstr>Presentazione standard di PowerPoint</vt:lpstr>
      <vt:lpstr> Working with teachers  At Majorana </vt:lpstr>
      <vt:lpstr>Working with teachers not only at Liceo Majorana</vt:lpstr>
      <vt:lpstr> Working with students  Example I: what do you know about?  </vt:lpstr>
      <vt:lpstr>What do we know about …?</vt:lpstr>
      <vt:lpstr>What do we know about the path to World War II?  Match the event with the year</vt:lpstr>
      <vt:lpstr> Working with students  Example II: compare and contrast  </vt:lpstr>
      <vt:lpstr>Working with students  Example III: guess in a synthetic way</vt:lpstr>
      <vt:lpstr>Presentazione standard di PowerPoint</vt:lpstr>
      <vt:lpstr> Working with students  Example IV: working in groups </vt:lpstr>
      <vt:lpstr> Working with students  Example V: FCE activities  </vt:lpstr>
      <vt:lpstr>Working with students  Example V: FCE activities </vt:lpstr>
      <vt:lpstr>Working with students  Example V: FCE activities </vt:lpstr>
      <vt:lpstr>Working with students  Example V: FCE activities </vt:lpstr>
      <vt:lpstr>Working with students  Feedback from graduates </vt:lpstr>
      <vt:lpstr>Working with students  Feedback from graduates </vt:lpstr>
      <vt:lpstr>What I have learned,  what I need to improve </vt:lpstr>
      <vt:lpstr>Thanks!</vt:lpstr>
    </vt:vector>
  </TitlesOfParts>
  <Company>celora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CLIL: working with teachers and students</dc:title>
  <dc:creator>Nicola Celora</dc:creator>
  <cp:lastModifiedBy>Roberto Signorello</cp:lastModifiedBy>
  <cp:revision>67</cp:revision>
  <dcterms:created xsi:type="dcterms:W3CDTF">2018-02-16T21:53:29Z</dcterms:created>
  <dcterms:modified xsi:type="dcterms:W3CDTF">2018-02-24T21:20:54Z</dcterms:modified>
</cp:coreProperties>
</file>