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3" r:id="rId1"/>
  </p:sldMasterIdLst>
  <p:notesMasterIdLst>
    <p:notesMasterId r:id="rId102"/>
  </p:notesMasterIdLst>
  <p:sldIdLst>
    <p:sldId id="256" r:id="rId2"/>
    <p:sldId id="357" r:id="rId3"/>
    <p:sldId id="356" r:id="rId4"/>
    <p:sldId id="258" r:id="rId5"/>
    <p:sldId id="259" r:id="rId6"/>
    <p:sldId id="270" r:id="rId7"/>
    <p:sldId id="334" r:id="rId8"/>
    <p:sldId id="351" r:id="rId9"/>
    <p:sldId id="352" r:id="rId10"/>
    <p:sldId id="354" r:id="rId11"/>
    <p:sldId id="353" r:id="rId12"/>
    <p:sldId id="361" r:id="rId13"/>
    <p:sldId id="324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98" r:id="rId37"/>
    <p:sldId id="269" r:id="rId38"/>
    <p:sldId id="332" r:id="rId39"/>
    <p:sldId id="326" r:id="rId40"/>
    <p:sldId id="327" r:id="rId41"/>
    <p:sldId id="278" r:id="rId42"/>
    <p:sldId id="279" r:id="rId43"/>
    <p:sldId id="280" r:id="rId44"/>
    <p:sldId id="281" r:id="rId45"/>
    <p:sldId id="282" r:id="rId46"/>
    <p:sldId id="360" r:id="rId47"/>
    <p:sldId id="283" r:id="rId48"/>
    <p:sldId id="284" r:id="rId49"/>
    <p:sldId id="285" r:id="rId50"/>
    <p:sldId id="328" r:id="rId51"/>
    <p:sldId id="286" r:id="rId52"/>
    <p:sldId id="335" r:id="rId53"/>
    <p:sldId id="287" r:id="rId54"/>
    <p:sldId id="289" r:id="rId55"/>
    <p:sldId id="296" r:id="rId56"/>
    <p:sldId id="329" r:id="rId57"/>
    <p:sldId id="288" r:id="rId58"/>
    <p:sldId id="322" r:id="rId59"/>
    <p:sldId id="292" r:id="rId60"/>
    <p:sldId id="294" r:id="rId61"/>
    <p:sldId id="333" r:id="rId62"/>
    <p:sldId id="295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23" r:id="rId71"/>
    <p:sldId id="305" r:id="rId72"/>
    <p:sldId id="306" r:id="rId73"/>
    <p:sldId id="307" r:id="rId74"/>
    <p:sldId id="313" r:id="rId75"/>
    <p:sldId id="293" r:id="rId76"/>
    <p:sldId id="304" r:id="rId77"/>
    <p:sldId id="291" r:id="rId78"/>
    <p:sldId id="330" r:id="rId79"/>
    <p:sldId id="271" r:id="rId80"/>
    <p:sldId id="272" r:id="rId81"/>
    <p:sldId id="268" r:id="rId82"/>
    <p:sldId id="273" r:id="rId83"/>
    <p:sldId id="331" r:id="rId84"/>
    <p:sldId id="274" r:id="rId85"/>
    <p:sldId id="275" r:id="rId86"/>
    <p:sldId id="276" r:id="rId87"/>
    <p:sldId id="277" r:id="rId88"/>
    <p:sldId id="389" r:id="rId89"/>
    <p:sldId id="399" r:id="rId90"/>
    <p:sldId id="394" r:id="rId91"/>
    <p:sldId id="390" r:id="rId92"/>
    <p:sldId id="391" r:id="rId93"/>
    <p:sldId id="392" r:id="rId94"/>
    <p:sldId id="393" r:id="rId95"/>
    <p:sldId id="395" r:id="rId96"/>
    <p:sldId id="396" r:id="rId97"/>
    <p:sldId id="317" r:id="rId98"/>
    <p:sldId id="321" r:id="rId99"/>
    <p:sldId id="320" r:id="rId100"/>
    <p:sldId id="397" r:id="rId10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9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-517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3EDA1-3A03-4063-A923-E43BA292181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4D22C5-6ED1-4A95-94E6-FEBE228BD9D5}">
      <dgm:prSet/>
      <dgm:spPr/>
      <dgm:t>
        <a:bodyPr/>
        <a:lstStyle/>
        <a:p>
          <a:r>
            <a:rPr lang="it-IT" dirty="0"/>
            <a:t>1) TOPIC</a:t>
          </a:r>
          <a:endParaRPr lang="en-US" dirty="0"/>
        </a:p>
      </dgm:t>
    </dgm:pt>
    <dgm:pt modelId="{8CC94C30-212C-4BC2-A7A1-627CD779ACAB}" type="parTrans" cxnId="{9E2BD007-CCCB-47C1-B279-D3D7AD13DA0A}">
      <dgm:prSet/>
      <dgm:spPr/>
      <dgm:t>
        <a:bodyPr/>
        <a:lstStyle/>
        <a:p>
          <a:endParaRPr lang="en-US"/>
        </a:p>
      </dgm:t>
    </dgm:pt>
    <dgm:pt modelId="{22014C62-E42F-4905-A066-631ACEFE9CA9}" type="sibTrans" cxnId="{9E2BD007-CCCB-47C1-B279-D3D7AD13DA0A}">
      <dgm:prSet/>
      <dgm:spPr/>
      <dgm:t>
        <a:bodyPr/>
        <a:lstStyle/>
        <a:p>
          <a:endParaRPr lang="en-US"/>
        </a:p>
      </dgm:t>
    </dgm:pt>
    <dgm:pt modelId="{8D8A3731-48C4-4810-B503-7811B05BFE57}">
      <dgm:prSet/>
      <dgm:spPr/>
      <dgm:t>
        <a:bodyPr/>
        <a:lstStyle/>
        <a:p>
          <a:r>
            <a:rPr lang="it-IT" dirty="0"/>
            <a:t>2) OBJECTIVES</a:t>
          </a:r>
          <a:endParaRPr lang="en-US" dirty="0"/>
        </a:p>
      </dgm:t>
    </dgm:pt>
    <dgm:pt modelId="{F314620C-CA59-4921-BEEA-17D4BE5B8A8B}" type="parTrans" cxnId="{057E4844-105A-46E6-BA53-E41993E9C0B6}">
      <dgm:prSet/>
      <dgm:spPr/>
      <dgm:t>
        <a:bodyPr/>
        <a:lstStyle/>
        <a:p>
          <a:endParaRPr lang="en-US"/>
        </a:p>
      </dgm:t>
    </dgm:pt>
    <dgm:pt modelId="{A2C0115E-F15A-4DEB-8D60-B8680820AADC}" type="sibTrans" cxnId="{057E4844-105A-46E6-BA53-E41993E9C0B6}">
      <dgm:prSet/>
      <dgm:spPr/>
      <dgm:t>
        <a:bodyPr/>
        <a:lstStyle/>
        <a:p>
          <a:endParaRPr lang="en-US"/>
        </a:p>
      </dgm:t>
    </dgm:pt>
    <dgm:pt modelId="{F507AF86-526F-44FC-B4E1-2022C5CF4905}">
      <dgm:prSet/>
      <dgm:spPr/>
      <dgm:t>
        <a:bodyPr/>
        <a:lstStyle/>
        <a:p>
          <a:r>
            <a:rPr lang="it-IT" dirty="0"/>
            <a:t>3) PREREQUISITES</a:t>
          </a:r>
          <a:endParaRPr lang="en-US" dirty="0"/>
        </a:p>
      </dgm:t>
    </dgm:pt>
    <dgm:pt modelId="{AC056063-F379-4F92-A286-FC789089CE77}" type="parTrans" cxnId="{12B5A3D8-F729-4F1D-AB78-EA5CE452F8AF}">
      <dgm:prSet/>
      <dgm:spPr/>
      <dgm:t>
        <a:bodyPr/>
        <a:lstStyle/>
        <a:p>
          <a:endParaRPr lang="en-US"/>
        </a:p>
      </dgm:t>
    </dgm:pt>
    <dgm:pt modelId="{EE1F6AEA-C9DB-49DE-B30E-72F9D5317CA4}" type="sibTrans" cxnId="{12B5A3D8-F729-4F1D-AB78-EA5CE452F8AF}">
      <dgm:prSet/>
      <dgm:spPr/>
      <dgm:t>
        <a:bodyPr/>
        <a:lstStyle/>
        <a:p>
          <a:endParaRPr lang="en-US"/>
        </a:p>
      </dgm:t>
    </dgm:pt>
    <dgm:pt modelId="{05CF1671-0179-4990-A883-D5B7F1B2FCEB}">
      <dgm:prSet/>
      <dgm:spPr/>
      <dgm:t>
        <a:bodyPr/>
        <a:lstStyle/>
        <a:p>
          <a:r>
            <a:rPr lang="it-IT" dirty="0"/>
            <a:t>4) LEVEL</a:t>
          </a:r>
          <a:endParaRPr lang="en-US" dirty="0"/>
        </a:p>
      </dgm:t>
    </dgm:pt>
    <dgm:pt modelId="{7E2F41CC-6072-4586-8A9B-CBBE899E8C8C}" type="parTrans" cxnId="{B3A8A800-448D-4271-A55C-67444C022BF7}">
      <dgm:prSet/>
      <dgm:spPr/>
      <dgm:t>
        <a:bodyPr/>
        <a:lstStyle/>
        <a:p>
          <a:endParaRPr lang="en-US"/>
        </a:p>
      </dgm:t>
    </dgm:pt>
    <dgm:pt modelId="{6741EEF4-A61D-4605-85B8-7540DC6AE95E}" type="sibTrans" cxnId="{B3A8A800-448D-4271-A55C-67444C022BF7}">
      <dgm:prSet/>
      <dgm:spPr/>
      <dgm:t>
        <a:bodyPr/>
        <a:lstStyle/>
        <a:p>
          <a:endParaRPr lang="en-US"/>
        </a:p>
      </dgm:t>
    </dgm:pt>
    <dgm:pt modelId="{1D256D4C-51E2-4A7F-99A2-48D01E997EB1}">
      <dgm:prSet/>
      <dgm:spPr/>
      <dgm:t>
        <a:bodyPr/>
        <a:lstStyle/>
        <a:p>
          <a:r>
            <a:rPr lang="it-IT" dirty="0"/>
            <a:t>5) LANGUAGE SKILLS</a:t>
          </a:r>
          <a:endParaRPr lang="en-US" dirty="0"/>
        </a:p>
      </dgm:t>
    </dgm:pt>
    <dgm:pt modelId="{3701CE8E-4ABA-4066-86C8-52F5374EFFF7}" type="parTrans" cxnId="{720A7CC6-F9DF-46DD-A4C6-3FA5F28264B8}">
      <dgm:prSet/>
      <dgm:spPr/>
      <dgm:t>
        <a:bodyPr/>
        <a:lstStyle/>
        <a:p>
          <a:endParaRPr lang="en-US"/>
        </a:p>
      </dgm:t>
    </dgm:pt>
    <dgm:pt modelId="{27CE54B9-43B9-4026-929F-1B94AA296897}" type="sibTrans" cxnId="{720A7CC6-F9DF-46DD-A4C6-3FA5F28264B8}">
      <dgm:prSet/>
      <dgm:spPr/>
      <dgm:t>
        <a:bodyPr/>
        <a:lstStyle/>
        <a:p>
          <a:endParaRPr lang="en-US"/>
        </a:p>
      </dgm:t>
    </dgm:pt>
    <dgm:pt modelId="{2701A1E8-CBAE-4145-8B43-2C0FEFD77347}">
      <dgm:prSet/>
      <dgm:spPr/>
      <dgm:t>
        <a:bodyPr/>
        <a:lstStyle/>
        <a:p>
          <a:r>
            <a:rPr lang="it-IT" dirty="0"/>
            <a:t>6) TIME </a:t>
          </a:r>
          <a:endParaRPr lang="en-US" dirty="0"/>
        </a:p>
      </dgm:t>
    </dgm:pt>
    <dgm:pt modelId="{1097DE81-1CA1-43B2-9FA4-AC51F19FE4C2}" type="parTrans" cxnId="{4217016D-86B6-4E1C-A4A9-01D5C3B716E9}">
      <dgm:prSet/>
      <dgm:spPr/>
      <dgm:t>
        <a:bodyPr/>
        <a:lstStyle/>
        <a:p>
          <a:endParaRPr lang="en-US"/>
        </a:p>
      </dgm:t>
    </dgm:pt>
    <dgm:pt modelId="{50600A6C-F5EC-4AB1-8A61-8F73C9CE5812}" type="sibTrans" cxnId="{4217016D-86B6-4E1C-A4A9-01D5C3B716E9}">
      <dgm:prSet/>
      <dgm:spPr/>
      <dgm:t>
        <a:bodyPr/>
        <a:lstStyle/>
        <a:p>
          <a:endParaRPr lang="en-US"/>
        </a:p>
      </dgm:t>
    </dgm:pt>
    <dgm:pt modelId="{41476817-3FCE-4BE5-B06D-20E5A1A36195}">
      <dgm:prSet/>
      <dgm:spPr/>
      <dgm:t>
        <a:bodyPr/>
        <a:lstStyle/>
        <a:p>
          <a:r>
            <a:rPr lang="it-IT" dirty="0"/>
            <a:t>7) MATERIALS</a:t>
          </a:r>
          <a:endParaRPr lang="en-US" dirty="0"/>
        </a:p>
      </dgm:t>
    </dgm:pt>
    <dgm:pt modelId="{39BFD298-F9B5-4DC3-B725-7049499D6C54}" type="parTrans" cxnId="{117AAECA-BC54-4FCB-9FAA-B33D70DD4F20}">
      <dgm:prSet/>
      <dgm:spPr/>
      <dgm:t>
        <a:bodyPr/>
        <a:lstStyle/>
        <a:p>
          <a:endParaRPr lang="en-US"/>
        </a:p>
      </dgm:t>
    </dgm:pt>
    <dgm:pt modelId="{0F791523-577E-4556-87A3-011EC89CEAC6}" type="sibTrans" cxnId="{117AAECA-BC54-4FCB-9FAA-B33D70DD4F20}">
      <dgm:prSet/>
      <dgm:spPr/>
      <dgm:t>
        <a:bodyPr/>
        <a:lstStyle/>
        <a:p>
          <a:endParaRPr lang="en-US"/>
        </a:p>
      </dgm:t>
    </dgm:pt>
    <dgm:pt modelId="{9C44F1A0-92D3-48C5-B121-E284597CD27F}">
      <dgm:prSet/>
      <dgm:spPr/>
      <dgm:t>
        <a:bodyPr/>
        <a:lstStyle/>
        <a:p>
          <a:r>
            <a:rPr lang="it-IT" dirty="0"/>
            <a:t>8) LESSON PLAN</a:t>
          </a:r>
          <a:endParaRPr lang="en-US" dirty="0"/>
        </a:p>
      </dgm:t>
    </dgm:pt>
    <dgm:pt modelId="{5390CD84-CE3B-4DE9-9F14-4EEB1761DCA5}" type="parTrans" cxnId="{CA5B774B-2529-42AC-8AFD-08F9AABE942A}">
      <dgm:prSet/>
      <dgm:spPr/>
      <dgm:t>
        <a:bodyPr/>
        <a:lstStyle/>
        <a:p>
          <a:endParaRPr lang="en-US"/>
        </a:p>
      </dgm:t>
    </dgm:pt>
    <dgm:pt modelId="{C731B174-EBB7-49D6-B26C-70CB5A4015FF}" type="sibTrans" cxnId="{CA5B774B-2529-42AC-8AFD-08F9AABE942A}">
      <dgm:prSet/>
      <dgm:spPr/>
      <dgm:t>
        <a:bodyPr/>
        <a:lstStyle/>
        <a:p>
          <a:endParaRPr lang="en-US"/>
        </a:p>
      </dgm:t>
    </dgm:pt>
    <dgm:pt modelId="{0AFB2E3B-75D0-4EC2-848B-842A03E13190}" type="pres">
      <dgm:prSet presAssocID="{BC33EDA1-3A03-4063-A923-E43BA292181E}" presName="linear" presStyleCnt="0">
        <dgm:presLayoutVars>
          <dgm:animLvl val="lvl"/>
          <dgm:resizeHandles val="exact"/>
        </dgm:presLayoutVars>
      </dgm:prSet>
      <dgm:spPr/>
    </dgm:pt>
    <dgm:pt modelId="{F8FEFA47-BFA7-474B-AE02-EFC04629981B}" type="pres">
      <dgm:prSet presAssocID="{1D4D22C5-6ED1-4A95-94E6-FEBE228BD9D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78801AA-357B-47F4-8777-8BA9220D8539}" type="pres">
      <dgm:prSet presAssocID="{22014C62-E42F-4905-A066-631ACEFE9CA9}" presName="spacer" presStyleCnt="0"/>
      <dgm:spPr/>
    </dgm:pt>
    <dgm:pt modelId="{CF680D45-B39C-4F2B-8803-9CBEAB98418C}" type="pres">
      <dgm:prSet presAssocID="{8D8A3731-48C4-4810-B503-7811B05BFE5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8720F2C-94E3-4E3F-BC7D-44EC7F366958}" type="pres">
      <dgm:prSet presAssocID="{A2C0115E-F15A-4DEB-8D60-B8680820AADC}" presName="spacer" presStyleCnt="0"/>
      <dgm:spPr/>
    </dgm:pt>
    <dgm:pt modelId="{6F98CB1E-5CB8-4775-93E7-14E41E24F495}" type="pres">
      <dgm:prSet presAssocID="{F507AF86-526F-44FC-B4E1-2022C5CF4905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C979F0E9-EC07-431A-8425-CBA440A9B9E9}" type="pres">
      <dgm:prSet presAssocID="{EE1F6AEA-C9DB-49DE-B30E-72F9D5317CA4}" presName="spacer" presStyleCnt="0"/>
      <dgm:spPr/>
    </dgm:pt>
    <dgm:pt modelId="{947B9722-8DD0-41DE-B973-8A3E884313A9}" type="pres">
      <dgm:prSet presAssocID="{05CF1671-0179-4990-A883-D5B7F1B2FCE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710DAC2-5B40-45B7-83C2-AE91CBB52F6E}" type="pres">
      <dgm:prSet presAssocID="{6741EEF4-A61D-4605-85B8-7540DC6AE95E}" presName="spacer" presStyleCnt="0"/>
      <dgm:spPr/>
    </dgm:pt>
    <dgm:pt modelId="{450E0875-F673-489C-AF74-7948B0F75F23}" type="pres">
      <dgm:prSet presAssocID="{1D256D4C-51E2-4A7F-99A2-48D01E997EB1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C93876C9-EE05-4433-898F-BB7F2505FCC8}" type="pres">
      <dgm:prSet presAssocID="{27CE54B9-43B9-4026-929F-1B94AA296897}" presName="spacer" presStyleCnt="0"/>
      <dgm:spPr/>
    </dgm:pt>
    <dgm:pt modelId="{8501B912-5949-45C9-9F0B-DBE650FFFC9B}" type="pres">
      <dgm:prSet presAssocID="{2701A1E8-CBAE-4145-8B43-2C0FEFD7734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09E8972-9163-4E45-A9A2-507597D35576}" type="pres">
      <dgm:prSet presAssocID="{50600A6C-F5EC-4AB1-8A61-8F73C9CE5812}" presName="spacer" presStyleCnt="0"/>
      <dgm:spPr/>
    </dgm:pt>
    <dgm:pt modelId="{26973FEE-4D31-4C75-8B68-E59CBD52941F}" type="pres">
      <dgm:prSet presAssocID="{41476817-3FCE-4BE5-B06D-20E5A1A3619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BA149C1E-C11C-4909-8A4A-AA656FA3BFEB}" type="pres">
      <dgm:prSet presAssocID="{0F791523-577E-4556-87A3-011EC89CEAC6}" presName="spacer" presStyleCnt="0"/>
      <dgm:spPr/>
    </dgm:pt>
    <dgm:pt modelId="{3150872C-10C4-4DA7-B45F-E75059BC7D43}" type="pres">
      <dgm:prSet presAssocID="{9C44F1A0-92D3-48C5-B121-E284597CD27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B3A8A800-448D-4271-A55C-67444C022BF7}" srcId="{BC33EDA1-3A03-4063-A923-E43BA292181E}" destId="{05CF1671-0179-4990-A883-D5B7F1B2FCEB}" srcOrd="3" destOrd="0" parTransId="{7E2F41CC-6072-4586-8A9B-CBBE899E8C8C}" sibTransId="{6741EEF4-A61D-4605-85B8-7540DC6AE95E}"/>
    <dgm:cxn modelId="{9E2BD007-CCCB-47C1-B279-D3D7AD13DA0A}" srcId="{BC33EDA1-3A03-4063-A923-E43BA292181E}" destId="{1D4D22C5-6ED1-4A95-94E6-FEBE228BD9D5}" srcOrd="0" destOrd="0" parTransId="{8CC94C30-212C-4BC2-A7A1-627CD779ACAB}" sibTransId="{22014C62-E42F-4905-A066-631ACEFE9CA9}"/>
    <dgm:cxn modelId="{C0105808-8501-45B6-9F02-AB7A52533BDC}" type="presOf" srcId="{9C44F1A0-92D3-48C5-B121-E284597CD27F}" destId="{3150872C-10C4-4DA7-B45F-E75059BC7D43}" srcOrd="0" destOrd="0" presId="urn:microsoft.com/office/officeart/2005/8/layout/vList2"/>
    <dgm:cxn modelId="{F9A2931B-4935-49A0-9163-A5F412099984}" type="presOf" srcId="{41476817-3FCE-4BE5-B06D-20E5A1A36195}" destId="{26973FEE-4D31-4C75-8B68-E59CBD52941F}" srcOrd="0" destOrd="0" presId="urn:microsoft.com/office/officeart/2005/8/layout/vList2"/>
    <dgm:cxn modelId="{C6CD631C-C584-48DF-AEFB-D65433F2D6EB}" type="presOf" srcId="{1D4D22C5-6ED1-4A95-94E6-FEBE228BD9D5}" destId="{F8FEFA47-BFA7-474B-AE02-EFC04629981B}" srcOrd="0" destOrd="0" presId="urn:microsoft.com/office/officeart/2005/8/layout/vList2"/>
    <dgm:cxn modelId="{057E4844-105A-46E6-BA53-E41993E9C0B6}" srcId="{BC33EDA1-3A03-4063-A923-E43BA292181E}" destId="{8D8A3731-48C4-4810-B503-7811B05BFE57}" srcOrd="1" destOrd="0" parTransId="{F314620C-CA59-4921-BEEA-17D4BE5B8A8B}" sibTransId="{A2C0115E-F15A-4DEB-8D60-B8680820AADC}"/>
    <dgm:cxn modelId="{CA5B774B-2529-42AC-8AFD-08F9AABE942A}" srcId="{BC33EDA1-3A03-4063-A923-E43BA292181E}" destId="{9C44F1A0-92D3-48C5-B121-E284597CD27F}" srcOrd="7" destOrd="0" parTransId="{5390CD84-CE3B-4DE9-9F14-4EEB1761DCA5}" sibTransId="{C731B174-EBB7-49D6-B26C-70CB5A4015FF}"/>
    <dgm:cxn modelId="{4217016D-86B6-4E1C-A4A9-01D5C3B716E9}" srcId="{BC33EDA1-3A03-4063-A923-E43BA292181E}" destId="{2701A1E8-CBAE-4145-8B43-2C0FEFD77347}" srcOrd="5" destOrd="0" parTransId="{1097DE81-1CA1-43B2-9FA4-AC51F19FE4C2}" sibTransId="{50600A6C-F5EC-4AB1-8A61-8F73C9CE5812}"/>
    <dgm:cxn modelId="{37172C82-651F-4616-8453-AF8C5BF75103}" type="presOf" srcId="{8D8A3731-48C4-4810-B503-7811B05BFE57}" destId="{CF680D45-B39C-4F2B-8803-9CBEAB98418C}" srcOrd="0" destOrd="0" presId="urn:microsoft.com/office/officeart/2005/8/layout/vList2"/>
    <dgm:cxn modelId="{8BB40E89-1789-478E-86ED-B40C101BE79C}" type="presOf" srcId="{2701A1E8-CBAE-4145-8B43-2C0FEFD77347}" destId="{8501B912-5949-45C9-9F0B-DBE650FFFC9B}" srcOrd="0" destOrd="0" presId="urn:microsoft.com/office/officeart/2005/8/layout/vList2"/>
    <dgm:cxn modelId="{9A923394-023B-4253-AFFF-6ED087937EC3}" type="presOf" srcId="{F507AF86-526F-44FC-B4E1-2022C5CF4905}" destId="{6F98CB1E-5CB8-4775-93E7-14E41E24F495}" srcOrd="0" destOrd="0" presId="urn:microsoft.com/office/officeart/2005/8/layout/vList2"/>
    <dgm:cxn modelId="{23A39FAA-886F-4A3B-99F4-6259B2ED7A9A}" type="presOf" srcId="{BC33EDA1-3A03-4063-A923-E43BA292181E}" destId="{0AFB2E3B-75D0-4EC2-848B-842A03E13190}" srcOrd="0" destOrd="0" presId="urn:microsoft.com/office/officeart/2005/8/layout/vList2"/>
    <dgm:cxn modelId="{720A7CC6-F9DF-46DD-A4C6-3FA5F28264B8}" srcId="{BC33EDA1-3A03-4063-A923-E43BA292181E}" destId="{1D256D4C-51E2-4A7F-99A2-48D01E997EB1}" srcOrd="4" destOrd="0" parTransId="{3701CE8E-4ABA-4066-86C8-52F5374EFFF7}" sibTransId="{27CE54B9-43B9-4026-929F-1B94AA296897}"/>
    <dgm:cxn modelId="{117AAECA-BC54-4FCB-9FAA-B33D70DD4F20}" srcId="{BC33EDA1-3A03-4063-A923-E43BA292181E}" destId="{41476817-3FCE-4BE5-B06D-20E5A1A36195}" srcOrd="6" destOrd="0" parTransId="{39BFD298-F9B5-4DC3-B725-7049499D6C54}" sibTransId="{0F791523-577E-4556-87A3-011EC89CEAC6}"/>
    <dgm:cxn modelId="{B9B7E9D3-DA1B-4C0E-B091-0B7AA098B54F}" type="presOf" srcId="{05CF1671-0179-4990-A883-D5B7F1B2FCEB}" destId="{947B9722-8DD0-41DE-B973-8A3E884313A9}" srcOrd="0" destOrd="0" presId="urn:microsoft.com/office/officeart/2005/8/layout/vList2"/>
    <dgm:cxn modelId="{12B5A3D8-F729-4F1D-AB78-EA5CE452F8AF}" srcId="{BC33EDA1-3A03-4063-A923-E43BA292181E}" destId="{F507AF86-526F-44FC-B4E1-2022C5CF4905}" srcOrd="2" destOrd="0" parTransId="{AC056063-F379-4F92-A286-FC789089CE77}" sibTransId="{EE1F6AEA-C9DB-49DE-B30E-72F9D5317CA4}"/>
    <dgm:cxn modelId="{06C219EE-C4BC-4493-A886-8F98F4C03ADB}" type="presOf" srcId="{1D256D4C-51E2-4A7F-99A2-48D01E997EB1}" destId="{450E0875-F673-489C-AF74-7948B0F75F23}" srcOrd="0" destOrd="0" presId="urn:microsoft.com/office/officeart/2005/8/layout/vList2"/>
    <dgm:cxn modelId="{C3362FCB-5B83-443B-B7D7-B57EDAC21565}" type="presParOf" srcId="{0AFB2E3B-75D0-4EC2-848B-842A03E13190}" destId="{F8FEFA47-BFA7-474B-AE02-EFC04629981B}" srcOrd="0" destOrd="0" presId="urn:microsoft.com/office/officeart/2005/8/layout/vList2"/>
    <dgm:cxn modelId="{D7B9CBA2-192B-462E-BE0C-0A53954F5107}" type="presParOf" srcId="{0AFB2E3B-75D0-4EC2-848B-842A03E13190}" destId="{578801AA-357B-47F4-8777-8BA9220D8539}" srcOrd="1" destOrd="0" presId="urn:microsoft.com/office/officeart/2005/8/layout/vList2"/>
    <dgm:cxn modelId="{4E12E1AB-556C-4D63-86B8-796FAB8D2E2E}" type="presParOf" srcId="{0AFB2E3B-75D0-4EC2-848B-842A03E13190}" destId="{CF680D45-B39C-4F2B-8803-9CBEAB98418C}" srcOrd="2" destOrd="0" presId="urn:microsoft.com/office/officeart/2005/8/layout/vList2"/>
    <dgm:cxn modelId="{36569AC8-A473-46F9-8E31-0A85F78A2D42}" type="presParOf" srcId="{0AFB2E3B-75D0-4EC2-848B-842A03E13190}" destId="{98720F2C-94E3-4E3F-BC7D-44EC7F366958}" srcOrd="3" destOrd="0" presId="urn:microsoft.com/office/officeart/2005/8/layout/vList2"/>
    <dgm:cxn modelId="{CE4CC48D-5E07-44D1-8B3F-737F1E90EE05}" type="presParOf" srcId="{0AFB2E3B-75D0-4EC2-848B-842A03E13190}" destId="{6F98CB1E-5CB8-4775-93E7-14E41E24F495}" srcOrd="4" destOrd="0" presId="urn:microsoft.com/office/officeart/2005/8/layout/vList2"/>
    <dgm:cxn modelId="{8A481253-FDB5-4C6C-8E85-159ABE2863C4}" type="presParOf" srcId="{0AFB2E3B-75D0-4EC2-848B-842A03E13190}" destId="{C979F0E9-EC07-431A-8425-CBA440A9B9E9}" srcOrd="5" destOrd="0" presId="urn:microsoft.com/office/officeart/2005/8/layout/vList2"/>
    <dgm:cxn modelId="{B4BD385D-65B0-481C-B38B-4E607E728C81}" type="presParOf" srcId="{0AFB2E3B-75D0-4EC2-848B-842A03E13190}" destId="{947B9722-8DD0-41DE-B973-8A3E884313A9}" srcOrd="6" destOrd="0" presId="urn:microsoft.com/office/officeart/2005/8/layout/vList2"/>
    <dgm:cxn modelId="{703A0BA7-E423-4D72-AECE-B49429384B58}" type="presParOf" srcId="{0AFB2E3B-75D0-4EC2-848B-842A03E13190}" destId="{D710DAC2-5B40-45B7-83C2-AE91CBB52F6E}" srcOrd="7" destOrd="0" presId="urn:microsoft.com/office/officeart/2005/8/layout/vList2"/>
    <dgm:cxn modelId="{A3866092-AB96-4437-A734-7FFCBB5E50E4}" type="presParOf" srcId="{0AFB2E3B-75D0-4EC2-848B-842A03E13190}" destId="{450E0875-F673-489C-AF74-7948B0F75F23}" srcOrd="8" destOrd="0" presId="urn:microsoft.com/office/officeart/2005/8/layout/vList2"/>
    <dgm:cxn modelId="{E4691C09-0C01-430A-B03D-1D8BC639D1C5}" type="presParOf" srcId="{0AFB2E3B-75D0-4EC2-848B-842A03E13190}" destId="{C93876C9-EE05-4433-898F-BB7F2505FCC8}" srcOrd="9" destOrd="0" presId="urn:microsoft.com/office/officeart/2005/8/layout/vList2"/>
    <dgm:cxn modelId="{2B8FB4B4-C237-4DDF-80A1-DDD68FB5AB3D}" type="presParOf" srcId="{0AFB2E3B-75D0-4EC2-848B-842A03E13190}" destId="{8501B912-5949-45C9-9F0B-DBE650FFFC9B}" srcOrd="10" destOrd="0" presId="urn:microsoft.com/office/officeart/2005/8/layout/vList2"/>
    <dgm:cxn modelId="{A96B3988-D626-4F8A-8C8F-12354D51764B}" type="presParOf" srcId="{0AFB2E3B-75D0-4EC2-848B-842A03E13190}" destId="{909E8972-9163-4E45-A9A2-507597D35576}" srcOrd="11" destOrd="0" presId="urn:microsoft.com/office/officeart/2005/8/layout/vList2"/>
    <dgm:cxn modelId="{41B31DFD-BB6B-49C2-A1CD-23670A8B6F3C}" type="presParOf" srcId="{0AFB2E3B-75D0-4EC2-848B-842A03E13190}" destId="{26973FEE-4D31-4C75-8B68-E59CBD52941F}" srcOrd="12" destOrd="0" presId="urn:microsoft.com/office/officeart/2005/8/layout/vList2"/>
    <dgm:cxn modelId="{B7E69511-D6A6-4D7C-9D66-8E37B4091271}" type="presParOf" srcId="{0AFB2E3B-75D0-4EC2-848B-842A03E13190}" destId="{BA149C1E-C11C-4909-8A4A-AA656FA3BFEB}" srcOrd="13" destOrd="0" presId="urn:microsoft.com/office/officeart/2005/8/layout/vList2"/>
    <dgm:cxn modelId="{9B333F5D-5EA8-41E3-914D-AE561113AE1C}" type="presParOf" srcId="{0AFB2E3B-75D0-4EC2-848B-842A03E13190}" destId="{3150872C-10C4-4DA7-B45F-E75059BC7D4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BA1E79-56A1-4CB8-9361-C818F47ED36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C6EDB8F-F231-4C7D-B495-67DBF8898FAC}">
      <dgm:prSet/>
      <dgm:spPr/>
      <dgm:t>
        <a:bodyPr/>
        <a:lstStyle/>
        <a:p>
          <a:r>
            <a:rPr lang="it-IT"/>
            <a:t>TO INTRODUCE </a:t>
          </a:r>
          <a:r>
            <a:rPr lang="it-IT" u="sng"/>
            <a:t>OHM’S LAW</a:t>
          </a:r>
          <a:endParaRPr lang="en-US"/>
        </a:p>
      </dgm:t>
    </dgm:pt>
    <dgm:pt modelId="{6283AAD7-BEE6-4689-AB14-F05B2FBB0062}" type="parTrans" cxnId="{2255D27F-5125-4D64-A5C3-977BA650A825}">
      <dgm:prSet/>
      <dgm:spPr/>
      <dgm:t>
        <a:bodyPr/>
        <a:lstStyle/>
        <a:p>
          <a:endParaRPr lang="en-US"/>
        </a:p>
      </dgm:t>
    </dgm:pt>
    <dgm:pt modelId="{296B6436-56C5-44CE-9542-4E3738B781F9}" type="sibTrans" cxnId="{2255D27F-5125-4D64-A5C3-977BA650A825}">
      <dgm:prSet/>
      <dgm:spPr/>
      <dgm:t>
        <a:bodyPr/>
        <a:lstStyle/>
        <a:p>
          <a:endParaRPr lang="en-US"/>
        </a:p>
      </dgm:t>
    </dgm:pt>
    <dgm:pt modelId="{7212FAE3-7289-4D59-939A-30FCD6F5575D}">
      <dgm:prSet/>
      <dgm:spPr/>
      <dgm:t>
        <a:bodyPr/>
        <a:lstStyle/>
        <a:p>
          <a:r>
            <a:rPr lang="it-IT"/>
            <a:t>TO UNDERSTAND THE CONCEPTS OF </a:t>
          </a:r>
          <a:r>
            <a:rPr lang="it-IT" u="sng"/>
            <a:t>RESISTANCE AND RESISTIVITY</a:t>
          </a:r>
          <a:endParaRPr lang="en-US"/>
        </a:p>
      </dgm:t>
    </dgm:pt>
    <dgm:pt modelId="{BDF1A8DF-E7D0-47CF-8E94-DAE6E87D8E51}" type="parTrans" cxnId="{5CD23291-5235-49C0-8364-9A67A33C460F}">
      <dgm:prSet/>
      <dgm:spPr/>
      <dgm:t>
        <a:bodyPr/>
        <a:lstStyle/>
        <a:p>
          <a:endParaRPr lang="en-US"/>
        </a:p>
      </dgm:t>
    </dgm:pt>
    <dgm:pt modelId="{A13D94A9-06F8-4D14-B1DA-FDD49A374B06}" type="sibTrans" cxnId="{5CD23291-5235-49C0-8364-9A67A33C460F}">
      <dgm:prSet/>
      <dgm:spPr/>
      <dgm:t>
        <a:bodyPr/>
        <a:lstStyle/>
        <a:p>
          <a:endParaRPr lang="en-US"/>
        </a:p>
      </dgm:t>
    </dgm:pt>
    <dgm:pt modelId="{238A5D44-1EF5-4126-B65D-E5B2C150C7A7}">
      <dgm:prSet/>
      <dgm:spPr/>
      <dgm:t>
        <a:bodyPr/>
        <a:lstStyle/>
        <a:p>
          <a:r>
            <a:rPr lang="it-IT"/>
            <a:t>TO DESCRIBE THE PROPERTIES OF </a:t>
          </a:r>
          <a:r>
            <a:rPr lang="it-IT" u="sng"/>
            <a:t>OHMIC MATERIALS</a:t>
          </a:r>
          <a:r>
            <a:rPr lang="it-IT"/>
            <a:t>.</a:t>
          </a:r>
          <a:endParaRPr lang="en-US"/>
        </a:p>
      </dgm:t>
    </dgm:pt>
    <dgm:pt modelId="{54C82145-35D7-4603-A650-5B8FC5B4C7F9}" type="parTrans" cxnId="{FFF54B25-0634-4991-B9EF-5EAA161F6B2B}">
      <dgm:prSet/>
      <dgm:spPr/>
      <dgm:t>
        <a:bodyPr/>
        <a:lstStyle/>
        <a:p>
          <a:endParaRPr lang="en-US"/>
        </a:p>
      </dgm:t>
    </dgm:pt>
    <dgm:pt modelId="{3D21FB46-A3C3-40C7-AB48-F0539BC4FA2B}" type="sibTrans" cxnId="{FFF54B25-0634-4991-B9EF-5EAA161F6B2B}">
      <dgm:prSet/>
      <dgm:spPr/>
      <dgm:t>
        <a:bodyPr/>
        <a:lstStyle/>
        <a:p>
          <a:endParaRPr lang="en-US"/>
        </a:p>
      </dgm:t>
    </dgm:pt>
    <dgm:pt modelId="{F02DF08A-F086-4210-98A6-490FF8135F45}">
      <dgm:prSet/>
      <dgm:spPr/>
      <dgm:t>
        <a:bodyPr/>
        <a:lstStyle/>
        <a:p>
          <a:r>
            <a:rPr lang="en-US"/>
            <a:t>TO DESCRIBE THE PROPERTIES OF </a:t>
          </a:r>
          <a:r>
            <a:rPr lang="en-US" u="sng"/>
            <a:t>NON-OHMIC MATERIALS</a:t>
          </a:r>
          <a:r>
            <a:rPr lang="en-US"/>
            <a:t>.</a:t>
          </a:r>
        </a:p>
      </dgm:t>
    </dgm:pt>
    <dgm:pt modelId="{F3544A3F-9E4B-424C-8D8A-F7D175F3CC95}" type="parTrans" cxnId="{26D2E352-6485-47D8-A8C2-FD3B00ED9783}">
      <dgm:prSet/>
      <dgm:spPr/>
      <dgm:t>
        <a:bodyPr/>
        <a:lstStyle/>
        <a:p>
          <a:endParaRPr lang="en-US"/>
        </a:p>
      </dgm:t>
    </dgm:pt>
    <dgm:pt modelId="{64783DC4-0607-4DCC-AB73-BE947E745B6E}" type="sibTrans" cxnId="{26D2E352-6485-47D8-A8C2-FD3B00ED9783}">
      <dgm:prSet/>
      <dgm:spPr/>
      <dgm:t>
        <a:bodyPr/>
        <a:lstStyle/>
        <a:p>
          <a:endParaRPr lang="en-US"/>
        </a:p>
      </dgm:t>
    </dgm:pt>
    <dgm:pt modelId="{96D3B10C-0D09-4E4F-ACF4-8307D1099A9F}">
      <dgm:prSet/>
      <dgm:spPr/>
      <dgm:t>
        <a:bodyPr/>
        <a:lstStyle/>
        <a:p>
          <a:r>
            <a:rPr lang="en-US"/>
            <a:t>TO SHOW HOW THESE MATERIALS ARE IMPORTANT IN </a:t>
          </a:r>
          <a:r>
            <a:rPr lang="en-US" u="sng"/>
            <a:t>EVERYDAY LIFE</a:t>
          </a:r>
          <a:r>
            <a:rPr lang="en-US"/>
            <a:t>.</a:t>
          </a:r>
        </a:p>
      </dgm:t>
    </dgm:pt>
    <dgm:pt modelId="{81D5077E-7A3C-4D5E-85F0-0EFEDD2DA964}" type="parTrans" cxnId="{4516D5FB-76BE-438E-8A03-6D5616214CC1}">
      <dgm:prSet/>
      <dgm:spPr/>
      <dgm:t>
        <a:bodyPr/>
        <a:lstStyle/>
        <a:p>
          <a:endParaRPr lang="en-US"/>
        </a:p>
      </dgm:t>
    </dgm:pt>
    <dgm:pt modelId="{F095AE79-FAB0-4C0F-AE70-EEB77213BFA4}" type="sibTrans" cxnId="{4516D5FB-76BE-438E-8A03-6D5616214CC1}">
      <dgm:prSet/>
      <dgm:spPr/>
      <dgm:t>
        <a:bodyPr/>
        <a:lstStyle/>
        <a:p>
          <a:endParaRPr lang="en-US"/>
        </a:p>
      </dgm:t>
    </dgm:pt>
    <dgm:pt modelId="{5EF392AE-0631-44E4-BF59-C2F311733E9A}" type="pres">
      <dgm:prSet presAssocID="{D7BA1E79-56A1-4CB8-9361-C818F47ED366}" presName="linear" presStyleCnt="0">
        <dgm:presLayoutVars>
          <dgm:animLvl val="lvl"/>
          <dgm:resizeHandles val="exact"/>
        </dgm:presLayoutVars>
      </dgm:prSet>
      <dgm:spPr/>
    </dgm:pt>
    <dgm:pt modelId="{BFD7F0D2-AB46-4E31-8943-62EA28861294}" type="pres">
      <dgm:prSet presAssocID="{5C6EDB8F-F231-4C7D-B495-67DBF8898FA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5CE4B6F-9EF3-4781-A257-49ABA999998A}" type="pres">
      <dgm:prSet presAssocID="{296B6436-56C5-44CE-9542-4E3738B781F9}" presName="spacer" presStyleCnt="0"/>
      <dgm:spPr/>
    </dgm:pt>
    <dgm:pt modelId="{1645EDEA-792A-4526-A54E-C2D70DD400C7}" type="pres">
      <dgm:prSet presAssocID="{7212FAE3-7289-4D59-939A-30FCD6F5575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C934107-52AB-440D-A00C-775CBAF7FD62}" type="pres">
      <dgm:prSet presAssocID="{A13D94A9-06F8-4D14-B1DA-FDD49A374B06}" presName="spacer" presStyleCnt="0"/>
      <dgm:spPr/>
    </dgm:pt>
    <dgm:pt modelId="{8C4AAD75-1774-460B-A52F-09330A4399ED}" type="pres">
      <dgm:prSet presAssocID="{238A5D44-1EF5-4126-B65D-E5B2C150C7A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CE639E5-C35A-44F1-A1FA-B7E2DAA0316B}" type="pres">
      <dgm:prSet presAssocID="{3D21FB46-A3C3-40C7-AB48-F0539BC4FA2B}" presName="spacer" presStyleCnt="0"/>
      <dgm:spPr/>
    </dgm:pt>
    <dgm:pt modelId="{81C76BAE-8296-4F71-8F9F-CCFFF893BDBB}" type="pres">
      <dgm:prSet presAssocID="{F02DF08A-F086-4210-98A6-490FF8135F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1E684E4-8AF2-4FA3-9157-2E31B32B620D}" type="pres">
      <dgm:prSet presAssocID="{64783DC4-0607-4DCC-AB73-BE947E745B6E}" presName="spacer" presStyleCnt="0"/>
      <dgm:spPr/>
    </dgm:pt>
    <dgm:pt modelId="{2BC4CF64-97F0-450D-BD8D-3665C8357767}" type="pres">
      <dgm:prSet presAssocID="{96D3B10C-0D09-4E4F-ACF4-8307D1099A9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436F124-F3D6-4440-BEEC-75A2A6E23392}" type="presOf" srcId="{D7BA1E79-56A1-4CB8-9361-C818F47ED366}" destId="{5EF392AE-0631-44E4-BF59-C2F311733E9A}" srcOrd="0" destOrd="0" presId="urn:microsoft.com/office/officeart/2005/8/layout/vList2"/>
    <dgm:cxn modelId="{FFF54B25-0634-4991-B9EF-5EAA161F6B2B}" srcId="{D7BA1E79-56A1-4CB8-9361-C818F47ED366}" destId="{238A5D44-1EF5-4126-B65D-E5B2C150C7A7}" srcOrd="2" destOrd="0" parTransId="{54C82145-35D7-4603-A650-5B8FC5B4C7F9}" sibTransId="{3D21FB46-A3C3-40C7-AB48-F0539BC4FA2B}"/>
    <dgm:cxn modelId="{26D2E352-6485-47D8-A8C2-FD3B00ED9783}" srcId="{D7BA1E79-56A1-4CB8-9361-C818F47ED366}" destId="{F02DF08A-F086-4210-98A6-490FF8135F45}" srcOrd="3" destOrd="0" parTransId="{F3544A3F-9E4B-424C-8D8A-F7D175F3CC95}" sibTransId="{64783DC4-0607-4DCC-AB73-BE947E745B6E}"/>
    <dgm:cxn modelId="{2255D27F-5125-4D64-A5C3-977BA650A825}" srcId="{D7BA1E79-56A1-4CB8-9361-C818F47ED366}" destId="{5C6EDB8F-F231-4C7D-B495-67DBF8898FAC}" srcOrd="0" destOrd="0" parTransId="{6283AAD7-BEE6-4689-AB14-F05B2FBB0062}" sibTransId="{296B6436-56C5-44CE-9542-4E3738B781F9}"/>
    <dgm:cxn modelId="{5CD23291-5235-49C0-8364-9A67A33C460F}" srcId="{D7BA1E79-56A1-4CB8-9361-C818F47ED366}" destId="{7212FAE3-7289-4D59-939A-30FCD6F5575D}" srcOrd="1" destOrd="0" parTransId="{BDF1A8DF-E7D0-47CF-8E94-DAE6E87D8E51}" sibTransId="{A13D94A9-06F8-4D14-B1DA-FDD49A374B06}"/>
    <dgm:cxn modelId="{E1ABCC92-270C-4371-8C44-67F8A569E0BA}" type="presOf" srcId="{7212FAE3-7289-4D59-939A-30FCD6F5575D}" destId="{1645EDEA-792A-4526-A54E-C2D70DD400C7}" srcOrd="0" destOrd="0" presId="urn:microsoft.com/office/officeart/2005/8/layout/vList2"/>
    <dgm:cxn modelId="{317C3BA9-E09D-493D-9742-D9EC269A2FD8}" type="presOf" srcId="{5C6EDB8F-F231-4C7D-B495-67DBF8898FAC}" destId="{BFD7F0D2-AB46-4E31-8943-62EA28861294}" srcOrd="0" destOrd="0" presId="urn:microsoft.com/office/officeart/2005/8/layout/vList2"/>
    <dgm:cxn modelId="{32FB2DAC-CCFD-4CC3-A787-8BBC47A4DEC5}" type="presOf" srcId="{F02DF08A-F086-4210-98A6-490FF8135F45}" destId="{81C76BAE-8296-4F71-8F9F-CCFFF893BDBB}" srcOrd="0" destOrd="0" presId="urn:microsoft.com/office/officeart/2005/8/layout/vList2"/>
    <dgm:cxn modelId="{249346B5-B187-44F7-9EF0-AF4660F0AE47}" type="presOf" srcId="{238A5D44-1EF5-4126-B65D-E5B2C150C7A7}" destId="{8C4AAD75-1774-460B-A52F-09330A4399ED}" srcOrd="0" destOrd="0" presId="urn:microsoft.com/office/officeart/2005/8/layout/vList2"/>
    <dgm:cxn modelId="{101BBCF8-A80C-4DC6-94CC-4D94F92AA2C7}" type="presOf" srcId="{96D3B10C-0D09-4E4F-ACF4-8307D1099A9F}" destId="{2BC4CF64-97F0-450D-BD8D-3665C8357767}" srcOrd="0" destOrd="0" presId="urn:microsoft.com/office/officeart/2005/8/layout/vList2"/>
    <dgm:cxn modelId="{4516D5FB-76BE-438E-8A03-6D5616214CC1}" srcId="{D7BA1E79-56A1-4CB8-9361-C818F47ED366}" destId="{96D3B10C-0D09-4E4F-ACF4-8307D1099A9F}" srcOrd="4" destOrd="0" parTransId="{81D5077E-7A3C-4D5E-85F0-0EFEDD2DA964}" sibTransId="{F095AE79-FAB0-4C0F-AE70-EEB77213BFA4}"/>
    <dgm:cxn modelId="{5EF27ABD-4242-4A16-81C3-C7E48FFE3608}" type="presParOf" srcId="{5EF392AE-0631-44E4-BF59-C2F311733E9A}" destId="{BFD7F0D2-AB46-4E31-8943-62EA28861294}" srcOrd="0" destOrd="0" presId="urn:microsoft.com/office/officeart/2005/8/layout/vList2"/>
    <dgm:cxn modelId="{B356FE4B-026E-430A-9292-B47C18C42A8E}" type="presParOf" srcId="{5EF392AE-0631-44E4-BF59-C2F311733E9A}" destId="{D5CE4B6F-9EF3-4781-A257-49ABA999998A}" srcOrd="1" destOrd="0" presId="urn:microsoft.com/office/officeart/2005/8/layout/vList2"/>
    <dgm:cxn modelId="{3FD7AF3F-B8B9-4FD1-87B5-1E4D129E4F5C}" type="presParOf" srcId="{5EF392AE-0631-44E4-BF59-C2F311733E9A}" destId="{1645EDEA-792A-4526-A54E-C2D70DD400C7}" srcOrd="2" destOrd="0" presId="urn:microsoft.com/office/officeart/2005/8/layout/vList2"/>
    <dgm:cxn modelId="{F12FD564-E3EB-434C-ABB6-23262FD82B32}" type="presParOf" srcId="{5EF392AE-0631-44E4-BF59-C2F311733E9A}" destId="{FC934107-52AB-440D-A00C-775CBAF7FD62}" srcOrd="3" destOrd="0" presId="urn:microsoft.com/office/officeart/2005/8/layout/vList2"/>
    <dgm:cxn modelId="{C6E5DA7C-9719-4F98-9404-36F6EBBBB960}" type="presParOf" srcId="{5EF392AE-0631-44E4-BF59-C2F311733E9A}" destId="{8C4AAD75-1774-460B-A52F-09330A4399ED}" srcOrd="4" destOrd="0" presId="urn:microsoft.com/office/officeart/2005/8/layout/vList2"/>
    <dgm:cxn modelId="{5CE34C0A-8D32-41D6-81FF-C138C948B967}" type="presParOf" srcId="{5EF392AE-0631-44E4-BF59-C2F311733E9A}" destId="{0CE639E5-C35A-44F1-A1FA-B7E2DAA0316B}" srcOrd="5" destOrd="0" presId="urn:microsoft.com/office/officeart/2005/8/layout/vList2"/>
    <dgm:cxn modelId="{D5904FF8-D88D-4C47-A2EE-D7059B60A747}" type="presParOf" srcId="{5EF392AE-0631-44E4-BF59-C2F311733E9A}" destId="{81C76BAE-8296-4F71-8F9F-CCFFF893BDBB}" srcOrd="6" destOrd="0" presId="urn:microsoft.com/office/officeart/2005/8/layout/vList2"/>
    <dgm:cxn modelId="{943C1958-EA04-4CF2-BBCE-9C9B536D3F46}" type="presParOf" srcId="{5EF392AE-0631-44E4-BF59-C2F311733E9A}" destId="{A1E684E4-8AF2-4FA3-9157-2E31B32B620D}" srcOrd="7" destOrd="0" presId="urn:microsoft.com/office/officeart/2005/8/layout/vList2"/>
    <dgm:cxn modelId="{808848D0-67A3-4880-A6E9-10664D52ADE6}" type="presParOf" srcId="{5EF392AE-0631-44E4-BF59-C2F311733E9A}" destId="{2BC4CF64-97F0-450D-BD8D-3665C835776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EFA47-BFA7-474B-AE02-EFC04629981B}">
      <dsp:nvSpPr>
        <dsp:cNvPr id="0" name=""/>
        <dsp:cNvSpPr/>
      </dsp:nvSpPr>
      <dsp:spPr>
        <a:xfrm>
          <a:off x="0" y="56725"/>
          <a:ext cx="6237359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1) TOPIC</a:t>
          </a:r>
          <a:endParaRPr lang="en-US" sz="2100" kern="1200" dirty="0"/>
        </a:p>
      </dsp:txBody>
      <dsp:txXfrm>
        <a:off x="24588" y="81313"/>
        <a:ext cx="6188183" cy="454509"/>
      </dsp:txXfrm>
    </dsp:sp>
    <dsp:sp modelId="{CF680D45-B39C-4F2B-8803-9CBEAB98418C}">
      <dsp:nvSpPr>
        <dsp:cNvPr id="0" name=""/>
        <dsp:cNvSpPr/>
      </dsp:nvSpPr>
      <dsp:spPr>
        <a:xfrm>
          <a:off x="0" y="620890"/>
          <a:ext cx="6237359" cy="503685"/>
        </a:xfrm>
        <a:prstGeom prst="roundRect">
          <a:avLst/>
        </a:prstGeom>
        <a:gradFill rotWithShape="0">
          <a:gsLst>
            <a:gs pos="0">
              <a:schemeClr val="accent2">
                <a:hueOff val="-513423"/>
                <a:satOff val="3532"/>
                <a:lumOff val="392"/>
                <a:alphaOff val="0"/>
                <a:tint val="60000"/>
                <a:lumMod val="104000"/>
              </a:schemeClr>
            </a:gs>
            <a:gs pos="100000">
              <a:schemeClr val="accent2">
                <a:hueOff val="-513423"/>
                <a:satOff val="3532"/>
                <a:lumOff val="392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2) OBJECTIVES</a:t>
          </a:r>
          <a:endParaRPr lang="en-US" sz="2100" kern="1200" dirty="0"/>
        </a:p>
      </dsp:txBody>
      <dsp:txXfrm>
        <a:off x="24588" y="645478"/>
        <a:ext cx="6188183" cy="454509"/>
      </dsp:txXfrm>
    </dsp:sp>
    <dsp:sp modelId="{6F98CB1E-5CB8-4775-93E7-14E41E24F495}">
      <dsp:nvSpPr>
        <dsp:cNvPr id="0" name=""/>
        <dsp:cNvSpPr/>
      </dsp:nvSpPr>
      <dsp:spPr>
        <a:xfrm>
          <a:off x="0" y="1185055"/>
          <a:ext cx="6237359" cy="503685"/>
        </a:xfrm>
        <a:prstGeom prst="roundRect">
          <a:avLst/>
        </a:prstGeom>
        <a:gradFill rotWithShape="0">
          <a:gsLst>
            <a:gs pos="0">
              <a:schemeClr val="accent2">
                <a:hueOff val="-1026846"/>
                <a:satOff val="7063"/>
                <a:lumOff val="784"/>
                <a:alphaOff val="0"/>
                <a:tint val="60000"/>
                <a:lumMod val="104000"/>
              </a:schemeClr>
            </a:gs>
            <a:gs pos="100000">
              <a:schemeClr val="accent2">
                <a:hueOff val="-1026846"/>
                <a:satOff val="7063"/>
                <a:lumOff val="784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3) PREREQUISITES</a:t>
          </a:r>
          <a:endParaRPr lang="en-US" sz="2100" kern="1200" dirty="0"/>
        </a:p>
      </dsp:txBody>
      <dsp:txXfrm>
        <a:off x="24588" y="1209643"/>
        <a:ext cx="6188183" cy="454509"/>
      </dsp:txXfrm>
    </dsp:sp>
    <dsp:sp modelId="{947B9722-8DD0-41DE-B973-8A3E884313A9}">
      <dsp:nvSpPr>
        <dsp:cNvPr id="0" name=""/>
        <dsp:cNvSpPr/>
      </dsp:nvSpPr>
      <dsp:spPr>
        <a:xfrm>
          <a:off x="0" y="1749220"/>
          <a:ext cx="6237359" cy="503685"/>
        </a:xfrm>
        <a:prstGeom prst="roundRect">
          <a:avLst/>
        </a:prstGeom>
        <a:gradFill rotWithShape="0">
          <a:gsLst>
            <a:gs pos="0">
              <a:schemeClr val="accent2">
                <a:hueOff val="-1540269"/>
                <a:satOff val="10595"/>
                <a:lumOff val="1176"/>
                <a:alphaOff val="0"/>
                <a:tint val="60000"/>
                <a:lumMod val="104000"/>
              </a:schemeClr>
            </a:gs>
            <a:gs pos="100000">
              <a:schemeClr val="accent2">
                <a:hueOff val="-1540269"/>
                <a:satOff val="10595"/>
                <a:lumOff val="1176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4) LEVEL</a:t>
          </a:r>
          <a:endParaRPr lang="en-US" sz="2100" kern="1200" dirty="0"/>
        </a:p>
      </dsp:txBody>
      <dsp:txXfrm>
        <a:off x="24588" y="1773808"/>
        <a:ext cx="6188183" cy="454509"/>
      </dsp:txXfrm>
    </dsp:sp>
    <dsp:sp modelId="{450E0875-F673-489C-AF74-7948B0F75F23}">
      <dsp:nvSpPr>
        <dsp:cNvPr id="0" name=""/>
        <dsp:cNvSpPr/>
      </dsp:nvSpPr>
      <dsp:spPr>
        <a:xfrm>
          <a:off x="0" y="2313385"/>
          <a:ext cx="6237359" cy="503685"/>
        </a:xfrm>
        <a:prstGeom prst="roundRect">
          <a:avLst/>
        </a:prstGeom>
        <a:gradFill rotWithShape="0">
          <a:gsLst>
            <a:gs pos="0">
              <a:schemeClr val="accent2">
                <a:hueOff val="-2053692"/>
                <a:satOff val="14127"/>
                <a:lumOff val="1568"/>
                <a:alphaOff val="0"/>
                <a:tint val="60000"/>
                <a:lumMod val="104000"/>
              </a:schemeClr>
            </a:gs>
            <a:gs pos="100000">
              <a:schemeClr val="accent2">
                <a:hueOff val="-2053692"/>
                <a:satOff val="14127"/>
                <a:lumOff val="1568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5) LANGUAGE SKILLS</a:t>
          </a:r>
          <a:endParaRPr lang="en-US" sz="2100" kern="1200" dirty="0"/>
        </a:p>
      </dsp:txBody>
      <dsp:txXfrm>
        <a:off x="24588" y="2337973"/>
        <a:ext cx="6188183" cy="454509"/>
      </dsp:txXfrm>
    </dsp:sp>
    <dsp:sp modelId="{8501B912-5949-45C9-9F0B-DBE650FFFC9B}">
      <dsp:nvSpPr>
        <dsp:cNvPr id="0" name=""/>
        <dsp:cNvSpPr/>
      </dsp:nvSpPr>
      <dsp:spPr>
        <a:xfrm>
          <a:off x="0" y="2877550"/>
          <a:ext cx="6237359" cy="503685"/>
        </a:xfrm>
        <a:prstGeom prst="roundRect">
          <a:avLst/>
        </a:prstGeom>
        <a:gradFill rotWithShape="0">
          <a:gsLst>
            <a:gs pos="0">
              <a:schemeClr val="accent2">
                <a:hueOff val="-2567115"/>
                <a:satOff val="17659"/>
                <a:lumOff val="1960"/>
                <a:alphaOff val="0"/>
                <a:tint val="60000"/>
                <a:lumMod val="104000"/>
              </a:schemeClr>
            </a:gs>
            <a:gs pos="100000">
              <a:schemeClr val="accent2">
                <a:hueOff val="-2567115"/>
                <a:satOff val="17659"/>
                <a:lumOff val="196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6) TIME </a:t>
          </a:r>
          <a:endParaRPr lang="en-US" sz="2100" kern="1200" dirty="0"/>
        </a:p>
      </dsp:txBody>
      <dsp:txXfrm>
        <a:off x="24588" y="2902138"/>
        <a:ext cx="6188183" cy="454509"/>
      </dsp:txXfrm>
    </dsp:sp>
    <dsp:sp modelId="{26973FEE-4D31-4C75-8B68-E59CBD52941F}">
      <dsp:nvSpPr>
        <dsp:cNvPr id="0" name=""/>
        <dsp:cNvSpPr/>
      </dsp:nvSpPr>
      <dsp:spPr>
        <a:xfrm>
          <a:off x="0" y="3441715"/>
          <a:ext cx="6237359" cy="503685"/>
        </a:xfrm>
        <a:prstGeom prst="roundRect">
          <a:avLst/>
        </a:prstGeom>
        <a:gradFill rotWithShape="0">
          <a:gsLst>
            <a:gs pos="0">
              <a:schemeClr val="accent2">
                <a:hueOff val="-3080538"/>
                <a:satOff val="21190"/>
                <a:lumOff val="2352"/>
                <a:alphaOff val="0"/>
                <a:tint val="60000"/>
                <a:lumMod val="104000"/>
              </a:schemeClr>
            </a:gs>
            <a:gs pos="100000">
              <a:schemeClr val="accent2">
                <a:hueOff val="-3080538"/>
                <a:satOff val="21190"/>
                <a:lumOff val="2352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7) MATERIALS</a:t>
          </a:r>
          <a:endParaRPr lang="en-US" sz="2100" kern="1200" dirty="0"/>
        </a:p>
      </dsp:txBody>
      <dsp:txXfrm>
        <a:off x="24588" y="3466303"/>
        <a:ext cx="6188183" cy="454509"/>
      </dsp:txXfrm>
    </dsp:sp>
    <dsp:sp modelId="{3150872C-10C4-4DA7-B45F-E75059BC7D43}">
      <dsp:nvSpPr>
        <dsp:cNvPr id="0" name=""/>
        <dsp:cNvSpPr/>
      </dsp:nvSpPr>
      <dsp:spPr>
        <a:xfrm>
          <a:off x="0" y="4005880"/>
          <a:ext cx="6237359" cy="503685"/>
        </a:xfrm>
        <a:prstGeom prst="roundRect">
          <a:avLst/>
        </a:prstGeom>
        <a:gradFill rotWithShape="0">
          <a:gsLst>
            <a:gs pos="0">
              <a:schemeClr val="accent2">
                <a:hueOff val="-3593961"/>
                <a:satOff val="24722"/>
                <a:lumOff val="2744"/>
                <a:alphaOff val="0"/>
                <a:tint val="60000"/>
                <a:lumMod val="104000"/>
              </a:schemeClr>
            </a:gs>
            <a:gs pos="100000">
              <a:schemeClr val="accent2">
                <a:hueOff val="-3593961"/>
                <a:satOff val="24722"/>
                <a:lumOff val="2744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8) LESSON PLAN</a:t>
          </a:r>
          <a:endParaRPr lang="en-US" sz="2100" kern="1200" dirty="0"/>
        </a:p>
      </dsp:txBody>
      <dsp:txXfrm>
        <a:off x="24588" y="4030468"/>
        <a:ext cx="6188183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7F0D2-AB46-4E31-8943-62EA28861294}">
      <dsp:nvSpPr>
        <dsp:cNvPr id="0" name=""/>
        <dsp:cNvSpPr/>
      </dsp:nvSpPr>
      <dsp:spPr>
        <a:xfrm>
          <a:off x="0" y="30950"/>
          <a:ext cx="6492875" cy="9534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TO INTRODUCE </a:t>
          </a:r>
          <a:r>
            <a:rPr lang="it-IT" sz="2400" u="sng" kern="1200"/>
            <a:t>OHM’S LAW</a:t>
          </a:r>
          <a:endParaRPr lang="en-US" sz="2400" kern="1200"/>
        </a:p>
      </dsp:txBody>
      <dsp:txXfrm>
        <a:off x="46541" y="77491"/>
        <a:ext cx="6399793" cy="860321"/>
      </dsp:txXfrm>
    </dsp:sp>
    <dsp:sp modelId="{1645EDEA-792A-4526-A54E-C2D70DD400C7}">
      <dsp:nvSpPr>
        <dsp:cNvPr id="0" name=""/>
        <dsp:cNvSpPr/>
      </dsp:nvSpPr>
      <dsp:spPr>
        <a:xfrm>
          <a:off x="0" y="1053474"/>
          <a:ext cx="6492875" cy="953403"/>
        </a:xfrm>
        <a:prstGeom prst="roundRect">
          <a:avLst/>
        </a:prstGeom>
        <a:gradFill rotWithShape="0">
          <a:gsLst>
            <a:gs pos="0">
              <a:schemeClr val="accent4">
                <a:hueOff val="4910119"/>
                <a:satOff val="-461"/>
                <a:lumOff val="588"/>
                <a:alphaOff val="0"/>
                <a:tint val="60000"/>
                <a:lumMod val="104000"/>
              </a:schemeClr>
            </a:gs>
            <a:gs pos="100000">
              <a:schemeClr val="accent4">
                <a:hueOff val="4910119"/>
                <a:satOff val="-461"/>
                <a:lumOff val="588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TO UNDERSTAND THE CONCEPTS OF </a:t>
          </a:r>
          <a:r>
            <a:rPr lang="it-IT" sz="2400" u="sng" kern="1200"/>
            <a:t>RESISTANCE AND RESISTIVITY</a:t>
          </a:r>
          <a:endParaRPr lang="en-US" sz="2400" kern="1200"/>
        </a:p>
      </dsp:txBody>
      <dsp:txXfrm>
        <a:off x="46541" y="1100015"/>
        <a:ext cx="6399793" cy="860321"/>
      </dsp:txXfrm>
    </dsp:sp>
    <dsp:sp modelId="{8C4AAD75-1774-460B-A52F-09330A4399ED}">
      <dsp:nvSpPr>
        <dsp:cNvPr id="0" name=""/>
        <dsp:cNvSpPr/>
      </dsp:nvSpPr>
      <dsp:spPr>
        <a:xfrm>
          <a:off x="0" y="2075998"/>
          <a:ext cx="6492875" cy="953403"/>
        </a:xfrm>
        <a:prstGeom prst="roundRect">
          <a:avLst/>
        </a:prstGeom>
        <a:gradFill rotWithShape="0">
          <a:gsLst>
            <a:gs pos="0">
              <a:schemeClr val="accent4">
                <a:hueOff val="9820237"/>
                <a:satOff val="-922"/>
                <a:lumOff val="1176"/>
                <a:alphaOff val="0"/>
                <a:tint val="60000"/>
                <a:lumMod val="104000"/>
              </a:schemeClr>
            </a:gs>
            <a:gs pos="100000">
              <a:schemeClr val="accent4">
                <a:hueOff val="9820237"/>
                <a:satOff val="-922"/>
                <a:lumOff val="1176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TO DESCRIBE THE PROPERTIES OF </a:t>
          </a:r>
          <a:r>
            <a:rPr lang="it-IT" sz="2400" u="sng" kern="1200"/>
            <a:t>OHMIC MATERIALS</a:t>
          </a:r>
          <a:r>
            <a:rPr lang="it-IT" sz="2400" kern="1200"/>
            <a:t>.</a:t>
          </a:r>
          <a:endParaRPr lang="en-US" sz="2400" kern="1200"/>
        </a:p>
      </dsp:txBody>
      <dsp:txXfrm>
        <a:off x="46541" y="2122539"/>
        <a:ext cx="6399793" cy="860321"/>
      </dsp:txXfrm>
    </dsp:sp>
    <dsp:sp modelId="{81C76BAE-8296-4F71-8F9F-CCFFF893BDBB}">
      <dsp:nvSpPr>
        <dsp:cNvPr id="0" name=""/>
        <dsp:cNvSpPr/>
      </dsp:nvSpPr>
      <dsp:spPr>
        <a:xfrm>
          <a:off x="0" y="3098521"/>
          <a:ext cx="6492875" cy="953403"/>
        </a:xfrm>
        <a:prstGeom prst="roundRect">
          <a:avLst/>
        </a:prstGeom>
        <a:gradFill rotWithShape="0">
          <a:gsLst>
            <a:gs pos="0">
              <a:schemeClr val="accent4">
                <a:hueOff val="14730356"/>
                <a:satOff val="-1384"/>
                <a:lumOff val="1764"/>
                <a:alphaOff val="0"/>
                <a:tint val="60000"/>
                <a:lumMod val="104000"/>
              </a:schemeClr>
            </a:gs>
            <a:gs pos="100000">
              <a:schemeClr val="accent4">
                <a:hueOff val="14730356"/>
                <a:satOff val="-1384"/>
                <a:lumOff val="1764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 DESCRIBE THE PROPERTIES OF </a:t>
          </a:r>
          <a:r>
            <a:rPr lang="en-US" sz="2400" u="sng" kern="1200"/>
            <a:t>NON-OHMIC MATERIALS</a:t>
          </a:r>
          <a:r>
            <a:rPr lang="en-US" sz="2400" kern="1200"/>
            <a:t>.</a:t>
          </a:r>
        </a:p>
      </dsp:txBody>
      <dsp:txXfrm>
        <a:off x="46541" y="3145062"/>
        <a:ext cx="6399793" cy="860321"/>
      </dsp:txXfrm>
    </dsp:sp>
    <dsp:sp modelId="{2BC4CF64-97F0-450D-BD8D-3665C8357767}">
      <dsp:nvSpPr>
        <dsp:cNvPr id="0" name=""/>
        <dsp:cNvSpPr/>
      </dsp:nvSpPr>
      <dsp:spPr>
        <a:xfrm>
          <a:off x="0" y="4121045"/>
          <a:ext cx="6492875" cy="953403"/>
        </a:xfrm>
        <a:prstGeom prst="roundRect">
          <a:avLst/>
        </a:prstGeom>
        <a:gradFill rotWithShape="0">
          <a:gsLst>
            <a:gs pos="0">
              <a:schemeClr val="accent4">
                <a:hueOff val="19640475"/>
                <a:satOff val="-1845"/>
                <a:lumOff val="2352"/>
                <a:alphaOff val="0"/>
                <a:tint val="60000"/>
                <a:lumMod val="104000"/>
              </a:schemeClr>
            </a:gs>
            <a:gs pos="100000">
              <a:schemeClr val="accent4">
                <a:hueOff val="19640475"/>
                <a:satOff val="-1845"/>
                <a:lumOff val="2352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 SHOW HOW THESE MATERIALS ARE IMPORTANT IN </a:t>
          </a:r>
          <a:r>
            <a:rPr lang="en-US" sz="2400" u="sng" kern="1200"/>
            <a:t>EVERYDAY LIFE</a:t>
          </a:r>
          <a:r>
            <a:rPr lang="en-US" sz="2400" kern="1200"/>
            <a:t>.</a:t>
          </a:r>
        </a:p>
      </dsp:txBody>
      <dsp:txXfrm>
        <a:off x="46541" y="4167586"/>
        <a:ext cx="6399793" cy="860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4E102-FAA5-4178-BF10-327D0C35B8CF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B7060-D203-4A07-A176-51F55D1692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44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7060-D203-4A07-A176-51F55D16923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92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1B4A-F36A-4427-810D-BA2067043900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31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68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09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55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021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68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52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83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1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78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93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09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88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11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63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25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5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9AFA25-5ED4-4B42-9D0A-389A550AB59E}" type="datetimeFigureOut">
              <a:rPr lang="it-IT" smtClean="0"/>
              <a:t>24/02/2018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C25692-36DF-4275-88F5-8C864E1BA6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34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  <p:sldLayoutId id="2147484247" r:id="rId14"/>
    <p:sldLayoutId id="2147484248" r:id="rId15"/>
    <p:sldLayoutId id="2147484249" r:id="rId16"/>
    <p:sldLayoutId id="214748425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NUL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zone.ws/puzzles/cryptogram" TargetMode="External"/><Relationship Id="rId7" Type="http://schemas.openxmlformats.org/officeDocument/2006/relationships/hyperlink" Target="http://thewordsearch.com/cat/science/" TargetMode="External"/><Relationship Id="rId2" Type="http://schemas.openxmlformats.org/officeDocument/2006/relationships/hyperlink" Target="http://www.altastic.com/scramblinato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.georges.online.fr/tools/cloze.html" TargetMode="External"/><Relationship Id="rId5" Type="http://schemas.openxmlformats.org/officeDocument/2006/relationships/hyperlink" Target="http://www.wordclouds.com/" TargetMode="External"/><Relationship Id="rId4" Type="http://schemas.openxmlformats.org/officeDocument/2006/relationships/hyperlink" Target="https://worksheets.theteacherscorner.net/make-your-own/crossword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tastic.com/scramblinator/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dzone.ws/puzzles/cryptogram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sheets.theteacherscorner.net/make-your-own/crossword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dclouds.com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l.georges.online.fr/tools/cloze.html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thewordsearch.com/cat/science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82895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7" name="Freeform: Shape 1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3220098"/>
            <a:ext cx="2910045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14" name="Freeform: Shape 13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2845509"/>
            <a:ext cx="414988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6" name="Freeform: Shape 15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719546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643468"/>
            <a:ext cx="9144000" cy="361889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it-IT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TEACHING PHYSICS USING CLIL</a:t>
            </a:r>
            <a:br>
              <a:rPr lang="it-IT" sz="7200" dirty="0"/>
            </a:br>
            <a:endParaRPr lang="it-IT" sz="7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16502" y="4003824"/>
            <a:ext cx="6752908" cy="1091381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it-IT" sz="3200" dirty="0"/>
              <a:t>Matteo Erba</a:t>
            </a:r>
          </a:p>
          <a:p>
            <a:pPr algn="ctr">
              <a:lnSpc>
                <a:spcPct val="80000"/>
              </a:lnSpc>
            </a:pPr>
            <a:r>
              <a:rPr lang="it-IT" sz="3200" dirty="0"/>
              <a:t>Liceo Statale Scientifico e Classico </a:t>
            </a:r>
          </a:p>
          <a:p>
            <a:pPr algn="ctr">
              <a:lnSpc>
                <a:spcPct val="80000"/>
              </a:lnSpc>
            </a:pPr>
            <a:r>
              <a:rPr lang="it-IT" sz="3200" dirty="0"/>
              <a:t>«Ettore Majorana» </a:t>
            </a:r>
          </a:p>
          <a:p>
            <a:pPr algn="ctr">
              <a:lnSpc>
                <a:spcPct val="80000"/>
              </a:lnSpc>
            </a:pPr>
            <a:r>
              <a:rPr lang="it-IT" sz="3200" dirty="0"/>
              <a:t>Desio</a:t>
            </a:r>
          </a:p>
        </p:txBody>
      </p:sp>
    </p:spTree>
    <p:extLst>
      <p:ext uri="{BB962C8B-B14F-4D97-AF65-F5344CB8AC3E}">
        <p14:creationId xmlns:p14="http://schemas.microsoft.com/office/powerpoint/2010/main" val="352602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85869" y="0"/>
            <a:ext cx="10018713" cy="1752599"/>
          </a:xfrm>
        </p:spPr>
        <p:txBody>
          <a:bodyPr>
            <a:normAutofit/>
          </a:bodyPr>
          <a:lstStyle/>
          <a:p>
            <a:r>
              <a:rPr lang="it-IT" sz="3200" dirty="0"/>
              <a:t>THE MATCHING EXERCISE CAN BE FOLLOWED BY A GAP FILL EXERCISE WHERE THE SAME WORDS ARE USED.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189" y="3421379"/>
            <a:ext cx="7621" cy="152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78" y="1746169"/>
            <a:ext cx="6124777" cy="49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6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u="sng" dirty="0">
                <a:latin typeface="Castellar" panose="020A0402060406010301" pitchFamily="18" charset="0"/>
              </a:rPr>
              <a:t>CONCLUSIONS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35025" y="1701890"/>
            <a:ext cx="10256975" cy="5335018"/>
          </a:xfrm>
        </p:spPr>
        <p:txBody>
          <a:bodyPr>
            <a:normAutofit/>
          </a:bodyPr>
          <a:lstStyle/>
          <a:p>
            <a:r>
              <a:rPr lang="it-IT" sz="2800" u="sng" dirty="0">
                <a:solidFill>
                  <a:schemeClr val="accent1">
                    <a:lumMod val="50000"/>
                  </a:schemeClr>
                </a:solidFill>
              </a:rPr>
              <a:t>ADVANTAGES OF THE CLIL APPROACH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LEARN CURRICULAR SUBJECT AND IMPROVE ENGLISH AT THE SAME TIME</a:t>
            </a:r>
          </a:p>
          <a:p>
            <a:pPr lvl="1"/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FULFILL LAW REQUIREMENTS</a:t>
            </a:r>
          </a:p>
          <a:p>
            <a:pPr lvl="1"/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MORE INTUITIVE APPROACH TO SCHOOL SUBJECTS</a:t>
            </a:r>
          </a:p>
          <a:p>
            <a:r>
              <a:rPr lang="it-IT" sz="2800" u="sng" dirty="0">
                <a:solidFill>
                  <a:srgbClr val="FF0000"/>
                </a:solidFill>
              </a:rPr>
              <a:t>DISADVANTAGES OF THE CLIL APPROACH</a:t>
            </a:r>
          </a:p>
          <a:p>
            <a:pPr lvl="1"/>
            <a:r>
              <a:rPr lang="it-IT" sz="2800" dirty="0">
                <a:solidFill>
                  <a:srgbClr val="FF0000"/>
                </a:solidFill>
              </a:rPr>
              <a:t>LESS DEEP SUBJECT KNOWLEDGE IS ACHIEVED</a:t>
            </a:r>
          </a:p>
          <a:p>
            <a:pPr lvl="1"/>
            <a:r>
              <a:rPr lang="it-IT" sz="2800" dirty="0">
                <a:solidFill>
                  <a:srgbClr val="FF0000"/>
                </a:solidFill>
              </a:rPr>
              <a:t>SPECIALIZED SUBJECTS SUCH AS MATHEMATICS AT LICEO SCIENTIFICO ARE DIFFICULT WITH CLIL</a:t>
            </a:r>
          </a:p>
          <a:p>
            <a:pPr lvl="1"/>
            <a:endParaRPr lang="it-IT" sz="2800" dirty="0"/>
          </a:p>
          <a:p>
            <a:pPr lvl="1"/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08308" y="2810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2294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77130" y="2423410"/>
            <a:ext cx="37376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ENGLISH-</a:t>
            </a:r>
          </a:p>
          <a:p>
            <a:r>
              <a:rPr lang="it-IT" sz="3200" dirty="0"/>
              <a:t>ITALIAN GLOSSARY:</a:t>
            </a:r>
          </a:p>
          <a:p>
            <a:endParaRPr lang="it-IT" sz="3200" dirty="0"/>
          </a:p>
          <a:p>
            <a:r>
              <a:rPr lang="it-IT" sz="3200" dirty="0"/>
              <a:t>USED ONLY FOR </a:t>
            </a:r>
          </a:p>
          <a:p>
            <a:r>
              <a:rPr lang="it-IT" sz="3200" u="sng" dirty="0"/>
              <a:t>TECHNICAL WORDS</a:t>
            </a:r>
          </a:p>
        </p:txBody>
      </p:sp>
    </p:spTree>
    <p:extLst>
      <p:ext uri="{BB962C8B-B14F-4D97-AF65-F5344CB8AC3E}">
        <p14:creationId xmlns:p14="http://schemas.microsoft.com/office/powerpoint/2010/main" val="170155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E3D4922-3D1C-4679-9A86-15BFC1A252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4E9BCF-1B67-4514-808C-A5DCBDEB4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238778-9D1D-45F4-BB78-76F208A224B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CasellaDiTesto 1"/>
          <p:cNvSpPr txBox="1"/>
          <p:nvPr/>
        </p:nvSpPr>
        <p:spPr>
          <a:xfrm>
            <a:off x="4850405" y="1396180"/>
            <a:ext cx="6698127" cy="3842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3) LECTURE ABOUT OHM’S LAW</a:t>
            </a:r>
            <a:endParaRPr lang="en-US" sz="6000" u="sng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561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24">
            <a:extLst>
              <a:ext uri="{FF2B5EF4-FFF2-40B4-BE49-F238E27FC236}">
                <a16:creationId xmlns:a16="http://schemas.microsoft.com/office/drawing/2014/main" id="{94C52C56-BEF2-4E22-8C8E-A7AC96B03A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26">
            <a:extLst>
              <a:ext uri="{FF2B5EF4-FFF2-40B4-BE49-F238E27FC236}">
                <a16:creationId xmlns:a16="http://schemas.microsoft.com/office/drawing/2014/main" id="{42285737-90EE-47DC-AC80-8AE156B119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3" name="Group 28">
            <a:extLst>
              <a:ext uri="{FF2B5EF4-FFF2-40B4-BE49-F238E27FC236}">
                <a16:creationId xmlns:a16="http://schemas.microsoft.com/office/drawing/2014/main" id="{B57BDC17-F1B3-455F-BBF1-680AA1F25C0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it-IT" sz="3400" dirty="0">
                <a:solidFill>
                  <a:srgbClr val="FFFFFF"/>
                </a:solidFill>
              </a:rPr>
              <a:t>LESSON</a:t>
            </a:r>
            <a:br>
              <a:rPr lang="it-IT" sz="3400" dirty="0">
                <a:solidFill>
                  <a:srgbClr val="FFFFFF"/>
                </a:solidFill>
              </a:rPr>
            </a:br>
            <a:r>
              <a:rPr lang="it-IT" sz="3400" dirty="0">
                <a:solidFill>
                  <a:srgbClr val="FFFFFF"/>
                </a:solidFill>
              </a:rPr>
              <a:t>STRUCTURE</a:t>
            </a:r>
            <a:endParaRPr lang="it-IT" sz="3400" u="sng" dirty="0">
              <a:solidFill>
                <a:srgbClr val="FFFFFF"/>
              </a:solidFill>
            </a:endParaRPr>
          </a:p>
        </p:txBody>
      </p:sp>
      <p:graphicFrame>
        <p:nvGraphicFramePr>
          <p:cNvPr id="5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85660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04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6111B7-5DE3-42EC-9CC8-DFD7E0065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3256"/>
            <a:ext cx="9144000" cy="1037177"/>
          </a:xfrm>
        </p:spPr>
        <p:txBody>
          <a:bodyPr/>
          <a:lstStyle/>
          <a:p>
            <a:r>
              <a:rPr lang="it-IT" u="sng" dirty="0"/>
              <a:t>OHM’S LAW</a:t>
            </a:r>
          </a:p>
        </p:txBody>
      </p:sp>
    </p:spTree>
    <p:extLst>
      <p:ext uri="{BB962C8B-B14F-4D97-AF65-F5344CB8AC3E}">
        <p14:creationId xmlns:p14="http://schemas.microsoft.com/office/powerpoint/2010/main" val="1897558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23C93-E9D5-461C-920F-B24E1529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782" y="23933"/>
            <a:ext cx="4981734" cy="1212315"/>
          </a:xfrm>
        </p:spPr>
        <p:txBody>
          <a:bodyPr anchor="b">
            <a:normAutofit/>
          </a:bodyPr>
          <a:lstStyle/>
          <a:p>
            <a:r>
              <a:rPr lang="en-US" sz="4000" u="sng" dirty="0"/>
              <a:t>LEYDA JAR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CFE972-1A35-480A-AC72-C98900903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346" y="1835016"/>
            <a:ext cx="4981734" cy="4312994"/>
          </a:xfrm>
        </p:spPr>
        <p:txBody>
          <a:bodyPr>
            <a:normAutofit/>
          </a:bodyPr>
          <a:lstStyle/>
          <a:p>
            <a:pPr>
              <a:buClr>
                <a:srgbClr val="815145"/>
              </a:buClr>
            </a:pPr>
            <a:endParaRPr lang="it-IT" sz="2000" dirty="0"/>
          </a:p>
          <a:p>
            <a:pPr>
              <a:buClr>
                <a:srgbClr val="815145"/>
              </a:buClr>
            </a:pPr>
            <a:endParaRPr lang="it-IT" sz="2000" dirty="0"/>
          </a:p>
          <a:p>
            <a:pPr>
              <a:buClr>
                <a:srgbClr val="815145"/>
              </a:buClr>
            </a:pPr>
            <a:r>
              <a:rPr lang="it-IT" sz="3200" dirty="0"/>
              <a:t>IT WAS USED IN THE 18TH CENTURY TO GENERATE SHORT SPARKS</a:t>
            </a:r>
          </a:p>
          <a:p>
            <a:pPr>
              <a:buClr>
                <a:srgbClr val="815145"/>
              </a:buClr>
            </a:pPr>
            <a:r>
              <a:rPr lang="it-IT" sz="3200" dirty="0"/>
              <a:t>TODAY WE KNOW THAT IT IS A </a:t>
            </a:r>
            <a:r>
              <a:rPr lang="it-IT" sz="3200" u="sng" dirty="0"/>
              <a:t>CAPACITOR</a:t>
            </a:r>
            <a:r>
              <a:rPr lang="it-IT" sz="3200" dirty="0"/>
              <a:t>, NOT A BATTERY</a:t>
            </a:r>
          </a:p>
        </p:txBody>
      </p:sp>
    </p:spTree>
    <p:extLst>
      <p:ext uri="{BB962C8B-B14F-4D97-AF65-F5344CB8AC3E}">
        <p14:creationId xmlns:p14="http://schemas.microsoft.com/office/powerpoint/2010/main" val="384723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70BE9C-4058-4535-905E-1111FB7D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520" y="113199"/>
            <a:ext cx="5529943" cy="1325563"/>
          </a:xfrm>
        </p:spPr>
        <p:txBody>
          <a:bodyPr>
            <a:normAutofit/>
          </a:bodyPr>
          <a:lstStyle/>
          <a:p>
            <a:r>
              <a:rPr lang="it-IT" dirty="0"/>
              <a:t>VOLTA’S BATTERY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AF38F4-E400-460F-81DE-991C5D029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127" y="2138664"/>
            <a:ext cx="4128169" cy="339951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VOLTA’S BATTERY (OR PILE) CONSISTS OF TWO ELECTRODES, ONE MADE OF COPPER AND THE OTHER ONE MADE OF ZINC</a:t>
            </a:r>
          </a:p>
          <a:p>
            <a:r>
              <a:rPr lang="it-IT" dirty="0"/>
              <a:t>THE ELECTRODES ARE IMMERSED IN AN ELECTROLYTE (SULFURIC ACID)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08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E801F3-21A7-4945-A6FD-E6F090F4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66" y="829891"/>
            <a:ext cx="4948428" cy="89190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u="sng" kern="1200" dirty="0">
                <a:latin typeface="+mj-lt"/>
                <a:ea typeface="+mj-ea"/>
                <a:cs typeface="+mj-cs"/>
              </a:rPr>
              <a:t>VOLTA’S BATTERY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E6E106-9BF8-4E69-B656-FE5FF0C1F1A7}"/>
              </a:ext>
            </a:extLst>
          </p:cNvPr>
          <p:cNvSpPr txBox="1"/>
          <p:nvPr/>
        </p:nvSpPr>
        <p:spPr>
          <a:xfrm>
            <a:off x="1150648" y="2683988"/>
            <a:ext cx="7653057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- THE BATTERY CAN KEEP A CONSTANT POTENTIAL </a:t>
            </a:r>
          </a:p>
          <a:p>
            <a:r>
              <a:rPr lang="it-IT" sz="2000" dirty="0"/>
              <a:t>DIFFERENCE BETWEEN THE ELECTRODES EVEN WHEN THERY ARE </a:t>
            </a:r>
          </a:p>
          <a:p>
            <a:r>
              <a:rPr lang="it-IT" sz="2000" dirty="0"/>
              <a:t>CONNECTED BY A WIRE</a:t>
            </a:r>
          </a:p>
          <a:p>
            <a:endParaRPr lang="it-IT" sz="2000" dirty="0"/>
          </a:p>
          <a:p>
            <a:pPr marL="285750" indent="-285750">
              <a:buFontTx/>
              <a:buChar char="-"/>
            </a:pPr>
            <a:r>
              <a:rPr lang="it-IT" sz="2000" dirty="0"/>
              <a:t>THE POTENTIAL DIFFERENCE REMAINS CONSTANT BECAUSE OF </a:t>
            </a:r>
          </a:p>
          <a:p>
            <a:pPr marL="285750" indent="-285750">
              <a:buFontTx/>
              <a:buChar char="-"/>
            </a:pPr>
            <a:endParaRPr lang="it-IT" sz="2000" dirty="0"/>
          </a:p>
          <a:p>
            <a:r>
              <a:rPr lang="it-IT" sz="2000" dirty="0"/>
              <a:t>CHEMICAL REACTIONS TAKING PLACE INSIDE THE BATTERY</a:t>
            </a:r>
          </a:p>
          <a:p>
            <a:pPr marL="285750" indent="-285750">
              <a:buFontTx/>
              <a:buChar char="-"/>
            </a:pPr>
            <a:endParaRPr lang="it-IT" sz="2000" dirty="0"/>
          </a:p>
          <a:p>
            <a:pPr marL="285750" indent="-285750">
              <a:buFontTx/>
              <a:buChar char="-"/>
            </a:pPr>
            <a:r>
              <a:rPr lang="it-IT" sz="2000" dirty="0"/>
              <a:t>IN THE WIRE A </a:t>
            </a:r>
            <a:r>
              <a:rPr lang="it-IT" sz="2000" u="sng" dirty="0"/>
              <a:t>DIRECT</a:t>
            </a:r>
            <a:r>
              <a:rPr lang="it-IT" sz="2000" dirty="0"/>
              <a:t> (I.E. CONSTANT OR STEADY) </a:t>
            </a:r>
            <a:r>
              <a:rPr lang="it-IT" sz="2000" u="sng" dirty="0"/>
              <a:t>CURRENT</a:t>
            </a:r>
            <a:r>
              <a:rPr lang="it-IT" sz="2000" dirty="0"/>
              <a:t> </a:t>
            </a:r>
          </a:p>
          <a:p>
            <a:r>
              <a:rPr lang="it-IT" sz="2000" dirty="0"/>
              <a:t>(</a:t>
            </a:r>
            <a:r>
              <a:rPr lang="it-IT" sz="2000" u="sng" dirty="0"/>
              <a:t>DC CURRENT</a:t>
            </a:r>
            <a:r>
              <a:rPr lang="it-IT" sz="2000" dirty="0"/>
              <a:t>) CAN FLOW FOR A LONG TIME</a:t>
            </a:r>
          </a:p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5D585B6-7054-4A7A-AA2B-58D5A4E5D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038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9C5292-6C1E-4170-8CB0-F7023D496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428048"/>
            <a:ext cx="10515600" cy="1259481"/>
          </a:xfrm>
        </p:spPr>
        <p:txBody>
          <a:bodyPr/>
          <a:lstStyle/>
          <a:p>
            <a:r>
              <a:rPr lang="it-IT" dirty="0"/>
              <a:t>USING DIFFERENT BATTERIES WE CAN MEASURE THE CURRENT THAT FLOWS IN DIFFERENT TYPES OF WIRES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6E4180-B8F5-4020-BF1C-9619C0EDDBC6}"/>
              </a:ext>
            </a:extLst>
          </p:cNvPr>
          <p:cNvSpPr txBox="1"/>
          <p:nvPr/>
        </p:nvSpPr>
        <p:spPr>
          <a:xfrm>
            <a:off x="2412459" y="5359941"/>
            <a:ext cx="28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SIMPLEST CIRCUIT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31AADD-26A4-424F-A5BA-C559508D4B88}"/>
              </a:ext>
            </a:extLst>
          </p:cNvPr>
          <p:cNvSpPr txBox="1"/>
          <p:nvPr/>
        </p:nvSpPr>
        <p:spPr>
          <a:xfrm>
            <a:off x="8229926" y="5359941"/>
            <a:ext cx="2760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BATTERY SYMBOL</a:t>
            </a:r>
          </a:p>
        </p:txBody>
      </p:sp>
    </p:spTree>
    <p:extLst>
      <p:ext uri="{BB962C8B-B14F-4D97-AF65-F5344CB8AC3E}">
        <p14:creationId xmlns:p14="http://schemas.microsoft.com/office/powerpoint/2010/main" val="4045465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F289AD-5871-401F-9113-02A93942E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608817"/>
            <a:ext cx="10515600" cy="1715243"/>
          </a:xfrm>
        </p:spPr>
        <p:txBody>
          <a:bodyPr>
            <a:normAutofit/>
          </a:bodyPr>
          <a:lstStyle/>
          <a:p>
            <a:r>
              <a:rPr lang="it-IT" dirty="0"/>
              <a:t>CHARGE CARRIERS INSIDE A METAL WIRE ARE ELECTRONS, WHICH ARE NEGATIVELY CHARGED</a:t>
            </a:r>
          </a:p>
          <a:p>
            <a:r>
              <a:rPr lang="it-IT" dirty="0"/>
              <a:t>HOWEVER, FOR HISTORICAL REASONS, CURRENTS ARE INDICATED IN CIRCUITS AS IF THEY WERE DUE TO A POSITIVE CHARGE FLOW</a:t>
            </a:r>
          </a:p>
        </p:txBody>
      </p:sp>
    </p:spTree>
    <p:extLst>
      <p:ext uri="{BB962C8B-B14F-4D97-AF65-F5344CB8AC3E}">
        <p14:creationId xmlns:p14="http://schemas.microsoft.com/office/powerpoint/2010/main" val="139399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1089" y="431574"/>
            <a:ext cx="10018713" cy="1752599"/>
          </a:xfrm>
        </p:spPr>
        <p:txBody>
          <a:bodyPr>
            <a:normAutofit/>
          </a:bodyPr>
          <a:lstStyle/>
          <a:p>
            <a:r>
              <a:rPr lang="it-IT" sz="4400" dirty="0">
                <a:latin typeface="Castellar" panose="020A0402060406010301" pitchFamily="18" charset="0"/>
              </a:rPr>
              <a:t>CLIL PHYSICS LESSONS</a:t>
            </a:r>
            <a:br>
              <a:rPr lang="it-IT" sz="4400" dirty="0">
                <a:latin typeface="Castellar" panose="020A0402060406010301" pitchFamily="18" charset="0"/>
              </a:rPr>
            </a:br>
            <a:r>
              <a:rPr lang="it-IT" sz="4400" dirty="0">
                <a:latin typeface="Castellar" panose="020A0402060406010301" pitchFamily="18" charset="0"/>
              </a:rPr>
              <a:t>(2017-18)</a:t>
            </a:r>
          </a:p>
        </p:txBody>
      </p:sp>
      <p:cxnSp>
        <p:nvCxnSpPr>
          <p:cNvPr id="5" name="Connettore 2 4"/>
          <p:cNvCxnSpPr>
            <a:cxnSpLocks/>
          </p:cNvCxnSpPr>
          <p:nvPr/>
        </p:nvCxnSpPr>
        <p:spPr>
          <a:xfrm flipH="1">
            <a:off x="3764280" y="2184173"/>
            <a:ext cx="1051001" cy="802867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cxnSpLocks/>
          </p:cNvCxnSpPr>
          <p:nvPr/>
        </p:nvCxnSpPr>
        <p:spPr>
          <a:xfrm>
            <a:off x="7566870" y="2290862"/>
            <a:ext cx="1661020" cy="754342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501089" y="3393388"/>
            <a:ext cx="31718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LICEO SCIENTIFICO</a:t>
            </a:r>
          </a:p>
          <a:p>
            <a:r>
              <a:rPr lang="it-IT" sz="2800" dirty="0">
                <a:solidFill>
                  <a:srgbClr val="FF0000"/>
                </a:solidFill>
              </a:rPr>
              <a:t>(5B)</a:t>
            </a:r>
          </a:p>
          <a:p>
            <a:endParaRPr lang="it-IT" sz="2800" dirty="0"/>
          </a:p>
          <a:p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267766" y="3270372"/>
            <a:ext cx="2849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LICEO CLASSICO </a:t>
            </a:r>
          </a:p>
          <a:p>
            <a:r>
              <a:rPr lang="it-IT" sz="2800" dirty="0">
                <a:solidFill>
                  <a:srgbClr val="0070C0"/>
                </a:solidFill>
              </a:rPr>
              <a:t>(5a)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86355" y="4503318"/>
            <a:ext cx="35296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>
                <a:solidFill>
                  <a:srgbClr val="0070C0"/>
                </a:solidFill>
              </a:rPr>
              <a:t>SECOND GRADE</a:t>
            </a:r>
            <a:r>
              <a:rPr lang="it-IT" dirty="0">
                <a:solidFill>
                  <a:srgbClr val="0070C0"/>
                </a:solidFill>
              </a:rPr>
              <a:t>: GEOMETRY  (6h)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u="sng" dirty="0">
                <a:solidFill>
                  <a:srgbClr val="0070C0"/>
                </a:solidFill>
              </a:rPr>
              <a:t>THIRD GRADE</a:t>
            </a:r>
            <a:r>
              <a:rPr lang="it-IT" dirty="0">
                <a:solidFill>
                  <a:srgbClr val="0070C0"/>
                </a:solidFill>
              </a:rPr>
              <a:t>: ENERGY (10 h)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u="sng" dirty="0">
                <a:solidFill>
                  <a:srgbClr val="0070C0"/>
                </a:solidFill>
              </a:rPr>
              <a:t>FOURTH GRADE</a:t>
            </a:r>
            <a:r>
              <a:rPr lang="it-IT" dirty="0">
                <a:solidFill>
                  <a:srgbClr val="0070C0"/>
                </a:solidFill>
              </a:rPr>
              <a:t>: 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0070C0"/>
                </a:solidFill>
              </a:rPr>
              <a:t>THERMODYNAMICS (10 h)</a:t>
            </a:r>
          </a:p>
          <a:p>
            <a:r>
              <a:rPr lang="it-IT" dirty="0">
                <a:solidFill>
                  <a:srgbClr val="0070C0"/>
                </a:solidFill>
              </a:rPr>
              <a:t>WAVES (10 h)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391099" y="4662974"/>
            <a:ext cx="25667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>
                <a:solidFill>
                  <a:srgbClr val="FF0000"/>
                </a:solidFill>
              </a:rPr>
              <a:t>FIFTH GRADE</a:t>
            </a:r>
            <a:r>
              <a:rPr lang="it-IT" dirty="0">
                <a:solidFill>
                  <a:srgbClr val="FF0000"/>
                </a:solidFill>
              </a:rPr>
              <a:t>: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QUANTUM MECHANICS</a:t>
            </a:r>
          </a:p>
          <a:p>
            <a:r>
              <a:rPr lang="it-IT" dirty="0">
                <a:solidFill>
                  <a:srgbClr val="FF0000"/>
                </a:solidFill>
              </a:rPr>
              <a:t> (13 h)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118696" y="4501384"/>
            <a:ext cx="38329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>
                <a:solidFill>
                  <a:srgbClr val="0070C0"/>
                </a:solidFill>
              </a:rPr>
              <a:t>FIFTH GRADE</a:t>
            </a:r>
            <a:r>
              <a:rPr lang="it-IT" dirty="0">
                <a:solidFill>
                  <a:srgbClr val="0070C0"/>
                </a:solidFill>
              </a:rPr>
              <a:t>: 80% OF LESSON TIME,</a:t>
            </a:r>
          </a:p>
          <a:p>
            <a:r>
              <a:rPr lang="it-IT" dirty="0">
                <a:solidFill>
                  <a:srgbClr val="0070C0"/>
                </a:solidFill>
              </a:rPr>
              <a:t>(50 h)</a:t>
            </a:r>
          </a:p>
          <a:p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r>
              <a:rPr lang="it-IT" dirty="0">
                <a:solidFill>
                  <a:srgbClr val="0070C0"/>
                </a:solidFill>
              </a:rPr>
              <a:t>ELECTRIC CURRENT, </a:t>
            </a:r>
          </a:p>
          <a:p>
            <a:r>
              <a:rPr lang="it-IT" dirty="0">
                <a:solidFill>
                  <a:srgbClr val="0070C0"/>
                </a:solidFill>
              </a:rPr>
              <a:t>MAGNETISM, </a:t>
            </a:r>
          </a:p>
          <a:p>
            <a:r>
              <a:rPr lang="it-IT" dirty="0">
                <a:solidFill>
                  <a:srgbClr val="0070C0"/>
                </a:solidFill>
              </a:rPr>
              <a:t>E.M. INDUCTION, </a:t>
            </a:r>
          </a:p>
          <a:p>
            <a:r>
              <a:rPr lang="it-IT" dirty="0">
                <a:solidFill>
                  <a:srgbClr val="0070C0"/>
                </a:solidFill>
              </a:rPr>
              <a:t>OPTICS</a:t>
            </a:r>
          </a:p>
        </p:txBody>
      </p:sp>
      <p:cxnSp>
        <p:nvCxnSpPr>
          <p:cNvPr id="14" name="Connettore 2 13"/>
          <p:cNvCxnSpPr>
            <a:cxnSpLocks/>
          </p:cNvCxnSpPr>
          <p:nvPr/>
        </p:nvCxnSpPr>
        <p:spPr>
          <a:xfrm>
            <a:off x="6251197" y="2170454"/>
            <a:ext cx="0" cy="1025752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780537" y="3393388"/>
            <a:ext cx="2849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LICEO CLASSICO </a:t>
            </a:r>
          </a:p>
          <a:p>
            <a:r>
              <a:rPr lang="it-IT" sz="2800" dirty="0">
                <a:solidFill>
                  <a:srgbClr val="0070C0"/>
                </a:solidFill>
              </a:rPr>
              <a:t>(2a-3a-4a)</a:t>
            </a:r>
          </a:p>
        </p:txBody>
      </p:sp>
    </p:spTree>
    <p:extLst>
      <p:ext uri="{BB962C8B-B14F-4D97-AF65-F5344CB8AC3E}">
        <p14:creationId xmlns:p14="http://schemas.microsoft.com/office/powerpoint/2010/main" val="216748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D6D0E4-440F-440D-AAE4-0AF583E36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511" y="406973"/>
            <a:ext cx="10515600" cy="1456487"/>
          </a:xfrm>
        </p:spPr>
        <p:txBody>
          <a:bodyPr>
            <a:normAutofit/>
          </a:bodyPr>
          <a:lstStyle/>
          <a:p>
            <a:r>
              <a:rPr lang="it-IT" dirty="0"/>
              <a:t>WE PLOT CURRENT i ON THE Y-AXIS AND THE POTENTIAL DIFFERENCE V ON THE X-AXIS</a:t>
            </a:r>
          </a:p>
          <a:p>
            <a:r>
              <a:rPr lang="it-IT" dirty="0"/>
              <a:t>WE OBTAIN AN i-V CURVE</a:t>
            </a:r>
          </a:p>
        </p:txBody>
      </p:sp>
    </p:spTree>
    <p:extLst>
      <p:ext uri="{BB962C8B-B14F-4D97-AF65-F5344CB8AC3E}">
        <p14:creationId xmlns:p14="http://schemas.microsoft.com/office/powerpoint/2010/main" val="1163796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C8349D-4E73-4386-BE81-D8A74D971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501616"/>
            <a:ext cx="10515600" cy="973234"/>
          </a:xfrm>
        </p:spPr>
        <p:txBody>
          <a:bodyPr/>
          <a:lstStyle/>
          <a:p>
            <a:r>
              <a:rPr lang="it-IT" dirty="0"/>
              <a:t>EXPERIMENTS SHOW THAT </a:t>
            </a:r>
            <a:r>
              <a:rPr lang="it-IT" u="sng" dirty="0"/>
              <a:t>POTENTIAL DIFFERENCE </a:t>
            </a:r>
            <a:r>
              <a:rPr lang="it-IT" dirty="0"/>
              <a:t>(OR APPLIED VOLTAGE) AND </a:t>
            </a:r>
            <a:r>
              <a:rPr lang="it-IT" u="sng" dirty="0"/>
              <a:t>CURRENT</a:t>
            </a:r>
            <a:r>
              <a:rPr lang="it-IT" dirty="0"/>
              <a:t> ARE DIRECTLY PROPORTIONAL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DD1454FB-A639-40E2-999E-20B6CB83599B}"/>
                  </a:ext>
                </a:extLst>
              </p:cNvPr>
              <p:cNvSpPr/>
              <p:nvPr/>
            </p:nvSpPr>
            <p:spPr>
              <a:xfrm>
                <a:off x="4104349" y="1988028"/>
                <a:ext cx="16086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360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3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3600" i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it-IT" sz="3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DD1454FB-A639-40E2-999E-20B6CB835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349" y="1988028"/>
                <a:ext cx="160864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7127C693-19EA-4CDE-A7FB-C757783910F8}"/>
                  </a:ext>
                </a:extLst>
              </p:cNvPr>
              <p:cNvSpPr/>
              <p:nvPr/>
            </p:nvSpPr>
            <p:spPr>
              <a:xfrm>
                <a:off x="4110505" y="4953865"/>
                <a:ext cx="18058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2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32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it-IT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sz="3200" i="1" smtClean="0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it-IT" sz="3200" i="1" dirty="0"/>
                  <a:t>R</a:t>
                </a: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7127C693-19EA-4CDE-A7FB-C75778391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505" y="4953865"/>
                <a:ext cx="1805879" cy="584775"/>
              </a:xfrm>
              <a:prstGeom prst="rect">
                <a:avLst/>
              </a:prstGeom>
              <a:blipFill>
                <a:blip r:embed="rId3"/>
                <a:stretch>
                  <a:fillRect t="-12500" r="-7407" b="-34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2B71902-EFCD-44FC-A754-ADDAF2D66048}"/>
              </a:ext>
            </a:extLst>
          </p:cNvPr>
          <p:cNvSpPr txBox="1">
            <a:spLocks/>
          </p:cNvSpPr>
          <p:nvPr/>
        </p:nvSpPr>
        <p:spPr>
          <a:xfrm>
            <a:off x="1601139" y="3250408"/>
            <a:ext cx="10515600" cy="9732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WE CALL </a:t>
            </a:r>
            <a:r>
              <a:rPr lang="it-IT" u="sng" dirty="0"/>
              <a:t>RESISTANCE</a:t>
            </a:r>
            <a:r>
              <a:rPr lang="it-IT" dirty="0"/>
              <a:t> </a:t>
            </a:r>
            <a:r>
              <a:rPr lang="it-IT" i="1" dirty="0"/>
              <a:t>R</a:t>
            </a:r>
            <a:r>
              <a:rPr lang="it-IT" dirty="0"/>
              <a:t> THE PROPORTIONALITY CONSTANT</a:t>
            </a:r>
          </a:p>
          <a:p>
            <a:r>
              <a:rPr lang="it-IT" dirty="0"/>
              <a:t>THE EQUATION WE OBTAIN IS CALLED </a:t>
            </a:r>
            <a:r>
              <a:rPr lang="it-IT" u="sng" dirty="0"/>
              <a:t>OHM’S LAW</a:t>
            </a:r>
          </a:p>
        </p:txBody>
      </p:sp>
    </p:spTree>
    <p:extLst>
      <p:ext uri="{BB962C8B-B14F-4D97-AF65-F5344CB8AC3E}">
        <p14:creationId xmlns:p14="http://schemas.microsoft.com/office/powerpoint/2010/main" val="735681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03C00B-2E5D-42FF-AEA3-156A3B0D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916" y="642199"/>
            <a:ext cx="10515600" cy="647231"/>
          </a:xfrm>
        </p:spPr>
        <p:txBody>
          <a:bodyPr/>
          <a:lstStyle/>
          <a:p>
            <a:r>
              <a:rPr lang="it-IT" dirty="0"/>
              <a:t>WE CAN REWRITE OHM’S LAW IN THE FOLLOWING WAY: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C18808EF-B211-4EA6-800C-3BB9A494FA41}"/>
                  </a:ext>
                </a:extLst>
              </p:cNvPr>
              <p:cNvSpPr/>
              <p:nvPr/>
            </p:nvSpPr>
            <p:spPr>
              <a:xfrm>
                <a:off x="4601997" y="1858180"/>
                <a:ext cx="142244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80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C18808EF-B211-4EA6-800C-3BB9A494F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997" y="1858180"/>
                <a:ext cx="1422441" cy="901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ED2102B-716B-4AFA-A261-D911C86B0D2A}"/>
              </a:ext>
            </a:extLst>
          </p:cNvPr>
          <p:cNvSpPr txBox="1">
            <a:spLocks/>
          </p:cNvSpPr>
          <p:nvPr/>
        </p:nvSpPr>
        <p:spPr>
          <a:xfrm>
            <a:off x="1361442" y="3189738"/>
            <a:ext cx="10515600" cy="908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THE ABOVE EQUATION IS CONSIDERED AS A DEFINITON OF RESISTANCE</a:t>
            </a:r>
          </a:p>
          <a:p>
            <a:r>
              <a:rPr lang="it-IT" dirty="0"/>
              <a:t>RESISTANCE IS MEASURED IN V/A , WHICH IS CALLED OHM (</a:t>
            </a:r>
            <a:r>
              <a:rPr lang="it-IT" u="sng" dirty="0"/>
              <a:t>SYMBOL: </a:t>
            </a:r>
            <a:r>
              <a:rPr lang="el-GR" u="sng" dirty="0"/>
              <a:t>Ω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3963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6536F0-41A5-4262-8659-D80476C31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85" y="4911027"/>
            <a:ext cx="10515600" cy="1775809"/>
          </a:xfrm>
        </p:spPr>
        <p:txBody>
          <a:bodyPr/>
          <a:lstStyle/>
          <a:p>
            <a:r>
              <a:rPr lang="it-IT" dirty="0"/>
              <a:t>A NUMBER OR A COLOR CODE INDICATES THE VALUE OF THE RESISTOR IN </a:t>
            </a:r>
            <a:r>
              <a:rPr lang="el-GR" dirty="0"/>
              <a:t>Ω</a:t>
            </a:r>
            <a:r>
              <a:rPr lang="it-IT" dirty="0"/>
              <a:t> </a:t>
            </a:r>
            <a:endParaRPr lang="it-IT" u="sng" dirty="0"/>
          </a:p>
          <a:p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E17FDC7-C458-4F85-B13B-81608E7D1CE2}"/>
              </a:ext>
            </a:extLst>
          </p:cNvPr>
          <p:cNvSpPr txBox="1">
            <a:spLocks/>
          </p:cNvSpPr>
          <p:nvPr/>
        </p:nvSpPr>
        <p:spPr>
          <a:xfrm>
            <a:off x="1417651" y="711945"/>
            <a:ext cx="10515600" cy="1209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 CIRCUIT ELEMENT THROUGH WHICH A CURRENT FLOWS IS CALLED </a:t>
            </a:r>
            <a:r>
              <a:rPr lang="it-IT" u="sng" dirty="0"/>
              <a:t>RESISTOR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0192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FB0C7F-F436-4383-8EC5-3E4E8B86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700" u="sng" dirty="0"/>
              <a:t>OHMIC CONDUCTORS</a:t>
            </a:r>
            <a:r>
              <a:rPr lang="en-US" sz="3700" dirty="0"/>
              <a:t>: CONDUCTORS THAT FOLLOW OHM’S LAW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8DB844D-F3EC-4469-9FD5-BF051ABE8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952" y="3938448"/>
            <a:ext cx="6422848" cy="1565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3600" dirty="0"/>
          </a:p>
          <a:p>
            <a:r>
              <a:rPr lang="it-IT" sz="4300" dirty="0"/>
              <a:t>GRAPHITE</a:t>
            </a:r>
          </a:p>
          <a:p>
            <a:pPr marL="0" indent="0">
              <a:buNone/>
            </a:pPr>
            <a:endParaRPr lang="it-IT" sz="4300" dirty="0"/>
          </a:p>
        </p:txBody>
      </p:sp>
      <p:sp>
        <p:nvSpPr>
          <p:cNvPr id="15" name="Segnaposto contenuto 6">
            <a:extLst>
              <a:ext uri="{FF2B5EF4-FFF2-40B4-BE49-F238E27FC236}">
                <a16:creationId xmlns:a16="http://schemas.microsoft.com/office/drawing/2014/main" id="{689ACFCB-2812-427E-981A-DF27934072BC}"/>
              </a:ext>
            </a:extLst>
          </p:cNvPr>
          <p:cNvSpPr txBox="1">
            <a:spLocks/>
          </p:cNvSpPr>
          <p:nvPr/>
        </p:nvSpPr>
        <p:spPr>
          <a:xfrm>
            <a:off x="7035952" y="1863259"/>
            <a:ext cx="6422848" cy="15657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3600" dirty="0"/>
          </a:p>
          <a:p>
            <a:pPr marL="0" indent="0">
              <a:buNone/>
            </a:pPr>
            <a:endParaRPr lang="it-IT" sz="4300" dirty="0"/>
          </a:p>
          <a:p>
            <a:r>
              <a:rPr lang="it-IT" sz="4300" dirty="0"/>
              <a:t>METALS</a:t>
            </a:r>
          </a:p>
        </p:txBody>
      </p:sp>
    </p:spTree>
    <p:extLst>
      <p:ext uri="{BB962C8B-B14F-4D97-AF65-F5344CB8AC3E}">
        <p14:creationId xmlns:p14="http://schemas.microsoft.com/office/powerpoint/2010/main" val="3102475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B7D27-F66E-4FDF-9101-D8CAB6F4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74362"/>
            <a:ext cx="3257217" cy="310131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NON-OHMIC CONDUCTORS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FA64C7-C078-4E06-A795-57436CEC2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864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47EA5-1DF8-4696-B7C4-1F4DDF5A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it-IT" u="sng" dirty="0"/>
              <a:t>NON-OHMIC CONDUCTORS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31D7D1-0C94-4BEE-B6E9-B9F21DABB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79" y="1942174"/>
            <a:ext cx="3740389" cy="1250553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/>
              <a:t>RESISTANCE CAN BE COMPUTED ALSO FOR NON-OHMIC CONDUCTORS USING THE FORMULA R=V/I</a:t>
            </a:r>
          </a:p>
          <a:p>
            <a:pPr marL="0" indent="0">
              <a:buNone/>
            </a:pP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4AE7F17-3358-4B6F-A6C1-303666B633FC}"/>
              </a:ext>
            </a:extLst>
          </p:cNvPr>
          <p:cNvSpPr/>
          <p:nvPr/>
        </p:nvSpPr>
        <p:spPr>
          <a:xfrm>
            <a:off x="9669414" y="180459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Diode</a:t>
            </a: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41CFC01-715B-45A4-8125-DE5688795A41}"/>
              </a:ext>
            </a:extLst>
          </p:cNvPr>
          <p:cNvSpPr/>
          <p:nvPr/>
        </p:nvSpPr>
        <p:spPr>
          <a:xfrm>
            <a:off x="6419609" y="3808538"/>
            <a:ext cx="1689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Electrolytic cell</a:t>
            </a: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AAA9DCB-82AE-42DE-848E-5177B1FA68FF}"/>
              </a:ext>
            </a:extLst>
          </p:cNvPr>
          <p:cNvSpPr/>
          <p:nvPr/>
        </p:nvSpPr>
        <p:spPr>
          <a:xfrm>
            <a:off x="9226518" y="3808538"/>
            <a:ext cx="209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Light bulb filament</a:t>
            </a:r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B9A5703-3A3E-4AB2-B093-3F726DA18A4E}"/>
              </a:ext>
            </a:extLst>
          </p:cNvPr>
          <p:cNvSpPr/>
          <p:nvPr/>
        </p:nvSpPr>
        <p:spPr>
          <a:xfrm>
            <a:off x="1487079" y="3601666"/>
            <a:ext cx="179132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Semiconductors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9656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DDCB26A-7BB0-441E-BCFD-516CE7A49C96}"/>
              </a:ext>
            </a:extLst>
          </p:cNvPr>
          <p:cNvSpPr/>
          <p:nvPr/>
        </p:nvSpPr>
        <p:spPr>
          <a:xfrm>
            <a:off x="1371123" y="738762"/>
            <a:ext cx="27007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Example 2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metal wire carries a current of 1.5 A when a voltage of 220 V is applied to it. If we apply the same potential difference to a piece of wood we measure a current of 40 mA. </a:t>
            </a:r>
          </a:p>
          <a:p>
            <a:pPr algn="just"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lphaLcParenR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 is the resistance of the wire? </a:t>
            </a:r>
          </a:p>
          <a:p>
            <a:pPr marL="342900" indent="-342900" algn="just">
              <a:spcAft>
                <a:spcPts val="0"/>
              </a:spcAft>
              <a:buAutoNum type="alphaLcParenR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 current flows through the metal wire if we apply a voltage of 400 V? </a:t>
            </a:r>
          </a:p>
          <a:p>
            <a:pPr marL="342900" indent="-342900" algn="just">
              <a:spcAft>
                <a:spcPts val="0"/>
              </a:spcAft>
              <a:buAutoNum type="alphaLcParenR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Repeat points a) and b) for the piece of wood.   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4E98B3-EAB1-4C57-A518-1C76921ED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019" y="1229673"/>
            <a:ext cx="7694429" cy="42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17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449C7D-82AC-46FB-A42A-3C59E5CE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865" y="90833"/>
            <a:ext cx="10018713" cy="1752599"/>
          </a:xfrm>
        </p:spPr>
        <p:txBody>
          <a:bodyPr/>
          <a:lstStyle/>
          <a:p>
            <a:pPr algn="ctr"/>
            <a:r>
              <a:rPr lang="it-IT" u="sng" dirty="0"/>
              <a:t>RESISTIVITY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3A2BAE-E97A-45AC-AA24-C653BFABE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594" y="1815800"/>
            <a:ext cx="10515600" cy="679036"/>
          </a:xfrm>
        </p:spPr>
        <p:txBody>
          <a:bodyPr/>
          <a:lstStyle/>
          <a:p>
            <a:r>
              <a:rPr lang="it-IT" u="sng" dirty="0">
                <a:solidFill>
                  <a:srgbClr val="0070C0"/>
                </a:solidFill>
              </a:rPr>
              <a:t>RESISTANCE</a:t>
            </a:r>
            <a:r>
              <a:rPr lang="it-IT" dirty="0"/>
              <a:t> APPLIES TO OBJECTS, </a:t>
            </a:r>
            <a:r>
              <a:rPr lang="it-IT" u="sng" dirty="0">
                <a:solidFill>
                  <a:srgbClr val="FF0000"/>
                </a:solidFill>
              </a:rPr>
              <a:t>RESISTIVITY</a:t>
            </a:r>
            <a:r>
              <a:rPr lang="it-IT" dirty="0"/>
              <a:t> APPLIES TO MATERIALS</a:t>
            </a:r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616C5396-A70D-4397-A176-EAB178255FED}"/>
                  </a:ext>
                </a:extLst>
              </p:cNvPr>
              <p:cNvSpPr/>
              <p:nvPr/>
            </p:nvSpPr>
            <p:spPr>
              <a:xfrm>
                <a:off x="796309" y="4140401"/>
                <a:ext cx="2734531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it-IT" sz="4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4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48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48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it-IT" sz="4800" i="0">
                              <a:latin typeface="Cambria Math" panose="02040503050406030204" pitchFamily="18" charset="0"/>
                            </a:rPr>
                            <m:t>𝓁</m:t>
                          </m:r>
                        </m:den>
                      </m:f>
                    </m:oMath>
                  </m:oMathPara>
                </a14:m>
                <a:endParaRPr lang="it-IT" sz="4800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616C5396-A70D-4397-A176-EAB178255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09" y="4140401"/>
                <a:ext cx="2734531" cy="1480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7B5EA4-FFEC-4066-933E-C8EA172EED36}"/>
              </a:ext>
            </a:extLst>
          </p:cNvPr>
          <p:cNvSpPr txBox="1"/>
          <p:nvPr/>
        </p:nvSpPr>
        <p:spPr>
          <a:xfrm>
            <a:off x="1123839" y="3167390"/>
            <a:ext cx="366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u="sng" dirty="0">
                <a:solidFill>
                  <a:srgbClr val="FF0000"/>
                </a:solidFill>
              </a:rPr>
              <a:t>RESISTIVITY DEFINITION</a:t>
            </a:r>
          </a:p>
        </p:txBody>
      </p:sp>
    </p:spTree>
    <p:extLst>
      <p:ext uri="{BB962C8B-B14F-4D97-AF65-F5344CB8AC3E}">
        <p14:creationId xmlns:p14="http://schemas.microsoft.com/office/powerpoint/2010/main" val="2114802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D0F54D-1728-40A6-8AE1-CDB12152D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247" y="603374"/>
            <a:ext cx="10515600" cy="1211773"/>
          </a:xfrm>
        </p:spPr>
        <p:txBody>
          <a:bodyPr>
            <a:normAutofit/>
          </a:bodyPr>
          <a:lstStyle/>
          <a:p>
            <a:r>
              <a:rPr lang="it-IT" dirty="0"/>
              <a:t>RESISTIVITY IS MEASURED IN </a:t>
            </a:r>
            <a:r>
              <a:rPr lang="el-GR" dirty="0"/>
              <a:t>Ω∙</a:t>
            </a:r>
            <a:r>
              <a:rPr lang="it-IT" dirty="0"/>
              <a:t>m</a:t>
            </a:r>
          </a:p>
          <a:p>
            <a:r>
              <a:rPr lang="it-IT" dirty="0"/>
              <a:t>SOLVING THE PREVIOUS FORMULA FOR RESISTANCE </a:t>
            </a:r>
            <a:r>
              <a:rPr lang="it-IT" i="1" dirty="0"/>
              <a:t>R </a:t>
            </a:r>
            <a:r>
              <a:rPr lang="it-IT" dirty="0"/>
              <a:t>WE OBTAIN: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210184-A3C3-494C-89C7-83357FD78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789" y="2973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53600EF4-3854-4B4F-973B-61A8D546983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21233" y="2114380"/>
          <a:ext cx="5297556" cy="3945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Slide" r:id="rId3" imgW="4570330" imgH="3427618" progId="PowerPoint.Slide.12">
                  <p:embed/>
                </p:oleObj>
              </mc:Choice>
              <mc:Fallback>
                <p:oleObj name="Slide" r:id="rId3" imgW="4570330" imgH="3427618" progId="PowerPoint.Slide.1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53600EF4-3854-4B4F-973B-61A8D54698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233" y="2114380"/>
                        <a:ext cx="5297556" cy="3945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BA9BB5A2-C72E-44AA-ADF5-9F923270AC69}"/>
                  </a:ext>
                </a:extLst>
              </p:cNvPr>
              <p:cNvSpPr/>
              <p:nvPr/>
            </p:nvSpPr>
            <p:spPr>
              <a:xfrm>
                <a:off x="1462768" y="2631352"/>
                <a:ext cx="2053126" cy="1143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6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it-IT" sz="36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600" i="0">
                              <a:latin typeface="Cambria Math" panose="02040503050406030204" pitchFamily="18" charset="0"/>
                            </a:rPr>
                            <m:t>𝓁</m:t>
                          </m:r>
                        </m:num>
                        <m:den>
                          <m:r>
                            <a:rPr lang="it-IT" sz="36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BA9BB5A2-C72E-44AA-ADF5-9F923270A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68" y="2631352"/>
                <a:ext cx="2053126" cy="1143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E31167-3E21-49D7-87F8-E50BABD7B1F8}"/>
              </a:ext>
            </a:extLst>
          </p:cNvPr>
          <p:cNvSpPr txBox="1"/>
          <p:nvPr/>
        </p:nvSpPr>
        <p:spPr>
          <a:xfrm>
            <a:off x="1092416" y="4706366"/>
            <a:ext cx="4587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NOTE THAT THE RESISTANCE OF A THIN WIRE</a:t>
            </a:r>
          </a:p>
          <a:p>
            <a:r>
              <a:rPr lang="it-IT" dirty="0"/>
              <a:t>IS GREATER THAN THE RESISTANCE OF A THICK </a:t>
            </a:r>
          </a:p>
          <a:p>
            <a:r>
              <a:rPr lang="it-IT" dirty="0"/>
              <a:t>WIRE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FFA6F09A-F53A-410C-83D8-95FDF2A7BFAC}"/>
              </a:ext>
            </a:extLst>
          </p:cNvPr>
          <p:cNvCxnSpPr>
            <a:cxnSpLocks/>
          </p:cNvCxnSpPr>
          <p:nvPr/>
        </p:nvCxnSpPr>
        <p:spPr>
          <a:xfrm flipV="1">
            <a:off x="5152445" y="4226767"/>
            <a:ext cx="903799" cy="249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8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3338" y="178905"/>
            <a:ext cx="10018713" cy="849385"/>
          </a:xfrm>
        </p:spPr>
        <p:txBody>
          <a:bodyPr/>
          <a:lstStyle/>
          <a:p>
            <a:r>
              <a:rPr lang="it-IT" dirty="0">
                <a:latin typeface="Castellar" panose="020A0402060406010301" pitchFamily="18" charset="0"/>
              </a:rPr>
              <a:t>TODAY’S PRESENTATION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3088" y="890246"/>
            <a:ext cx="10018713" cy="56082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it-IT" sz="3200" dirty="0"/>
              <a:t>INTRODUCE THE </a:t>
            </a:r>
            <a:r>
              <a:rPr lang="it-IT" sz="3200" u="sng" dirty="0">
                <a:solidFill>
                  <a:srgbClr val="FF0000"/>
                </a:solidFill>
              </a:rPr>
              <a:t>LESSON PLAN </a:t>
            </a:r>
            <a:r>
              <a:rPr lang="it-IT" sz="3200" dirty="0"/>
              <a:t>OF A TYPICAL CLIL LESSON ABOUT </a:t>
            </a:r>
            <a:r>
              <a:rPr lang="it-IT" sz="3200" u="sng" dirty="0">
                <a:solidFill>
                  <a:srgbClr val="0070C0"/>
                </a:solidFill>
              </a:rPr>
              <a:t>OHM’S LAW</a:t>
            </a:r>
          </a:p>
          <a:p>
            <a:pPr marL="457200" indent="-457200">
              <a:buFont typeface="+mj-lt"/>
              <a:buAutoNum type="alphaUcPeriod"/>
            </a:pPr>
            <a:endParaRPr lang="it-IT" sz="3200" u="sng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it-IT" sz="3200" u="sng" dirty="0">
                <a:solidFill>
                  <a:srgbClr val="FF0000"/>
                </a:solidFill>
              </a:rPr>
              <a:t>POWER POINT PRESENTATION </a:t>
            </a:r>
            <a:r>
              <a:rPr lang="it-IT" sz="3200" dirty="0"/>
              <a:t>ABOUT </a:t>
            </a:r>
            <a:r>
              <a:rPr lang="it-IT" sz="3200" u="sng" dirty="0">
                <a:solidFill>
                  <a:srgbClr val="0070C0"/>
                </a:solidFill>
              </a:rPr>
              <a:t>OHM’S LAW</a:t>
            </a:r>
          </a:p>
          <a:p>
            <a:pPr marL="457200" indent="-457200">
              <a:buFont typeface="+mj-lt"/>
              <a:buAutoNum type="alphaUcPeriod"/>
            </a:pPr>
            <a:endParaRPr lang="it-IT" sz="3200" u="sng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it-IT" sz="3200" dirty="0"/>
              <a:t>PRESENT SEVERAL DIFFERENT </a:t>
            </a:r>
            <a:r>
              <a:rPr lang="it-IT" sz="3200" u="sng" dirty="0">
                <a:solidFill>
                  <a:srgbClr val="FF0000"/>
                </a:solidFill>
              </a:rPr>
              <a:t>CLIL ACTIVITIES </a:t>
            </a:r>
            <a:r>
              <a:rPr lang="it-IT" sz="3200" dirty="0"/>
              <a:t>USEFUL TO PREPARE A LESSON</a:t>
            </a:r>
          </a:p>
        </p:txBody>
      </p:sp>
    </p:spTree>
    <p:extLst>
      <p:ext uri="{BB962C8B-B14F-4D97-AF65-F5344CB8AC3E}">
        <p14:creationId xmlns:p14="http://schemas.microsoft.com/office/powerpoint/2010/main" val="2935744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459129-0EC0-41E5-8427-3A9C04DC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176" y="1647825"/>
            <a:ext cx="4648200" cy="3562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kern="1200" dirty="0">
                <a:latin typeface="+mj-lt"/>
                <a:ea typeface="+mj-ea"/>
                <a:cs typeface="+mj-cs"/>
              </a:rPr>
              <a:t>RESISTIVITY VARIES WIDELY IN DIFFERENT MATERIALS</a:t>
            </a:r>
          </a:p>
        </p:txBody>
      </p:sp>
    </p:spTree>
    <p:extLst>
      <p:ext uri="{BB962C8B-B14F-4D97-AF65-F5344CB8AC3E}">
        <p14:creationId xmlns:p14="http://schemas.microsoft.com/office/powerpoint/2010/main" val="394931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D502C01-10A6-4B53-A8BD-1962AAFE1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998" y="528510"/>
            <a:ext cx="8834243" cy="57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3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4BE60E-C168-40BD-ADCD-D5D33D7B8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391" y="1840205"/>
            <a:ext cx="4128169" cy="3399518"/>
          </a:xfrm>
        </p:spPr>
        <p:txBody>
          <a:bodyPr>
            <a:normAutofit/>
          </a:bodyPr>
          <a:lstStyle/>
          <a:p>
            <a:r>
              <a:rPr lang="it-IT" dirty="0"/>
              <a:t>RESISTIVITY CHANGES WITH TEMPERATURE, USUALLY INCREASING</a:t>
            </a:r>
          </a:p>
          <a:p>
            <a:r>
              <a:rPr lang="it-IT" dirty="0"/>
              <a:t>THIS IS WHY A LAMP WIRE IS NOT AN OHMIC CONDUCTOR</a:t>
            </a:r>
          </a:p>
        </p:txBody>
      </p:sp>
    </p:spTree>
    <p:extLst>
      <p:ext uri="{BB962C8B-B14F-4D97-AF65-F5344CB8AC3E}">
        <p14:creationId xmlns:p14="http://schemas.microsoft.com/office/powerpoint/2010/main" val="756636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B99589-6D98-4917-98DF-E7FA7E25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65" y="0"/>
            <a:ext cx="10018713" cy="1752599"/>
          </a:xfrm>
        </p:spPr>
        <p:txBody>
          <a:bodyPr/>
          <a:lstStyle/>
          <a:p>
            <a:pPr algn="ctr"/>
            <a:r>
              <a:rPr lang="it-IT" u="sng" dirty="0"/>
              <a:t>SUPERCONDUCTIVITY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82CEFC-D0B7-4FCA-A726-256A6AA09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965" y="1752599"/>
            <a:ext cx="10515600" cy="1026948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WHEN TEMPERATURE IS CLOSE TO ABSOLUTE ZERO (LIQUID HELIUM), METAL RESISTIVITY  DROPS RAPIDLY TO ZERO</a:t>
            </a:r>
          </a:p>
          <a:p>
            <a:r>
              <a:rPr lang="it-IT" dirty="0"/>
              <a:t>THIS PHENOMENON CAN ONLY BE EXPLAINED USING QUANTUM MECHANICS</a:t>
            </a:r>
          </a:p>
        </p:txBody>
      </p:sp>
    </p:spTree>
    <p:extLst>
      <p:ext uri="{BB962C8B-B14F-4D97-AF65-F5344CB8AC3E}">
        <p14:creationId xmlns:p14="http://schemas.microsoft.com/office/powerpoint/2010/main" val="831189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D8E727-CCA2-453E-AAFA-CDE2A607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659" y="0"/>
            <a:ext cx="5127031" cy="1676603"/>
          </a:xfrm>
        </p:spPr>
        <p:txBody>
          <a:bodyPr>
            <a:normAutofit/>
          </a:bodyPr>
          <a:lstStyle/>
          <a:p>
            <a:r>
              <a:rPr lang="it-IT" u="sng" dirty="0"/>
              <a:t>SUPERCONDUCTIVITY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FDC930-A4F0-4831-93BB-72308A20D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53" y="1870862"/>
            <a:ext cx="5127029" cy="3785419"/>
          </a:xfrm>
        </p:spPr>
        <p:txBody>
          <a:bodyPr>
            <a:normAutofit/>
          </a:bodyPr>
          <a:lstStyle/>
          <a:p>
            <a:r>
              <a:rPr lang="it-IT" dirty="0"/>
              <a:t>TODAY SUPERCONDUCTIVITY HAS BEEN ACHIEVED ALSO AT HIGHER TEMPERATURES (134 K = -139 °C , LIQUID NITROGEN)</a:t>
            </a:r>
          </a:p>
          <a:p>
            <a:r>
              <a:rPr lang="it-IT" dirty="0"/>
              <a:t>SUPERCONDUCTING MATERIALS HAVE INTERESTING PROPERTIES </a:t>
            </a:r>
          </a:p>
          <a:p>
            <a:r>
              <a:rPr lang="it-IT" dirty="0"/>
              <a:t>THEY CAN LEVITATE INSIDE AN EXTERNAL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1664201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46936" y="1125975"/>
            <a:ext cx="6698127" cy="3842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END OF POWER POINT PRESENTATION</a:t>
            </a:r>
            <a:endParaRPr lang="en-US" sz="6000" u="sng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9252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46936" y="1125975"/>
            <a:ext cx="6698127" cy="3842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4) GROUP WORK WITH </a:t>
            </a:r>
            <a:r>
              <a:rPr lang="en-US" sz="6000" u="sng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790570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4062127" y="-15832"/>
            <a:ext cx="8129873" cy="6889518"/>
          </a:xfrm>
          <a:custGeom>
            <a:avLst/>
            <a:gdLst>
              <a:gd name="connsiteX0" fmla="*/ 0 w 8129873"/>
              <a:gd name="connsiteY0" fmla="*/ 0 h 6889518"/>
              <a:gd name="connsiteX1" fmla="*/ 0 w 8129873"/>
              <a:gd name="connsiteY1" fmla="*/ 6889518 h 6889518"/>
              <a:gd name="connsiteX2" fmla="*/ 6207942 w 8129873"/>
              <a:gd name="connsiteY2" fmla="*/ 6882299 h 6889518"/>
              <a:gd name="connsiteX3" fmla="*/ 8129873 w 8129873"/>
              <a:gd name="connsiteY3" fmla="*/ 5349831 h 6889518"/>
              <a:gd name="connsiteX4" fmla="*/ 7291674 w 8129873"/>
              <a:gd name="connsiteY4" fmla="*/ 7365 h 68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9873" h="6889518">
                <a:moveTo>
                  <a:pt x="0" y="0"/>
                </a:moveTo>
                <a:lnTo>
                  <a:pt x="0" y="6889518"/>
                </a:lnTo>
                <a:lnTo>
                  <a:pt x="6207942" y="6882299"/>
                </a:lnTo>
                <a:lnTo>
                  <a:pt x="8129873" y="5349831"/>
                </a:lnTo>
                <a:lnTo>
                  <a:pt x="7291674" y="736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3893" y="0"/>
            <a:ext cx="2436813" cy="6858001"/>
            <a:chOff x="1320800" y="0"/>
            <a:chExt cx="2436813" cy="6858001"/>
          </a:xfrm>
        </p:grpSpPr>
        <p:sp>
          <p:nvSpPr>
            <p:cNvPr id="13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025" y="1072609"/>
            <a:ext cx="3041557" cy="4522647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it-IT" sz="4400" u="sng" dirty="0"/>
              <a:t>CLIL ACTIVITIES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49032" y="1072609"/>
            <a:ext cx="6652441" cy="45226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CLIL ACTIVITIES ARE THE CENTRAL PART OF EVERY CLIL LESSON</a:t>
            </a:r>
          </a:p>
          <a:p>
            <a:endParaRPr lang="en-US" sz="20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u="sng" dirty="0">
                <a:solidFill>
                  <a:schemeClr val="bg1"/>
                </a:solidFill>
              </a:rPr>
              <a:t>BIBLIOGRAPHY: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 </a:t>
            </a:r>
            <a:endParaRPr lang="it-IT" sz="2000" dirty="0">
              <a:solidFill>
                <a:schemeClr val="bg1"/>
              </a:solidFill>
            </a:endParaRPr>
          </a:p>
          <a:p>
            <a:pPr lvl="0"/>
            <a:r>
              <a:rPr lang="it-IT" sz="2000" dirty="0">
                <a:solidFill>
                  <a:schemeClr val="bg1"/>
                </a:solidFill>
              </a:rPr>
              <a:t>A new </a:t>
            </a:r>
            <a:r>
              <a:rPr lang="it-IT" sz="2000" dirty="0" err="1">
                <a:solidFill>
                  <a:schemeClr val="bg1"/>
                </a:solidFill>
              </a:rPr>
              <a:t>planet</a:t>
            </a:r>
            <a:r>
              <a:rPr lang="it-IT" sz="2000" dirty="0">
                <a:solidFill>
                  <a:schemeClr val="bg1"/>
                </a:solidFill>
              </a:rPr>
              <a:t> - Percorsi disciplinari e per il CLIL, Spiazzi M., Tavella M., Zanichelli (2006)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Mathematics, Meyrick C., Roberts J., Oxford (2010)</a:t>
            </a:r>
            <a:endParaRPr lang="it-IT" sz="2000" dirty="0">
              <a:solidFill>
                <a:schemeClr val="bg1"/>
              </a:solidFill>
            </a:endParaRPr>
          </a:p>
          <a:p>
            <a:pPr lvl="0"/>
            <a:r>
              <a:rPr lang="en-US" sz="2000" dirty="0" err="1">
                <a:solidFill>
                  <a:schemeClr val="bg1"/>
                </a:solidFill>
              </a:rPr>
              <a:t>Clil</a:t>
            </a:r>
            <a:r>
              <a:rPr lang="en-US" sz="2000" dirty="0">
                <a:solidFill>
                  <a:schemeClr val="bg1"/>
                </a:solidFill>
              </a:rPr>
              <a:t> Activities -  A resource for subject and language teachers, Dale L., Tanner R., Cambridge (2012).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19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4979" y="224407"/>
            <a:ext cx="10018713" cy="807440"/>
          </a:xfrm>
        </p:spPr>
        <p:txBody>
          <a:bodyPr/>
          <a:lstStyle/>
          <a:p>
            <a:r>
              <a:rPr lang="it-IT" dirty="0"/>
              <a:t>CLIL ACTIVITIES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1182848"/>
            <a:ext cx="10018713" cy="4731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CLIL ACTIVITIES MUST TAKE THE ENGLISH LANGUAGE CURRICULUM INTO ACCOUNT (CHECK WITH ENGLISH TEACHER)</a:t>
            </a:r>
          </a:p>
          <a:p>
            <a:endParaRPr lang="en-US" u="sng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GRADE: MODAL VERBS (MUST, CAN , SHOULD , WOULD)</a:t>
            </a:r>
            <a:r>
              <a:rPr lang="it-IT" dirty="0"/>
              <a:t>, </a:t>
            </a:r>
            <a:r>
              <a:rPr lang="en-US" dirty="0"/>
              <a:t>CONDITIONAL.</a:t>
            </a:r>
            <a:endParaRPr lang="it-IT" dirty="0"/>
          </a:p>
          <a:p>
            <a:r>
              <a:rPr lang="en-US" dirty="0"/>
              <a:t>3</a:t>
            </a:r>
            <a:r>
              <a:rPr lang="en-US" baseline="30000" dirty="0"/>
              <a:t>RD </a:t>
            </a:r>
            <a:r>
              <a:rPr lang="en-US" dirty="0"/>
              <a:t>GRADE: REVISION: VERBS, TENSE, CONDITIONALS, COMPARATIVES.</a:t>
            </a:r>
            <a:endParaRPr lang="it-IT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GRADE: PASSIVE/ACTIVE, MODALS OF CERTAINTY, MAKING COMPARISONS, COLLOCATIONS.</a:t>
            </a:r>
            <a:endParaRPr lang="it-IT" dirty="0"/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GRADE: ACADEMIC WORDS, PARAPHRASE METAPHORS, COLLOCATIONS, PARAGRAPH</a:t>
            </a:r>
            <a:r>
              <a:rPr lang="it-IT" dirty="0"/>
              <a:t>, </a:t>
            </a:r>
            <a:r>
              <a:rPr lang="en-US" dirty="0"/>
              <a:t>CONNECTORS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2283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39" y="335558"/>
            <a:ext cx="7593227" cy="617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9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>
            <a:extLst>
              <a:ext uri="{FF2B5EF4-FFF2-40B4-BE49-F238E27FC236}">
                <a16:creationId xmlns:a16="http://schemas.microsoft.com/office/drawing/2014/main" id="{BED1B64B-251E-446A-A285-6626C4EC01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13">
            <a:extLst>
              <a:ext uri="{FF2B5EF4-FFF2-40B4-BE49-F238E27FC236}">
                <a16:creationId xmlns:a16="http://schemas.microsoft.com/office/drawing/2014/main" id="{CD02B5D1-60D4-4D5B-AFD9-C986E227431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2" y="1284051"/>
            <a:ext cx="2812385" cy="3723836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rgbClr val="000000"/>
                </a:solidFill>
              </a:rPr>
              <a:t>PREPARE A CLIL LESSON</a:t>
            </a:r>
          </a:p>
        </p:txBody>
      </p:sp>
      <p:graphicFrame>
        <p:nvGraphicFramePr>
          <p:cNvPr id="39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810114"/>
              </p:ext>
            </p:extLst>
          </p:nvPr>
        </p:nvGraphicFramePr>
        <p:xfrm>
          <a:off x="4941201" y="992181"/>
          <a:ext cx="6237359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2530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10" y="1308683"/>
            <a:ext cx="9608885" cy="439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51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8476" y="257962"/>
            <a:ext cx="10018713" cy="765495"/>
          </a:xfrm>
        </p:spPr>
        <p:txBody>
          <a:bodyPr/>
          <a:lstStyle/>
          <a:p>
            <a:r>
              <a:rPr lang="it-IT" dirty="0"/>
              <a:t>MATCHING EXERCISES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6255" y="1023458"/>
            <a:ext cx="10018713" cy="947956"/>
          </a:xfrm>
        </p:spPr>
        <p:txBody>
          <a:bodyPr/>
          <a:lstStyle/>
          <a:p>
            <a:r>
              <a:rPr lang="it-IT" dirty="0"/>
              <a:t>MATCH A WORD WITH ITS MEANING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1788" y="2648893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418" y="1892767"/>
            <a:ext cx="6840740" cy="47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0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8476" y="257962"/>
            <a:ext cx="10018713" cy="765495"/>
          </a:xfrm>
        </p:spPr>
        <p:txBody>
          <a:bodyPr/>
          <a:lstStyle/>
          <a:p>
            <a:r>
              <a:rPr lang="it-IT" dirty="0"/>
              <a:t>MATCHING EXERCISES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58475" y="2331599"/>
            <a:ext cx="10018713" cy="2777113"/>
          </a:xfrm>
        </p:spPr>
        <p:txBody>
          <a:bodyPr>
            <a:normAutofit fontScale="32500" lnSpcReduction="20000"/>
          </a:bodyPr>
          <a:lstStyle/>
          <a:p>
            <a:endParaRPr lang="it-IT" dirty="0"/>
          </a:p>
          <a:p>
            <a:r>
              <a:rPr lang="it-IT" sz="8000" dirty="0"/>
              <a:t>MATCH A PROBLEM WITH THE </a:t>
            </a:r>
          </a:p>
          <a:p>
            <a:pPr marL="0" indent="0">
              <a:buNone/>
            </a:pPr>
            <a:r>
              <a:rPr lang="it-IT" sz="8000" dirty="0"/>
              <a:t>CORRESPONDING EQUATION </a:t>
            </a:r>
          </a:p>
          <a:p>
            <a:pPr marL="0" indent="0">
              <a:buNone/>
            </a:pPr>
            <a:r>
              <a:rPr lang="it-IT" sz="8000" dirty="0"/>
              <a:t>AND WITH THE SOLUTION</a:t>
            </a:r>
          </a:p>
          <a:p>
            <a:r>
              <a:rPr lang="it-IT" sz="8000" dirty="0"/>
              <a:t>THIS IS A GUIDED APPROACH TO </a:t>
            </a:r>
          </a:p>
          <a:p>
            <a:pPr marL="0" indent="0">
              <a:buNone/>
            </a:pPr>
            <a:r>
              <a:rPr lang="it-IT" sz="8000" dirty="0"/>
              <a:t>TRADITIONAL PHYSICS PROBLEMS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1788" y="2648893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906" y="1552635"/>
            <a:ext cx="5241768" cy="504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97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8476" y="257962"/>
            <a:ext cx="10018713" cy="765495"/>
          </a:xfrm>
        </p:spPr>
        <p:txBody>
          <a:bodyPr/>
          <a:lstStyle/>
          <a:p>
            <a:r>
              <a:rPr lang="it-IT" dirty="0"/>
              <a:t>MATCHING EXERCISES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59143" y="1931769"/>
            <a:ext cx="10018713" cy="94795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MATCH A WORD</a:t>
            </a:r>
          </a:p>
          <a:p>
            <a:pPr marL="0" indent="0">
              <a:buNone/>
            </a:pPr>
            <a:r>
              <a:rPr lang="it-IT" dirty="0"/>
              <a:t>WITH ITS DEFINITON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1788" y="2648893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218" y="1386090"/>
            <a:ext cx="63817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80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639621" y="165684"/>
            <a:ext cx="10018713" cy="765495"/>
          </a:xfrm>
        </p:spPr>
        <p:txBody>
          <a:bodyPr/>
          <a:lstStyle/>
          <a:p>
            <a:r>
              <a:rPr lang="it-IT" dirty="0"/>
              <a:t>MATCHING EXERCISES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6730" y="3604066"/>
            <a:ext cx="10018713" cy="94795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MATCH A PHYSICAL LAW WITH ITS</a:t>
            </a:r>
          </a:p>
          <a:p>
            <a:pPr marL="0" indent="0">
              <a:buNone/>
            </a:pPr>
            <a:r>
              <a:rPr lang="it-IT" dirty="0"/>
              <a:t>CORRECT DEFINITION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1788" y="2648893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326" y="584911"/>
            <a:ext cx="4797061" cy="603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68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11958" y="257963"/>
            <a:ext cx="10018713" cy="765495"/>
          </a:xfrm>
        </p:spPr>
        <p:txBody>
          <a:bodyPr/>
          <a:lstStyle/>
          <a:p>
            <a:r>
              <a:rPr lang="it-IT" dirty="0"/>
              <a:t>MATCHING EXERCISES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4919" y="2541865"/>
            <a:ext cx="10018713" cy="94795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MATCH A COLOUR WITH </a:t>
            </a:r>
          </a:p>
          <a:p>
            <a:pPr marL="0" indent="0">
              <a:buNone/>
            </a:pPr>
            <a:r>
              <a:rPr lang="it-IT" dirty="0"/>
              <a:t>ITS WAVELENGTH/FREQUENCY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1788" y="2648893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58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53595" y="240475"/>
            <a:ext cx="10018713" cy="765495"/>
          </a:xfrm>
        </p:spPr>
        <p:txBody>
          <a:bodyPr/>
          <a:lstStyle/>
          <a:p>
            <a:r>
              <a:rPr lang="it-IT" dirty="0"/>
              <a:t>MATCHING EXERCISES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51490" y="1405225"/>
            <a:ext cx="10018713" cy="2487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MATCH LAMP TYPE WITH COLOUR </a:t>
            </a:r>
          </a:p>
          <a:p>
            <a:pPr marL="0" indent="0">
              <a:buNone/>
            </a:pPr>
            <a:r>
              <a:rPr lang="it-IT" dirty="0"/>
              <a:t>TEMPERATURE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1788" y="2648893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987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11958" y="257963"/>
            <a:ext cx="10018713" cy="765495"/>
          </a:xfrm>
        </p:spPr>
        <p:txBody>
          <a:bodyPr/>
          <a:lstStyle/>
          <a:p>
            <a:r>
              <a:rPr lang="it-IT" dirty="0"/>
              <a:t>MATCHING EXERCISES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5587" y="1721664"/>
            <a:ext cx="10018713" cy="1854457"/>
          </a:xfrm>
        </p:spPr>
        <p:txBody>
          <a:bodyPr>
            <a:normAutofit/>
          </a:bodyPr>
          <a:lstStyle/>
          <a:p>
            <a:r>
              <a:rPr lang="it-IT" dirty="0"/>
              <a:t>MATCH THE </a:t>
            </a:r>
          </a:p>
          <a:p>
            <a:pPr marL="0" indent="0">
              <a:buNone/>
            </a:pPr>
            <a:r>
              <a:rPr lang="it-IT" dirty="0"/>
              <a:t>BEGINNING OF A </a:t>
            </a:r>
          </a:p>
          <a:p>
            <a:pPr marL="0" indent="0">
              <a:buNone/>
            </a:pPr>
            <a:r>
              <a:rPr lang="it-IT" dirty="0"/>
              <a:t>SENTENCE WITH ITS END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1788" y="2648893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169" y="1268414"/>
            <a:ext cx="6339799" cy="53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34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11958" y="257963"/>
            <a:ext cx="10018713" cy="765495"/>
          </a:xfrm>
        </p:spPr>
        <p:txBody>
          <a:bodyPr/>
          <a:lstStyle/>
          <a:p>
            <a:r>
              <a:rPr lang="it-IT" dirty="0"/>
              <a:t>MATCHING EXERCISES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7532" y="2862948"/>
            <a:ext cx="10018713" cy="94795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MATCH A QUESTION</a:t>
            </a:r>
          </a:p>
          <a:p>
            <a:pPr marL="0" indent="0">
              <a:buNone/>
            </a:pPr>
            <a:r>
              <a:rPr lang="it-IT" dirty="0"/>
              <a:t>WITH ITS ANSWER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1788" y="2648893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496" y="1497436"/>
            <a:ext cx="6201472" cy="48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35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11958" y="257963"/>
            <a:ext cx="10018713" cy="765495"/>
          </a:xfrm>
        </p:spPr>
        <p:txBody>
          <a:bodyPr/>
          <a:lstStyle/>
          <a:p>
            <a:r>
              <a:rPr lang="it-IT" dirty="0"/>
              <a:t>MATCHING EXERCISES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7532" y="2751590"/>
            <a:ext cx="10018713" cy="94795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MATCH A WORD WITH</a:t>
            </a:r>
          </a:p>
          <a:p>
            <a:pPr marL="0" indent="0">
              <a:buNone/>
            </a:pPr>
            <a:r>
              <a:rPr lang="it-IT" dirty="0"/>
              <a:t>A PICTURE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1788" y="2648893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5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643778-7F6C-4E8D-84D1-D5CDB99281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1D22F88D-6907-48AF-B024-346E855E0D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12">
            <a:extLst>
              <a:ext uri="{FF2B5EF4-FFF2-40B4-BE49-F238E27FC236}">
                <a16:creationId xmlns:a16="http://schemas.microsoft.com/office/drawing/2014/main" id="{F3842748-48B5-4DD0-A06A-A31C74024A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75062" y="0"/>
            <a:ext cx="6385918" cy="696897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it-IT" sz="1400" dirty="0"/>
          </a:p>
          <a:p>
            <a:pPr marL="0" indent="0">
              <a:lnSpc>
                <a:spcPct val="90000"/>
              </a:lnSpc>
              <a:buNone/>
            </a:pPr>
            <a:endParaRPr lang="it-IT" sz="14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1)   </a:t>
            </a:r>
            <a:r>
              <a:rPr lang="it-IT" sz="2600" u="sng" dirty="0"/>
              <a:t>INTRODUCTION</a:t>
            </a:r>
            <a:r>
              <a:rPr lang="it-IT" sz="2600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         - ASK QUESTIONS ABOUT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         PREVIOUS     LESSON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          - CORRECT HOMEWORK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          - IF IT IS THE FIRST LESSON, ASK GENERAL QUESTIONS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          AND DISCUSS TOPIC OR USE </a:t>
            </a:r>
            <a:r>
              <a:rPr lang="it-IT" sz="2600" u="sng" dirty="0"/>
              <a:t>KWL GRID.</a:t>
            </a:r>
            <a:r>
              <a:rPr lang="it-IT" sz="2600" dirty="0"/>
              <a:t> (5 MIN)</a:t>
            </a:r>
          </a:p>
          <a:p>
            <a:pPr marL="0" indent="0">
              <a:lnSpc>
                <a:spcPct val="90000"/>
              </a:lnSpc>
              <a:buNone/>
            </a:pPr>
            <a:endParaRPr lang="it-IT" sz="26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2) </a:t>
            </a:r>
            <a:r>
              <a:rPr lang="it-IT" sz="2600" u="sng" dirty="0"/>
              <a:t>GLOSSARY EXERCISE</a:t>
            </a:r>
            <a:r>
              <a:rPr lang="it-IT" sz="2600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     - MATCHING AND GAP FILL (5-10 MIN)</a:t>
            </a:r>
          </a:p>
          <a:p>
            <a:pPr marL="0" indent="0">
              <a:lnSpc>
                <a:spcPct val="90000"/>
              </a:lnSpc>
              <a:buNone/>
            </a:pPr>
            <a:endParaRPr lang="it-IT" sz="26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3) </a:t>
            </a:r>
            <a:r>
              <a:rPr lang="it-IT" sz="2600" u="sng" dirty="0"/>
              <a:t>SHORT LECTURE</a:t>
            </a:r>
            <a:r>
              <a:rPr lang="it-IT" sz="2600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      - ABOUT TOPIC USING POWERPOINT (15 MIN)</a:t>
            </a:r>
          </a:p>
          <a:p>
            <a:pPr marL="0" indent="0">
              <a:lnSpc>
                <a:spcPct val="90000"/>
              </a:lnSpc>
              <a:buNone/>
            </a:pPr>
            <a:endParaRPr lang="it-IT" sz="26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4)    </a:t>
            </a:r>
            <a:r>
              <a:rPr lang="it-IT" sz="2600" u="sng" dirty="0"/>
              <a:t>GROUP WORK</a:t>
            </a:r>
            <a:r>
              <a:rPr lang="it-IT" sz="2600" dirty="0"/>
              <a:t>  WITH </a:t>
            </a:r>
            <a:r>
              <a:rPr lang="it-IT" sz="2600" u="sng" dirty="0"/>
              <a:t>ACTIVITIES</a:t>
            </a:r>
            <a:r>
              <a:rPr lang="it-IT" sz="2600" dirty="0"/>
              <a:t> ON TOPIC (20 MIN)</a:t>
            </a:r>
          </a:p>
          <a:p>
            <a:pPr marL="0" indent="0">
              <a:lnSpc>
                <a:spcPct val="90000"/>
              </a:lnSpc>
              <a:buNone/>
            </a:pPr>
            <a:endParaRPr lang="it-IT" sz="26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5)     </a:t>
            </a:r>
            <a:r>
              <a:rPr lang="it-IT" sz="2600" u="sng" dirty="0"/>
              <a:t>VIDEO</a:t>
            </a:r>
            <a:r>
              <a:rPr lang="it-IT" sz="2600" dirty="0"/>
              <a:t> OR </a:t>
            </a:r>
            <a:r>
              <a:rPr lang="it-IT" sz="2600" u="sng" dirty="0"/>
              <a:t>TEXT</a:t>
            </a:r>
            <a:r>
              <a:rPr lang="it-IT" sz="2600" dirty="0"/>
              <a:t> ON TOPIC WITH </a:t>
            </a:r>
            <a:r>
              <a:rPr lang="it-IT" sz="2600" u="sng" dirty="0"/>
              <a:t>ACTIVITIES</a:t>
            </a:r>
            <a:r>
              <a:rPr lang="it-IT" sz="2600" dirty="0"/>
              <a:t> (10 MIN)</a:t>
            </a:r>
          </a:p>
          <a:p>
            <a:pPr marL="0" indent="0">
              <a:lnSpc>
                <a:spcPct val="90000"/>
              </a:lnSpc>
              <a:buNone/>
            </a:pPr>
            <a:endParaRPr lang="it-IT" sz="26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6)     ASSIGN </a:t>
            </a:r>
            <a:r>
              <a:rPr lang="it-IT" sz="2600" u="sng" dirty="0"/>
              <a:t>HOMEWORK</a:t>
            </a:r>
            <a:r>
              <a:rPr lang="it-IT" sz="2600" dirty="0"/>
              <a:t> : ACTIVITIES AND EXERCISES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           AND / OR  ORIGINAL TEXT TO READ ON TOPIC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it-IT" sz="2600" dirty="0"/>
          </a:p>
          <a:p>
            <a:pPr>
              <a:lnSpc>
                <a:spcPct val="90000"/>
              </a:lnSpc>
            </a:pPr>
            <a:endParaRPr lang="it-IT" sz="14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it-IT" sz="3200">
                <a:solidFill>
                  <a:srgbClr val="FFFFFF"/>
                </a:solidFill>
              </a:rPr>
              <a:t>8) LESSON PLAN</a:t>
            </a:r>
          </a:p>
        </p:txBody>
      </p:sp>
    </p:spTree>
    <p:extLst>
      <p:ext uri="{BB962C8B-B14F-4D97-AF65-F5344CB8AC3E}">
        <p14:creationId xmlns:p14="http://schemas.microsoft.com/office/powerpoint/2010/main" val="3338622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308143" y="123738"/>
            <a:ext cx="10018713" cy="866163"/>
          </a:xfrm>
        </p:spPr>
        <p:txBody>
          <a:bodyPr/>
          <a:lstStyle/>
          <a:p>
            <a:r>
              <a:rPr lang="it-IT" dirty="0"/>
              <a:t>GAP FILL EXERCISES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92" y="1446564"/>
            <a:ext cx="9345336" cy="47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255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143" y="123738"/>
            <a:ext cx="10018713" cy="866163"/>
          </a:xfrm>
        </p:spPr>
        <p:txBody>
          <a:bodyPr/>
          <a:lstStyle/>
          <a:p>
            <a:r>
              <a:rPr lang="it-IT" dirty="0"/>
              <a:t>GAP FILL EXERCISES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2424" y="989901"/>
            <a:ext cx="10018713" cy="897265"/>
          </a:xfrm>
        </p:spPr>
        <p:txBody>
          <a:bodyPr/>
          <a:lstStyle/>
          <a:p>
            <a:r>
              <a:rPr lang="it-IT" dirty="0"/>
              <a:t>FILL A TEXT WITH OR WITHOUT A GIVEN WORDLIST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801" y="2178996"/>
            <a:ext cx="8690992" cy="40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438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143" y="123738"/>
            <a:ext cx="10018713" cy="866163"/>
          </a:xfrm>
        </p:spPr>
        <p:txBody>
          <a:bodyPr/>
          <a:lstStyle/>
          <a:p>
            <a:r>
              <a:rPr lang="it-IT" dirty="0"/>
              <a:t>GAP FILL EXERCISES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2424" y="989901"/>
            <a:ext cx="10018713" cy="897265"/>
          </a:xfrm>
        </p:spPr>
        <p:txBody>
          <a:bodyPr/>
          <a:lstStyle/>
          <a:p>
            <a:r>
              <a:rPr lang="it-IT" dirty="0"/>
              <a:t>FILL A TEXT USING PREPOSITIONS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784" y="2110049"/>
            <a:ext cx="77914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92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143" y="123738"/>
            <a:ext cx="10018713" cy="866163"/>
          </a:xfrm>
        </p:spPr>
        <p:txBody>
          <a:bodyPr/>
          <a:lstStyle/>
          <a:p>
            <a:r>
              <a:rPr lang="it-IT" dirty="0"/>
              <a:t>GAP FILL EXERCISES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2424" y="989901"/>
            <a:ext cx="10018713" cy="897265"/>
          </a:xfrm>
        </p:spPr>
        <p:txBody>
          <a:bodyPr/>
          <a:lstStyle/>
          <a:p>
            <a:r>
              <a:rPr lang="it-IT" dirty="0"/>
              <a:t>FILL A TEXT USING COMPARATIVE EXPRESSIONS, MODAL VERBS,…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587" y="1887166"/>
            <a:ext cx="78295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06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143" y="123738"/>
            <a:ext cx="10018713" cy="866163"/>
          </a:xfrm>
        </p:spPr>
        <p:txBody>
          <a:bodyPr/>
          <a:lstStyle/>
          <a:p>
            <a:r>
              <a:rPr lang="it-IT" dirty="0"/>
              <a:t>GAP FILL EXERCISES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2424" y="989901"/>
            <a:ext cx="10018713" cy="897265"/>
          </a:xfrm>
        </p:spPr>
        <p:txBody>
          <a:bodyPr/>
          <a:lstStyle/>
          <a:p>
            <a:r>
              <a:rPr lang="it-IT" dirty="0"/>
              <a:t>FILL A TEXT USING CONNECTORS (LINKERS)</a:t>
            </a:r>
          </a:p>
        </p:txBody>
      </p:sp>
    </p:spTree>
    <p:extLst>
      <p:ext uri="{BB962C8B-B14F-4D97-AF65-F5344CB8AC3E}">
        <p14:creationId xmlns:p14="http://schemas.microsoft.com/office/powerpoint/2010/main" val="8701734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143" y="123738"/>
            <a:ext cx="10018713" cy="866163"/>
          </a:xfrm>
        </p:spPr>
        <p:txBody>
          <a:bodyPr/>
          <a:lstStyle/>
          <a:p>
            <a:r>
              <a:rPr lang="it-IT" dirty="0"/>
              <a:t>GAP FILL EXERCISES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2424" y="989901"/>
            <a:ext cx="10018713" cy="897265"/>
          </a:xfrm>
        </p:spPr>
        <p:txBody>
          <a:bodyPr/>
          <a:lstStyle/>
          <a:p>
            <a:r>
              <a:rPr lang="it-IT" dirty="0"/>
              <a:t>FILL A TEXT USING NUMERICAL VALUES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354" y="2063286"/>
            <a:ext cx="7004283" cy="46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733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58" y="1417739"/>
            <a:ext cx="8925190" cy="3912110"/>
          </a:xfrm>
          <a:prstGeom prst="rect">
            <a:avLst/>
          </a:prstGeom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MIND MAPS</a:t>
            </a:r>
          </a:p>
        </p:txBody>
      </p:sp>
    </p:spTree>
    <p:extLst>
      <p:ext uri="{BB962C8B-B14F-4D97-AF65-F5344CB8AC3E}">
        <p14:creationId xmlns:p14="http://schemas.microsoft.com/office/powerpoint/2010/main" val="41244906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MIND MAPS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1314" y="641171"/>
            <a:ext cx="10018713" cy="1243520"/>
          </a:xfrm>
        </p:spPr>
        <p:txBody>
          <a:bodyPr/>
          <a:lstStyle/>
          <a:p>
            <a:r>
              <a:rPr lang="it-IT" dirty="0"/>
              <a:t>COMPLETE A MIND MAP</a:t>
            </a:r>
          </a:p>
        </p:txBody>
      </p:sp>
      <p:pic>
        <p:nvPicPr>
          <p:cNvPr id="4" name="Immagine 3" descr="C:\Users\Matteo\Desktop\Black Bod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658" y="1579890"/>
            <a:ext cx="7341175" cy="50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6047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MIND MAPS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1314" y="641171"/>
            <a:ext cx="10018713" cy="1243520"/>
          </a:xfrm>
        </p:spPr>
        <p:txBody>
          <a:bodyPr/>
          <a:lstStyle/>
          <a:p>
            <a:r>
              <a:rPr lang="it-IT" dirty="0"/>
              <a:t>CONNECT RELATED CONCEPTS WITH ARROWS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0176" y="40015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020" y="1813894"/>
            <a:ext cx="6305268" cy="46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80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8867" y="171929"/>
            <a:ext cx="10018713" cy="783077"/>
          </a:xfrm>
        </p:spPr>
        <p:txBody>
          <a:bodyPr/>
          <a:lstStyle/>
          <a:p>
            <a:r>
              <a:rPr lang="it-IT" dirty="0"/>
              <a:t>WRITE A SENTENCE FOR EACH GIVEN WORD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0980" y="876063"/>
            <a:ext cx="10018713" cy="1243520"/>
          </a:xfrm>
        </p:spPr>
        <p:txBody>
          <a:bodyPr/>
          <a:lstStyle/>
          <a:p>
            <a:r>
              <a:rPr lang="it-IT" dirty="0"/>
              <a:t>WRITE A SENTENCE CONTAINING GIVEN WORD/WORDS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902" y="2189433"/>
            <a:ext cx="8800220" cy="397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4979" y="224407"/>
            <a:ext cx="10018713" cy="807440"/>
          </a:xfrm>
        </p:spPr>
        <p:txBody>
          <a:bodyPr/>
          <a:lstStyle/>
          <a:p>
            <a:r>
              <a:rPr lang="it-IT" dirty="0"/>
              <a:t>1) INTRODUCTION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1182848"/>
            <a:ext cx="10018713" cy="4731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u="sng" dirty="0"/>
              <a:t>INITIAL ACTIVITIES TO START A LESSON</a:t>
            </a:r>
          </a:p>
          <a:p>
            <a:pPr marL="0" indent="0">
              <a:buNone/>
            </a:pPr>
            <a:endParaRPr lang="en-US" u="sng" dirty="0"/>
          </a:p>
          <a:p>
            <a:r>
              <a:rPr lang="it-IT" u="sng" dirty="0"/>
              <a:t>LAST LESSON</a:t>
            </a:r>
            <a:r>
              <a:rPr lang="it-IT" dirty="0"/>
              <a:t>… </a:t>
            </a:r>
          </a:p>
          <a:p>
            <a:pPr marL="0" indent="0">
              <a:buNone/>
            </a:pPr>
            <a:r>
              <a:rPr lang="it-IT" dirty="0" err="1"/>
              <a:t>Discuss</a:t>
            </a:r>
            <a:r>
              <a:rPr lang="it-IT" dirty="0"/>
              <a:t> with </a:t>
            </a:r>
            <a:r>
              <a:rPr lang="it-IT" dirty="0" err="1"/>
              <a:t>students</a:t>
            </a:r>
            <a:r>
              <a:rPr lang="it-IT" dirty="0"/>
              <a:t>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learned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last </a:t>
            </a:r>
            <a:r>
              <a:rPr lang="it-IT" dirty="0" err="1"/>
              <a:t>lesson</a:t>
            </a:r>
            <a:r>
              <a:rPr lang="it-IT" dirty="0"/>
              <a:t>, </a:t>
            </a:r>
            <a:r>
              <a:rPr lang="it-IT" dirty="0" err="1"/>
              <a:t>ask</a:t>
            </a:r>
            <a:r>
              <a:rPr lang="it-IT" dirty="0"/>
              <a:t> to </a:t>
            </a:r>
            <a:r>
              <a:rPr lang="it-IT" dirty="0" err="1"/>
              <a:t>write</a:t>
            </a:r>
            <a:r>
              <a:rPr lang="it-IT" dirty="0"/>
              <a:t> down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things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learned</a:t>
            </a:r>
            <a:r>
              <a:rPr lang="it-IT" dirty="0"/>
              <a:t>.</a:t>
            </a:r>
          </a:p>
          <a:p>
            <a:r>
              <a:rPr lang="it-IT" u="sng" dirty="0"/>
              <a:t>CORRECT HOMEWORK</a:t>
            </a:r>
          </a:p>
          <a:p>
            <a:r>
              <a:rPr lang="it-IT" u="sng" dirty="0"/>
              <a:t>OPENING QUESTIONS</a:t>
            </a:r>
          </a:p>
          <a:p>
            <a:pPr marL="0" indent="0">
              <a:buNone/>
            </a:pPr>
            <a:r>
              <a:rPr lang="it-IT" dirty="0"/>
              <a:t>Write on the </a:t>
            </a:r>
            <a:r>
              <a:rPr lang="it-IT" dirty="0" err="1"/>
              <a:t>whiteboard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questions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topics</a:t>
            </a:r>
            <a:r>
              <a:rPr lang="it-IT" dirty="0"/>
              <a:t> of the </a:t>
            </a:r>
            <a:r>
              <a:rPr lang="it-IT" dirty="0" err="1"/>
              <a:t>previous</a:t>
            </a:r>
            <a:r>
              <a:rPr lang="it-IT" dirty="0"/>
              <a:t> </a:t>
            </a:r>
            <a:r>
              <a:rPr lang="it-IT" dirty="0" err="1"/>
              <a:t>lesson</a:t>
            </a:r>
            <a:r>
              <a:rPr lang="it-IT" dirty="0"/>
              <a:t>: e.g.: one text 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question</a:t>
            </a:r>
            <a:r>
              <a:rPr lang="it-IT" dirty="0"/>
              <a:t>, one </a:t>
            </a:r>
            <a:r>
              <a:rPr lang="it-IT" dirty="0" err="1"/>
              <a:t>question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requires</a:t>
            </a:r>
            <a:r>
              <a:rPr lang="it-IT" dirty="0"/>
              <a:t> </a:t>
            </a:r>
            <a:r>
              <a:rPr lang="it-IT" dirty="0" err="1"/>
              <a:t>application</a:t>
            </a:r>
            <a:r>
              <a:rPr lang="it-IT" dirty="0"/>
              <a:t> of </a:t>
            </a:r>
            <a:r>
              <a:rPr lang="it-IT" dirty="0" err="1"/>
              <a:t>studied</a:t>
            </a:r>
            <a:r>
              <a:rPr lang="it-IT" dirty="0"/>
              <a:t> </a:t>
            </a:r>
            <a:r>
              <a:rPr lang="it-IT" dirty="0" err="1"/>
              <a:t>topics</a:t>
            </a:r>
            <a:r>
              <a:rPr lang="it-IT" dirty="0"/>
              <a:t> and a </a:t>
            </a:r>
            <a:r>
              <a:rPr lang="it-IT" dirty="0" err="1"/>
              <a:t>challenging</a:t>
            </a:r>
            <a:r>
              <a:rPr lang="it-IT" dirty="0"/>
              <a:t> </a:t>
            </a:r>
            <a:r>
              <a:rPr lang="it-IT" dirty="0" err="1"/>
              <a:t>question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310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u="sng" dirty="0"/>
              <a:t>CROSS OUT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1314" y="641171"/>
            <a:ext cx="10018713" cy="1243520"/>
          </a:xfrm>
        </p:spPr>
        <p:txBody>
          <a:bodyPr/>
          <a:lstStyle/>
          <a:p>
            <a:r>
              <a:rPr lang="it-IT" dirty="0"/>
              <a:t>CROSS OUT WRONG WORDS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527" y="2539020"/>
            <a:ext cx="8719697" cy="30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65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CONNECT SYNONYMS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1314" y="641171"/>
            <a:ext cx="10018713" cy="1243520"/>
          </a:xfrm>
        </p:spPr>
        <p:txBody>
          <a:bodyPr/>
          <a:lstStyle/>
          <a:p>
            <a:r>
              <a:rPr lang="it-IT" dirty="0"/>
              <a:t>CONNECT SYNONYMS WITH A DOUBLE LINE AND RELATED WORDS WITH A LINE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39" y="1703755"/>
            <a:ext cx="6586904" cy="4978076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9609DD65-84C1-4436-8DCC-EE12EF425D77}"/>
              </a:ext>
            </a:extLst>
          </p:cNvPr>
          <p:cNvCxnSpPr>
            <a:cxnSpLocks/>
          </p:cNvCxnSpPr>
          <p:nvPr/>
        </p:nvCxnSpPr>
        <p:spPr>
          <a:xfrm flipV="1">
            <a:off x="6533965" y="1884691"/>
            <a:ext cx="603682" cy="299216"/>
          </a:xfrm>
          <a:prstGeom prst="line">
            <a:avLst/>
          </a:prstGeom>
          <a:ln w="6985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DE60059-A9CA-487B-BBA9-1E6B22485728}"/>
              </a:ext>
            </a:extLst>
          </p:cNvPr>
          <p:cNvCxnSpPr>
            <a:cxnSpLocks/>
          </p:cNvCxnSpPr>
          <p:nvPr/>
        </p:nvCxnSpPr>
        <p:spPr>
          <a:xfrm>
            <a:off x="6533965" y="2382983"/>
            <a:ext cx="411780" cy="369453"/>
          </a:xfrm>
          <a:prstGeom prst="line">
            <a:avLst/>
          </a:prstGeom>
          <a:ln w="6985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150B464A-6DE6-46DA-9F76-A100A5BFCF33}"/>
              </a:ext>
            </a:extLst>
          </p:cNvPr>
          <p:cNvCxnSpPr/>
          <p:nvPr/>
        </p:nvCxnSpPr>
        <p:spPr>
          <a:xfrm>
            <a:off x="8063345" y="1958109"/>
            <a:ext cx="498764" cy="350982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333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TRUE OR FALSE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1314" y="641171"/>
            <a:ext cx="10018713" cy="1243520"/>
          </a:xfrm>
        </p:spPr>
        <p:txBody>
          <a:bodyPr/>
          <a:lstStyle/>
          <a:p>
            <a:r>
              <a:rPr lang="it-IT" dirty="0"/>
              <a:t>TRUE OR FALSE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601" y="2482089"/>
            <a:ext cx="9284422" cy="310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22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FIND QUESTIONS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1314" y="641171"/>
            <a:ext cx="10018713" cy="1243520"/>
          </a:xfrm>
        </p:spPr>
        <p:txBody>
          <a:bodyPr/>
          <a:lstStyle/>
          <a:p>
            <a:r>
              <a:rPr lang="it-IT" dirty="0"/>
              <a:t>FIND QUESTIONS CORRESPONDING TO GIVEN ANSWERS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103" y="2170888"/>
            <a:ext cx="9122690" cy="29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819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CLIL ACTIVITIES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1314" y="641171"/>
            <a:ext cx="10018713" cy="1243520"/>
          </a:xfrm>
        </p:spPr>
        <p:txBody>
          <a:bodyPr/>
          <a:lstStyle/>
          <a:p>
            <a:r>
              <a:rPr lang="it-IT" dirty="0"/>
              <a:t>ANSWER OPEN QUESTIONS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260" y="1593107"/>
            <a:ext cx="7058025" cy="20764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939" y="3875678"/>
            <a:ext cx="5870088" cy="2834076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223596" y="4049196"/>
            <a:ext cx="10018713" cy="12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ITALIAN TO ENGLISH </a:t>
            </a:r>
          </a:p>
          <a:p>
            <a:pPr marL="0" indent="0">
              <a:buNone/>
            </a:pPr>
            <a:r>
              <a:rPr lang="it-IT" dirty="0"/>
              <a:t>TRANSLATIONS</a:t>
            </a:r>
          </a:p>
        </p:txBody>
      </p:sp>
    </p:spTree>
    <p:extLst>
      <p:ext uri="{BB962C8B-B14F-4D97-AF65-F5344CB8AC3E}">
        <p14:creationId xmlns:p14="http://schemas.microsoft.com/office/powerpoint/2010/main" val="27310545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en-US" dirty="0"/>
              <a:t>SENTENCE UNSCRAMBLE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29244" y="1164928"/>
            <a:ext cx="10018713" cy="124352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UNSCRAMBLE SENTENCES OR PHYSICS PROBLEMS – MORE EFFECTIVE WITH THE MOODLE PLATFORM</a:t>
            </a:r>
          </a:p>
          <a:p>
            <a:r>
              <a:rPr lang="it-IT" dirty="0"/>
              <a:t>IF THE SENTENCE IS LONG , IT MAY BE VERY HARD TO SOLVE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48" y="2668704"/>
            <a:ext cx="6269244" cy="418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024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REORDER PARAGRAPH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1314" y="641171"/>
            <a:ext cx="10018713" cy="1243520"/>
          </a:xfrm>
        </p:spPr>
        <p:txBody>
          <a:bodyPr/>
          <a:lstStyle/>
          <a:p>
            <a:r>
              <a:rPr lang="it-IT" dirty="0"/>
              <a:t>PUT SENTENCES IN THE RIGHT ORDER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835" y="1575096"/>
            <a:ext cx="6755454" cy="51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233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‘TERZA PROVA’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1314" y="641171"/>
            <a:ext cx="10018713" cy="1243520"/>
          </a:xfrm>
        </p:spPr>
        <p:txBody>
          <a:bodyPr/>
          <a:lstStyle/>
          <a:p>
            <a:r>
              <a:rPr lang="it-IT" dirty="0"/>
              <a:t>ANSWER 2-3 QUESTIONS IN 10 LINES (TERZA PROVA)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48" y="2036526"/>
            <a:ext cx="80676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832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EXPLAIN THE PICTURE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1314" y="641171"/>
            <a:ext cx="10018713" cy="1243520"/>
          </a:xfrm>
        </p:spPr>
        <p:txBody>
          <a:bodyPr/>
          <a:lstStyle/>
          <a:p>
            <a:r>
              <a:rPr lang="it-IT" dirty="0"/>
              <a:t>ANSWER QUESTIONS ABOUT A PICTURE</a:t>
            </a:r>
          </a:p>
        </p:txBody>
      </p:sp>
    </p:spTree>
    <p:extLst>
      <p:ext uri="{BB962C8B-B14F-4D97-AF65-F5344CB8AC3E}">
        <p14:creationId xmlns:p14="http://schemas.microsoft.com/office/powerpoint/2010/main" val="32276034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LABEL A PICTURE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1314" y="641171"/>
            <a:ext cx="10018713" cy="1243520"/>
          </a:xfrm>
        </p:spPr>
        <p:txBody>
          <a:bodyPr/>
          <a:lstStyle/>
          <a:p>
            <a:r>
              <a:rPr lang="en-US" dirty="0"/>
              <a:t>LABEL A PICTURE WITH THE CORRECT TERMS/DEFINITIONS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38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4979" y="224407"/>
            <a:ext cx="10018713" cy="807440"/>
          </a:xfrm>
        </p:spPr>
        <p:txBody>
          <a:bodyPr/>
          <a:lstStyle/>
          <a:p>
            <a:r>
              <a:rPr lang="it-IT" dirty="0"/>
              <a:t>1) INTRODUCTION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1182848"/>
            <a:ext cx="10018713" cy="6878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800" dirty="0"/>
              <a:t>INITIAL ACTIVITIES TO START A LESSON ON A </a:t>
            </a:r>
            <a:r>
              <a:rPr lang="it-IT" sz="2800" u="sng" dirty="0"/>
              <a:t>NEW TOPIC</a:t>
            </a:r>
            <a:r>
              <a:rPr lang="it-IT" sz="2800" dirty="0"/>
              <a:t>: </a:t>
            </a:r>
            <a:r>
              <a:rPr lang="it-IT" sz="2800" u="sng" dirty="0"/>
              <a:t>KWL GRID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76214" y="1870745"/>
            <a:ext cx="36749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u="sng" dirty="0"/>
              <a:t>K</a:t>
            </a:r>
            <a:r>
              <a:rPr lang="it-IT" sz="3600" dirty="0"/>
              <a:t>NOW</a:t>
            </a:r>
          </a:p>
          <a:p>
            <a:endParaRPr lang="it-IT" sz="3600" dirty="0"/>
          </a:p>
          <a:p>
            <a:r>
              <a:rPr lang="it-IT" sz="5400" u="sng" dirty="0"/>
              <a:t>W</a:t>
            </a:r>
            <a:r>
              <a:rPr lang="it-IT" sz="3600" dirty="0"/>
              <a:t>ANT TO KNOW</a:t>
            </a:r>
          </a:p>
          <a:p>
            <a:endParaRPr lang="it-IT" sz="3600" dirty="0"/>
          </a:p>
          <a:p>
            <a:r>
              <a:rPr lang="it-IT" sz="5400" u="sng" dirty="0"/>
              <a:t>L</a:t>
            </a:r>
            <a:r>
              <a:rPr lang="it-IT" sz="3600" dirty="0"/>
              <a:t>EARNED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085" y="1951372"/>
            <a:ext cx="5237990" cy="478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202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LABEL A GRAPH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1314" y="641171"/>
            <a:ext cx="10018713" cy="1243520"/>
          </a:xfrm>
        </p:spPr>
        <p:txBody>
          <a:bodyPr/>
          <a:lstStyle/>
          <a:p>
            <a:r>
              <a:rPr lang="en-US" dirty="0"/>
              <a:t>LABEL A GRAPH WITH THE CORRECT TERMS/DEFINITIONS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484310" y="248143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Lower frequency same intensity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Photocell Voltage (V)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Stopping voltage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d) Photocurrent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e) Reference beam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f) Lower intensity same frequency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g) Saturation current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114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‘ODD ONE OUT’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1314" y="1309180"/>
            <a:ext cx="10018713" cy="1243520"/>
          </a:xfrm>
        </p:spPr>
        <p:txBody>
          <a:bodyPr/>
          <a:lstStyle/>
          <a:p>
            <a:r>
              <a:rPr lang="it-IT" dirty="0"/>
              <a:t>ODD ONE OUT: CHOOSE THE WORD OUT OF PLACE AND EXPLAIN WHY. WORKS BEST WHEN CONCEPTS ARE SIMILAR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48" y="2957208"/>
            <a:ext cx="81438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321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ASSOCIATE WITH COLOURS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0769" y="984969"/>
            <a:ext cx="10018713" cy="1243520"/>
          </a:xfrm>
        </p:spPr>
        <p:txBody>
          <a:bodyPr/>
          <a:lstStyle/>
          <a:p>
            <a:r>
              <a:rPr lang="it-IT" dirty="0"/>
              <a:t>ASSOCIATE WORDS AND CONCEPTS WITH COLOURS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198" y="2110902"/>
            <a:ext cx="6982842" cy="46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617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CATEGORIES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8863" y="752410"/>
            <a:ext cx="10018713" cy="1243520"/>
          </a:xfrm>
        </p:spPr>
        <p:txBody>
          <a:bodyPr/>
          <a:lstStyle/>
          <a:p>
            <a:r>
              <a:rPr lang="it-IT" dirty="0"/>
              <a:t>PUT WORDS INTO CATEGORIES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579" y="1588202"/>
            <a:ext cx="7655871" cy="51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576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TABLES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8863" y="752410"/>
            <a:ext cx="10018713" cy="1243520"/>
          </a:xfrm>
        </p:spPr>
        <p:txBody>
          <a:bodyPr/>
          <a:lstStyle/>
          <a:p>
            <a:r>
              <a:rPr lang="it-IT" dirty="0"/>
              <a:t>FILL IN TABLES – REQUIRES SIMPLE COMPUTATIONS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0" y="2266545"/>
            <a:ext cx="9549405" cy="40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004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u="sng" dirty="0"/>
              <a:t>PASSIVE TO ACTIVE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1314" y="641171"/>
            <a:ext cx="10018713" cy="1243520"/>
          </a:xfrm>
        </p:spPr>
        <p:txBody>
          <a:bodyPr/>
          <a:lstStyle/>
          <a:p>
            <a:r>
              <a:rPr lang="it-IT" dirty="0"/>
              <a:t>TURN SENTENCES FROM PASSIVE TO ACTIVE OR VICEVERSA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091" y="1884691"/>
            <a:ext cx="81057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78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GRAMMATICAL METAPHORS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46652" y="805840"/>
            <a:ext cx="10018713" cy="1243520"/>
          </a:xfrm>
        </p:spPr>
        <p:txBody>
          <a:bodyPr/>
          <a:lstStyle/>
          <a:p>
            <a:r>
              <a:rPr lang="it-IT" dirty="0"/>
              <a:t>PARAPHRASE GRAMMATICAL METAPHORS (ONLY FOR 5TH GRADE)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172" y="2957209"/>
            <a:ext cx="8587193" cy="312440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87523" y="2049360"/>
            <a:ext cx="906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academic written language, a word from one grammatical category is replaced by one </a:t>
            </a:r>
          </a:p>
          <a:p>
            <a:r>
              <a:rPr lang="en-US" dirty="0"/>
              <a:t>from a different category: for example nouns can be used instead of verbs to describe actions.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72263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COLLOCATIONS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91314" y="641171"/>
            <a:ext cx="10018713" cy="1243520"/>
          </a:xfrm>
        </p:spPr>
        <p:txBody>
          <a:bodyPr/>
          <a:lstStyle/>
          <a:p>
            <a:r>
              <a:rPr lang="it-IT" dirty="0"/>
              <a:t>FIND COLLOCATIONS IN A GIVEN TEXT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451" y="1655049"/>
            <a:ext cx="6524119" cy="486896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694058" y="1884691"/>
            <a:ext cx="31341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“Collocations: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 pair or group of words that 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are habitually used together.”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22133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41" y="958413"/>
            <a:ext cx="7327653" cy="46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461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3033" y="98571"/>
            <a:ext cx="10018713" cy="966831"/>
          </a:xfrm>
        </p:spPr>
        <p:txBody>
          <a:bodyPr/>
          <a:lstStyle/>
          <a:p>
            <a:r>
              <a:rPr lang="it-IT" dirty="0"/>
              <a:t>USEFUL PROGRAMS AND SITES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73287" y="906011"/>
            <a:ext cx="10018713" cy="58387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lvl="0"/>
            <a:r>
              <a:rPr lang="en-US" u="sng" dirty="0"/>
              <a:t>The </a:t>
            </a:r>
            <a:r>
              <a:rPr lang="en-US" u="sng" dirty="0" err="1"/>
              <a:t>Scramblinator</a:t>
            </a:r>
            <a:r>
              <a:rPr lang="en-US" u="sng" dirty="0"/>
              <a:t> </a:t>
            </a:r>
            <a:r>
              <a:rPr lang="en-US" dirty="0"/>
              <a:t>: produces scrambled texts : </a:t>
            </a:r>
            <a:r>
              <a:rPr lang="en-US" u="sng" dirty="0">
                <a:hlinkClick r:id="rId2"/>
              </a:rPr>
              <a:t>http://www.altastic.com/scramblinator/</a:t>
            </a:r>
            <a:endParaRPr lang="en-US" u="sng" dirty="0"/>
          </a:p>
          <a:p>
            <a:pPr marL="0" lvl="0" indent="0">
              <a:buNone/>
            </a:pPr>
            <a:endParaRPr lang="it-IT" dirty="0"/>
          </a:p>
          <a:p>
            <a:pPr lvl="0"/>
            <a:r>
              <a:rPr lang="en-US" u="sng" dirty="0"/>
              <a:t>Cryptogram</a:t>
            </a:r>
            <a:r>
              <a:rPr lang="en-US" dirty="0"/>
              <a:t> : produces cryptograms:</a:t>
            </a:r>
            <a:endParaRPr lang="it-IT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http://www.kidzone.ws/puzzles/cryptogram</a:t>
            </a:r>
            <a:endParaRPr lang="en-US" dirty="0"/>
          </a:p>
          <a:p>
            <a:pPr marL="0" indent="0">
              <a:buNone/>
            </a:pPr>
            <a:endParaRPr lang="it-IT" dirty="0"/>
          </a:p>
          <a:p>
            <a:pPr lvl="0"/>
            <a:r>
              <a:rPr lang="en-US" u="sng" dirty="0"/>
              <a:t>The teacher’s corner</a:t>
            </a:r>
            <a:r>
              <a:rPr lang="en-US" dirty="0"/>
              <a:t>: produces crossword puzzles and word search:</a:t>
            </a:r>
            <a:r>
              <a:rPr lang="it-IT" dirty="0"/>
              <a:t> </a:t>
            </a:r>
            <a:r>
              <a:rPr lang="en-US" u="sng" dirty="0">
                <a:hlinkClick r:id="rId4"/>
              </a:rPr>
              <a:t>https://worksheets.theteacherscorner.net/make-your-own/crossword/</a:t>
            </a:r>
            <a:endParaRPr lang="en-US" u="sng" dirty="0"/>
          </a:p>
          <a:p>
            <a:pPr marL="0" lvl="0" indent="0">
              <a:buNone/>
            </a:pPr>
            <a:endParaRPr lang="it-IT" dirty="0"/>
          </a:p>
          <a:p>
            <a:r>
              <a:rPr lang="en-US" u="sng" dirty="0"/>
              <a:t>Word clouds</a:t>
            </a:r>
            <a:r>
              <a:rPr lang="en-US" dirty="0"/>
              <a:t>:</a:t>
            </a:r>
            <a:r>
              <a:rPr lang="it-IT" dirty="0"/>
              <a:t>		</a:t>
            </a:r>
            <a:r>
              <a:rPr lang="en-US" dirty="0">
                <a:hlinkClick r:id="rId5"/>
              </a:rPr>
              <a:t>http://www.wordclouds.com/</a:t>
            </a:r>
            <a:endParaRPr lang="en-US" dirty="0"/>
          </a:p>
          <a:p>
            <a:pPr marL="0" lvl="0" indent="0">
              <a:buNone/>
            </a:pPr>
            <a:endParaRPr lang="it-IT" dirty="0"/>
          </a:p>
          <a:p>
            <a:pPr lvl="0"/>
            <a:r>
              <a:rPr lang="en-US" u="sng" dirty="0"/>
              <a:t>Cloze text creator</a:t>
            </a:r>
            <a:r>
              <a:rPr lang="en-US" dirty="0"/>
              <a:t>:</a:t>
            </a:r>
            <a:r>
              <a:rPr lang="it-IT" dirty="0"/>
              <a:t>		</a:t>
            </a:r>
            <a:r>
              <a:rPr lang="en-US" u="sng" dirty="0">
                <a:hlinkClick r:id="rId6"/>
              </a:rPr>
              <a:t>http://l.georges.online.fr/tools/cloze.html</a:t>
            </a:r>
            <a:endParaRPr lang="en-US" u="sng" dirty="0"/>
          </a:p>
          <a:p>
            <a:pPr marL="0" lvl="0" indent="0">
              <a:buNone/>
            </a:pPr>
            <a:endParaRPr lang="it-IT" dirty="0"/>
          </a:p>
          <a:p>
            <a:pPr lvl="0"/>
            <a:r>
              <a:rPr lang="en-US" u="sng" dirty="0"/>
              <a:t>Word search</a:t>
            </a:r>
            <a:r>
              <a:rPr lang="en-US" dirty="0"/>
              <a:t>: produces word search on a theme:  </a:t>
            </a:r>
            <a:r>
              <a:rPr lang="en-US" u="sng" dirty="0">
                <a:hlinkClick r:id="rId7"/>
              </a:rPr>
              <a:t>http://thewordsearch.com/cat/science/</a:t>
            </a:r>
            <a:endParaRPr lang="en-US" u="sng" dirty="0"/>
          </a:p>
          <a:p>
            <a:pPr lvl="0"/>
            <a:endParaRPr lang="en-US" u="sng" dirty="0"/>
          </a:p>
          <a:p>
            <a:pPr lvl="0"/>
            <a:r>
              <a:rPr lang="en-US" u="sng" dirty="0"/>
              <a:t>CMAP TOOLS </a:t>
            </a:r>
            <a:r>
              <a:rPr lang="en-US" dirty="0"/>
              <a:t>: produces mind maps, it is a stand alone program free to download and install</a:t>
            </a:r>
          </a:p>
        </p:txBody>
      </p:sp>
    </p:spTree>
    <p:extLst>
      <p:ext uri="{BB962C8B-B14F-4D97-AF65-F5344CB8AC3E}">
        <p14:creationId xmlns:p14="http://schemas.microsoft.com/office/powerpoint/2010/main" val="159939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4979" y="224407"/>
            <a:ext cx="10018713" cy="807440"/>
          </a:xfrm>
        </p:spPr>
        <p:txBody>
          <a:bodyPr/>
          <a:lstStyle/>
          <a:p>
            <a:r>
              <a:rPr lang="it-IT" dirty="0"/>
              <a:t>2) GLOSSARY EXERCISE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37229" y="1250942"/>
            <a:ext cx="10018713" cy="4731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BEFORE THE PRESENTATION, IT CAN BE USEFUL TO CARRY OUT A </a:t>
            </a:r>
            <a:r>
              <a:rPr lang="it-IT" sz="2800" u="sng" dirty="0"/>
              <a:t>GLOSSARY EXERCISE</a:t>
            </a:r>
          </a:p>
          <a:p>
            <a:pPr marL="0" indent="0">
              <a:buNone/>
            </a:pPr>
            <a:endParaRPr lang="en-US" u="sng" dirty="0"/>
          </a:p>
          <a:p>
            <a:r>
              <a:rPr lang="it-IT" u="sng" dirty="0"/>
              <a:t>MATCH WORDS WITH THEIR MEANING</a:t>
            </a:r>
          </a:p>
          <a:p>
            <a:r>
              <a:rPr lang="it-IT" u="sng" dirty="0"/>
              <a:t>THEN GAP FILL EXERCISE WITH THE SAME WORD LIST</a:t>
            </a:r>
          </a:p>
          <a:p>
            <a:r>
              <a:rPr lang="it-IT" u="sng" dirty="0"/>
              <a:t>THIS IS BETTER THAN THE USUAL ITALIAN-ENGLISH GLOSSARY AT THE END OF CHAPTER/BOOK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10293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1" y="115350"/>
            <a:ext cx="10018713" cy="773884"/>
          </a:xfrm>
        </p:spPr>
        <p:txBody>
          <a:bodyPr/>
          <a:lstStyle/>
          <a:p>
            <a:r>
              <a:rPr lang="en-US" dirty="0"/>
              <a:t>SENTENCE UNSCRAMBLE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947332" y="10756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/>
              <a:t>The </a:t>
            </a:r>
            <a:r>
              <a:rPr lang="en-US" dirty="0" err="1"/>
              <a:t>Scramblinator</a:t>
            </a:r>
            <a:r>
              <a:rPr lang="en-US" dirty="0"/>
              <a:t> : produces scrambled texts : </a:t>
            </a:r>
            <a:r>
              <a:rPr lang="en-US" u="sng" dirty="0">
                <a:hlinkClick r:id="rId2"/>
              </a:rPr>
              <a:t>http://www.altastic.com/scramblinator/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784524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1174459"/>
            <a:ext cx="10018713" cy="4616741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584979" y="224407"/>
            <a:ext cx="10018713" cy="807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CRYPTOGRAMS</a:t>
            </a:r>
          </a:p>
        </p:txBody>
      </p:sp>
      <p:sp>
        <p:nvSpPr>
          <p:cNvPr id="5" name="Rettangolo 4"/>
          <p:cNvSpPr/>
          <p:nvPr/>
        </p:nvSpPr>
        <p:spPr>
          <a:xfrm>
            <a:off x="2931268" y="12675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hlinkClick r:id="rId2"/>
              </a:rPr>
              <a:t>http://www.kidzone.ws/puzzles/cryptogram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30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189691"/>
            <a:ext cx="10018713" cy="870626"/>
          </a:xfrm>
        </p:spPr>
        <p:txBody>
          <a:bodyPr/>
          <a:lstStyle/>
          <a:p>
            <a:r>
              <a:rPr lang="en-US" dirty="0"/>
              <a:t>CROSSWORD PUZZLE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301380" y="9748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/>
              <a:t>The teacher’s corner: produces crossword puzzles and word search:</a:t>
            </a:r>
            <a:r>
              <a:rPr lang="it-IT" dirty="0"/>
              <a:t> </a:t>
            </a:r>
            <a:r>
              <a:rPr lang="en-US" u="sng" dirty="0">
                <a:hlinkClick r:id="rId2"/>
              </a:rPr>
              <a:t>https://worksheets.theteacherscorner.net/make-your-own/crossword/</a:t>
            </a:r>
            <a:endParaRPr lang="en-US" u="sng" dirty="0"/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19182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189691"/>
            <a:ext cx="10018713" cy="870626"/>
          </a:xfrm>
        </p:spPr>
        <p:txBody>
          <a:bodyPr/>
          <a:lstStyle/>
          <a:p>
            <a:r>
              <a:rPr lang="en-US" dirty="0"/>
              <a:t>CROSSWORD PUZZLE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301380" y="9748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88604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922" y="316686"/>
            <a:ext cx="10018713" cy="790662"/>
          </a:xfrm>
        </p:spPr>
        <p:txBody>
          <a:bodyPr/>
          <a:lstStyle/>
          <a:p>
            <a:r>
              <a:rPr lang="it-IT" dirty="0"/>
              <a:t>WORD CLOUDS</a:t>
            </a:r>
          </a:p>
        </p:txBody>
      </p:sp>
      <p:sp>
        <p:nvSpPr>
          <p:cNvPr id="4" name="Rettangolo 3"/>
          <p:cNvSpPr/>
          <p:nvPr/>
        </p:nvSpPr>
        <p:spPr>
          <a:xfrm>
            <a:off x="2083387" y="1155891"/>
            <a:ext cx="2965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hlinkClick r:id="rId2"/>
              </a:rPr>
              <a:t>http://www.wordclouds.com/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53073" y="2835479"/>
            <a:ext cx="3500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WORD CLOUDS CAN BE USED TO </a:t>
            </a:r>
          </a:p>
          <a:p>
            <a:r>
              <a:rPr lang="it-IT" dirty="0"/>
              <a:t>STIMULATE DISCUSSION AT THE </a:t>
            </a:r>
          </a:p>
          <a:p>
            <a:r>
              <a:rPr lang="it-IT" dirty="0"/>
              <a:t>BEGINNING OF THE LESSON</a:t>
            </a:r>
          </a:p>
        </p:txBody>
      </p:sp>
    </p:spTree>
    <p:extLst>
      <p:ext uri="{BB962C8B-B14F-4D97-AF65-F5344CB8AC3E}">
        <p14:creationId xmlns:p14="http://schemas.microsoft.com/office/powerpoint/2010/main" val="25219472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23550"/>
          </a:xfrm>
        </p:spPr>
        <p:txBody>
          <a:bodyPr/>
          <a:lstStyle/>
          <a:p>
            <a:r>
              <a:rPr lang="it-IT" dirty="0"/>
              <a:t>CLOZE TEXTS – GAP FILL</a:t>
            </a:r>
          </a:p>
        </p:txBody>
      </p:sp>
      <p:sp>
        <p:nvSpPr>
          <p:cNvPr id="5" name="Rettangolo 4"/>
          <p:cNvSpPr/>
          <p:nvPr/>
        </p:nvSpPr>
        <p:spPr>
          <a:xfrm>
            <a:off x="1626156" y="29577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/>
              <a:t>Cloze text creator:</a:t>
            </a:r>
            <a:r>
              <a:rPr lang="it-IT" dirty="0"/>
              <a:t>		</a:t>
            </a:r>
            <a:r>
              <a:rPr lang="en-US" u="sng" dirty="0">
                <a:hlinkClick r:id="rId2"/>
              </a:rPr>
              <a:t>http://l.georges.online.fr/tools/cloze.html</a:t>
            </a:r>
            <a:endParaRPr lang="en-US" u="sng" dirty="0"/>
          </a:p>
        </p:txBody>
      </p:sp>
      <p:sp>
        <p:nvSpPr>
          <p:cNvPr id="3" name="Rettangolo 2"/>
          <p:cNvSpPr/>
          <p:nvPr/>
        </p:nvSpPr>
        <p:spPr>
          <a:xfrm>
            <a:off x="1484311" y="1691529"/>
            <a:ext cx="5075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45454"/>
                </a:solidFill>
                <a:latin typeface="arial" panose="020B0604020202020204" pitchFamily="34" charset="0"/>
              </a:rPr>
              <a:t>A </a:t>
            </a:r>
            <a:r>
              <a:rPr lang="en-US" b="1" dirty="0">
                <a:solidFill>
                  <a:srgbClr val="6A6A6A"/>
                </a:solidFill>
                <a:latin typeface="arial" panose="020B0604020202020204" pitchFamily="34" charset="0"/>
              </a:rPr>
              <a:t>cloze test</a:t>
            </a:r>
            <a:r>
              <a:rPr lang="en-US" dirty="0">
                <a:solidFill>
                  <a:srgbClr val="545454"/>
                </a:solidFill>
                <a:latin typeface="arial" panose="020B0604020202020204" pitchFamily="34" charset="0"/>
              </a:rPr>
              <a:t> (also cloze deletion test) is an exercise, test, or assessment consisting of a portion of text with certain words removed (</a:t>
            </a:r>
            <a:r>
              <a:rPr lang="en-US" b="1" dirty="0">
                <a:solidFill>
                  <a:srgbClr val="6A6A6A"/>
                </a:solidFill>
                <a:latin typeface="arial" panose="020B0604020202020204" pitchFamily="34" charset="0"/>
              </a:rPr>
              <a:t>cloze text</a:t>
            </a:r>
            <a:r>
              <a:rPr lang="en-US" dirty="0">
                <a:solidFill>
                  <a:srgbClr val="545454"/>
                </a:solidFill>
                <a:latin typeface="arial" panose="020B0604020202020204" pitchFamily="34" charset="0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79805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9478" y="216017"/>
            <a:ext cx="10018713" cy="983609"/>
          </a:xfrm>
        </p:spPr>
        <p:txBody>
          <a:bodyPr/>
          <a:lstStyle/>
          <a:p>
            <a:r>
              <a:rPr lang="it-IT" dirty="0"/>
              <a:t>WORD SEARCH</a:t>
            </a:r>
          </a:p>
        </p:txBody>
      </p:sp>
      <p:sp>
        <p:nvSpPr>
          <p:cNvPr id="5" name="Rettangolo 4"/>
          <p:cNvSpPr/>
          <p:nvPr/>
        </p:nvSpPr>
        <p:spPr>
          <a:xfrm>
            <a:off x="1509478" y="18894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/>
              <a:t>Word search: produces word search puzzles</a:t>
            </a:r>
          </a:p>
          <a:p>
            <a:pPr lvl="0"/>
            <a:r>
              <a:rPr lang="en-US" dirty="0"/>
              <a:t>on a theme:  </a:t>
            </a:r>
          </a:p>
          <a:p>
            <a:pPr lvl="0"/>
            <a:r>
              <a:rPr lang="en-US" u="sng" dirty="0">
                <a:hlinkClick r:id="rId2"/>
              </a:rPr>
              <a:t>http://thewordsearch.com/cat/science/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08752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1622" y="141051"/>
            <a:ext cx="10018713" cy="849385"/>
          </a:xfrm>
        </p:spPr>
        <p:txBody>
          <a:bodyPr/>
          <a:lstStyle/>
          <a:p>
            <a:r>
              <a:rPr lang="it-IT" dirty="0"/>
              <a:t>MIND MAPS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74585" y="2734811"/>
            <a:ext cx="10018713" cy="1585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u="sng" dirty="0">
                <a:solidFill>
                  <a:srgbClr val="FF0000"/>
                </a:solidFill>
              </a:rPr>
              <a:t>CMAP TOOLS</a:t>
            </a:r>
            <a:r>
              <a:rPr lang="it-IT" sz="2800" dirty="0"/>
              <a:t>: </a:t>
            </a:r>
          </a:p>
          <a:p>
            <a:pPr marL="0" indent="0">
              <a:buNone/>
            </a:pPr>
            <a:r>
              <a:rPr lang="it-IT" sz="2800" dirty="0"/>
              <a:t>PRODUCES MIND MAPS </a:t>
            </a:r>
          </a:p>
          <a:p>
            <a:pPr marL="0" indent="0">
              <a:buNone/>
            </a:pPr>
            <a:r>
              <a:rPr lang="it-IT" sz="2800" dirty="0"/>
              <a:t>THE PROGRAM IS FREE TO </a:t>
            </a:r>
          </a:p>
          <a:p>
            <a:pPr marL="0" indent="0">
              <a:buNone/>
            </a:pPr>
            <a:r>
              <a:rPr lang="it-IT" sz="2800" dirty="0"/>
              <a:t>DOWNLOAD AND INSTALL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11" y="709382"/>
            <a:ext cx="5085078" cy="58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568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46936" y="1125975"/>
            <a:ext cx="6698127" cy="3842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5) </a:t>
            </a:r>
            <a:r>
              <a:rPr lang="en-US" sz="6000" u="sng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TEXT OR VIDEO </a:t>
            </a:r>
            <a:r>
              <a:rPr lang="en-US" sz="6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WITH </a:t>
            </a:r>
            <a:r>
              <a:rPr lang="en-US" sz="6000" u="sng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31975703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8A17C7-09A1-45C9-84DE-5198DE710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41" y="22549"/>
            <a:ext cx="10018713" cy="1752599"/>
          </a:xfrm>
        </p:spPr>
        <p:txBody>
          <a:bodyPr/>
          <a:lstStyle/>
          <a:p>
            <a:r>
              <a:rPr lang="it-IT" dirty="0"/>
              <a:t>ORIGINAL TEXTS SHOULD BE USED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8E2DF3-B63A-4751-9130-4F257D9D1AD9}"/>
              </a:ext>
            </a:extLst>
          </p:cNvPr>
          <p:cNvSpPr txBox="1"/>
          <p:nvPr/>
        </p:nvSpPr>
        <p:spPr>
          <a:xfrm flipH="1">
            <a:off x="1902511" y="3284376"/>
            <a:ext cx="2613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NOBEL LECTURES</a:t>
            </a:r>
          </a:p>
        </p:txBody>
      </p:sp>
    </p:spTree>
    <p:extLst>
      <p:ext uri="{BB962C8B-B14F-4D97-AF65-F5344CB8AC3E}">
        <p14:creationId xmlns:p14="http://schemas.microsoft.com/office/powerpoint/2010/main" val="298790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19" y="0"/>
            <a:ext cx="6668078" cy="67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737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5313" y="-24937"/>
            <a:ext cx="10018713" cy="832607"/>
          </a:xfrm>
        </p:spPr>
        <p:txBody>
          <a:bodyPr/>
          <a:lstStyle/>
          <a:p>
            <a:r>
              <a:rPr lang="it-IT" dirty="0"/>
              <a:t>VIDEOS</a:t>
            </a: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1836647" y="756973"/>
            <a:ext cx="10018713" cy="49475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THERE ARE MANY SOURCES OF EDUCATIONAL VIDEOS ON THE WEB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KHAN ACADEMY</a:t>
            </a:r>
          </a:p>
          <a:p>
            <a:endParaRPr lang="it-IT" dirty="0"/>
          </a:p>
          <a:p>
            <a:r>
              <a:rPr lang="it-IT" dirty="0"/>
              <a:t>TED LESSONS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BOZEMAN SCIENCE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YOUTUBE (GENERAL SEARCH)</a:t>
            </a:r>
          </a:p>
        </p:txBody>
      </p:sp>
    </p:spTree>
    <p:extLst>
      <p:ext uri="{BB962C8B-B14F-4D97-AF65-F5344CB8AC3E}">
        <p14:creationId xmlns:p14="http://schemas.microsoft.com/office/powerpoint/2010/main" val="13611219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CLIL ACTIVITIES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20808" y="1389973"/>
            <a:ext cx="10018713" cy="1688788"/>
          </a:xfrm>
        </p:spPr>
        <p:txBody>
          <a:bodyPr>
            <a:normAutofit/>
          </a:bodyPr>
          <a:lstStyle/>
          <a:p>
            <a:r>
              <a:rPr lang="it-IT" sz="3200" u="sng" dirty="0"/>
              <a:t>AUTHENTIC VIDEOS AND TEXTS </a:t>
            </a:r>
            <a:r>
              <a:rPr lang="it-IT" sz="3200" dirty="0"/>
              <a:t>SHOULD ALWAYS BE USED IN EVERY CLIL LESSONS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720808" y="3497008"/>
            <a:ext cx="10018713" cy="12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HOWEVER, THEY MUST ALWAYS BE </a:t>
            </a:r>
            <a:r>
              <a:rPr lang="it-IT" sz="3200" u="sng" dirty="0"/>
              <a:t>SUPPORTED BY ACTIVITIES AND TESTS</a:t>
            </a:r>
          </a:p>
        </p:txBody>
      </p:sp>
    </p:spTree>
    <p:extLst>
      <p:ext uri="{BB962C8B-B14F-4D97-AF65-F5344CB8AC3E}">
        <p14:creationId xmlns:p14="http://schemas.microsoft.com/office/powerpoint/2010/main" val="26188905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CLIL ACTIVITIES FOR TEXTS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598320"/>
            <a:ext cx="10018713" cy="1243520"/>
          </a:xfrm>
        </p:spPr>
        <p:txBody>
          <a:bodyPr/>
          <a:lstStyle/>
          <a:p>
            <a:r>
              <a:rPr lang="it-IT" dirty="0"/>
              <a:t>ANSWER OPEN QUESTIONS ABOUT GIVEN TEXT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240" y="1606542"/>
            <a:ext cx="6642472" cy="48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008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CLIL ACTIVITIES FOR TEXTS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8863" y="752410"/>
            <a:ext cx="10018713" cy="1243520"/>
          </a:xfrm>
        </p:spPr>
        <p:txBody>
          <a:bodyPr/>
          <a:lstStyle/>
          <a:p>
            <a:r>
              <a:rPr lang="it-IT" dirty="0"/>
              <a:t>TIMELINE GRAPH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005" y="1513400"/>
            <a:ext cx="6702017" cy="500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028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CLIL ACTIVITIES FOR TEXTS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10812" y="904672"/>
            <a:ext cx="10018713" cy="1243520"/>
          </a:xfrm>
        </p:spPr>
        <p:txBody>
          <a:bodyPr/>
          <a:lstStyle/>
          <a:p>
            <a:r>
              <a:rPr lang="it-IT" dirty="0"/>
              <a:t>DIVIDE TEXT INTO PARAGRAPHS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197" y="2318566"/>
            <a:ext cx="9170353" cy="39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694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CLIL ACTIVITIES FOR VIDEOS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598320"/>
            <a:ext cx="10018713" cy="1243520"/>
          </a:xfrm>
        </p:spPr>
        <p:txBody>
          <a:bodyPr/>
          <a:lstStyle/>
          <a:p>
            <a:r>
              <a:rPr lang="it-IT" dirty="0"/>
              <a:t>MATCHING EXERCISE ABOUT VIDEO CONTENT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848" y="1559404"/>
            <a:ext cx="6156595" cy="50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63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1595"/>
            <a:ext cx="10018713" cy="783077"/>
          </a:xfrm>
        </p:spPr>
        <p:txBody>
          <a:bodyPr/>
          <a:lstStyle/>
          <a:p>
            <a:r>
              <a:rPr lang="it-IT" dirty="0"/>
              <a:t>CLIL ACTIVITIES FOR VIDEOS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598320"/>
            <a:ext cx="10018713" cy="1243520"/>
          </a:xfrm>
        </p:spPr>
        <p:txBody>
          <a:bodyPr/>
          <a:lstStyle/>
          <a:p>
            <a:r>
              <a:rPr lang="it-IT" dirty="0"/>
              <a:t>COMPLETE MIND MAP ON VIDEO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120" y="1635721"/>
            <a:ext cx="6085121" cy="48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14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90182"/>
            <a:ext cx="10018713" cy="1752599"/>
          </a:xfrm>
        </p:spPr>
        <p:txBody>
          <a:bodyPr>
            <a:normAutofit/>
          </a:bodyPr>
          <a:lstStyle/>
          <a:p>
            <a:r>
              <a:rPr lang="it-IT" sz="5400" u="sng" dirty="0"/>
              <a:t>FINAL ASSESSMENT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467139"/>
            <a:ext cx="10018713" cy="6579704"/>
          </a:xfrm>
        </p:spPr>
        <p:txBody>
          <a:bodyPr>
            <a:normAutofit/>
          </a:bodyPr>
          <a:lstStyle/>
          <a:p>
            <a:r>
              <a:rPr lang="it-IT" sz="2800" dirty="0"/>
              <a:t>THE ABOVE ACTIVITIES CAN ALSO BE USED FOR THE FINAL ASSESSMENT OF STUDENTS AFTER A SERIES OF LESSONS.</a:t>
            </a:r>
          </a:p>
          <a:p>
            <a:r>
              <a:rPr lang="it-IT" sz="2800" dirty="0"/>
              <a:t>I HAVE USED UNTIL NOW THREE QUESTIONS TO BE ASWERED IN 10 LINES (</a:t>
            </a:r>
            <a:r>
              <a:rPr lang="it-IT" sz="2800" u="sng" dirty="0"/>
              <a:t>TERZA PROVA</a:t>
            </a:r>
            <a:r>
              <a:rPr lang="it-IT" sz="2800" dirty="0"/>
              <a:t>)</a:t>
            </a:r>
          </a:p>
          <a:p>
            <a:r>
              <a:rPr lang="it-IT" sz="2800" dirty="0"/>
              <a:t>THIS TEST HAS THE ADVANTAGE OF BEING ALREADY FAMILIAR TO STUDENTS, BUT IT REQUIRES AN APPROPRIATE </a:t>
            </a:r>
            <a:r>
              <a:rPr lang="it-IT" sz="2800" u="sng" dirty="0"/>
              <a:t>EVALUATION GRID</a:t>
            </a:r>
            <a:r>
              <a:rPr lang="it-I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13355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123739"/>
            <a:ext cx="10018713" cy="807440"/>
          </a:xfrm>
        </p:spPr>
        <p:txBody>
          <a:bodyPr/>
          <a:lstStyle/>
          <a:p>
            <a:r>
              <a:rPr lang="it-IT" dirty="0"/>
              <a:t>EXAMPLE OF FINAL TEST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655" y="1031846"/>
            <a:ext cx="9084243" cy="54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705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558498" y="0"/>
            <a:ext cx="10018713" cy="1752599"/>
          </a:xfrm>
        </p:spPr>
        <p:txBody>
          <a:bodyPr/>
          <a:lstStyle/>
          <a:p>
            <a:r>
              <a:rPr lang="it-IT" dirty="0"/>
              <a:t>CLIL EVALUATION GRID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292" y="1329698"/>
            <a:ext cx="4336887" cy="5411570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1195169" y="975222"/>
            <a:ext cx="7785525" cy="4130180"/>
          </a:xfrm>
        </p:spPr>
        <p:txBody>
          <a:bodyPr/>
          <a:lstStyle/>
          <a:p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APPROXIMATELY 30% OF THE FINAL </a:t>
            </a:r>
          </a:p>
          <a:p>
            <a:pPr marL="0" indent="0">
              <a:buNone/>
            </a:pPr>
            <a:r>
              <a:rPr lang="it-IT" dirty="0"/>
              <a:t>SCORE DEPENDS ON LANGUAGE </a:t>
            </a:r>
          </a:p>
          <a:p>
            <a:pPr marL="0" indent="0">
              <a:buNone/>
            </a:pPr>
            <a:r>
              <a:rPr lang="it-IT" dirty="0"/>
              <a:t>KNOWLEDGE.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GRID DEVELOPED BY </a:t>
            </a:r>
            <a:r>
              <a:rPr lang="it-IT" u="sng" dirty="0"/>
              <a:t>SCHOOL CLIL TEAM</a:t>
            </a:r>
          </a:p>
        </p:txBody>
      </p:sp>
    </p:spTree>
    <p:extLst>
      <p:ext uri="{BB962C8B-B14F-4D97-AF65-F5344CB8AC3E}">
        <p14:creationId xmlns:p14="http://schemas.microsoft.com/office/powerpoint/2010/main" val="2636755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880</TotalTime>
  <Words>1934</Words>
  <Application>Microsoft Office PowerPoint</Application>
  <PresentationFormat>Widescreen</PresentationFormat>
  <Paragraphs>408</Paragraphs>
  <Slides>100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100</vt:i4>
      </vt:variant>
    </vt:vector>
  </HeadingPairs>
  <TitlesOfParts>
    <vt:vector size="111" baseType="lpstr">
      <vt:lpstr>Arial</vt:lpstr>
      <vt:lpstr>Arial</vt:lpstr>
      <vt:lpstr>Calibri</vt:lpstr>
      <vt:lpstr>Cambria Math</vt:lpstr>
      <vt:lpstr>Castellar</vt:lpstr>
      <vt:lpstr>Corbel</vt:lpstr>
      <vt:lpstr>Symbol</vt:lpstr>
      <vt:lpstr>Tahoma</vt:lpstr>
      <vt:lpstr>Times New Roman</vt:lpstr>
      <vt:lpstr>Parallasse</vt:lpstr>
      <vt:lpstr>Slide</vt:lpstr>
      <vt:lpstr>TEACHING PHYSICS USING CLIL </vt:lpstr>
      <vt:lpstr>CLIL PHYSICS LESSONS (2017-18)</vt:lpstr>
      <vt:lpstr>TODAY’S PRESENTATION</vt:lpstr>
      <vt:lpstr>PREPARE A CLIL LESSON</vt:lpstr>
      <vt:lpstr>8) LESSON PLAN</vt:lpstr>
      <vt:lpstr>1) INTRODUCTION</vt:lpstr>
      <vt:lpstr>1) INTRODUCTION</vt:lpstr>
      <vt:lpstr>2) GLOSSARY EXERCISE</vt:lpstr>
      <vt:lpstr>Presentazione standard di PowerPoint</vt:lpstr>
      <vt:lpstr>THE MATCHING EXERCISE CAN BE FOLLOWED BY A GAP FILL EXERCISE WHERE THE SAME WORDS ARE USED.</vt:lpstr>
      <vt:lpstr>Presentazione standard di PowerPoint</vt:lpstr>
      <vt:lpstr>Presentazione standard di PowerPoint</vt:lpstr>
      <vt:lpstr>LESSON STRUCTURE</vt:lpstr>
      <vt:lpstr>OHM’S LAW</vt:lpstr>
      <vt:lpstr>LEYDA JAR</vt:lpstr>
      <vt:lpstr>VOLTA’S BATTERY</vt:lpstr>
      <vt:lpstr>VOLTA’S BATTERY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OHMIC CONDUCTORS: CONDUCTORS THAT FOLLOW OHM’S LAW</vt:lpstr>
      <vt:lpstr>NON-OHMIC CONDUCTORS</vt:lpstr>
      <vt:lpstr>NON-OHMIC CONDUCTORS</vt:lpstr>
      <vt:lpstr>Presentazione standard di PowerPoint</vt:lpstr>
      <vt:lpstr>RESISTIVITY</vt:lpstr>
      <vt:lpstr>Presentazione standard di PowerPoint</vt:lpstr>
      <vt:lpstr>RESISTIVITY VARIES WIDELY IN DIFFERENT MATERIALS</vt:lpstr>
      <vt:lpstr>Presentazione standard di PowerPoint</vt:lpstr>
      <vt:lpstr>Presentazione standard di PowerPoint</vt:lpstr>
      <vt:lpstr>SUPERCONDUCTIVITY</vt:lpstr>
      <vt:lpstr>SUPERCONDUCTIVITY</vt:lpstr>
      <vt:lpstr>Presentazione standard di PowerPoint</vt:lpstr>
      <vt:lpstr>Presentazione standard di PowerPoint</vt:lpstr>
      <vt:lpstr>CLIL ACTIVITIES</vt:lpstr>
      <vt:lpstr>CLIL ACTIVITIES</vt:lpstr>
      <vt:lpstr>Presentazione standard di PowerPoint</vt:lpstr>
      <vt:lpstr>Presentazione standard di PowerPoint</vt:lpstr>
      <vt:lpstr>MATCHING EXERCISES</vt:lpstr>
      <vt:lpstr>MATCHING EXERCISES</vt:lpstr>
      <vt:lpstr>MATCHING EXERCISES</vt:lpstr>
      <vt:lpstr>MATCHING EXERCISES</vt:lpstr>
      <vt:lpstr>MATCHING EXERCISES</vt:lpstr>
      <vt:lpstr>MATCHING EXERCISES</vt:lpstr>
      <vt:lpstr>MATCHING EXERCISES</vt:lpstr>
      <vt:lpstr>MATCHING EXERCISES</vt:lpstr>
      <vt:lpstr>MATCHING EXERCISES</vt:lpstr>
      <vt:lpstr>GAP FILL EXERCISES</vt:lpstr>
      <vt:lpstr>GAP FILL EXERCISES</vt:lpstr>
      <vt:lpstr>GAP FILL EXERCISES</vt:lpstr>
      <vt:lpstr>GAP FILL EXERCISES</vt:lpstr>
      <vt:lpstr>GAP FILL EXERCISES</vt:lpstr>
      <vt:lpstr>GAP FILL EXERCISES</vt:lpstr>
      <vt:lpstr>MIND MAPS</vt:lpstr>
      <vt:lpstr>MIND MAPS</vt:lpstr>
      <vt:lpstr>MIND MAPS</vt:lpstr>
      <vt:lpstr>WRITE A SENTENCE FOR EACH GIVEN WORD</vt:lpstr>
      <vt:lpstr>CROSS OUT</vt:lpstr>
      <vt:lpstr>CONNECT SYNONYMS</vt:lpstr>
      <vt:lpstr>TRUE OR FALSE</vt:lpstr>
      <vt:lpstr>FIND QUESTIONS</vt:lpstr>
      <vt:lpstr>CLIL ACTIVITIES</vt:lpstr>
      <vt:lpstr>SENTENCE UNSCRAMBLE </vt:lpstr>
      <vt:lpstr>REORDER PARAGRAPH</vt:lpstr>
      <vt:lpstr>‘TERZA PROVA’</vt:lpstr>
      <vt:lpstr>EXPLAIN THE PICTURE</vt:lpstr>
      <vt:lpstr>LABEL A PICTURE</vt:lpstr>
      <vt:lpstr>LABEL A GRAPH</vt:lpstr>
      <vt:lpstr>‘ODD ONE OUT’</vt:lpstr>
      <vt:lpstr>ASSOCIATE WITH COLOURS</vt:lpstr>
      <vt:lpstr>CATEGORIES</vt:lpstr>
      <vt:lpstr>TABLES</vt:lpstr>
      <vt:lpstr>PASSIVE TO ACTIVE</vt:lpstr>
      <vt:lpstr>GRAMMATICAL METAPHORS</vt:lpstr>
      <vt:lpstr>COLLOCATIONS</vt:lpstr>
      <vt:lpstr>Presentazione standard di PowerPoint</vt:lpstr>
      <vt:lpstr>USEFUL PROGRAMS AND SITES</vt:lpstr>
      <vt:lpstr>SENTENCE UNSCRAMBLE </vt:lpstr>
      <vt:lpstr>Presentazione standard di PowerPoint</vt:lpstr>
      <vt:lpstr>CROSSWORD PUZZLE </vt:lpstr>
      <vt:lpstr>CROSSWORD PUZZLE </vt:lpstr>
      <vt:lpstr>WORD CLOUDS</vt:lpstr>
      <vt:lpstr>CLOZE TEXTS – GAP FILL</vt:lpstr>
      <vt:lpstr>WORD SEARCH</vt:lpstr>
      <vt:lpstr>MIND MAPS</vt:lpstr>
      <vt:lpstr>Presentazione standard di PowerPoint</vt:lpstr>
      <vt:lpstr>ORIGINAL TEXTS SHOULD BE USED</vt:lpstr>
      <vt:lpstr>VIDEOS</vt:lpstr>
      <vt:lpstr>CLIL ACTIVITIES</vt:lpstr>
      <vt:lpstr>CLIL ACTIVITIES FOR TEXTS</vt:lpstr>
      <vt:lpstr>CLIL ACTIVITIES FOR TEXTS</vt:lpstr>
      <vt:lpstr>CLIL ACTIVITIES FOR TEXTS</vt:lpstr>
      <vt:lpstr>CLIL ACTIVITIES FOR VIDEOS</vt:lpstr>
      <vt:lpstr>CLIL ACTIVITIES FOR VIDEOS</vt:lpstr>
      <vt:lpstr>FINAL ASSESSMENT</vt:lpstr>
      <vt:lpstr>EXAMPLE OF FINAL TEST</vt:lpstr>
      <vt:lpstr>CLIL EVALUATION GRID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CLIL TEACHING</dc:title>
  <dc:creator>matteo erba</dc:creator>
  <cp:lastModifiedBy>matteo erba</cp:lastModifiedBy>
  <cp:revision>39</cp:revision>
  <dcterms:created xsi:type="dcterms:W3CDTF">2017-01-19T08:04:00Z</dcterms:created>
  <dcterms:modified xsi:type="dcterms:W3CDTF">2018-02-24T00:35:51Z</dcterms:modified>
</cp:coreProperties>
</file>