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72" r:id="rId2"/>
  </p:sldMasterIdLst>
  <p:notesMasterIdLst>
    <p:notesMasterId r:id="rId7"/>
  </p:notesMasterIdLst>
  <p:handoutMasterIdLst>
    <p:handoutMasterId r:id="rId8"/>
  </p:handoutMasterIdLst>
  <p:sldIdLst>
    <p:sldId id="369" r:id="rId3"/>
    <p:sldId id="372" r:id="rId4"/>
    <p:sldId id="373" r:id="rId5"/>
    <p:sldId id="371" r:id="rId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249" autoAdjust="0"/>
  </p:normalViewPr>
  <p:slideViewPr>
    <p:cSldViewPr>
      <p:cViewPr varScale="1">
        <p:scale>
          <a:sx n="68" d="100"/>
          <a:sy n="68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0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1EC4-80D5-44D0-8496-4B1D161A099F}" type="datetimeFigureOut">
              <a:rPr lang="it-IT" smtClean="0"/>
              <a:pPr/>
              <a:t>29/01/2018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853BC-2951-4CB0-BEAC-8ABC046803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79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9552B7-61F6-4DDB-BA83-C8D51551C101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74D882-4A55-4E6F-8490-E94DB170E47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1854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A </a:t>
            </a:r>
            <a:r>
              <a:rPr lang="it-IT" b="1" dirty="0" err="1"/>
              <a:t>sx</a:t>
            </a:r>
            <a:r>
              <a:rPr lang="it-IT" b="1" dirty="0"/>
              <a:t> il tunnel di SPS (Super Proto Sincrotrone),l’acceleratore del CERN utilizzato per questo esperimento: ogni 6 secondi due pacchetti di protoni a 400GeV vengono estratti da SPS e inviati al bersaglio. Ogni pacchetto contiene fino a 2,4 10</a:t>
            </a:r>
            <a:r>
              <a:rPr lang="it-IT" b="1" baseline="30000" dirty="0"/>
              <a:t>13</a:t>
            </a:r>
            <a:r>
              <a:rPr lang="it-IT" b="1" dirty="0"/>
              <a:t> particelle. Tenendo in considerazione i periodi di inattività e la condivisione di SPS con LHC e altri esperimenti ogni anno vengono inviati alla linea CNGS 4,5x10</a:t>
            </a:r>
            <a:r>
              <a:rPr lang="it-IT" b="1" baseline="30000" dirty="0"/>
              <a:t>19</a:t>
            </a:r>
            <a:r>
              <a:rPr lang="it-IT" b="1" dirty="0"/>
              <a:t> protoni.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Il bersaglio è uno degli elemento critici per la produzione di un fascio di neutrini: deve essere sottile per non intrappolare i mesoni prodotto ma abbastanza lungo per fare in modo che la maggior parte dei protoni interagisca con la materia e resistente agli sforzi e al calore prodotto nell’impatto.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Nel caso di CNGS il bersaglio è lungo 2 metri e composto da 13 cilindretti di grafite del diametro di 4mm ( 5mm i primi due). Il bersaglio è immerso in elio perché la sua temperatura sale a 700 gradi all’arrivo di ogni pacchetto e la grafite brucerebbe a contatto con l’ossigeno.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I protoni interagendo con i nuclei del bersaglio producono varie particelle tra cui molti mesoni </a:t>
            </a:r>
            <a:r>
              <a:rPr lang="it-IT" b="1" dirty="0">
                <a:sym typeface="Symbol" panose="05050102010706020507" pitchFamily="18" charset="2"/>
              </a:rPr>
              <a:t> ( pioni)</a:t>
            </a:r>
            <a:endParaRPr lang="it-IT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I pioni prodotti dal bersaglio non hanno tutti la stessa energia : per questo motivo delle lenti magnetiche ( magneti sagomati in modo opportuno) poste dopo il bersaglio servono per focalizzare solo le particelle comprese in un intervallo limitato di valori di energia. Le lenti di CNGS sono lunghe 6 metri ciascuna, con pareti sottilissime ( 1mm di alluminio) per non ostacolare il volo dei mesoni.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Ci vuole tempo perché i mesoni decadano in muoni e neutrini muonici: un pione di 10GeV percorre in media 560 m prima di decadere e quindi è stato fatto un tubo lungo 1 km , del diametro di 2,5m sotto vuoto. Alla fine del tunnel, 10m sotto terra c’è il </a:t>
            </a:r>
            <a:r>
              <a:rPr lang="it-IT" b="1" dirty="0" err="1"/>
              <a:t>beam</a:t>
            </a:r>
            <a:r>
              <a:rPr lang="it-IT" b="1" dirty="0"/>
              <a:t> </a:t>
            </a:r>
            <a:r>
              <a:rPr lang="it-IT" b="1" dirty="0" err="1"/>
              <a:t>dump</a:t>
            </a:r>
            <a:r>
              <a:rPr lang="it-IT" b="1" dirty="0"/>
              <a:t> : un blocco di 3m di grafite e di 14 m di ferro con una sezione di 10m2, tutto raffreddato ad acqua. Scopo del </a:t>
            </a:r>
            <a:r>
              <a:rPr lang="it-IT" b="1" dirty="0" err="1"/>
              <a:t>beam</a:t>
            </a:r>
            <a:r>
              <a:rPr lang="it-IT" b="1" dirty="0"/>
              <a:t> </a:t>
            </a:r>
            <a:r>
              <a:rPr lang="it-IT" b="1" dirty="0" err="1"/>
              <a:t>dump</a:t>
            </a:r>
            <a:r>
              <a:rPr lang="it-IT" b="1" dirty="0"/>
              <a:t> è quello di assorbire i muoni prodotti dal decadimento dei pioni lasciando così propagare soli neutrini muonici.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Quando i neutrini arrivano al GS il fascio si è allargato tanto che l’intensità è uniforme entro un raggio di circa 1 km.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Ogni pacchetto di protoni produce un flusso di circa 20.000 neutrini per m2. Solo 1 neutrino su 5 milioni interagisce tra il CERN e il 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Nel rivelatore OPERA ci si aspettava una decina di eventi in 5 anni !!!!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Nella slide in alto a destra il  tubo sotto vuoto del tunnel di decadimento dell’esperimento </a:t>
            </a:r>
            <a:r>
              <a:rPr lang="it-IT" b="1" dirty="0" err="1"/>
              <a:t>Cngs</a:t>
            </a:r>
            <a:r>
              <a:rPr lang="it-IT" b="1" dirty="0"/>
              <a:t> (</a:t>
            </a:r>
            <a:r>
              <a:rPr lang="it-IT" b="1" dirty="0" err="1"/>
              <a:t>Cern</a:t>
            </a:r>
            <a:r>
              <a:rPr lang="it-IT" b="1" dirty="0"/>
              <a:t> Neutrino to Gran Sasso) nel laboratorio CERN (Ginevra, Svizzera), dove le particelle decadono producendo i neutrini diretti al rivelatore Opera nei Laboratori del Gran Sasso (INFN) ©CERN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neutrini attraversano il sottosuolo in linea retta quasi alla velocità della luce fino al Gran Sasso percorrendo 732 km e giungono a destinazione dopo 2,4 millisecondi. Ad attenderli ai LNGS ci sono gli esperimenti Opera e </a:t>
            </a:r>
            <a:r>
              <a:rPr lang="it-IT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Icarus</a:t>
            </a:r>
            <a:r>
              <a:rPr lang="it-IT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 fotografano e registrano i prodotti dell’interazione dei neutrini con i nuclei di cui sono composti i rivelatori. </a:t>
            </a:r>
            <a:r>
              <a:rPr lang="it-IT" b="1" dirty="0"/>
              <a:t>( pag. 70 le scienze giugno 2006)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Nelle pagine seguenti alcune </a:t>
            </a:r>
            <a:r>
              <a:rPr lang="it-IT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immegini</a:t>
            </a:r>
            <a:r>
              <a:rPr lang="it-IT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 una slide riassuntiva con i numeri del fascio CNGS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34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E19975-0CD5-4412-A28D-E70874F85F09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B9396C2-340E-4247-8D89-C0525F0B5B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634392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22F94A-68A2-4734-ACAE-A720E87727BF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89FAFAE-30EB-4CF5-A863-C5258D8EDB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423920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454F2C-F6DE-4EE8-9288-C5BF69A869A8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16A5D83-46E5-46A1-8258-F9C8F5285B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360236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123881-BC6A-4C62-89E7-D77AA72C2F47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B6198E9-BE17-4FD2-81CA-776B2B4D3CF5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29960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296144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459297-6001-4F7B-A376-30629B4102AF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1F7595B-5966-422B-8B81-DE9711DB59CE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43866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7D243F9-E4D3-43C0-920E-5B465DE0354D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3725756-FFFF-40C4-A4E4-A6179FE12537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88925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8732A6-281D-451D-A621-F0682CD709CB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0426EB-1F4C-4C09-9C08-74F706135E1D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03394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5D9FB8-EFA7-47CA-8CA7-A3FDC61E1772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C561A24-861D-4DEC-934E-3BD9B7B97024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21697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5F766A4-275A-4C3B-A7E3-A5D18D3D43B8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FFB9116-527C-4582-B2EE-FBD2521588CE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67397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6A9495F-24DB-44AF-9542-6C326DE964C1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E75CE-2D49-4E32-A564-516EB840372E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69938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50CF9C-A7DD-4738-ABCF-DE81A64D14F4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51FED3E-AF71-4864-A0BC-A7382F5ED596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9524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6192688" cy="1296144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4B8C6E-EB2E-4A35-A7C0-51A9C2D6D6EE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BDDA046-FF33-4C52-BF96-1D44754E514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544572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D87C10F-7C64-4FC0-B6A6-ABDE73835A91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2292A73-F4C4-4CF1-A1FA-2D729886C41D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84316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4747A4-8058-4785-8B58-CE53F1FE64D4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D50734D-5702-44F5-927E-CD77C86AFFEA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53065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B6722BB-FBD6-4D4A-B4E7-237318A8391E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29/01/2018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97EF377-D975-4517-A689-3DAA0CFA960B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7540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473E4C-C7EB-44CF-B6B7-BD962E3B28DE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C81C0DC-CAB3-4537-9BB9-6FFF57E09C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996404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D8C975-9FC6-4135-877E-086C32C31A8A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B09C25A-C7BF-4EBA-B706-81FAC320F5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371880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3C8147-DC6A-4E46-B0B7-877D6AB9266D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A023FDC-D50F-4872-A7F9-FC20EA00D1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97715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3B0B31-A473-45F6-A4D3-D40C6AF18A91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DB71547-DC56-40A0-B51D-B3EC51D61C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94920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8C48D3-A17F-4F62-BCBE-75C00191FD2F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B89BE85-B011-4B1E-9F38-191EEA7FE7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083366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EDD18A-FF38-44E3-8034-C8DF57A348B9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A228B5A-73CE-46EE-B90E-C3E48E27D6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095582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70E6F5-441A-4010-959A-CA099E9C4042}" type="datetimeFigureOut">
              <a:rPr lang="it-IT"/>
              <a:pPr>
                <a:defRPr/>
              </a:pPr>
              <a:t>29/01/2018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E63C36F-18BF-4B5A-9465-323441C2B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77208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DBEEF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043608" y="188640"/>
            <a:ext cx="6480720" cy="1295400"/>
          </a:xfrm>
          <a:prstGeom prst="rect">
            <a:avLst/>
          </a:prstGeom>
          <a:solidFill>
            <a:schemeClr val="bg1"/>
          </a:solidFill>
          <a:ln w="22225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24626"/>
            <a:ext cx="9144000" cy="333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SKYLAB : IL NEUTRINO –</a:t>
            </a:r>
            <a:r>
              <a:rPr lang="it-IT" b="1" baseline="0" dirty="0">
                <a:solidFill>
                  <a:schemeClr val="accent1">
                    <a:lumMod val="50000"/>
                  </a:schemeClr>
                </a:solidFill>
              </a:rPr>
              <a:t> UNA TROTTOLA FATTA </a:t>
            </a:r>
            <a:r>
              <a:rPr lang="it-IT" b="1" baseline="0" dirty="0" err="1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b="1" baseline="0" dirty="0">
                <a:solidFill>
                  <a:schemeClr val="accent1">
                    <a:lumMod val="50000"/>
                  </a:schemeClr>
                </a:solidFill>
              </a:rPr>
              <a:t> NULLA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05264"/>
            <a:ext cx="172265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3186" y="1"/>
            <a:ext cx="1520813" cy="10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376" y="5808514"/>
            <a:ext cx="1187624" cy="104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2700">
            <a:solidFill>
              <a:schemeClr val="accent1">
                <a:lumMod val="75000"/>
              </a:schemeClr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331640" y="188640"/>
            <a:ext cx="6192688" cy="1296144"/>
          </a:xfrm>
          <a:prstGeom prst="rect">
            <a:avLst/>
          </a:prstGeom>
          <a:solidFill>
            <a:schemeClr val="bg1"/>
          </a:solidFill>
          <a:ln w="22225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25345"/>
            <a:ext cx="9144000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srgbClr val="4F81BD">
                    <a:lumMod val="50000"/>
                  </a:srgbClr>
                </a:solidFill>
              </a:rPr>
              <a:t>SKYLAB : UNA FINESTRA SUL COSMO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6622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XMM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5986474"/>
            <a:ext cx="1368152" cy="871527"/>
          </a:xfrm>
          <a:prstGeom prst="rect">
            <a:avLst/>
          </a:prstGeom>
        </p:spPr>
      </p:pic>
      <p:pic>
        <p:nvPicPr>
          <p:cNvPr id="12" name="Immagine 11" descr="SArdinia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812360" y="5948442"/>
            <a:ext cx="1331640" cy="909558"/>
          </a:xfrm>
          <a:prstGeom prst="rect">
            <a:avLst/>
          </a:prstGeom>
        </p:spPr>
      </p:pic>
      <p:pic>
        <p:nvPicPr>
          <p:cNvPr id="13" name="Immagine 12" descr="index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316416" y="0"/>
            <a:ext cx="827584" cy="12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cap="none" spc="0">
          <a:ln w="12700">
            <a:solidFill>
              <a:schemeClr val="accent1">
                <a:lumMod val="75000"/>
              </a:schemeClr>
            </a:solidFill>
            <a:prstDash val="solid"/>
          </a:ln>
          <a:solidFill>
            <a:schemeClr val="tx2">
              <a:lumMod val="20000"/>
              <a:lumOff val="8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6B5BB-931B-4CAB-A8CA-BAA2BA5D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0"/>
            <a:ext cx="6120680" cy="980728"/>
          </a:xfrm>
        </p:spPr>
        <p:txBody>
          <a:bodyPr/>
          <a:lstStyle/>
          <a:p>
            <a:r>
              <a:rPr lang="it-IT" dirty="0" err="1"/>
              <a:t>C</a:t>
            </a:r>
            <a:r>
              <a:rPr lang="it-IT" sz="2000" dirty="0" err="1"/>
              <a:t>ern</a:t>
            </a:r>
            <a:r>
              <a:rPr lang="it-IT" dirty="0"/>
              <a:t> N</a:t>
            </a:r>
            <a:r>
              <a:rPr lang="it-IT" sz="2000" dirty="0"/>
              <a:t>eutrino</a:t>
            </a:r>
            <a:r>
              <a:rPr lang="it-IT" dirty="0"/>
              <a:t> </a:t>
            </a:r>
            <a:r>
              <a:rPr lang="it-IT" sz="2000" dirty="0"/>
              <a:t>to</a:t>
            </a:r>
            <a:r>
              <a:rPr lang="it-IT" dirty="0"/>
              <a:t> G</a:t>
            </a:r>
            <a:r>
              <a:rPr lang="it-IT" sz="2000" dirty="0"/>
              <a:t>ran</a:t>
            </a:r>
            <a:r>
              <a:rPr lang="it-IT" dirty="0"/>
              <a:t> S</a:t>
            </a:r>
            <a:r>
              <a:rPr lang="it-IT" sz="2000" dirty="0"/>
              <a:t>asso</a:t>
            </a:r>
            <a:br>
              <a:rPr lang="it-IT" sz="2000" dirty="0"/>
            </a:br>
            <a:r>
              <a:rPr lang="it-IT" sz="2000" dirty="0"/>
              <a:t>(in funzione dal 2006 – Prima rivelazione 2010)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76835-2E16-4980-95FE-B12121C30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545"/>
            <a:ext cx="3611826" cy="27122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9146C6-753A-4BAC-B2CA-377F7A3C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983587"/>
            <a:ext cx="5743575" cy="24574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0AF265-7380-4398-A269-CF48F757B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60" y="1124545"/>
            <a:ext cx="3616393" cy="27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293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880BD-81F5-4279-B376-4EAE24A9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Schema di produzione del fascio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33A873-6958-43AA-BF56-1D64EC86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85988"/>
            <a:ext cx="9323087" cy="26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771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29F91-A970-4CE4-BAC6-279AE03C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 terminale del tubo di decadimento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D082C8-200B-4F0C-8F91-A22C3550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178725" cy="47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5402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41E70-74BE-4888-A68B-35EED018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0"/>
            <a:ext cx="6408712" cy="548680"/>
          </a:xfrm>
        </p:spPr>
        <p:txBody>
          <a:bodyPr/>
          <a:lstStyle/>
          <a:p>
            <a:r>
              <a:rPr lang="it-IT" dirty="0"/>
              <a:t>CNGS: Qualche numero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1639F5-256F-4246-A766-7B469902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472608"/>
          </a:xfrm>
        </p:spPr>
        <p:txBody>
          <a:bodyPr/>
          <a:lstStyle/>
          <a:p>
            <a:pPr marL="285750" lvl="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sz="1800" b="1" dirty="0"/>
              <a:t>Ogni 6 s due pacchetti di p a 400Gev estratti da SPS e inviati al bersaglio. </a:t>
            </a:r>
          </a:p>
          <a:p>
            <a:pPr marL="285750" lvl="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sz="1800" b="1" dirty="0"/>
              <a:t>Ogni pacchetto contiene fino a 2,4 10</a:t>
            </a:r>
            <a:r>
              <a:rPr lang="it-IT" sz="1800" b="1" baseline="30000" dirty="0"/>
              <a:t>13</a:t>
            </a:r>
            <a:r>
              <a:rPr lang="it-IT" sz="1800" b="1" dirty="0"/>
              <a:t> particelle.</a:t>
            </a:r>
          </a:p>
          <a:p>
            <a:pPr marL="285750" lvl="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sz="1800" b="1" dirty="0"/>
              <a:t>Il </a:t>
            </a:r>
            <a:r>
              <a:rPr lang="it-IT" sz="1800" b="1" dirty="0" err="1"/>
              <a:t>besrsaglio</a:t>
            </a:r>
            <a:r>
              <a:rPr lang="it-IT" sz="1800" b="1" dirty="0"/>
              <a:t>: l=2 metri . 13 cilindretti di grafite del diametro di 4mm. Immerso in elio (t = 700°C all’arrivo di ogni pacchetto e la grafite brucerebbe a contatto con l’ossigeno)</a:t>
            </a:r>
          </a:p>
          <a:p>
            <a:pPr marL="285750" lvl="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sz="1800" b="1" dirty="0"/>
              <a:t>Le lenti magnetiche selezionano solo i </a:t>
            </a:r>
            <a:r>
              <a:rPr lang="it-IT" sz="1800" b="1" dirty="0">
                <a:sym typeface="Symbol" panose="05050102010706020507" pitchFamily="18" charset="2"/>
              </a:rPr>
              <a:t> </a:t>
            </a:r>
            <a:r>
              <a:rPr lang="it-IT" sz="1800" b="1" dirty="0"/>
              <a:t>con energia utile. Le lenti di CNGS sono lunghe 6 metri ciascuna</a:t>
            </a:r>
          </a:p>
          <a:p>
            <a:pPr marL="285750" lvl="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sz="1800" b="1" dirty="0"/>
              <a:t>Un </a:t>
            </a:r>
            <a:r>
              <a:rPr lang="it-IT" sz="1800" b="1" dirty="0">
                <a:sym typeface="Symbol" panose="05050102010706020507" pitchFamily="18" charset="2"/>
              </a:rPr>
              <a:t> </a:t>
            </a:r>
            <a:r>
              <a:rPr lang="it-IT" sz="1800" b="1" dirty="0"/>
              <a:t>di 10GeV percorre in media 560 m prima di decadere. tubo lungo 1 km , del diametro di 2,5m sotto vuoto. </a:t>
            </a:r>
          </a:p>
          <a:p>
            <a:pPr marL="285750" lvl="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sz="1800" b="1" dirty="0"/>
              <a:t>Alla fine del tunnel:  </a:t>
            </a:r>
            <a:r>
              <a:rPr lang="it-IT" sz="1800" b="1" dirty="0" err="1"/>
              <a:t>beam</a:t>
            </a:r>
            <a:r>
              <a:rPr lang="it-IT" sz="1800" b="1" dirty="0"/>
              <a:t> </a:t>
            </a:r>
            <a:r>
              <a:rPr lang="it-IT" sz="1800" b="1" dirty="0" err="1"/>
              <a:t>dump</a:t>
            </a:r>
            <a:r>
              <a:rPr lang="it-IT" sz="1800" b="1" dirty="0"/>
              <a:t> (3m di grafite+ 14m di ferro) con una sezione di 10m</a:t>
            </a:r>
            <a:r>
              <a:rPr lang="it-IT" sz="1800" b="1" baseline="30000" dirty="0"/>
              <a:t>2</a:t>
            </a:r>
            <a:r>
              <a:rPr lang="it-IT" sz="1800" b="1" dirty="0"/>
              <a:t>, tutto raffreddato ad acqua.</a:t>
            </a:r>
          </a:p>
          <a:p>
            <a:pPr marL="285750" lvl="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sz="1800" b="1" dirty="0"/>
              <a:t>Quando i neutrini arrivano al GS il fascio si è allargato tanto che l’intensità è uniforme entro un raggio di circa 1 km.</a:t>
            </a:r>
          </a:p>
          <a:p>
            <a:pPr marL="285750" lvl="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sz="1800" b="1" dirty="0"/>
              <a:t>Ogni pacchetto di p produce circa 20.000 neutrini per m</a:t>
            </a:r>
            <a:r>
              <a:rPr lang="it-IT" sz="1800" b="1" baseline="30000" dirty="0"/>
              <a:t>2</a:t>
            </a:r>
            <a:r>
              <a:rPr lang="it-IT" sz="1800" b="1" dirty="0"/>
              <a:t>. solo 1 neutrino / 5 milioni interagisce tra il CERN e il GS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95087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1sky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15755</TotalTime>
  <Words>776</Words>
  <Application>Microsoft Office PowerPoint</Application>
  <PresentationFormat>Presentazione su schermo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Symbol</vt:lpstr>
      <vt:lpstr>Tema1skylab</vt:lpstr>
      <vt:lpstr>1_Tema di Office</vt:lpstr>
      <vt:lpstr>Cern Neutrino to Gran Sasso (in funzione dal 2006 – Prima rivelazione 2010)</vt:lpstr>
      <vt:lpstr>Schema di produzione del fascio</vt:lpstr>
      <vt:lpstr>Parte terminale del tubo di decadimento</vt:lpstr>
      <vt:lpstr>CNGS: Qualche numero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STELLE</dc:title>
  <dc:creator>Lanzani</dc:creator>
  <cp:lastModifiedBy>Marina Canali</cp:lastModifiedBy>
  <cp:revision>830</cp:revision>
  <dcterms:created xsi:type="dcterms:W3CDTF">2015-07-21T13:23:25Z</dcterms:created>
  <dcterms:modified xsi:type="dcterms:W3CDTF">2018-01-29T15:10:11Z</dcterms:modified>
</cp:coreProperties>
</file>