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314" r:id="rId2"/>
    <p:sldId id="315" r:id="rId3"/>
    <p:sldId id="316" r:id="rId4"/>
    <p:sldId id="264" r:id="rId5"/>
    <p:sldId id="265" r:id="rId6"/>
    <p:sldId id="256" r:id="rId7"/>
    <p:sldId id="266" r:id="rId8"/>
    <p:sldId id="270" r:id="rId9"/>
    <p:sldId id="288" r:id="rId10"/>
    <p:sldId id="271" r:id="rId11"/>
    <p:sldId id="274" r:id="rId12"/>
    <p:sldId id="275" r:id="rId13"/>
    <p:sldId id="276" r:id="rId14"/>
    <p:sldId id="278" r:id="rId15"/>
    <p:sldId id="290" r:id="rId16"/>
    <p:sldId id="287" r:id="rId17"/>
    <p:sldId id="293" r:id="rId18"/>
    <p:sldId id="294" r:id="rId19"/>
    <p:sldId id="282" r:id="rId20"/>
    <p:sldId id="283" r:id="rId21"/>
    <p:sldId id="284" r:id="rId22"/>
    <p:sldId id="285" r:id="rId23"/>
    <p:sldId id="286" r:id="rId24"/>
    <p:sldId id="317" r:id="rId25"/>
    <p:sldId id="320" r:id="rId26"/>
    <p:sldId id="321" r:id="rId27"/>
    <p:sldId id="267" r:id="rId28"/>
    <p:sldId id="269" r:id="rId29"/>
    <p:sldId id="322" r:id="rId30"/>
    <p:sldId id="272" r:id="rId31"/>
    <p:sldId id="277" r:id="rId32"/>
    <p:sldId id="323" r:id="rId33"/>
    <p:sldId id="273" r:id="rId34"/>
    <p:sldId id="324" r:id="rId35"/>
    <p:sldId id="325" r:id="rId36"/>
    <p:sldId id="279" r:id="rId37"/>
    <p:sldId id="326" r:id="rId38"/>
    <p:sldId id="295" r:id="rId39"/>
    <p:sldId id="311" r:id="rId40"/>
    <p:sldId id="297" r:id="rId41"/>
    <p:sldId id="299" r:id="rId42"/>
    <p:sldId id="301" r:id="rId43"/>
    <p:sldId id="302" r:id="rId44"/>
    <p:sldId id="304" r:id="rId45"/>
    <p:sldId id="305" r:id="rId46"/>
    <p:sldId id="307" r:id="rId47"/>
    <p:sldId id="309" r:id="rId48"/>
    <p:sldId id="308" r:id="rId49"/>
    <p:sldId id="306" r:id="rId50"/>
    <p:sldId id="257" r:id="rId51"/>
    <p:sldId id="258" r:id="rId52"/>
    <p:sldId id="262" r:id="rId53"/>
    <p:sldId id="313" r:id="rId5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65" autoAdjust="0"/>
    <p:restoredTop sz="94249" autoAdjust="0"/>
  </p:normalViewPr>
  <p:slideViewPr>
    <p:cSldViewPr snapToGrid="0">
      <p:cViewPr varScale="1">
        <p:scale>
          <a:sx n="65" d="100"/>
          <a:sy n="65" d="100"/>
        </p:scale>
        <p:origin x="66"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615F6C-910D-4510-88D1-988366AABFD2}" type="datetimeFigureOut">
              <a:rPr lang="it-IT" smtClean="0"/>
              <a:t>06/02/2020</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5AA609-64BF-4EC9-9675-A7F86CEDC15E}" type="slidenum">
              <a:rPr lang="it-IT" smtClean="0"/>
              <a:t>‹N›</a:t>
            </a:fld>
            <a:endParaRPr lang="it-IT"/>
          </a:p>
        </p:txBody>
      </p:sp>
    </p:spTree>
    <p:extLst>
      <p:ext uri="{BB962C8B-B14F-4D97-AF65-F5344CB8AC3E}">
        <p14:creationId xmlns:p14="http://schemas.microsoft.com/office/powerpoint/2010/main" val="4213542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s://it.wikipedia.org/wiki/Pulsar" TargetMode="External"/><Relationship Id="rId3" Type="http://schemas.openxmlformats.org/officeDocument/2006/relationships/hyperlink" Target="https://it.wikipedia.org/wiki/Marmo" TargetMode="External"/><Relationship Id="rId7" Type="http://schemas.openxmlformats.org/officeDocument/2006/relationships/hyperlink" Target="https://it.wikipedia.org/wiki/Raggi_gamma"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it.wikipedia.org/wiki/Raggi_X" TargetMode="External"/><Relationship Id="rId11" Type="http://schemas.openxmlformats.org/officeDocument/2006/relationships/hyperlink" Target="https://it.wikipedia.org/w/index.php?title=Burster_a_raggi_X&amp;action=edit&amp;redlink=1" TargetMode="External"/><Relationship Id="rId5" Type="http://schemas.openxmlformats.org/officeDocument/2006/relationships/hyperlink" Target="https://it.wikipedia.org/wiki/Ultravioletto" TargetMode="External"/><Relationship Id="rId10" Type="http://schemas.openxmlformats.org/officeDocument/2006/relationships/hyperlink" Target="https://it.wikipedia.org/wiki/Campo_magnetico" TargetMode="External"/><Relationship Id="rId4" Type="http://schemas.openxmlformats.org/officeDocument/2006/relationships/hyperlink" Target="https://it.wikipedia.org/wiki/Stella_di_neutroni#cite_note-2" TargetMode="External"/><Relationship Id="rId9" Type="http://schemas.openxmlformats.org/officeDocument/2006/relationships/hyperlink" Target="https://it.wikipedia.org/wiki/Terra"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s://it.wikipedia.org/wiki/Nubi_di_Magellano" TargetMode="External"/><Relationship Id="rId3" Type="http://schemas.openxmlformats.org/officeDocument/2006/relationships/hyperlink" Target="https://it.wikipedia.org/wiki/Lingua_inglese" TargetMode="External"/><Relationship Id="rId7" Type="http://schemas.openxmlformats.org/officeDocument/2006/relationships/hyperlink" Target="https://it.wikipedia.org/wiki/Via_Lattea"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it.wikipedia.org/wiki/Grande_Nube_di_Magellano#cite_note-satellite-3" TargetMode="External"/><Relationship Id="rId5" Type="http://schemas.openxmlformats.org/officeDocument/2006/relationships/hyperlink" Target="https://it.wikipedia.org/wiki/Galassia_satellite" TargetMode="External"/><Relationship Id="rId4" Type="http://schemas.openxmlformats.org/officeDocument/2006/relationships/hyperlink" Target="https://it.wikipedia.org/wiki/Galassia_nana"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archive.oapd.inaf.it/othersites/sc/starchild/glossary_level2/glossary_text.html#magnetic_field"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archive.oapd.inaf.it/othersites/sc/starchild/glossary_level2/glossary_text.html#corona"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1">
            <a:extLst>
              <a:ext uri="{FF2B5EF4-FFF2-40B4-BE49-F238E27FC236}">
                <a16:creationId xmlns:a16="http://schemas.microsoft.com/office/drawing/2014/main" id="{753AA8EF-E0B1-42B4-A6FA-5AFAE6930B19}"/>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p:spPr>
      </p:sp>
      <p:sp>
        <p:nvSpPr>
          <p:cNvPr id="44035" name="Rectangle 2">
            <a:extLst>
              <a:ext uri="{FF2B5EF4-FFF2-40B4-BE49-F238E27FC236}">
                <a16:creationId xmlns:a16="http://schemas.microsoft.com/office/drawing/2014/main" id="{79F60650-871A-472E-B059-471C3E0C2D78}"/>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it-IT" altLang="it-IT" dirty="0">
                <a:latin typeface="Times New Roman" panose="02020603050405020304" pitchFamily="18" charset="0"/>
              </a:rPr>
              <a:t>Si tratta di una lunghezza d’onda circa mille volte inferiore a quella della luce visibile; quindi, poiché il rapporto tra la lunghezza d’onda e l’energia di un fotone è inversamente proporzionale, l’energia di un fotone di raggi X è circa mille volte maggiore dell’energia di un fotone di luce visibile. Ecco </a:t>
            </a:r>
            <a:r>
              <a:rPr lang="it-IT" altLang="it-IT" dirty="0" err="1">
                <a:latin typeface="Times New Roman" panose="02020603050405020304" pitchFamily="18" charset="0"/>
              </a:rPr>
              <a:t>perchè</a:t>
            </a:r>
            <a:r>
              <a:rPr lang="it-IT" altLang="it-IT" dirty="0">
                <a:latin typeface="Times New Roman" panose="02020603050405020304" pitchFamily="18" charset="0"/>
              </a:rPr>
              <a:t> un’immagine del cielo in raggi X può apparire notevolmente diversa da un’immagine ottica. Essenzialmente le immagini a raggi X rivelano le regioni “calde” dell’universo, cioè le regioni dove le particelle sono state accelerate ad alte energie o portate ad altissime temperature da forti campi magnetici, violente esplosioni o intensi campi gravitazionali. Si tratta di temperature che in molti casi sono più alte di quelle che esistono all’interno delle stelle più calde e che si trovano in luoghi che vanno dai buchi neri e dalle stelle di neutroni alle superfici delle stelle e alle galassie.</a:t>
            </a:r>
          </a:p>
          <a:p>
            <a:endParaRPr lang="it-IT" altLang="it-IT" dirty="0">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p:txBody>
          <a:bodyPr/>
          <a:lstStyle/>
          <a:p>
            <a:endParaRPr lang="it-IT" dirty="0"/>
          </a:p>
        </p:txBody>
      </p:sp>
    </p:spTree>
    <p:extLst>
      <p:ext uri="{BB962C8B-B14F-4D97-AF65-F5344CB8AC3E}">
        <p14:creationId xmlns:p14="http://schemas.microsoft.com/office/powerpoint/2010/main" val="3816267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p:txBody>
          <a:bodyPr/>
          <a:lstStyle/>
          <a:p>
            <a:endParaRPr lang="it-IT" dirty="0"/>
          </a:p>
        </p:txBody>
      </p:sp>
    </p:spTree>
    <p:extLst>
      <p:ext uri="{BB962C8B-B14F-4D97-AF65-F5344CB8AC3E}">
        <p14:creationId xmlns:p14="http://schemas.microsoft.com/office/powerpoint/2010/main" val="4059714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1">
            <a:extLst>
              <a:ext uri="{FF2B5EF4-FFF2-40B4-BE49-F238E27FC236}">
                <a16:creationId xmlns:a16="http://schemas.microsoft.com/office/drawing/2014/main" id="{FA6509ED-1446-4E12-9176-A5F55E313504}"/>
              </a:ext>
            </a:extLst>
          </p:cNvPr>
          <p:cNvSpPr>
            <a:spLocks noGrp="1" noRot="1" noChangeAspect="1" noChangeArrowheads="1" noTextEdit="1"/>
          </p:cNvSpPr>
          <p:nvPr>
            <p:ph type="sldImg"/>
          </p:nvPr>
        </p:nvSpPr>
        <p:spPr>
          <a:xfrm>
            <a:off x="0" y="695325"/>
            <a:ext cx="1588" cy="1588"/>
          </a:xfrm>
          <a:solidFill>
            <a:srgbClr val="FFFFFF"/>
          </a:solidFill>
          <a:ln>
            <a:solidFill>
              <a:srgbClr val="000000"/>
            </a:solidFill>
            <a:miter lim="800000"/>
            <a:headEnd/>
            <a:tailEnd/>
          </a:ln>
        </p:spPr>
      </p:sp>
      <p:sp>
        <p:nvSpPr>
          <p:cNvPr id="57347" name="Rectangle 2">
            <a:extLst>
              <a:ext uri="{FF2B5EF4-FFF2-40B4-BE49-F238E27FC236}">
                <a16:creationId xmlns:a16="http://schemas.microsoft.com/office/drawing/2014/main" id="{B2F2C06C-D11A-46E8-A9FD-F76CE73C9655}"/>
              </a:ext>
            </a:extLst>
          </p:cNvPr>
          <p:cNvSpPr>
            <a:spLocks noGrp="1" noChangeArrowheads="1"/>
          </p:cNvSpPr>
          <p:nvPr>
            <p:ph type="body" idx="1"/>
          </p:nvPr>
        </p:nvSpPr>
        <p:spPr>
          <a:xfrm>
            <a:off x="685800" y="4343400"/>
            <a:ext cx="5486400" cy="4024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ltLang="it-IT">
              <a:latin typeface="Times New Roman" panose="02020603050405020304" pitchFamily="18" charset="0"/>
            </a:endParaRPr>
          </a:p>
        </p:txBody>
      </p:sp>
    </p:spTree>
    <p:extLst>
      <p:ext uri="{BB962C8B-B14F-4D97-AF65-F5344CB8AC3E}">
        <p14:creationId xmlns:p14="http://schemas.microsoft.com/office/powerpoint/2010/main" val="1801182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1">
            <a:extLst>
              <a:ext uri="{FF2B5EF4-FFF2-40B4-BE49-F238E27FC236}">
                <a16:creationId xmlns:a16="http://schemas.microsoft.com/office/drawing/2014/main" id="{E2432240-ED2B-4E1F-A48A-D60D5408E5A2}"/>
              </a:ext>
            </a:extLst>
          </p:cNvPr>
          <p:cNvSpPr>
            <a:spLocks noGrp="1" noRot="1" noChangeAspect="1" noChangeArrowheads="1" noTextEdit="1"/>
          </p:cNvSpPr>
          <p:nvPr>
            <p:ph type="sldImg"/>
          </p:nvPr>
        </p:nvSpPr>
        <p:spPr>
          <a:xfrm>
            <a:off x="0" y="695325"/>
            <a:ext cx="1588" cy="1588"/>
          </a:xfrm>
          <a:solidFill>
            <a:srgbClr val="FFFFFF"/>
          </a:solidFill>
          <a:ln>
            <a:solidFill>
              <a:srgbClr val="000000"/>
            </a:solidFill>
            <a:miter lim="800000"/>
            <a:headEnd/>
            <a:tailEnd/>
          </a:ln>
        </p:spPr>
      </p:sp>
      <p:sp>
        <p:nvSpPr>
          <p:cNvPr id="58371" name="Rectangle 2">
            <a:extLst>
              <a:ext uri="{FF2B5EF4-FFF2-40B4-BE49-F238E27FC236}">
                <a16:creationId xmlns:a16="http://schemas.microsoft.com/office/drawing/2014/main" id="{13BC641E-BA71-4F07-89B7-A22391917A2C}"/>
              </a:ext>
            </a:extLst>
          </p:cNvPr>
          <p:cNvSpPr>
            <a:spLocks noGrp="1" noChangeArrowheads="1"/>
          </p:cNvSpPr>
          <p:nvPr>
            <p:ph type="body" idx="1"/>
          </p:nvPr>
        </p:nvSpPr>
        <p:spPr>
          <a:xfrm>
            <a:off x="685800" y="4343400"/>
            <a:ext cx="5486400" cy="4024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ltLang="it-IT">
              <a:latin typeface="Times New Roman" panose="02020603050405020304" pitchFamily="18" charset="0"/>
            </a:endParaRPr>
          </a:p>
        </p:txBody>
      </p:sp>
    </p:spTree>
    <p:extLst>
      <p:ext uri="{BB962C8B-B14F-4D97-AF65-F5344CB8AC3E}">
        <p14:creationId xmlns:p14="http://schemas.microsoft.com/office/powerpoint/2010/main" val="677609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1">
            <a:extLst>
              <a:ext uri="{FF2B5EF4-FFF2-40B4-BE49-F238E27FC236}">
                <a16:creationId xmlns:a16="http://schemas.microsoft.com/office/drawing/2014/main" id="{53023A5B-4828-40A6-B39B-C320B04D5BF7}"/>
              </a:ext>
            </a:extLst>
          </p:cNvPr>
          <p:cNvSpPr>
            <a:spLocks noGrp="1" noRot="1" noChangeAspect="1" noChangeArrowheads="1" noTextEdit="1"/>
          </p:cNvSpPr>
          <p:nvPr>
            <p:ph type="sldImg"/>
          </p:nvPr>
        </p:nvSpPr>
        <p:spPr>
          <a:xfrm>
            <a:off x="0" y="695325"/>
            <a:ext cx="1588" cy="1588"/>
          </a:xfrm>
          <a:solidFill>
            <a:srgbClr val="FFFFFF"/>
          </a:solidFill>
          <a:ln>
            <a:solidFill>
              <a:srgbClr val="000000"/>
            </a:solidFill>
            <a:miter lim="800000"/>
            <a:headEnd/>
            <a:tailEnd/>
          </a:ln>
        </p:spPr>
      </p:sp>
      <p:sp>
        <p:nvSpPr>
          <p:cNvPr id="59395" name="Rectangle 2">
            <a:extLst>
              <a:ext uri="{FF2B5EF4-FFF2-40B4-BE49-F238E27FC236}">
                <a16:creationId xmlns:a16="http://schemas.microsoft.com/office/drawing/2014/main" id="{F6EBDC4A-D486-457C-9E90-061010568192}"/>
              </a:ext>
            </a:extLst>
          </p:cNvPr>
          <p:cNvSpPr>
            <a:spLocks noGrp="1" noChangeArrowheads="1"/>
          </p:cNvSpPr>
          <p:nvPr>
            <p:ph type="body" idx="1"/>
          </p:nvPr>
        </p:nvSpPr>
        <p:spPr>
          <a:xfrm>
            <a:off x="685800" y="4343400"/>
            <a:ext cx="5486400" cy="4024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ltLang="it-IT">
              <a:latin typeface="Times New Roman" panose="02020603050405020304" pitchFamily="18" charset="0"/>
            </a:endParaRPr>
          </a:p>
        </p:txBody>
      </p:sp>
    </p:spTree>
    <p:extLst>
      <p:ext uri="{BB962C8B-B14F-4D97-AF65-F5344CB8AC3E}">
        <p14:creationId xmlns:p14="http://schemas.microsoft.com/office/powerpoint/2010/main" val="18156067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1">
            <a:extLst>
              <a:ext uri="{FF2B5EF4-FFF2-40B4-BE49-F238E27FC236}">
                <a16:creationId xmlns:a16="http://schemas.microsoft.com/office/drawing/2014/main" id="{47B00788-ECF0-4FA3-AF04-DFEDAE05E1DF}"/>
              </a:ext>
            </a:extLst>
          </p:cNvPr>
          <p:cNvSpPr>
            <a:spLocks noGrp="1" noRot="1" noChangeAspect="1" noChangeArrowheads="1" noTextEdit="1"/>
          </p:cNvSpPr>
          <p:nvPr>
            <p:ph type="sldImg"/>
          </p:nvPr>
        </p:nvSpPr>
        <p:spPr>
          <a:xfrm>
            <a:off x="0" y="695325"/>
            <a:ext cx="1588" cy="1588"/>
          </a:xfrm>
          <a:solidFill>
            <a:srgbClr val="FFFFFF"/>
          </a:solidFill>
          <a:ln>
            <a:solidFill>
              <a:srgbClr val="000000"/>
            </a:solidFill>
            <a:miter lim="800000"/>
            <a:headEnd/>
            <a:tailEnd/>
          </a:ln>
        </p:spPr>
      </p:sp>
      <p:sp>
        <p:nvSpPr>
          <p:cNvPr id="60419" name="Rectangle 2">
            <a:extLst>
              <a:ext uri="{FF2B5EF4-FFF2-40B4-BE49-F238E27FC236}">
                <a16:creationId xmlns:a16="http://schemas.microsoft.com/office/drawing/2014/main" id="{2FF6FD44-B2BD-42BC-B490-9F91EAAEFC76}"/>
              </a:ext>
            </a:extLst>
          </p:cNvPr>
          <p:cNvSpPr>
            <a:spLocks noGrp="1" noChangeArrowheads="1"/>
          </p:cNvSpPr>
          <p:nvPr>
            <p:ph type="body" idx="1"/>
          </p:nvPr>
        </p:nvSpPr>
        <p:spPr>
          <a:xfrm>
            <a:off x="685800" y="4343400"/>
            <a:ext cx="5486400" cy="4024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ltLang="it-IT">
              <a:latin typeface="Times New Roman" panose="02020603050405020304" pitchFamily="18" charset="0"/>
            </a:endParaRPr>
          </a:p>
        </p:txBody>
      </p:sp>
    </p:spTree>
    <p:extLst>
      <p:ext uri="{BB962C8B-B14F-4D97-AF65-F5344CB8AC3E}">
        <p14:creationId xmlns:p14="http://schemas.microsoft.com/office/powerpoint/2010/main" val="3301094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1">
            <a:extLst>
              <a:ext uri="{FF2B5EF4-FFF2-40B4-BE49-F238E27FC236}">
                <a16:creationId xmlns:a16="http://schemas.microsoft.com/office/drawing/2014/main" id="{5568DF8E-8852-4ACB-9D5C-ACB8C0B955B4}"/>
              </a:ext>
            </a:extLst>
          </p:cNvPr>
          <p:cNvSpPr>
            <a:spLocks noGrp="1" noRot="1" noChangeAspect="1" noChangeArrowheads="1" noTextEdit="1"/>
          </p:cNvSpPr>
          <p:nvPr>
            <p:ph type="sldImg"/>
          </p:nvPr>
        </p:nvSpPr>
        <p:spPr>
          <a:xfrm>
            <a:off x="0" y="695325"/>
            <a:ext cx="1588" cy="1588"/>
          </a:xfrm>
          <a:solidFill>
            <a:srgbClr val="FFFFFF"/>
          </a:solidFill>
          <a:ln>
            <a:solidFill>
              <a:srgbClr val="000000"/>
            </a:solidFill>
            <a:miter lim="800000"/>
            <a:headEnd/>
            <a:tailEnd/>
          </a:ln>
        </p:spPr>
      </p:sp>
      <p:sp>
        <p:nvSpPr>
          <p:cNvPr id="61443" name="Rectangle 2">
            <a:extLst>
              <a:ext uri="{FF2B5EF4-FFF2-40B4-BE49-F238E27FC236}">
                <a16:creationId xmlns:a16="http://schemas.microsoft.com/office/drawing/2014/main" id="{BBF1F68F-0BB9-49A1-9F76-DE37AEC883F5}"/>
              </a:ext>
            </a:extLst>
          </p:cNvPr>
          <p:cNvSpPr>
            <a:spLocks noGrp="1" noChangeArrowheads="1"/>
          </p:cNvSpPr>
          <p:nvPr>
            <p:ph type="body" idx="1"/>
          </p:nvPr>
        </p:nvSpPr>
        <p:spPr>
          <a:xfrm>
            <a:off x="685800" y="4343400"/>
            <a:ext cx="5486400" cy="4024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ltLang="it-IT">
              <a:latin typeface="Times New Roman" panose="02020603050405020304" pitchFamily="18" charset="0"/>
            </a:endParaRPr>
          </a:p>
        </p:txBody>
      </p:sp>
    </p:spTree>
    <p:extLst>
      <p:ext uri="{BB962C8B-B14F-4D97-AF65-F5344CB8AC3E}">
        <p14:creationId xmlns:p14="http://schemas.microsoft.com/office/powerpoint/2010/main" val="3920923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C5AA609-64BF-4EC9-9675-A7F86CEDC15E}" type="slidenum">
              <a:rPr lang="it-IT" smtClean="0"/>
              <a:t>26</a:t>
            </a:fld>
            <a:endParaRPr lang="it-IT"/>
          </a:p>
        </p:txBody>
      </p:sp>
    </p:spTree>
    <p:extLst>
      <p:ext uri="{BB962C8B-B14F-4D97-AF65-F5344CB8AC3E}">
        <p14:creationId xmlns:p14="http://schemas.microsoft.com/office/powerpoint/2010/main" val="1744696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egnaposto immagine diapositiva 1">
            <a:extLst>
              <a:ext uri="{FF2B5EF4-FFF2-40B4-BE49-F238E27FC236}">
                <a16:creationId xmlns:a16="http://schemas.microsoft.com/office/drawing/2014/main" id="{EE4F8F46-E83F-4C29-BD05-CDCA86BA1A44}"/>
              </a:ext>
            </a:extLst>
          </p:cNvPr>
          <p:cNvSpPr>
            <a:spLocks noGrp="1" noRot="1" noChangeAspect="1" noTextEdit="1"/>
          </p:cNvSpPr>
          <p:nvPr>
            <p:ph type="sldImg"/>
          </p:nvPr>
        </p:nvSpPr>
        <p:spPr>
          <a:ln/>
        </p:spPr>
      </p:sp>
      <p:sp>
        <p:nvSpPr>
          <p:cNvPr id="3" name="Segnaposto note 2">
            <a:extLst>
              <a:ext uri="{FF2B5EF4-FFF2-40B4-BE49-F238E27FC236}">
                <a16:creationId xmlns:a16="http://schemas.microsoft.com/office/drawing/2014/main" id="{B79B1F75-7F3F-4C0E-8E21-C5F08F67A091}"/>
              </a:ext>
            </a:extLst>
          </p:cNvPr>
          <p:cNvSpPr>
            <a:spLocks noGrp="1"/>
          </p:cNvSpPr>
          <p:nvPr>
            <p:ph type="body" idx="1"/>
          </p:nvPr>
        </p:nvSpPr>
        <p:spPr/>
        <p:txBody>
          <a:bodyPr>
            <a:normAutofit/>
          </a:bodyPr>
          <a:lstStyle/>
          <a:p>
            <a:pPr>
              <a:defRPr/>
            </a:pPr>
            <a:r>
              <a:rPr lang="it-IT" dirty="0"/>
              <a:t>L'interno del Sole è dotato di densità e temperature molto elevate. Solo in queste condizioni, infatti, sono possibili le reazioni nucleari che permettono il sostentamento della nostra stella. I fotoni di alta energia rilasciati da queste reazioni, dunque, finiscono inevitabilmente per interagire (urtare) contro le particelle circostanti (nuclei ed elettroni), che a loro volta </a:t>
            </a:r>
            <a:r>
              <a:rPr lang="it-IT" dirty="0" err="1"/>
              <a:t>riemettono</a:t>
            </a:r>
            <a:r>
              <a:rPr lang="it-IT" dirty="0"/>
              <a:t> rapidamente nuovi fotoni. In questo senso, dunque, nessun fotone emesso all'interno del Sole raggiunge la superficie. Questa catena di scambi, però, è in stato di equilibrio, per cui per ogni fotone assorbito ne viene rapidamente emesso uno nuovo. Gradualmente, dunque, l'energia prodotta al centro del Sole viene trasportata verso gli strati esterni. Alla fine, i fotoni raggiungono una regione della sfera solare dove la densità è sufficientemente bassa per cui possono finalmente sfuggire nello spazio circostante. Sono questi i fotoni che osserviamo a Terra, e la regione dove il Sole diventa trasparente è detta fotosfera.</a:t>
            </a:r>
          </a:p>
          <a:p>
            <a:pPr>
              <a:defRPr/>
            </a:pPr>
            <a:r>
              <a:rPr lang="it-IT" dirty="0"/>
              <a:t>L'intero processo di fuga è molto lungo, e infatti richiede migliaia di anni. Se per incanto all'interno del Sole le reazioni nucleari si interrompessero di colpo, noi per molto tempo continueremmo a beneficiare dell'energia prodotta dal Sole mentre questa si propaga dal centro fino alla superficie.</a:t>
            </a:r>
          </a:p>
        </p:txBody>
      </p:sp>
      <p:sp>
        <p:nvSpPr>
          <p:cNvPr id="50180" name="Segnaposto numero diapositiva 3">
            <a:extLst>
              <a:ext uri="{FF2B5EF4-FFF2-40B4-BE49-F238E27FC236}">
                <a16:creationId xmlns:a16="http://schemas.microsoft.com/office/drawing/2014/main" id="{03E25BC7-D0C8-403B-B649-7DEC1F50BF9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4E4B3EC-2232-48C1-8650-EE0B466A3D6B}" type="slidenum">
              <a:rPr lang="en-US" altLang="it-IT" sz="1200"/>
              <a:pPr/>
              <a:t>28</a:t>
            </a:fld>
            <a:endParaRPr lang="en-US" altLang="it-IT" sz="1200"/>
          </a:p>
        </p:txBody>
      </p:sp>
    </p:spTree>
    <p:extLst>
      <p:ext uri="{BB962C8B-B14F-4D97-AF65-F5344CB8AC3E}">
        <p14:creationId xmlns:p14="http://schemas.microsoft.com/office/powerpoint/2010/main" val="2431495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egnaposto immagine diapositiva 1">
            <a:extLst>
              <a:ext uri="{FF2B5EF4-FFF2-40B4-BE49-F238E27FC236}">
                <a16:creationId xmlns:a16="http://schemas.microsoft.com/office/drawing/2014/main" id="{40205AC8-E70B-4841-B423-65A3E1A551AA}"/>
              </a:ext>
            </a:extLst>
          </p:cNvPr>
          <p:cNvSpPr>
            <a:spLocks noGrp="1" noRot="1" noChangeAspect="1" noTextEdit="1"/>
          </p:cNvSpPr>
          <p:nvPr>
            <p:ph type="sldImg"/>
          </p:nvPr>
        </p:nvSpPr>
        <p:spPr>
          <a:ln/>
        </p:spPr>
      </p:sp>
      <p:sp>
        <p:nvSpPr>
          <p:cNvPr id="55299" name="Segnaposto note 2">
            <a:extLst>
              <a:ext uri="{FF2B5EF4-FFF2-40B4-BE49-F238E27FC236}">
                <a16:creationId xmlns:a16="http://schemas.microsoft.com/office/drawing/2014/main" id="{B607E4A9-8919-4BA3-B6AB-AEFA78E840C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t>Una stella rimane nella sequenza principale per un tempo che dipende dalla massa totale: una stella di massa ridotta ha una temperatura relativamente bassa ed il processo di fusione avviene più lentamente. Viceversa una massa elevata comporta elevate temperature che accelerano il processo di fusione e la conseguente emissione di energia, riducendo drasticamente il periodo stabile della stella.</a:t>
            </a:r>
          </a:p>
          <a:p>
            <a:r>
              <a:rPr lang="it-IT" altLang="it-IT"/>
              <a:t>L’età attuale del sole è stimata attorno ai 4,5 / 5 miliardi di anni.</a:t>
            </a:r>
          </a:p>
          <a:p>
            <a:endParaRPr lang="it-IT" altLang="it-IT"/>
          </a:p>
        </p:txBody>
      </p:sp>
      <p:sp>
        <p:nvSpPr>
          <p:cNvPr id="55300" name="Segnaposto numero diapositiva 3">
            <a:extLst>
              <a:ext uri="{FF2B5EF4-FFF2-40B4-BE49-F238E27FC236}">
                <a16:creationId xmlns:a16="http://schemas.microsoft.com/office/drawing/2014/main" id="{FBCE2C99-3B03-473C-86A8-58C995D7202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4C03794-3BEE-49EF-B8BD-9D51D34956A6}" type="slidenum">
              <a:rPr lang="en-US" altLang="it-IT" sz="1200"/>
              <a:pPr/>
              <a:t>30</a:t>
            </a:fld>
            <a:endParaRPr lang="en-US" altLang="it-IT" sz="1200"/>
          </a:p>
        </p:txBody>
      </p:sp>
    </p:spTree>
    <p:extLst>
      <p:ext uri="{BB962C8B-B14F-4D97-AF65-F5344CB8AC3E}">
        <p14:creationId xmlns:p14="http://schemas.microsoft.com/office/powerpoint/2010/main" val="4048306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1">
            <a:extLst>
              <a:ext uri="{FF2B5EF4-FFF2-40B4-BE49-F238E27FC236}">
                <a16:creationId xmlns:a16="http://schemas.microsoft.com/office/drawing/2014/main" id="{AD4AADC6-064F-4011-A5DC-68597E864A07}"/>
              </a:ext>
            </a:extLst>
          </p:cNvPr>
          <p:cNvSpPr>
            <a:spLocks noGrp="1" noRot="1" noChangeAspect="1" noChangeArrowheads="1" noTextEdit="1"/>
          </p:cNvSpPr>
          <p:nvPr>
            <p:ph type="sldImg"/>
          </p:nvPr>
        </p:nvSpPr>
        <p:spPr>
          <a:xfrm>
            <a:off x="0" y="695325"/>
            <a:ext cx="1588" cy="1588"/>
          </a:xfrm>
          <a:solidFill>
            <a:srgbClr val="FFFFFF"/>
          </a:solidFill>
          <a:ln>
            <a:solidFill>
              <a:srgbClr val="000000"/>
            </a:solidFill>
            <a:miter lim="800000"/>
            <a:headEnd/>
            <a:tailEnd/>
          </a:ln>
        </p:spPr>
      </p:sp>
      <p:sp>
        <p:nvSpPr>
          <p:cNvPr id="45059" name="Rectangle 2">
            <a:extLst>
              <a:ext uri="{FF2B5EF4-FFF2-40B4-BE49-F238E27FC236}">
                <a16:creationId xmlns:a16="http://schemas.microsoft.com/office/drawing/2014/main" id="{E52BF3F7-EFE5-492A-9DEA-6D20ED469C8B}"/>
              </a:ext>
            </a:extLst>
          </p:cNvPr>
          <p:cNvSpPr>
            <a:spLocks noGrp="1" noChangeArrowheads="1"/>
          </p:cNvSpPr>
          <p:nvPr>
            <p:ph type="body" idx="1"/>
          </p:nvPr>
        </p:nvSpPr>
        <p:spPr>
          <a:xfrm>
            <a:off x="685800" y="4343400"/>
            <a:ext cx="5486400" cy="4024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ltLang="it-IT" dirty="0">
              <a:latin typeface="Times New Roman" panose="02020603050405020304" pitchFamily="18" charset="0"/>
            </a:endParaRPr>
          </a:p>
        </p:txBody>
      </p:sp>
    </p:spTree>
    <p:extLst>
      <p:ext uri="{BB962C8B-B14F-4D97-AF65-F5344CB8AC3E}">
        <p14:creationId xmlns:p14="http://schemas.microsoft.com/office/powerpoint/2010/main" val="11714877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Corpo solido o liquido incandescente</a:t>
            </a:r>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31</a:t>
            </a:fld>
            <a:endParaRPr lang="it-IT" altLang="it-IT"/>
          </a:p>
        </p:txBody>
      </p:sp>
    </p:spTree>
    <p:extLst>
      <p:ext uri="{BB962C8B-B14F-4D97-AF65-F5344CB8AC3E}">
        <p14:creationId xmlns:p14="http://schemas.microsoft.com/office/powerpoint/2010/main" val="2598863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Per fare un esempio concreto, consideriamo una stella di neutroni con raggio di 15 km e massa pari a 1,4 volte quella del Sole; essa avrà una densità di 1,98 x 10</a:t>
            </a:r>
            <a:r>
              <a:rPr lang="it-IT" baseline="30000" dirty="0"/>
              <a:t>11</a:t>
            </a:r>
            <a:r>
              <a:rPr lang="it-IT" dirty="0"/>
              <a:t> kg/cm</a:t>
            </a:r>
            <a:r>
              <a:rPr lang="it-IT" baseline="30000" dirty="0"/>
              <a:t>3</a:t>
            </a:r>
            <a:r>
              <a:rPr lang="it-IT" dirty="0"/>
              <a:t>, vale a dire 198 milioni di tonnellate per centimetro cubo. Volendo immaginare una quantità equivalente in peso della "nostra" materia, per eguagliare la massa di un cm</a:t>
            </a:r>
            <a:r>
              <a:rPr lang="it-IT" baseline="30000" dirty="0"/>
              <a:t>3</a:t>
            </a:r>
            <a:r>
              <a:rPr lang="it-IT" dirty="0"/>
              <a:t> di materia della suddetta stella di neutroni sarebbe necessario un volume di 72 milioni di metri cubi di </a:t>
            </a:r>
            <a:r>
              <a:rPr lang="it-IT" dirty="0">
                <a:hlinkClick r:id="rId3" tooltip="Marmo"/>
              </a:rPr>
              <a:t>marmo</a:t>
            </a:r>
            <a:r>
              <a:rPr lang="it-IT" dirty="0"/>
              <a:t> (assumendo per esso una densità di 2,75 g/cm</a:t>
            </a:r>
            <a:r>
              <a:rPr lang="it-IT" baseline="30000" dirty="0"/>
              <a:t>3</a:t>
            </a:r>
            <a:r>
              <a:rPr lang="it-IT" dirty="0"/>
              <a:t>), pari a un cubo di marmo con lato di 416 metri. </a:t>
            </a:r>
            <a:r>
              <a:rPr lang="it-IT" baseline="30000" dirty="0">
                <a:hlinkClick r:id="rId4"/>
              </a:rPr>
              <a:t>[2]</a:t>
            </a:r>
            <a:r>
              <a:rPr lang="it-IT" dirty="0"/>
              <a:t> </a:t>
            </a:r>
          </a:p>
          <a:p>
            <a:r>
              <a:rPr lang="it-IT" dirty="0"/>
              <a:t>Si tratta di una densità simile a quella dei nuclei atomici, ma estesa per decine di chilometri. </a:t>
            </a:r>
          </a:p>
          <a:p>
            <a:r>
              <a:rPr lang="it-IT" dirty="0"/>
              <a:t>Una stella di neutroni isolata, senza alcuna materia attorno ad essa, è praticamente invisibile: la sua altissima temperatura la porta ad emettere un po' di radiazione visibile, </a:t>
            </a:r>
            <a:r>
              <a:rPr lang="it-IT" dirty="0">
                <a:hlinkClick r:id="rId5" tooltip="Ultravioletto"/>
              </a:rPr>
              <a:t>ultravioletta</a:t>
            </a:r>
            <a:r>
              <a:rPr lang="it-IT" dirty="0"/>
              <a:t>, </a:t>
            </a:r>
            <a:r>
              <a:rPr lang="it-IT" dirty="0">
                <a:hlinkClick r:id="rId6" tooltip="Raggi X"/>
              </a:rPr>
              <a:t>X</a:t>
            </a:r>
            <a:r>
              <a:rPr lang="it-IT" dirty="0"/>
              <a:t> e </a:t>
            </a:r>
            <a:r>
              <a:rPr lang="it-IT" dirty="0">
                <a:hlinkClick r:id="rId7" tooltip="Raggi gamma"/>
              </a:rPr>
              <a:t>gamma</a:t>
            </a:r>
            <a:r>
              <a:rPr lang="it-IT" dirty="0"/>
              <a:t>, ma data la sua piccolezza la luce emessa è molto poca e, a distanze astronomiche, non rilevabile. Se però la stella di neutroni ha una compagna, questa può cederle massa. Oppure la stella di neutroni può "alimentarsi" da materia presente nei dintorni, se per esempio sta attraversando una nube di gas. In tutti questi casi la stella di neutroni può manifestarsi sotto varie forme: </a:t>
            </a:r>
          </a:p>
          <a:p>
            <a:r>
              <a:rPr lang="it-IT" dirty="0">
                <a:hlinkClick r:id="rId8" tooltip="Pulsar"/>
              </a:rPr>
              <a:t>Pulsar</a:t>
            </a:r>
            <a:r>
              <a:rPr lang="it-IT" dirty="0"/>
              <a:t>: termine generico indicante una stella di neutroni che emette impulsi direzionali di radiazione rilevabili sulla </a:t>
            </a:r>
            <a:r>
              <a:rPr lang="it-IT" dirty="0">
                <a:hlinkClick r:id="rId9" tooltip="Terra"/>
              </a:rPr>
              <a:t>Terra</a:t>
            </a:r>
            <a:r>
              <a:rPr lang="it-IT" dirty="0"/>
              <a:t> grazie al suo fortissimo </a:t>
            </a:r>
            <a:r>
              <a:rPr lang="it-IT" dirty="0">
                <a:hlinkClick r:id="rId10" tooltip="Campo magnetico"/>
              </a:rPr>
              <a:t>campo magnetico</a:t>
            </a:r>
            <a:r>
              <a:rPr lang="it-IT" dirty="0"/>
              <a:t> e alla sua radiazione. Funzionano più o meno come un faro rotante o come un orologio atomico.</a:t>
            </a:r>
          </a:p>
          <a:p>
            <a:r>
              <a:rPr lang="it-IT" dirty="0" err="1">
                <a:hlinkClick r:id="rId11" tooltip="Burster a raggi X (la pagina non esiste)"/>
              </a:rPr>
              <a:t>Burster</a:t>
            </a:r>
            <a:r>
              <a:rPr lang="it-IT" dirty="0">
                <a:hlinkClick r:id="rId11" tooltip="Burster a raggi X (la pagina non esiste)"/>
              </a:rPr>
              <a:t> a raggi X</a:t>
            </a:r>
            <a:r>
              <a:rPr lang="it-IT" dirty="0"/>
              <a:t> - una stella di neutroni con una compagna binaria di piccola massa, dalla quale estrae materia che va a cadere sulla sua superficie. La materia che cade acquista un'enorme energia, ed è irregolarmente visibile.</a:t>
            </a:r>
          </a:p>
          <a:p>
            <a:endParaRPr lang="it-IT" dirty="0"/>
          </a:p>
          <a:p>
            <a:endParaRPr lang="it-IT" dirty="0"/>
          </a:p>
        </p:txBody>
      </p:sp>
      <p:sp>
        <p:nvSpPr>
          <p:cNvPr id="4" name="Segnaposto numero diapositiva 3"/>
          <p:cNvSpPr>
            <a:spLocks noGrp="1"/>
          </p:cNvSpPr>
          <p:nvPr>
            <p:ph type="sldNum" sz="quarter" idx="10"/>
          </p:nvPr>
        </p:nvSpPr>
        <p:spPr/>
        <p:txBody>
          <a:bodyPr/>
          <a:lstStyle/>
          <a:p>
            <a:fld id="{AC5AA609-64BF-4EC9-9675-A7F86CEDC15E}" type="slidenum">
              <a:rPr lang="it-IT" smtClean="0"/>
              <a:t>35</a:t>
            </a:fld>
            <a:endParaRPr lang="it-IT"/>
          </a:p>
        </p:txBody>
      </p:sp>
    </p:spTree>
    <p:extLst>
      <p:ext uri="{BB962C8B-B14F-4D97-AF65-F5344CB8AC3E}">
        <p14:creationId xmlns:p14="http://schemas.microsoft.com/office/powerpoint/2010/main" val="28300549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1">
            <a:extLst>
              <a:ext uri="{FF2B5EF4-FFF2-40B4-BE49-F238E27FC236}">
                <a16:creationId xmlns:a16="http://schemas.microsoft.com/office/drawing/2014/main" id="{871AB7D7-AF26-44FA-8165-10D7B7CEB220}"/>
              </a:ext>
            </a:extLst>
          </p:cNvPr>
          <p:cNvSpPr>
            <a:spLocks noGrp="1" noRot="1" noChangeAspect="1" noChangeArrowheads="1" noTextEdit="1"/>
          </p:cNvSpPr>
          <p:nvPr>
            <p:ph type="sldImg"/>
          </p:nvPr>
        </p:nvSpPr>
        <p:spPr>
          <a:xfrm>
            <a:off x="0" y="695325"/>
            <a:ext cx="1588" cy="1588"/>
          </a:xfrm>
          <a:solidFill>
            <a:srgbClr val="FFFFFF"/>
          </a:solidFill>
          <a:ln>
            <a:solidFill>
              <a:srgbClr val="000000"/>
            </a:solidFill>
            <a:miter lim="800000"/>
            <a:headEnd/>
            <a:tailEnd/>
          </a:ln>
        </p:spPr>
      </p:sp>
      <p:sp>
        <p:nvSpPr>
          <p:cNvPr id="63491" name="Rectangle 2">
            <a:extLst>
              <a:ext uri="{FF2B5EF4-FFF2-40B4-BE49-F238E27FC236}">
                <a16:creationId xmlns:a16="http://schemas.microsoft.com/office/drawing/2014/main" id="{56C9BB31-B872-4A27-AFE8-3AC8CB216492}"/>
              </a:ext>
            </a:extLst>
          </p:cNvPr>
          <p:cNvSpPr>
            <a:spLocks noGrp="1" noChangeArrowheads="1"/>
          </p:cNvSpPr>
          <p:nvPr>
            <p:ph type="body" idx="1"/>
          </p:nvPr>
        </p:nvSpPr>
        <p:spPr>
          <a:xfrm>
            <a:off x="685800" y="4343400"/>
            <a:ext cx="5486400" cy="4024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ltLang="it-IT">
              <a:latin typeface="Times New Roman" panose="02020603050405020304" pitchFamily="18" charset="0"/>
            </a:endParaRPr>
          </a:p>
        </p:txBody>
      </p:sp>
    </p:spTree>
    <p:extLst>
      <p:ext uri="{BB962C8B-B14F-4D97-AF65-F5344CB8AC3E}">
        <p14:creationId xmlns:p14="http://schemas.microsoft.com/office/powerpoint/2010/main" val="32291679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 </a:t>
            </a:r>
            <a:r>
              <a:rPr lang="it-IT" b="1" dirty="0"/>
              <a:t>Grande Nube di Magellano</a:t>
            </a:r>
            <a:r>
              <a:rPr lang="it-IT" dirty="0"/>
              <a:t> (</a:t>
            </a:r>
            <a:r>
              <a:rPr lang="it-IT" dirty="0" err="1">
                <a:hlinkClick r:id="rId3" tooltip="Lingua inglese"/>
              </a:rPr>
              <a:t>ingl</a:t>
            </a:r>
            <a:r>
              <a:rPr lang="it-IT" dirty="0">
                <a:hlinkClick r:id="rId3" tooltip="Lingua inglese"/>
              </a:rPr>
              <a:t>.</a:t>
            </a:r>
            <a:r>
              <a:rPr lang="it-IT" dirty="0"/>
              <a:t> </a:t>
            </a:r>
            <a:r>
              <a:rPr lang="it-IT" i="1" dirty="0"/>
              <a:t>Large </a:t>
            </a:r>
            <a:r>
              <a:rPr lang="it-IT" i="1" dirty="0" err="1"/>
              <a:t>Magellanic</a:t>
            </a:r>
            <a:r>
              <a:rPr lang="it-IT" i="1" dirty="0"/>
              <a:t> Cloud</a:t>
            </a:r>
            <a:r>
              <a:rPr lang="it-IT" dirty="0"/>
              <a:t>, abbreviata in </a:t>
            </a:r>
            <a:r>
              <a:rPr lang="it-IT" b="1" dirty="0"/>
              <a:t>LMC</a:t>
            </a:r>
            <a:r>
              <a:rPr lang="it-IT" dirty="0"/>
              <a:t> in notazione internazionale) è una </a:t>
            </a:r>
            <a:r>
              <a:rPr lang="it-IT" dirty="0">
                <a:hlinkClick r:id="rId4" tooltip="Galassia nana"/>
              </a:rPr>
              <a:t>galassia nana</a:t>
            </a:r>
            <a:r>
              <a:rPr lang="it-IT" dirty="0"/>
              <a:t>, probabilmente </a:t>
            </a:r>
            <a:r>
              <a:rPr lang="it-IT" dirty="0">
                <a:hlinkClick r:id="rId5" tooltip="Galassia satellite"/>
              </a:rPr>
              <a:t>satellite</a:t>
            </a:r>
            <a:r>
              <a:rPr lang="it-IT" baseline="30000" dirty="0">
                <a:hlinkClick r:id="rId6"/>
              </a:rPr>
              <a:t>[3]</a:t>
            </a:r>
            <a:r>
              <a:rPr lang="it-IT" dirty="0"/>
              <a:t> della </a:t>
            </a:r>
            <a:r>
              <a:rPr lang="it-IT" dirty="0">
                <a:hlinkClick r:id="rId7" tooltip="Via Lattea"/>
              </a:rPr>
              <a:t>Via Lattea</a:t>
            </a:r>
            <a:r>
              <a:rPr lang="it-IT" dirty="0"/>
              <a:t>, e la più grande delle due </a:t>
            </a:r>
            <a:r>
              <a:rPr lang="it-IT" dirty="0">
                <a:hlinkClick r:id="rId8" tooltip="Nubi di Magellano"/>
              </a:rPr>
              <a:t>Nubi di Magellano</a:t>
            </a:r>
            <a:r>
              <a:rPr lang="it-IT" dirty="0"/>
              <a:t>.</a:t>
            </a:r>
          </a:p>
        </p:txBody>
      </p:sp>
      <p:sp>
        <p:nvSpPr>
          <p:cNvPr id="4" name="Segnaposto numero diapositiva 3"/>
          <p:cNvSpPr>
            <a:spLocks noGrp="1"/>
          </p:cNvSpPr>
          <p:nvPr>
            <p:ph type="sldNum" sz="quarter" idx="5"/>
          </p:nvPr>
        </p:nvSpPr>
        <p:spPr/>
        <p:txBody>
          <a:bodyPr/>
          <a:lstStyle/>
          <a:p>
            <a:fld id="{AC5AA609-64BF-4EC9-9675-A7F86CEDC15E}" type="slidenum">
              <a:rPr lang="it-IT" smtClean="0"/>
              <a:t>39</a:t>
            </a:fld>
            <a:endParaRPr lang="it-IT"/>
          </a:p>
        </p:txBody>
      </p:sp>
    </p:spTree>
    <p:extLst>
      <p:ext uri="{BB962C8B-B14F-4D97-AF65-F5344CB8AC3E}">
        <p14:creationId xmlns:p14="http://schemas.microsoft.com/office/powerpoint/2010/main" val="33290505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1">
            <a:extLst>
              <a:ext uri="{FF2B5EF4-FFF2-40B4-BE49-F238E27FC236}">
                <a16:creationId xmlns:a16="http://schemas.microsoft.com/office/drawing/2014/main" id="{880E0463-1B5D-40AC-860C-4438A794C331}"/>
              </a:ext>
            </a:extLst>
          </p:cNvPr>
          <p:cNvSpPr>
            <a:spLocks noGrp="1" noRot="1" noChangeAspect="1" noChangeArrowheads="1" noTextEdit="1"/>
          </p:cNvSpPr>
          <p:nvPr>
            <p:ph type="sldImg"/>
          </p:nvPr>
        </p:nvSpPr>
        <p:spPr>
          <a:xfrm>
            <a:off x="0" y="695325"/>
            <a:ext cx="1588" cy="1588"/>
          </a:xfrm>
          <a:solidFill>
            <a:srgbClr val="FFFFFF"/>
          </a:solidFill>
          <a:ln>
            <a:solidFill>
              <a:srgbClr val="000000"/>
            </a:solidFill>
            <a:miter lim="800000"/>
            <a:headEnd/>
            <a:tailEnd/>
          </a:ln>
        </p:spPr>
      </p:sp>
      <p:sp>
        <p:nvSpPr>
          <p:cNvPr id="65539" name="Rectangle 2">
            <a:extLst>
              <a:ext uri="{FF2B5EF4-FFF2-40B4-BE49-F238E27FC236}">
                <a16:creationId xmlns:a16="http://schemas.microsoft.com/office/drawing/2014/main" id="{BFD6A009-DB42-4443-B62E-4345D782616E}"/>
              </a:ext>
            </a:extLst>
          </p:cNvPr>
          <p:cNvSpPr>
            <a:spLocks noGrp="1" noChangeArrowheads="1"/>
          </p:cNvSpPr>
          <p:nvPr>
            <p:ph type="body" idx="1"/>
          </p:nvPr>
        </p:nvSpPr>
        <p:spPr>
          <a:xfrm>
            <a:off x="685800" y="4343400"/>
            <a:ext cx="5486400" cy="4024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ltLang="it-IT">
              <a:latin typeface="Times New Roman" panose="02020603050405020304" pitchFamily="18" charset="0"/>
            </a:endParaRPr>
          </a:p>
        </p:txBody>
      </p:sp>
    </p:spTree>
    <p:extLst>
      <p:ext uri="{BB962C8B-B14F-4D97-AF65-F5344CB8AC3E}">
        <p14:creationId xmlns:p14="http://schemas.microsoft.com/office/powerpoint/2010/main" val="41197726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1">
            <a:extLst>
              <a:ext uri="{FF2B5EF4-FFF2-40B4-BE49-F238E27FC236}">
                <a16:creationId xmlns:a16="http://schemas.microsoft.com/office/drawing/2014/main" id="{162D79E1-2EC9-4939-B9EB-FDDBBEEE4F1E}"/>
              </a:ext>
            </a:extLst>
          </p:cNvPr>
          <p:cNvSpPr>
            <a:spLocks noGrp="1" noRot="1" noChangeAspect="1" noChangeArrowheads="1" noTextEdit="1"/>
          </p:cNvSpPr>
          <p:nvPr>
            <p:ph type="sldImg"/>
          </p:nvPr>
        </p:nvSpPr>
        <p:spPr>
          <a:xfrm>
            <a:off x="0" y="695325"/>
            <a:ext cx="1588" cy="1588"/>
          </a:xfrm>
          <a:solidFill>
            <a:srgbClr val="FFFFFF"/>
          </a:solidFill>
          <a:ln>
            <a:solidFill>
              <a:srgbClr val="000000"/>
            </a:solidFill>
            <a:miter lim="800000"/>
            <a:headEnd/>
            <a:tailEnd/>
          </a:ln>
        </p:spPr>
      </p:sp>
      <p:sp>
        <p:nvSpPr>
          <p:cNvPr id="67587" name="Rectangle 2">
            <a:extLst>
              <a:ext uri="{FF2B5EF4-FFF2-40B4-BE49-F238E27FC236}">
                <a16:creationId xmlns:a16="http://schemas.microsoft.com/office/drawing/2014/main" id="{B59E9237-56E5-48EF-B4A9-CB103C7F695D}"/>
              </a:ext>
            </a:extLst>
          </p:cNvPr>
          <p:cNvSpPr>
            <a:spLocks noGrp="1" noChangeArrowheads="1"/>
          </p:cNvSpPr>
          <p:nvPr>
            <p:ph type="body" idx="1"/>
          </p:nvPr>
        </p:nvSpPr>
        <p:spPr>
          <a:xfrm>
            <a:off x="685800" y="4343400"/>
            <a:ext cx="5486400" cy="4024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ltLang="it-IT">
              <a:latin typeface="Times New Roman" panose="02020603050405020304" pitchFamily="18" charset="0"/>
            </a:endParaRPr>
          </a:p>
        </p:txBody>
      </p:sp>
    </p:spTree>
    <p:extLst>
      <p:ext uri="{BB962C8B-B14F-4D97-AF65-F5344CB8AC3E}">
        <p14:creationId xmlns:p14="http://schemas.microsoft.com/office/powerpoint/2010/main" val="3886966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1">
            <a:extLst>
              <a:ext uri="{FF2B5EF4-FFF2-40B4-BE49-F238E27FC236}">
                <a16:creationId xmlns:a16="http://schemas.microsoft.com/office/drawing/2014/main" id="{511073B6-9E51-439F-876A-0D88A3356C02}"/>
              </a:ext>
            </a:extLst>
          </p:cNvPr>
          <p:cNvSpPr>
            <a:spLocks noGrp="1" noRot="1" noChangeAspect="1" noChangeArrowheads="1" noTextEdit="1"/>
          </p:cNvSpPr>
          <p:nvPr>
            <p:ph type="sldImg"/>
          </p:nvPr>
        </p:nvSpPr>
        <p:spPr>
          <a:xfrm>
            <a:off x="0" y="695325"/>
            <a:ext cx="1588" cy="1588"/>
          </a:xfrm>
          <a:solidFill>
            <a:srgbClr val="FFFFFF"/>
          </a:solidFill>
          <a:ln>
            <a:solidFill>
              <a:srgbClr val="000000"/>
            </a:solidFill>
            <a:miter lim="800000"/>
            <a:headEnd/>
            <a:tailEnd/>
          </a:ln>
        </p:spPr>
      </p:sp>
      <p:sp>
        <p:nvSpPr>
          <p:cNvPr id="69635" name="Rectangle 2">
            <a:extLst>
              <a:ext uri="{FF2B5EF4-FFF2-40B4-BE49-F238E27FC236}">
                <a16:creationId xmlns:a16="http://schemas.microsoft.com/office/drawing/2014/main" id="{59184130-9344-459B-9AF9-7950140F0414}"/>
              </a:ext>
            </a:extLst>
          </p:cNvPr>
          <p:cNvSpPr>
            <a:spLocks noGrp="1" noChangeArrowheads="1"/>
          </p:cNvSpPr>
          <p:nvPr>
            <p:ph type="body" idx="1"/>
          </p:nvPr>
        </p:nvSpPr>
        <p:spPr>
          <a:xfrm>
            <a:off x="685800" y="4343400"/>
            <a:ext cx="5486400" cy="4024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ltLang="it-IT">
              <a:latin typeface="Times New Roman" panose="02020603050405020304" pitchFamily="18" charset="0"/>
            </a:endParaRPr>
          </a:p>
        </p:txBody>
      </p:sp>
    </p:spTree>
    <p:extLst>
      <p:ext uri="{BB962C8B-B14F-4D97-AF65-F5344CB8AC3E}">
        <p14:creationId xmlns:p14="http://schemas.microsoft.com/office/powerpoint/2010/main" val="3866939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1">
            <a:extLst>
              <a:ext uri="{FF2B5EF4-FFF2-40B4-BE49-F238E27FC236}">
                <a16:creationId xmlns:a16="http://schemas.microsoft.com/office/drawing/2014/main" id="{F0C33AF5-6D6E-4106-96A1-6671EBC6EDA4}"/>
              </a:ext>
            </a:extLst>
          </p:cNvPr>
          <p:cNvSpPr>
            <a:spLocks noGrp="1" noRot="1" noChangeAspect="1" noChangeArrowheads="1" noTextEdit="1"/>
          </p:cNvSpPr>
          <p:nvPr>
            <p:ph type="sldImg"/>
          </p:nvPr>
        </p:nvSpPr>
        <p:spPr>
          <a:xfrm>
            <a:off x="0" y="695325"/>
            <a:ext cx="1588" cy="1588"/>
          </a:xfrm>
          <a:solidFill>
            <a:srgbClr val="FFFFFF"/>
          </a:solidFill>
          <a:ln>
            <a:solidFill>
              <a:srgbClr val="000000"/>
            </a:solidFill>
            <a:miter lim="800000"/>
            <a:headEnd/>
            <a:tailEnd/>
          </a:ln>
        </p:spPr>
      </p:sp>
      <p:sp>
        <p:nvSpPr>
          <p:cNvPr id="70659" name="Rectangle 2">
            <a:extLst>
              <a:ext uri="{FF2B5EF4-FFF2-40B4-BE49-F238E27FC236}">
                <a16:creationId xmlns:a16="http://schemas.microsoft.com/office/drawing/2014/main" id="{168ADF4B-2EF5-48B3-A150-9E2501B854ED}"/>
              </a:ext>
            </a:extLst>
          </p:cNvPr>
          <p:cNvSpPr>
            <a:spLocks noGrp="1" noChangeArrowheads="1"/>
          </p:cNvSpPr>
          <p:nvPr>
            <p:ph type="body" idx="1"/>
          </p:nvPr>
        </p:nvSpPr>
        <p:spPr>
          <a:xfrm>
            <a:off x="685800" y="4343400"/>
            <a:ext cx="5486400" cy="4024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ltLang="it-IT">
              <a:latin typeface="Times New Roman" panose="02020603050405020304" pitchFamily="18" charset="0"/>
            </a:endParaRPr>
          </a:p>
        </p:txBody>
      </p:sp>
    </p:spTree>
    <p:extLst>
      <p:ext uri="{BB962C8B-B14F-4D97-AF65-F5344CB8AC3E}">
        <p14:creationId xmlns:p14="http://schemas.microsoft.com/office/powerpoint/2010/main" val="39263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1">
            <a:extLst>
              <a:ext uri="{FF2B5EF4-FFF2-40B4-BE49-F238E27FC236}">
                <a16:creationId xmlns:a16="http://schemas.microsoft.com/office/drawing/2014/main" id="{D0C4907E-157B-4DF1-B0D2-4F2C7B326A84}"/>
              </a:ext>
            </a:extLst>
          </p:cNvPr>
          <p:cNvSpPr>
            <a:spLocks noGrp="1" noRot="1" noChangeAspect="1" noChangeArrowheads="1" noTextEdit="1"/>
          </p:cNvSpPr>
          <p:nvPr>
            <p:ph type="sldImg"/>
          </p:nvPr>
        </p:nvSpPr>
        <p:spPr>
          <a:xfrm>
            <a:off x="0" y="695325"/>
            <a:ext cx="1588" cy="1588"/>
          </a:xfrm>
          <a:solidFill>
            <a:srgbClr val="FFFFFF"/>
          </a:solidFill>
          <a:ln>
            <a:solidFill>
              <a:srgbClr val="000000"/>
            </a:solidFill>
            <a:miter lim="800000"/>
            <a:headEnd/>
            <a:tailEnd/>
          </a:ln>
        </p:spPr>
      </p:sp>
      <p:sp>
        <p:nvSpPr>
          <p:cNvPr id="72707" name="Rectangle 2">
            <a:extLst>
              <a:ext uri="{FF2B5EF4-FFF2-40B4-BE49-F238E27FC236}">
                <a16:creationId xmlns:a16="http://schemas.microsoft.com/office/drawing/2014/main" id="{63750A4F-7CFF-467C-A27F-1CDAC22A5661}"/>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ltLang="it-IT">
              <a:latin typeface="Times New Roman" panose="02020603050405020304" pitchFamily="18" charset="0"/>
            </a:endParaRPr>
          </a:p>
        </p:txBody>
      </p:sp>
    </p:spTree>
    <p:extLst>
      <p:ext uri="{BB962C8B-B14F-4D97-AF65-F5344CB8AC3E}">
        <p14:creationId xmlns:p14="http://schemas.microsoft.com/office/powerpoint/2010/main" val="3157838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1">
            <a:extLst>
              <a:ext uri="{FF2B5EF4-FFF2-40B4-BE49-F238E27FC236}">
                <a16:creationId xmlns:a16="http://schemas.microsoft.com/office/drawing/2014/main" id="{B7A147DD-0B18-49CB-B6E3-A346CA076D5F}"/>
              </a:ext>
            </a:extLst>
          </p:cNvPr>
          <p:cNvSpPr>
            <a:spLocks noGrp="1" noRot="1" noChangeAspect="1" noChangeArrowheads="1" noTextEdit="1"/>
          </p:cNvSpPr>
          <p:nvPr>
            <p:ph type="sldImg"/>
          </p:nvPr>
        </p:nvSpPr>
        <p:spPr>
          <a:xfrm>
            <a:off x="0" y="695325"/>
            <a:ext cx="1588" cy="1588"/>
          </a:xfrm>
          <a:solidFill>
            <a:srgbClr val="FFFFFF"/>
          </a:solidFill>
          <a:ln>
            <a:solidFill>
              <a:srgbClr val="000000"/>
            </a:solidFill>
            <a:miter lim="800000"/>
            <a:headEnd/>
            <a:tailEnd/>
          </a:ln>
        </p:spPr>
      </p:sp>
      <p:sp>
        <p:nvSpPr>
          <p:cNvPr id="73731" name="Rectangle 2">
            <a:extLst>
              <a:ext uri="{FF2B5EF4-FFF2-40B4-BE49-F238E27FC236}">
                <a16:creationId xmlns:a16="http://schemas.microsoft.com/office/drawing/2014/main" id="{6B87C769-0387-42CA-8757-92FF1B3DC2DA}"/>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ltLang="it-IT">
              <a:latin typeface="Times New Roman" panose="02020603050405020304" pitchFamily="18" charset="0"/>
            </a:endParaRPr>
          </a:p>
        </p:txBody>
      </p:sp>
    </p:spTree>
    <p:extLst>
      <p:ext uri="{BB962C8B-B14F-4D97-AF65-F5344CB8AC3E}">
        <p14:creationId xmlns:p14="http://schemas.microsoft.com/office/powerpoint/2010/main" val="882121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1">
            <a:extLst>
              <a:ext uri="{FF2B5EF4-FFF2-40B4-BE49-F238E27FC236}">
                <a16:creationId xmlns:a16="http://schemas.microsoft.com/office/drawing/2014/main" id="{ACB30105-3DC2-446D-ACA9-67599C722E87}"/>
              </a:ext>
            </a:extLst>
          </p:cNvPr>
          <p:cNvSpPr>
            <a:spLocks noGrp="1" noRot="1" noChangeAspect="1" noChangeArrowheads="1" noTextEdit="1"/>
          </p:cNvSpPr>
          <p:nvPr>
            <p:ph type="sldImg"/>
          </p:nvPr>
        </p:nvSpPr>
        <p:spPr>
          <a:xfrm>
            <a:off x="0" y="695325"/>
            <a:ext cx="1588" cy="1588"/>
          </a:xfrm>
          <a:solidFill>
            <a:srgbClr val="FFFFFF"/>
          </a:solidFill>
          <a:ln>
            <a:solidFill>
              <a:srgbClr val="000000"/>
            </a:solidFill>
            <a:miter lim="800000"/>
            <a:headEnd/>
            <a:tailEnd/>
          </a:ln>
        </p:spPr>
      </p:sp>
      <p:sp>
        <p:nvSpPr>
          <p:cNvPr id="46083" name="Rectangle 2">
            <a:extLst>
              <a:ext uri="{FF2B5EF4-FFF2-40B4-BE49-F238E27FC236}">
                <a16:creationId xmlns:a16="http://schemas.microsoft.com/office/drawing/2014/main" id="{12CA79B7-9E7E-43E0-9EA9-D1DA2EF8114A}"/>
              </a:ext>
            </a:extLst>
          </p:cNvPr>
          <p:cNvSpPr>
            <a:spLocks noGrp="1" noChangeArrowheads="1"/>
          </p:cNvSpPr>
          <p:nvPr>
            <p:ph type="body" idx="1"/>
          </p:nvPr>
        </p:nvSpPr>
        <p:spPr>
          <a:xfrm>
            <a:off x="685800" y="4343400"/>
            <a:ext cx="5486400" cy="4024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it-IT" altLang="it-IT">
                <a:latin typeface="Times New Roman" panose="02020603050405020304" pitchFamily="18" charset="0"/>
              </a:rPr>
              <a:t>Si tratta di una lunghezza d’onda circa mille volte inferiore a quella della luce visibile; quindi, poiché il rapporto tra la lunghezza d’onda e l’energia di un fotone è inversamente proporzionale, l’energia di un fotone di raggi X è circa mille volte maggiore dell’energia di un fotone di luce visibile. Ecco perchè un’immagine del cielo in raggi X può apparire notevolmente diversa da un’immagine ottica. Essenzialmente le immagini a raggi X rivelano le regioni “calde” dell’universo, cioè le regioni dove le particelle sono state accelerate ad alte energie o portate ad altissime temperature da forti campi magnetici, violente esplosioni o intensi campi gravitazionali. Si tratta di temperature che in molti casi sono più alte di quelle che esistono all’interno delle stelle più calde e che si trovano in luoghi che vanno dai buchi neri e dalle stelle di neutroni alle superfici delle stelle e alle galassie.</a:t>
            </a:r>
          </a:p>
          <a:p>
            <a:endParaRPr lang="it-IT" altLang="it-IT">
              <a:latin typeface="Times New Roman" panose="02020603050405020304" pitchFamily="18" charset="0"/>
            </a:endParaRPr>
          </a:p>
          <a:p>
            <a:endParaRPr lang="it-IT" altLang="it-IT">
              <a:latin typeface="Times New Roman" panose="02020603050405020304" pitchFamily="18" charset="0"/>
            </a:endParaRPr>
          </a:p>
        </p:txBody>
      </p:sp>
    </p:spTree>
    <p:extLst>
      <p:ext uri="{BB962C8B-B14F-4D97-AF65-F5344CB8AC3E}">
        <p14:creationId xmlns:p14="http://schemas.microsoft.com/office/powerpoint/2010/main" val="25247629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1">
            <a:extLst>
              <a:ext uri="{FF2B5EF4-FFF2-40B4-BE49-F238E27FC236}">
                <a16:creationId xmlns:a16="http://schemas.microsoft.com/office/drawing/2014/main" id="{2056B044-FEDA-44A9-A9F0-3E6AD761E44E}"/>
              </a:ext>
            </a:extLst>
          </p:cNvPr>
          <p:cNvSpPr>
            <a:spLocks noGrp="1" noRot="1" noChangeAspect="1" noChangeArrowheads="1" noTextEdit="1"/>
          </p:cNvSpPr>
          <p:nvPr>
            <p:ph type="sldImg"/>
          </p:nvPr>
        </p:nvSpPr>
        <p:spPr>
          <a:xfrm>
            <a:off x="0" y="695325"/>
            <a:ext cx="1588" cy="1588"/>
          </a:xfrm>
          <a:solidFill>
            <a:srgbClr val="FFFFFF"/>
          </a:solidFill>
          <a:ln>
            <a:solidFill>
              <a:srgbClr val="000000"/>
            </a:solidFill>
            <a:miter lim="800000"/>
            <a:headEnd/>
            <a:tailEnd/>
          </a:ln>
        </p:spPr>
      </p:sp>
      <p:sp>
        <p:nvSpPr>
          <p:cNvPr id="68611" name="Rectangle 2">
            <a:extLst>
              <a:ext uri="{FF2B5EF4-FFF2-40B4-BE49-F238E27FC236}">
                <a16:creationId xmlns:a16="http://schemas.microsoft.com/office/drawing/2014/main" id="{36E84301-AD87-4E25-A917-46DD81A8FE7E}"/>
              </a:ext>
            </a:extLst>
          </p:cNvPr>
          <p:cNvSpPr>
            <a:spLocks noGrp="1" noChangeArrowheads="1"/>
          </p:cNvSpPr>
          <p:nvPr>
            <p:ph type="body" idx="1"/>
          </p:nvPr>
        </p:nvSpPr>
        <p:spPr>
          <a:xfrm>
            <a:off x="685800" y="4343400"/>
            <a:ext cx="5486400" cy="4024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ltLang="it-IT">
              <a:latin typeface="Times New Roman" panose="02020603050405020304" pitchFamily="18" charset="0"/>
            </a:endParaRPr>
          </a:p>
        </p:txBody>
      </p:sp>
    </p:spTree>
    <p:extLst>
      <p:ext uri="{BB962C8B-B14F-4D97-AF65-F5344CB8AC3E}">
        <p14:creationId xmlns:p14="http://schemas.microsoft.com/office/powerpoint/2010/main" val="32377138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s-ES" dirty="0"/>
          </a:p>
        </p:txBody>
      </p:sp>
      <p:sp>
        <p:nvSpPr>
          <p:cNvPr id="4" name="Segnaposto numero diapositiva 3"/>
          <p:cNvSpPr>
            <a:spLocks noGrp="1"/>
          </p:cNvSpPr>
          <p:nvPr>
            <p:ph type="sldNum" sz="quarter" idx="10"/>
          </p:nvPr>
        </p:nvSpPr>
        <p:spPr/>
        <p:txBody>
          <a:bodyPr/>
          <a:lstStyle/>
          <a:p>
            <a:fld id="{588E14BA-CCD0-4DB1-A1B2-B2D63A310185}" type="slidenum">
              <a:rPr lang="es-ES" smtClean="0"/>
              <a:pPr/>
              <a:t>50</a:t>
            </a:fld>
            <a:endParaRPr lang="es-ES"/>
          </a:p>
        </p:txBody>
      </p:sp>
    </p:spTree>
    <p:extLst>
      <p:ext uri="{BB962C8B-B14F-4D97-AF65-F5344CB8AC3E}">
        <p14:creationId xmlns:p14="http://schemas.microsoft.com/office/powerpoint/2010/main" val="16054072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s-ES" dirty="0"/>
          </a:p>
        </p:txBody>
      </p:sp>
      <p:sp>
        <p:nvSpPr>
          <p:cNvPr id="4" name="Segnaposto numero diapositiva 3"/>
          <p:cNvSpPr>
            <a:spLocks noGrp="1"/>
          </p:cNvSpPr>
          <p:nvPr>
            <p:ph type="sldNum" sz="quarter" idx="10"/>
          </p:nvPr>
        </p:nvSpPr>
        <p:spPr/>
        <p:txBody>
          <a:bodyPr/>
          <a:lstStyle/>
          <a:p>
            <a:fld id="{588E14BA-CCD0-4DB1-A1B2-B2D63A310185}" type="slidenum">
              <a:rPr lang="es-ES" smtClean="0"/>
              <a:pPr/>
              <a:t>52</a:t>
            </a:fld>
            <a:endParaRPr lang="es-ES"/>
          </a:p>
        </p:txBody>
      </p:sp>
    </p:spTree>
    <p:extLst>
      <p:ext uri="{BB962C8B-B14F-4D97-AF65-F5344CB8AC3E}">
        <p14:creationId xmlns:p14="http://schemas.microsoft.com/office/powerpoint/2010/main" val="2252308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1">
            <a:extLst>
              <a:ext uri="{FF2B5EF4-FFF2-40B4-BE49-F238E27FC236}">
                <a16:creationId xmlns:a16="http://schemas.microsoft.com/office/drawing/2014/main" id="{F90AB928-7D27-46DB-8319-BAA8E36C2D90}"/>
              </a:ext>
            </a:extLst>
          </p:cNvPr>
          <p:cNvSpPr>
            <a:spLocks noGrp="1" noRot="1" noChangeAspect="1" noChangeArrowheads="1" noTextEdit="1"/>
          </p:cNvSpPr>
          <p:nvPr>
            <p:ph type="sldImg"/>
          </p:nvPr>
        </p:nvSpPr>
        <p:spPr>
          <a:xfrm>
            <a:off x="0" y="695325"/>
            <a:ext cx="1588" cy="1588"/>
          </a:xfrm>
          <a:solidFill>
            <a:srgbClr val="FFFFFF"/>
          </a:solidFill>
          <a:ln>
            <a:solidFill>
              <a:srgbClr val="000000"/>
            </a:solidFill>
            <a:miter lim="800000"/>
            <a:headEnd/>
            <a:tailEnd/>
          </a:ln>
        </p:spPr>
      </p:sp>
      <p:sp>
        <p:nvSpPr>
          <p:cNvPr id="47107" name="Rectangle 2">
            <a:extLst>
              <a:ext uri="{FF2B5EF4-FFF2-40B4-BE49-F238E27FC236}">
                <a16:creationId xmlns:a16="http://schemas.microsoft.com/office/drawing/2014/main" id="{410959D4-1E7B-4FD4-AE25-E0022F449E60}"/>
              </a:ext>
            </a:extLst>
          </p:cNvPr>
          <p:cNvSpPr>
            <a:spLocks noGrp="1" noChangeArrowheads="1"/>
          </p:cNvSpPr>
          <p:nvPr>
            <p:ph type="body" idx="1"/>
          </p:nvPr>
        </p:nvSpPr>
        <p:spPr>
          <a:xfrm>
            <a:off x="685800" y="4343400"/>
            <a:ext cx="5486400" cy="4024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it-IT" altLang="it-IT" dirty="0">
                <a:latin typeface="Times New Roman" panose="02020603050405020304" pitchFamily="18" charset="0"/>
              </a:rPr>
              <a:t>1924: Gli USA realizzano il NLR per lo studio delle comunicazioni radio. Si nota che le trasmissioni sono notevolmente disturbate dalle eruzioni solari. Ipotesi: il sole emette radiazioni ad alta energia. Nel 1938 si avanza l’ipotesi che sia proprio questa radiazione energetica a ionizzare gli strati superiori dell’atmosfera terrestre formando la ionosfera. Non c’è la possibilità di verificare questa ipotesi: i migliori palloni arrivano a 40km mentre la ionosfera si estende da 50km a più di 160km. La maggior parte della radiazione X viene assorbita sopra i 100 km.</a:t>
            </a:r>
          </a:p>
          <a:p>
            <a:r>
              <a:rPr lang="it-IT" altLang="it-IT" dirty="0">
                <a:latin typeface="Times New Roman" panose="02020603050405020304" pitchFamily="18" charset="0"/>
              </a:rPr>
              <a:t>Con i V2 vengono utilizzati particolari contatori Geiger. L’idea è la seguente: un gas ( es. argo , anidride carbonica o metano) viene posto in una camera dove sono presenti più fili ad alta tensione ( elettrodi) . Il tubo ha una finestra fatta da una sottile membrana che blocca la luce ma lascia passare determinate lunghezze d’onda UV e X. Lo spessore delle membrane determinano quali frequenze passano e quali vengono bloccate. Una volta che la radiazione entra nella camera ionizza il gas permettendo di misurare se è passata radiazione e con quale energia.</a:t>
            </a:r>
          </a:p>
          <a:p>
            <a:r>
              <a:rPr lang="it-IT" altLang="it-IT" dirty="0">
                <a:latin typeface="Times New Roman" panose="02020603050405020304" pitchFamily="18" charset="0"/>
              </a:rPr>
              <a:t>Nel 1949 il gruppo di Friedman lancia un V2 con contatori sensibili all’UV e ai </a:t>
            </a:r>
            <a:r>
              <a:rPr lang="it-IT" altLang="it-IT" dirty="0" err="1">
                <a:latin typeface="Times New Roman" panose="02020603050405020304" pitchFamily="18" charset="0"/>
              </a:rPr>
              <a:t>Rx</a:t>
            </a:r>
            <a:r>
              <a:rPr lang="it-IT" altLang="it-IT" dirty="0">
                <a:latin typeface="Times New Roman" panose="02020603050405020304" pitchFamily="18" charset="0"/>
              </a:rPr>
              <a:t>. Quando il razzo raggiunge l’altezza di 75km i contatori UV cominciano a segnalare un segnale intenso. Agli 85 km anche i contatori X cominciano a registrare. Il gruppo di Friedman aveva dimostrato che il sole è una sorgente di </a:t>
            </a:r>
            <a:r>
              <a:rPr lang="it-IT" altLang="it-IT" dirty="0" err="1">
                <a:latin typeface="Times New Roman" panose="02020603050405020304" pitchFamily="18" charset="0"/>
              </a:rPr>
              <a:t>Rx</a:t>
            </a:r>
            <a:r>
              <a:rPr lang="it-IT" altLang="it-IT" dirty="0">
                <a:latin typeface="Times New Roman" panose="02020603050405020304" pitchFamily="18" charset="0"/>
              </a:rPr>
              <a:t>.</a:t>
            </a:r>
          </a:p>
        </p:txBody>
      </p:sp>
    </p:spTree>
    <p:extLst>
      <p:ext uri="{BB962C8B-B14F-4D97-AF65-F5344CB8AC3E}">
        <p14:creationId xmlns:p14="http://schemas.microsoft.com/office/powerpoint/2010/main" val="1099182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it-IT" sz="1200" b="0" kern="1200" dirty="0">
                <a:solidFill>
                  <a:schemeClr val="tx1"/>
                </a:solidFill>
                <a:effectLst/>
                <a:latin typeface="+mn-lt"/>
                <a:ea typeface="+mn-ea"/>
                <a:cs typeface="+mn-cs"/>
              </a:rPr>
              <a:t>Grazie allo sviluppo scientifico nel campo dell'aereonautica e agli esperimenti di Friedman e dei suoi collaboratori fu possibile la dimostrazione anche dell'ipotesi secondo cui i fenomeni delle eruzioni solari influissero sulla ionosfera. Tuttavia l'emissione x del sole era molto inferiore rispetto all’emissione ottica e questo portò gli scienziati a scoraggiarsi rispetto allo studio delle emissione in raggi X al di fuori del sistema solare e così la ricerca spaziale in RX non si diffuse</a:t>
            </a:r>
          </a:p>
          <a:p>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24 gennaio 1992.  Le aree chiare sono quelle in cui il </a:t>
            </a:r>
            <a:r>
              <a:rPr lang="it-IT" dirty="0">
                <a:hlinkClick r:id="rId3"/>
              </a:rPr>
              <a:t>campo magnetico</a:t>
            </a:r>
            <a:r>
              <a:rPr lang="it-IT" dirty="0"/>
              <a:t> del Sole è abbastanza forte da intrappolare i gas caldissimi della </a:t>
            </a:r>
            <a:r>
              <a:rPr lang="it-IT" dirty="0">
                <a:hlinkClick r:id="rId4"/>
              </a:rPr>
              <a:t>corona</a:t>
            </a:r>
            <a:r>
              <a:rPr lang="it-IT" dirty="0"/>
              <a:t> solare. Intorno ai poli del Sole il campo magnetico non è abbastanza forte da farlo. Notare che la </a:t>
            </a:r>
            <a:r>
              <a:rPr lang="it-IT" dirty="0" err="1"/>
              <a:t>superfiie</a:t>
            </a:r>
            <a:r>
              <a:rPr lang="it-IT" dirty="0"/>
              <a:t> del Sole è scura: </a:t>
            </a:r>
            <a:r>
              <a:rPr lang="it-IT" i="1" dirty="0" err="1"/>
              <a:t>Yohkoh</a:t>
            </a:r>
            <a:r>
              <a:rPr lang="it-IT" dirty="0"/>
              <a:t> registra solo la presenza di gas caldissimo, a milioni di gradi, cioè quello che emette raggi X. La superficie del Sole è molto più fredda e quindi appare scura nell'immagine. </a:t>
            </a:r>
          </a:p>
          <a:p>
            <a:endParaRPr lang="it-IT" dirty="0"/>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8</a:t>
            </a:fld>
            <a:endParaRPr lang="it-IT" altLang="it-IT"/>
          </a:p>
        </p:txBody>
      </p:sp>
    </p:spTree>
    <p:extLst>
      <p:ext uri="{BB962C8B-B14F-4D97-AF65-F5344CB8AC3E}">
        <p14:creationId xmlns:p14="http://schemas.microsoft.com/office/powerpoint/2010/main" val="1158376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1">
            <a:extLst>
              <a:ext uri="{FF2B5EF4-FFF2-40B4-BE49-F238E27FC236}">
                <a16:creationId xmlns:a16="http://schemas.microsoft.com/office/drawing/2014/main" id="{B8F4E778-DAF0-4FCB-8CB3-62ABC9105E5F}"/>
              </a:ext>
            </a:extLst>
          </p:cNvPr>
          <p:cNvSpPr>
            <a:spLocks noGrp="1" noRot="1" noChangeAspect="1" noChangeArrowheads="1" noTextEdit="1"/>
          </p:cNvSpPr>
          <p:nvPr>
            <p:ph type="sldImg"/>
          </p:nvPr>
        </p:nvSpPr>
        <p:spPr>
          <a:xfrm>
            <a:off x="0" y="695325"/>
            <a:ext cx="1588" cy="1588"/>
          </a:xfrm>
          <a:solidFill>
            <a:srgbClr val="FFFFFF"/>
          </a:solidFill>
          <a:ln>
            <a:solidFill>
              <a:srgbClr val="000000"/>
            </a:solidFill>
            <a:miter lim="800000"/>
            <a:headEnd/>
            <a:tailEnd/>
          </a:ln>
        </p:spPr>
      </p:sp>
      <p:sp>
        <p:nvSpPr>
          <p:cNvPr id="48131" name="Rectangle 2">
            <a:extLst>
              <a:ext uri="{FF2B5EF4-FFF2-40B4-BE49-F238E27FC236}">
                <a16:creationId xmlns:a16="http://schemas.microsoft.com/office/drawing/2014/main" id="{68EF9916-6B0E-4625-B4EE-A50D89C2556B}"/>
              </a:ext>
            </a:extLst>
          </p:cNvPr>
          <p:cNvSpPr>
            <a:spLocks noGrp="1" noChangeArrowheads="1"/>
          </p:cNvSpPr>
          <p:nvPr>
            <p:ph type="body" idx="1"/>
          </p:nvPr>
        </p:nvSpPr>
        <p:spPr>
          <a:xfrm>
            <a:off x="685800" y="4343400"/>
            <a:ext cx="5486400" cy="4024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it-IT" altLang="it-IT" dirty="0">
                <a:latin typeface="Times New Roman" panose="02020603050405020304" pitchFamily="18" charset="0"/>
              </a:rPr>
              <a:t>Le imprese spaziali direttamente connesse con la difesa nazionale, come lo sviluppo di  missili </a:t>
            </a:r>
            <a:r>
              <a:rPr lang="it-IT" altLang="it-IT" dirty="0" err="1">
                <a:latin typeface="Times New Roman" panose="02020603050405020304" pitchFamily="18" charset="0"/>
              </a:rPr>
              <a:t>ecc</a:t>
            </a:r>
            <a:r>
              <a:rPr lang="it-IT" altLang="it-IT" dirty="0">
                <a:latin typeface="Times New Roman" panose="02020603050405020304" pitchFamily="18" charset="0"/>
              </a:rPr>
              <a:t> avrebbero continuato ad essere finanziate dai militari  ma la maggior parte del lavoro nella scienza e tecnologia dello spazio sarebbe stato diretto dalla NASA.</a:t>
            </a:r>
          </a:p>
          <a:p>
            <a:r>
              <a:rPr lang="it-IT" altLang="it-IT" dirty="0">
                <a:latin typeface="Times New Roman" panose="02020603050405020304" pitchFamily="18" charset="0"/>
              </a:rPr>
              <a:t>Nel frattempo viene creato lo Space Science Board (Commissione per la ricerca spaziale) , questa commissione, formata da eminenti scienziati nominati per un periodo di tempo aveva la funzione di consigliare la NASA e di formulare le strategie di ricerca spaziale. L’interesse dei suoi membri per le osservazioni ad alte energie aprì la strada allo sviluppo dell’astronomia in banda X.</a:t>
            </a:r>
          </a:p>
          <a:p>
            <a:r>
              <a:rPr lang="it-IT" altLang="it-IT" dirty="0">
                <a:latin typeface="Times New Roman" panose="02020603050405020304" pitchFamily="18" charset="0"/>
              </a:rPr>
              <a:t>Tra gli scienziati più influenti del board troviamo Bruno Rossi , noto per le sue ricerche sui raggi cosmici e per la sua partecipazione al progetto Manhattan.</a:t>
            </a:r>
          </a:p>
        </p:txBody>
      </p:sp>
    </p:spTree>
    <p:extLst>
      <p:ext uri="{BB962C8B-B14F-4D97-AF65-F5344CB8AC3E}">
        <p14:creationId xmlns:p14="http://schemas.microsoft.com/office/powerpoint/2010/main" val="1197742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r>
              <a:rPr lang="it-IT" altLang="it-IT" dirty="0">
                <a:latin typeface="Times New Roman" panose="02020603050405020304" pitchFamily="18" charset="0"/>
              </a:rPr>
              <a:t>Giacconi, fisico di 28 anni, laureato a Milano con Giuseppe Occhialini . Dopo la tesi insegna a Milano dove progettò e costruì la più grande camera di Wilson in Italia. Nel 1956 su consiglio di Occhialini si trasferisce negli USA con un borsa di studio. Come molti altri fisici del tempo si rese conto che la ricerca sui RC stava perdendo d’interesse con l’avvento dei potenti acceleratori. Era dunque pronto a cambiare campo di ricerca. </a:t>
            </a:r>
          </a:p>
          <a:p>
            <a:r>
              <a:rPr lang="it-IT" altLang="it-IT" dirty="0">
                <a:latin typeface="Times New Roman" panose="02020603050405020304" pitchFamily="18" charset="0"/>
              </a:rPr>
              <a:t>In America lavora per AS&amp;E ( American Science and Engineering) compagnia privata fondata nel 1958 da un piccolo gruppo di scienziati e di cui Rossi era presidente del consiglio di Amministrazione. Lì Giacconi incontra per la prima volta Bruno Rossi il quale gli suggerì che l’astronomia X avrebbe potuto essere un campo di ricerca fecondo. Giacconi viene colpito da quest’idea e decide di cominciare da subito a lavorare ad un programma di ricerca sui </a:t>
            </a:r>
            <a:r>
              <a:rPr lang="it-IT" altLang="it-IT" dirty="0" err="1">
                <a:latin typeface="Times New Roman" panose="02020603050405020304" pitchFamily="18" charset="0"/>
              </a:rPr>
              <a:t>Rx</a:t>
            </a:r>
            <a:r>
              <a:rPr lang="it-IT" altLang="it-IT" dirty="0">
                <a:latin typeface="Times New Roman" panose="02020603050405020304" pitchFamily="18" charset="0"/>
              </a:rPr>
              <a:t> presso AS&amp;E.</a:t>
            </a:r>
          </a:p>
          <a:p>
            <a:endParaRPr lang="it-IT" dirty="0"/>
          </a:p>
          <a:p>
            <a:r>
              <a:rPr lang="it-IT" dirty="0"/>
              <a:t>L'American Science &amp; Engineering  (AS&amp;E) era stata fondata nel 1958 da un piccolo gruppo di scienziati che comprendeva due ex studenti di Bruno Rossi. La principale attività della compagnia era il lavoro di ricerca e sviluppo per conto di vari enti governativi. In questa compagnia entrò a far parte anche Riccardo Giacconi all'inizio del 1959. Nel settembre del 1959, incontrò per la prima volta Bruno Rossi, il quale gli suggerì che la ricerca sui raggi X cosmici avrebbero potuto essere molto fertile. Giacconi fu così colpito da questa idea che decise di cominciare subito un programma di astronomia i raggi X all'AS&amp;E. </a:t>
            </a:r>
            <a:br>
              <a:rPr lang="it-IT" dirty="0"/>
            </a:br>
            <a:endParaRPr lang="it-IT" dirty="0"/>
          </a:p>
        </p:txBody>
      </p:sp>
      <p:sp>
        <p:nvSpPr>
          <p:cNvPr id="4" name="Segnaposto numero diapositiva 3"/>
          <p:cNvSpPr>
            <a:spLocks noGrp="1"/>
          </p:cNvSpPr>
          <p:nvPr>
            <p:ph type="sldNum" sz="quarter" idx="10"/>
          </p:nvPr>
        </p:nvSpPr>
        <p:spPr/>
        <p:txBody>
          <a:bodyPr/>
          <a:lstStyle/>
          <a:p>
            <a:fld id="{53014277-F927-42CA-A009-8D98452D5A60}" type="slidenum">
              <a:rPr lang="it-IT" smtClean="0"/>
              <a:pPr/>
              <a:t>10</a:t>
            </a:fld>
            <a:endParaRPr lang="it-IT"/>
          </a:p>
        </p:txBody>
      </p:sp>
    </p:spTree>
    <p:extLst>
      <p:ext uri="{BB962C8B-B14F-4D97-AF65-F5344CB8AC3E}">
        <p14:creationId xmlns:p14="http://schemas.microsoft.com/office/powerpoint/2010/main" val="607114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r>
              <a:rPr lang="it-IT" sz="1200" b="0" kern="1200" dirty="0">
                <a:solidFill>
                  <a:schemeClr val="tx1"/>
                </a:solidFill>
                <a:effectLst/>
                <a:latin typeface="+mn-lt"/>
                <a:ea typeface="+mn-ea"/>
                <a:cs typeface="+mn-cs"/>
              </a:rPr>
              <a:t>Con grande sorpresa di tutti evidenziarono un forte picco di radiazione X.</a:t>
            </a:r>
          </a:p>
          <a:p>
            <a:r>
              <a:rPr lang="it-IT" sz="1200" kern="1200" dirty="0">
                <a:solidFill>
                  <a:schemeClr val="tx1"/>
                </a:solidFill>
                <a:effectLst/>
                <a:latin typeface="+mn-lt"/>
                <a:ea typeface="+mn-ea"/>
                <a:cs typeface="+mn-cs"/>
              </a:rPr>
              <a:t>Il segnale però non era centrato sulla Luna, ma a 30 gradi di distanza, e 30 gradi nel cielo sono davvero tanti!.</a:t>
            </a:r>
          </a:p>
          <a:p>
            <a:r>
              <a:rPr lang="it-IT" sz="1200" b="0" kern="1200" dirty="0">
                <a:solidFill>
                  <a:schemeClr val="tx1"/>
                </a:solidFill>
                <a:effectLst/>
                <a:latin typeface="+mn-lt"/>
                <a:ea typeface="+mn-ea"/>
                <a:cs typeface="+mn-cs"/>
              </a:rPr>
              <a:t>Il razzo che era partito dalla Terra per rilevare RX emessi dalla Luna aveva invece captato inaspettatamente un fortissimo segnale in RX proveniente dal di fuori del nostro Sistema Solare. Si trattava di una scoperta “</a:t>
            </a:r>
            <a:r>
              <a:rPr lang="it-IT" sz="1200" b="0" kern="1200" dirty="0" err="1">
                <a:solidFill>
                  <a:schemeClr val="tx1"/>
                </a:solidFill>
                <a:effectLst/>
                <a:latin typeface="+mn-lt"/>
                <a:ea typeface="+mn-ea"/>
                <a:cs typeface="+mn-cs"/>
              </a:rPr>
              <a:t>serendipita</a:t>
            </a:r>
            <a:r>
              <a:rPr lang="it-IT" sz="1200" b="0" kern="1200" dirty="0">
                <a:solidFill>
                  <a:schemeClr val="tx1"/>
                </a:solidFill>
                <a:effectLst/>
                <a:latin typeface="+mn-lt"/>
                <a:ea typeface="+mn-ea"/>
                <a:cs typeface="+mn-cs"/>
              </a:rPr>
              <a:t>”, cioè casuale.</a:t>
            </a:r>
            <a:r>
              <a:rPr lang="it-IT" sz="1200" kern="1200" dirty="0">
                <a:solidFill>
                  <a:schemeClr val="tx1"/>
                </a:solidFill>
                <a:effectLst/>
                <a:latin typeface="+mn-lt"/>
                <a:ea typeface="+mn-ea"/>
                <a:cs typeface="+mn-cs"/>
              </a:rPr>
              <a:t> </a:t>
            </a:r>
            <a:endParaRPr lang="it-IT" dirty="0"/>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11</a:t>
            </a:fld>
            <a:endParaRPr lang="it-IT" altLang="it-IT"/>
          </a:p>
        </p:txBody>
      </p:sp>
    </p:spTree>
    <p:extLst>
      <p:ext uri="{BB962C8B-B14F-4D97-AF65-F5344CB8AC3E}">
        <p14:creationId xmlns:p14="http://schemas.microsoft.com/office/powerpoint/2010/main" val="1277128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noResize="1"/>
          </p:cNvSpPr>
          <p:nvPr>
            <p:ph type="sldImg"/>
          </p:nvPr>
        </p:nvSpPr>
        <p:spPr>
          <a:xfrm>
            <a:off x="382588" y="695325"/>
            <a:ext cx="6091237" cy="3427413"/>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p:txBody>
          <a:bodyPr/>
          <a:lstStyle/>
          <a:p>
            <a:endParaRPr lang="it-IT"/>
          </a:p>
        </p:txBody>
      </p:sp>
    </p:spTree>
    <p:extLst>
      <p:ext uri="{BB962C8B-B14F-4D97-AF65-F5344CB8AC3E}">
        <p14:creationId xmlns:p14="http://schemas.microsoft.com/office/powerpoint/2010/main" val="1479754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1C3D8A-1840-4269-9633-F1DAF0DE52E8}"/>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5E0747CE-359E-4429-9800-4EC2045FB9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85238B8F-98C2-4129-8BEF-5A437855FCEA}"/>
              </a:ext>
            </a:extLst>
          </p:cNvPr>
          <p:cNvSpPr>
            <a:spLocks noGrp="1"/>
          </p:cNvSpPr>
          <p:nvPr>
            <p:ph type="dt" sz="half" idx="10"/>
          </p:nvPr>
        </p:nvSpPr>
        <p:spPr>
          <a:xfrm>
            <a:off x="838200" y="6356350"/>
            <a:ext cx="2743200" cy="365125"/>
          </a:xfrm>
          <a:prstGeom prst="rect">
            <a:avLst/>
          </a:prstGeom>
        </p:spPr>
        <p:txBody>
          <a:bodyPr/>
          <a:lstStyle/>
          <a:p>
            <a:fld id="{1BA3EE77-118C-45BD-9ED0-8954ADB9058C}" type="datetimeFigureOut">
              <a:rPr lang="it-IT" smtClean="0"/>
              <a:t>06/02/2020</a:t>
            </a:fld>
            <a:endParaRPr lang="it-IT"/>
          </a:p>
        </p:txBody>
      </p:sp>
      <p:sp>
        <p:nvSpPr>
          <p:cNvPr id="5" name="Segnaposto piè di pagina 4">
            <a:extLst>
              <a:ext uri="{FF2B5EF4-FFF2-40B4-BE49-F238E27FC236}">
                <a16:creationId xmlns:a16="http://schemas.microsoft.com/office/drawing/2014/main" id="{1D30A357-11C5-4974-B6F3-33BC25FD8D71}"/>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FA6EBC76-DBC8-4B55-8E2A-69EB51B6C130}"/>
              </a:ext>
            </a:extLst>
          </p:cNvPr>
          <p:cNvSpPr>
            <a:spLocks noGrp="1"/>
          </p:cNvSpPr>
          <p:nvPr>
            <p:ph type="sldNum" sz="quarter" idx="12"/>
          </p:nvPr>
        </p:nvSpPr>
        <p:spPr>
          <a:xfrm>
            <a:off x="8610600" y="6356350"/>
            <a:ext cx="2743200" cy="365125"/>
          </a:xfrm>
          <a:prstGeom prst="rect">
            <a:avLst/>
          </a:prstGeom>
        </p:spPr>
        <p:txBody>
          <a:bodyPr/>
          <a:lstStyle/>
          <a:p>
            <a:fld id="{0F0D26E1-3FEC-44C6-BFF7-B8257F15EBB2}" type="slidenum">
              <a:rPr lang="it-IT" smtClean="0"/>
              <a:t>‹N›</a:t>
            </a:fld>
            <a:endParaRPr lang="it-IT"/>
          </a:p>
        </p:txBody>
      </p:sp>
    </p:spTree>
    <p:extLst>
      <p:ext uri="{BB962C8B-B14F-4D97-AF65-F5344CB8AC3E}">
        <p14:creationId xmlns:p14="http://schemas.microsoft.com/office/powerpoint/2010/main" val="1788681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009B3F-9D6B-4B18-AD59-3610665EFDC3}"/>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C607CC6-3264-4088-8B5F-7EBF0E73E263}"/>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CD6F6B1-3A66-4A4A-A816-B895CB057420}"/>
              </a:ext>
            </a:extLst>
          </p:cNvPr>
          <p:cNvSpPr>
            <a:spLocks noGrp="1"/>
          </p:cNvSpPr>
          <p:nvPr>
            <p:ph type="dt" sz="half" idx="10"/>
          </p:nvPr>
        </p:nvSpPr>
        <p:spPr>
          <a:xfrm>
            <a:off x="838200" y="6356350"/>
            <a:ext cx="2743200" cy="365125"/>
          </a:xfrm>
          <a:prstGeom prst="rect">
            <a:avLst/>
          </a:prstGeom>
        </p:spPr>
        <p:txBody>
          <a:bodyPr/>
          <a:lstStyle/>
          <a:p>
            <a:fld id="{1BA3EE77-118C-45BD-9ED0-8954ADB9058C}" type="datetimeFigureOut">
              <a:rPr lang="it-IT" smtClean="0"/>
              <a:t>06/02/2020</a:t>
            </a:fld>
            <a:endParaRPr lang="it-IT"/>
          </a:p>
        </p:txBody>
      </p:sp>
      <p:sp>
        <p:nvSpPr>
          <p:cNvPr id="5" name="Segnaposto piè di pagina 4">
            <a:extLst>
              <a:ext uri="{FF2B5EF4-FFF2-40B4-BE49-F238E27FC236}">
                <a16:creationId xmlns:a16="http://schemas.microsoft.com/office/drawing/2014/main" id="{04BE1C7D-9618-45FC-9DF6-7D44759C759D}"/>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7630CCA4-D000-46F4-AEFB-B4386862B005}"/>
              </a:ext>
            </a:extLst>
          </p:cNvPr>
          <p:cNvSpPr>
            <a:spLocks noGrp="1"/>
          </p:cNvSpPr>
          <p:nvPr>
            <p:ph type="sldNum" sz="quarter" idx="12"/>
          </p:nvPr>
        </p:nvSpPr>
        <p:spPr>
          <a:xfrm>
            <a:off x="8610600" y="6356350"/>
            <a:ext cx="2743200" cy="365125"/>
          </a:xfrm>
          <a:prstGeom prst="rect">
            <a:avLst/>
          </a:prstGeom>
        </p:spPr>
        <p:txBody>
          <a:bodyPr/>
          <a:lstStyle/>
          <a:p>
            <a:fld id="{0F0D26E1-3FEC-44C6-BFF7-B8257F15EBB2}" type="slidenum">
              <a:rPr lang="it-IT" smtClean="0"/>
              <a:t>‹N›</a:t>
            </a:fld>
            <a:endParaRPr lang="it-IT"/>
          </a:p>
        </p:txBody>
      </p:sp>
    </p:spTree>
    <p:extLst>
      <p:ext uri="{BB962C8B-B14F-4D97-AF65-F5344CB8AC3E}">
        <p14:creationId xmlns:p14="http://schemas.microsoft.com/office/powerpoint/2010/main" val="1238328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FC30230F-6231-4A30-8CCF-A2E8808B69C2}"/>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E80FEB8-6ACE-47B4-9F45-1F33CF1F6DE8}"/>
              </a:ext>
            </a:extLst>
          </p:cNvPr>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030ADCF-4FCB-4C94-93BD-700672C9A7CA}"/>
              </a:ext>
            </a:extLst>
          </p:cNvPr>
          <p:cNvSpPr>
            <a:spLocks noGrp="1"/>
          </p:cNvSpPr>
          <p:nvPr>
            <p:ph type="dt" sz="half" idx="10"/>
          </p:nvPr>
        </p:nvSpPr>
        <p:spPr>
          <a:xfrm>
            <a:off x="838200" y="6356350"/>
            <a:ext cx="2743200" cy="365125"/>
          </a:xfrm>
          <a:prstGeom prst="rect">
            <a:avLst/>
          </a:prstGeom>
        </p:spPr>
        <p:txBody>
          <a:bodyPr/>
          <a:lstStyle/>
          <a:p>
            <a:fld id="{1BA3EE77-118C-45BD-9ED0-8954ADB9058C}" type="datetimeFigureOut">
              <a:rPr lang="it-IT" smtClean="0"/>
              <a:t>06/02/2020</a:t>
            </a:fld>
            <a:endParaRPr lang="it-IT"/>
          </a:p>
        </p:txBody>
      </p:sp>
      <p:sp>
        <p:nvSpPr>
          <p:cNvPr id="5" name="Segnaposto piè di pagina 4">
            <a:extLst>
              <a:ext uri="{FF2B5EF4-FFF2-40B4-BE49-F238E27FC236}">
                <a16:creationId xmlns:a16="http://schemas.microsoft.com/office/drawing/2014/main" id="{571CF87C-CA5A-4A55-90DD-89CBE6E28D4C}"/>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6E763622-1D66-4061-8406-1E5B62155105}"/>
              </a:ext>
            </a:extLst>
          </p:cNvPr>
          <p:cNvSpPr>
            <a:spLocks noGrp="1"/>
          </p:cNvSpPr>
          <p:nvPr>
            <p:ph type="sldNum" sz="quarter" idx="12"/>
          </p:nvPr>
        </p:nvSpPr>
        <p:spPr>
          <a:xfrm>
            <a:off x="8610600" y="6356350"/>
            <a:ext cx="2743200" cy="365125"/>
          </a:xfrm>
          <a:prstGeom prst="rect">
            <a:avLst/>
          </a:prstGeom>
        </p:spPr>
        <p:txBody>
          <a:bodyPr/>
          <a:lstStyle/>
          <a:p>
            <a:fld id="{0F0D26E1-3FEC-44C6-BFF7-B8257F15EBB2}" type="slidenum">
              <a:rPr lang="it-IT" smtClean="0"/>
              <a:t>‹N›</a:t>
            </a:fld>
            <a:endParaRPr lang="it-IT"/>
          </a:p>
        </p:txBody>
      </p:sp>
    </p:spTree>
    <p:extLst>
      <p:ext uri="{BB962C8B-B14F-4D97-AF65-F5344CB8AC3E}">
        <p14:creationId xmlns:p14="http://schemas.microsoft.com/office/powerpoint/2010/main" val="23575465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650067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B50E7E0-E90E-47E5-82EE-C310E517C95F}"/>
              </a:ext>
            </a:extLst>
          </p:cNvPr>
          <p:cNvSpPr>
            <a:spLocks noGrp="1"/>
          </p:cNvSpPr>
          <p:nvPr>
            <p:ph type="title"/>
          </p:nvPr>
        </p:nvSpPr>
        <p:spPr>
          <a:xfrm>
            <a:off x="827810" y="365125"/>
            <a:ext cx="10241972" cy="1325563"/>
          </a:xfrm>
        </p:spPr>
        <p:txBody>
          <a:bodyPr/>
          <a:lstStyle>
            <a:lvl1pPr>
              <a:defRPr>
                <a:solidFill>
                  <a:schemeClr val="accent1">
                    <a:lumMod val="75000"/>
                  </a:schemeClr>
                </a:solidFill>
                <a:latin typeface="Algerian" panose="04020705040A02060702" pitchFamily="82" charset="0"/>
              </a:defRPr>
            </a:lvl1pPr>
          </a:lstStyle>
          <a:p>
            <a:r>
              <a:rPr lang="it-IT" dirty="0"/>
              <a:t>Fare clic per modificare lo stile del titolo dello schema</a:t>
            </a:r>
          </a:p>
        </p:txBody>
      </p:sp>
      <p:pic>
        <p:nvPicPr>
          <p:cNvPr id="8" name="Immagine 7">
            <a:extLst>
              <a:ext uri="{FF2B5EF4-FFF2-40B4-BE49-F238E27FC236}">
                <a16:creationId xmlns:a16="http://schemas.microsoft.com/office/drawing/2014/main" id="{5681BE8E-F793-41EC-9E37-C9693B4BC6B2}"/>
              </a:ext>
            </a:extLst>
          </p:cNvPr>
          <p:cNvPicPr>
            <a:picLocks noChangeAspect="1"/>
          </p:cNvPicPr>
          <p:nvPr userDrawn="1"/>
        </p:nvPicPr>
        <p:blipFill>
          <a:blip r:embed="rId2"/>
          <a:stretch>
            <a:fillRect/>
          </a:stretch>
        </p:blipFill>
        <p:spPr>
          <a:xfrm>
            <a:off x="0" y="6586970"/>
            <a:ext cx="3457575" cy="257175"/>
          </a:xfrm>
          <a:prstGeom prst="rect">
            <a:avLst/>
          </a:prstGeom>
        </p:spPr>
      </p:pic>
      <p:pic>
        <p:nvPicPr>
          <p:cNvPr id="9" name="Immagine 8">
            <a:extLst>
              <a:ext uri="{FF2B5EF4-FFF2-40B4-BE49-F238E27FC236}">
                <a16:creationId xmlns:a16="http://schemas.microsoft.com/office/drawing/2014/main" id="{EA3C5F6F-FDD6-46B4-A923-791071A2A225}"/>
              </a:ext>
            </a:extLst>
          </p:cNvPr>
          <p:cNvPicPr>
            <a:picLocks noChangeAspect="1"/>
          </p:cNvPicPr>
          <p:nvPr userDrawn="1"/>
        </p:nvPicPr>
        <p:blipFill>
          <a:blip r:embed="rId2"/>
          <a:stretch>
            <a:fillRect/>
          </a:stretch>
        </p:blipFill>
        <p:spPr>
          <a:xfrm>
            <a:off x="3457575" y="6586970"/>
            <a:ext cx="3457575" cy="257175"/>
          </a:xfrm>
          <a:prstGeom prst="rect">
            <a:avLst/>
          </a:prstGeom>
        </p:spPr>
      </p:pic>
      <p:pic>
        <p:nvPicPr>
          <p:cNvPr id="10" name="Immagine 9">
            <a:extLst>
              <a:ext uri="{FF2B5EF4-FFF2-40B4-BE49-F238E27FC236}">
                <a16:creationId xmlns:a16="http://schemas.microsoft.com/office/drawing/2014/main" id="{A773BE2D-68DC-4C21-80C6-D4F4C2BB3262}"/>
              </a:ext>
            </a:extLst>
          </p:cNvPr>
          <p:cNvPicPr>
            <a:picLocks noChangeAspect="1"/>
          </p:cNvPicPr>
          <p:nvPr userDrawn="1"/>
        </p:nvPicPr>
        <p:blipFill>
          <a:blip r:embed="rId2"/>
          <a:stretch>
            <a:fillRect/>
          </a:stretch>
        </p:blipFill>
        <p:spPr>
          <a:xfrm>
            <a:off x="6915150" y="6586970"/>
            <a:ext cx="3457575" cy="257175"/>
          </a:xfrm>
          <a:prstGeom prst="rect">
            <a:avLst/>
          </a:prstGeom>
        </p:spPr>
      </p:pic>
      <p:pic>
        <p:nvPicPr>
          <p:cNvPr id="11" name="Immagine 10">
            <a:extLst>
              <a:ext uri="{FF2B5EF4-FFF2-40B4-BE49-F238E27FC236}">
                <a16:creationId xmlns:a16="http://schemas.microsoft.com/office/drawing/2014/main" id="{509963F7-22E0-4DF3-BEDF-7827B3A31EAB}"/>
              </a:ext>
            </a:extLst>
          </p:cNvPr>
          <p:cNvPicPr>
            <a:picLocks noChangeAspect="1"/>
          </p:cNvPicPr>
          <p:nvPr userDrawn="1"/>
        </p:nvPicPr>
        <p:blipFill>
          <a:blip r:embed="rId2"/>
          <a:stretch>
            <a:fillRect/>
          </a:stretch>
        </p:blipFill>
        <p:spPr>
          <a:xfrm>
            <a:off x="8734425" y="6586969"/>
            <a:ext cx="3457575" cy="257175"/>
          </a:xfrm>
          <a:prstGeom prst="rect">
            <a:avLst/>
          </a:prstGeom>
        </p:spPr>
      </p:pic>
      <p:pic>
        <p:nvPicPr>
          <p:cNvPr id="14" name="Immagine 13">
            <a:extLst>
              <a:ext uri="{FF2B5EF4-FFF2-40B4-BE49-F238E27FC236}">
                <a16:creationId xmlns:a16="http://schemas.microsoft.com/office/drawing/2014/main" id="{0EE538DD-4BA3-4E12-B712-BA01A5D76C2C}"/>
              </a:ext>
            </a:extLst>
          </p:cNvPr>
          <p:cNvPicPr>
            <a:picLocks noChangeAspect="1"/>
          </p:cNvPicPr>
          <p:nvPr userDrawn="1"/>
        </p:nvPicPr>
        <p:blipFill>
          <a:blip r:embed="rId2"/>
          <a:stretch>
            <a:fillRect/>
          </a:stretch>
        </p:blipFill>
        <p:spPr>
          <a:xfrm>
            <a:off x="-1" y="-17174"/>
            <a:ext cx="3457575" cy="257175"/>
          </a:xfrm>
          <a:prstGeom prst="rect">
            <a:avLst/>
          </a:prstGeom>
        </p:spPr>
      </p:pic>
      <p:pic>
        <p:nvPicPr>
          <p:cNvPr id="15" name="Immagine 14">
            <a:extLst>
              <a:ext uri="{FF2B5EF4-FFF2-40B4-BE49-F238E27FC236}">
                <a16:creationId xmlns:a16="http://schemas.microsoft.com/office/drawing/2014/main" id="{35429463-A2F3-42D7-979D-DF2FD639126F}"/>
              </a:ext>
            </a:extLst>
          </p:cNvPr>
          <p:cNvPicPr>
            <a:picLocks noChangeAspect="1"/>
          </p:cNvPicPr>
          <p:nvPr userDrawn="1"/>
        </p:nvPicPr>
        <p:blipFill>
          <a:blip r:embed="rId2"/>
          <a:stretch>
            <a:fillRect/>
          </a:stretch>
        </p:blipFill>
        <p:spPr>
          <a:xfrm>
            <a:off x="3457575" y="-17174"/>
            <a:ext cx="3457575" cy="257175"/>
          </a:xfrm>
          <a:prstGeom prst="rect">
            <a:avLst/>
          </a:prstGeom>
        </p:spPr>
      </p:pic>
      <p:pic>
        <p:nvPicPr>
          <p:cNvPr id="16" name="Immagine 15">
            <a:extLst>
              <a:ext uri="{FF2B5EF4-FFF2-40B4-BE49-F238E27FC236}">
                <a16:creationId xmlns:a16="http://schemas.microsoft.com/office/drawing/2014/main" id="{530296D7-4201-47DC-BD40-54AB0BE1F246}"/>
              </a:ext>
            </a:extLst>
          </p:cNvPr>
          <p:cNvPicPr>
            <a:picLocks noChangeAspect="1"/>
          </p:cNvPicPr>
          <p:nvPr userDrawn="1"/>
        </p:nvPicPr>
        <p:blipFill>
          <a:blip r:embed="rId2"/>
          <a:stretch>
            <a:fillRect/>
          </a:stretch>
        </p:blipFill>
        <p:spPr>
          <a:xfrm>
            <a:off x="6915149" y="-17174"/>
            <a:ext cx="3457575" cy="257175"/>
          </a:xfrm>
          <a:prstGeom prst="rect">
            <a:avLst/>
          </a:prstGeom>
        </p:spPr>
      </p:pic>
      <p:pic>
        <p:nvPicPr>
          <p:cNvPr id="17" name="Immagine 16">
            <a:extLst>
              <a:ext uri="{FF2B5EF4-FFF2-40B4-BE49-F238E27FC236}">
                <a16:creationId xmlns:a16="http://schemas.microsoft.com/office/drawing/2014/main" id="{687B80F8-D5B0-41EE-8176-0F166A7B0F41}"/>
              </a:ext>
            </a:extLst>
          </p:cNvPr>
          <p:cNvPicPr>
            <a:picLocks noChangeAspect="1"/>
          </p:cNvPicPr>
          <p:nvPr userDrawn="1"/>
        </p:nvPicPr>
        <p:blipFill>
          <a:blip r:embed="rId2"/>
          <a:stretch>
            <a:fillRect/>
          </a:stretch>
        </p:blipFill>
        <p:spPr>
          <a:xfrm>
            <a:off x="8734425" y="-17174"/>
            <a:ext cx="3457575" cy="257175"/>
          </a:xfrm>
          <a:prstGeom prst="rect">
            <a:avLst/>
          </a:prstGeom>
        </p:spPr>
      </p:pic>
      <p:pic>
        <p:nvPicPr>
          <p:cNvPr id="18" name="Immagine 17">
            <a:extLst>
              <a:ext uri="{FF2B5EF4-FFF2-40B4-BE49-F238E27FC236}">
                <a16:creationId xmlns:a16="http://schemas.microsoft.com/office/drawing/2014/main" id="{4B3D4F20-C1CF-4F2B-A584-2F428F72821F}"/>
              </a:ext>
            </a:extLst>
          </p:cNvPr>
          <p:cNvPicPr>
            <a:picLocks noChangeAspect="1"/>
          </p:cNvPicPr>
          <p:nvPr userDrawn="1"/>
        </p:nvPicPr>
        <p:blipFill>
          <a:blip r:embed="rId2"/>
          <a:stretch>
            <a:fillRect/>
          </a:stretch>
        </p:blipFill>
        <p:spPr>
          <a:xfrm>
            <a:off x="27709" y="-17174"/>
            <a:ext cx="3457575" cy="257175"/>
          </a:xfrm>
          <a:prstGeom prst="rect">
            <a:avLst/>
          </a:prstGeom>
        </p:spPr>
      </p:pic>
      <p:pic>
        <p:nvPicPr>
          <p:cNvPr id="19" name="Immagine 18">
            <a:extLst>
              <a:ext uri="{FF2B5EF4-FFF2-40B4-BE49-F238E27FC236}">
                <a16:creationId xmlns:a16="http://schemas.microsoft.com/office/drawing/2014/main" id="{1F54197C-D915-410A-83C2-DF5D2B78EB1B}"/>
              </a:ext>
            </a:extLst>
          </p:cNvPr>
          <p:cNvPicPr>
            <a:picLocks noChangeAspect="1"/>
          </p:cNvPicPr>
          <p:nvPr userDrawn="1"/>
        </p:nvPicPr>
        <p:blipFill>
          <a:blip r:embed="rId2"/>
          <a:stretch>
            <a:fillRect/>
          </a:stretch>
        </p:blipFill>
        <p:spPr>
          <a:xfrm>
            <a:off x="3485285" y="-17174"/>
            <a:ext cx="3457575" cy="257175"/>
          </a:xfrm>
          <a:prstGeom prst="rect">
            <a:avLst/>
          </a:prstGeom>
        </p:spPr>
      </p:pic>
      <p:pic>
        <p:nvPicPr>
          <p:cNvPr id="20" name="Immagine 19">
            <a:extLst>
              <a:ext uri="{FF2B5EF4-FFF2-40B4-BE49-F238E27FC236}">
                <a16:creationId xmlns:a16="http://schemas.microsoft.com/office/drawing/2014/main" id="{DFEDBCB4-240D-419E-996D-EE9887C53EB1}"/>
              </a:ext>
            </a:extLst>
          </p:cNvPr>
          <p:cNvPicPr>
            <a:picLocks noChangeAspect="1"/>
          </p:cNvPicPr>
          <p:nvPr userDrawn="1"/>
        </p:nvPicPr>
        <p:blipFill>
          <a:blip r:embed="rId2"/>
          <a:stretch>
            <a:fillRect/>
          </a:stretch>
        </p:blipFill>
        <p:spPr>
          <a:xfrm>
            <a:off x="6942859" y="-17174"/>
            <a:ext cx="3457575" cy="257175"/>
          </a:xfrm>
          <a:prstGeom prst="rect">
            <a:avLst/>
          </a:prstGeom>
        </p:spPr>
      </p:pic>
      <p:pic>
        <p:nvPicPr>
          <p:cNvPr id="21" name="Immagine 20">
            <a:extLst>
              <a:ext uri="{FF2B5EF4-FFF2-40B4-BE49-F238E27FC236}">
                <a16:creationId xmlns:a16="http://schemas.microsoft.com/office/drawing/2014/main" id="{2D87DCF6-BBE6-415B-ACC4-B1D70CFF5AF5}"/>
              </a:ext>
            </a:extLst>
          </p:cNvPr>
          <p:cNvPicPr>
            <a:picLocks noChangeAspect="1"/>
          </p:cNvPicPr>
          <p:nvPr userDrawn="1"/>
        </p:nvPicPr>
        <p:blipFill>
          <a:blip r:embed="rId2"/>
          <a:stretch>
            <a:fillRect/>
          </a:stretch>
        </p:blipFill>
        <p:spPr>
          <a:xfrm>
            <a:off x="8762135" y="-17174"/>
            <a:ext cx="3457575" cy="257175"/>
          </a:xfrm>
          <a:prstGeom prst="rect">
            <a:avLst/>
          </a:prstGeom>
        </p:spPr>
      </p:pic>
    </p:spTree>
    <p:extLst>
      <p:ext uri="{BB962C8B-B14F-4D97-AF65-F5344CB8AC3E}">
        <p14:creationId xmlns:p14="http://schemas.microsoft.com/office/powerpoint/2010/main" val="3210053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B8723A-CCA3-4084-99C6-8C2A6E4A6489}"/>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786B649B-9346-470C-868B-C943B6D467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a16="http://schemas.microsoft.com/office/drawing/2014/main" id="{37E173D4-ABCF-4DF6-8FC0-A8DBFB0D930A}"/>
              </a:ext>
            </a:extLst>
          </p:cNvPr>
          <p:cNvSpPr>
            <a:spLocks noGrp="1"/>
          </p:cNvSpPr>
          <p:nvPr>
            <p:ph type="dt" sz="half" idx="10"/>
          </p:nvPr>
        </p:nvSpPr>
        <p:spPr>
          <a:xfrm>
            <a:off x="838200" y="6356350"/>
            <a:ext cx="2743200" cy="365125"/>
          </a:xfrm>
          <a:prstGeom prst="rect">
            <a:avLst/>
          </a:prstGeom>
        </p:spPr>
        <p:txBody>
          <a:bodyPr/>
          <a:lstStyle/>
          <a:p>
            <a:fld id="{1BA3EE77-118C-45BD-9ED0-8954ADB9058C}" type="datetimeFigureOut">
              <a:rPr lang="it-IT" smtClean="0"/>
              <a:t>06/02/2020</a:t>
            </a:fld>
            <a:endParaRPr lang="it-IT"/>
          </a:p>
        </p:txBody>
      </p:sp>
      <p:sp>
        <p:nvSpPr>
          <p:cNvPr id="5" name="Segnaposto piè di pagina 4">
            <a:extLst>
              <a:ext uri="{FF2B5EF4-FFF2-40B4-BE49-F238E27FC236}">
                <a16:creationId xmlns:a16="http://schemas.microsoft.com/office/drawing/2014/main" id="{35997B09-EA5C-4400-A9BE-95C72813B3D3}"/>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A3BCF0C2-24F1-42D2-93CD-02E539684760}"/>
              </a:ext>
            </a:extLst>
          </p:cNvPr>
          <p:cNvSpPr>
            <a:spLocks noGrp="1"/>
          </p:cNvSpPr>
          <p:nvPr>
            <p:ph type="sldNum" sz="quarter" idx="12"/>
          </p:nvPr>
        </p:nvSpPr>
        <p:spPr>
          <a:xfrm>
            <a:off x="8610600" y="6356350"/>
            <a:ext cx="2743200" cy="365125"/>
          </a:xfrm>
          <a:prstGeom prst="rect">
            <a:avLst/>
          </a:prstGeom>
        </p:spPr>
        <p:txBody>
          <a:bodyPr/>
          <a:lstStyle/>
          <a:p>
            <a:fld id="{0F0D26E1-3FEC-44C6-BFF7-B8257F15EBB2}" type="slidenum">
              <a:rPr lang="it-IT" smtClean="0"/>
              <a:t>‹N›</a:t>
            </a:fld>
            <a:endParaRPr lang="it-IT"/>
          </a:p>
        </p:txBody>
      </p:sp>
    </p:spTree>
    <p:extLst>
      <p:ext uri="{BB962C8B-B14F-4D97-AF65-F5344CB8AC3E}">
        <p14:creationId xmlns:p14="http://schemas.microsoft.com/office/powerpoint/2010/main" val="3618165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B1DF7AA-747E-4920-AB5E-E20B71F97C9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74AA9E2-4CCE-4E88-9999-78A17806D9A4}"/>
              </a:ext>
            </a:extLst>
          </p:cNvPr>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58C8054-83AE-4B9A-9FD0-E3F75318C36A}"/>
              </a:ext>
            </a:extLst>
          </p:cNvPr>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CD08D658-7DE7-4885-9961-5454F33DA2D7}"/>
              </a:ext>
            </a:extLst>
          </p:cNvPr>
          <p:cNvSpPr>
            <a:spLocks noGrp="1"/>
          </p:cNvSpPr>
          <p:nvPr>
            <p:ph type="dt" sz="half" idx="10"/>
          </p:nvPr>
        </p:nvSpPr>
        <p:spPr>
          <a:xfrm>
            <a:off x="838200" y="6356350"/>
            <a:ext cx="2743200" cy="365125"/>
          </a:xfrm>
          <a:prstGeom prst="rect">
            <a:avLst/>
          </a:prstGeom>
        </p:spPr>
        <p:txBody>
          <a:bodyPr/>
          <a:lstStyle/>
          <a:p>
            <a:fld id="{1BA3EE77-118C-45BD-9ED0-8954ADB9058C}" type="datetimeFigureOut">
              <a:rPr lang="it-IT" smtClean="0"/>
              <a:t>06/02/2020</a:t>
            </a:fld>
            <a:endParaRPr lang="it-IT"/>
          </a:p>
        </p:txBody>
      </p:sp>
      <p:sp>
        <p:nvSpPr>
          <p:cNvPr id="6" name="Segnaposto piè di pagina 5">
            <a:extLst>
              <a:ext uri="{FF2B5EF4-FFF2-40B4-BE49-F238E27FC236}">
                <a16:creationId xmlns:a16="http://schemas.microsoft.com/office/drawing/2014/main" id="{F8088273-50F7-45DE-9BEE-4EDF540915B2}"/>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7" name="Segnaposto numero diapositiva 6">
            <a:extLst>
              <a:ext uri="{FF2B5EF4-FFF2-40B4-BE49-F238E27FC236}">
                <a16:creationId xmlns:a16="http://schemas.microsoft.com/office/drawing/2014/main" id="{DBBD8B31-D57D-46DD-A9D2-D03C34E357C4}"/>
              </a:ext>
            </a:extLst>
          </p:cNvPr>
          <p:cNvSpPr>
            <a:spLocks noGrp="1"/>
          </p:cNvSpPr>
          <p:nvPr>
            <p:ph type="sldNum" sz="quarter" idx="12"/>
          </p:nvPr>
        </p:nvSpPr>
        <p:spPr>
          <a:xfrm>
            <a:off x="8610600" y="6356350"/>
            <a:ext cx="2743200" cy="365125"/>
          </a:xfrm>
          <a:prstGeom prst="rect">
            <a:avLst/>
          </a:prstGeom>
        </p:spPr>
        <p:txBody>
          <a:bodyPr/>
          <a:lstStyle/>
          <a:p>
            <a:fld id="{0F0D26E1-3FEC-44C6-BFF7-B8257F15EBB2}" type="slidenum">
              <a:rPr lang="it-IT" smtClean="0"/>
              <a:t>‹N›</a:t>
            </a:fld>
            <a:endParaRPr lang="it-IT"/>
          </a:p>
        </p:txBody>
      </p:sp>
    </p:spTree>
    <p:extLst>
      <p:ext uri="{BB962C8B-B14F-4D97-AF65-F5344CB8AC3E}">
        <p14:creationId xmlns:p14="http://schemas.microsoft.com/office/powerpoint/2010/main" val="910049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AB5D90-723B-4BE2-8611-97D929CEB265}"/>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D820E85F-50F9-4A43-A3D5-57E6A362E3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6322FD6B-1CDF-4C22-87B8-BBA8889D5D98}"/>
              </a:ext>
            </a:extLst>
          </p:cNvPr>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BC70BEE2-428B-4D99-B75E-B1468C4233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AD22F885-59E8-4AC2-AAEA-C84B24164566}"/>
              </a:ext>
            </a:extLst>
          </p:cNvPr>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763CD0EB-551F-4C66-B06D-2542316692AF}"/>
              </a:ext>
            </a:extLst>
          </p:cNvPr>
          <p:cNvSpPr>
            <a:spLocks noGrp="1"/>
          </p:cNvSpPr>
          <p:nvPr>
            <p:ph type="dt" sz="half" idx="10"/>
          </p:nvPr>
        </p:nvSpPr>
        <p:spPr>
          <a:xfrm>
            <a:off x="838200" y="6356350"/>
            <a:ext cx="2743200" cy="365125"/>
          </a:xfrm>
          <a:prstGeom prst="rect">
            <a:avLst/>
          </a:prstGeom>
        </p:spPr>
        <p:txBody>
          <a:bodyPr/>
          <a:lstStyle/>
          <a:p>
            <a:fld id="{1BA3EE77-118C-45BD-9ED0-8954ADB9058C}" type="datetimeFigureOut">
              <a:rPr lang="it-IT" smtClean="0"/>
              <a:t>06/02/2020</a:t>
            </a:fld>
            <a:endParaRPr lang="it-IT"/>
          </a:p>
        </p:txBody>
      </p:sp>
      <p:sp>
        <p:nvSpPr>
          <p:cNvPr id="8" name="Segnaposto piè di pagina 7">
            <a:extLst>
              <a:ext uri="{FF2B5EF4-FFF2-40B4-BE49-F238E27FC236}">
                <a16:creationId xmlns:a16="http://schemas.microsoft.com/office/drawing/2014/main" id="{D720EC19-6F37-47FD-A2BF-276EADFCA757}"/>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9" name="Segnaposto numero diapositiva 8">
            <a:extLst>
              <a:ext uri="{FF2B5EF4-FFF2-40B4-BE49-F238E27FC236}">
                <a16:creationId xmlns:a16="http://schemas.microsoft.com/office/drawing/2014/main" id="{627F5EE4-1A2A-4D76-B8F4-D1CC1E7B6FA7}"/>
              </a:ext>
            </a:extLst>
          </p:cNvPr>
          <p:cNvSpPr>
            <a:spLocks noGrp="1"/>
          </p:cNvSpPr>
          <p:nvPr>
            <p:ph type="sldNum" sz="quarter" idx="12"/>
          </p:nvPr>
        </p:nvSpPr>
        <p:spPr>
          <a:xfrm>
            <a:off x="8610600" y="6356350"/>
            <a:ext cx="2743200" cy="365125"/>
          </a:xfrm>
          <a:prstGeom prst="rect">
            <a:avLst/>
          </a:prstGeom>
        </p:spPr>
        <p:txBody>
          <a:bodyPr/>
          <a:lstStyle/>
          <a:p>
            <a:fld id="{0F0D26E1-3FEC-44C6-BFF7-B8257F15EBB2}" type="slidenum">
              <a:rPr lang="it-IT" smtClean="0"/>
              <a:t>‹N›</a:t>
            </a:fld>
            <a:endParaRPr lang="it-IT"/>
          </a:p>
        </p:txBody>
      </p:sp>
    </p:spTree>
    <p:extLst>
      <p:ext uri="{BB962C8B-B14F-4D97-AF65-F5344CB8AC3E}">
        <p14:creationId xmlns:p14="http://schemas.microsoft.com/office/powerpoint/2010/main" val="183021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E766D9-A254-40EE-9FBA-905874A64C0E}"/>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46D79C23-FDCA-47AF-85E1-0E64C0D7E0F5}"/>
              </a:ext>
            </a:extLst>
          </p:cNvPr>
          <p:cNvSpPr>
            <a:spLocks noGrp="1"/>
          </p:cNvSpPr>
          <p:nvPr>
            <p:ph type="dt" sz="half" idx="10"/>
          </p:nvPr>
        </p:nvSpPr>
        <p:spPr>
          <a:xfrm>
            <a:off x="838200" y="6356350"/>
            <a:ext cx="2743200" cy="365125"/>
          </a:xfrm>
          <a:prstGeom prst="rect">
            <a:avLst/>
          </a:prstGeom>
        </p:spPr>
        <p:txBody>
          <a:bodyPr/>
          <a:lstStyle/>
          <a:p>
            <a:fld id="{1BA3EE77-118C-45BD-9ED0-8954ADB9058C}" type="datetimeFigureOut">
              <a:rPr lang="it-IT" smtClean="0"/>
              <a:t>06/02/2020</a:t>
            </a:fld>
            <a:endParaRPr lang="it-IT"/>
          </a:p>
        </p:txBody>
      </p:sp>
      <p:sp>
        <p:nvSpPr>
          <p:cNvPr id="4" name="Segnaposto piè di pagina 3">
            <a:extLst>
              <a:ext uri="{FF2B5EF4-FFF2-40B4-BE49-F238E27FC236}">
                <a16:creationId xmlns:a16="http://schemas.microsoft.com/office/drawing/2014/main" id="{2B73C12D-4D2E-44F4-8A77-F17E70B07903}"/>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5" name="Segnaposto numero diapositiva 4">
            <a:extLst>
              <a:ext uri="{FF2B5EF4-FFF2-40B4-BE49-F238E27FC236}">
                <a16:creationId xmlns:a16="http://schemas.microsoft.com/office/drawing/2014/main" id="{33B07379-01B5-4F86-A71F-7133E88C6C5D}"/>
              </a:ext>
            </a:extLst>
          </p:cNvPr>
          <p:cNvSpPr>
            <a:spLocks noGrp="1"/>
          </p:cNvSpPr>
          <p:nvPr>
            <p:ph type="sldNum" sz="quarter" idx="12"/>
          </p:nvPr>
        </p:nvSpPr>
        <p:spPr>
          <a:xfrm>
            <a:off x="8610600" y="6356350"/>
            <a:ext cx="2743200" cy="365125"/>
          </a:xfrm>
          <a:prstGeom prst="rect">
            <a:avLst/>
          </a:prstGeom>
        </p:spPr>
        <p:txBody>
          <a:bodyPr/>
          <a:lstStyle/>
          <a:p>
            <a:fld id="{0F0D26E1-3FEC-44C6-BFF7-B8257F15EBB2}" type="slidenum">
              <a:rPr lang="it-IT" smtClean="0"/>
              <a:t>‹N›</a:t>
            </a:fld>
            <a:endParaRPr lang="it-IT"/>
          </a:p>
        </p:txBody>
      </p:sp>
    </p:spTree>
    <p:extLst>
      <p:ext uri="{BB962C8B-B14F-4D97-AF65-F5344CB8AC3E}">
        <p14:creationId xmlns:p14="http://schemas.microsoft.com/office/powerpoint/2010/main" val="283159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09F7EDF-7B8A-4568-A517-0295156FD7B2}"/>
              </a:ext>
            </a:extLst>
          </p:cNvPr>
          <p:cNvSpPr>
            <a:spLocks noGrp="1"/>
          </p:cNvSpPr>
          <p:nvPr>
            <p:ph type="dt" sz="half" idx="10"/>
          </p:nvPr>
        </p:nvSpPr>
        <p:spPr>
          <a:xfrm>
            <a:off x="838200" y="6356350"/>
            <a:ext cx="2743200" cy="365125"/>
          </a:xfrm>
          <a:prstGeom prst="rect">
            <a:avLst/>
          </a:prstGeom>
        </p:spPr>
        <p:txBody>
          <a:bodyPr/>
          <a:lstStyle/>
          <a:p>
            <a:fld id="{1BA3EE77-118C-45BD-9ED0-8954ADB9058C}" type="datetimeFigureOut">
              <a:rPr lang="it-IT" smtClean="0"/>
              <a:t>06/02/2020</a:t>
            </a:fld>
            <a:endParaRPr lang="it-IT"/>
          </a:p>
        </p:txBody>
      </p:sp>
      <p:sp>
        <p:nvSpPr>
          <p:cNvPr id="3" name="Segnaposto piè di pagina 2">
            <a:extLst>
              <a:ext uri="{FF2B5EF4-FFF2-40B4-BE49-F238E27FC236}">
                <a16:creationId xmlns:a16="http://schemas.microsoft.com/office/drawing/2014/main" id="{3C5E0367-9930-4B2D-AEA6-11958AF1B841}"/>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4" name="Segnaposto numero diapositiva 3">
            <a:extLst>
              <a:ext uri="{FF2B5EF4-FFF2-40B4-BE49-F238E27FC236}">
                <a16:creationId xmlns:a16="http://schemas.microsoft.com/office/drawing/2014/main" id="{BCCD31A4-4CC4-45DF-A08B-113AB42A50BB}"/>
              </a:ext>
            </a:extLst>
          </p:cNvPr>
          <p:cNvSpPr>
            <a:spLocks noGrp="1"/>
          </p:cNvSpPr>
          <p:nvPr>
            <p:ph type="sldNum" sz="quarter" idx="12"/>
          </p:nvPr>
        </p:nvSpPr>
        <p:spPr>
          <a:xfrm>
            <a:off x="8610600" y="6356350"/>
            <a:ext cx="2743200" cy="365125"/>
          </a:xfrm>
          <a:prstGeom prst="rect">
            <a:avLst/>
          </a:prstGeom>
        </p:spPr>
        <p:txBody>
          <a:bodyPr/>
          <a:lstStyle/>
          <a:p>
            <a:fld id="{0F0D26E1-3FEC-44C6-BFF7-B8257F15EBB2}" type="slidenum">
              <a:rPr lang="it-IT" smtClean="0"/>
              <a:t>‹N›</a:t>
            </a:fld>
            <a:endParaRPr lang="it-IT"/>
          </a:p>
        </p:txBody>
      </p:sp>
    </p:spTree>
    <p:extLst>
      <p:ext uri="{BB962C8B-B14F-4D97-AF65-F5344CB8AC3E}">
        <p14:creationId xmlns:p14="http://schemas.microsoft.com/office/powerpoint/2010/main" val="3278266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45F8B7-AF33-44BD-95AB-A1652C3C587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9F9C098-3461-43D4-82A1-3CD0FA9BFA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1452D186-1F18-4298-BEA5-C952E9DF37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F2773F2E-9504-4023-B2F2-314ADA4CCB75}"/>
              </a:ext>
            </a:extLst>
          </p:cNvPr>
          <p:cNvSpPr>
            <a:spLocks noGrp="1"/>
          </p:cNvSpPr>
          <p:nvPr>
            <p:ph type="dt" sz="half" idx="10"/>
          </p:nvPr>
        </p:nvSpPr>
        <p:spPr>
          <a:xfrm>
            <a:off x="838200" y="6356350"/>
            <a:ext cx="2743200" cy="365125"/>
          </a:xfrm>
          <a:prstGeom prst="rect">
            <a:avLst/>
          </a:prstGeom>
        </p:spPr>
        <p:txBody>
          <a:bodyPr/>
          <a:lstStyle/>
          <a:p>
            <a:fld id="{1BA3EE77-118C-45BD-9ED0-8954ADB9058C}" type="datetimeFigureOut">
              <a:rPr lang="it-IT" smtClean="0"/>
              <a:t>06/02/2020</a:t>
            </a:fld>
            <a:endParaRPr lang="it-IT"/>
          </a:p>
        </p:txBody>
      </p:sp>
      <p:sp>
        <p:nvSpPr>
          <p:cNvPr id="6" name="Segnaposto piè di pagina 5">
            <a:extLst>
              <a:ext uri="{FF2B5EF4-FFF2-40B4-BE49-F238E27FC236}">
                <a16:creationId xmlns:a16="http://schemas.microsoft.com/office/drawing/2014/main" id="{8B728DFD-D3D8-4AC3-AEA1-FF28C9FF3D86}"/>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7" name="Segnaposto numero diapositiva 6">
            <a:extLst>
              <a:ext uri="{FF2B5EF4-FFF2-40B4-BE49-F238E27FC236}">
                <a16:creationId xmlns:a16="http://schemas.microsoft.com/office/drawing/2014/main" id="{205FBA96-EA9A-4890-9A74-66C645E56B9F}"/>
              </a:ext>
            </a:extLst>
          </p:cNvPr>
          <p:cNvSpPr>
            <a:spLocks noGrp="1"/>
          </p:cNvSpPr>
          <p:nvPr>
            <p:ph type="sldNum" sz="quarter" idx="12"/>
          </p:nvPr>
        </p:nvSpPr>
        <p:spPr>
          <a:xfrm>
            <a:off x="8610600" y="6356350"/>
            <a:ext cx="2743200" cy="365125"/>
          </a:xfrm>
          <a:prstGeom prst="rect">
            <a:avLst/>
          </a:prstGeom>
        </p:spPr>
        <p:txBody>
          <a:bodyPr/>
          <a:lstStyle/>
          <a:p>
            <a:fld id="{0F0D26E1-3FEC-44C6-BFF7-B8257F15EBB2}" type="slidenum">
              <a:rPr lang="it-IT" smtClean="0"/>
              <a:t>‹N›</a:t>
            </a:fld>
            <a:endParaRPr lang="it-IT"/>
          </a:p>
        </p:txBody>
      </p:sp>
    </p:spTree>
    <p:extLst>
      <p:ext uri="{BB962C8B-B14F-4D97-AF65-F5344CB8AC3E}">
        <p14:creationId xmlns:p14="http://schemas.microsoft.com/office/powerpoint/2010/main" val="1851531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5AE995-707C-44E8-A0A1-E5B08B1BBE0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26ABDD40-8C50-496E-ABAB-E9E4C6FA1A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2AE11DF9-91D6-43FB-92EE-66C33F02E1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E7D9012E-7E36-4D1A-A659-F1D619A5DEE4}"/>
              </a:ext>
            </a:extLst>
          </p:cNvPr>
          <p:cNvSpPr>
            <a:spLocks noGrp="1"/>
          </p:cNvSpPr>
          <p:nvPr>
            <p:ph type="dt" sz="half" idx="10"/>
          </p:nvPr>
        </p:nvSpPr>
        <p:spPr>
          <a:xfrm>
            <a:off x="838200" y="6356350"/>
            <a:ext cx="2743200" cy="365125"/>
          </a:xfrm>
          <a:prstGeom prst="rect">
            <a:avLst/>
          </a:prstGeom>
        </p:spPr>
        <p:txBody>
          <a:bodyPr/>
          <a:lstStyle/>
          <a:p>
            <a:fld id="{1BA3EE77-118C-45BD-9ED0-8954ADB9058C}" type="datetimeFigureOut">
              <a:rPr lang="it-IT" smtClean="0"/>
              <a:t>06/02/2020</a:t>
            </a:fld>
            <a:endParaRPr lang="it-IT"/>
          </a:p>
        </p:txBody>
      </p:sp>
      <p:sp>
        <p:nvSpPr>
          <p:cNvPr id="6" name="Segnaposto piè di pagina 5">
            <a:extLst>
              <a:ext uri="{FF2B5EF4-FFF2-40B4-BE49-F238E27FC236}">
                <a16:creationId xmlns:a16="http://schemas.microsoft.com/office/drawing/2014/main" id="{6AE86205-BC8D-4620-8813-FC523003BCE1}"/>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7" name="Segnaposto numero diapositiva 6">
            <a:extLst>
              <a:ext uri="{FF2B5EF4-FFF2-40B4-BE49-F238E27FC236}">
                <a16:creationId xmlns:a16="http://schemas.microsoft.com/office/drawing/2014/main" id="{02C3D302-8577-4DB5-A54C-34B0916237FD}"/>
              </a:ext>
            </a:extLst>
          </p:cNvPr>
          <p:cNvSpPr>
            <a:spLocks noGrp="1"/>
          </p:cNvSpPr>
          <p:nvPr>
            <p:ph type="sldNum" sz="quarter" idx="12"/>
          </p:nvPr>
        </p:nvSpPr>
        <p:spPr>
          <a:xfrm>
            <a:off x="8610600" y="6356350"/>
            <a:ext cx="2743200" cy="365125"/>
          </a:xfrm>
          <a:prstGeom prst="rect">
            <a:avLst/>
          </a:prstGeom>
        </p:spPr>
        <p:txBody>
          <a:bodyPr/>
          <a:lstStyle/>
          <a:p>
            <a:fld id="{0F0D26E1-3FEC-44C6-BFF7-B8257F15EBB2}" type="slidenum">
              <a:rPr lang="it-IT" smtClean="0"/>
              <a:t>‹N›</a:t>
            </a:fld>
            <a:endParaRPr lang="it-IT"/>
          </a:p>
        </p:txBody>
      </p:sp>
    </p:spTree>
    <p:extLst>
      <p:ext uri="{BB962C8B-B14F-4D97-AF65-F5344CB8AC3E}">
        <p14:creationId xmlns:p14="http://schemas.microsoft.com/office/powerpoint/2010/main" val="1214272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C024056E-6C5C-4F27-9A61-8F25964232CA}"/>
              </a:ext>
            </a:extLst>
          </p:cNvPr>
          <p:cNvSpPr>
            <a:spLocks noGrp="1"/>
          </p:cNvSpPr>
          <p:nvPr>
            <p:ph type="title"/>
          </p:nvPr>
        </p:nvSpPr>
        <p:spPr>
          <a:xfrm>
            <a:off x="1726237" y="365126"/>
            <a:ext cx="8792978" cy="1202418"/>
          </a:xfrm>
          <a:prstGeom prst="rect">
            <a:avLst/>
          </a:prstGeom>
        </p:spPr>
        <p:txBody>
          <a:bodyPr vert="horz" lIns="91440" tIns="45720" rIns="91440" bIns="45720" rtlCol="0" anchor="ctr">
            <a:normAutofit/>
          </a:body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id="{77EF394A-C85E-4152-8AD5-FD408CF8C2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pic>
        <p:nvPicPr>
          <p:cNvPr id="8" name="Immagine 7">
            <a:extLst>
              <a:ext uri="{FF2B5EF4-FFF2-40B4-BE49-F238E27FC236}">
                <a16:creationId xmlns:a16="http://schemas.microsoft.com/office/drawing/2014/main" id="{816432AB-3D59-4F27-A4A8-8537F497E581}"/>
              </a:ext>
            </a:extLst>
          </p:cNvPr>
          <p:cNvPicPr>
            <a:picLocks noChangeAspect="1"/>
          </p:cNvPicPr>
          <p:nvPr userDrawn="1"/>
        </p:nvPicPr>
        <p:blipFill>
          <a:blip r:embed="rId14"/>
          <a:stretch>
            <a:fillRect/>
          </a:stretch>
        </p:blipFill>
        <p:spPr>
          <a:xfrm>
            <a:off x="27709" y="-17174"/>
            <a:ext cx="3457575" cy="257175"/>
          </a:xfrm>
          <a:prstGeom prst="rect">
            <a:avLst/>
          </a:prstGeom>
        </p:spPr>
      </p:pic>
      <p:pic>
        <p:nvPicPr>
          <p:cNvPr id="9" name="Immagine 8">
            <a:extLst>
              <a:ext uri="{FF2B5EF4-FFF2-40B4-BE49-F238E27FC236}">
                <a16:creationId xmlns:a16="http://schemas.microsoft.com/office/drawing/2014/main" id="{06100F23-359E-4127-AB80-EAF00B41EB5D}"/>
              </a:ext>
            </a:extLst>
          </p:cNvPr>
          <p:cNvPicPr>
            <a:picLocks noChangeAspect="1"/>
          </p:cNvPicPr>
          <p:nvPr userDrawn="1"/>
        </p:nvPicPr>
        <p:blipFill>
          <a:blip r:embed="rId14"/>
          <a:stretch>
            <a:fillRect/>
          </a:stretch>
        </p:blipFill>
        <p:spPr>
          <a:xfrm>
            <a:off x="3485285" y="-17174"/>
            <a:ext cx="3457575" cy="257175"/>
          </a:xfrm>
          <a:prstGeom prst="rect">
            <a:avLst/>
          </a:prstGeom>
        </p:spPr>
      </p:pic>
      <p:pic>
        <p:nvPicPr>
          <p:cNvPr id="10" name="Immagine 9">
            <a:extLst>
              <a:ext uri="{FF2B5EF4-FFF2-40B4-BE49-F238E27FC236}">
                <a16:creationId xmlns:a16="http://schemas.microsoft.com/office/drawing/2014/main" id="{7F0F6A5A-66A9-4F9F-8676-E167F1242E51}"/>
              </a:ext>
            </a:extLst>
          </p:cNvPr>
          <p:cNvPicPr>
            <a:picLocks noChangeAspect="1"/>
          </p:cNvPicPr>
          <p:nvPr userDrawn="1"/>
        </p:nvPicPr>
        <p:blipFill>
          <a:blip r:embed="rId14"/>
          <a:stretch>
            <a:fillRect/>
          </a:stretch>
        </p:blipFill>
        <p:spPr>
          <a:xfrm>
            <a:off x="6942859" y="-17174"/>
            <a:ext cx="3457575" cy="257175"/>
          </a:xfrm>
          <a:prstGeom prst="rect">
            <a:avLst/>
          </a:prstGeom>
        </p:spPr>
      </p:pic>
      <p:pic>
        <p:nvPicPr>
          <p:cNvPr id="11" name="Immagine 10">
            <a:extLst>
              <a:ext uri="{FF2B5EF4-FFF2-40B4-BE49-F238E27FC236}">
                <a16:creationId xmlns:a16="http://schemas.microsoft.com/office/drawing/2014/main" id="{6D8FD7FF-08BE-4C02-9435-B7A69BD0F8EA}"/>
              </a:ext>
            </a:extLst>
          </p:cNvPr>
          <p:cNvPicPr>
            <a:picLocks noChangeAspect="1"/>
          </p:cNvPicPr>
          <p:nvPr userDrawn="1"/>
        </p:nvPicPr>
        <p:blipFill>
          <a:blip r:embed="rId14"/>
          <a:stretch>
            <a:fillRect/>
          </a:stretch>
        </p:blipFill>
        <p:spPr>
          <a:xfrm>
            <a:off x="8762135" y="-17174"/>
            <a:ext cx="3457575" cy="257175"/>
          </a:xfrm>
          <a:prstGeom prst="rect">
            <a:avLst/>
          </a:prstGeom>
        </p:spPr>
      </p:pic>
      <p:pic>
        <p:nvPicPr>
          <p:cNvPr id="17" name="Immagine 16">
            <a:extLst>
              <a:ext uri="{FF2B5EF4-FFF2-40B4-BE49-F238E27FC236}">
                <a16:creationId xmlns:a16="http://schemas.microsoft.com/office/drawing/2014/main" id="{6502B66D-F06B-4351-8E3B-C56EAAE29E7B}"/>
              </a:ext>
            </a:extLst>
          </p:cNvPr>
          <p:cNvPicPr>
            <a:picLocks noChangeAspect="1"/>
          </p:cNvPicPr>
          <p:nvPr userDrawn="1"/>
        </p:nvPicPr>
        <p:blipFill>
          <a:blip r:embed="rId14"/>
          <a:stretch>
            <a:fillRect/>
          </a:stretch>
        </p:blipFill>
        <p:spPr>
          <a:xfrm rot="16200000">
            <a:off x="8856900" y="3209205"/>
            <a:ext cx="6411261" cy="344261"/>
          </a:xfrm>
          <a:prstGeom prst="rect">
            <a:avLst/>
          </a:prstGeom>
        </p:spPr>
      </p:pic>
      <p:pic>
        <p:nvPicPr>
          <p:cNvPr id="18" name="Immagine 17">
            <a:extLst>
              <a:ext uri="{FF2B5EF4-FFF2-40B4-BE49-F238E27FC236}">
                <a16:creationId xmlns:a16="http://schemas.microsoft.com/office/drawing/2014/main" id="{A75F0CBC-8DB2-49AF-B6CD-C9749BAAEB14}"/>
              </a:ext>
            </a:extLst>
          </p:cNvPr>
          <p:cNvPicPr>
            <a:picLocks noChangeAspect="1"/>
          </p:cNvPicPr>
          <p:nvPr userDrawn="1"/>
        </p:nvPicPr>
        <p:blipFill>
          <a:blip r:embed="rId14"/>
          <a:stretch>
            <a:fillRect/>
          </a:stretch>
        </p:blipFill>
        <p:spPr>
          <a:xfrm rot="16200000">
            <a:off x="-3094639" y="3281132"/>
            <a:ext cx="6551665" cy="340810"/>
          </a:xfrm>
          <a:prstGeom prst="rect">
            <a:avLst/>
          </a:prstGeom>
        </p:spPr>
      </p:pic>
      <p:sp>
        <p:nvSpPr>
          <p:cNvPr id="4" name="Rettangolo 3">
            <a:extLst>
              <a:ext uri="{FF2B5EF4-FFF2-40B4-BE49-F238E27FC236}">
                <a16:creationId xmlns:a16="http://schemas.microsoft.com/office/drawing/2014/main" id="{24AD1DC6-DEFE-4694-B492-9FCBA5F00125}"/>
              </a:ext>
            </a:extLst>
          </p:cNvPr>
          <p:cNvSpPr/>
          <p:nvPr userDrawn="1"/>
        </p:nvSpPr>
        <p:spPr>
          <a:xfrm>
            <a:off x="0" y="6586967"/>
            <a:ext cx="12181212" cy="25717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FFFF00"/>
                </a:solidFill>
              </a:rPr>
              <a:t>SKYLAB – L’OSSERVAZIONE DEL CIELO ALLE DIVERSE FREQUENZE</a:t>
            </a:r>
          </a:p>
        </p:txBody>
      </p:sp>
      <p:pic>
        <p:nvPicPr>
          <p:cNvPr id="6" name="Immagine 5">
            <a:extLst>
              <a:ext uri="{FF2B5EF4-FFF2-40B4-BE49-F238E27FC236}">
                <a16:creationId xmlns:a16="http://schemas.microsoft.com/office/drawing/2014/main" id="{DC1F1FE2-DFD3-4871-BC5C-2B79195D311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92167" y="272887"/>
            <a:ext cx="1293501" cy="970126"/>
          </a:xfrm>
          <a:prstGeom prst="rect">
            <a:avLst/>
          </a:prstGeom>
        </p:spPr>
      </p:pic>
      <p:pic>
        <p:nvPicPr>
          <p:cNvPr id="20" name="Immagine 19">
            <a:extLst>
              <a:ext uri="{FF2B5EF4-FFF2-40B4-BE49-F238E27FC236}">
                <a16:creationId xmlns:a16="http://schemas.microsoft.com/office/drawing/2014/main" id="{CBC3AF2B-8A09-4C50-8CE8-E52B1A0AF425}"/>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581037" y="286766"/>
            <a:ext cx="1244304" cy="956247"/>
          </a:xfrm>
          <a:prstGeom prst="rect">
            <a:avLst/>
          </a:prstGeom>
        </p:spPr>
      </p:pic>
    </p:spTree>
    <p:extLst>
      <p:ext uri="{BB962C8B-B14F-4D97-AF65-F5344CB8AC3E}">
        <p14:creationId xmlns:p14="http://schemas.microsoft.com/office/powerpoint/2010/main" val="137231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lang="it-IT" sz="3200" kern="1200" dirty="0" smtClean="0">
          <a:solidFill>
            <a:schemeClr val="accent1">
              <a:lumMod val="75000"/>
            </a:schemeClr>
          </a:solidFill>
          <a:latin typeface="Algerian" panose="04020705040A02060702" pitchFamily="8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0.gif"/></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4.gif"/><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6.emf"/></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2.xml"/><Relationship Id="rId5" Type="http://schemas.openxmlformats.org/officeDocument/2006/relationships/image" Target="../media/image56.jpeg"/><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60.png"/><Relationship Id="rId5" Type="http://schemas.openxmlformats.org/officeDocument/2006/relationships/image" Target="../media/image59.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2.xml"/><Relationship Id="rId5" Type="http://schemas.openxmlformats.org/officeDocument/2006/relationships/image" Target="../media/image75.png"/><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12.xml"/><Relationship Id="rId6" Type="http://schemas.openxmlformats.org/officeDocument/2006/relationships/hyperlink" Target="https://www.youtube.com/watch?v=Mg6-r14Zj6k" TargetMode="External"/><Relationship Id="rId5" Type="http://schemas.openxmlformats.org/officeDocument/2006/relationships/slide" Target="slide36.xml"/><Relationship Id="rId4" Type="http://schemas.openxmlformats.org/officeDocument/2006/relationships/slide" Target="slide35.xml"/></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hyperlink" Target="https://www.media.inaf.it/2013/09/25/una-pulsar-dalla-doppia-personalita/"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hyperlink" Target="https://edu.inaf.it/index.php/video_settimana/stella-di-neutroni-al-di-la-della-via-lattea/" TargetMode="External"/><Relationship Id="rId5" Type="http://schemas.openxmlformats.org/officeDocument/2006/relationships/slide" Target="slide34.xml"/><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hyperlink" Target="http://www.passioneastronomia.it/la-potenza-di-un-buco-nero/" TargetMode="External"/><Relationship Id="rId7" Type="http://schemas.openxmlformats.org/officeDocument/2006/relationships/slide" Target="slide34.xml"/><Relationship Id="rId2" Type="http://schemas.openxmlformats.org/officeDocument/2006/relationships/image" Target="../media/image81.png"/><Relationship Id="rId1" Type="http://schemas.openxmlformats.org/officeDocument/2006/relationships/slideLayout" Target="../slideLayouts/slideLayout1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87.png"/><Relationship Id="rId4" Type="http://schemas.openxmlformats.org/officeDocument/2006/relationships/image" Target="../media/image86.png"/></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 Target="slide51.xml"/><Relationship Id="rId7" Type="http://schemas.openxmlformats.org/officeDocument/2006/relationships/slide" Target="slide52.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slide" Target="slide50.xml"/></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92.png"/><Relationship Id="rId5" Type="http://schemas.openxmlformats.org/officeDocument/2006/relationships/image" Target="../media/image91.emf"/><Relationship Id="rId4" Type="http://schemas.openxmlformats.org/officeDocument/2006/relationships/image" Target="../media/image90.png"/></Relationships>
</file>

<file path=ppt/slides/_rels/slide4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4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44.xml.rels><?xml version="1.0" encoding="UTF-8" standalone="yes"?>
<Relationships xmlns="http://schemas.openxmlformats.org/package/2006/relationships"><Relationship Id="rId8" Type="http://schemas.openxmlformats.org/officeDocument/2006/relationships/image" Target="../media/image104.emf"/><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02.emf"/><Relationship Id="rId5" Type="http://schemas.openxmlformats.org/officeDocument/2006/relationships/image" Target="../media/image101.png"/><Relationship Id="rId10" Type="http://schemas.openxmlformats.org/officeDocument/2006/relationships/image" Target="../media/image106.emf"/><Relationship Id="rId4" Type="http://schemas.openxmlformats.org/officeDocument/2006/relationships/image" Target="../media/image100.emf"/><Relationship Id="rId9" Type="http://schemas.openxmlformats.org/officeDocument/2006/relationships/image" Target="../media/image105.png"/></Relationships>
</file>

<file path=ppt/slides/_rels/slide4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4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4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4.xml"/><Relationship Id="rId4" Type="http://schemas.openxmlformats.org/officeDocument/2006/relationships/slide" Target="slide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slide" Target="slide53.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8B580D-7974-445A-93CF-31BB5E1B6033}"/>
              </a:ext>
            </a:extLst>
          </p:cNvPr>
          <p:cNvSpPr>
            <a:spLocks noGrp="1"/>
          </p:cNvSpPr>
          <p:nvPr>
            <p:ph type="ctrTitle"/>
          </p:nvPr>
        </p:nvSpPr>
        <p:spPr>
          <a:xfrm>
            <a:off x="1524000" y="1474056"/>
            <a:ext cx="9144000" cy="1655762"/>
          </a:xfrm>
        </p:spPr>
        <p:txBody>
          <a:bodyPr>
            <a:normAutofit fontScale="90000"/>
          </a:bodyPr>
          <a:lstStyle/>
          <a:p>
            <a:r>
              <a:rPr lang="it-IT" dirty="0"/>
              <a:t>L’OSSERVAZIONE DEL CIELO A RAGGI X</a:t>
            </a:r>
          </a:p>
        </p:txBody>
      </p:sp>
      <p:sp>
        <p:nvSpPr>
          <p:cNvPr id="3" name="Sottotitolo 2">
            <a:extLst>
              <a:ext uri="{FF2B5EF4-FFF2-40B4-BE49-F238E27FC236}">
                <a16:creationId xmlns:a16="http://schemas.microsoft.com/office/drawing/2014/main" id="{5EFF7993-EA3F-40B8-8FDD-C2849C444778}"/>
              </a:ext>
            </a:extLst>
          </p:cNvPr>
          <p:cNvSpPr>
            <a:spLocks noGrp="1"/>
          </p:cNvSpPr>
          <p:nvPr>
            <p:ph type="subTitle" idx="1"/>
          </p:nvPr>
        </p:nvSpPr>
        <p:spPr>
          <a:xfrm>
            <a:off x="1411458" y="3429000"/>
            <a:ext cx="9144000" cy="2711083"/>
          </a:xfrm>
        </p:spPr>
        <p:txBody>
          <a:bodyPr>
            <a:normAutofit/>
          </a:bodyPr>
          <a:lstStyle/>
          <a:p>
            <a:pPr marL="571500" indent="-571500">
              <a:buFont typeface="Arial" panose="020B0604020202020204" pitchFamily="34" charset="0"/>
              <a:buChar char="•"/>
            </a:pPr>
            <a:r>
              <a:rPr lang="it-IT" dirty="0">
                <a:solidFill>
                  <a:schemeClr val="accent1">
                    <a:lumMod val="75000"/>
                  </a:schemeClr>
                </a:solidFill>
                <a:latin typeface="Algerian" panose="04020705040A02060702" pitchFamily="82" charset="0"/>
                <a:ea typeface="+mj-ea"/>
                <a:cs typeface="+mj-cs"/>
              </a:rPr>
              <a:t>Cosa sono i raggi X e come si producono sulla terra</a:t>
            </a:r>
          </a:p>
          <a:p>
            <a:pPr marL="571500" indent="-571500">
              <a:buFont typeface="Arial" panose="020B0604020202020204" pitchFamily="34" charset="0"/>
              <a:buChar char="•"/>
            </a:pPr>
            <a:r>
              <a:rPr lang="it-IT" dirty="0">
                <a:solidFill>
                  <a:schemeClr val="accent1">
                    <a:lumMod val="75000"/>
                  </a:schemeClr>
                </a:solidFill>
                <a:latin typeface="Algerian" panose="04020705040A02060702" pitchFamily="82" charset="0"/>
                <a:ea typeface="+mj-ea"/>
                <a:cs typeface="+mj-cs"/>
              </a:rPr>
              <a:t>Storia dell’astronomia X </a:t>
            </a:r>
          </a:p>
          <a:p>
            <a:pPr marL="571500" indent="-571500">
              <a:buFont typeface="Arial" panose="020B0604020202020204" pitchFamily="34" charset="0"/>
              <a:buChar char="•"/>
            </a:pPr>
            <a:r>
              <a:rPr lang="it-IT" dirty="0">
                <a:solidFill>
                  <a:schemeClr val="accent1">
                    <a:lumMod val="75000"/>
                  </a:schemeClr>
                </a:solidFill>
                <a:latin typeface="Algerian" panose="04020705040A02060702" pitchFamily="82" charset="0"/>
                <a:ea typeface="+mj-ea"/>
                <a:cs typeface="+mj-cs"/>
              </a:rPr>
              <a:t>Come è fatto un telescopio a raggi X</a:t>
            </a:r>
          </a:p>
          <a:p>
            <a:pPr marL="571500" indent="-571500">
              <a:buFont typeface="Arial" panose="020B0604020202020204" pitchFamily="34" charset="0"/>
              <a:buChar char="•"/>
            </a:pPr>
            <a:r>
              <a:rPr lang="it-IT" dirty="0">
                <a:solidFill>
                  <a:schemeClr val="accent1">
                    <a:lumMod val="75000"/>
                  </a:schemeClr>
                </a:solidFill>
                <a:latin typeface="Algerian" panose="04020705040A02060702" pitchFamily="82" charset="0"/>
                <a:ea typeface="+mj-ea"/>
                <a:cs typeface="+mj-cs"/>
              </a:rPr>
              <a:t>Quali oggetti in cielo emettono X</a:t>
            </a:r>
          </a:p>
          <a:p>
            <a:pPr marL="571500" indent="-571500">
              <a:buFont typeface="Arial" panose="020B0604020202020204" pitchFamily="34" charset="0"/>
              <a:buChar char="•"/>
            </a:pPr>
            <a:r>
              <a:rPr lang="it-IT" dirty="0">
                <a:solidFill>
                  <a:schemeClr val="accent1">
                    <a:lumMod val="75000"/>
                  </a:schemeClr>
                </a:solidFill>
                <a:latin typeface="Algerian" panose="04020705040A02060702" pitchFamily="82" charset="0"/>
                <a:ea typeface="+mj-ea"/>
                <a:cs typeface="+mj-cs"/>
              </a:rPr>
              <a:t>Nascita , vita e morte di una stella</a:t>
            </a:r>
          </a:p>
          <a:p>
            <a:pPr marL="571500" indent="-571500">
              <a:buFont typeface="Arial" panose="020B0604020202020204" pitchFamily="34" charset="0"/>
              <a:buChar char="•"/>
            </a:pPr>
            <a:endParaRPr lang="it-IT" dirty="0">
              <a:solidFill>
                <a:schemeClr val="accent1">
                  <a:lumMod val="75000"/>
                </a:schemeClr>
              </a:solidFill>
              <a:latin typeface="Algerian" panose="04020705040A02060702" pitchFamily="82" charset="0"/>
              <a:ea typeface="+mj-ea"/>
              <a:cs typeface="+mj-cs"/>
            </a:endParaRPr>
          </a:p>
        </p:txBody>
      </p:sp>
    </p:spTree>
    <p:extLst>
      <p:ext uri="{BB962C8B-B14F-4D97-AF65-F5344CB8AC3E}">
        <p14:creationId xmlns:p14="http://schemas.microsoft.com/office/powerpoint/2010/main" val="2213322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647950" y="253971"/>
            <a:ext cx="7717630" cy="977742"/>
          </a:xfrm>
        </p:spPr>
        <p:txBody>
          <a:bodyPr/>
          <a:lstStyle/>
          <a:p>
            <a:r>
              <a:rPr lang="it-IT" dirty="0"/>
              <a:t>American SCIENCE &amp; ENGINEERING e RICCARDO GIACCONI</a:t>
            </a:r>
          </a:p>
        </p:txBody>
      </p:sp>
      <p:sp>
        <p:nvSpPr>
          <p:cNvPr id="3" name="Segnaposto contenuto 2"/>
          <p:cNvSpPr>
            <a:spLocks noGrp="1"/>
          </p:cNvSpPr>
          <p:nvPr>
            <p:ph idx="4294967295"/>
          </p:nvPr>
        </p:nvSpPr>
        <p:spPr>
          <a:xfrm>
            <a:off x="450344" y="1579403"/>
            <a:ext cx="3664456" cy="4268947"/>
          </a:xfrm>
        </p:spPr>
        <p:txBody>
          <a:bodyPr>
            <a:normAutofit/>
          </a:bodyPr>
          <a:lstStyle/>
          <a:p>
            <a:r>
              <a:rPr lang="it-IT" dirty="0"/>
              <a:t>Fondata nel 1958 da un piccolo gruppo di scienziati di cui Rossi è presidente del CDA</a:t>
            </a:r>
          </a:p>
          <a:p>
            <a:r>
              <a:rPr lang="it-IT" dirty="0"/>
              <a:t>R&amp;D Per enti governativi</a:t>
            </a:r>
          </a:p>
          <a:p>
            <a:r>
              <a:rPr lang="it-IT" dirty="0"/>
              <a:t>Su Suggerimento di Bruno Rossi vi si trasferisce Riccardo Giacconi</a:t>
            </a:r>
          </a:p>
        </p:txBody>
      </p:sp>
      <p:pic>
        <p:nvPicPr>
          <p:cNvPr id="5" name="Picture 4">
            <a:extLst>
              <a:ext uri="{FF2B5EF4-FFF2-40B4-BE49-F238E27FC236}">
                <a16:creationId xmlns:a16="http://schemas.microsoft.com/office/drawing/2014/main" id="{22954A40-4A46-49D1-9447-A026354C28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9634" y="1160174"/>
            <a:ext cx="3169919" cy="399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Text Box 3">
            <a:extLst>
              <a:ext uri="{FF2B5EF4-FFF2-40B4-BE49-F238E27FC236}">
                <a16:creationId xmlns:a16="http://schemas.microsoft.com/office/drawing/2014/main" id="{9F3981B0-6842-4416-A8EA-6AABF4194327}"/>
              </a:ext>
            </a:extLst>
          </p:cNvPr>
          <p:cNvSpPr txBox="1">
            <a:spLocks noChangeArrowheads="1"/>
          </p:cNvSpPr>
          <p:nvPr/>
        </p:nvSpPr>
        <p:spPr bwMode="auto">
          <a:xfrm>
            <a:off x="4057556" y="5288756"/>
            <a:ext cx="4319588"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9pPr>
          </a:lstStyle>
          <a:p>
            <a:pPr algn="just" eaLnBrk="1" hangingPunct="1"/>
            <a:r>
              <a:rPr lang="en-GB" altLang="it-IT" sz="2000" dirty="0">
                <a:solidFill>
                  <a:schemeClr val="tx1"/>
                </a:solidFill>
                <a:latin typeface="+mn-lt"/>
                <a:cs typeface="+mn-cs"/>
              </a:rPr>
              <a:t>Riccardo </a:t>
            </a:r>
            <a:r>
              <a:rPr lang="en-GB" altLang="it-IT" sz="2000" dirty="0" err="1">
                <a:solidFill>
                  <a:schemeClr val="tx1"/>
                </a:solidFill>
                <a:latin typeface="+mn-lt"/>
                <a:cs typeface="+mn-cs"/>
              </a:rPr>
              <a:t>Giacconi</a:t>
            </a:r>
            <a:r>
              <a:rPr lang="en-GB" altLang="it-IT" sz="2000" dirty="0">
                <a:solidFill>
                  <a:schemeClr val="tx1"/>
                </a:solidFill>
                <a:latin typeface="+mn-lt"/>
                <a:cs typeface="+mn-cs"/>
              </a:rPr>
              <a:t>, </a:t>
            </a:r>
            <a:r>
              <a:rPr lang="en-GB" altLang="it-IT" sz="2000" dirty="0" err="1">
                <a:solidFill>
                  <a:schemeClr val="tx1"/>
                </a:solidFill>
                <a:latin typeface="+mn-lt"/>
                <a:cs typeface="+mn-cs"/>
              </a:rPr>
              <a:t>rappresenterà</a:t>
            </a:r>
            <a:r>
              <a:rPr lang="en-GB" altLang="it-IT" sz="2000" dirty="0">
                <a:solidFill>
                  <a:schemeClr val="tx1"/>
                </a:solidFill>
                <a:latin typeface="+mn-lt"/>
                <a:cs typeface="+mn-cs"/>
              </a:rPr>
              <a:t> per </a:t>
            </a:r>
            <a:r>
              <a:rPr lang="en-GB" altLang="it-IT" sz="2000" dirty="0" err="1">
                <a:solidFill>
                  <a:schemeClr val="tx1"/>
                </a:solidFill>
                <a:latin typeface="+mn-lt"/>
                <a:cs typeface="+mn-cs"/>
              </a:rPr>
              <a:t>l’astronomia</a:t>
            </a:r>
            <a:r>
              <a:rPr lang="en-GB" altLang="it-IT" sz="2000" dirty="0">
                <a:solidFill>
                  <a:schemeClr val="tx1"/>
                </a:solidFill>
                <a:latin typeface="+mn-lt"/>
                <a:cs typeface="+mn-cs"/>
              </a:rPr>
              <a:t> X </a:t>
            </a:r>
            <a:r>
              <a:rPr lang="en-GB" altLang="it-IT" sz="2000" dirty="0" err="1">
                <a:solidFill>
                  <a:schemeClr val="tx1"/>
                </a:solidFill>
                <a:latin typeface="+mn-lt"/>
                <a:cs typeface="+mn-cs"/>
              </a:rPr>
              <a:t>ciò</a:t>
            </a:r>
            <a:r>
              <a:rPr lang="en-GB" altLang="it-IT" sz="2000" dirty="0">
                <a:solidFill>
                  <a:schemeClr val="tx1"/>
                </a:solidFill>
                <a:latin typeface="+mn-lt"/>
                <a:cs typeface="+mn-cs"/>
              </a:rPr>
              <a:t> </a:t>
            </a:r>
            <a:r>
              <a:rPr lang="en-GB" altLang="it-IT" sz="2000" dirty="0" err="1">
                <a:solidFill>
                  <a:schemeClr val="tx1"/>
                </a:solidFill>
                <a:latin typeface="+mn-lt"/>
                <a:cs typeface="+mn-cs"/>
              </a:rPr>
              <a:t>che</a:t>
            </a:r>
            <a:r>
              <a:rPr lang="en-GB" altLang="it-IT" sz="2000" dirty="0">
                <a:solidFill>
                  <a:schemeClr val="tx1"/>
                </a:solidFill>
                <a:latin typeface="+mn-lt"/>
                <a:cs typeface="+mn-cs"/>
              </a:rPr>
              <a:t> Galileo ha </a:t>
            </a:r>
            <a:r>
              <a:rPr lang="en-GB" altLang="it-IT" sz="2000" dirty="0" err="1">
                <a:solidFill>
                  <a:schemeClr val="tx1"/>
                </a:solidFill>
                <a:latin typeface="+mn-lt"/>
                <a:cs typeface="+mn-cs"/>
              </a:rPr>
              <a:t>rappresentato</a:t>
            </a:r>
            <a:r>
              <a:rPr lang="en-GB" altLang="it-IT" sz="2000" dirty="0">
                <a:solidFill>
                  <a:schemeClr val="tx1"/>
                </a:solidFill>
                <a:latin typeface="+mn-lt"/>
                <a:cs typeface="+mn-cs"/>
              </a:rPr>
              <a:t> per </a:t>
            </a:r>
            <a:r>
              <a:rPr lang="en-GB" altLang="it-IT" sz="2000" dirty="0" err="1">
                <a:solidFill>
                  <a:schemeClr val="tx1"/>
                </a:solidFill>
                <a:latin typeface="+mn-lt"/>
                <a:cs typeface="+mn-cs"/>
              </a:rPr>
              <a:t>l’astronomia</a:t>
            </a:r>
            <a:r>
              <a:rPr lang="en-GB" altLang="it-IT" sz="2000" dirty="0">
                <a:solidFill>
                  <a:schemeClr val="tx1"/>
                </a:solidFill>
                <a:latin typeface="+mn-lt"/>
                <a:cs typeface="+mn-cs"/>
              </a:rPr>
              <a:t> </a:t>
            </a:r>
            <a:r>
              <a:rPr lang="en-GB" altLang="it-IT" sz="2000" dirty="0" err="1">
                <a:solidFill>
                  <a:schemeClr val="tx1"/>
                </a:solidFill>
                <a:latin typeface="+mn-lt"/>
                <a:cs typeface="+mn-cs"/>
              </a:rPr>
              <a:t>ottica</a:t>
            </a:r>
            <a:endParaRPr lang="en-GB" altLang="it-IT" sz="2000" dirty="0">
              <a:solidFill>
                <a:schemeClr val="tx1"/>
              </a:solidFill>
              <a:latin typeface="+mn-lt"/>
              <a:cs typeface="+mn-cs"/>
            </a:endParaRPr>
          </a:p>
        </p:txBody>
      </p:sp>
      <p:sp>
        <p:nvSpPr>
          <p:cNvPr id="7" name="Segnaposto contenuto 2">
            <a:extLst>
              <a:ext uri="{FF2B5EF4-FFF2-40B4-BE49-F238E27FC236}">
                <a16:creationId xmlns:a16="http://schemas.microsoft.com/office/drawing/2014/main" id="{49C1989E-79C8-4327-81A1-41C72B9813E9}"/>
              </a:ext>
            </a:extLst>
          </p:cNvPr>
          <p:cNvSpPr txBox="1">
            <a:spLocks/>
          </p:cNvSpPr>
          <p:nvPr/>
        </p:nvSpPr>
        <p:spPr>
          <a:xfrm>
            <a:off x="8434387" y="1362020"/>
            <a:ext cx="3169920"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000" dirty="0"/>
              <a:t>Laureato in fisica a Milano con Occhialini su RC</a:t>
            </a:r>
          </a:p>
        </p:txBody>
      </p:sp>
      <p:pic>
        <p:nvPicPr>
          <p:cNvPr id="8" name="Immagine 7">
            <a:extLst>
              <a:ext uri="{FF2B5EF4-FFF2-40B4-BE49-F238E27FC236}">
                <a16:creationId xmlns:a16="http://schemas.microsoft.com/office/drawing/2014/main" id="{CC87E339-CE01-42D8-A628-6B9804D7E5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7903" y="2057400"/>
            <a:ext cx="2948575" cy="2888047"/>
          </a:xfrm>
          <a:prstGeom prst="rect">
            <a:avLst/>
          </a:prstGeom>
        </p:spPr>
      </p:pic>
      <p:sp>
        <p:nvSpPr>
          <p:cNvPr id="9" name="Segnaposto contenuto 2">
            <a:extLst>
              <a:ext uri="{FF2B5EF4-FFF2-40B4-BE49-F238E27FC236}">
                <a16:creationId xmlns:a16="http://schemas.microsoft.com/office/drawing/2014/main" id="{A224B45B-D0BB-4E3A-BCCC-8CBD1E6B0E91}"/>
              </a:ext>
            </a:extLst>
          </p:cNvPr>
          <p:cNvSpPr txBox="1">
            <a:spLocks/>
          </p:cNvSpPr>
          <p:nvPr/>
        </p:nvSpPr>
        <p:spPr>
          <a:xfrm>
            <a:off x="8434387" y="5082380"/>
            <a:ext cx="3169920" cy="132556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1962 Lancio razzo con strumentazione per rilevare </a:t>
            </a:r>
            <a:r>
              <a:rPr lang="it-IT" dirty="0" err="1"/>
              <a:t>Rx</a:t>
            </a:r>
            <a:r>
              <a:rPr lang="it-IT" dirty="0"/>
              <a:t> riflessi dalla Luna</a:t>
            </a:r>
          </a:p>
        </p:txBody>
      </p:sp>
    </p:spTree>
    <p:extLst>
      <p:ext uri="{BB962C8B-B14F-4D97-AF65-F5344CB8AC3E}">
        <p14:creationId xmlns:p14="http://schemas.microsoft.com/office/powerpoint/2010/main" val="3615635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81201" y="534883"/>
            <a:ext cx="8229600" cy="1012344"/>
          </a:xfrm>
        </p:spPr>
        <p:txBody>
          <a:bodyPr>
            <a:normAutofit/>
          </a:bodyPr>
          <a:lstStyle/>
          <a:p>
            <a:r>
              <a:rPr lang="it-IT" dirty="0"/>
              <a:t>1962 UN PICCO a 30° DI DISTANZA DALLA LUNA: SCO X-1</a:t>
            </a:r>
          </a:p>
        </p:txBody>
      </p:sp>
      <p:pic>
        <p:nvPicPr>
          <p:cNvPr id="4" name="Segnaposto contenuto 3" descr="raggi x sco-x1.png"/>
          <p:cNvPicPr>
            <a:picLocks noGrp="1" noChangeAspect="1"/>
          </p:cNvPicPr>
          <p:nvPr>
            <p:ph idx="4294967295"/>
          </p:nvPr>
        </p:nvPicPr>
        <p:blipFill>
          <a:blip r:embed="rId3" cstate="print">
            <a:extLst>
              <a:ext uri="{28A0092B-C50C-407E-A947-70E740481C1C}">
                <a14:useLocalDpi xmlns:a14="http://schemas.microsoft.com/office/drawing/2010/main" val="0"/>
              </a:ext>
            </a:extLst>
          </a:blip>
          <a:srcRect t="-5592" b="-5592"/>
          <a:stretch>
            <a:fillRect/>
          </a:stretch>
        </p:blipFill>
        <p:spPr>
          <a:xfrm>
            <a:off x="694184" y="1355962"/>
            <a:ext cx="10515600" cy="4351338"/>
          </a:xfrm>
        </p:spPr>
      </p:pic>
      <p:sp>
        <p:nvSpPr>
          <p:cNvPr id="5" name="Segnaposto contenuto 2">
            <a:extLst>
              <a:ext uri="{FF2B5EF4-FFF2-40B4-BE49-F238E27FC236}">
                <a16:creationId xmlns:a16="http://schemas.microsoft.com/office/drawing/2014/main" id="{08A44CFB-9767-44DA-96E1-F641B9B88563}"/>
              </a:ext>
            </a:extLst>
          </p:cNvPr>
          <p:cNvSpPr txBox="1">
            <a:spLocks/>
          </p:cNvSpPr>
          <p:nvPr/>
        </p:nvSpPr>
        <p:spPr>
          <a:xfrm>
            <a:off x="694184" y="5497862"/>
            <a:ext cx="10371584" cy="101234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2400" dirty="0"/>
              <a:t>Riccardo Giacconi ed i suoi colleghi annunciarono nell'Agosto 1962, durante il "Terzo Simposio sull'analisi dei raggi X" alla Stanford </a:t>
            </a:r>
            <a:r>
              <a:rPr lang="it-IT" sz="2400" dirty="0" err="1"/>
              <a:t>University</a:t>
            </a:r>
            <a:r>
              <a:rPr lang="it-IT" sz="2400" dirty="0"/>
              <a:t>, la scoperta della prima sorgente X del cielo oltre al Sole, SCO X-1.</a:t>
            </a:r>
          </a:p>
          <a:p>
            <a:pPr marL="0" indent="0">
              <a:buFont typeface="Arial" panose="020B0604020202020204" pitchFamily="34" charset="0"/>
              <a:buNone/>
            </a:pPr>
            <a:endParaRPr lang="it-IT" sz="2400" dirty="0"/>
          </a:p>
        </p:txBody>
      </p:sp>
    </p:spTree>
    <p:extLst>
      <p:ext uri="{BB962C8B-B14F-4D97-AF65-F5344CB8AC3E}">
        <p14:creationId xmlns:p14="http://schemas.microsoft.com/office/powerpoint/2010/main" val="10745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1704975" y="508819"/>
            <a:ext cx="8782049" cy="812044"/>
          </a:xfrm>
        </p:spPr>
        <p:txBody>
          <a:bodyPr>
            <a:normAutofit fontScale="90000"/>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it-IT" dirty="0"/>
              <a:t>Le 5 fasi del progetto di ricerca di Giacconi</a:t>
            </a:r>
          </a:p>
        </p:txBody>
      </p:sp>
      <p:sp>
        <p:nvSpPr>
          <p:cNvPr id="3" name="Segnaposto contenuto 2"/>
          <p:cNvSpPr txBox="1">
            <a:spLocks noGrp="1"/>
          </p:cNvSpPr>
          <p:nvPr>
            <p:ph type="body" idx="4294967295"/>
          </p:nvPr>
        </p:nvSpPr>
        <p:spPr>
          <a:xfrm rot="6000">
            <a:off x="1066329" y="1800960"/>
            <a:ext cx="9914981" cy="4133549"/>
          </a:xfrm>
        </p:spPr>
        <p:txBody>
          <a:bodyPr/>
          <a:lstStyle>
            <a:defPPr marL="432000" lvl="0" indent="-324000" algn="l" rtl="0" hangingPunct="0">
              <a:spcBef>
                <a:spcPts val="0"/>
              </a:spcBef>
              <a:spcAft>
                <a:spcPts val="1417"/>
              </a:spcAft>
              <a:buSzPct val="45000"/>
              <a:buFont typeface="StarSymbol"/>
              <a:buNone/>
              <a:defRPr lang="it-IT" sz="3200" b="0" i="0" u="none" strike="noStrike" kern="1200" spc="0">
                <a:ln>
                  <a:noFill/>
                </a:ln>
                <a:solidFill>
                  <a:srgbClr val="08121F"/>
                </a:solidFill>
                <a:latin typeface="Calibri"/>
                <a:ea typeface="Microsoft YaHei" pitchFamily="2"/>
                <a:cs typeface="Arial"/>
              </a:defRPr>
            </a:defPPr>
            <a:lvl1pPr marL="432000" lvl="0" indent="-324000" algn="l" rtl="0" hangingPunct="0">
              <a:spcBef>
                <a:spcPts val="0"/>
              </a:spcBef>
              <a:spcAft>
                <a:spcPts val="1417"/>
              </a:spcAft>
              <a:buSzPct val="45000"/>
              <a:buFont typeface="StarSymbol"/>
              <a:buChar char="●"/>
              <a:defRPr lang="it-IT" sz="3200" b="0" i="0" u="none" strike="noStrike" kern="1200" spc="0">
                <a:ln>
                  <a:noFill/>
                </a:ln>
                <a:solidFill>
                  <a:srgbClr val="08121F"/>
                </a:solidFill>
                <a:latin typeface="Calibri"/>
                <a:ea typeface="Microsoft YaHei" pitchFamily="2"/>
                <a:cs typeface="Arial"/>
              </a:defRPr>
            </a:lvl1pPr>
            <a:lvl2pPr marL="864000" lvl="1" indent="-324000" algn="l" rtl="0" hangingPunct="0">
              <a:spcBef>
                <a:spcPts val="0"/>
              </a:spcBef>
              <a:spcAft>
                <a:spcPts val="1134"/>
              </a:spcAft>
              <a:buSzPct val="75000"/>
              <a:buFont typeface="StarSymbol"/>
              <a:buChar char="–"/>
              <a:defRPr lang="it-IT" sz="2400" b="0" i="0" u="none" strike="noStrike" kern="1200" spc="0">
                <a:ln>
                  <a:noFill/>
                </a:ln>
                <a:solidFill>
                  <a:srgbClr val="08121F"/>
                </a:solidFill>
                <a:latin typeface="Calibri"/>
                <a:ea typeface="Microsoft YaHei" pitchFamily="2"/>
                <a:cs typeface="Arial"/>
              </a:defRPr>
            </a:lvl2pPr>
            <a:lvl3pPr marL="1295999" lvl="2" indent="-288000" algn="l" rtl="0" hangingPunct="0">
              <a:spcBef>
                <a:spcPts val="0"/>
              </a:spcBef>
              <a:spcAft>
                <a:spcPts val="850"/>
              </a:spcAft>
              <a:buSzPct val="45000"/>
              <a:buFont typeface="StarSymbol"/>
              <a:buChar char="●"/>
              <a:defRPr lang="it-IT" sz="2000" b="0" i="0" u="none" strike="noStrike" kern="1200" spc="0">
                <a:ln>
                  <a:noFill/>
                </a:ln>
                <a:solidFill>
                  <a:srgbClr val="08121F"/>
                </a:solidFill>
                <a:latin typeface="Calibri"/>
                <a:ea typeface="Microsoft YaHei" pitchFamily="2"/>
                <a:cs typeface="Arial"/>
              </a:defRPr>
            </a:lvl3pPr>
            <a:lvl4pPr marL="1728000" lvl="3" indent="-216000" algn="l" rtl="0" hangingPunct="0">
              <a:spcBef>
                <a:spcPts val="0"/>
              </a:spcBef>
              <a:spcAft>
                <a:spcPts val="567"/>
              </a:spcAft>
              <a:buSzPct val="75000"/>
              <a:buFont typeface="StarSymbol"/>
              <a:buChar char="–"/>
              <a:defRPr lang="it-IT" sz="2000" b="0" i="0" u="none" strike="noStrike" kern="1200" spc="0">
                <a:ln>
                  <a:noFill/>
                </a:ln>
                <a:solidFill>
                  <a:srgbClr val="08121F"/>
                </a:solidFill>
                <a:latin typeface="Calibri"/>
                <a:ea typeface="Microsoft YaHei" pitchFamily="2"/>
                <a:cs typeface="Arial"/>
              </a:defRPr>
            </a:lvl4pPr>
            <a:lvl5pPr marL="2160000" lvl="4" indent="-216000" algn="l" rtl="0" hangingPunct="0">
              <a:spcBef>
                <a:spcPts val="0"/>
              </a:spcBef>
              <a:spcAft>
                <a:spcPts val="283"/>
              </a:spcAft>
              <a:buSzPct val="45000"/>
              <a:buFont typeface="StarSymbol"/>
              <a:buChar char="●"/>
              <a:defRPr lang="it-IT" sz="2000" b="0" i="0" u="none" strike="noStrike" kern="1200" spc="0">
                <a:ln>
                  <a:noFill/>
                </a:ln>
                <a:solidFill>
                  <a:srgbClr val="08121F"/>
                </a:solidFill>
                <a:latin typeface="Calibri"/>
                <a:ea typeface="Microsoft YaHei" pitchFamily="2"/>
                <a:cs typeface="Arial"/>
              </a:defRPr>
            </a:lvl5pPr>
            <a:lvl6pPr marL="2592000" lvl="5" indent="-216000" algn="l" rtl="0" hangingPunct="0">
              <a:spcBef>
                <a:spcPts val="0"/>
              </a:spcBef>
              <a:spcAft>
                <a:spcPts val="283"/>
              </a:spcAft>
              <a:buSzPct val="45000"/>
              <a:buFont typeface="StarSymbol"/>
              <a:buChar char="●"/>
              <a:defRPr lang="it-IT" sz="2000" b="0" i="0" u="none" strike="noStrike" kern="1200" spc="0">
                <a:ln>
                  <a:noFill/>
                </a:ln>
                <a:solidFill>
                  <a:srgbClr val="08121F"/>
                </a:solidFill>
                <a:latin typeface="Calibri"/>
                <a:ea typeface="Microsoft YaHei" pitchFamily="2"/>
                <a:cs typeface="Arial"/>
              </a:defRPr>
            </a:lvl6pPr>
            <a:lvl7pPr marL="3024000" lvl="6" indent="-216000" algn="l" rtl="0" hangingPunct="0">
              <a:spcBef>
                <a:spcPts val="0"/>
              </a:spcBef>
              <a:spcAft>
                <a:spcPts val="283"/>
              </a:spcAft>
              <a:buSzPct val="45000"/>
              <a:buFont typeface="StarSymbol"/>
              <a:buChar char="●"/>
              <a:defRPr lang="it-IT" sz="2000" b="0" i="0" u="none" strike="noStrike" kern="1200" spc="0">
                <a:ln>
                  <a:noFill/>
                </a:ln>
                <a:solidFill>
                  <a:srgbClr val="08121F"/>
                </a:solidFill>
                <a:latin typeface="Calibri"/>
                <a:ea typeface="Microsoft YaHei" pitchFamily="2"/>
                <a:cs typeface="Arial"/>
              </a:defRPr>
            </a:lvl7pPr>
            <a:lvl8pPr marL="3456000" lvl="7" indent="-216000" algn="l" rtl="0" hangingPunct="0">
              <a:spcBef>
                <a:spcPts val="0"/>
              </a:spcBef>
              <a:spcAft>
                <a:spcPts val="283"/>
              </a:spcAft>
              <a:buSzPct val="45000"/>
              <a:buFont typeface="StarSymbol"/>
              <a:buChar char="●"/>
              <a:defRPr lang="it-IT" sz="2000" b="0" i="0" u="none" strike="noStrike" kern="1200" spc="0">
                <a:ln>
                  <a:noFill/>
                </a:ln>
                <a:solidFill>
                  <a:srgbClr val="08121F"/>
                </a:solidFill>
                <a:latin typeface="Calibri"/>
                <a:ea typeface="Microsoft YaHei" pitchFamily="2"/>
                <a:cs typeface="Arial"/>
              </a:defRPr>
            </a:lvl8pPr>
            <a:lvl9pPr marL="3887999" lvl="8" indent="-216000" algn="l" rtl="0" hangingPunct="0">
              <a:spcBef>
                <a:spcPts val="0"/>
              </a:spcBef>
              <a:spcAft>
                <a:spcPts val="283"/>
              </a:spcAft>
              <a:buSzPct val="45000"/>
              <a:buFont typeface="StarSymbol"/>
              <a:buChar char="●"/>
              <a:defRPr lang="it-IT" sz="2000" b="0" i="0" u="none" strike="noStrike" kern="1200" spc="0">
                <a:ln>
                  <a:noFill/>
                </a:ln>
                <a:solidFill>
                  <a:srgbClr val="08121F"/>
                </a:solidFill>
                <a:latin typeface="Calibri"/>
                <a:ea typeface="Microsoft YaHei" pitchFamily="2"/>
                <a:cs typeface="Arial"/>
              </a:defRPr>
            </a:lvl9pPr>
          </a:lstStyle>
          <a:p>
            <a:pPr marL="565200" indent="-457200" algn="just">
              <a:buSzPct val="100000"/>
              <a:buFont typeface="+mj-lt"/>
              <a:buAutoNum type="arabicPeriod"/>
            </a:pPr>
            <a:r>
              <a:rPr lang="it-IT" sz="2300" dirty="0">
                <a:latin typeface="Verdana" pitchFamily="18"/>
                <a:cs typeface="Arial" pitchFamily="2"/>
              </a:rPr>
              <a:t>Continuazione di esperimenti precedenti sui razzi per l’esplorazione spaziale</a:t>
            </a:r>
          </a:p>
          <a:p>
            <a:pPr marL="565200" indent="-457200" algn="just">
              <a:buSzPct val="100000"/>
              <a:buFont typeface="+mj-lt"/>
              <a:buAutoNum type="arabicPeriod"/>
            </a:pPr>
            <a:r>
              <a:rPr lang="it-IT" sz="2300" dirty="0">
                <a:latin typeface="Verdana" pitchFamily="18"/>
                <a:cs typeface="Arial" pitchFamily="2"/>
              </a:rPr>
              <a:t>Montare un rivelatore a bordo di un osservatorio spaziale messo in orbita per studiare il sole</a:t>
            </a:r>
          </a:p>
          <a:p>
            <a:pPr marL="565200" indent="-457200" algn="just">
              <a:buSzPct val="100000"/>
              <a:buFont typeface="+mj-lt"/>
              <a:buAutoNum type="arabicPeriod"/>
            </a:pPr>
            <a:r>
              <a:rPr lang="it-IT" sz="2300" dirty="0">
                <a:latin typeface="Verdana" pitchFamily="18"/>
                <a:cs typeface="Arial" pitchFamily="2"/>
              </a:rPr>
              <a:t>Messa in orbita di un satellite con strumentazione dedicata allo studio dei raggi X (contatori)</a:t>
            </a:r>
          </a:p>
          <a:p>
            <a:pPr marL="565200" indent="-457200" algn="just">
              <a:buSzPct val="100000"/>
              <a:buFont typeface="+mj-lt"/>
              <a:buAutoNum type="arabicPeriod"/>
            </a:pPr>
            <a:r>
              <a:rPr lang="it-IT" sz="2300" dirty="0">
                <a:latin typeface="Verdana" pitchFamily="18"/>
                <a:cs typeface="Arial" pitchFamily="2"/>
              </a:rPr>
              <a:t>Costruzione di un satellite orientabile che portasse un telescopio focalizzante a raggi x</a:t>
            </a:r>
          </a:p>
          <a:p>
            <a:pPr marL="565200" indent="-457200" algn="just">
              <a:buSzPct val="100000"/>
              <a:buFont typeface="+mj-lt"/>
              <a:buAutoNum type="arabicPeriod"/>
            </a:pPr>
            <a:r>
              <a:rPr lang="it-IT" sz="2300" dirty="0">
                <a:latin typeface="Verdana" pitchFamily="18"/>
                <a:cs typeface="Arial" pitchFamily="2"/>
              </a:rPr>
              <a:t>Costruzione di un grande osservatorio astronomico con a bordo un telescopio</a:t>
            </a:r>
          </a:p>
        </p:txBody>
      </p:sp>
    </p:spTree>
    <p:extLst>
      <p:ext uri="{BB962C8B-B14F-4D97-AF65-F5344CB8AC3E}">
        <p14:creationId xmlns:p14="http://schemas.microsoft.com/office/powerpoint/2010/main" val="3854473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40"/>
          <p:cNvSpPr txBox="1">
            <a:spLocks noGrp="1"/>
          </p:cNvSpPr>
          <p:nvPr>
            <p:ph type="title" idx="4294967295"/>
          </p:nvPr>
        </p:nvSpPr>
        <p:spPr>
          <a:xfrm>
            <a:off x="5328839" y="332641"/>
            <a:ext cx="4335114" cy="819359"/>
          </a:xfrm>
        </p:spPr>
        <p:txBody>
          <a:bodyPr>
            <a:norm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it-IT" sz="4000" dirty="0"/>
              <a:t>1970: </a:t>
            </a:r>
            <a:r>
              <a:rPr lang="it-IT" sz="4000" dirty="0" err="1"/>
              <a:t>Uhuru</a:t>
            </a:r>
            <a:endParaRPr lang="it-IT" sz="4000" dirty="0"/>
          </a:p>
        </p:txBody>
      </p:sp>
      <p:sp>
        <p:nvSpPr>
          <p:cNvPr id="3" name="Shape 141"/>
          <p:cNvSpPr txBox="1">
            <a:spLocks noGrp="1"/>
          </p:cNvSpPr>
          <p:nvPr>
            <p:ph type="body" idx="4294967295"/>
          </p:nvPr>
        </p:nvSpPr>
        <p:spPr>
          <a:xfrm>
            <a:off x="442543" y="1166512"/>
            <a:ext cx="5620488" cy="1411906"/>
          </a:xfrm>
        </p:spPr>
        <p:txBody>
          <a:bodyPr/>
          <a:lstStyle>
            <a:defPPr marL="432000" lvl="0" indent="-324000" algn="l" rtl="0" hangingPunct="0">
              <a:spcBef>
                <a:spcPts val="0"/>
              </a:spcBef>
              <a:spcAft>
                <a:spcPts val="1417"/>
              </a:spcAft>
              <a:buSzPct val="45000"/>
              <a:buFont typeface="StarSymbol"/>
              <a:buNone/>
              <a:defRPr lang="it-IT" sz="3200" b="0" i="0" u="none" strike="noStrike" kern="1200" spc="0">
                <a:ln>
                  <a:noFill/>
                </a:ln>
                <a:solidFill>
                  <a:srgbClr val="08121F"/>
                </a:solidFill>
                <a:latin typeface="Calibri"/>
                <a:ea typeface="Microsoft YaHei" pitchFamily="2"/>
                <a:cs typeface="Arial"/>
              </a:defRPr>
            </a:defPPr>
            <a:lvl1pPr marL="432000" lvl="0" indent="-324000" algn="l" rtl="0" hangingPunct="0">
              <a:spcBef>
                <a:spcPts val="0"/>
              </a:spcBef>
              <a:spcAft>
                <a:spcPts val="1417"/>
              </a:spcAft>
              <a:buSzPct val="45000"/>
              <a:buFont typeface="StarSymbol"/>
              <a:buChar char="●"/>
              <a:defRPr lang="it-IT" sz="3200" b="0" i="0" u="none" strike="noStrike" kern="1200" spc="0">
                <a:ln>
                  <a:noFill/>
                </a:ln>
                <a:solidFill>
                  <a:srgbClr val="08121F"/>
                </a:solidFill>
                <a:latin typeface="Calibri"/>
                <a:ea typeface="Microsoft YaHei" pitchFamily="2"/>
                <a:cs typeface="Arial"/>
              </a:defRPr>
            </a:lvl1pPr>
            <a:lvl2pPr marL="864000" lvl="1" indent="-324000" algn="l" rtl="0" hangingPunct="0">
              <a:spcBef>
                <a:spcPts val="0"/>
              </a:spcBef>
              <a:spcAft>
                <a:spcPts val="1134"/>
              </a:spcAft>
              <a:buSzPct val="75000"/>
              <a:buFont typeface="StarSymbol"/>
              <a:buChar char="–"/>
              <a:defRPr lang="it-IT" sz="2400" b="0" i="0" u="none" strike="noStrike" kern="1200" spc="0">
                <a:ln>
                  <a:noFill/>
                </a:ln>
                <a:solidFill>
                  <a:srgbClr val="08121F"/>
                </a:solidFill>
                <a:latin typeface="Calibri"/>
                <a:ea typeface="Microsoft YaHei" pitchFamily="2"/>
                <a:cs typeface="Arial"/>
              </a:defRPr>
            </a:lvl2pPr>
            <a:lvl3pPr marL="1295999" lvl="2" indent="-288000" algn="l" rtl="0" hangingPunct="0">
              <a:spcBef>
                <a:spcPts val="0"/>
              </a:spcBef>
              <a:spcAft>
                <a:spcPts val="850"/>
              </a:spcAft>
              <a:buSzPct val="45000"/>
              <a:buFont typeface="StarSymbol"/>
              <a:buChar char="●"/>
              <a:defRPr lang="it-IT" sz="2000" b="0" i="0" u="none" strike="noStrike" kern="1200" spc="0">
                <a:ln>
                  <a:noFill/>
                </a:ln>
                <a:solidFill>
                  <a:srgbClr val="08121F"/>
                </a:solidFill>
                <a:latin typeface="Calibri"/>
                <a:ea typeface="Microsoft YaHei" pitchFamily="2"/>
                <a:cs typeface="Arial"/>
              </a:defRPr>
            </a:lvl3pPr>
            <a:lvl4pPr marL="1728000" lvl="3" indent="-216000" algn="l" rtl="0" hangingPunct="0">
              <a:spcBef>
                <a:spcPts val="0"/>
              </a:spcBef>
              <a:spcAft>
                <a:spcPts val="567"/>
              </a:spcAft>
              <a:buSzPct val="75000"/>
              <a:buFont typeface="StarSymbol"/>
              <a:buChar char="–"/>
              <a:defRPr lang="it-IT" sz="2000" b="0" i="0" u="none" strike="noStrike" kern="1200" spc="0">
                <a:ln>
                  <a:noFill/>
                </a:ln>
                <a:solidFill>
                  <a:srgbClr val="08121F"/>
                </a:solidFill>
                <a:latin typeface="Calibri"/>
                <a:ea typeface="Microsoft YaHei" pitchFamily="2"/>
                <a:cs typeface="Arial"/>
              </a:defRPr>
            </a:lvl4pPr>
            <a:lvl5pPr marL="2160000" lvl="4" indent="-216000" algn="l" rtl="0" hangingPunct="0">
              <a:spcBef>
                <a:spcPts val="0"/>
              </a:spcBef>
              <a:spcAft>
                <a:spcPts val="283"/>
              </a:spcAft>
              <a:buSzPct val="45000"/>
              <a:buFont typeface="StarSymbol"/>
              <a:buChar char="●"/>
              <a:defRPr lang="it-IT" sz="2000" b="0" i="0" u="none" strike="noStrike" kern="1200" spc="0">
                <a:ln>
                  <a:noFill/>
                </a:ln>
                <a:solidFill>
                  <a:srgbClr val="08121F"/>
                </a:solidFill>
                <a:latin typeface="Calibri"/>
                <a:ea typeface="Microsoft YaHei" pitchFamily="2"/>
                <a:cs typeface="Arial"/>
              </a:defRPr>
            </a:lvl5pPr>
            <a:lvl6pPr marL="2592000" lvl="5" indent="-216000" algn="l" rtl="0" hangingPunct="0">
              <a:spcBef>
                <a:spcPts val="0"/>
              </a:spcBef>
              <a:spcAft>
                <a:spcPts val="283"/>
              </a:spcAft>
              <a:buSzPct val="45000"/>
              <a:buFont typeface="StarSymbol"/>
              <a:buChar char="●"/>
              <a:defRPr lang="it-IT" sz="2000" b="0" i="0" u="none" strike="noStrike" kern="1200" spc="0">
                <a:ln>
                  <a:noFill/>
                </a:ln>
                <a:solidFill>
                  <a:srgbClr val="08121F"/>
                </a:solidFill>
                <a:latin typeface="Calibri"/>
                <a:ea typeface="Microsoft YaHei" pitchFamily="2"/>
                <a:cs typeface="Arial"/>
              </a:defRPr>
            </a:lvl6pPr>
            <a:lvl7pPr marL="3024000" lvl="6" indent="-216000" algn="l" rtl="0" hangingPunct="0">
              <a:spcBef>
                <a:spcPts val="0"/>
              </a:spcBef>
              <a:spcAft>
                <a:spcPts val="283"/>
              </a:spcAft>
              <a:buSzPct val="45000"/>
              <a:buFont typeface="StarSymbol"/>
              <a:buChar char="●"/>
              <a:defRPr lang="it-IT" sz="2000" b="0" i="0" u="none" strike="noStrike" kern="1200" spc="0">
                <a:ln>
                  <a:noFill/>
                </a:ln>
                <a:solidFill>
                  <a:srgbClr val="08121F"/>
                </a:solidFill>
                <a:latin typeface="Calibri"/>
                <a:ea typeface="Microsoft YaHei" pitchFamily="2"/>
                <a:cs typeface="Arial"/>
              </a:defRPr>
            </a:lvl7pPr>
            <a:lvl8pPr marL="3456000" lvl="7" indent="-216000" algn="l" rtl="0" hangingPunct="0">
              <a:spcBef>
                <a:spcPts val="0"/>
              </a:spcBef>
              <a:spcAft>
                <a:spcPts val="283"/>
              </a:spcAft>
              <a:buSzPct val="45000"/>
              <a:buFont typeface="StarSymbol"/>
              <a:buChar char="●"/>
              <a:defRPr lang="it-IT" sz="2000" b="0" i="0" u="none" strike="noStrike" kern="1200" spc="0">
                <a:ln>
                  <a:noFill/>
                </a:ln>
                <a:solidFill>
                  <a:srgbClr val="08121F"/>
                </a:solidFill>
                <a:latin typeface="Calibri"/>
                <a:ea typeface="Microsoft YaHei" pitchFamily="2"/>
                <a:cs typeface="Arial"/>
              </a:defRPr>
            </a:lvl8pPr>
            <a:lvl9pPr marL="3887999" lvl="8" indent="-216000" algn="l" rtl="0" hangingPunct="0">
              <a:spcBef>
                <a:spcPts val="0"/>
              </a:spcBef>
              <a:spcAft>
                <a:spcPts val="283"/>
              </a:spcAft>
              <a:buSzPct val="45000"/>
              <a:buFont typeface="StarSymbol"/>
              <a:buChar char="●"/>
              <a:defRPr lang="it-IT" sz="2000" b="0" i="0" u="none" strike="noStrike" kern="1200" spc="0">
                <a:ln>
                  <a:noFill/>
                </a:ln>
                <a:solidFill>
                  <a:srgbClr val="08121F"/>
                </a:solidFill>
                <a:latin typeface="Calibri"/>
                <a:ea typeface="Microsoft YaHei" pitchFamily="2"/>
                <a:cs typeface="Arial"/>
              </a:defRPr>
            </a:lvl9pPr>
          </a:lstStyle>
          <a:p>
            <a:pPr marL="0" indent="0" algn="just">
              <a:spcBef>
                <a:spcPts val="400"/>
              </a:spcBef>
              <a:spcAft>
                <a:spcPts val="0"/>
              </a:spcAft>
              <a:buNone/>
            </a:pPr>
            <a:r>
              <a:rPr lang="it-IT" sz="2400" dirty="0">
                <a:latin typeface="Calibri" pitchFamily="18"/>
              </a:rPr>
              <a:t>Il 12 dicembre del 1970 fu lanciato in orbita l'X-Ray Explorer progettato da Rossi e Giacconi e fu il primo satellite dedicato allo studio dei raggi X.</a:t>
            </a:r>
          </a:p>
        </p:txBody>
      </p:sp>
      <p:pic>
        <p:nvPicPr>
          <p:cNvPr id="4" name="9516E921-1A7B-4585-93C6-75DCFD035975-L0-001.jpeg"/>
          <p:cNvPicPr>
            <a:picLocks noChangeAspect="1"/>
          </p:cNvPicPr>
          <p:nvPr/>
        </p:nvPicPr>
        <p:blipFill>
          <a:blip r:embed="rId3" cstate="print">
            <a:lum/>
            <a:alphaModFix/>
          </a:blip>
          <a:srcRect/>
          <a:stretch>
            <a:fillRect/>
          </a:stretch>
        </p:blipFill>
        <p:spPr>
          <a:xfrm>
            <a:off x="442543" y="3210960"/>
            <a:ext cx="2665879" cy="1760167"/>
          </a:xfrm>
          <a:prstGeom prst="rect">
            <a:avLst/>
          </a:prstGeom>
          <a:noFill/>
          <a:ln>
            <a:noFill/>
          </a:ln>
        </p:spPr>
      </p:pic>
      <p:pic>
        <p:nvPicPr>
          <p:cNvPr id="5" name="032708ED-8D97-4256-91CF-A5B47649B5D5-L0-001.jpeg"/>
          <p:cNvPicPr>
            <a:picLocks noChangeAspect="1"/>
          </p:cNvPicPr>
          <p:nvPr/>
        </p:nvPicPr>
        <p:blipFill>
          <a:blip r:embed="rId4" cstate="print">
            <a:lum/>
            <a:alphaModFix/>
          </a:blip>
          <a:srcRect/>
          <a:stretch>
            <a:fillRect/>
          </a:stretch>
        </p:blipFill>
        <p:spPr>
          <a:xfrm>
            <a:off x="3490023" y="2296275"/>
            <a:ext cx="3226680" cy="3995640"/>
          </a:xfrm>
          <a:prstGeom prst="rect">
            <a:avLst/>
          </a:prstGeom>
          <a:noFill/>
          <a:ln>
            <a:noFill/>
          </a:ln>
        </p:spPr>
      </p:pic>
      <p:pic>
        <p:nvPicPr>
          <p:cNvPr id="6" name="Picture 2">
            <a:extLst>
              <a:ext uri="{FF2B5EF4-FFF2-40B4-BE49-F238E27FC236}">
                <a16:creationId xmlns:a16="http://schemas.microsoft.com/office/drawing/2014/main" id="{9E06E905-2746-4339-96D9-993F74CA539E}"/>
              </a:ext>
            </a:extLst>
          </p:cNvPr>
          <p:cNvPicPr>
            <a:picLocks noChangeAspect="1"/>
          </p:cNvPicPr>
          <p:nvPr/>
        </p:nvPicPr>
        <p:blipFill>
          <a:blip r:embed="rId5" cstate="print">
            <a:lum/>
            <a:alphaModFix/>
          </a:blip>
          <a:srcRect/>
          <a:stretch>
            <a:fillRect/>
          </a:stretch>
        </p:blipFill>
        <p:spPr>
          <a:xfrm>
            <a:off x="6953939" y="1513957"/>
            <a:ext cx="4951185" cy="3340216"/>
          </a:xfrm>
          <a:prstGeom prst="rect">
            <a:avLst/>
          </a:prstGeom>
          <a:noFill/>
          <a:ln w="38160">
            <a:solidFill>
              <a:srgbClr val="000000"/>
            </a:solidFill>
            <a:prstDash val="solid"/>
            <a:miter/>
          </a:ln>
        </p:spPr>
      </p:pic>
      <p:sp>
        <p:nvSpPr>
          <p:cNvPr id="7" name="CasellaDiTesto 4">
            <a:extLst>
              <a:ext uri="{FF2B5EF4-FFF2-40B4-BE49-F238E27FC236}">
                <a16:creationId xmlns:a16="http://schemas.microsoft.com/office/drawing/2014/main" id="{B0782F5A-6A9A-40BD-ACDF-F4B295FDE494}"/>
              </a:ext>
            </a:extLst>
          </p:cNvPr>
          <p:cNvSpPr/>
          <p:nvPr/>
        </p:nvSpPr>
        <p:spPr>
          <a:xfrm>
            <a:off x="6825021" y="5149110"/>
            <a:ext cx="5209023" cy="103017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r>
              <a:rPr lang="it-IT" sz="2000" dirty="0">
                <a:solidFill>
                  <a:srgbClr val="000000"/>
                </a:solidFill>
                <a:latin typeface="Calibri" pitchFamily="18"/>
                <a:ea typeface="Microsoft YaHei" pitchFamily="2"/>
                <a:cs typeface="Arial" pitchFamily="2"/>
              </a:rPr>
              <a:t>Due rivelatori indipendenti che puntavano in direzioni opposte, con area efficace di circa 700 cm</a:t>
            </a:r>
            <a:r>
              <a:rPr lang="it-IT" sz="2000" baseline="30000" dirty="0">
                <a:solidFill>
                  <a:srgbClr val="000000"/>
                </a:solidFill>
                <a:latin typeface="Calibri" pitchFamily="18"/>
                <a:ea typeface="Microsoft YaHei" pitchFamily="2"/>
                <a:cs typeface="Arial" pitchFamily="2"/>
              </a:rPr>
              <a:t>2</a:t>
            </a:r>
          </a:p>
        </p:txBody>
      </p:sp>
    </p:spTree>
    <p:extLst>
      <p:ext uri="{BB962C8B-B14F-4D97-AF65-F5344CB8AC3E}">
        <p14:creationId xmlns:p14="http://schemas.microsoft.com/office/powerpoint/2010/main" val="1266886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2120814" y="322029"/>
            <a:ext cx="8421679" cy="819359"/>
          </a:xfrm>
        </p:spPr>
        <p:txBody>
          <a:bodyPr>
            <a:norm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it-IT" dirty="0"/>
              <a:t>RISULTATI DI </a:t>
            </a:r>
            <a:r>
              <a:rPr lang="it-IT" dirty="0" err="1"/>
              <a:t>uHURU</a:t>
            </a:r>
            <a:r>
              <a:rPr lang="it-IT" dirty="0"/>
              <a:t> EGLI anni ‘70</a:t>
            </a:r>
          </a:p>
        </p:txBody>
      </p:sp>
      <p:sp>
        <p:nvSpPr>
          <p:cNvPr id="3" name="Segnaposto contenuto 2"/>
          <p:cNvSpPr txBox="1">
            <a:spLocks noGrp="1"/>
          </p:cNvSpPr>
          <p:nvPr>
            <p:ph type="body" idx="4294967295"/>
          </p:nvPr>
        </p:nvSpPr>
        <p:spPr>
          <a:xfrm>
            <a:off x="568722" y="4679418"/>
            <a:ext cx="5007449" cy="1740084"/>
          </a:xfrm>
        </p:spPr>
        <p:txBody>
          <a:bodyPr/>
          <a:lstStyle>
            <a:defPPr marL="432000" lvl="0" indent="-324000" algn="l" rtl="0" hangingPunct="0">
              <a:spcBef>
                <a:spcPts val="0"/>
              </a:spcBef>
              <a:spcAft>
                <a:spcPts val="1417"/>
              </a:spcAft>
              <a:buSzPct val="45000"/>
              <a:buFont typeface="StarSymbol"/>
              <a:buNone/>
              <a:defRPr lang="it-IT" sz="3200" b="0" i="0" u="none" strike="noStrike" kern="1200" spc="0">
                <a:ln>
                  <a:noFill/>
                </a:ln>
                <a:solidFill>
                  <a:srgbClr val="08121F"/>
                </a:solidFill>
                <a:latin typeface="Calibri"/>
                <a:ea typeface="Microsoft YaHei" pitchFamily="2"/>
                <a:cs typeface="Arial"/>
              </a:defRPr>
            </a:defPPr>
            <a:lvl1pPr marL="432000" lvl="0" indent="-324000" algn="l" rtl="0" hangingPunct="0">
              <a:spcBef>
                <a:spcPts val="0"/>
              </a:spcBef>
              <a:spcAft>
                <a:spcPts val="1417"/>
              </a:spcAft>
              <a:buSzPct val="45000"/>
              <a:buFont typeface="StarSymbol"/>
              <a:buChar char="●"/>
              <a:defRPr lang="it-IT" sz="3200" b="0" i="0" u="none" strike="noStrike" kern="1200" spc="0">
                <a:ln>
                  <a:noFill/>
                </a:ln>
                <a:solidFill>
                  <a:srgbClr val="08121F"/>
                </a:solidFill>
                <a:latin typeface="Calibri"/>
                <a:ea typeface="Microsoft YaHei" pitchFamily="2"/>
                <a:cs typeface="Arial"/>
              </a:defRPr>
            </a:lvl1pPr>
            <a:lvl2pPr marL="864000" lvl="1" indent="-324000" algn="l" rtl="0" hangingPunct="0">
              <a:spcBef>
                <a:spcPts val="0"/>
              </a:spcBef>
              <a:spcAft>
                <a:spcPts val="1134"/>
              </a:spcAft>
              <a:buSzPct val="75000"/>
              <a:buFont typeface="StarSymbol"/>
              <a:buChar char="–"/>
              <a:defRPr lang="it-IT" sz="2400" b="0" i="0" u="none" strike="noStrike" kern="1200" spc="0">
                <a:ln>
                  <a:noFill/>
                </a:ln>
                <a:solidFill>
                  <a:srgbClr val="08121F"/>
                </a:solidFill>
                <a:latin typeface="Calibri"/>
                <a:ea typeface="Microsoft YaHei" pitchFamily="2"/>
                <a:cs typeface="Arial"/>
              </a:defRPr>
            </a:lvl2pPr>
            <a:lvl3pPr marL="1295999" lvl="2" indent="-288000" algn="l" rtl="0" hangingPunct="0">
              <a:spcBef>
                <a:spcPts val="0"/>
              </a:spcBef>
              <a:spcAft>
                <a:spcPts val="850"/>
              </a:spcAft>
              <a:buSzPct val="45000"/>
              <a:buFont typeface="StarSymbol"/>
              <a:buChar char="●"/>
              <a:defRPr lang="it-IT" sz="2000" b="0" i="0" u="none" strike="noStrike" kern="1200" spc="0">
                <a:ln>
                  <a:noFill/>
                </a:ln>
                <a:solidFill>
                  <a:srgbClr val="08121F"/>
                </a:solidFill>
                <a:latin typeface="Calibri"/>
                <a:ea typeface="Microsoft YaHei" pitchFamily="2"/>
                <a:cs typeface="Arial"/>
              </a:defRPr>
            </a:lvl3pPr>
            <a:lvl4pPr marL="1728000" lvl="3" indent="-216000" algn="l" rtl="0" hangingPunct="0">
              <a:spcBef>
                <a:spcPts val="0"/>
              </a:spcBef>
              <a:spcAft>
                <a:spcPts val="567"/>
              </a:spcAft>
              <a:buSzPct val="75000"/>
              <a:buFont typeface="StarSymbol"/>
              <a:buChar char="–"/>
              <a:defRPr lang="it-IT" sz="2000" b="0" i="0" u="none" strike="noStrike" kern="1200" spc="0">
                <a:ln>
                  <a:noFill/>
                </a:ln>
                <a:solidFill>
                  <a:srgbClr val="08121F"/>
                </a:solidFill>
                <a:latin typeface="Calibri"/>
                <a:ea typeface="Microsoft YaHei" pitchFamily="2"/>
                <a:cs typeface="Arial"/>
              </a:defRPr>
            </a:lvl4pPr>
            <a:lvl5pPr marL="2160000" lvl="4" indent="-216000" algn="l" rtl="0" hangingPunct="0">
              <a:spcBef>
                <a:spcPts val="0"/>
              </a:spcBef>
              <a:spcAft>
                <a:spcPts val="283"/>
              </a:spcAft>
              <a:buSzPct val="45000"/>
              <a:buFont typeface="StarSymbol"/>
              <a:buChar char="●"/>
              <a:defRPr lang="it-IT" sz="2000" b="0" i="0" u="none" strike="noStrike" kern="1200" spc="0">
                <a:ln>
                  <a:noFill/>
                </a:ln>
                <a:solidFill>
                  <a:srgbClr val="08121F"/>
                </a:solidFill>
                <a:latin typeface="Calibri"/>
                <a:ea typeface="Microsoft YaHei" pitchFamily="2"/>
                <a:cs typeface="Arial"/>
              </a:defRPr>
            </a:lvl5pPr>
            <a:lvl6pPr marL="2592000" lvl="5" indent="-216000" algn="l" rtl="0" hangingPunct="0">
              <a:spcBef>
                <a:spcPts val="0"/>
              </a:spcBef>
              <a:spcAft>
                <a:spcPts val="283"/>
              </a:spcAft>
              <a:buSzPct val="45000"/>
              <a:buFont typeface="StarSymbol"/>
              <a:buChar char="●"/>
              <a:defRPr lang="it-IT" sz="2000" b="0" i="0" u="none" strike="noStrike" kern="1200" spc="0">
                <a:ln>
                  <a:noFill/>
                </a:ln>
                <a:solidFill>
                  <a:srgbClr val="08121F"/>
                </a:solidFill>
                <a:latin typeface="Calibri"/>
                <a:ea typeface="Microsoft YaHei" pitchFamily="2"/>
                <a:cs typeface="Arial"/>
              </a:defRPr>
            </a:lvl6pPr>
            <a:lvl7pPr marL="3024000" lvl="6" indent="-216000" algn="l" rtl="0" hangingPunct="0">
              <a:spcBef>
                <a:spcPts val="0"/>
              </a:spcBef>
              <a:spcAft>
                <a:spcPts val="283"/>
              </a:spcAft>
              <a:buSzPct val="45000"/>
              <a:buFont typeface="StarSymbol"/>
              <a:buChar char="●"/>
              <a:defRPr lang="it-IT" sz="2000" b="0" i="0" u="none" strike="noStrike" kern="1200" spc="0">
                <a:ln>
                  <a:noFill/>
                </a:ln>
                <a:solidFill>
                  <a:srgbClr val="08121F"/>
                </a:solidFill>
                <a:latin typeface="Calibri"/>
                <a:ea typeface="Microsoft YaHei" pitchFamily="2"/>
                <a:cs typeface="Arial"/>
              </a:defRPr>
            </a:lvl7pPr>
            <a:lvl8pPr marL="3456000" lvl="7" indent="-216000" algn="l" rtl="0" hangingPunct="0">
              <a:spcBef>
                <a:spcPts val="0"/>
              </a:spcBef>
              <a:spcAft>
                <a:spcPts val="283"/>
              </a:spcAft>
              <a:buSzPct val="45000"/>
              <a:buFont typeface="StarSymbol"/>
              <a:buChar char="●"/>
              <a:defRPr lang="it-IT" sz="2000" b="0" i="0" u="none" strike="noStrike" kern="1200" spc="0">
                <a:ln>
                  <a:noFill/>
                </a:ln>
                <a:solidFill>
                  <a:srgbClr val="08121F"/>
                </a:solidFill>
                <a:latin typeface="Calibri"/>
                <a:ea typeface="Microsoft YaHei" pitchFamily="2"/>
                <a:cs typeface="Arial"/>
              </a:defRPr>
            </a:lvl8pPr>
            <a:lvl9pPr marL="3887999" lvl="8" indent="-216000" algn="l" rtl="0" hangingPunct="0">
              <a:spcBef>
                <a:spcPts val="0"/>
              </a:spcBef>
              <a:spcAft>
                <a:spcPts val="283"/>
              </a:spcAft>
              <a:buSzPct val="45000"/>
              <a:buFont typeface="StarSymbol"/>
              <a:buChar char="●"/>
              <a:defRPr lang="it-IT" sz="2000" b="0" i="0" u="none" strike="noStrike" kern="1200" spc="0">
                <a:ln>
                  <a:noFill/>
                </a:ln>
                <a:solidFill>
                  <a:srgbClr val="08121F"/>
                </a:solidFill>
                <a:latin typeface="Calibri"/>
                <a:ea typeface="Microsoft YaHei" pitchFamily="2"/>
                <a:cs typeface="Arial"/>
              </a:defRPr>
            </a:lvl9pPr>
          </a:lstStyle>
          <a:p>
            <a:pPr marL="0" indent="0" algn="just">
              <a:spcBef>
                <a:spcPts val="638"/>
              </a:spcBef>
              <a:spcAft>
                <a:spcPts val="0"/>
              </a:spcAft>
            </a:pPr>
            <a:r>
              <a:rPr lang="it-IT" sz="2400" dirty="0">
                <a:latin typeface="Calibri" pitchFamily="18"/>
              </a:rPr>
              <a:t>    La missione termina nel marzo del 1973</a:t>
            </a:r>
          </a:p>
          <a:p>
            <a:pPr marL="0" indent="0" algn="just">
              <a:spcBef>
                <a:spcPts val="638"/>
              </a:spcBef>
              <a:spcAft>
                <a:spcPts val="0"/>
              </a:spcAft>
            </a:pPr>
            <a:r>
              <a:rPr lang="it-IT" sz="2400" dirty="0">
                <a:latin typeface="Calibri" pitchFamily="18"/>
              </a:rPr>
              <a:t>   95% del cielo scansionato</a:t>
            </a:r>
          </a:p>
          <a:p>
            <a:pPr marL="0" indent="0" algn="just">
              <a:spcBef>
                <a:spcPts val="638"/>
              </a:spcBef>
              <a:spcAft>
                <a:spcPts val="0"/>
              </a:spcAft>
            </a:pPr>
            <a:r>
              <a:rPr lang="it-IT" sz="2400" dirty="0">
                <a:latin typeface="Calibri" pitchFamily="18"/>
              </a:rPr>
              <a:t>   339 nuove sorgenti</a:t>
            </a:r>
          </a:p>
        </p:txBody>
      </p:sp>
      <p:pic>
        <p:nvPicPr>
          <p:cNvPr id="4" name="Immagine 3"/>
          <p:cNvPicPr>
            <a:picLocks noChangeAspect="1"/>
          </p:cNvPicPr>
          <p:nvPr/>
        </p:nvPicPr>
        <p:blipFill>
          <a:blip r:embed="rId3" cstate="print">
            <a:lum/>
            <a:alphaModFix/>
          </a:blip>
          <a:srcRect/>
          <a:stretch>
            <a:fillRect/>
          </a:stretch>
        </p:blipFill>
        <p:spPr>
          <a:xfrm>
            <a:off x="568722" y="1498683"/>
            <a:ext cx="5000018" cy="2692317"/>
          </a:xfrm>
          <a:prstGeom prst="rect">
            <a:avLst/>
          </a:prstGeom>
          <a:noFill/>
          <a:ln w="88920">
            <a:solidFill>
              <a:srgbClr val="000000"/>
            </a:solidFill>
            <a:prstDash val="solid"/>
            <a:miter/>
          </a:ln>
        </p:spPr>
      </p:pic>
      <p:pic>
        <p:nvPicPr>
          <p:cNvPr id="8" name="Picture 2">
            <a:extLst>
              <a:ext uri="{FF2B5EF4-FFF2-40B4-BE49-F238E27FC236}">
                <a16:creationId xmlns:a16="http://schemas.microsoft.com/office/drawing/2014/main" id="{2996C1F6-5C6E-478F-BF8E-5C5A40E240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5083" y="1256494"/>
            <a:ext cx="5785844" cy="434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 name="CasellaDiTesto 3">
            <a:extLst>
              <a:ext uri="{FF2B5EF4-FFF2-40B4-BE49-F238E27FC236}">
                <a16:creationId xmlns:a16="http://schemas.microsoft.com/office/drawing/2014/main" id="{65B98E1B-1056-47FF-9246-8F7995A528A0}"/>
              </a:ext>
            </a:extLst>
          </p:cNvPr>
          <p:cNvSpPr txBox="1">
            <a:spLocks noChangeArrowheads="1"/>
          </p:cNvSpPr>
          <p:nvPr/>
        </p:nvSpPr>
        <p:spPr bwMode="auto">
          <a:xfrm>
            <a:off x="5855083" y="5737201"/>
            <a:ext cx="375179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it-IT" altLang="it-IT" sz="2000" dirty="0"/>
              <a:t>1970 – 1977 </a:t>
            </a:r>
          </a:p>
          <a:p>
            <a:r>
              <a:rPr lang="it-IT" altLang="it-IT" sz="2000" dirty="0"/>
              <a:t>7 satelliti con rivelatori di raggi X</a:t>
            </a:r>
          </a:p>
        </p:txBody>
      </p:sp>
    </p:spTree>
    <p:extLst>
      <p:ext uri="{BB962C8B-B14F-4D97-AF65-F5344CB8AC3E}">
        <p14:creationId xmlns:p14="http://schemas.microsoft.com/office/powerpoint/2010/main" val="4140470436"/>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olo 1">
            <a:extLst>
              <a:ext uri="{FF2B5EF4-FFF2-40B4-BE49-F238E27FC236}">
                <a16:creationId xmlns:a16="http://schemas.microsoft.com/office/drawing/2014/main" id="{DE763B89-B12F-447B-9C79-CFE53B7914BD}"/>
              </a:ext>
            </a:extLst>
          </p:cNvPr>
          <p:cNvSpPr>
            <a:spLocks noGrp="1"/>
          </p:cNvSpPr>
          <p:nvPr>
            <p:ph type="title"/>
          </p:nvPr>
        </p:nvSpPr>
        <p:spPr>
          <a:xfrm>
            <a:off x="2496319" y="439691"/>
            <a:ext cx="7199362" cy="489434"/>
          </a:xfrm>
        </p:spPr>
        <p:txBody>
          <a:bodyPr>
            <a:normAutofit fontScale="90000"/>
          </a:bodyPr>
          <a:lstStyle/>
          <a:p>
            <a:pPr eaLnBrk="1" hangingPunct="1"/>
            <a:r>
              <a:rPr lang="it-IT" altLang="it-IT" dirty="0"/>
              <a:t>CON UHURU NASCE L’ASTRONOMIA X</a:t>
            </a:r>
          </a:p>
        </p:txBody>
      </p:sp>
      <p:pic>
        <p:nvPicPr>
          <p:cNvPr id="18435" name="Picture 1">
            <a:extLst>
              <a:ext uri="{FF2B5EF4-FFF2-40B4-BE49-F238E27FC236}">
                <a16:creationId xmlns:a16="http://schemas.microsoft.com/office/drawing/2014/main" id="{E05369A6-9D67-4F6A-9ADA-FEE60F075E5D}"/>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513738" y="1007882"/>
            <a:ext cx="3592097" cy="4123720"/>
          </a:xfrm>
        </p:spPr>
      </p:pic>
      <p:sp>
        <p:nvSpPr>
          <p:cNvPr id="7" name="CasellaDiTesto 6">
            <a:extLst>
              <a:ext uri="{FF2B5EF4-FFF2-40B4-BE49-F238E27FC236}">
                <a16:creationId xmlns:a16="http://schemas.microsoft.com/office/drawing/2014/main" id="{A385C567-94F6-4D2D-8612-783E36EEA377}"/>
              </a:ext>
            </a:extLst>
          </p:cNvPr>
          <p:cNvSpPr txBox="1">
            <a:spLocks noChangeArrowheads="1"/>
          </p:cNvSpPr>
          <p:nvPr/>
        </p:nvSpPr>
        <p:spPr bwMode="auto">
          <a:xfrm>
            <a:off x="1019606" y="5289116"/>
            <a:ext cx="56975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it-IT" altLang="it-IT" sz="2400" b="1" dirty="0"/>
              <a:t>Nel 1977 vene </a:t>
            </a:r>
            <a:r>
              <a:rPr lang="it-IT" altLang="it-IT" sz="2400" b="1" dirty="0" err="1"/>
              <a:t>lanciao</a:t>
            </a:r>
            <a:r>
              <a:rPr lang="it-IT" altLang="it-IT" sz="2400" b="1" dirty="0"/>
              <a:t> HEAO  150 volte più grande di </a:t>
            </a:r>
            <a:r>
              <a:rPr lang="it-IT" altLang="it-IT" sz="2400" b="1" dirty="0" err="1"/>
              <a:t>Uhuru</a:t>
            </a:r>
            <a:r>
              <a:rPr lang="it-IT" altLang="it-IT" sz="2400" b="1" dirty="0"/>
              <a:t>  ma…. solo 7 volte più sensibile !!</a:t>
            </a:r>
          </a:p>
        </p:txBody>
      </p:sp>
      <p:sp>
        <p:nvSpPr>
          <p:cNvPr id="9" name="Rettangolo 8">
            <a:extLst>
              <a:ext uri="{FF2B5EF4-FFF2-40B4-BE49-F238E27FC236}">
                <a16:creationId xmlns:a16="http://schemas.microsoft.com/office/drawing/2014/main" id="{DCBB6E18-757C-4927-A823-F5E8B6DBED68}"/>
              </a:ext>
            </a:extLst>
          </p:cNvPr>
          <p:cNvSpPr/>
          <p:nvPr/>
        </p:nvSpPr>
        <p:spPr>
          <a:xfrm>
            <a:off x="7304377" y="4823407"/>
            <a:ext cx="2736304" cy="1569660"/>
          </a:xfrm>
          <a:prstGeom prst="rect">
            <a:avLst/>
          </a:prstGeom>
          <a:solidFill>
            <a:srgbClr val="FFFF00"/>
          </a:solidFill>
        </p:spPr>
        <p:txBody>
          <a:bodyPr>
            <a:spAutoFit/>
          </a:bodyPr>
          <a:lstStyle/>
          <a:p>
            <a:pPr algn="ctr">
              <a:buFont typeface="Times New Roman" pitchFamily="16" charset="0"/>
              <a:buNone/>
              <a:defRPr/>
            </a:pPr>
            <a:r>
              <a:rPr lang="it-IT"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nstantia" pitchFamily="16" charset="0"/>
              </a:rPr>
              <a:t>E’ necessario un nuovo approccio !</a:t>
            </a:r>
          </a:p>
        </p:txBody>
      </p:sp>
      <p:sp>
        <p:nvSpPr>
          <p:cNvPr id="10" name="Segnaposto contenuto 2">
            <a:extLst>
              <a:ext uri="{FF2B5EF4-FFF2-40B4-BE49-F238E27FC236}">
                <a16:creationId xmlns:a16="http://schemas.microsoft.com/office/drawing/2014/main" id="{0941C540-1717-4044-9722-3E65B877847A}"/>
              </a:ext>
            </a:extLst>
          </p:cNvPr>
          <p:cNvSpPr txBox="1">
            <a:spLocks/>
          </p:cNvSpPr>
          <p:nvPr/>
        </p:nvSpPr>
        <p:spPr>
          <a:xfrm>
            <a:off x="4105835" y="1165396"/>
            <a:ext cx="7572427" cy="412372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it-IT" altLang="it-IT" sz="2400" dirty="0"/>
              <a:t>Nuova classe di oggetti che gli astronomi potevano studiare con le tecniche al momento disponibili. Contrariamente non era stato necessario costruire strumenti milioni di volte più sensibili perché esistevano sorgenti X molti più potenti del sole.</a:t>
            </a:r>
          </a:p>
          <a:p>
            <a:pPr algn="just"/>
            <a:r>
              <a:rPr lang="it-IT" altLang="it-IT" sz="2400" dirty="0"/>
              <a:t>Prime sorgenti X si trovano in corrispondenza a “oggetti” diversi:</a:t>
            </a:r>
          </a:p>
          <a:p>
            <a:pPr lvl="1" algn="just">
              <a:buFont typeface="Wingdings" panose="05000000000000000000" pitchFamily="2" charset="2"/>
              <a:buChar char="ü"/>
            </a:pPr>
            <a:r>
              <a:rPr lang="it-IT" altLang="it-IT" dirty="0"/>
              <a:t> Stelle ( emettono circa 1000 volte più in banda X che nel visibile)</a:t>
            </a:r>
          </a:p>
          <a:p>
            <a:pPr lvl="1" algn="just">
              <a:buFont typeface="Wingdings" panose="05000000000000000000" pitchFamily="2" charset="2"/>
              <a:buChar char="ü"/>
            </a:pPr>
            <a:r>
              <a:rPr lang="it-IT" altLang="it-IT" dirty="0"/>
              <a:t>Nubi di gas </a:t>
            </a:r>
          </a:p>
          <a:p>
            <a:pPr lvl="1" algn="just">
              <a:buFont typeface="Wingdings" panose="05000000000000000000" pitchFamily="2" charset="2"/>
              <a:buChar char="ü"/>
            </a:pPr>
            <a:r>
              <a:rPr lang="it-IT" altLang="it-IT" dirty="0"/>
              <a:t>Alcune sorgenti aumentavano rapidamente di luminosità per poi sparire completamente</a:t>
            </a:r>
          </a:p>
          <a:p>
            <a:pPr lvl="1" algn="just">
              <a:buFont typeface="Wingdings" panose="05000000000000000000" pitchFamily="2" charset="2"/>
              <a:buChar char="ü"/>
            </a:pPr>
            <a:r>
              <a:rPr lang="it-IT" altLang="it-IT" dirty="0"/>
              <a:t>Galassie</a:t>
            </a:r>
          </a:p>
          <a:p>
            <a:pPr lvl="1" algn="just">
              <a:buFont typeface="Wingdings" panose="05000000000000000000" pitchFamily="2" charset="2"/>
              <a:buChar char="ü"/>
            </a:pPr>
            <a:endParaRPr lang="it-IT" altLang="it-IT" dirty="0"/>
          </a:p>
        </p:txBody>
      </p:sp>
    </p:spTree>
    <p:extLst>
      <p:ext uri="{BB962C8B-B14F-4D97-AF65-F5344CB8AC3E}">
        <p14:creationId xmlns:p14="http://schemas.microsoft.com/office/powerpoint/2010/main" val="19174561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196DDB3-465F-4818-993F-358387F9C5FA}"/>
              </a:ext>
            </a:extLst>
          </p:cNvPr>
          <p:cNvPicPr>
            <a:picLocks noChangeAspect="1"/>
          </p:cNvPicPr>
          <p:nvPr/>
        </p:nvPicPr>
        <p:blipFill>
          <a:blip r:embed="rId2"/>
          <a:stretch>
            <a:fillRect/>
          </a:stretch>
        </p:blipFill>
        <p:spPr>
          <a:xfrm>
            <a:off x="622791" y="2998219"/>
            <a:ext cx="4876800" cy="2438400"/>
          </a:xfrm>
          <a:prstGeom prst="rect">
            <a:avLst/>
          </a:prstGeom>
          <a:ln w="38100">
            <a:solidFill>
              <a:schemeClr val="tx1"/>
            </a:solidFill>
          </a:ln>
        </p:spPr>
      </p:pic>
      <p:pic>
        <p:nvPicPr>
          <p:cNvPr id="3" name="Immagine 2">
            <a:extLst>
              <a:ext uri="{FF2B5EF4-FFF2-40B4-BE49-F238E27FC236}">
                <a16:creationId xmlns:a16="http://schemas.microsoft.com/office/drawing/2014/main" id="{15B9613D-24B2-4EA1-B482-C6E6E5B90F53}"/>
              </a:ext>
            </a:extLst>
          </p:cNvPr>
          <p:cNvPicPr>
            <a:picLocks noChangeAspect="1"/>
          </p:cNvPicPr>
          <p:nvPr/>
        </p:nvPicPr>
        <p:blipFill>
          <a:blip r:embed="rId3"/>
          <a:stretch>
            <a:fillRect/>
          </a:stretch>
        </p:blipFill>
        <p:spPr>
          <a:xfrm>
            <a:off x="6542813" y="770782"/>
            <a:ext cx="3904751" cy="1909263"/>
          </a:xfrm>
          <a:prstGeom prst="rect">
            <a:avLst/>
          </a:prstGeom>
          <a:ln w="38100">
            <a:solidFill>
              <a:schemeClr val="tx1"/>
            </a:solidFill>
          </a:ln>
        </p:spPr>
      </p:pic>
      <p:sp>
        <p:nvSpPr>
          <p:cNvPr id="4" name="Titolo 3">
            <a:extLst>
              <a:ext uri="{FF2B5EF4-FFF2-40B4-BE49-F238E27FC236}">
                <a16:creationId xmlns:a16="http://schemas.microsoft.com/office/drawing/2014/main" id="{8595BC49-D316-445A-A2A2-C8861F5A5215}"/>
              </a:ext>
            </a:extLst>
          </p:cNvPr>
          <p:cNvSpPr>
            <a:spLocks noGrp="1"/>
          </p:cNvSpPr>
          <p:nvPr>
            <p:ph type="title"/>
          </p:nvPr>
        </p:nvSpPr>
        <p:spPr>
          <a:xfrm>
            <a:off x="1466850" y="334595"/>
            <a:ext cx="4922998" cy="1325563"/>
          </a:xfrm>
        </p:spPr>
        <p:txBody>
          <a:bodyPr/>
          <a:lstStyle/>
          <a:p>
            <a:pPr algn="ctr"/>
            <a:r>
              <a:rPr lang="it-IT" dirty="0"/>
              <a:t>SPECCHI A RAGGI X: </a:t>
            </a:r>
            <a:br>
              <a:rPr lang="it-IT" dirty="0"/>
            </a:br>
            <a:r>
              <a:rPr lang="it-IT" sz="2400" dirty="0"/>
              <a:t>PRINCIPIO DI FUNZIONAMENTO</a:t>
            </a:r>
          </a:p>
        </p:txBody>
      </p:sp>
      <p:pic>
        <p:nvPicPr>
          <p:cNvPr id="5" name="Immagine 4">
            <a:extLst>
              <a:ext uri="{FF2B5EF4-FFF2-40B4-BE49-F238E27FC236}">
                <a16:creationId xmlns:a16="http://schemas.microsoft.com/office/drawing/2014/main" id="{9AB497C3-516D-47BE-B16E-526ED0A271E1}"/>
              </a:ext>
            </a:extLst>
          </p:cNvPr>
          <p:cNvPicPr>
            <a:picLocks noChangeAspect="1"/>
          </p:cNvPicPr>
          <p:nvPr/>
        </p:nvPicPr>
        <p:blipFill>
          <a:blip r:embed="rId4"/>
          <a:stretch>
            <a:fillRect/>
          </a:stretch>
        </p:blipFill>
        <p:spPr>
          <a:xfrm>
            <a:off x="6389848" y="3067896"/>
            <a:ext cx="4562531" cy="3019322"/>
          </a:xfrm>
          <a:prstGeom prst="rect">
            <a:avLst/>
          </a:prstGeom>
        </p:spPr>
      </p:pic>
      <p:sp>
        <p:nvSpPr>
          <p:cNvPr id="6" name="CasellaDiTesto 5">
            <a:extLst>
              <a:ext uri="{FF2B5EF4-FFF2-40B4-BE49-F238E27FC236}">
                <a16:creationId xmlns:a16="http://schemas.microsoft.com/office/drawing/2014/main" id="{7B154555-E590-42FE-A285-6897D12D68CF}"/>
              </a:ext>
            </a:extLst>
          </p:cNvPr>
          <p:cNvSpPr txBox="1"/>
          <p:nvPr/>
        </p:nvSpPr>
        <p:spPr>
          <a:xfrm>
            <a:off x="622791" y="1812357"/>
            <a:ext cx="5116044" cy="1077218"/>
          </a:xfrm>
          <a:prstGeom prst="rect">
            <a:avLst/>
          </a:prstGeom>
          <a:noFill/>
        </p:spPr>
        <p:txBody>
          <a:bodyPr wrap="square" rtlCol="0">
            <a:spAutoFit/>
          </a:bodyPr>
          <a:lstStyle/>
          <a:p>
            <a:r>
              <a:rPr lang="it-IT" sz="3200" dirty="0"/>
              <a:t>1960  Prima pubblicazione : ROSSI – GIACCONI </a:t>
            </a:r>
          </a:p>
        </p:txBody>
      </p:sp>
      <p:sp>
        <p:nvSpPr>
          <p:cNvPr id="7" name="Rettangolo 6">
            <a:extLst>
              <a:ext uri="{FF2B5EF4-FFF2-40B4-BE49-F238E27FC236}">
                <a16:creationId xmlns:a16="http://schemas.microsoft.com/office/drawing/2014/main" id="{5DDC7EFA-2597-4B85-9BCC-C15F5BE5A85A}"/>
              </a:ext>
            </a:extLst>
          </p:cNvPr>
          <p:cNvSpPr/>
          <p:nvPr/>
        </p:nvSpPr>
        <p:spPr>
          <a:xfrm>
            <a:off x="527315" y="1812357"/>
            <a:ext cx="5404240" cy="4401205"/>
          </a:xfrm>
          <a:prstGeom prst="rect">
            <a:avLst/>
          </a:prstGeom>
          <a:solidFill>
            <a:srgbClr val="FFFF00"/>
          </a:solidFill>
        </p:spPr>
        <p:txBody>
          <a:bodyPr wrap="square">
            <a:spAutoFit/>
          </a:bodyPr>
          <a:lstStyle/>
          <a:p>
            <a:r>
              <a:rPr lang="it-IT" sz="4000" i="1" dirty="0"/>
              <a:t>Nobel</a:t>
            </a:r>
            <a:r>
              <a:rPr lang="it-IT" sz="4000" dirty="0"/>
              <a:t> per la fisica nel 2002 "per i contributi pionieristici all'astrofisica, che hanno portato alla scoperta di sorgenti cosmiche di raggi X"</a:t>
            </a:r>
          </a:p>
        </p:txBody>
      </p:sp>
      <p:pic>
        <p:nvPicPr>
          <p:cNvPr id="8" name="Immagine 7">
            <a:extLst>
              <a:ext uri="{FF2B5EF4-FFF2-40B4-BE49-F238E27FC236}">
                <a16:creationId xmlns:a16="http://schemas.microsoft.com/office/drawing/2014/main" id="{8DF42F6D-42C2-40AE-91A9-4AC6BA43B538}"/>
              </a:ext>
            </a:extLst>
          </p:cNvPr>
          <p:cNvPicPr>
            <a:picLocks noChangeAspect="1"/>
          </p:cNvPicPr>
          <p:nvPr/>
        </p:nvPicPr>
        <p:blipFill>
          <a:blip r:embed="rId5"/>
          <a:stretch>
            <a:fillRect/>
          </a:stretch>
        </p:blipFill>
        <p:spPr>
          <a:xfrm>
            <a:off x="6350093" y="618582"/>
            <a:ext cx="3645947" cy="5620835"/>
          </a:xfrm>
          <a:prstGeom prst="rect">
            <a:avLst/>
          </a:prstGeom>
        </p:spPr>
      </p:pic>
    </p:spTree>
    <p:extLst>
      <p:ext uri="{BB962C8B-B14F-4D97-AF65-F5344CB8AC3E}">
        <p14:creationId xmlns:p14="http://schemas.microsoft.com/office/powerpoint/2010/main" val="151697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olo 1">
            <a:extLst>
              <a:ext uri="{FF2B5EF4-FFF2-40B4-BE49-F238E27FC236}">
                <a16:creationId xmlns:a16="http://schemas.microsoft.com/office/drawing/2014/main" id="{CAB1F559-03A6-4427-A02E-D955066B709B}"/>
              </a:ext>
            </a:extLst>
          </p:cNvPr>
          <p:cNvSpPr>
            <a:spLocks noGrp="1"/>
          </p:cNvSpPr>
          <p:nvPr>
            <p:ph type="title"/>
          </p:nvPr>
        </p:nvSpPr>
        <p:spPr>
          <a:xfrm>
            <a:off x="1883569" y="-172574"/>
            <a:ext cx="8424862" cy="2330450"/>
          </a:xfrm>
        </p:spPr>
        <p:txBody>
          <a:bodyPr/>
          <a:lstStyle/>
          <a:p>
            <a:pPr eaLnBrk="1" hangingPunct="1"/>
            <a:r>
              <a:rPr lang="it-IT" altLang="it-IT" sz="4000" dirty="0"/>
              <a:t>1978: Lancio (NASA) </a:t>
            </a:r>
            <a:r>
              <a:rPr lang="it-IT" altLang="it-IT" sz="4000" dirty="0" err="1"/>
              <a:t>Einstin</a:t>
            </a:r>
            <a:r>
              <a:rPr lang="it-IT" altLang="it-IT" sz="4000" dirty="0"/>
              <a:t> </a:t>
            </a:r>
            <a:br>
              <a:rPr lang="it-IT" altLang="it-IT" sz="4000" dirty="0"/>
            </a:br>
            <a:r>
              <a:rPr lang="it-IT" altLang="it-IT" sz="3200" dirty="0"/>
              <a:t>HEAO2   Primo telescopio a raggi X</a:t>
            </a:r>
          </a:p>
        </p:txBody>
      </p:sp>
      <p:pic>
        <p:nvPicPr>
          <p:cNvPr id="19459" name="Segnaposto contenuto 9" descr="Ein.png">
            <a:extLst>
              <a:ext uri="{FF2B5EF4-FFF2-40B4-BE49-F238E27FC236}">
                <a16:creationId xmlns:a16="http://schemas.microsoft.com/office/drawing/2014/main" id="{D1362A92-C909-410C-9316-6462000751BF}"/>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414246" y="1773239"/>
            <a:ext cx="5097463" cy="3600450"/>
          </a:xfrm>
        </p:spPr>
      </p:pic>
      <p:sp>
        <p:nvSpPr>
          <p:cNvPr id="19460" name="CasellaDiTesto 10">
            <a:extLst>
              <a:ext uri="{FF2B5EF4-FFF2-40B4-BE49-F238E27FC236}">
                <a16:creationId xmlns:a16="http://schemas.microsoft.com/office/drawing/2014/main" id="{961B70C3-2BAD-4D71-93E5-DC5FBCC563FE}"/>
              </a:ext>
            </a:extLst>
          </p:cNvPr>
          <p:cNvSpPr txBox="1">
            <a:spLocks noChangeArrowheads="1"/>
          </p:cNvSpPr>
          <p:nvPr/>
        </p:nvSpPr>
        <p:spPr bwMode="auto">
          <a:xfrm>
            <a:off x="1170920" y="5647954"/>
            <a:ext cx="39389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it-IT" altLang="it-IT" sz="2400" b="1" dirty="0"/>
              <a:t>Telescopio a raggi X del diametro di 60 cm</a:t>
            </a:r>
          </a:p>
        </p:txBody>
      </p:sp>
      <p:sp>
        <p:nvSpPr>
          <p:cNvPr id="6" name="Segnaposto contenuto 2">
            <a:extLst>
              <a:ext uri="{FF2B5EF4-FFF2-40B4-BE49-F238E27FC236}">
                <a16:creationId xmlns:a16="http://schemas.microsoft.com/office/drawing/2014/main" id="{05972FA8-260D-4953-B373-3E8A9108AADF}"/>
              </a:ext>
            </a:extLst>
          </p:cNvPr>
          <p:cNvSpPr txBox="1">
            <a:spLocks/>
          </p:cNvSpPr>
          <p:nvPr/>
        </p:nvSpPr>
        <p:spPr>
          <a:xfrm>
            <a:off x="5637215" y="1789396"/>
            <a:ext cx="6680291" cy="424656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altLang="it-IT" sz="3200" dirty="0">
                <a:solidFill>
                  <a:schemeClr val="accent1">
                    <a:lumMod val="75000"/>
                  </a:schemeClr>
                </a:solidFill>
              </a:rPr>
              <a:t>SATELLITI CON TELESCOPI A RX</a:t>
            </a:r>
          </a:p>
          <a:p>
            <a:pPr marL="0" indent="0">
              <a:buNone/>
            </a:pPr>
            <a:endParaRPr lang="it-IT" altLang="it-IT" sz="3200" dirty="0"/>
          </a:p>
          <a:p>
            <a:r>
              <a:rPr lang="it-IT" altLang="it-IT" sz="3200" dirty="0"/>
              <a:t>1978 - Einstein (NASA)</a:t>
            </a:r>
          </a:p>
          <a:p>
            <a:r>
              <a:rPr lang="it-IT" altLang="it-IT" sz="3200" dirty="0"/>
              <a:t>1983 - EXOSAT (ESA)</a:t>
            </a:r>
          </a:p>
          <a:p>
            <a:r>
              <a:rPr lang="it-IT" altLang="it-IT" sz="3200" dirty="0"/>
              <a:t>1990 - ROSAT ( Germania – USA)</a:t>
            </a:r>
          </a:p>
          <a:p>
            <a:r>
              <a:rPr lang="it-IT" altLang="it-IT" sz="3200" dirty="0">
                <a:solidFill>
                  <a:srgbClr val="FF0000"/>
                </a:solidFill>
              </a:rPr>
              <a:t>1996 - </a:t>
            </a:r>
            <a:r>
              <a:rPr lang="it-IT" altLang="it-IT" sz="3200" dirty="0" err="1">
                <a:solidFill>
                  <a:srgbClr val="FF0000"/>
                </a:solidFill>
              </a:rPr>
              <a:t>Beppo</a:t>
            </a:r>
            <a:r>
              <a:rPr lang="it-IT" altLang="it-IT" sz="3200" dirty="0">
                <a:solidFill>
                  <a:srgbClr val="FF0000"/>
                </a:solidFill>
              </a:rPr>
              <a:t> Sax ( ASI e Olanda) – X e </a:t>
            </a:r>
            <a:r>
              <a:rPr lang="it-IT" altLang="it-IT" sz="3200" dirty="0">
                <a:solidFill>
                  <a:srgbClr val="FF0000"/>
                </a:solidFill>
                <a:sym typeface="Symbol" panose="05050102010706020507" pitchFamily="18" charset="2"/>
              </a:rPr>
              <a:t></a:t>
            </a:r>
            <a:endParaRPr lang="it-IT" altLang="it-IT" sz="3200" dirty="0">
              <a:solidFill>
                <a:srgbClr val="FF0000"/>
              </a:solidFill>
            </a:endParaRPr>
          </a:p>
          <a:p>
            <a:r>
              <a:rPr lang="it-IT" altLang="it-IT" sz="3200" dirty="0">
                <a:solidFill>
                  <a:srgbClr val="FF0000"/>
                </a:solidFill>
              </a:rPr>
              <a:t>1999 - XMM-Newton ( ESA)</a:t>
            </a:r>
          </a:p>
          <a:p>
            <a:r>
              <a:rPr lang="it-IT" altLang="it-IT" sz="3200" dirty="0"/>
              <a:t>1999 - CHANDRA (NASA)</a:t>
            </a:r>
          </a:p>
        </p:txBody>
      </p:sp>
    </p:spTree>
    <p:extLst>
      <p:ext uri="{BB962C8B-B14F-4D97-AF65-F5344CB8AC3E}">
        <p14:creationId xmlns:p14="http://schemas.microsoft.com/office/powerpoint/2010/main" val="26195312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508F8A6-6B9B-4B3A-A10C-9C044E0B67C0}"/>
              </a:ext>
            </a:extLst>
          </p:cNvPr>
          <p:cNvSpPr>
            <a:spLocks noGrp="1"/>
          </p:cNvSpPr>
          <p:nvPr>
            <p:ph type="ctrTitle"/>
          </p:nvPr>
        </p:nvSpPr>
        <p:spPr>
          <a:xfrm>
            <a:off x="1524000" y="1122363"/>
            <a:ext cx="9377082" cy="2387600"/>
          </a:xfrm>
        </p:spPr>
        <p:txBody>
          <a:bodyPr>
            <a:normAutofit fontScale="90000"/>
          </a:bodyPr>
          <a:lstStyle/>
          <a:p>
            <a:r>
              <a:rPr lang="it-IT" dirty="0"/>
              <a:t>PROCESSO DI PRODUZIONE DI UN TELESCOPIO A RAGGI X</a:t>
            </a:r>
          </a:p>
        </p:txBody>
      </p:sp>
      <p:sp>
        <p:nvSpPr>
          <p:cNvPr id="5" name="Sottotitolo 4">
            <a:extLst>
              <a:ext uri="{FF2B5EF4-FFF2-40B4-BE49-F238E27FC236}">
                <a16:creationId xmlns:a16="http://schemas.microsoft.com/office/drawing/2014/main" id="{BE42CBD6-359A-4429-A9DE-CD63690D3282}"/>
              </a:ext>
            </a:extLst>
          </p:cNvPr>
          <p:cNvSpPr>
            <a:spLocks noGrp="1"/>
          </p:cNvSpPr>
          <p:nvPr>
            <p:ph type="subTitle" idx="1"/>
          </p:nvPr>
        </p:nvSpPr>
        <p:spPr>
          <a:xfrm>
            <a:off x="1524000" y="4014415"/>
            <a:ext cx="9144000" cy="701021"/>
          </a:xfrm>
        </p:spPr>
        <p:txBody>
          <a:bodyPr>
            <a:normAutofit/>
          </a:bodyPr>
          <a:lstStyle/>
          <a:p>
            <a:r>
              <a:rPr lang="it-IT" sz="3600" dirty="0">
                <a:solidFill>
                  <a:schemeClr val="accent1">
                    <a:lumMod val="75000"/>
                  </a:schemeClr>
                </a:solidFill>
                <a:latin typeface="Algerian" panose="04020705040A02060702" pitchFamily="82" charset="0"/>
                <a:ea typeface="+mj-ea"/>
                <a:cs typeface="+mj-cs"/>
              </a:rPr>
              <a:t>XMM NEWTON</a:t>
            </a:r>
          </a:p>
        </p:txBody>
      </p:sp>
    </p:spTree>
    <p:extLst>
      <p:ext uri="{BB962C8B-B14F-4D97-AF65-F5344CB8AC3E}">
        <p14:creationId xmlns:p14="http://schemas.microsoft.com/office/powerpoint/2010/main" val="16557669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a:extLst>
              <a:ext uri="{FF2B5EF4-FFF2-40B4-BE49-F238E27FC236}">
                <a16:creationId xmlns:a16="http://schemas.microsoft.com/office/drawing/2014/main" id="{98EE7ABA-E824-4C1A-9084-5E0C88CE7D3F}"/>
              </a:ext>
            </a:extLst>
          </p:cNvPr>
          <p:cNvSpPr>
            <a:spLocks noGrp="1" noChangeArrowheads="1"/>
          </p:cNvSpPr>
          <p:nvPr>
            <p:ph type="title"/>
          </p:nvPr>
        </p:nvSpPr>
        <p:spPr>
          <a:xfrm>
            <a:off x="548640" y="540069"/>
            <a:ext cx="10393680" cy="1081088"/>
          </a:xfrm>
        </p:spPr>
        <p:txBody>
          <a:bodyPr>
            <a:normAutofit fontScale="90000"/>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4000" dirty="0"/>
              <a:t>costruzione di uno specchio </a:t>
            </a:r>
            <a:br>
              <a:rPr lang="it-IT" altLang="it-IT" sz="4000" dirty="0"/>
            </a:br>
            <a:r>
              <a:rPr lang="it-IT" altLang="it-IT" sz="4000" dirty="0"/>
              <a:t>a raggi X: IL MANDRINO</a:t>
            </a:r>
          </a:p>
        </p:txBody>
      </p:sp>
      <p:pic>
        <p:nvPicPr>
          <p:cNvPr id="22532" name="Immagine 20" descr="Mandrel.png">
            <a:extLst>
              <a:ext uri="{FF2B5EF4-FFF2-40B4-BE49-F238E27FC236}">
                <a16:creationId xmlns:a16="http://schemas.microsoft.com/office/drawing/2014/main" id="{B4DF0D94-CF10-4E44-BED5-04BD63BD72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27893" y="1965960"/>
            <a:ext cx="5434780" cy="4351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CasellaDiTesto 21">
            <a:extLst>
              <a:ext uri="{FF2B5EF4-FFF2-40B4-BE49-F238E27FC236}">
                <a16:creationId xmlns:a16="http://schemas.microsoft.com/office/drawing/2014/main" id="{785CB2F7-ED6A-490C-8FA0-57A9F2DC0E99}"/>
              </a:ext>
            </a:extLst>
          </p:cNvPr>
          <p:cNvSpPr txBox="1">
            <a:spLocks noChangeArrowheads="1"/>
          </p:cNvSpPr>
          <p:nvPr/>
        </p:nvSpPr>
        <p:spPr bwMode="auto">
          <a:xfrm>
            <a:off x="548640" y="2842598"/>
            <a:ext cx="2232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altLang="it-IT" b="1" dirty="0"/>
              <a:t>Rugosità </a:t>
            </a:r>
            <a:r>
              <a:rPr lang="it-IT" altLang="it-IT" b="1" dirty="0">
                <a:sym typeface="Symbol" panose="05050102010706020507" pitchFamily="18" charset="2"/>
              </a:rPr>
              <a:t> 4 A</a:t>
            </a:r>
            <a:endParaRPr lang="it-IT" altLang="it-IT" b="1" dirty="0"/>
          </a:p>
        </p:txBody>
      </p:sp>
      <p:sp>
        <p:nvSpPr>
          <p:cNvPr id="22534" name="CasellaDiTesto 22">
            <a:extLst>
              <a:ext uri="{FF2B5EF4-FFF2-40B4-BE49-F238E27FC236}">
                <a16:creationId xmlns:a16="http://schemas.microsoft.com/office/drawing/2014/main" id="{0359B5B5-BAB5-4B55-876C-77B992F1B23F}"/>
              </a:ext>
            </a:extLst>
          </p:cNvPr>
          <p:cNvSpPr txBox="1">
            <a:spLocks noChangeArrowheads="1"/>
          </p:cNvSpPr>
          <p:nvPr/>
        </p:nvSpPr>
        <p:spPr bwMode="auto">
          <a:xfrm>
            <a:off x="423637" y="3645516"/>
            <a:ext cx="199612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it-IT" altLang="it-IT" b="1" dirty="0"/>
              <a:t>Se la terra fosse il mandrino la collinetta più alta sarebbe di qualche millimetro </a:t>
            </a:r>
          </a:p>
        </p:txBody>
      </p:sp>
      <p:pic>
        <p:nvPicPr>
          <p:cNvPr id="7" name="Immagine 6">
            <a:extLst>
              <a:ext uri="{FF2B5EF4-FFF2-40B4-BE49-F238E27FC236}">
                <a16:creationId xmlns:a16="http://schemas.microsoft.com/office/drawing/2014/main" id="{A4AC693D-A51E-421B-BA5C-A446FA263687}"/>
              </a:ext>
            </a:extLst>
          </p:cNvPr>
          <p:cNvPicPr>
            <a:picLocks noChangeAspect="1"/>
          </p:cNvPicPr>
          <p:nvPr/>
        </p:nvPicPr>
        <p:blipFill>
          <a:blip r:embed="rId4"/>
          <a:stretch>
            <a:fillRect/>
          </a:stretch>
        </p:blipFill>
        <p:spPr>
          <a:xfrm>
            <a:off x="8470801" y="3212485"/>
            <a:ext cx="3172559" cy="1738442"/>
          </a:xfrm>
          <a:prstGeom prst="rect">
            <a:avLst/>
          </a:prstGeom>
          <a:ln w="38100">
            <a:solidFill>
              <a:schemeClr val="tx1"/>
            </a:solidFill>
          </a:ln>
        </p:spPr>
      </p:pic>
    </p:spTree>
    <p:extLst>
      <p:ext uri="{BB962C8B-B14F-4D97-AF65-F5344CB8AC3E}">
        <p14:creationId xmlns:p14="http://schemas.microsoft.com/office/powerpoint/2010/main" val="16818116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2">
            <a:extLst>
              <a:ext uri="{FF2B5EF4-FFF2-40B4-BE49-F238E27FC236}">
                <a16:creationId xmlns:a16="http://schemas.microsoft.com/office/drawing/2014/main" id="{3ABD248B-B963-4696-87A2-8406D8C9DC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2998" y="2168525"/>
            <a:ext cx="161925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100" name="AutoShape 3">
            <a:extLst>
              <a:ext uri="{FF2B5EF4-FFF2-40B4-BE49-F238E27FC236}">
                <a16:creationId xmlns:a16="http://schemas.microsoft.com/office/drawing/2014/main" id="{74E39CED-581D-4E87-A198-0ED560D41AFF}"/>
              </a:ext>
            </a:extLst>
          </p:cNvPr>
          <p:cNvSpPr>
            <a:spLocks noChangeArrowheads="1"/>
          </p:cNvSpPr>
          <p:nvPr/>
        </p:nvSpPr>
        <p:spPr bwMode="auto">
          <a:xfrm>
            <a:off x="4898498" y="308983"/>
            <a:ext cx="3931445" cy="1363236"/>
          </a:xfrm>
          <a:prstGeom prst="wedgeEllipseCallout">
            <a:avLst>
              <a:gd name="adj1" fmla="val -63453"/>
              <a:gd name="adj2" fmla="val 94347"/>
            </a:avLst>
          </a:prstGeom>
          <a:solidFill>
            <a:srgbClr val="00B8FF"/>
          </a:solidFill>
          <a:ln w="9525">
            <a:solidFill>
              <a:srgbClr val="000000"/>
            </a:solidFill>
            <a:round/>
            <a:headEnd/>
            <a:tailEnd/>
          </a:ln>
        </p:spPr>
        <p:txBody>
          <a:bodyPr wrap="none" lIns="90000" tIns="45000" rIns="90000" bIns="450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9pPr>
          </a:lstStyle>
          <a:p>
            <a:pPr algn="ctr" eaLnBrk="1" hangingPunct="1"/>
            <a:r>
              <a:rPr lang="it-IT" altLang="it-IT" dirty="0">
                <a:solidFill>
                  <a:srgbClr val="000000"/>
                </a:solidFill>
              </a:rPr>
              <a:t>  Sono onde elettromagnetiche </a:t>
            </a:r>
          </a:p>
          <a:p>
            <a:pPr algn="ctr" eaLnBrk="1" hangingPunct="1"/>
            <a:r>
              <a:rPr lang="it-IT" altLang="it-IT" dirty="0">
                <a:solidFill>
                  <a:srgbClr val="000000"/>
                </a:solidFill>
              </a:rPr>
              <a:t>e, come tali, </a:t>
            </a:r>
          </a:p>
          <a:p>
            <a:pPr algn="ctr" eaLnBrk="1" hangingPunct="1"/>
            <a:r>
              <a:rPr lang="it-IT" altLang="it-IT" dirty="0">
                <a:solidFill>
                  <a:srgbClr val="000000"/>
                </a:solidFill>
              </a:rPr>
              <a:t> propagano anche nel vuoto</a:t>
            </a:r>
          </a:p>
        </p:txBody>
      </p:sp>
      <p:sp>
        <p:nvSpPr>
          <p:cNvPr id="4102" name="AutoShape 5">
            <a:extLst>
              <a:ext uri="{FF2B5EF4-FFF2-40B4-BE49-F238E27FC236}">
                <a16:creationId xmlns:a16="http://schemas.microsoft.com/office/drawing/2014/main" id="{A4CDFD5B-7F06-44D4-BB27-D0B076250F46}"/>
              </a:ext>
            </a:extLst>
          </p:cNvPr>
          <p:cNvSpPr>
            <a:spLocks noChangeArrowheads="1"/>
          </p:cNvSpPr>
          <p:nvPr/>
        </p:nvSpPr>
        <p:spPr bwMode="auto">
          <a:xfrm>
            <a:off x="1873251" y="360364"/>
            <a:ext cx="2755370" cy="1260475"/>
          </a:xfrm>
          <a:prstGeom prst="wedgeEllipseCallout">
            <a:avLst>
              <a:gd name="adj1" fmla="val -57020"/>
              <a:gd name="adj2" fmla="val 91500"/>
            </a:avLst>
          </a:prstGeom>
          <a:solidFill>
            <a:srgbClr val="0099FF"/>
          </a:solidFill>
          <a:ln w="9525">
            <a:solidFill>
              <a:srgbClr val="000000"/>
            </a:solidFill>
            <a:round/>
            <a:headEnd/>
            <a:tailEnd/>
          </a:ln>
        </p:spPr>
        <p:txBody>
          <a:bodyPr wrap="none" lIns="90000" tIns="45000" rIns="90000" bIns="450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9pPr>
          </a:lstStyle>
          <a:p>
            <a:pPr algn="ctr" eaLnBrk="1" hangingPunct="1"/>
            <a:r>
              <a:rPr lang="it-IT" altLang="it-IT" dirty="0">
                <a:solidFill>
                  <a:srgbClr val="000000"/>
                </a:solidFill>
              </a:rPr>
              <a:t>Cosa sono i raggi x?</a:t>
            </a:r>
          </a:p>
          <a:p>
            <a:pPr algn="ctr" eaLnBrk="1" hangingPunct="1"/>
            <a:endParaRPr lang="it-IT" altLang="it-IT" dirty="0">
              <a:solidFill>
                <a:srgbClr val="000000"/>
              </a:solidFill>
            </a:endParaRPr>
          </a:p>
        </p:txBody>
      </p:sp>
      <p:sp>
        <p:nvSpPr>
          <p:cNvPr id="4103" name="Text Box 6">
            <a:extLst>
              <a:ext uri="{FF2B5EF4-FFF2-40B4-BE49-F238E27FC236}">
                <a16:creationId xmlns:a16="http://schemas.microsoft.com/office/drawing/2014/main" id="{F065A7B5-8BCB-44D9-A68F-ECB94A82194F}"/>
              </a:ext>
            </a:extLst>
          </p:cNvPr>
          <p:cNvSpPr txBox="1">
            <a:spLocks noChangeArrowheads="1"/>
          </p:cNvSpPr>
          <p:nvPr/>
        </p:nvSpPr>
        <p:spPr bwMode="auto">
          <a:xfrm>
            <a:off x="7672410" y="1620839"/>
            <a:ext cx="4419069" cy="17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9pPr>
          </a:lstStyle>
          <a:p>
            <a:pPr eaLnBrk="1" hangingPunct="1">
              <a:buClrTx/>
              <a:buFontTx/>
              <a:buNone/>
            </a:pPr>
            <a:r>
              <a:rPr lang="it-IT" altLang="it-IT" sz="1600" b="1" dirty="0">
                <a:solidFill>
                  <a:srgbClr val="000000"/>
                </a:solidFill>
              </a:rPr>
              <a:t>Caratteristiche principali:</a:t>
            </a:r>
          </a:p>
          <a:p>
            <a:pPr eaLnBrk="1" hangingPunct="1">
              <a:buClrTx/>
              <a:buFontTx/>
              <a:buNone/>
            </a:pPr>
            <a:endParaRPr lang="it-IT" altLang="it-IT" sz="1600" b="1" dirty="0">
              <a:solidFill>
                <a:srgbClr val="000000"/>
              </a:solidFill>
            </a:endParaRPr>
          </a:p>
          <a:p>
            <a:pPr eaLnBrk="1" hangingPunct="1">
              <a:buClrTx/>
              <a:buSzTx/>
              <a:buFontTx/>
              <a:buNone/>
            </a:pPr>
            <a:r>
              <a:rPr lang="it-IT" altLang="it-IT" dirty="0">
                <a:solidFill>
                  <a:srgbClr val="0099FF"/>
                </a:solidFill>
              </a:rPr>
              <a:t>Velocità:</a:t>
            </a:r>
            <a:r>
              <a:rPr lang="it-IT" altLang="it-IT" dirty="0">
                <a:solidFill>
                  <a:srgbClr val="000000"/>
                </a:solidFill>
              </a:rPr>
              <a:t> 3 10</a:t>
            </a:r>
            <a:r>
              <a:rPr lang="it-IT" altLang="it-IT" baseline="30000" dirty="0">
                <a:solidFill>
                  <a:srgbClr val="000000"/>
                </a:solidFill>
              </a:rPr>
              <a:t>8</a:t>
            </a:r>
            <a:r>
              <a:rPr lang="it-IT" altLang="it-IT" dirty="0">
                <a:solidFill>
                  <a:srgbClr val="000000"/>
                </a:solidFill>
              </a:rPr>
              <a:t>  m/s</a:t>
            </a:r>
          </a:p>
          <a:p>
            <a:pPr eaLnBrk="1" hangingPunct="1">
              <a:buClrTx/>
              <a:buSzTx/>
              <a:buFontTx/>
              <a:buNone/>
            </a:pPr>
            <a:r>
              <a:rPr lang="it-IT" altLang="it-IT" dirty="0">
                <a:solidFill>
                  <a:srgbClr val="0099FF"/>
                </a:solidFill>
              </a:rPr>
              <a:t>Lunghezza d'onda: </a:t>
            </a:r>
            <a:r>
              <a:rPr lang="it-IT" altLang="it-IT" dirty="0">
                <a:solidFill>
                  <a:srgbClr val="000000"/>
                </a:solidFill>
              </a:rPr>
              <a:t>1/1000 nm &lt;</a:t>
            </a:r>
            <a:r>
              <a:rPr lang="it-IT" altLang="it-IT" dirty="0">
                <a:solidFill>
                  <a:srgbClr val="000000"/>
                </a:solidFill>
                <a:sym typeface="Symbol" panose="05050102010706020507" pitchFamily="18" charset="2"/>
              </a:rPr>
              <a:t>&lt;</a:t>
            </a:r>
            <a:r>
              <a:rPr lang="it-IT" altLang="it-IT" dirty="0">
                <a:solidFill>
                  <a:srgbClr val="000000"/>
                </a:solidFill>
              </a:rPr>
              <a:t>10 nm</a:t>
            </a:r>
          </a:p>
          <a:p>
            <a:pPr eaLnBrk="1" hangingPunct="1">
              <a:buClrTx/>
              <a:buSzTx/>
              <a:buFontTx/>
              <a:buNone/>
            </a:pPr>
            <a:r>
              <a:rPr lang="it-IT" altLang="it-IT" dirty="0">
                <a:solidFill>
                  <a:srgbClr val="0099FF"/>
                </a:solidFill>
              </a:rPr>
              <a:t>Frequenza:</a:t>
            </a:r>
            <a:r>
              <a:rPr lang="it-IT" altLang="it-IT" dirty="0">
                <a:solidFill>
                  <a:srgbClr val="000000"/>
                </a:solidFill>
              </a:rPr>
              <a:t> alta, </a:t>
            </a:r>
            <a:r>
              <a:rPr lang="it-IT" altLang="it-IT" dirty="0">
                <a:solidFill>
                  <a:srgbClr val="000000"/>
                </a:solidFill>
                <a:sym typeface="Symbol" panose="05050102010706020507" pitchFamily="18" charset="2"/>
              </a:rPr>
              <a:t></a:t>
            </a:r>
            <a:r>
              <a:rPr lang="it-IT" altLang="it-IT" dirty="0">
                <a:solidFill>
                  <a:srgbClr val="000000"/>
                </a:solidFill>
              </a:rPr>
              <a:t> f =c </a:t>
            </a:r>
          </a:p>
          <a:p>
            <a:pPr eaLnBrk="1" hangingPunct="1">
              <a:buClrTx/>
              <a:buSzTx/>
              <a:buFontTx/>
              <a:buNone/>
            </a:pPr>
            <a:r>
              <a:rPr lang="it-IT" altLang="it-IT" dirty="0">
                <a:solidFill>
                  <a:srgbClr val="0099FF"/>
                </a:solidFill>
              </a:rPr>
              <a:t>Energia:</a:t>
            </a:r>
            <a:r>
              <a:rPr lang="it-IT" altLang="it-IT" dirty="0">
                <a:solidFill>
                  <a:srgbClr val="000000"/>
                </a:solidFill>
              </a:rPr>
              <a:t> E= f h</a:t>
            </a:r>
          </a:p>
        </p:txBody>
      </p:sp>
      <p:pic>
        <p:nvPicPr>
          <p:cNvPr id="9" name="Picture 5">
            <a:extLst>
              <a:ext uri="{FF2B5EF4-FFF2-40B4-BE49-F238E27FC236}">
                <a16:creationId xmlns:a16="http://schemas.microsoft.com/office/drawing/2014/main" id="{E3694A82-475D-4DFA-9284-C9EA6E740DA9}"/>
              </a:ext>
            </a:extLst>
          </p:cNvPr>
          <p:cNvPicPr>
            <a:picLocks noChangeAspect="1" noChangeArrowheads="1"/>
          </p:cNvPicPr>
          <p:nvPr/>
        </p:nvPicPr>
        <p:blipFill>
          <a:blip r:embed="rId4" cstate="print"/>
          <a:srcRect/>
          <a:stretch>
            <a:fillRect/>
          </a:stretch>
        </p:blipFill>
        <p:spPr bwMode="auto">
          <a:xfrm>
            <a:off x="1156742" y="3292318"/>
            <a:ext cx="9878515" cy="3205318"/>
          </a:xfrm>
          <a:prstGeom prst="rect">
            <a:avLst/>
          </a:prstGeom>
          <a:noFill/>
          <a:ln w="9525">
            <a:noFill/>
            <a:miter lim="800000"/>
            <a:headEnd/>
            <a:tailEnd/>
          </a:ln>
        </p:spPr>
      </p:pic>
      <p:pic>
        <p:nvPicPr>
          <p:cNvPr id="4101" name="Picture 4">
            <a:extLst>
              <a:ext uri="{FF2B5EF4-FFF2-40B4-BE49-F238E27FC236}">
                <a16:creationId xmlns:a16="http://schemas.microsoft.com/office/drawing/2014/main" id="{088589DA-EC92-4CE6-8A9D-EF1D01119A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934" y="1800226"/>
            <a:ext cx="1229784" cy="1696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a:extLst>
              <a:ext uri="{FF2B5EF4-FFF2-40B4-BE49-F238E27FC236}">
                <a16:creationId xmlns:a16="http://schemas.microsoft.com/office/drawing/2014/main" id="{FA104C05-27A8-4E22-B49D-F6127674660B}"/>
              </a:ext>
            </a:extLst>
          </p:cNvPr>
          <p:cNvSpPr>
            <a:spLocks noGrp="1" noChangeArrowheads="1"/>
          </p:cNvSpPr>
          <p:nvPr>
            <p:ph type="title"/>
          </p:nvPr>
        </p:nvSpPr>
        <p:spPr>
          <a:xfrm>
            <a:off x="1676400" y="333374"/>
            <a:ext cx="9170894" cy="1081088"/>
          </a:xfrm>
        </p:spPr>
        <p:txBody>
          <a:bodyP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dirty="0"/>
              <a:t>costruzione di uno specchio a raggi X: DORATURA E ELETTROFORMATURA (NI)</a:t>
            </a:r>
          </a:p>
        </p:txBody>
      </p:sp>
      <p:pic>
        <p:nvPicPr>
          <p:cNvPr id="23555" name="Picture 2">
            <a:extLst>
              <a:ext uri="{FF2B5EF4-FFF2-40B4-BE49-F238E27FC236}">
                <a16:creationId xmlns:a16="http://schemas.microsoft.com/office/drawing/2014/main" id="{A3700800-D8DD-4F37-8348-ADC88121F5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0212" y="1547192"/>
            <a:ext cx="4375149" cy="4375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3557" name="Immagine 20" descr="elect.png">
            <a:extLst>
              <a:ext uri="{FF2B5EF4-FFF2-40B4-BE49-F238E27FC236}">
                <a16:creationId xmlns:a16="http://schemas.microsoft.com/office/drawing/2014/main" id="{198E6CCE-5E22-44F6-B37B-87E4977A39F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47006" y="1547192"/>
            <a:ext cx="3369982" cy="47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52812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a:extLst>
              <a:ext uri="{FF2B5EF4-FFF2-40B4-BE49-F238E27FC236}">
                <a16:creationId xmlns:a16="http://schemas.microsoft.com/office/drawing/2014/main" id="{C88EBB37-A325-4E6E-8AA6-0557141FC4E0}"/>
              </a:ext>
            </a:extLst>
          </p:cNvPr>
          <p:cNvSpPr>
            <a:spLocks noGrp="1" noChangeArrowheads="1"/>
          </p:cNvSpPr>
          <p:nvPr>
            <p:ph type="title"/>
          </p:nvPr>
        </p:nvSpPr>
        <p:spPr>
          <a:xfrm>
            <a:off x="1992314" y="260350"/>
            <a:ext cx="7354887" cy="1081088"/>
          </a:xfrm>
        </p:spPr>
        <p:txBody>
          <a:bodyPr>
            <a:normAutofit fontScale="90000"/>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4000" dirty="0"/>
              <a:t>costruzione di uno specchio a raggi X: release</a:t>
            </a:r>
          </a:p>
        </p:txBody>
      </p:sp>
      <p:pic>
        <p:nvPicPr>
          <p:cNvPr id="24579" name="Picture 3">
            <a:extLst>
              <a:ext uri="{FF2B5EF4-FFF2-40B4-BE49-F238E27FC236}">
                <a16:creationId xmlns:a16="http://schemas.microsoft.com/office/drawing/2014/main" id="{060B445C-DE00-4541-A237-83D685D99F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6517" y="1604331"/>
            <a:ext cx="4117974" cy="477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4588" name="Text Box 16">
            <a:extLst>
              <a:ext uri="{FF2B5EF4-FFF2-40B4-BE49-F238E27FC236}">
                <a16:creationId xmlns:a16="http://schemas.microsoft.com/office/drawing/2014/main" id="{D0182D89-392E-4B7B-9577-A583815AA580}"/>
              </a:ext>
            </a:extLst>
          </p:cNvPr>
          <p:cNvSpPr txBox="1">
            <a:spLocks noChangeArrowheads="1"/>
          </p:cNvSpPr>
          <p:nvPr/>
        </p:nvSpPr>
        <p:spPr bwMode="auto">
          <a:xfrm>
            <a:off x="7744161" y="1206616"/>
            <a:ext cx="9001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9pPr>
          </a:lstStyle>
          <a:p>
            <a:pPr eaLnBrk="1" hangingPunct="1"/>
            <a:r>
              <a:rPr lang="it-IT" altLang="it-IT" sz="2400" b="1" dirty="0">
                <a:solidFill>
                  <a:srgbClr val="000000"/>
                </a:solidFill>
              </a:rPr>
              <a:t>ORO</a:t>
            </a:r>
          </a:p>
        </p:txBody>
      </p:sp>
      <p:sp>
        <p:nvSpPr>
          <p:cNvPr id="24589" name="Line 17">
            <a:extLst>
              <a:ext uri="{FF2B5EF4-FFF2-40B4-BE49-F238E27FC236}">
                <a16:creationId xmlns:a16="http://schemas.microsoft.com/office/drawing/2014/main" id="{1AC4560E-D5E5-469C-82EB-755E94F3D94E}"/>
              </a:ext>
            </a:extLst>
          </p:cNvPr>
          <p:cNvSpPr>
            <a:spLocks noChangeShapeType="1"/>
          </p:cNvSpPr>
          <p:nvPr/>
        </p:nvSpPr>
        <p:spPr bwMode="auto">
          <a:xfrm>
            <a:off x="8120792" y="1671602"/>
            <a:ext cx="1587" cy="3603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4590" name="Line 18">
            <a:extLst>
              <a:ext uri="{FF2B5EF4-FFF2-40B4-BE49-F238E27FC236}">
                <a16:creationId xmlns:a16="http://schemas.microsoft.com/office/drawing/2014/main" id="{DF686F35-B538-48B5-9793-BB57B1C189A4}"/>
              </a:ext>
            </a:extLst>
          </p:cNvPr>
          <p:cNvSpPr>
            <a:spLocks noChangeShapeType="1"/>
          </p:cNvSpPr>
          <p:nvPr/>
        </p:nvSpPr>
        <p:spPr bwMode="auto">
          <a:xfrm>
            <a:off x="10869405" y="1571741"/>
            <a:ext cx="1587" cy="3603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4591" name="Text Box 19">
            <a:extLst>
              <a:ext uri="{FF2B5EF4-FFF2-40B4-BE49-F238E27FC236}">
                <a16:creationId xmlns:a16="http://schemas.microsoft.com/office/drawing/2014/main" id="{8CFF2553-36A3-4AD1-9652-C9A8F65F372F}"/>
              </a:ext>
            </a:extLst>
          </p:cNvPr>
          <p:cNvSpPr txBox="1">
            <a:spLocks noChangeArrowheads="1"/>
          </p:cNvSpPr>
          <p:nvPr/>
        </p:nvSpPr>
        <p:spPr bwMode="auto">
          <a:xfrm>
            <a:off x="10384212" y="1186135"/>
            <a:ext cx="1502988" cy="378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9pPr>
          </a:lstStyle>
          <a:p>
            <a:pPr eaLnBrk="1" hangingPunct="1"/>
            <a:r>
              <a:rPr lang="it-IT" altLang="it-IT" sz="2400" b="1" dirty="0">
                <a:solidFill>
                  <a:srgbClr val="000000"/>
                </a:solidFill>
              </a:rPr>
              <a:t>NICKEL</a:t>
            </a:r>
          </a:p>
        </p:txBody>
      </p:sp>
      <p:grpSp>
        <p:nvGrpSpPr>
          <p:cNvPr id="5" name="Gruppo 4">
            <a:extLst>
              <a:ext uri="{FF2B5EF4-FFF2-40B4-BE49-F238E27FC236}">
                <a16:creationId xmlns:a16="http://schemas.microsoft.com/office/drawing/2014/main" id="{B407D1FC-A50D-4548-BA9C-7667DC53EA9C}"/>
              </a:ext>
            </a:extLst>
          </p:cNvPr>
          <p:cNvGrpSpPr/>
          <p:nvPr/>
        </p:nvGrpSpPr>
        <p:grpSpPr>
          <a:xfrm>
            <a:off x="7978637" y="2043517"/>
            <a:ext cx="2813691" cy="3913840"/>
            <a:chOff x="7978637" y="2043517"/>
            <a:chExt cx="2813691" cy="3913840"/>
          </a:xfrm>
        </p:grpSpPr>
        <p:sp>
          <p:nvSpPr>
            <p:cNvPr id="3" name="Rettangolo 2">
              <a:extLst>
                <a:ext uri="{FF2B5EF4-FFF2-40B4-BE49-F238E27FC236}">
                  <a16:creationId xmlns:a16="http://schemas.microsoft.com/office/drawing/2014/main" id="{4020A6EC-B33B-47E0-A246-29F9758DC4EF}"/>
                </a:ext>
              </a:extLst>
            </p:cNvPr>
            <p:cNvSpPr/>
            <p:nvPr/>
          </p:nvSpPr>
          <p:spPr>
            <a:xfrm>
              <a:off x="8211900" y="2043517"/>
              <a:ext cx="2347165" cy="3899366"/>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a:solidFill>
                    <a:schemeClr val="bg1"/>
                  </a:solidFill>
                </a:ln>
              </a:endParaRPr>
            </a:p>
          </p:txBody>
        </p:sp>
        <p:sp>
          <p:nvSpPr>
            <p:cNvPr id="4" name="Rettangolo 3">
              <a:extLst>
                <a:ext uri="{FF2B5EF4-FFF2-40B4-BE49-F238E27FC236}">
                  <a16:creationId xmlns:a16="http://schemas.microsoft.com/office/drawing/2014/main" id="{F040E284-0682-49ED-AA63-E742DA7E4267}"/>
                </a:ext>
              </a:extLst>
            </p:cNvPr>
            <p:cNvSpPr/>
            <p:nvPr/>
          </p:nvSpPr>
          <p:spPr>
            <a:xfrm>
              <a:off x="7978637" y="2043517"/>
              <a:ext cx="231869" cy="391384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a:solidFill>
                    <a:schemeClr val="bg1"/>
                  </a:solidFill>
                </a:ln>
              </a:endParaRPr>
            </a:p>
          </p:txBody>
        </p:sp>
        <p:sp>
          <p:nvSpPr>
            <p:cNvPr id="19" name="Rettangolo 18">
              <a:extLst>
                <a:ext uri="{FF2B5EF4-FFF2-40B4-BE49-F238E27FC236}">
                  <a16:creationId xmlns:a16="http://schemas.microsoft.com/office/drawing/2014/main" id="{49BEA6B2-300C-4444-B048-21A2EEEC1544}"/>
                </a:ext>
              </a:extLst>
            </p:cNvPr>
            <p:cNvSpPr/>
            <p:nvPr/>
          </p:nvSpPr>
          <p:spPr>
            <a:xfrm>
              <a:off x="10560459" y="2043517"/>
              <a:ext cx="231869" cy="391384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a:solidFill>
                    <a:schemeClr val="bg1"/>
                  </a:solidFill>
                </a:ln>
              </a:endParaRPr>
            </a:p>
          </p:txBody>
        </p:sp>
      </p:grpSp>
      <p:sp>
        <p:nvSpPr>
          <p:cNvPr id="6" name="Rettangolo 5">
            <a:extLst>
              <a:ext uri="{FF2B5EF4-FFF2-40B4-BE49-F238E27FC236}">
                <a16:creationId xmlns:a16="http://schemas.microsoft.com/office/drawing/2014/main" id="{D6FA5C28-9F0C-4404-8E50-A16352C809C4}"/>
              </a:ext>
            </a:extLst>
          </p:cNvPr>
          <p:cNvSpPr/>
          <p:nvPr/>
        </p:nvSpPr>
        <p:spPr>
          <a:xfrm>
            <a:off x="7745506" y="2043517"/>
            <a:ext cx="231737" cy="391384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ttangolo 21">
            <a:extLst>
              <a:ext uri="{FF2B5EF4-FFF2-40B4-BE49-F238E27FC236}">
                <a16:creationId xmlns:a16="http://schemas.microsoft.com/office/drawing/2014/main" id="{146CEBFB-5F99-4DBC-97DD-ED827D75DB5D}"/>
              </a:ext>
            </a:extLst>
          </p:cNvPr>
          <p:cNvSpPr/>
          <p:nvPr/>
        </p:nvSpPr>
        <p:spPr>
          <a:xfrm>
            <a:off x="10755124" y="2043517"/>
            <a:ext cx="231737" cy="391384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AD2D3868-BE22-4A37-94A7-1D43BB3B4115}"/>
              </a:ext>
            </a:extLst>
          </p:cNvPr>
          <p:cNvSpPr txBox="1"/>
          <p:nvPr/>
        </p:nvSpPr>
        <p:spPr>
          <a:xfrm>
            <a:off x="8404764" y="3469980"/>
            <a:ext cx="2041641" cy="523220"/>
          </a:xfrm>
          <a:prstGeom prst="rect">
            <a:avLst/>
          </a:prstGeom>
          <a:noFill/>
        </p:spPr>
        <p:txBody>
          <a:bodyPr wrap="square" rtlCol="0">
            <a:spAutoFit/>
          </a:bodyPr>
          <a:lstStyle/>
          <a:p>
            <a:r>
              <a:rPr lang="it-IT" sz="2800" dirty="0">
                <a:solidFill>
                  <a:schemeClr val="bg1"/>
                </a:solidFill>
              </a:rPr>
              <a:t>ALLUMINIO</a:t>
            </a:r>
          </a:p>
        </p:txBody>
      </p:sp>
    </p:spTree>
    <p:extLst>
      <p:ext uri="{BB962C8B-B14F-4D97-AF65-F5344CB8AC3E}">
        <p14:creationId xmlns:p14="http://schemas.microsoft.com/office/powerpoint/2010/main" val="1937880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a:extLst>
              <a:ext uri="{FF2B5EF4-FFF2-40B4-BE49-F238E27FC236}">
                <a16:creationId xmlns:a16="http://schemas.microsoft.com/office/drawing/2014/main" id="{098CBBF7-E0C1-4A95-AF51-2E9DA42EF7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701" y="1067214"/>
            <a:ext cx="3725341" cy="235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5603" name="Picture 2">
            <a:extLst>
              <a:ext uri="{FF2B5EF4-FFF2-40B4-BE49-F238E27FC236}">
                <a16:creationId xmlns:a16="http://schemas.microsoft.com/office/drawing/2014/main" id="{C981BA5A-CC37-4025-92BC-C73FBC68DE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6071" y="1067214"/>
            <a:ext cx="4877267" cy="43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5604" name="Picture 3">
            <a:extLst>
              <a:ext uri="{FF2B5EF4-FFF2-40B4-BE49-F238E27FC236}">
                <a16:creationId xmlns:a16="http://schemas.microsoft.com/office/drawing/2014/main" id="{CB13FDD4-BB01-4267-8AA7-545E923310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3700" y="3561896"/>
            <a:ext cx="3725341" cy="2585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5605" name="Text Box 4">
            <a:extLst>
              <a:ext uri="{FF2B5EF4-FFF2-40B4-BE49-F238E27FC236}">
                <a16:creationId xmlns:a16="http://schemas.microsoft.com/office/drawing/2014/main" id="{E7BBE0F0-7DD3-4292-A6C7-722339D7512F}"/>
              </a:ext>
            </a:extLst>
          </p:cNvPr>
          <p:cNvSpPr txBox="1">
            <a:spLocks noChangeArrowheads="1"/>
          </p:cNvSpPr>
          <p:nvPr/>
        </p:nvSpPr>
        <p:spPr bwMode="auto">
          <a:xfrm>
            <a:off x="8543926" y="3055939"/>
            <a:ext cx="14398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9pPr>
          </a:lstStyle>
          <a:p>
            <a:pPr eaLnBrk="1" hangingPunct="1"/>
            <a:r>
              <a:rPr lang="it-IT" altLang="it-IT" b="1">
                <a:solidFill>
                  <a:srgbClr val="0084D1"/>
                </a:solidFill>
              </a:rPr>
              <a:t>Specchio</a:t>
            </a:r>
            <a:r>
              <a:rPr lang="it-IT" altLang="it-IT">
                <a:solidFill>
                  <a:srgbClr val="000000"/>
                </a:solidFill>
              </a:rPr>
              <a:t> </a:t>
            </a:r>
          </a:p>
        </p:txBody>
      </p:sp>
      <p:sp>
        <p:nvSpPr>
          <p:cNvPr id="25606" name="Rectangle 5">
            <a:extLst>
              <a:ext uri="{FF2B5EF4-FFF2-40B4-BE49-F238E27FC236}">
                <a16:creationId xmlns:a16="http://schemas.microsoft.com/office/drawing/2014/main" id="{DFF045AC-CCE0-4896-ADED-4217F809FAE4}"/>
              </a:ext>
            </a:extLst>
          </p:cNvPr>
          <p:cNvSpPr>
            <a:spLocks noGrp="1" noChangeArrowheads="1"/>
          </p:cNvSpPr>
          <p:nvPr>
            <p:ph type="title"/>
          </p:nvPr>
        </p:nvSpPr>
        <p:spPr>
          <a:xfrm>
            <a:off x="2243931" y="330015"/>
            <a:ext cx="7704138" cy="884238"/>
          </a:xfrm>
        </p:spPr>
        <p:txBody>
          <a:bodyP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dirty="0"/>
              <a:t>ALLINEAMENTO degli specchi</a:t>
            </a:r>
          </a:p>
        </p:txBody>
      </p:sp>
      <p:sp>
        <p:nvSpPr>
          <p:cNvPr id="25607" name="AutoShape 6">
            <a:extLst>
              <a:ext uri="{FF2B5EF4-FFF2-40B4-BE49-F238E27FC236}">
                <a16:creationId xmlns:a16="http://schemas.microsoft.com/office/drawing/2014/main" id="{852231D7-2992-4345-82D2-82DF4CEA74E7}"/>
              </a:ext>
            </a:extLst>
          </p:cNvPr>
          <p:cNvSpPr>
            <a:spLocks noChangeArrowheads="1"/>
          </p:cNvSpPr>
          <p:nvPr/>
        </p:nvSpPr>
        <p:spPr bwMode="auto">
          <a:xfrm>
            <a:off x="2603500" y="5580064"/>
            <a:ext cx="3060700" cy="720725"/>
          </a:xfrm>
          <a:prstGeom prst="roundRect">
            <a:avLst>
              <a:gd name="adj" fmla="val 218"/>
            </a:avLst>
          </a:prstGeom>
          <a:solidFill>
            <a:srgbClr val="99CCFF"/>
          </a:solidFill>
          <a:ln w="9525">
            <a:solidFill>
              <a:srgbClr val="000000"/>
            </a:solidFill>
            <a:round/>
            <a:headEnd/>
            <a:tailEnd/>
          </a:ln>
        </p:spPr>
        <p:txBody>
          <a:bodyPr lIns="90000" tIns="45000" rIns="90000" bIns="45000" anchor="ctr" anchorCtr="1"/>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9pPr>
          </a:lstStyle>
          <a:p>
            <a:pPr eaLnBrk="1" hangingPunct="1"/>
            <a:r>
              <a:rPr lang="it-IT" altLang="it-IT">
                <a:solidFill>
                  <a:srgbClr val="000000"/>
                </a:solidFill>
              </a:rPr>
              <a:t>Integrazione dello specchio</a:t>
            </a:r>
          </a:p>
          <a:p>
            <a:pPr eaLnBrk="1" hangingPunct="1"/>
            <a:r>
              <a:rPr lang="it-IT" altLang="it-IT">
                <a:solidFill>
                  <a:srgbClr val="000000"/>
                </a:solidFill>
              </a:rPr>
              <a:t> nello spider</a:t>
            </a:r>
          </a:p>
        </p:txBody>
      </p:sp>
    </p:spTree>
    <p:extLst>
      <p:ext uri="{BB962C8B-B14F-4D97-AF65-F5344CB8AC3E}">
        <p14:creationId xmlns:p14="http://schemas.microsoft.com/office/powerpoint/2010/main" val="24313444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a:extLst>
              <a:ext uri="{FF2B5EF4-FFF2-40B4-BE49-F238E27FC236}">
                <a16:creationId xmlns:a16="http://schemas.microsoft.com/office/drawing/2014/main" id="{B7C2D732-58B4-4B15-8EC2-5890AD872180}"/>
              </a:ext>
            </a:extLst>
          </p:cNvPr>
          <p:cNvSpPr>
            <a:spLocks noGrp="1" noChangeArrowheads="1"/>
          </p:cNvSpPr>
          <p:nvPr>
            <p:ph type="title"/>
          </p:nvPr>
        </p:nvSpPr>
        <p:spPr>
          <a:xfrm>
            <a:off x="2786145" y="279626"/>
            <a:ext cx="6619710" cy="952500"/>
          </a:xfrm>
        </p:spPr>
        <p:txBody>
          <a:bodyP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dirty="0"/>
              <a:t>XMM – Newton  </a:t>
            </a:r>
            <a:r>
              <a:rPr lang="it-IT" altLang="it-IT" sz="2000" dirty="0"/>
              <a:t>(Dicembre  1999)</a:t>
            </a:r>
          </a:p>
        </p:txBody>
      </p:sp>
      <p:graphicFrame>
        <p:nvGraphicFramePr>
          <p:cNvPr id="18434" name="Group 2">
            <a:extLst>
              <a:ext uri="{FF2B5EF4-FFF2-40B4-BE49-F238E27FC236}">
                <a16:creationId xmlns:a16="http://schemas.microsoft.com/office/drawing/2014/main" id="{29CE3CCA-0BC5-476F-B765-865272CF8591}"/>
              </a:ext>
            </a:extLst>
          </p:cNvPr>
          <p:cNvGraphicFramePr>
            <a:graphicFrameLocks noGrp="1"/>
          </p:cNvGraphicFramePr>
          <p:nvPr>
            <p:extLst>
              <p:ext uri="{D42A27DB-BD31-4B8C-83A1-F6EECF244321}">
                <p14:modId xmlns:p14="http://schemas.microsoft.com/office/powerpoint/2010/main" val="1087446217"/>
              </p:ext>
            </p:extLst>
          </p:nvPr>
        </p:nvGraphicFramePr>
        <p:xfrm>
          <a:off x="964306" y="4756638"/>
          <a:ext cx="4372178" cy="1738471"/>
        </p:xfrm>
        <a:graphic>
          <a:graphicData uri="http://schemas.openxmlformats.org/drawingml/2006/table">
            <a:tbl>
              <a:tblPr/>
              <a:tblGrid>
                <a:gridCol w="2186836">
                  <a:extLst>
                    <a:ext uri="{9D8B030D-6E8A-4147-A177-3AD203B41FA5}">
                      <a16:colId xmlns:a16="http://schemas.microsoft.com/office/drawing/2014/main" val="4123661588"/>
                    </a:ext>
                  </a:extLst>
                </a:gridCol>
                <a:gridCol w="2185342">
                  <a:extLst>
                    <a:ext uri="{9D8B030D-6E8A-4147-A177-3AD203B41FA5}">
                      <a16:colId xmlns:a16="http://schemas.microsoft.com/office/drawing/2014/main" val="1806019170"/>
                    </a:ext>
                  </a:extLst>
                </a:gridCol>
              </a:tblGrid>
              <a:tr h="439099">
                <a:tc>
                  <a:txBody>
                    <a:bodyPr/>
                    <a:lstStyle>
                      <a:lvl1pPr eaLnBrk="0" hangingPunct="0">
                        <a:spcBef>
                          <a:spcPts val="6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000000"/>
                          </a:solidFill>
                          <a:latin typeface="Constantia" panose="02030602050306030303" pitchFamily="18" charset="0"/>
                          <a:cs typeface="Lucida Sans Unicode" panose="020B0602030504020204" pitchFamily="34" charset="0"/>
                        </a:defRPr>
                      </a:lvl1pPr>
                      <a:lvl2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onstantia" panose="02030602050306030303" pitchFamily="18" charset="0"/>
                          <a:cs typeface="Lucida Sans Unicode" panose="020B0602030504020204" pitchFamily="34" charset="0"/>
                        </a:defRPr>
                      </a:lvl2pPr>
                      <a:lvl3pPr eaLnBrk="0" hangingPunct="0">
                        <a:spcBef>
                          <a:spcPts val="5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900">
                          <a:solidFill>
                            <a:srgbClr val="000000"/>
                          </a:solidFill>
                          <a:latin typeface="Constantia" panose="02030602050306030303" pitchFamily="18" charset="0"/>
                          <a:cs typeface="Lucida Sans Unicode" panose="020B0602030504020204" pitchFamily="34" charset="0"/>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onstantia" panose="02030602050306030303" pitchFamily="18" charset="0"/>
                          <a:cs typeface="Lucida Sans Unicode" panose="020B0602030504020204" pitchFamily="34" charset="0"/>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onstantia" panose="02030602050306030303" pitchFamily="18"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onstantia" panose="02030602050306030303" pitchFamily="18"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onstantia" panose="02030602050306030303" pitchFamily="18"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onstantia" panose="02030602050306030303" pitchFamily="18"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onstantia" panose="02030602050306030303" pitchFamily="18" charset="0"/>
                          <a:cs typeface="Lucida Sans Unicode" panose="020B0602030504020204" pitchFamily="34" charset="0"/>
                        </a:defRPr>
                      </a:lvl9pPr>
                    </a:lstStyle>
                    <a:p>
                      <a:pPr marL="0" marR="0" lvl="0" indent="0" algn="l"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altLang="it-IT" sz="1800" b="0" i="0" u="none" strike="noStrike" cap="none" normalizeH="0" baseline="0" dirty="0">
                          <a:ln>
                            <a:noFill/>
                          </a:ln>
                          <a:solidFill>
                            <a:srgbClr val="000000"/>
                          </a:solidFill>
                          <a:effectLst/>
                          <a:latin typeface="Constantia" panose="02030602050306030303" pitchFamily="18" charset="0"/>
                          <a:cs typeface="Lucida Sans Unicode" panose="020B0602030504020204" pitchFamily="34" charset="0"/>
                        </a:rPr>
                        <a:t>N° telescopi a bordo</a:t>
                      </a:r>
                    </a:p>
                  </a:txBody>
                  <a:tcPr marL="90000" marR="90000" marT="46800" marB="46800"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99CCFF"/>
                    </a:solidFill>
                  </a:tcPr>
                </a:tc>
                <a:tc>
                  <a:txBody>
                    <a:bodyPr/>
                    <a:lstStyle>
                      <a:lvl1pPr eaLnBrk="0" hangingPunct="0">
                        <a:spcBef>
                          <a:spcPts val="6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000000"/>
                          </a:solidFill>
                          <a:latin typeface="Constantia" panose="02030602050306030303" pitchFamily="18" charset="0"/>
                          <a:cs typeface="Lucida Sans Unicode" panose="020B0602030504020204" pitchFamily="34" charset="0"/>
                        </a:defRPr>
                      </a:lvl1pPr>
                      <a:lvl2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onstantia" panose="02030602050306030303" pitchFamily="18" charset="0"/>
                          <a:cs typeface="Lucida Sans Unicode" panose="020B0602030504020204" pitchFamily="34" charset="0"/>
                        </a:defRPr>
                      </a:lvl2pPr>
                      <a:lvl3pPr eaLnBrk="0" hangingPunct="0">
                        <a:spcBef>
                          <a:spcPts val="5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900">
                          <a:solidFill>
                            <a:srgbClr val="000000"/>
                          </a:solidFill>
                          <a:latin typeface="Constantia" panose="02030602050306030303" pitchFamily="18" charset="0"/>
                          <a:cs typeface="Lucida Sans Unicode" panose="020B0602030504020204" pitchFamily="34" charset="0"/>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onstantia" panose="02030602050306030303" pitchFamily="18" charset="0"/>
                          <a:cs typeface="Lucida Sans Unicode" panose="020B0602030504020204" pitchFamily="34" charset="0"/>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onstantia" panose="02030602050306030303" pitchFamily="18"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onstantia" panose="02030602050306030303" pitchFamily="18"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onstantia" panose="02030602050306030303" pitchFamily="18"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onstantia" panose="02030602050306030303" pitchFamily="18"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onstantia" panose="02030602050306030303" pitchFamily="18" charset="0"/>
                          <a:cs typeface="Lucida Sans Unicode" panose="020B0602030504020204" pitchFamily="34" charset="0"/>
                        </a:defRPr>
                      </a:lvl9pPr>
                    </a:lstStyle>
                    <a:p>
                      <a:pPr marL="0" marR="0" lvl="0" indent="0" algn="l"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altLang="it-IT" sz="1800" b="0" i="0" u="none" strike="noStrike" cap="none" normalizeH="0" baseline="0" dirty="0">
                          <a:ln>
                            <a:noFill/>
                          </a:ln>
                          <a:solidFill>
                            <a:srgbClr val="000000"/>
                          </a:solidFill>
                          <a:effectLst/>
                          <a:latin typeface="Constantia" panose="02030602050306030303" pitchFamily="18" charset="0"/>
                          <a:cs typeface="Lucida Sans Unicode" panose="020B0602030504020204" pitchFamily="34" charset="0"/>
                        </a:rPr>
                        <a:t>3</a:t>
                      </a:r>
                    </a:p>
                  </a:txBody>
                  <a:tcPr marL="90000" marR="90000" marT="46800" marB="46800"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3986051781"/>
                  </a:ext>
                </a:extLst>
              </a:tr>
              <a:tr h="433124">
                <a:tc>
                  <a:txBody>
                    <a:bodyPr/>
                    <a:lstStyle>
                      <a:lvl1pPr eaLnBrk="0" hangingPunct="0">
                        <a:spcBef>
                          <a:spcPts val="6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000000"/>
                          </a:solidFill>
                          <a:latin typeface="Constantia" panose="02030602050306030303" pitchFamily="18" charset="0"/>
                          <a:cs typeface="Lucida Sans Unicode" panose="020B0602030504020204" pitchFamily="34" charset="0"/>
                        </a:defRPr>
                      </a:lvl1pPr>
                      <a:lvl2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onstantia" panose="02030602050306030303" pitchFamily="18" charset="0"/>
                          <a:cs typeface="Lucida Sans Unicode" panose="020B0602030504020204" pitchFamily="34" charset="0"/>
                        </a:defRPr>
                      </a:lvl2pPr>
                      <a:lvl3pPr eaLnBrk="0" hangingPunct="0">
                        <a:spcBef>
                          <a:spcPts val="5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900">
                          <a:solidFill>
                            <a:srgbClr val="000000"/>
                          </a:solidFill>
                          <a:latin typeface="Constantia" panose="02030602050306030303" pitchFamily="18" charset="0"/>
                          <a:cs typeface="Lucida Sans Unicode" panose="020B0602030504020204" pitchFamily="34" charset="0"/>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onstantia" panose="02030602050306030303" pitchFamily="18" charset="0"/>
                          <a:cs typeface="Lucida Sans Unicode" panose="020B0602030504020204" pitchFamily="34" charset="0"/>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onstantia" panose="02030602050306030303" pitchFamily="18"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onstantia" panose="02030602050306030303" pitchFamily="18"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onstantia" panose="02030602050306030303" pitchFamily="18"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onstantia" panose="02030602050306030303" pitchFamily="18"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onstantia" panose="02030602050306030303" pitchFamily="18" charset="0"/>
                          <a:cs typeface="Lucida Sans Unicode" panose="020B0602030504020204" pitchFamily="34" charset="0"/>
                        </a:defRPr>
                      </a:lvl9pPr>
                    </a:lstStyle>
                    <a:p>
                      <a:pPr marL="0" marR="0" lvl="0" indent="0" algn="l"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altLang="it-IT" sz="1800" b="0" i="0" u="none" strike="noStrike" cap="none" normalizeH="0" baseline="0">
                          <a:ln>
                            <a:noFill/>
                          </a:ln>
                          <a:solidFill>
                            <a:srgbClr val="000000"/>
                          </a:solidFill>
                          <a:effectLst/>
                          <a:latin typeface="Constantia" panose="02030602050306030303" pitchFamily="18" charset="0"/>
                          <a:cs typeface="Lucida Sans Unicode" panose="020B0602030504020204" pitchFamily="34" charset="0"/>
                        </a:rPr>
                        <a:t>Mirror shell</a:t>
                      </a:r>
                    </a:p>
                  </a:txBody>
                  <a:tcPr marL="90000" marR="90000" marT="46800" marB="46800"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99CCFF"/>
                    </a:solidFill>
                  </a:tcPr>
                </a:tc>
                <a:tc>
                  <a:txBody>
                    <a:bodyPr/>
                    <a:lstStyle>
                      <a:lvl1pPr eaLnBrk="0" hangingPunct="0">
                        <a:spcBef>
                          <a:spcPts val="6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000000"/>
                          </a:solidFill>
                          <a:latin typeface="Constantia" panose="02030602050306030303" pitchFamily="18" charset="0"/>
                          <a:cs typeface="Lucida Sans Unicode" panose="020B0602030504020204" pitchFamily="34" charset="0"/>
                        </a:defRPr>
                      </a:lvl1pPr>
                      <a:lvl2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onstantia" panose="02030602050306030303" pitchFamily="18" charset="0"/>
                          <a:cs typeface="Lucida Sans Unicode" panose="020B0602030504020204" pitchFamily="34" charset="0"/>
                        </a:defRPr>
                      </a:lvl2pPr>
                      <a:lvl3pPr eaLnBrk="0" hangingPunct="0">
                        <a:spcBef>
                          <a:spcPts val="5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900">
                          <a:solidFill>
                            <a:srgbClr val="000000"/>
                          </a:solidFill>
                          <a:latin typeface="Constantia" panose="02030602050306030303" pitchFamily="18" charset="0"/>
                          <a:cs typeface="Lucida Sans Unicode" panose="020B0602030504020204" pitchFamily="34" charset="0"/>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onstantia" panose="02030602050306030303" pitchFamily="18" charset="0"/>
                          <a:cs typeface="Lucida Sans Unicode" panose="020B0602030504020204" pitchFamily="34" charset="0"/>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onstantia" panose="02030602050306030303" pitchFamily="18"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onstantia" panose="02030602050306030303" pitchFamily="18"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onstantia" panose="02030602050306030303" pitchFamily="18"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onstantia" panose="02030602050306030303" pitchFamily="18"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onstantia" panose="02030602050306030303" pitchFamily="18" charset="0"/>
                          <a:cs typeface="Lucida Sans Unicode" panose="020B0602030504020204" pitchFamily="34" charset="0"/>
                        </a:defRPr>
                      </a:lvl9pPr>
                    </a:lstStyle>
                    <a:p>
                      <a:pPr marL="0" marR="0" lvl="0" indent="0" algn="l"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altLang="it-IT" sz="1800" b="0" i="0" u="none" strike="noStrike" cap="none" normalizeH="0" baseline="0">
                          <a:ln>
                            <a:noFill/>
                          </a:ln>
                          <a:solidFill>
                            <a:srgbClr val="000000"/>
                          </a:solidFill>
                          <a:effectLst/>
                          <a:latin typeface="Constantia" panose="02030602050306030303" pitchFamily="18" charset="0"/>
                          <a:cs typeface="Lucida Sans Unicode" panose="020B0602030504020204" pitchFamily="34" charset="0"/>
                        </a:rPr>
                        <a:t>58 ciascuno</a:t>
                      </a:r>
                    </a:p>
                  </a:txBody>
                  <a:tcPr marL="90000" marR="90000" marT="46800" marB="46800"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423560961"/>
                  </a:ext>
                </a:extLst>
              </a:tr>
              <a:tr h="433124">
                <a:tc>
                  <a:txBody>
                    <a:bodyPr/>
                    <a:lstStyle>
                      <a:lvl1pPr eaLnBrk="0" hangingPunct="0">
                        <a:spcBef>
                          <a:spcPts val="6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000000"/>
                          </a:solidFill>
                          <a:latin typeface="Constantia" panose="02030602050306030303" pitchFamily="18" charset="0"/>
                          <a:cs typeface="Lucida Sans Unicode" panose="020B0602030504020204" pitchFamily="34" charset="0"/>
                        </a:defRPr>
                      </a:lvl1pPr>
                      <a:lvl2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onstantia" panose="02030602050306030303" pitchFamily="18" charset="0"/>
                          <a:cs typeface="Lucida Sans Unicode" panose="020B0602030504020204" pitchFamily="34" charset="0"/>
                        </a:defRPr>
                      </a:lvl2pPr>
                      <a:lvl3pPr eaLnBrk="0" hangingPunct="0">
                        <a:spcBef>
                          <a:spcPts val="5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900">
                          <a:solidFill>
                            <a:srgbClr val="000000"/>
                          </a:solidFill>
                          <a:latin typeface="Constantia" panose="02030602050306030303" pitchFamily="18" charset="0"/>
                          <a:cs typeface="Lucida Sans Unicode" panose="020B0602030504020204" pitchFamily="34" charset="0"/>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onstantia" panose="02030602050306030303" pitchFamily="18" charset="0"/>
                          <a:cs typeface="Lucida Sans Unicode" panose="020B0602030504020204" pitchFamily="34" charset="0"/>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onstantia" panose="02030602050306030303" pitchFamily="18"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onstantia" panose="02030602050306030303" pitchFamily="18"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onstantia" panose="02030602050306030303" pitchFamily="18"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onstantia" panose="02030602050306030303" pitchFamily="18"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onstantia" panose="02030602050306030303" pitchFamily="18" charset="0"/>
                          <a:cs typeface="Lucida Sans Unicode" panose="020B0602030504020204" pitchFamily="34" charset="0"/>
                        </a:defRPr>
                      </a:lvl9pPr>
                    </a:lstStyle>
                    <a:p>
                      <a:pPr marL="0" marR="0" lvl="0" indent="0" algn="l"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altLang="it-IT" sz="1800" b="0" i="0" u="none" strike="noStrike" cap="none" normalizeH="0" baseline="0">
                          <a:ln>
                            <a:noFill/>
                          </a:ln>
                          <a:solidFill>
                            <a:srgbClr val="000000"/>
                          </a:solidFill>
                          <a:effectLst/>
                          <a:latin typeface="Constantia" panose="02030602050306030303" pitchFamily="18" charset="0"/>
                          <a:cs typeface="Lucida Sans Unicode" panose="020B0602030504020204" pitchFamily="34" charset="0"/>
                        </a:rPr>
                        <a:t>Diametro specchi</a:t>
                      </a:r>
                    </a:p>
                  </a:txBody>
                  <a:tcPr marL="90000" marR="90000" marT="46800" marB="46800"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99CCFF"/>
                    </a:solidFill>
                  </a:tcPr>
                </a:tc>
                <a:tc>
                  <a:txBody>
                    <a:bodyPr/>
                    <a:lstStyle>
                      <a:lvl1pPr eaLnBrk="0" hangingPunct="0">
                        <a:spcBef>
                          <a:spcPts val="6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000000"/>
                          </a:solidFill>
                          <a:latin typeface="Constantia" panose="02030602050306030303" pitchFamily="18" charset="0"/>
                          <a:cs typeface="Lucida Sans Unicode" panose="020B0602030504020204" pitchFamily="34" charset="0"/>
                        </a:defRPr>
                      </a:lvl1pPr>
                      <a:lvl2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onstantia" panose="02030602050306030303" pitchFamily="18" charset="0"/>
                          <a:cs typeface="Lucida Sans Unicode" panose="020B0602030504020204" pitchFamily="34" charset="0"/>
                        </a:defRPr>
                      </a:lvl2pPr>
                      <a:lvl3pPr eaLnBrk="0" hangingPunct="0">
                        <a:spcBef>
                          <a:spcPts val="5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900">
                          <a:solidFill>
                            <a:srgbClr val="000000"/>
                          </a:solidFill>
                          <a:latin typeface="Constantia" panose="02030602050306030303" pitchFamily="18" charset="0"/>
                          <a:cs typeface="Lucida Sans Unicode" panose="020B0602030504020204" pitchFamily="34" charset="0"/>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onstantia" panose="02030602050306030303" pitchFamily="18" charset="0"/>
                          <a:cs typeface="Lucida Sans Unicode" panose="020B0602030504020204" pitchFamily="34" charset="0"/>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onstantia" panose="02030602050306030303" pitchFamily="18"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onstantia" panose="02030602050306030303" pitchFamily="18"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onstantia" panose="02030602050306030303" pitchFamily="18"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onstantia" panose="02030602050306030303" pitchFamily="18"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onstantia" panose="02030602050306030303" pitchFamily="18" charset="0"/>
                          <a:cs typeface="Lucida Sans Unicode" panose="020B0602030504020204" pitchFamily="34" charset="0"/>
                        </a:defRPr>
                      </a:lvl9pPr>
                    </a:lstStyle>
                    <a:p>
                      <a:pPr marL="0" marR="0" lvl="0" indent="0" algn="l"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altLang="it-IT" sz="1800" b="0" i="0" u="none" strike="noStrike" cap="none" normalizeH="0" baseline="0" dirty="0">
                          <a:ln>
                            <a:noFill/>
                          </a:ln>
                          <a:solidFill>
                            <a:srgbClr val="000000"/>
                          </a:solidFill>
                          <a:effectLst/>
                          <a:latin typeface="Constantia" panose="02030602050306030303" pitchFamily="18" charset="0"/>
                          <a:cs typeface="Lucida Sans Unicode" panose="020B0602030504020204" pitchFamily="34" charset="0"/>
                        </a:rPr>
                        <a:t>30 cm-70 cm</a:t>
                      </a:r>
                    </a:p>
                  </a:txBody>
                  <a:tcPr marL="90000" marR="90000" marT="46800" marB="46800"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3573184474"/>
                  </a:ext>
                </a:extLst>
              </a:tr>
              <a:tr h="433124">
                <a:tc>
                  <a:txBody>
                    <a:bodyPr/>
                    <a:lstStyle>
                      <a:lvl1pPr eaLnBrk="0" hangingPunct="0">
                        <a:spcBef>
                          <a:spcPts val="6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000000"/>
                          </a:solidFill>
                          <a:latin typeface="Constantia" panose="02030602050306030303" pitchFamily="18" charset="0"/>
                          <a:cs typeface="Lucida Sans Unicode" panose="020B0602030504020204" pitchFamily="34" charset="0"/>
                        </a:defRPr>
                      </a:lvl1pPr>
                      <a:lvl2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onstantia" panose="02030602050306030303" pitchFamily="18" charset="0"/>
                          <a:cs typeface="Lucida Sans Unicode" panose="020B0602030504020204" pitchFamily="34" charset="0"/>
                        </a:defRPr>
                      </a:lvl2pPr>
                      <a:lvl3pPr eaLnBrk="0" hangingPunct="0">
                        <a:spcBef>
                          <a:spcPts val="5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900">
                          <a:solidFill>
                            <a:srgbClr val="000000"/>
                          </a:solidFill>
                          <a:latin typeface="Constantia" panose="02030602050306030303" pitchFamily="18" charset="0"/>
                          <a:cs typeface="Lucida Sans Unicode" panose="020B0602030504020204" pitchFamily="34" charset="0"/>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onstantia" panose="02030602050306030303" pitchFamily="18" charset="0"/>
                          <a:cs typeface="Lucida Sans Unicode" panose="020B0602030504020204" pitchFamily="34" charset="0"/>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onstantia" panose="02030602050306030303" pitchFamily="18"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onstantia" panose="02030602050306030303" pitchFamily="18"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onstantia" panose="02030602050306030303" pitchFamily="18"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onstantia" panose="02030602050306030303" pitchFamily="18"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onstantia" panose="02030602050306030303" pitchFamily="18" charset="0"/>
                          <a:cs typeface="Lucida Sans Unicode" panose="020B0602030504020204" pitchFamily="34" charset="0"/>
                        </a:defRPr>
                      </a:lvl9pPr>
                    </a:lstStyle>
                    <a:p>
                      <a:pPr marL="0" marR="0" lvl="0" indent="0" algn="l"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altLang="it-IT" sz="1800" b="0" i="0" u="none" strike="noStrike" cap="none" normalizeH="0" baseline="0">
                          <a:ln>
                            <a:noFill/>
                          </a:ln>
                          <a:solidFill>
                            <a:srgbClr val="000000"/>
                          </a:solidFill>
                          <a:effectLst/>
                          <a:latin typeface="Constantia" panose="02030602050306030303" pitchFamily="18" charset="0"/>
                          <a:cs typeface="Lucida Sans Unicode" panose="020B0602030504020204" pitchFamily="34" charset="0"/>
                        </a:rPr>
                        <a:t>Lunghezza focale</a:t>
                      </a:r>
                    </a:p>
                  </a:txBody>
                  <a:tcPr marL="90000" marR="90000" marT="46800" marB="46800"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99CCFF"/>
                    </a:solidFill>
                  </a:tcPr>
                </a:tc>
                <a:tc>
                  <a:txBody>
                    <a:bodyPr/>
                    <a:lstStyle>
                      <a:lvl1pPr eaLnBrk="0" hangingPunct="0">
                        <a:spcBef>
                          <a:spcPts val="6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000000"/>
                          </a:solidFill>
                          <a:latin typeface="Constantia" panose="02030602050306030303" pitchFamily="18" charset="0"/>
                          <a:cs typeface="Lucida Sans Unicode" panose="020B0602030504020204" pitchFamily="34" charset="0"/>
                        </a:defRPr>
                      </a:lvl1pPr>
                      <a:lvl2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onstantia" panose="02030602050306030303" pitchFamily="18" charset="0"/>
                          <a:cs typeface="Lucida Sans Unicode" panose="020B0602030504020204" pitchFamily="34" charset="0"/>
                        </a:defRPr>
                      </a:lvl2pPr>
                      <a:lvl3pPr eaLnBrk="0" hangingPunct="0">
                        <a:spcBef>
                          <a:spcPts val="5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900">
                          <a:solidFill>
                            <a:srgbClr val="000000"/>
                          </a:solidFill>
                          <a:latin typeface="Constantia" panose="02030602050306030303" pitchFamily="18" charset="0"/>
                          <a:cs typeface="Lucida Sans Unicode" panose="020B0602030504020204" pitchFamily="34" charset="0"/>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onstantia" panose="02030602050306030303" pitchFamily="18" charset="0"/>
                          <a:cs typeface="Lucida Sans Unicode" panose="020B0602030504020204" pitchFamily="34" charset="0"/>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onstantia" panose="02030602050306030303" pitchFamily="18"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onstantia" panose="02030602050306030303" pitchFamily="18"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onstantia" panose="02030602050306030303" pitchFamily="18"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onstantia" panose="02030602050306030303" pitchFamily="18"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onstantia" panose="02030602050306030303" pitchFamily="18" charset="0"/>
                          <a:cs typeface="Lucida Sans Unicode" panose="020B0602030504020204" pitchFamily="34" charset="0"/>
                        </a:defRPr>
                      </a:lvl9pPr>
                    </a:lstStyle>
                    <a:p>
                      <a:pPr marL="0" marR="0" lvl="0" indent="0" algn="l"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altLang="it-IT" sz="1800" b="0" i="0" u="none" strike="noStrike" cap="none" normalizeH="0" baseline="0" dirty="0">
                          <a:ln>
                            <a:noFill/>
                          </a:ln>
                          <a:solidFill>
                            <a:srgbClr val="000000"/>
                          </a:solidFill>
                          <a:effectLst/>
                          <a:latin typeface="Constantia" panose="02030602050306030303" pitchFamily="18" charset="0"/>
                          <a:cs typeface="Lucida Sans Unicode" panose="020B0602030504020204" pitchFamily="34" charset="0"/>
                        </a:rPr>
                        <a:t>7,5 m</a:t>
                      </a:r>
                    </a:p>
                  </a:txBody>
                  <a:tcPr marL="90000" marR="90000" marT="46800" marB="46800"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416689653"/>
                  </a:ext>
                </a:extLst>
              </a:tr>
            </a:tbl>
          </a:graphicData>
        </a:graphic>
      </p:graphicFrame>
      <p:pic>
        <p:nvPicPr>
          <p:cNvPr id="26653" name="Picture 54">
            <a:extLst>
              <a:ext uri="{FF2B5EF4-FFF2-40B4-BE49-F238E27FC236}">
                <a16:creationId xmlns:a16="http://schemas.microsoft.com/office/drawing/2014/main" id="{BCCE4A03-FC8D-4B1B-B9DF-7C366CE140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729" y="1093408"/>
            <a:ext cx="4797333" cy="359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 name="Immagine 1">
            <a:extLst>
              <a:ext uri="{FF2B5EF4-FFF2-40B4-BE49-F238E27FC236}">
                <a16:creationId xmlns:a16="http://schemas.microsoft.com/office/drawing/2014/main" id="{FDD39A03-5C8C-466D-94BC-DC14A0C80F8A}"/>
              </a:ext>
            </a:extLst>
          </p:cNvPr>
          <p:cNvPicPr>
            <a:picLocks noChangeAspect="1"/>
          </p:cNvPicPr>
          <p:nvPr/>
        </p:nvPicPr>
        <p:blipFill>
          <a:blip r:embed="rId4"/>
          <a:stretch>
            <a:fillRect/>
          </a:stretch>
        </p:blipFill>
        <p:spPr>
          <a:xfrm>
            <a:off x="6096000" y="1232126"/>
            <a:ext cx="5123482" cy="3320564"/>
          </a:xfrm>
          <a:prstGeom prst="rect">
            <a:avLst/>
          </a:prstGeom>
        </p:spPr>
      </p:pic>
      <p:pic>
        <p:nvPicPr>
          <p:cNvPr id="7" name="Picture 4">
            <a:extLst>
              <a:ext uri="{FF2B5EF4-FFF2-40B4-BE49-F238E27FC236}">
                <a16:creationId xmlns:a16="http://schemas.microsoft.com/office/drawing/2014/main" id="{F6F415D7-E203-4773-9FB2-750A7AED46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8384" y="4643378"/>
            <a:ext cx="1984748" cy="185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6603552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B3F27029-9D5D-459E-9BED-9A6CED82FC19}"/>
              </a:ext>
            </a:extLst>
          </p:cNvPr>
          <p:cNvSpPr>
            <a:spLocks noGrp="1"/>
          </p:cNvSpPr>
          <p:nvPr>
            <p:ph type="ctrTitle"/>
          </p:nvPr>
        </p:nvSpPr>
        <p:spPr>
          <a:xfrm>
            <a:off x="1524000" y="1408113"/>
            <a:ext cx="8839200" cy="2387600"/>
          </a:xfrm>
        </p:spPr>
        <p:txBody>
          <a:bodyPr>
            <a:normAutofit fontScale="90000"/>
          </a:bodyPr>
          <a:lstStyle/>
          <a:p>
            <a:r>
              <a:rPr lang="it-IT" dirty="0"/>
              <a:t>QUALI OGGETTI ASTRONOMICI EMETTONO X-RAY ?</a:t>
            </a:r>
          </a:p>
        </p:txBody>
      </p:sp>
      <p:sp>
        <p:nvSpPr>
          <p:cNvPr id="4" name="Sottotitolo 3">
            <a:extLst>
              <a:ext uri="{FF2B5EF4-FFF2-40B4-BE49-F238E27FC236}">
                <a16:creationId xmlns:a16="http://schemas.microsoft.com/office/drawing/2014/main" id="{631D9E84-B63E-4F89-A2F6-F092089A8CD3}"/>
              </a:ext>
            </a:extLst>
          </p:cNvPr>
          <p:cNvSpPr>
            <a:spLocks noGrp="1"/>
          </p:cNvSpPr>
          <p:nvPr>
            <p:ph type="subTitle" idx="1"/>
          </p:nvPr>
        </p:nvSpPr>
        <p:spPr>
          <a:xfrm>
            <a:off x="1524000" y="4249738"/>
            <a:ext cx="9144000" cy="588962"/>
          </a:xfrm>
        </p:spPr>
        <p:txBody>
          <a:bodyPr>
            <a:normAutofit/>
          </a:bodyPr>
          <a:lstStyle/>
          <a:p>
            <a:r>
              <a:rPr lang="it-IT" sz="3600" dirty="0">
                <a:solidFill>
                  <a:schemeClr val="accent1">
                    <a:lumMod val="75000"/>
                  </a:schemeClr>
                </a:solidFill>
                <a:latin typeface="Algerian" panose="04020705040A02060702" pitchFamily="82" charset="0"/>
                <a:ea typeface="+mj-ea"/>
                <a:cs typeface="+mj-cs"/>
              </a:rPr>
              <a:t>VITA DI UNA STELLA : CENNI</a:t>
            </a:r>
          </a:p>
        </p:txBody>
      </p:sp>
    </p:spTree>
    <p:extLst>
      <p:ext uri="{BB962C8B-B14F-4D97-AF65-F5344CB8AC3E}">
        <p14:creationId xmlns:p14="http://schemas.microsoft.com/office/powerpoint/2010/main" val="13034712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C1F2D2-D4D6-4268-B710-A5AB0C682650}"/>
              </a:ext>
            </a:extLst>
          </p:cNvPr>
          <p:cNvSpPr>
            <a:spLocks noGrp="1"/>
          </p:cNvSpPr>
          <p:nvPr>
            <p:ph type="title"/>
          </p:nvPr>
        </p:nvSpPr>
        <p:spPr>
          <a:xfrm>
            <a:off x="1773825" y="418356"/>
            <a:ext cx="5117862" cy="998083"/>
          </a:xfrm>
        </p:spPr>
        <p:txBody>
          <a:bodyPr/>
          <a:lstStyle/>
          <a:p>
            <a:r>
              <a:rPr lang="it-IT" dirty="0"/>
              <a:t>DOVE nasce UNA STELLA</a:t>
            </a:r>
          </a:p>
        </p:txBody>
      </p:sp>
      <p:pic>
        <p:nvPicPr>
          <p:cNvPr id="7" name="Immagine 6">
            <a:extLst>
              <a:ext uri="{FF2B5EF4-FFF2-40B4-BE49-F238E27FC236}">
                <a16:creationId xmlns:a16="http://schemas.microsoft.com/office/drawing/2014/main" id="{0DC592BB-CA47-4C2E-A473-F6BE3E813918}"/>
              </a:ext>
            </a:extLst>
          </p:cNvPr>
          <p:cNvPicPr>
            <a:picLocks noChangeAspect="1"/>
          </p:cNvPicPr>
          <p:nvPr/>
        </p:nvPicPr>
        <p:blipFill>
          <a:blip r:embed="rId2"/>
          <a:stretch>
            <a:fillRect/>
          </a:stretch>
        </p:blipFill>
        <p:spPr>
          <a:xfrm>
            <a:off x="7074139" y="927555"/>
            <a:ext cx="4343400" cy="5324475"/>
          </a:xfrm>
          <a:prstGeom prst="rect">
            <a:avLst/>
          </a:prstGeom>
        </p:spPr>
      </p:pic>
      <p:sp>
        <p:nvSpPr>
          <p:cNvPr id="8" name="CasellaDiTesto 7">
            <a:extLst>
              <a:ext uri="{FF2B5EF4-FFF2-40B4-BE49-F238E27FC236}">
                <a16:creationId xmlns:a16="http://schemas.microsoft.com/office/drawing/2014/main" id="{D910728E-C5E4-4A55-8F1B-27DD62093789}"/>
              </a:ext>
            </a:extLst>
          </p:cNvPr>
          <p:cNvSpPr txBox="1"/>
          <p:nvPr/>
        </p:nvSpPr>
        <p:spPr>
          <a:xfrm>
            <a:off x="6891687" y="6252030"/>
            <a:ext cx="4708304" cy="369332"/>
          </a:xfrm>
          <a:prstGeom prst="rect">
            <a:avLst/>
          </a:prstGeom>
          <a:noFill/>
        </p:spPr>
        <p:txBody>
          <a:bodyPr wrap="square" rtlCol="0">
            <a:spAutoFit/>
          </a:bodyPr>
          <a:lstStyle/>
          <a:p>
            <a:r>
              <a:rPr lang="it-IT" dirty="0"/>
              <a:t>Pilastri della Creazione – Nebulosa </a:t>
            </a:r>
            <a:r>
              <a:rPr lang="it-IT" dirty="0" err="1"/>
              <a:t>delll’Aquila</a:t>
            </a:r>
            <a:endParaRPr lang="it-IT" dirty="0"/>
          </a:p>
        </p:txBody>
      </p:sp>
      <p:sp>
        <p:nvSpPr>
          <p:cNvPr id="9" name="CasellaDiTesto 8">
            <a:extLst>
              <a:ext uri="{FF2B5EF4-FFF2-40B4-BE49-F238E27FC236}">
                <a16:creationId xmlns:a16="http://schemas.microsoft.com/office/drawing/2014/main" id="{406B1C14-48FA-4869-AA7E-B7FD0B099E58}"/>
              </a:ext>
            </a:extLst>
          </p:cNvPr>
          <p:cNvSpPr txBox="1"/>
          <p:nvPr/>
        </p:nvSpPr>
        <p:spPr>
          <a:xfrm>
            <a:off x="1596179" y="6242151"/>
            <a:ext cx="4708304" cy="369332"/>
          </a:xfrm>
          <a:prstGeom prst="rect">
            <a:avLst/>
          </a:prstGeom>
          <a:noFill/>
        </p:spPr>
        <p:txBody>
          <a:bodyPr wrap="square" rtlCol="0">
            <a:spAutoFit/>
          </a:bodyPr>
          <a:lstStyle/>
          <a:p>
            <a:r>
              <a:rPr lang="it-IT" dirty="0"/>
              <a:t>Nebulosa di Orione</a:t>
            </a:r>
          </a:p>
        </p:txBody>
      </p:sp>
      <p:pic>
        <p:nvPicPr>
          <p:cNvPr id="11" name="Picture 3" descr="C:\images\educational\galassia\orione.jpg">
            <a:extLst>
              <a:ext uri="{FF2B5EF4-FFF2-40B4-BE49-F238E27FC236}">
                <a16:creationId xmlns:a16="http://schemas.microsoft.com/office/drawing/2014/main" id="{2B8498D3-17D1-4D9D-87AE-5E50E016B0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6179" y="1627233"/>
            <a:ext cx="4581525"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8">
            <a:extLst>
              <a:ext uri="{FF2B5EF4-FFF2-40B4-BE49-F238E27FC236}">
                <a16:creationId xmlns:a16="http://schemas.microsoft.com/office/drawing/2014/main" id="{06A84C66-89DD-4C5B-A3CB-A36B0DD50839}"/>
              </a:ext>
            </a:extLst>
          </p:cNvPr>
          <p:cNvSpPr>
            <a:spLocks noChangeArrowheads="1"/>
          </p:cNvSpPr>
          <p:nvPr/>
        </p:nvSpPr>
        <p:spPr bwMode="auto">
          <a:xfrm>
            <a:off x="3542502" y="4863534"/>
            <a:ext cx="304800" cy="304800"/>
          </a:xfrm>
          <a:prstGeom prst="ellipse">
            <a:avLst/>
          </a:prstGeom>
          <a:noFill/>
          <a:ln w="2222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pic>
        <p:nvPicPr>
          <p:cNvPr id="5" name="Picture 5" descr="C:\images\educational\galassia\OrionMosb.jpg">
            <a:extLst>
              <a:ext uri="{FF2B5EF4-FFF2-40B4-BE49-F238E27FC236}">
                <a16:creationId xmlns:a16="http://schemas.microsoft.com/office/drawing/2014/main" id="{AC5926D1-E2F2-4E87-A742-7075E5CB00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1874" y="1579608"/>
            <a:ext cx="4296914"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C:\images\educational\galassia\orione_irb.jpg">
            <a:extLst>
              <a:ext uri="{FF2B5EF4-FFF2-40B4-BE49-F238E27FC236}">
                <a16:creationId xmlns:a16="http://schemas.microsoft.com/office/drawing/2014/main" id="{60EB81B9-024C-441C-B7CB-AB7EB4CFED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6182" y="1546215"/>
            <a:ext cx="5056145"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46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A70443-24AD-4C8B-9AF6-6E8DD837FE5C}"/>
              </a:ext>
            </a:extLst>
          </p:cNvPr>
          <p:cNvSpPr>
            <a:spLocks noGrp="1"/>
          </p:cNvSpPr>
          <p:nvPr>
            <p:ph type="title"/>
          </p:nvPr>
        </p:nvSpPr>
        <p:spPr>
          <a:xfrm>
            <a:off x="2081333" y="453337"/>
            <a:ext cx="8053267" cy="1103767"/>
          </a:xfrm>
        </p:spPr>
        <p:txBody>
          <a:bodyPr>
            <a:normAutofit fontScale="90000"/>
          </a:bodyPr>
          <a:lstStyle/>
          <a:p>
            <a:r>
              <a:rPr lang="it-IT" dirty="0"/>
              <a:t>DUE ANTAGONISTI : </a:t>
            </a:r>
            <a:br>
              <a:rPr lang="it-IT" dirty="0"/>
            </a:br>
            <a:r>
              <a:rPr lang="it-IT" dirty="0"/>
              <a:t>L’ATTRAZIONE GRAVITAZIONALE e </a:t>
            </a:r>
            <a:br>
              <a:rPr lang="it-IT" dirty="0"/>
            </a:br>
            <a:r>
              <a:rPr lang="it-IT" dirty="0"/>
              <a:t>LA PRESSIONE DI RADIAZIONE</a:t>
            </a:r>
          </a:p>
        </p:txBody>
      </p:sp>
      <p:pic>
        <p:nvPicPr>
          <p:cNvPr id="4" name="Immagine 3">
            <a:extLst>
              <a:ext uri="{FF2B5EF4-FFF2-40B4-BE49-F238E27FC236}">
                <a16:creationId xmlns:a16="http://schemas.microsoft.com/office/drawing/2014/main" id="{10E94A6E-9306-4449-B03F-08EC959F606B}"/>
              </a:ext>
            </a:extLst>
          </p:cNvPr>
          <p:cNvPicPr>
            <a:picLocks noChangeAspect="1"/>
          </p:cNvPicPr>
          <p:nvPr/>
        </p:nvPicPr>
        <p:blipFill>
          <a:blip r:embed="rId3"/>
          <a:stretch>
            <a:fillRect/>
          </a:stretch>
        </p:blipFill>
        <p:spPr>
          <a:xfrm>
            <a:off x="1158826" y="2028019"/>
            <a:ext cx="2362200" cy="2295525"/>
          </a:xfrm>
          <a:prstGeom prst="rect">
            <a:avLst/>
          </a:prstGeom>
        </p:spPr>
      </p:pic>
      <p:pic>
        <p:nvPicPr>
          <p:cNvPr id="5" name="Immagine 4">
            <a:extLst>
              <a:ext uri="{FF2B5EF4-FFF2-40B4-BE49-F238E27FC236}">
                <a16:creationId xmlns:a16="http://schemas.microsoft.com/office/drawing/2014/main" id="{15B90FD1-CF82-4A4F-BB62-632691A7E1BE}"/>
              </a:ext>
            </a:extLst>
          </p:cNvPr>
          <p:cNvPicPr>
            <a:picLocks noChangeAspect="1"/>
          </p:cNvPicPr>
          <p:nvPr/>
        </p:nvPicPr>
        <p:blipFill>
          <a:blip r:embed="rId4"/>
          <a:stretch>
            <a:fillRect/>
          </a:stretch>
        </p:blipFill>
        <p:spPr>
          <a:xfrm>
            <a:off x="3521026" y="2028019"/>
            <a:ext cx="2333625" cy="2276475"/>
          </a:xfrm>
          <a:prstGeom prst="rect">
            <a:avLst/>
          </a:prstGeom>
        </p:spPr>
      </p:pic>
      <p:pic>
        <p:nvPicPr>
          <p:cNvPr id="6" name="Immagine 5">
            <a:extLst>
              <a:ext uri="{FF2B5EF4-FFF2-40B4-BE49-F238E27FC236}">
                <a16:creationId xmlns:a16="http://schemas.microsoft.com/office/drawing/2014/main" id="{48AA3DD0-D670-4AB6-88C6-DB145954FBF3}"/>
              </a:ext>
            </a:extLst>
          </p:cNvPr>
          <p:cNvPicPr>
            <a:picLocks noChangeAspect="1"/>
          </p:cNvPicPr>
          <p:nvPr/>
        </p:nvPicPr>
        <p:blipFill>
          <a:blip r:embed="rId5"/>
          <a:stretch>
            <a:fillRect/>
          </a:stretch>
        </p:blipFill>
        <p:spPr>
          <a:xfrm>
            <a:off x="5854651" y="2028019"/>
            <a:ext cx="2314575" cy="2295525"/>
          </a:xfrm>
          <a:prstGeom prst="rect">
            <a:avLst/>
          </a:prstGeom>
        </p:spPr>
      </p:pic>
      <p:cxnSp>
        <p:nvCxnSpPr>
          <p:cNvPr id="8" name="Connettore 2 7">
            <a:extLst>
              <a:ext uri="{FF2B5EF4-FFF2-40B4-BE49-F238E27FC236}">
                <a16:creationId xmlns:a16="http://schemas.microsoft.com/office/drawing/2014/main" id="{D47E9010-4703-4AE3-A4B0-7A6F51B6B43E}"/>
              </a:ext>
            </a:extLst>
          </p:cNvPr>
          <p:cNvCxnSpPr/>
          <p:nvPr/>
        </p:nvCxnSpPr>
        <p:spPr>
          <a:xfrm>
            <a:off x="1393371" y="4644571"/>
            <a:ext cx="711200" cy="6096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ttore 2 8">
            <a:extLst>
              <a:ext uri="{FF2B5EF4-FFF2-40B4-BE49-F238E27FC236}">
                <a16:creationId xmlns:a16="http://schemas.microsoft.com/office/drawing/2014/main" id="{D9D1ADF6-ABD8-42C5-BEAA-8C8C47393BE6}"/>
              </a:ext>
            </a:extLst>
          </p:cNvPr>
          <p:cNvCxnSpPr>
            <a:cxnSpLocks/>
          </p:cNvCxnSpPr>
          <p:nvPr/>
        </p:nvCxnSpPr>
        <p:spPr>
          <a:xfrm flipH="1">
            <a:off x="2223252" y="4644571"/>
            <a:ext cx="590286" cy="6096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ttore 2 9">
            <a:extLst>
              <a:ext uri="{FF2B5EF4-FFF2-40B4-BE49-F238E27FC236}">
                <a16:creationId xmlns:a16="http://schemas.microsoft.com/office/drawing/2014/main" id="{2234D3E1-F963-4536-B7B7-8F7455B3BF17}"/>
              </a:ext>
            </a:extLst>
          </p:cNvPr>
          <p:cNvCxnSpPr>
            <a:cxnSpLocks/>
          </p:cNvCxnSpPr>
          <p:nvPr/>
        </p:nvCxnSpPr>
        <p:spPr>
          <a:xfrm>
            <a:off x="1158826" y="5406571"/>
            <a:ext cx="92250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ttore 2 10">
            <a:extLst>
              <a:ext uri="{FF2B5EF4-FFF2-40B4-BE49-F238E27FC236}">
                <a16:creationId xmlns:a16="http://schemas.microsoft.com/office/drawing/2014/main" id="{82C14D68-DF71-4910-A9CF-E37DA3BA6DB6}"/>
              </a:ext>
            </a:extLst>
          </p:cNvPr>
          <p:cNvCxnSpPr>
            <a:cxnSpLocks/>
          </p:cNvCxnSpPr>
          <p:nvPr/>
        </p:nvCxnSpPr>
        <p:spPr>
          <a:xfrm flipH="1">
            <a:off x="2223252" y="5392391"/>
            <a:ext cx="91294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ttore 2 17">
            <a:extLst>
              <a:ext uri="{FF2B5EF4-FFF2-40B4-BE49-F238E27FC236}">
                <a16:creationId xmlns:a16="http://schemas.microsoft.com/office/drawing/2014/main" id="{2357F044-D854-4AE9-ADE1-639313FFE949}"/>
              </a:ext>
            </a:extLst>
          </p:cNvPr>
          <p:cNvCxnSpPr>
            <a:cxnSpLocks/>
          </p:cNvCxnSpPr>
          <p:nvPr/>
        </p:nvCxnSpPr>
        <p:spPr>
          <a:xfrm flipV="1">
            <a:off x="1620079" y="5511631"/>
            <a:ext cx="484492" cy="52340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ttore 2 18">
            <a:extLst>
              <a:ext uri="{FF2B5EF4-FFF2-40B4-BE49-F238E27FC236}">
                <a16:creationId xmlns:a16="http://schemas.microsoft.com/office/drawing/2014/main" id="{C0B697ED-DD11-4591-ADB4-BF943678558E}"/>
              </a:ext>
            </a:extLst>
          </p:cNvPr>
          <p:cNvCxnSpPr>
            <a:cxnSpLocks/>
          </p:cNvCxnSpPr>
          <p:nvPr/>
        </p:nvCxnSpPr>
        <p:spPr>
          <a:xfrm flipH="1" flipV="1">
            <a:off x="2209678" y="5482305"/>
            <a:ext cx="617433" cy="5389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CasellaDiTesto 24">
            <a:extLst>
              <a:ext uri="{FF2B5EF4-FFF2-40B4-BE49-F238E27FC236}">
                <a16:creationId xmlns:a16="http://schemas.microsoft.com/office/drawing/2014/main" id="{C673771D-DC85-4773-95EC-4DDB0D1E65FB}"/>
              </a:ext>
            </a:extLst>
          </p:cNvPr>
          <p:cNvSpPr txBox="1"/>
          <p:nvPr/>
        </p:nvSpPr>
        <p:spPr>
          <a:xfrm>
            <a:off x="1020200" y="6196001"/>
            <a:ext cx="2639451" cy="369332"/>
          </a:xfrm>
          <a:prstGeom prst="rect">
            <a:avLst/>
          </a:prstGeom>
          <a:noFill/>
        </p:spPr>
        <p:txBody>
          <a:bodyPr wrap="square" rtlCol="0">
            <a:spAutoFit/>
          </a:bodyPr>
          <a:lstStyle/>
          <a:p>
            <a:r>
              <a:rPr lang="it-IT" dirty="0"/>
              <a:t>FORZA GRAVITAZIONALE</a:t>
            </a:r>
          </a:p>
        </p:txBody>
      </p:sp>
      <p:sp>
        <p:nvSpPr>
          <p:cNvPr id="26" name="CasellaDiTesto 25">
            <a:extLst>
              <a:ext uri="{FF2B5EF4-FFF2-40B4-BE49-F238E27FC236}">
                <a16:creationId xmlns:a16="http://schemas.microsoft.com/office/drawing/2014/main" id="{DB56EBF2-EAD4-4D46-AEBB-0253E8CEDCA6}"/>
              </a:ext>
            </a:extLst>
          </p:cNvPr>
          <p:cNvSpPr txBox="1"/>
          <p:nvPr/>
        </p:nvSpPr>
        <p:spPr>
          <a:xfrm>
            <a:off x="3521026" y="4511653"/>
            <a:ext cx="2639451" cy="646331"/>
          </a:xfrm>
          <a:prstGeom prst="rect">
            <a:avLst/>
          </a:prstGeom>
          <a:noFill/>
        </p:spPr>
        <p:txBody>
          <a:bodyPr wrap="square" rtlCol="0">
            <a:spAutoFit/>
          </a:bodyPr>
          <a:lstStyle/>
          <a:p>
            <a:r>
              <a:rPr lang="it-IT" dirty="0"/>
              <a:t>ENERGIA POTENZIALE GRAVITAZIONALE</a:t>
            </a:r>
          </a:p>
        </p:txBody>
      </p:sp>
      <p:sp>
        <p:nvSpPr>
          <p:cNvPr id="27" name="Freccia in giù 26">
            <a:extLst>
              <a:ext uri="{FF2B5EF4-FFF2-40B4-BE49-F238E27FC236}">
                <a16:creationId xmlns:a16="http://schemas.microsoft.com/office/drawing/2014/main" id="{79916B93-6838-4110-BD94-A197F04E6BF2}"/>
              </a:ext>
            </a:extLst>
          </p:cNvPr>
          <p:cNvSpPr/>
          <p:nvPr/>
        </p:nvSpPr>
        <p:spPr>
          <a:xfrm>
            <a:off x="4332849" y="5157984"/>
            <a:ext cx="590286" cy="353632"/>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8" name="CasellaDiTesto 27">
            <a:extLst>
              <a:ext uri="{FF2B5EF4-FFF2-40B4-BE49-F238E27FC236}">
                <a16:creationId xmlns:a16="http://schemas.microsoft.com/office/drawing/2014/main" id="{DD9558EE-707C-4CDE-96CF-65A8892230E3}"/>
              </a:ext>
            </a:extLst>
          </p:cNvPr>
          <p:cNvSpPr txBox="1"/>
          <p:nvPr/>
        </p:nvSpPr>
        <p:spPr>
          <a:xfrm>
            <a:off x="3521025" y="5661261"/>
            <a:ext cx="2639451" cy="369332"/>
          </a:xfrm>
          <a:prstGeom prst="rect">
            <a:avLst/>
          </a:prstGeom>
          <a:noFill/>
        </p:spPr>
        <p:txBody>
          <a:bodyPr wrap="square" rtlCol="0">
            <a:spAutoFit/>
          </a:bodyPr>
          <a:lstStyle/>
          <a:p>
            <a:r>
              <a:rPr lang="it-IT" dirty="0"/>
              <a:t>ENERGIA CINETICA</a:t>
            </a:r>
          </a:p>
        </p:txBody>
      </p:sp>
      <p:sp>
        <p:nvSpPr>
          <p:cNvPr id="29" name="CasellaDiTesto 28">
            <a:extLst>
              <a:ext uri="{FF2B5EF4-FFF2-40B4-BE49-F238E27FC236}">
                <a16:creationId xmlns:a16="http://schemas.microsoft.com/office/drawing/2014/main" id="{CE2E527A-DCEE-4A31-A023-0DC184A8A256}"/>
              </a:ext>
            </a:extLst>
          </p:cNvPr>
          <p:cNvSpPr txBox="1"/>
          <p:nvPr/>
        </p:nvSpPr>
        <p:spPr>
          <a:xfrm>
            <a:off x="1325000" y="6500801"/>
            <a:ext cx="2639451" cy="369332"/>
          </a:xfrm>
          <a:prstGeom prst="rect">
            <a:avLst/>
          </a:prstGeom>
          <a:noFill/>
        </p:spPr>
        <p:txBody>
          <a:bodyPr wrap="square" rtlCol="0">
            <a:spAutoFit/>
          </a:bodyPr>
          <a:lstStyle/>
          <a:p>
            <a:r>
              <a:rPr lang="it-IT" dirty="0"/>
              <a:t>FORZA GRAVITAZIONALE</a:t>
            </a:r>
          </a:p>
        </p:txBody>
      </p:sp>
      <mc:AlternateContent xmlns:mc="http://schemas.openxmlformats.org/markup-compatibility/2006" xmlns:a14="http://schemas.microsoft.com/office/drawing/2010/main">
        <mc:Choice Requires="a14">
          <p:sp>
            <p:nvSpPr>
              <p:cNvPr id="30" name="CasellaDiTesto 29">
                <a:extLst>
                  <a:ext uri="{FF2B5EF4-FFF2-40B4-BE49-F238E27FC236}">
                    <a16:creationId xmlns:a16="http://schemas.microsoft.com/office/drawing/2014/main" id="{42B8A0CB-4315-46AD-B61D-AE44DEAC698F}"/>
                  </a:ext>
                </a:extLst>
              </p:cNvPr>
              <p:cNvSpPr txBox="1"/>
              <p:nvPr/>
            </p:nvSpPr>
            <p:spPr>
              <a:xfrm>
                <a:off x="6296977" y="4479659"/>
                <a:ext cx="1429922" cy="483466"/>
              </a:xfrm>
              <a:prstGeom prst="rect">
                <a:avLst/>
              </a:prstGeom>
              <a:noFill/>
            </p:spPr>
            <p:txBody>
              <a:bodyPr wrap="square" rtlCol="0">
                <a:spAutoFit/>
              </a:bodyPr>
              <a:lstStyle/>
              <a:p>
                <a14:m>
                  <m:oMath xmlns:m="http://schemas.openxmlformats.org/officeDocument/2006/math">
                    <m:f>
                      <m:fPr>
                        <m:ctrlPr>
                          <a:rPr lang="it-IT" i="1" smtClean="0">
                            <a:latin typeface="Cambria Math" panose="02040503050406030204" pitchFamily="18" charset="0"/>
                          </a:rPr>
                        </m:ctrlPr>
                      </m:fPr>
                      <m:num>
                        <m:r>
                          <a:rPr lang="it-IT" b="0" i="1" smtClean="0">
                            <a:latin typeface="Cambria Math" panose="02040503050406030204" pitchFamily="18" charset="0"/>
                          </a:rPr>
                          <m:t>1</m:t>
                        </m:r>
                      </m:num>
                      <m:den>
                        <m:r>
                          <a:rPr lang="it-IT" b="0" i="1" smtClean="0">
                            <a:latin typeface="Cambria Math" panose="02040503050406030204" pitchFamily="18" charset="0"/>
                          </a:rPr>
                          <m:t>2</m:t>
                        </m:r>
                      </m:den>
                    </m:f>
                  </m:oMath>
                </a14:m>
                <a:r>
                  <a:rPr lang="it-IT" dirty="0"/>
                  <a:t>m</a:t>
                </a:r>
                <a14:m>
                  <m:oMath xmlns:m="http://schemas.openxmlformats.org/officeDocument/2006/math">
                    <m:sSup>
                      <m:sSupPr>
                        <m:ctrlPr>
                          <a:rPr lang="it-IT" i="1" dirty="0" smtClean="0">
                            <a:latin typeface="Cambria Math" panose="02040503050406030204" pitchFamily="18" charset="0"/>
                          </a:rPr>
                        </m:ctrlPr>
                      </m:sSupPr>
                      <m:e>
                        <m:r>
                          <a:rPr lang="it-IT" b="0" i="1" dirty="0" smtClean="0">
                            <a:latin typeface="Cambria Math" panose="02040503050406030204" pitchFamily="18" charset="0"/>
                          </a:rPr>
                          <m:t>𝑣</m:t>
                        </m:r>
                      </m:e>
                      <m:sup>
                        <m:r>
                          <a:rPr lang="it-IT" b="0" i="1" dirty="0" smtClean="0">
                            <a:latin typeface="Cambria Math" panose="02040503050406030204" pitchFamily="18" charset="0"/>
                          </a:rPr>
                          <m:t>2</m:t>
                        </m:r>
                      </m:sup>
                    </m:sSup>
                  </m:oMath>
                </a14:m>
                <a:r>
                  <a:rPr lang="it-IT" dirty="0"/>
                  <a:t> = </a:t>
                </a:r>
                <a14:m>
                  <m:oMath xmlns:m="http://schemas.openxmlformats.org/officeDocument/2006/math">
                    <m:f>
                      <m:fPr>
                        <m:ctrlPr>
                          <a:rPr lang="it-IT" i="1" smtClean="0">
                            <a:latin typeface="Cambria Math" panose="02040503050406030204" pitchFamily="18" charset="0"/>
                          </a:rPr>
                        </m:ctrlPr>
                      </m:fPr>
                      <m:num>
                        <m:r>
                          <a:rPr lang="it-IT" b="0" i="1" smtClean="0">
                            <a:latin typeface="Cambria Math" panose="02040503050406030204" pitchFamily="18" charset="0"/>
                          </a:rPr>
                          <m:t>3</m:t>
                        </m:r>
                      </m:num>
                      <m:den>
                        <m:r>
                          <a:rPr lang="it-IT" b="0" i="1" smtClean="0">
                            <a:latin typeface="Cambria Math" panose="02040503050406030204" pitchFamily="18" charset="0"/>
                          </a:rPr>
                          <m:t>2</m:t>
                        </m:r>
                      </m:den>
                    </m:f>
                  </m:oMath>
                </a14:m>
                <a:r>
                  <a:rPr lang="it-IT" b="0" dirty="0"/>
                  <a:t> </a:t>
                </a:r>
                <a:r>
                  <a:rPr lang="it-IT" dirty="0"/>
                  <a:t>KT</a:t>
                </a:r>
              </a:p>
            </p:txBody>
          </p:sp>
        </mc:Choice>
        <mc:Fallback xmlns="">
          <p:sp>
            <p:nvSpPr>
              <p:cNvPr id="30" name="CasellaDiTesto 29">
                <a:extLst>
                  <a:ext uri="{FF2B5EF4-FFF2-40B4-BE49-F238E27FC236}">
                    <a16:creationId xmlns:a16="http://schemas.microsoft.com/office/drawing/2014/main" id="{42B8A0CB-4315-46AD-B61D-AE44DEAC698F}"/>
                  </a:ext>
                </a:extLst>
              </p:cNvPr>
              <p:cNvSpPr txBox="1">
                <a:spLocks noRot="1" noChangeAspect="1" noMove="1" noResize="1" noEditPoints="1" noAdjustHandles="1" noChangeArrowheads="1" noChangeShapeType="1" noTextEdit="1"/>
              </p:cNvSpPr>
              <p:nvPr/>
            </p:nvSpPr>
            <p:spPr>
              <a:xfrm>
                <a:off x="6296977" y="4479659"/>
                <a:ext cx="1429922" cy="483466"/>
              </a:xfrm>
              <a:prstGeom prst="rect">
                <a:avLst/>
              </a:prstGeom>
              <a:blipFill>
                <a:blip r:embed="rId6"/>
                <a:stretch>
                  <a:fillRect b="-8861"/>
                </a:stretch>
              </a:blipFill>
            </p:spPr>
            <p:txBody>
              <a:bodyPr/>
              <a:lstStyle/>
              <a:p>
                <a:r>
                  <a:rPr lang="it-IT">
                    <a:noFill/>
                  </a:rPr>
                  <a:t> </a:t>
                </a:r>
              </a:p>
            </p:txBody>
          </p:sp>
        </mc:Fallback>
      </mc:AlternateContent>
      <p:sp>
        <p:nvSpPr>
          <p:cNvPr id="31" name="Freccia in giù 30">
            <a:extLst>
              <a:ext uri="{FF2B5EF4-FFF2-40B4-BE49-F238E27FC236}">
                <a16:creationId xmlns:a16="http://schemas.microsoft.com/office/drawing/2014/main" id="{0632A867-EC36-4018-85D3-01F574A35791}"/>
              </a:ext>
            </a:extLst>
          </p:cNvPr>
          <p:cNvSpPr/>
          <p:nvPr/>
        </p:nvSpPr>
        <p:spPr>
          <a:xfrm>
            <a:off x="6613964" y="5153889"/>
            <a:ext cx="590286" cy="353632"/>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2" name="CasellaDiTesto 31">
            <a:extLst>
              <a:ext uri="{FF2B5EF4-FFF2-40B4-BE49-F238E27FC236}">
                <a16:creationId xmlns:a16="http://schemas.microsoft.com/office/drawing/2014/main" id="{4FFD35AA-85EF-42A6-9C0E-A70E33647B69}"/>
              </a:ext>
            </a:extLst>
          </p:cNvPr>
          <p:cNvSpPr txBox="1"/>
          <p:nvPr/>
        </p:nvSpPr>
        <p:spPr>
          <a:xfrm>
            <a:off x="5854651" y="5549670"/>
            <a:ext cx="3430026" cy="646331"/>
          </a:xfrm>
          <a:prstGeom prst="rect">
            <a:avLst/>
          </a:prstGeom>
          <a:noFill/>
        </p:spPr>
        <p:txBody>
          <a:bodyPr wrap="square" rtlCol="0">
            <a:spAutoFit/>
          </a:bodyPr>
          <a:lstStyle/>
          <a:p>
            <a:r>
              <a:rPr lang="it-IT" dirty="0"/>
              <a:t>IL GAS SI RISCALDA  (PV =</a:t>
            </a:r>
            <a:r>
              <a:rPr lang="it-IT" dirty="0" err="1"/>
              <a:t>nRT</a:t>
            </a:r>
            <a:r>
              <a:rPr lang="it-IT" dirty="0"/>
              <a:t> ) </a:t>
            </a:r>
          </a:p>
          <a:p>
            <a:r>
              <a:rPr lang="it-IT" dirty="0"/>
              <a:t>AUMENTA LA PRESSIONE</a:t>
            </a:r>
          </a:p>
        </p:txBody>
      </p:sp>
      <p:sp>
        <p:nvSpPr>
          <p:cNvPr id="33" name="CasellaDiTesto 32">
            <a:extLst>
              <a:ext uri="{FF2B5EF4-FFF2-40B4-BE49-F238E27FC236}">
                <a16:creationId xmlns:a16="http://schemas.microsoft.com/office/drawing/2014/main" id="{CF41B360-59EE-466D-9DA4-8E2A6D29EC3F}"/>
              </a:ext>
            </a:extLst>
          </p:cNvPr>
          <p:cNvSpPr txBox="1"/>
          <p:nvPr/>
        </p:nvSpPr>
        <p:spPr>
          <a:xfrm>
            <a:off x="8707902" y="1533237"/>
            <a:ext cx="2926080" cy="584775"/>
          </a:xfrm>
          <a:prstGeom prst="rect">
            <a:avLst/>
          </a:prstGeom>
          <a:noFill/>
        </p:spPr>
        <p:txBody>
          <a:bodyPr wrap="square" rtlCol="0">
            <a:spAutoFit/>
          </a:bodyPr>
          <a:lstStyle/>
          <a:p>
            <a:r>
              <a:rPr lang="it-IT" sz="3200" dirty="0"/>
              <a:t>Se M &gt; 0,08 M </a:t>
            </a:r>
            <a:r>
              <a:rPr lang="it-IT" sz="3200" baseline="-25000" dirty="0"/>
              <a:t>S</a:t>
            </a:r>
          </a:p>
        </p:txBody>
      </p:sp>
      <p:sp>
        <p:nvSpPr>
          <p:cNvPr id="34" name="CasellaDiTesto 33">
            <a:extLst>
              <a:ext uri="{FF2B5EF4-FFF2-40B4-BE49-F238E27FC236}">
                <a16:creationId xmlns:a16="http://schemas.microsoft.com/office/drawing/2014/main" id="{79963710-FB7A-4680-9F18-DA143229F864}"/>
              </a:ext>
            </a:extLst>
          </p:cNvPr>
          <p:cNvSpPr txBox="1"/>
          <p:nvPr/>
        </p:nvSpPr>
        <p:spPr>
          <a:xfrm>
            <a:off x="8707902" y="2075590"/>
            <a:ext cx="2926080" cy="584775"/>
          </a:xfrm>
          <a:prstGeom prst="rect">
            <a:avLst/>
          </a:prstGeom>
          <a:noFill/>
        </p:spPr>
        <p:txBody>
          <a:bodyPr wrap="square" rtlCol="0">
            <a:spAutoFit/>
          </a:bodyPr>
          <a:lstStyle/>
          <a:p>
            <a:r>
              <a:rPr lang="it-IT" sz="3200" dirty="0"/>
              <a:t>T </a:t>
            </a:r>
            <a:r>
              <a:rPr lang="it-IT" sz="3200" dirty="0">
                <a:sym typeface="Symbol" panose="05050102010706020507" pitchFamily="18" charset="2"/>
              </a:rPr>
              <a:t> </a:t>
            </a:r>
            <a:r>
              <a:rPr lang="it-IT" sz="3200" dirty="0"/>
              <a:t>10</a:t>
            </a:r>
            <a:r>
              <a:rPr lang="it-IT" sz="3200" baseline="30000" dirty="0"/>
              <a:t>6</a:t>
            </a:r>
            <a:r>
              <a:rPr lang="it-IT" sz="3200" dirty="0"/>
              <a:t> K</a:t>
            </a:r>
            <a:endParaRPr lang="it-IT" sz="3200" baseline="-25000" dirty="0"/>
          </a:p>
        </p:txBody>
      </p:sp>
      <p:sp>
        <p:nvSpPr>
          <p:cNvPr id="37" name="CasellaDiTesto 36">
            <a:extLst>
              <a:ext uri="{FF2B5EF4-FFF2-40B4-BE49-F238E27FC236}">
                <a16:creationId xmlns:a16="http://schemas.microsoft.com/office/drawing/2014/main" id="{B5E0F6EC-861E-46BC-A312-885AD46D09F1}"/>
              </a:ext>
            </a:extLst>
          </p:cNvPr>
          <p:cNvSpPr txBox="1"/>
          <p:nvPr/>
        </p:nvSpPr>
        <p:spPr>
          <a:xfrm>
            <a:off x="8639292" y="2652561"/>
            <a:ext cx="3254549" cy="523220"/>
          </a:xfrm>
          <a:prstGeom prst="rect">
            <a:avLst/>
          </a:prstGeom>
          <a:noFill/>
        </p:spPr>
        <p:txBody>
          <a:bodyPr wrap="square" rtlCol="0">
            <a:spAutoFit/>
          </a:bodyPr>
          <a:lstStyle/>
          <a:p>
            <a:r>
              <a:rPr lang="it-IT" sz="2800" dirty="0"/>
              <a:t> FUSIONE IDROGENO</a:t>
            </a:r>
            <a:endParaRPr lang="it-IT" sz="2800" baseline="-25000" dirty="0"/>
          </a:p>
        </p:txBody>
      </p:sp>
      <p:sp>
        <p:nvSpPr>
          <p:cNvPr id="38" name="CasellaDiTesto 37">
            <a:extLst>
              <a:ext uri="{FF2B5EF4-FFF2-40B4-BE49-F238E27FC236}">
                <a16:creationId xmlns:a16="http://schemas.microsoft.com/office/drawing/2014/main" id="{829BEFF6-61DE-491B-B38B-C7D7DB0CC5ED}"/>
              </a:ext>
            </a:extLst>
          </p:cNvPr>
          <p:cNvSpPr txBox="1"/>
          <p:nvPr/>
        </p:nvSpPr>
        <p:spPr>
          <a:xfrm>
            <a:off x="8967761" y="4491901"/>
            <a:ext cx="2926080" cy="584775"/>
          </a:xfrm>
          <a:prstGeom prst="rect">
            <a:avLst/>
          </a:prstGeom>
          <a:noFill/>
        </p:spPr>
        <p:txBody>
          <a:bodyPr wrap="square" rtlCol="0">
            <a:spAutoFit/>
          </a:bodyPr>
          <a:lstStyle/>
          <a:p>
            <a:r>
              <a:rPr lang="it-IT" sz="3200" dirty="0"/>
              <a:t>M &lt; 0,08 M</a:t>
            </a:r>
            <a:endParaRPr lang="it-IT" sz="3200" baseline="-25000" dirty="0"/>
          </a:p>
        </p:txBody>
      </p:sp>
      <p:pic>
        <p:nvPicPr>
          <p:cNvPr id="39" name="Immagine 38">
            <a:extLst>
              <a:ext uri="{FF2B5EF4-FFF2-40B4-BE49-F238E27FC236}">
                <a16:creationId xmlns:a16="http://schemas.microsoft.com/office/drawing/2014/main" id="{D2016800-3F62-4D36-BF3E-179E9535BE22}"/>
              </a:ext>
            </a:extLst>
          </p:cNvPr>
          <p:cNvPicPr>
            <a:picLocks noChangeAspect="1"/>
          </p:cNvPicPr>
          <p:nvPr/>
        </p:nvPicPr>
        <p:blipFill>
          <a:blip r:embed="rId7"/>
          <a:stretch>
            <a:fillRect/>
          </a:stretch>
        </p:blipFill>
        <p:spPr>
          <a:xfrm>
            <a:off x="9284677" y="3202718"/>
            <a:ext cx="1243326" cy="1278186"/>
          </a:xfrm>
          <a:prstGeom prst="rect">
            <a:avLst/>
          </a:prstGeom>
        </p:spPr>
      </p:pic>
      <p:pic>
        <p:nvPicPr>
          <p:cNvPr id="40" name="Immagine 39">
            <a:extLst>
              <a:ext uri="{FF2B5EF4-FFF2-40B4-BE49-F238E27FC236}">
                <a16:creationId xmlns:a16="http://schemas.microsoft.com/office/drawing/2014/main" id="{D52FD16E-C505-402E-B365-AD1D248D05D1}"/>
              </a:ext>
            </a:extLst>
          </p:cNvPr>
          <p:cNvPicPr>
            <a:picLocks noChangeAspect="1"/>
          </p:cNvPicPr>
          <p:nvPr/>
        </p:nvPicPr>
        <p:blipFill>
          <a:blip r:embed="rId8"/>
          <a:stretch>
            <a:fillRect/>
          </a:stretch>
        </p:blipFill>
        <p:spPr>
          <a:xfrm>
            <a:off x="9259525" y="5076676"/>
            <a:ext cx="1539104" cy="1382826"/>
          </a:xfrm>
          <a:prstGeom prst="rect">
            <a:avLst/>
          </a:prstGeom>
        </p:spPr>
      </p:pic>
    </p:spTree>
    <p:extLst>
      <p:ext uri="{BB962C8B-B14F-4D97-AF65-F5344CB8AC3E}">
        <p14:creationId xmlns:p14="http://schemas.microsoft.com/office/powerpoint/2010/main" val="420065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par>
                                <p:cTn id="14" presetID="10"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par>
                                <p:cTn id="22" presetID="10" presetClass="entr" presetSubtype="0"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7" grpId="0"/>
      <p:bldP spid="3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09434B-2E7E-4F37-831D-443A0557E8D7}"/>
              </a:ext>
            </a:extLst>
          </p:cNvPr>
          <p:cNvSpPr>
            <a:spLocks noGrp="1"/>
          </p:cNvSpPr>
          <p:nvPr>
            <p:ph type="title"/>
          </p:nvPr>
        </p:nvSpPr>
        <p:spPr>
          <a:xfrm>
            <a:off x="4358801" y="463599"/>
            <a:ext cx="6323713" cy="844697"/>
          </a:xfrm>
        </p:spPr>
        <p:txBody>
          <a:bodyPr>
            <a:normAutofit/>
          </a:bodyPr>
          <a:lstStyle/>
          <a:p>
            <a:r>
              <a:rPr lang="it-IT" dirty="0"/>
              <a:t> Ciclo P-P (</a:t>
            </a:r>
            <a:r>
              <a:rPr lang="it-IT" sz="2700" dirty="0" err="1"/>
              <a:t>Bethe</a:t>
            </a:r>
            <a:r>
              <a:rPr lang="it-IT" sz="2700" dirty="0"/>
              <a:t> 1934</a:t>
            </a:r>
            <a:r>
              <a:rPr lang="it-IT" dirty="0"/>
              <a:t>)</a:t>
            </a:r>
          </a:p>
        </p:txBody>
      </p:sp>
      <p:pic>
        <p:nvPicPr>
          <p:cNvPr id="4" name="Segnaposto contenuto 5" descr="pp_chain.gif">
            <a:extLst>
              <a:ext uri="{FF2B5EF4-FFF2-40B4-BE49-F238E27FC236}">
                <a16:creationId xmlns:a16="http://schemas.microsoft.com/office/drawing/2014/main" id="{763191BD-E3B1-4377-BD0E-F87DFC98F7F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70404" y="1343818"/>
            <a:ext cx="7329488" cy="4170363"/>
          </a:xfrm>
        </p:spPr>
      </p:pic>
      <p:sp>
        <p:nvSpPr>
          <p:cNvPr id="5" name="Freccia a destra 7">
            <a:extLst>
              <a:ext uri="{FF2B5EF4-FFF2-40B4-BE49-F238E27FC236}">
                <a16:creationId xmlns:a16="http://schemas.microsoft.com/office/drawing/2014/main" id="{D4200E4E-B83F-4E4C-9D0F-B287BAB39BFC}"/>
              </a:ext>
            </a:extLst>
          </p:cNvPr>
          <p:cNvSpPr>
            <a:spLocks noChangeArrowheads="1"/>
          </p:cNvSpPr>
          <p:nvPr/>
        </p:nvSpPr>
        <p:spPr bwMode="auto">
          <a:xfrm>
            <a:off x="8780463" y="2826543"/>
            <a:ext cx="1481137" cy="1204912"/>
          </a:xfrm>
          <a:prstGeom prst="rightArrow">
            <a:avLst>
              <a:gd name="adj1" fmla="val 50000"/>
              <a:gd name="adj2" fmla="val 50012"/>
            </a:avLst>
          </a:prstGeom>
          <a:solidFill>
            <a:srgbClr val="FFFF00"/>
          </a:solidFill>
          <a:ln w="9525" algn="ctr">
            <a:solidFill>
              <a:schemeClr val="tx1"/>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a:t>27 Mev</a:t>
            </a:r>
          </a:p>
        </p:txBody>
      </p:sp>
      <p:sp>
        <p:nvSpPr>
          <p:cNvPr id="6" name="CasellaDiTesto 9">
            <a:extLst>
              <a:ext uri="{FF2B5EF4-FFF2-40B4-BE49-F238E27FC236}">
                <a16:creationId xmlns:a16="http://schemas.microsoft.com/office/drawing/2014/main" id="{A14F1421-3AF7-42A7-ADB2-B01FFF99AB0A}"/>
              </a:ext>
            </a:extLst>
          </p:cNvPr>
          <p:cNvSpPr txBox="1">
            <a:spLocks noChangeArrowheads="1"/>
          </p:cNvSpPr>
          <p:nvPr/>
        </p:nvSpPr>
        <p:spPr bwMode="auto">
          <a:xfrm>
            <a:off x="870404" y="5549702"/>
            <a:ext cx="88534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sz="2000" dirty="0"/>
              <a:t>Solo 1 volta su 10</a:t>
            </a:r>
            <a:r>
              <a:rPr lang="it-IT" altLang="it-IT" sz="2000" baseline="30000" dirty="0"/>
              <a:t>26</a:t>
            </a:r>
            <a:r>
              <a:rPr lang="it-IT" altLang="it-IT" sz="2000" dirty="0"/>
              <a:t> collisioni p-p ha luogo la formazioni di deuterio. Nonostante questa lentezza è l’altissimo numero di protoni a permettere che si formi 10</a:t>
            </a:r>
            <a:r>
              <a:rPr lang="it-IT" altLang="it-IT" sz="2000" baseline="30000" dirty="0"/>
              <a:t>12</a:t>
            </a:r>
            <a:r>
              <a:rPr lang="it-IT" altLang="it-IT" sz="2000" dirty="0"/>
              <a:t> kg di deuterio/s </a:t>
            </a:r>
          </a:p>
        </p:txBody>
      </p:sp>
      <p:sp>
        <p:nvSpPr>
          <p:cNvPr id="7" name="CasellaDiTesto 6">
            <a:extLst>
              <a:ext uri="{FF2B5EF4-FFF2-40B4-BE49-F238E27FC236}">
                <a16:creationId xmlns:a16="http://schemas.microsoft.com/office/drawing/2014/main" id="{E3F53454-AEE8-42ED-A849-EC0E9B5E4BB3}"/>
              </a:ext>
            </a:extLst>
          </p:cNvPr>
          <p:cNvSpPr txBox="1"/>
          <p:nvPr/>
        </p:nvSpPr>
        <p:spPr>
          <a:xfrm>
            <a:off x="8780463" y="4455886"/>
            <a:ext cx="1902051" cy="584775"/>
          </a:xfrm>
          <a:prstGeom prst="rect">
            <a:avLst/>
          </a:prstGeom>
          <a:solidFill>
            <a:srgbClr val="FFFF00"/>
          </a:solidFill>
        </p:spPr>
        <p:txBody>
          <a:bodyPr wrap="square" rtlCol="0">
            <a:spAutoFit/>
          </a:bodyPr>
          <a:lstStyle/>
          <a:p>
            <a:r>
              <a:rPr lang="it-IT" sz="3200" dirty="0">
                <a:ln w="28575">
                  <a:solidFill>
                    <a:schemeClr val="tx1"/>
                  </a:solidFill>
                </a:ln>
              </a:rPr>
              <a:t>E = </a:t>
            </a:r>
            <a:r>
              <a:rPr lang="it-IT" sz="3200" dirty="0">
                <a:ln w="28575">
                  <a:solidFill>
                    <a:schemeClr val="tx1"/>
                  </a:solidFill>
                </a:ln>
                <a:sym typeface="Symbol" panose="05050102010706020507" pitchFamily="18" charset="2"/>
              </a:rPr>
              <a:t>m c</a:t>
            </a:r>
            <a:r>
              <a:rPr lang="it-IT" sz="3200" baseline="30000" dirty="0">
                <a:ln w="28575">
                  <a:solidFill>
                    <a:schemeClr val="tx1"/>
                  </a:solidFill>
                </a:ln>
                <a:sym typeface="Symbol" panose="05050102010706020507" pitchFamily="18" charset="2"/>
              </a:rPr>
              <a:t>2</a:t>
            </a:r>
            <a:endParaRPr lang="it-IT" sz="3200" baseline="30000" dirty="0">
              <a:ln w="28575">
                <a:solidFill>
                  <a:schemeClr val="tx1"/>
                </a:solidFill>
              </a:ln>
            </a:endParaRPr>
          </a:p>
        </p:txBody>
      </p:sp>
    </p:spTree>
    <p:extLst>
      <p:ext uri="{BB962C8B-B14F-4D97-AF65-F5344CB8AC3E}">
        <p14:creationId xmlns:p14="http://schemas.microsoft.com/office/powerpoint/2010/main" val="2374192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a:extLst>
              <a:ext uri="{FF2B5EF4-FFF2-40B4-BE49-F238E27FC236}">
                <a16:creationId xmlns:a16="http://schemas.microsoft.com/office/drawing/2014/main" id="{AC4AEB95-91FF-45AF-AA7A-9295EBE1C7CE}"/>
              </a:ext>
            </a:extLst>
          </p:cNvPr>
          <p:cNvSpPr txBox="1">
            <a:spLocks noChangeArrowheads="1"/>
          </p:cNvSpPr>
          <p:nvPr/>
        </p:nvSpPr>
        <p:spPr bwMode="auto">
          <a:xfrm>
            <a:off x="3111305" y="357187"/>
            <a:ext cx="546816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4400" dirty="0">
                <a:solidFill>
                  <a:schemeClr val="accent1">
                    <a:lumMod val="75000"/>
                  </a:schemeClr>
                </a:solidFill>
                <a:latin typeface="Algerian" panose="04020705040A02060702" pitchFamily="82" charset="0"/>
                <a:ea typeface="+mj-ea"/>
                <a:cs typeface="+mj-cs"/>
              </a:rPr>
              <a:t>L’INTERNO DEL SOLE</a:t>
            </a:r>
          </a:p>
        </p:txBody>
      </p:sp>
      <p:pic>
        <p:nvPicPr>
          <p:cNvPr id="8195" name="Picture 3" descr="C:\images\educational\galassia\sundiag.jpg">
            <a:extLst>
              <a:ext uri="{FF2B5EF4-FFF2-40B4-BE49-F238E27FC236}">
                <a16:creationId xmlns:a16="http://schemas.microsoft.com/office/drawing/2014/main" id="{2561995C-053D-456E-ACA7-A530479194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0479" y="1126628"/>
            <a:ext cx="7257756" cy="517708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5995F6A0-9FF7-4BBF-BB2D-592842BB5AD5}"/>
              </a:ext>
            </a:extLst>
          </p:cNvPr>
          <p:cNvSpPr txBox="1"/>
          <p:nvPr/>
        </p:nvSpPr>
        <p:spPr>
          <a:xfrm>
            <a:off x="9608235" y="2370160"/>
            <a:ext cx="2190822" cy="2690015"/>
          </a:xfrm>
          <a:prstGeom prst="rect">
            <a:avLst/>
          </a:prstGeom>
          <a:noFill/>
        </p:spPr>
        <p:txBody>
          <a:bodyPr wrap="square" rtlCol="0">
            <a:spAutoFit/>
          </a:bodyPr>
          <a:lstStyle/>
          <a:p>
            <a:r>
              <a:rPr lang="it-IT" sz="2800" dirty="0"/>
              <a:t>I fotoni impiegano migliaia di anni per raggiungere la superficie</a:t>
            </a:r>
          </a:p>
        </p:txBody>
      </p:sp>
      <p:sp>
        <p:nvSpPr>
          <p:cNvPr id="3" name="Rettangolo con angoli arrotondati 2">
            <a:extLst>
              <a:ext uri="{FF2B5EF4-FFF2-40B4-BE49-F238E27FC236}">
                <a16:creationId xmlns:a16="http://schemas.microsoft.com/office/drawing/2014/main" id="{A24F47B8-F059-4DFC-85E3-3D98FA25C766}"/>
              </a:ext>
            </a:extLst>
          </p:cNvPr>
          <p:cNvSpPr/>
          <p:nvPr/>
        </p:nvSpPr>
        <p:spPr>
          <a:xfrm>
            <a:off x="533400" y="3048000"/>
            <a:ext cx="1410457"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Video su brillamenti solari</a:t>
            </a:r>
          </a:p>
        </p:txBody>
      </p:sp>
    </p:spTree>
    <p:extLst>
      <p:ext uri="{BB962C8B-B14F-4D97-AF65-F5344CB8AC3E}">
        <p14:creationId xmlns:p14="http://schemas.microsoft.com/office/powerpoint/2010/main" val="5586239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DBD4289-98E6-4F0C-B037-59AE6870B5E9}"/>
              </a:ext>
            </a:extLst>
          </p:cNvPr>
          <p:cNvPicPr>
            <a:picLocks noChangeAspect="1"/>
          </p:cNvPicPr>
          <p:nvPr/>
        </p:nvPicPr>
        <p:blipFill>
          <a:blip r:embed="rId2"/>
          <a:stretch>
            <a:fillRect/>
          </a:stretch>
        </p:blipFill>
        <p:spPr>
          <a:xfrm>
            <a:off x="2142978" y="483485"/>
            <a:ext cx="7906043" cy="5891029"/>
          </a:xfrm>
          <a:prstGeom prst="rect">
            <a:avLst/>
          </a:prstGeom>
        </p:spPr>
      </p:pic>
      <p:pic>
        <p:nvPicPr>
          <p:cNvPr id="4" name="Immagine 1" descr="HR.png">
            <a:extLst>
              <a:ext uri="{FF2B5EF4-FFF2-40B4-BE49-F238E27FC236}">
                <a16:creationId xmlns:a16="http://schemas.microsoft.com/office/drawing/2014/main" id="{29BEB032-8FCE-4CA3-93B0-8772FC7A09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19893" y="203915"/>
            <a:ext cx="8729128" cy="665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a:extLst>
              <a:ext uri="{FF2B5EF4-FFF2-40B4-BE49-F238E27FC236}">
                <a16:creationId xmlns:a16="http://schemas.microsoft.com/office/drawing/2014/main" id="{D1C68EF7-D3B5-402C-A5E0-1A57B0BF9E55}"/>
              </a:ext>
            </a:extLst>
          </p:cNvPr>
          <p:cNvSpPr txBox="1"/>
          <p:nvPr/>
        </p:nvSpPr>
        <p:spPr>
          <a:xfrm>
            <a:off x="10193215" y="2500826"/>
            <a:ext cx="1713035" cy="1477328"/>
          </a:xfrm>
          <a:prstGeom prst="rect">
            <a:avLst/>
          </a:prstGeom>
          <a:noFill/>
        </p:spPr>
        <p:txBody>
          <a:bodyPr wrap="square" rtlCol="0">
            <a:spAutoFit/>
          </a:bodyPr>
          <a:lstStyle/>
          <a:p>
            <a:r>
              <a:rPr lang="it-IT" b="1" dirty="0"/>
              <a:t>Solo M determina il posizionamento nella sequenza principale</a:t>
            </a:r>
          </a:p>
        </p:txBody>
      </p:sp>
    </p:spTree>
    <p:extLst>
      <p:ext uri="{BB962C8B-B14F-4D97-AF65-F5344CB8AC3E}">
        <p14:creationId xmlns:p14="http://schemas.microsoft.com/office/powerpoint/2010/main" val="297053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olo 1">
            <a:extLst>
              <a:ext uri="{FF2B5EF4-FFF2-40B4-BE49-F238E27FC236}">
                <a16:creationId xmlns:a16="http://schemas.microsoft.com/office/drawing/2014/main" id="{02B821B2-8564-4BA0-9332-5C13B0FEBC26}"/>
              </a:ext>
            </a:extLst>
          </p:cNvPr>
          <p:cNvSpPr>
            <a:spLocks noGrp="1"/>
          </p:cNvSpPr>
          <p:nvPr>
            <p:ph type="title"/>
          </p:nvPr>
        </p:nvSpPr>
        <p:spPr>
          <a:xfrm>
            <a:off x="1726237" y="365126"/>
            <a:ext cx="8792978" cy="767674"/>
          </a:xfrm>
        </p:spPr>
        <p:txBody>
          <a:bodyPr/>
          <a:lstStyle/>
          <a:p>
            <a:pPr algn="ctr" eaLnBrk="1" hangingPunct="1"/>
            <a:r>
              <a:rPr lang="it-IT" altLang="it-IT" dirty="0"/>
              <a:t>La scoperta dei Raggi X</a:t>
            </a:r>
          </a:p>
        </p:txBody>
      </p:sp>
      <p:pic>
        <p:nvPicPr>
          <p:cNvPr id="3075" name="Picture 4" descr="Prima Rx">
            <a:extLst>
              <a:ext uri="{FF2B5EF4-FFF2-40B4-BE49-F238E27FC236}">
                <a16:creationId xmlns:a16="http://schemas.microsoft.com/office/drawing/2014/main" id="{E0FC2C6D-EB25-4AAC-AE76-72E9A0DEA1D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21775" y="1278163"/>
            <a:ext cx="3441671" cy="5161643"/>
          </a:xfrm>
        </p:spPr>
      </p:pic>
      <p:pic>
        <p:nvPicPr>
          <p:cNvPr id="5" name="Picture 3">
            <a:extLst>
              <a:ext uri="{FF2B5EF4-FFF2-40B4-BE49-F238E27FC236}">
                <a16:creationId xmlns:a16="http://schemas.microsoft.com/office/drawing/2014/main" id="{3E32318E-8990-4B09-B5C6-A1121CE9E6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100165" y="1313286"/>
            <a:ext cx="4616977" cy="2545698"/>
          </a:xfrm>
          <a:prstGeom prst="rect">
            <a:avLst/>
          </a:prstGeom>
          <a:ln w="38100">
            <a:solidFill>
              <a:schemeClr val="accent1">
                <a:lumMod val="50000"/>
              </a:schemeClr>
            </a:solidFill>
          </a:ln>
        </p:spPr>
      </p:pic>
      <p:pic>
        <p:nvPicPr>
          <p:cNvPr id="6" name="Picture 2">
            <a:extLst>
              <a:ext uri="{FF2B5EF4-FFF2-40B4-BE49-F238E27FC236}">
                <a16:creationId xmlns:a16="http://schemas.microsoft.com/office/drawing/2014/main" id="{E40C3337-0989-48EA-AFDC-C24382DDB7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9093" y="3971924"/>
            <a:ext cx="5356225"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 Box 5">
            <a:extLst>
              <a:ext uri="{FF2B5EF4-FFF2-40B4-BE49-F238E27FC236}">
                <a16:creationId xmlns:a16="http://schemas.microsoft.com/office/drawing/2014/main" id="{B3BA3F9D-3F32-4A8D-9759-C841F0EA34A0}"/>
              </a:ext>
            </a:extLst>
          </p:cNvPr>
          <p:cNvSpPr txBox="1">
            <a:spLocks noChangeArrowheads="1"/>
          </p:cNvSpPr>
          <p:nvPr/>
        </p:nvSpPr>
        <p:spPr bwMode="auto">
          <a:xfrm>
            <a:off x="4100810" y="1403012"/>
            <a:ext cx="2824924" cy="212365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ctr"/>
            <a:r>
              <a:rPr lang="it-IT" altLang="it-IT" sz="3600" b="1" dirty="0">
                <a:latin typeface="Comic Sans MS" panose="030F0702030302020204" pitchFamily="66" charset="0"/>
              </a:rPr>
              <a:t>Prima </a:t>
            </a:r>
          </a:p>
          <a:p>
            <a:pPr algn="ctr"/>
            <a:r>
              <a:rPr lang="it-IT" altLang="it-IT" sz="3600" b="1" dirty="0">
                <a:latin typeface="Comic Sans MS" panose="030F0702030302020204" pitchFamily="66" charset="0"/>
              </a:rPr>
              <a:t>radiografia </a:t>
            </a:r>
          </a:p>
          <a:p>
            <a:pPr algn="ctr"/>
            <a:r>
              <a:rPr lang="it-IT" altLang="it-IT" sz="3600" b="1" dirty="0">
                <a:latin typeface="Comic Sans MS" panose="030F0702030302020204" pitchFamily="66" charset="0"/>
              </a:rPr>
              <a:t>di una mano </a:t>
            </a:r>
          </a:p>
          <a:p>
            <a:pPr algn="ctr"/>
            <a:r>
              <a:rPr lang="it-IT" altLang="it-IT" sz="2000" b="1" dirty="0">
                <a:latin typeface="Comic Sans MS" panose="030F0702030302020204" pitchFamily="66" charset="0"/>
              </a:rPr>
              <a:t>(</a:t>
            </a:r>
            <a:r>
              <a:rPr lang="it-IT" sz="2400" b="1" dirty="0" err="1">
                <a:latin typeface="Comic Sans MS" panose="030F0702030302020204" pitchFamily="66" charset="0"/>
              </a:rPr>
              <a:t>Röntgen</a:t>
            </a:r>
            <a:r>
              <a:rPr lang="it-IT" altLang="it-IT" sz="2000" b="1" dirty="0">
                <a:latin typeface="Comic Sans MS" panose="030F0702030302020204" pitchFamily="66" charset="0"/>
              </a:rPr>
              <a:t> - 1895)</a:t>
            </a:r>
            <a:endParaRPr lang="en-US" altLang="it-IT" sz="2000" b="1" dirty="0">
              <a:latin typeface="Comic Sans MS" panose="030F0702030302020204" pitchFamily="66"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olo 1">
            <a:extLst>
              <a:ext uri="{FF2B5EF4-FFF2-40B4-BE49-F238E27FC236}">
                <a16:creationId xmlns:a16="http://schemas.microsoft.com/office/drawing/2014/main" id="{A0A6F061-657C-4B36-B79E-70803FED3131}"/>
              </a:ext>
            </a:extLst>
          </p:cNvPr>
          <p:cNvSpPr>
            <a:spLocks noGrp="1"/>
          </p:cNvSpPr>
          <p:nvPr>
            <p:ph type="title"/>
          </p:nvPr>
        </p:nvSpPr>
        <p:spPr>
          <a:xfrm>
            <a:off x="2147888" y="339725"/>
            <a:ext cx="7772400" cy="1143000"/>
          </a:xfrm>
        </p:spPr>
        <p:txBody>
          <a:bodyPr/>
          <a:lstStyle/>
          <a:p>
            <a:r>
              <a:rPr lang="it-IT" altLang="it-IT" sz="3200"/>
              <a:t>Tempi di permanenza di una stella nella sequenza principale</a:t>
            </a:r>
          </a:p>
        </p:txBody>
      </p:sp>
      <p:graphicFrame>
        <p:nvGraphicFramePr>
          <p:cNvPr id="4" name="Segnaposto contenuto 3">
            <a:extLst>
              <a:ext uri="{FF2B5EF4-FFF2-40B4-BE49-F238E27FC236}">
                <a16:creationId xmlns:a16="http://schemas.microsoft.com/office/drawing/2014/main" id="{C00E1B15-1D1C-4F96-970B-603D526FC6A2}"/>
              </a:ext>
            </a:extLst>
          </p:cNvPr>
          <p:cNvGraphicFramePr>
            <a:graphicFrameLocks noGrp="1"/>
          </p:cNvGraphicFramePr>
          <p:nvPr>
            <p:ph idx="1"/>
          </p:nvPr>
        </p:nvGraphicFramePr>
        <p:xfrm>
          <a:off x="2285887" y="1632631"/>
          <a:ext cx="7496402" cy="3302696"/>
        </p:xfrm>
        <a:graphic>
          <a:graphicData uri="http://schemas.openxmlformats.org/drawingml/2006/table">
            <a:tbl>
              <a:tblPr firstRow="1" bandRow="1">
                <a:tableStyleId>{5C22544A-7EE6-4342-B048-85BDC9FD1C3A}</a:tableStyleId>
              </a:tblPr>
              <a:tblGrid>
                <a:gridCol w="3748201">
                  <a:extLst>
                    <a:ext uri="{9D8B030D-6E8A-4147-A177-3AD203B41FA5}">
                      <a16:colId xmlns:a16="http://schemas.microsoft.com/office/drawing/2014/main" val="20000"/>
                    </a:ext>
                  </a:extLst>
                </a:gridCol>
                <a:gridCol w="3748201">
                  <a:extLst>
                    <a:ext uri="{9D8B030D-6E8A-4147-A177-3AD203B41FA5}">
                      <a16:colId xmlns:a16="http://schemas.microsoft.com/office/drawing/2014/main" val="20001"/>
                    </a:ext>
                  </a:extLst>
                </a:gridCol>
              </a:tblGrid>
              <a:tr h="799262">
                <a:tc>
                  <a:txBody>
                    <a:bodyPr/>
                    <a:lstStyle/>
                    <a:p>
                      <a:r>
                        <a:rPr lang="it-IT" sz="2800" b="1" dirty="0"/>
                        <a:t>Masse solari</a:t>
                      </a:r>
                    </a:p>
                  </a:txBody>
                  <a:tcPr marT="45718" marB="45718">
                    <a:lnL w="38100" cap="flat" cmpd="sng" algn="ctr">
                      <a:solidFill>
                        <a:schemeClr val="accent1">
                          <a:lumMod val="75000"/>
                        </a:schemeClr>
                      </a:solidFill>
                      <a:prstDash val="solid"/>
                      <a:round/>
                      <a:headEnd type="none" w="med" len="med"/>
                      <a:tailEnd type="none" w="med" len="med"/>
                    </a:lnL>
                    <a:lnT w="38100" cap="flat" cmpd="sng" algn="ctr">
                      <a:solidFill>
                        <a:schemeClr val="accent1">
                          <a:lumMod val="75000"/>
                        </a:schemeClr>
                      </a:solidFill>
                      <a:prstDash val="solid"/>
                      <a:round/>
                      <a:headEnd type="none" w="med" len="med"/>
                      <a:tailEnd type="none" w="med" len="med"/>
                    </a:lnT>
                  </a:tcPr>
                </a:tc>
                <a:tc>
                  <a:txBody>
                    <a:bodyPr/>
                    <a:lstStyle/>
                    <a:p>
                      <a:r>
                        <a:rPr lang="it-IT" sz="2800" b="1" dirty="0"/>
                        <a:t>Tempo in sequenza principale ( anni)</a:t>
                      </a:r>
                    </a:p>
                  </a:txBody>
                  <a:tcPr marT="45718" marB="45718">
                    <a:lnR w="38100" cap="flat" cmpd="sng" algn="ctr">
                      <a:solidFill>
                        <a:schemeClr val="accent1">
                          <a:lumMod val="75000"/>
                        </a:schemeClr>
                      </a:solidFill>
                      <a:prstDash val="solid"/>
                      <a:round/>
                      <a:headEnd type="none" w="med" len="med"/>
                      <a:tailEnd type="none" w="med" len="med"/>
                    </a:lnR>
                    <a:lnT w="38100" cap="flat" cmpd="sng" algn="ctr">
                      <a:solidFill>
                        <a:schemeClr val="accent1">
                          <a:lumMod val="75000"/>
                        </a:schemeClr>
                      </a:solidFill>
                      <a:prstDash val="solid"/>
                      <a:round/>
                      <a:headEnd type="none" w="med" len="med"/>
                      <a:tailEnd type="none" w="med" len="med"/>
                    </a:lnT>
                  </a:tcPr>
                </a:tc>
                <a:extLst>
                  <a:ext uri="{0D108BD9-81ED-4DB2-BD59-A6C34878D82A}">
                    <a16:rowId xmlns:a16="http://schemas.microsoft.com/office/drawing/2014/main" val="10000"/>
                  </a:ext>
                </a:extLst>
              </a:tr>
              <a:tr h="589455">
                <a:tc>
                  <a:txBody>
                    <a:bodyPr/>
                    <a:lstStyle/>
                    <a:p>
                      <a:r>
                        <a:rPr lang="it-IT" sz="2800" b="1" dirty="0"/>
                        <a:t>0,5</a:t>
                      </a:r>
                    </a:p>
                  </a:txBody>
                  <a:tcPr marT="45718" marB="45718">
                    <a:lnL w="38100" cap="flat" cmpd="sng" algn="ctr">
                      <a:solidFill>
                        <a:schemeClr val="accent1">
                          <a:lumMod val="75000"/>
                        </a:schemeClr>
                      </a:solidFill>
                      <a:prstDash val="solid"/>
                      <a:round/>
                      <a:headEnd type="none" w="med" len="med"/>
                      <a:tailEnd type="none" w="med" len="med"/>
                    </a:lnL>
                  </a:tcPr>
                </a:tc>
                <a:tc>
                  <a:txBody>
                    <a:bodyPr/>
                    <a:lstStyle/>
                    <a:p>
                      <a:r>
                        <a:rPr lang="it-IT" sz="2800" b="1" dirty="0"/>
                        <a:t>200 </a:t>
                      </a:r>
                      <a:r>
                        <a:rPr lang="it-IT" sz="2800" b="1" dirty="0" err="1"/>
                        <a:t>milardi</a:t>
                      </a:r>
                      <a:endParaRPr lang="it-IT" sz="2800" b="1" dirty="0"/>
                    </a:p>
                  </a:txBody>
                  <a:tcPr marT="45718" marB="45718">
                    <a:lnR w="38100" cap="flat" cmpd="sng" algn="ctr">
                      <a:solidFill>
                        <a:schemeClr val="accent1">
                          <a:lumMod val="75000"/>
                        </a:schemeClr>
                      </a:solidFill>
                      <a:prstDash val="solid"/>
                      <a:round/>
                      <a:headEnd type="none" w="med" len="med"/>
                      <a:tailEnd type="none" w="med" len="med"/>
                    </a:lnR>
                  </a:tcPr>
                </a:tc>
                <a:extLst>
                  <a:ext uri="{0D108BD9-81ED-4DB2-BD59-A6C34878D82A}">
                    <a16:rowId xmlns:a16="http://schemas.microsoft.com/office/drawing/2014/main" val="10001"/>
                  </a:ext>
                </a:extLst>
              </a:tr>
              <a:tr h="589455">
                <a:tc>
                  <a:txBody>
                    <a:bodyPr/>
                    <a:lstStyle/>
                    <a:p>
                      <a:r>
                        <a:rPr lang="it-IT" sz="2800" b="1" dirty="0"/>
                        <a:t>1</a:t>
                      </a:r>
                    </a:p>
                  </a:txBody>
                  <a:tcPr marT="45718" marB="45718">
                    <a:lnL w="38100" cap="flat" cmpd="sng" algn="ctr">
                      <a:solidFill>
                        <a:schemeClr val="accent1">
                          <a:lumMod val="75000"/>
                        </a:schemeClr>
                      </a:solidFill>
                      <a:prstDash val="solid"/>
                      <a:round/>
                      <a:headEnd type="none" w="med" len="med"/>
                      <a:tailEnd type="none" w="med" len="med"/>
                    </a:lnL>
                  </a:tcPr>
                </a:tc>
                <a:tc>
                  <a:txBody>
                    <a:bodyPr/>
                    <a:lstStyle/>
                    <a:p>
                      <a:r>
                        <a:rPr lang="it-IT" sz="2800" b="1" dirty="0"/>
                        <a:t>10 miliardi</a:t>
                      </a:r>
                    </a:p>
                  </a:txBody>
                  <a:tcPr marT="45718" marB="45718">
                    <a:lnR w="38100" cap="flat" cmpd="sng" algn="ctr">
                      <a:solidFill>
                        <a:schemeClr val="accent1">
                          <a:lumMod val="75000"/>
                        </a:schemeClr>
                      </a:solidFill>
                      <a:prstDash val="solid"/>
                      <a:round/>
                      <a:headEnd type="none" w="med" len="med"/>
                      <a:tailEnd type="none" w="med" len="med"/>
                    </a:lnR>
                  </a:tcPr>
                </a:tc>
                <a:extLst>
                  <a:ext uri="{0D108BD9-81ED-4DB2-BD59-A6C34878D82A}">
                    <a16:rowId xmlns:a16="http://schemas.microsoft.com/office/drawing/2014/main" val="10002"/>
                  </a:ext>
                </a:extLst>
              </a:tr>
              <a:tr h="589455">
                <a:tc>
                  <a:txBody>
                    <a:bodyPr/>
                    <a:lstStyle/>
                    <a:p>
                      <a:r>
                        <a:rPr lang="it-IT" sz="2800" b="1" dirty="0"/>
                        <a:t>3</a:t>
                      </a:r>
                    </a:p>
                  </a:txBody>
                  <a:tcPr marT="45718" marB="45718">
                    <a:lnL w="38100" cap="flat" cmpd="sng" algn="ctr">
                      <a:solidFill>
                        <a:schemeClr val="accent1">
                          <a:lumMod val="75000"/>
                        </a:schemeClr>
                      </a:solidFill>
                      <a:prstDash val="solid"/>
                      <a:round/>
                      <a:headEnd type="none" w="med" len="med"/>
                      <a:tailEnd type="none" w="med" len="med"/>
                    </a:lnL>
                  </a:tcPr>
                </a:tc>
                <a:tc>
                  <a:txBody>
                    <a:bodyPr/>
                    <a:lstStyle/>
                    <a:p>
                      <a:r>
                        <a:rPr lang="it-IT" sz="2800" b="1" dirty="0"/>
                        <a:t>500 milioni</a:t>
                      </a:r>
                    </a:p>
                  </a:txBody>
                  <a:tcPr marT="45718" marB="45718">
                    <a:lnR w="38100" cap="flat" cmpd="sng" algn="ctr">
                      <a:solidFill>
                        <a:schemeClr val="accent1">
                          <a:lumMod val="75000"/>
                        </a:schemeClr>
                      </a:solidFill>
                      <a:prstDash val="solid"/>
                      <a:round/>
                      <a:headEnd type="none" w="med" len="med"/>
                      <a:tailEnd type="none" w="med" len="med"/>
                    </a:lnR>
                  </a:tcPr>
                </a:tc>
                <a:extLst>
                  <a:ext uri="{0D108BD9-81ED-4DB2-BD59-A6C34878D82A}">
                    <a16:rowId xmlns:a16="http://schemas.microsoft.com/office/drawing/2014/main" val="10003"/>
                  </a:ext>
                </a:extLst>
              </a:tr>
              <a:tr h="589455">
                <a:tc>
                  <a:txBody>
                    <a:bodyPr/>
                    <a:lstStyle/>
                    <a:p>
                      <a:r>
                        <a:rPr lang="it-IT" sz="2800" b="1" dirty="0"/>
                        <a:t>20</a:t>
                      </a:r>
                    </a:p>
                  </a:txBody>
                  <a:tcPr marT="45718" marB="45718">
                    <a:lnL w="38100" cap="flat" cmpd="sng" algn="ctr">
                      <a:solidFill>
                        <a:schemeClr val="accent1">
                          <a:lumMod val="75000"/>
                        </a:schemeClr>
                      </a:solidFill>
                      <a:prstDash val="solid"/>
                      <a:round/>
                      <a:headEnd type="none" w="med" len="med"/>
                      <a:tailEnd type="none" w="med" len="med"/>
                    </a:lnL>
                    <a:lnB w="38100" cap="flat" cmpd="sng" algn="ctr">
                      <a:solidFill>
                        <a:schemeClr val="accent1">
                          <a:lumMod val="75000"/>
                        </a:schemeClr>
                      </a:solidFill>
                      <a:prstDash val="solid"/>
                      <a:round/>
                      <a:headEnd type="none" w="med" len="med"/>
                      <a:tailEnd type="none" w="med" len="med"/>
                    </a:lnB>
                  </a:tcPr>
                </a:tc>
                <a:tc>
                  <a:txBody>
                    <a:bodyPr/>
                    <a:lstStyle/>
                    <a:p>
                      <a:r>
                        <a:rPr lang="it-IT" sz="2800" b="1" dirty="0"/>
                        <a:t>3 milioni</a:t>
                      </a:r>
                    </a:p>
                  </a:txBody>
                  <a:tcPr marT="45718" marB="45718">
                    <a:lnR w="38100" cap="flat" cmpd="sng" algn="ctr">
                      <a:solidFill>
                        <a:schemeClr val="accent1">
                          <a:lumMod val="75000"/>
                        </a:schemeClr>
                      </a:solidFill>
                      <a:prstDash val="solid"/>
                      <a:round/>
                      <a:headEnd type="none" w="med" len="med"/>
                      <a:tailEnd type="none" w="med" len="med"/>
                    </a:lnR>
                    <a:lnB w="381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2" name="CasellaDiTesto 1">
            <a:extLst>
              <a:ext uri="{FF2B5EF4-FFF2-40B4-BE49-F238E27FC236}">
                <a16:creationId xmlns:a16="http://schemas.microsoft.com/office/drawing/2014/main" id="{24942A5B-4D3E-483C-9121-54245E1E7AD6}"/>
              </a:ext>
            </a:extLst>
          </p:cNvPr>
          <p:cNvSpPr txBox="1"/>
          <p:nvPr/>
        </p:nvSpPr>
        <p:spPr>
          <a:xfrm>
            <a:off x="2002971" y="5312229"/>
            <a:ext cx="8244115" cy="954107"/>
          </a:xfrm>
          <a:prstGeom prst="rect">
            <a:avLst/>
          </a:prstGeom>
          <a:noFill/>
        </p:spPr>
        <p:txBody>
          <a:bodyPr wrap="square" rtlCol="0">
            <a:spAutoFit/>
          </a:bodyPr>
          <a:lstStyle/>
          <a:p>
            <a:r>
              <a:rPr lang="it-IT" sz="2800" b="1" dirty="0">
                <a:solidFill>
                  <a:schemeClr val="accent1">
                    <a:lumMod val="75000"/>
                  </a:schemeClr>
                </a:solidFill>
              </a:rPr>
              <a:t>Per tutto questo tempo la forza gravitazionale è controbilanciato dalla pressione di radiazione</a:t>
            </a:r>
          </a:p>
        </p:txBody>
      </p:sp>
    </p:spTree>
    <p:extLst>
      <p:ext uri="{BB962C8B-B14F-4D97-AF65-F5344CB8AC3E}">
        <p14:creationId xmlns:p14="http://schemas.microsoft.com/office/powerpoint/2010/main" val="9718422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819276" y="330262"/>
            <a:ext cx="8705064" cy="1080120"/>
          </a:xfrm>
        </p:spPr>
        <p:txBody>
          <a:bodyPr>
            <a:normAutofit/>
          </a:bodyPr>
          <a:lstStyle/>
          <a:p>
            <a:r>
              <a:rPr lang="it-IT" sz="2800" dirty="0"/>
              <a:t>Radiazione emessa da un corpo </a:t>
            </a:r>
            <a:r>
              <a:rPr lang="it-IT" sz="2800" dirty="0">
                <a:solidFill>
                  <a:srgbClr val="FF0000"/>
                </a:solidFill>
              </a:rPr>
              <a:t>denso</a:t>
            </a:r>
            <a:r>
              <a:rPr lang="it-IT" sz="2800" dirty="0"/>
              <a:t> e caldo: caratteristiche generali</a:t>
            </a:r>
          </a:p>
        </p:txBody>
      </p:sp>
      <p:pic>
        <p:nvPicPr>
          <p:cNvPr id="44034" name="Picture 2"/>
          <p:cNvPicPr>
            <a:picLocks noChangeAspect="1" noChangeArrowheads="1"/>
          </p:cNvPicPr>
          <p:nvPr/>
        </p:nvPicPr>
        <p:blipFill>
          <a:blip r:embed="rId3" cstate="print"/>
          <a:srcRect/>
          <a:stretch>
            <a:fillRect/>
          </a:stretch>
        </p:blipFill>
        <p:spPr bwMode="auto">
          <a:xfrm>
            <a:off x="2999656" y="1387769"/>
            <a:ext cx="6157044" cy="4344739"/>
          </a:xfrm>
          <a:prstGeom prst="rect">
            <a:avLst/>
          </a:prstGeom>
          <a:noFill/>
          <a:ln w="9525">
            <a:noFill/>
            <a:miter lim="800000"/>
            <a:headEnd/>
            <a:tailEnd/>
          </a:ln>
        </p:spPr>
      </p:pic>
      <p:pic>
        <p:nvPicPr>
          <p:cNvPr id="44035" name="Picture 3"/>
          <p:cNvPicPr>
            <a:picLocks noChangeAspect="1" noChangeArrowheads="1"/>
          </p:cNvPicPr>
          <p:nvPr/>
        </p:nvPicPr>
        <p:blipFill>
          <a:blip r:embed="rId4" cstate="print"/>
          <a:srcRect/>
          <a:stretch>
            <a:fillRect/>
          </a:stretch>
        </p:blipFill>
        <p:spPr bwMode="auto">
          <a:xfrm>
            <a:off x="2423592" y="2132857"/>
            <a:ext cx="539750" cy="3400425"/>
          </a:xfrm>
          <a:prstGeom prst="rect">
            <a:avLst/>
          </a:prstGeom>
          <a:noFill/>
          <a:ln w="9525">
            <a:noFill/>
            <a:miter lim="800000"/>
            <a:headEnd/>
            <a:tailEnd/>
          </a:ln>
        </p:spPr>
      </p:pic>
      <p:pic>
        <p:nvPicPr>
          <p:cNvPr id="44036" name="Picture 4"/>
          <p:cNvPicPr>
            <a:picLocks noChangeAspect="1" noChangeArrowheads="1"/>
          </p:cNvPicPr>
          <p:nvPr/>
        </p:nvPicPr>
        <p:blipFill>
          <a:blip r:embed="rId5" cstate="print"/>
          <a:srcRect/>
          <a:stretch>
            <a:fillRect/>
          </a:stretch>
        </p:blipFill>
        <p:spPr bwMode="auto">
          <a:xfrm>
            <a:off x="2783632" y="2132857"/>
            <a:ext cx="107950" cy="3240087"/>
          </a:xfrm>
          <a:prstGeom prst="rect">
            <a:avLst/>
          </a:prstGeom>
          <a:noFill/>
          <a:ln w="9525">
            <a:noFill/>
            <a:miter lim="800000"/>
            <a:headEnd/>
            <a:tailEnd/>
          </a:ln>
        </p:spPr>
      </p:pic>
      <p:pic>
        <p:nvPicPr>
          <p:cNvPr id="44037" name="Picture 5"/>
          <p:cNvPicPr>
            <a:picLocks noChangeAspect="1" noChangeArrowheads="1"/>
          </p:cNvPicPr>
          <p:nvPr/>
        </p:nvPicPr>
        <p:blipFill>
          <a:blip r:embed="rId6" cstate="print"/>
          <a:srcRect/>
          <a:stretch>
            <a:fillRect/>
          </a:stretch>
        </p:blipFill>
        <p:spPr bwMode="auto">
          <a:xfrm>
            <a:off x="6023993" y="6165304"/>
            <a:ext cx="1800225" cy="107950"/>
          </a:xfrm>
          <a:prstGeom prst="rect">
            <a:avLst/>
          </a:prstGeom>
          <a:noFill/>
          <a:ln w="9525">
            <a:noFill/>
            <a:miter lim="800000"/>
            <a:headEnd/>
            <a:tailEnd/>
          </a:ln>
        </p:spPr>
      </p:pic>
      <p:pic>
        <p:nvPicPr>
          <p:cNvPr id="44038" name="Picture 6"/>
          <p:cNvPicPr>
            <a:picLocks noChangeAspect="1" noChangeArrowheads="1"/>
          </p:cNvPicPr>
          <p:nvPr/>
        </p:nvPicPr>
        <p:blipFill>
          <a:blip r:embed="rId7" cstate="print"/>
          <a:srcRect/>
          <a:stretch>
            <a:fillRect/>
          </a:stretch>
        </p:blipFill>
        <p:spPr bwMode="auto">
          <a:xfrm>
            <a:off x="4151784" y="5805264"/>
            <a:ext cx="1800200" cy="633038"/>
          </a:xfrm>
          <a:prstGeom prst="rect">
            <a:avLst/>
          </a:prstGeom>
          <a:noFill/>
          <a:ln w="9525">
            <a:noFill/>
            <a:miter lim="800000"/>
            <a:headEnd/>
            <a:tailEnd/>
          </a:ln>
        </p:spPr>
      </p:pic>
      <p:sp>
        <p:nvSpPr>
          <p:cNvPr id="44040" name="Rectangle 8"/>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44043" name="Rectangle 11"/>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pic>
        <p:nvPicPr>
          <p:cNvPr id="44042" name="Picture 10"/>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1524001" y="0"/>
            <a:ext cx="295275" cy="190500"/>
          </a:xfrm>
          <a:prstGeom prst="rect">
            <a:avLst/>
          </a:prstGeom>
          <a:noFill/>
        </p:spPr>
      </p:pic>
      <p:sp>
        <p:nvSpPr>
          <p:cNvPr id="17" name="CasellaDiTesto 16"/>
          <p:cNvSpPr txBox="1"/>
          <p:nvPr/>
        </p:nvSpPr>
        <p:spPr>
          <a:xfrm>
            <a:off x="5663952" y="1844825"/>
            <a:ext cx="2232248" cy="461665"/>
          </a:xfrm>
          <a:prstGeom prst="rect">
            <a:avLst/>
          </a:prstGeom>
          <a:noFill/>
        </p:spPr>
        <p:txBody>
          <a:bodyPr wrap="square" rtlCol="0">
            <a:spAutoFit/>
          </a:bodyPr>
          <a:lstStyle/>
          <a:p>
            <a:r>
              <a:rPr lang="it-IT" sz="2400" b="1" dirty="0">
                <a:sym typeface="Symbol"/>
              </a:rPr>
              <a:t></a:t>
            </a:r>
            <a:r>
              <a:rPr lang="it-IT" sz="2400" b="1" baseline="-25000" dirty="0" err="1">
                <a:sym typeface="Symbol"/>
              </a:rPr>
              <a:t>max</a:t>
            </a:r>
            <a:r>
              <a:rPr lang="it-IT" sz="2400" b="1" dirty="0" err="1">
                <a:sym typeface="Symbol"/>
              </a:rPr>
              <a:t>T=</a:t>
            </a:r>
            <a:r>
              <a:rPr lang="it-IT" sz="2400" b="1" dirty="0">
                <a:sym typeface="Symbol"/>
              </a:rPr>
              <a:t> costante</a:t>
            </a:r>
            <a:endParaRPr lang="it-IT" sz="2400" b="1" dirty="0"/>
          </a:p>
        </p:txBody>
      </p:sp>
      <p:sp>
        <p:nvSpPr>
          <p:cNvPr id="44045" name="Rectangle 13"/>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pic>
        <p:nvPicPr>
          <p:cNvPr id="44044" name="Picture 12"/>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1524001" y="0"/>
            <a:ext cx="295275" cy="190500"/>
          </a:xfrm>
          <a:prstGeom prst="rect">
            <a:avLst/>
          </a:prstGeom>
          <a:noFill/>
        </p:spPr>
      </p:pic>
      <p:sp>
        <p:nvSpPr>
          <p:cNvPr id="15" name="CasellaDiTesto 14"/>
          <p:cNvSpPr txBox="1"/>
          <p:nvPr/>
        </p:nvSpPr>
        <p:spPr>
          <a:xfrm>
            <a:off x="2999656" y="3284984"/>
            <a:ext cx="971600" cy="369332"/>
          </a:xfrm>
          <a:prstGeom prst="rect">
            <a:avLst/>
          </a:prstGeom>
          <a:noFill/>
        </p:spPr>
        <p:txBody>
          <a:bodyPr wrap="square" rtlCol="0">
            <a:spAutoFit/>
          </a:bodyPr>
          <a:lstStyle/>
          <a:p>
            <a:r>
              <a:rPr lang="it-IT" b="1" dirty="0"/>
              <a:t>J/(m</a:t>
            </a:r>
            <a:r>
              <a:rPr lang="it-IT" b="1" baseline="30000" dirty="0"/>
              <a:t>2</a:t>
            </a:r>
            <a:r>
              <a:rPr lang="it-IT" b="1" dirty="0"/>
              <a:t>s)</a:t>
            </a:r>
          </a:p>
        </p:txBody>
      </p:sp>
    </p:spTree>
    <p:extLst>
      <p:ext uri="{BB962C8B-B14F-4D97-AF65-F5344CB8AC3E}">
        <p14:creationId xmlns:p14="http://schemas.microsoft.com/office/powerpoint/2010/main" val="36949055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59250" y="166328"/>
            <a:ext cx="9130669" cy="1196752"/>
          </a:xfrm>
        </p:spPr>
        <p:txBody>
          <a:bodyPr>
            <a:normAutofit fontScale="90000"/>
          </a:bodyPr>
          <a:lstStyle/>
          <a:p>
            <a:br>
              <a:rPr lang="it-IT" sz="3200" dirty="0"/>
            </a:br>
            <a:r>
              <a:rPr lang="it-IT" sz="3200" dirty="0"/>
              <a:t>Spettri emessi da alcuni corpi caldi:</a:t>
            </a:r>
            <a:r>
              <a:rPr lang="it-IT" sz="3200" dirty="0">
                <a:sym typeface="Symbol"/>
              </a:rPr>
              <a:t> </a:t>
            </a:r>
            <a:br>
              <a:rPr lang="it-IT" sz="3200" dirty="0">
                <a:sym typeface="Symbol"/>
              </a:rPr>
            </a:br>
            <a:r>
              <a:rPr lang="it-IT" sz="3200" dirty="0">
                <a:sym typeface="Symbol"/>
              </a:rPr>
              <a:t></a:t>
            </a:r>
            <a:r>
              <a:rPr lang="it-IT" sz="3200" baseline="-25000" dirty="0" err="1">
                <a:sym typeface="Symbol"/>
              </a:rPr>
              <a:t>max</a:t>
            </a:r>
            <a:r>
              <a:rPr lang="it-IT" sz="3200" baseline="-25000" dirty="0">
                <a:sym typeface="Symbol"/>
              </a:rPr>
              <a:t>  </a:t>
            </a:r>
            <a:r>
              <a:rPr lang="it-IT" sz="3200" dirty="0">
                <a:sym typeface="Symbol"/>
              </a:rPr>
              <a:t>=&gt;  T </a:t>
            </a:r>
            <a:br>
              <a:rPr lang="it-IT" sz="3200" dirty="0"/>
            </a:br>
            <a:endParaRPr lang="it-IT" sz="3200" dirty="0"/>
          </a:p>
        </p:txBody>
      </p:sp>
      <p:pic>
        <p:nvPicPr>
          <p:cNvPr id="46083" name="Picture 3"/>
          <p:cNvPicPr>
            <a:picLocks noChangeAspect="1" noChangeArrowheads="1"/>
          </p:cNvPicPr>
          <p:nvPr/>
        </p:nvPicPr>
        <p:blipFill>
          <a:blip r:embed="rId2" cstate="print"/>
          <a:srcRect/>
          <a:stretch>
            <a:fillRect/>
          </a:stretch>
        </p:blipFill>
        <p:spPr bwMode="auto">
          <a:xfrm>
            <a:off x="4246563" y="2135422"/>
            <a:ext cx="7183437" cy="2305050"/>
          </a:xfrm>
          <a:prstGeom prst="rect">
            <a:avLst/>
          </a:prstGeom>
          <a:noFill/>
          <a:ln w="9525">
            <a:noFill/>
            <a:miter lim="800000"/>
            <a:headEnd/>
            <a:tailEnd/>
          </a:ln>
        </p:spPr>
      </p:pic>
      <p:pic>
        <p:nvPicPr>
          <p:cNvPr id="46086" name="Picture 6"/>
          <p:cNvPicPr>
            <a:picLocks noChangeAspect="1" noChangeArrowheads="1"/>
          </p:cNvPicPr>
          <p:nvPr/>
        </p:nvPicPr>
        <p:blipFill>
          <a:blip r:embed="rId3" cstate="print"/>
          <a:srcRect/>
          <a:stretch>
            <a:fillRect/>
          </a:stretch>
        </p:blipFill>
        <p:spPr bwMode="auto">
          <a:xfrm>
            <a:off x="655320" y="1256232"/>
            <a:ext cx="6797040" cy="4708125"/>
          </a:xfrm>
          <a:prstGeom prst="rect">
            <a:avLst/>
          </a:prstGeom>
          <a:noFill/>
          <a:ln w="9525">
            <a:noFill/>
            <a:miter lim="800000"/>
            <a:headEnd/>
            <a:tailEnd/>
          </a:ln>
        </p:spPr>
      </p:pic>
      <p:pic>
        <p:nvPicPr>
          <p:cNvPr id="46088" name="Picture 8"/>
          <p:cNvPicPr>
            <a:picLocks noChangeAspect="1" noChangeArrowheads="1"/>
          </p:cNvPicPr>
          <p:nvPr/>
        </p:nvPicPr>
        <p:blipFill>
          <a:blip r:embed="rId4" cstate="print"/>
          <a:srcRect/>
          <a:stretch>
            <a:fillRect/>
          </a:stretch>
        </p:blipFill>
        <p:spPr bwMode="auto">
          <a:xfrm>
            <a:off x="3640852" y="1090133"/>
            <a:ext cx="8337788" cy="4989963"/>
          </a:xfrm>
          <a:prstGeom prst="rect">
            <a:avLst/>
          </a:prstGeom>
          <a:noFill/>
          <a:ln w="9525">
            <a:noFill/>
            <a:miter lim="800000"/>
            <a:headEnd/>
            <a:tailEnd/>
          </a:ln>
        </p:spPr>
      </p:pic>
      <p:pic>
        <p:nvPicPr>
          <p:cNvPr id="46087" name="Picture 7"/>
          <p:cNvPicPr>
            <a:picLocks noChangeAspect="1" noChangeArrowheads="1"/>
          </p:cNvPicPr>
          <p:nvPr/>
        </p:nvPicPr>
        <p:blipFill>
          <a:blip r:embed="rId5" cstate="print"/>
          <a:srcRect/>
          <a:stretch>
            <a:fillRect/>
          </a:stretch>
        </p:blipFill>
        <p:spPr bwMode="auto">
          <a:xfrm>
            <a:off x="1659251" y="907923"/>
            <a:ext cx="7957189" cy="5172173"/>
          </a:xfrm>
          <a:prstGeom prst="rect">
            <a:avLst/>
          </a:prstGeom>
          <a:noFill/>
          <a:ln w="9525">
            <a:noFill/>
            <a:miter lim="800000"/>
            <a:headEnd/>
            <a:tailEnd/>
          </a:ln>
        </p:spPr>
      </p:pic>
    </p:spTree>
    <p:extLst>
      <p:ext uri="{BB962C8B-B14F-4D97-AF65-F5344CB8AC3E}">
        <p14:creationId xmlns:p14="http://schemas.microsoft.com/office/powerpoint/2010/main" val="259801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088"/>
                                        </p:tgtEl>
                                        <p:attrNameLst>
                                          <p:attrName>style.visibility</p:attrName>
                                        </p:attrNameLst>
                                      </p:cBhvr>
                                      <p:to>
                                        <p:strVal val="visible"/>
                                      </p:to>
                                    </p:set>
                                    <p:animEffect transition="in" filter="fade">
                                      <p:cBhvr>
                                        <p:cTn id="7" dur="500"/>
                                        <p:tgtEl>
                                          <p:spTgt spid="460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087"/>
                                        </p:tgtEl>
                                        <p:attrNameLst>
                                          <p:attrName>style.visibility</p:attrName>
                                        </p:attrNameLst>
                                      </p:cBhvr>
                                      <p:to>
                                        <p:strVal val="visible"/>
                                      </p:to>
                                    </p:set>
                                    <p:animEffect transition="in" filter="fade">
                                      <p:cBhvr>
                                        <p:cTn id="12" dur="500"/>
                                        <p:tgtEl>
                                          <p:spTgt spid="46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A84114-8E2E-46E9-BC48-849F28937847}"/>
              </a:ext>
            </a:extLst>
          </p:cNvPr>
          <p:cNvSpPr>
            <a:spLocks noGrp="1"/>
          </p:cNvSpPr>
          <p:nvPr>
            <p:ph type="title"/>
          </p:nvPr>
        </p:nvSpPr>
        <p:spPr>
          <a:xfrm>
            <a:off x="3141801" y="437830"/>
            <a:ext cx="4527961" cy="610235"/>
          </a:xfrm>
        </p:spPr>
        <p:txBody>
          <a:bodyPr>
            <a:normAutofit/>
          </a:bodyPr>
          <a:lstStyle/>
          <a:p>
            <a:r>
              <a:rPr lang="it-IT" dirty="0"/>
              <a:t> GIGANTE ROSSA</a:t>
            </a:r>
          </a:p>
        </p:txBody>
      </p:sp>
      <p:pic>
        <p:nvPicPr>
          <p:cNvPr id="4" name="Immagine 3">
            <a:extLst>
              <a:ext uri="{FF2B5EF4-FFF2-40B4-BE49-F238E27FC236}">
                <a16:creationId xmlns:a16="http://schemas.microsoft.com/office/drawing/2014/main" id="{A99373F9-90A1-4615-8AAF-63427E78622D}"/>
              </a:ext>
            </a:extLst>
          </p:cNvPr>
          <p:cNvPicPr>
            <a:picLocks noChangeAspect="1"/>
          </p:cNvPicPr>
          <p:nvPr/>
        </p:nvPicPr>
        <p:blipFill>
          <a:blip r:embed="rId2"/>
          <a:stretch>
            <a:fillRect/>
          </a:stretch>
        </p:blipFill>
        <p:spPr>
          <a:xfrm>
            <a:off x="1071650" y="1317350"/>
            <a:ext cx="7036030" cy="4951828"/>
          </a:xfrm>
          <a:prstGeom prst="rect">
            <a:avLst/>
          </a:prstGeom>
        </p:spPr>
      </p:pic>
      <p:cxnSp>
        <p:nvCxnSpPr>
          <p:cNvPr id="6" name="Connettore 2 5">
            <a:extLst>
              <a:ext uri="{FF2B5EF4-FFF2-40B4-BE49-F238E27FC236}">
                <a16:creationId xmlns:a16="http://schemas.microsoft.com/office/drawing/2014/main" id="{48F960FC-E478-4914-B420-15A3009B2966}"/>
              </a:ext>
            </a:extLst>
          </p:cNvPr>
          <p:cNvCxnSpPr/>
          <p:nvPr/>
        </p:nvCxnSpPr>
        <p:spPr>
          <a:xfrm flipV="1">
            <a:off x="5669280" y="3271520"/>
            <a:ext cx="426720" cy="521744"/>
          </a:xfrm>
          <a:prstGeom prst="straightConnector1">
            <a:avLst/>
          </a:prstGeom>
          <a:ln w="381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ttore 2 6">
            <a:extLst>
              <a:ext uri="{FF2B5EF4-FFF2-40B4-BE49-F238E27FC236}">
                <a16:creationId xmlns:a16="http://schemas.microsoft.com/office/drawing/2014/main" id="{C364FB53-9BBF-4919-B56A-FBC6A693C499}"/>
              </a:ext>
            </a:extLst>
          </p:cNvPr>
          <p:cNvCxnSpPr>
            <a:cxnSpLocks/>
          </p:cNvCxnSpPr>
          <p:nvPr/>
        </p:nvCxnSpPr>
        <p:spPr>
          <a:xfrm flipV="1">
            <a:off x="4486365" y="2351314"/>
            <a:ext cx="1396275" cy="650921"/>
          </a:xfrm>
          <a:prstGeom prst="straightConnector1">
            <a:avLst/>
          </a:prstGeom>
          <a:ln w="381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CasellaDiTesto 8">
            <a:extLst>
              <a:ext uri="{FF2B5EF4-FFF2-40B4-BE49-F238E27FC236}">
                <a16:creationId xmlns:a16="http://schemas.microsoft.com/office/drawing/2014/main" id="{8202B66F-FD65-44A0-8B04-DB44E545EB5E}"/>
              </a:ext>
            </a:extLst>
          </p:cNvPr>
          <p:cNvSpPr txBox="1"/>
          <p:nvPr/>
        </p:nvSpPr>
        <p:spPr>
          <a:xfrm>
            <a:off x="8386010" y="1549872"/>
            <a:ext cx="2947737" cy="3139321"/>
          </a:xfrm>
          <a:prstGeom prst="rect">
            <a:avLst/>
          </a:prstGeom>
          <a:noFill/>
        </p:spPr>
        <p:txBody>
          <a:bodyPr wrap="square" rtlCol="0">
            <a:spAutoFit/>
          </a:bodyPr>
          <a:lstStyle/>
          <a:p>
            <a:pPr marL="285750" indent="-285750" algn="just">
              <a:buFont typeface="Arial" panose="020B0604020202020204" pitchFamily="34" charset="0"/>
              <a:buChar char="•"/>
            </a:pPr>
            <a:r>
              <a:rPr lang="it-IT" dirty="0"/>
              <a:t>H all’interno finisce</a:t>
            </a:r>
          </a:p>
          <a:p>
            <a:pPr marL="285750" indent="-285750" algn="just">
              <a:buFont typeface="Arial" panose="020B0604020202020204" pitchFamily="34" charset="0"/>
              <a:buChar char="•"/>
            </a:pPr>
            <a:r>
              <a:rPr lang="it-IT" dirty="0"/>
              <a:t>La Forza gravitazionale riprende a dominare</a:t>
            </a:r>
          </a:p>
          <a:p>
            <a:pPr marL="285750" indent="-285750" algn="just">
              <a:buFont typeface="Arial" panose="020B0604020202020204" pitchFamily="34" charset="0"/>
              <a:buChar char="•"/>
            </a:pPr>
            <a:r>
              <a:rPr lang="it-IT" dirty="0"/>
              <a:t>Il nucleo aumenta di densità</a:t>
            </a:r>
          </a:p>
          <a:p>
            <a:pPr marL="285750" indent="-285750" algn="just">
              <a:buFont typeface="Arial" panose="020B0604020202020204" pitchFamily="34" charset="0"/>
              <a:buChar char="•"/>
            </a:pPr>
            <a:r>
              <a:rPr lang="it-IT" dirty="0"/>
              <a:t>Gli strati esterni «cadono sul nucleo» facendo aumentare la temperatura. </a:t>
            </a:r>
          </a:p>
          <a:p>
            <a:pPr marL="285750" indent="-285750" algn="just">
              <a:buFont typeface="Arial" panose="020B0604020202020204" pitchFamily="34" charset="0"/>
              <a:buChar char="•"/>
            </a:pPr>
            <a:r>
              <a:rPr lang="it-IT" dirty="0"/>
              <a:t>Si innesca la fusione degli strati adiacenti al nucleo</a:t>
            </a:r>
          </a:p>
        </p:txBody>
      </p:sp>
      <p:sp>
        <p:nvSpPr>
          <p:cNvPr id="10" name="CasellaDiTesto 9">
            <a:extLst>
              <a:ext uri="{FF2B5EF4-FFF2-40B4-BE49-F238E27FC236}">
                <a16:creationId xmlns:a16="http://schemas.microsoft.com/office/drawing/2014/main" id="{62657C41-DE6F-4425-BCAC-8E5EBC07CEC6}"/>
              </a:ext>
            </a:extLst>
          </p:cNvPr>
          <p:cNvSpPr txBox="1"/>
          <p:nvPr/>
        </p:nvSpPr>
        <p:spPr>
          <a:xfrm>
            <a:off x="8386011" y="4694085"/>
            <a:ext cx="2947737" cy="1477328"/>
          </a:xfrm>
          <a:prstGeom prst="rect">
            <a:avLst/>
          </a:prstGeom>
          <a:noFill/>
        </p:spPr>
        <p:txBody>
          <a:bodyPr wrap="square" rtlCol="0">
            <a:spAutoFit/>
          </a:bodyPr>
          <a:lstStyle/>
          <a:p>
            <a:pPr marL="285750" indent="-285750" algn="just">
              <a:buFont typeface="Arial" panose="020B0604020202020204" pitchFamily="34" charset="0"/>
              <a:buChar char="•"/>
            </a:pPr>
            <a:r>
              <a:rPr lang="it-IT" dirty="0"/>
              <a:t>Si ha quindi un’esplosione degli strati esterni della stella con un forte aumento delle dimensioni e della luminosità</a:t>
            </a:r>
          </a:p>
        </p:txBody>
      </p:sp>
    </p:spTree>
    <p:extLst>
      <p:ext uri="{BB962C8B-B14F-4D97-AF65-F5344CB8AC3E}">
        <p14:creationId xmlns:p14="http://schemas.microsoft.com/office/powerpoint/2010/main" val="15389410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8E6EC6C-2B0F-4F21-8FC9-F5A403653E9D}"/>
              </a:ext>
            </a:extLst>
          </p:cNvPr>
          <p:cNvSpPr>
            <a:spLocks noGrp="1"/>
          </p:cNvSpPr>
          <p:nvPr>
            <p:ph type="title"/>
          </p:nvPr>
        </p:nvSpPr>
        <p:spPr>
          <a:xfrm>
            <a:off x="2454824" y="344138"/>
            <a:ext cx="7300191" cy="1325563"/>
          </a:xfrm>
        </p:spPr>
        <p:txBody>
          <a:bodyPr/>
          <a:lstStyle/>
          <a:p>
            <a:r>
              <a:rPr lang="it-IT" dirty="0"/>
              <a:t>LA </a:t>
            </a:r>
            <a:r>
              <a:rPr lang="it-IT" dirty="0" err="1"/>
              <a:t>possibilE</a:t>
            </a:r>
            <a:r>
              <a:rPr lang="it-IT" dirty="0"/>
              <a:t> </a:t>
            </a:r>
            <a:r>
              <a:rPr lang="it-IT" dirty="0" err="1"/>
              <a:t>evoluzionE</a:t>
            </a:r>
            <a:r>
              <a:rPr lang="it-IT" dirty="0"/>
              <a:t> delle stelle</a:t>
            </a:r>
          </a:p>
        </p:txBody>
      </p:sp>
      <p:cxnSp>
        <p:nvCxnSpPr>
          <p:cNvPr id="5" name="Connettore 2 4">
            <a:extLst>
              <a:ext uri="{FF2B5EF4-FFF2-40B4-BE49-F238E27FC236}">
                <a16:creationId xmlns:a16="http://schemas.microsoft.com/office/drawing/2014/main" id="{B16C6040-9161-47FA-BC93-680069483F57}"/>
              </a:ext>
            </a:extLst>
          </p:cNvPr>
          <p:cNvCxnSpPr/>
          <p:nvPr/>
        </p:nvCxnSpPr>
        <p:spPr>
          <a:xfrm flipV="1">
            <a:off x="1010653" y="2622884"/>
            <a:ext cx="1371600" cy="709863"/>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6" name="Connettore 2 5">
            <a:extLst>
              <a:ext uri="{FF2B5EF4-FFF2-40B4-BE49-F238E27FC236}">
                <a16:creationId xmlns:a16="http://schemas.microsoft.com/office/drawing/2014/main" id="{8C80A5BC-4A09-4B44-9B71-5040D8D9DAE4}"/>
              </a:ext>
            </a:extLst>
          </p:cNvPr>
          <p:cNvCxnSpPr>
            <a:cxnSpLocks/>
          </p:cNvCxnSpPr>
          <p:nvPr/>
        </p:nvCxnSpPr>
        <p:spPr>
          <a:xfrm>
            <a:off x="1010653" y="3429000"/>
            <a:ext cx="1219200" cy="883652"/>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sp>
        <p:nvSpPr>
          <p:cNvPr id="8" name="CasellaDiTesto 7">
            <a:extLst>
              <a:ext uri="{FF2B5EF4-FFF2-40B4-BE49-F238E27FC236}">
                <a16:creationId xmlns:a16="http://schemas.microsoft.com/office/drawing/2014/main" id="{4F7D2F08-3168-4918-9266-69EDC4911B1F}"/>
              </a:ext>
            </a:extLst>
          </p:cNvPr>
          <p:cNvSpPr txBox="1"/>
          <p:nvPr/>
        </p:nvSpPr>
        <p:spPr>
          <a:xfrm>
            <a:off x="934453" y="2113092"/>
            <a:ext cx="1371600" cy="461665"/>
          </a:xfrm>
          <a:prstGeom prst="rect">
            <a:avLst/>
          </a:prstGeom>
          <a:noFill/>
        </p:spPr>
        <p:txBody>
          <a:bodyPr wrap="square" rtlCol="0">
            <a:spAutoFit/>
          </a:bodyPr>
          <a:lstStyle/>
          <a:p>
            <a:r>
              <a:rPr lang="it-IT" sz="2400" b="1" dirty="0">
                <a:solidFill>
                  <a:srgbClr val="0070C0"/>
                </a:solidFill>
              </a:rPr>
              <a:t>M &lt; 8Ms</a:t>
            </a:r>
          </a:p>
        </p:txBody>
      </p:sp>
      <p:sp>
        <p:nvSpPr>
          <p:cNvPr id="9" name="CasellaDiTesto 8">
            <a:extLst>
              <a:ext uri="{FF2B5EF4-FFF2-40B4-BE49-F238E27FC236}">
                <a16:creationId xmlns:a16="http://schemas.microsoft.com/office/drawing/2014/main" id="{4DA9158D-52B7-4370-90E8-E93B0F5AD4BC}"/>
              </a:ext>
            </a:extLst>
          </p:cNvPr>
          <p:cNvSpPr txBox="1"/>
          <p:nvPr/>
        </p:nvSpPr>
        <p:spPr>
          <a:xfrm>
            <a:off x="858253" y="4515852"/>
            <a:ext cx="1371600" cy="461665"/>
          </a:xfrm>
          <a:prstGeom prst="rect">
            <a:avLst/>
          </a:prstGeom>
          <a:noFill/>
        </p:spPr>
        <p:txBody>
          <a:bodyPr wrap="square" rtlCol="0">
            <a:spAutoFit/>
          </a:bodyPr>
          <a:lstStyle/>
          <a:p>
            <a:r>
              <a:rPr lang="it-IT" sz="2400" b="1" dirty="0">
                <a:solidFill>
                  <a:srgbClr val="0070C0"/>
                </a:solidFill>
              </a:rPr>
              <a:t>M &gt; 8Ms</a:t>
            </a:r>
          </a:p>
        </p:txBody>
      </p:sp>
      <p:pic>
        <p:nvPicPr>
          <p:cNvPr id="10" name="Immagine 9" descr="Risultati immagini per nebulosa planetaria">
            <a:extLst>
              <a:ext uri="{FF2B5EF4-FFF2-40B4-BE49-F238E27FC236}">
                <a16:creationId xmlns:a16="http://schemas.microsoft.com/office/drawing/2014/main" id="{211E01AF-3602-471A-B2BB-C3AD6333B224}"/>
              </a:ext>
            </a:extLst>
          </p:cNvPr>
          <p:cNvPicPr/>
          <p:nvPr/>
        </p:nvPicPr>
        <p:blipFill>
          <a:blip r:embed="rId2" cstate="print"/>
          <a:srcRect/>
          <a:stretch>
            <a:fillRect/>
          </a:stretch>
        </p:blipFill>
        <p:spPr bwMode="auto">
          <a:xfrm>
            <a:off x="2382253" y="1690370"/>
            <a:ext cx="2618740" cy="1834884"/>
          </a:xfrm>
          <a:prstGeom prst="rect">
            <a:avLst/>
          </a:prstGeom>
          <a:noFill/>
          <a:ln w="9525">
            <a:noFill/>
            <a:miter lim="800000"/>
            <a:headEnd/>
            <a:tailEnd/>
          </a:ln>
        </p:spPr>
      </p:pic>
      <p:sp>
        <p:nvSpPr>
          <p:cNvPr id="11" name="CasellaDiTesto 10">
            <a:extLst>
              <a:ext uri="{FF2B5EF4-FFF2-40B4-BE49-F238E27FC236}">
                <a16:creationId xmlns:a16="http://schemas.microsoft.com/office/drawing/2014/main" id="{EC1D52E2-D8BF-4D38-8A7B-C676DC464CA8}"/>
              </a:ext>
            </a:extLst>
          </p:cNvPr>
          <p:cNvSpPr txBox="1"/>
          <p:nvPr/>
        </p:nvSpPr>
        <p:spPr>
          <a:xfrm>
            <a:off x="4979433" y="1859340"/>
            <a:ext cx="1716505" cy="1569660"/>
          </a:xfrm>
          <a:prstGeom prst="rect">
            <a:avLst/>
          </a:prstGeom>
          <a:noFill/>
        </p:spPr>
        <p:txBody>
          <a:bodyPr wrap="square" rtlCol="0">
            <a:spAutoFit/>
          </a:bodyPr>
          <a:lstStyle/>
          <a:p>
            <a:r>
              <a:rPr lang="it-IT" sz="2400" b="1" dirty="0">
                <a:solidFill>
                  <a:srgbClr val="0070C0"/>
                </a:solidFill>
              </a:rPr>
              <a:t>Possono fondere elementi successivi</a:t>
            </a:r>
          </a:p>
        </p:txBody>
      </p:sp>
      <p:sp>
        <p:nvSpPr>
          <p:cNvPr id="12" name="CasellaDiTesto 11">
            <a:extLst>
              <a:ext uri="{FF2B5EF4-FFF2-40B4-BE49-F238E27FC236}">
                <a16:creationId xmlns:a16="http://schemas.microsoft.com/office/drawing/2014/main" id="{017F2347-6308-4C38-A5B4-A21E47E2E88A}"/>
              </a:ext>
            </a:extLst>
          </p:cNvPr>
          <p:cNvSpPr txBox="1"/>
          <p:nvPr/>
        </p:nvSpPr>
        <p:spPr>
          <a:xfrm>
            <a:off x="6537157" y="1405523"/>
            <a:ext cx="1716505" cy="2308324"/>
          </a:xfrm>
          <a:prstGeom prst="rect">
            <a:avLst/>
          </a:prstGeom>
          <a:noFill/>
        </p:spPr>
        <p:txBody>
          <a:bodyPr wrap="square" rtlCol="0">
            <a:spAutoFit/>
          </a:bodyPr>
          <a:lstStyle/>
          <a:p>
            <a:r>
              <a:rPr lang="it-IT" sz="2400" b="1" dirty="0">
                <a:solidFill>
                  <a:srgbClr val="0070C0"/>
                </a:solidFill>
              </a:rPr>
              <a:t>Al termine : espulsione degli strati esterni (</a:t>
            </a:r>
            <a:r>
              <a:rPr lang="it-IT" sz="2400" b="1" dirty="0">
                <a:solidFill>
                  <a:srgbClr val="FF0000"/>
                </a:solidFill>
              </a:rPr>
              <a:t>Nebulosa planetaria</a:t>
            </a:r>
            <a:r>
              <a:rPr lang="it-IT" sz="2400" b="1" dirty="0">
                <a:solidFill>
                  <a:srgbClr val="0070C0"/>
                </a:solidFill>
              </a:rPr>
              <a:t>)</a:t>
            </a:r>
          </a:p>
        </p:txBody>
      </p:sp>
      <p:sp>
        <p:nvSpPr>
          <p:cNvPr id="13" name="CasellaDiTesto 12">
            <a:extLst>
              <a:ext uri="{FF2B5EF4-FFF2-40B4-BE49-F238E27FC236}">
                <a16:creationId xmlns:a16="http://schemas.microsoft.com/office/drawing/2014/main" id="{F187D0D9-CACE-4957-9652-7318460604F2}"/>
              </a:ext>
            </a:extLst>
          </p:cNvPr>
          <p:cNvSpPr txBox="1"/>
          <p:nvPr/>
        </p:nvSpPr>
        <p:spPr>
          <a:xfrm>
            <a:off x="8642676" y="1893642"/>
            <a:ext cx="1716505" cy="1569660"/>
          </a:xfrm>
          <a:prstGeom prst="rect">
            <a:avLst/>
          </a:prstGeom>
          <a:noFill/>
        </p:spPr>
        <p:txBody>
          <a:bodyPr wrap="square" rtlCol="0">
            <a:spAutoFit/>
          </a:bodyPr>
          <a:lstStyle/>
          <a:p>
            <a:r>
              <a:rPr lang="it-IT" sz="2400" b="1" dirty="0">
                <a:solidFill>
                  <a:srgbClr val="0070C0"/>
                </a:solidFill>
              </a:rPr>
              <a:t>Al centro</a:t>
            </a:r>
          </a:p>
          <a:p>
            <a:r>
              <a:rPr lang="it-IT" sz="2400" b="1" dirty="0">
                <a:solidFill>
                  <a:srgbClr val="0070C0"/>
                </a:solidFill>
              </a:rPr>
              <a:t>rimane una </a:t>
            </a:r>
            <a:r>
              <a:rPr lang="it-IT" sz="2400" b="1" dirty="0">
                <a:solidFill>
                  <a:srgbClr val="FF0000"/>
                </a:solidFill>
              </a:rPr>
              <a:t>NANA BIANCA</a:t>
            </a:r>
          </a:p>
        </p:txBody>
      </p:sp>
      <p:sp>
        <p:nvSpPr>
          <p:cNvPr id="14" name="CasellaDiTesto 13">
            <a:extLst>
              <a:ext uri="{FF2B5EF4-FFF2-40B4-BE49-F238E27FC236}">
                <a16:creationId xmlns:a16="http://schemas.microsoft.com/office/drawing/2014/main" id="{CD6741C6-FD8D-4141-9FAB-0BC1E801AFBD}"/>
              </a:ext>
            </a:extLst>
          </p:cNvPr>
          <p:cNvSpPr txBox="1"/>
          <p:nvPr/>
        </p:nvSpPr>
        <p:spPr>
          <a:xfrm>
            <a:off x="8258026" y="2328852"/>
            <a:ext cx="348937" cy="461665"/>
          </a:xfrm>
          <a:prstGeom prst="rect">
            <a:avLst/>
          </a:prstGeom>
          <a:noFill/>
        </p:spPr>
        <p:txBody>
          <a:bodyPr wrap="square" rtlCol="0">
            <a:spAutoFit/>
          </a:bodyPr>
          <a:lstStyle/>
          <a:p>
            <a:r>
              <a:rPr lang="it-IT" sz="2400" b="1" dirty="0">
                <a:solidFill>
                  <a:srgbClr val="0070C0"/>
                </a:solidFill>
              </a:rPr>
              <a:t>+</a:t>
            </a:r>
          </a:p>
        </p:txBody>
      </p:sp>
      <p:pic>
        <p:nvPicPr>
          <p:cNvPr id="15" name="Immagine 14">
            <a:extLst>
              <a:ext uri="{FF2B5EF4-FFF2-40B4-BE49-F238E27FC236}">
                <a16:creationId xmlns:a16="http://schemas.microsoft.com/office/drawing/2014/main" id="{E681224A-5CC2-4D50-9772-F21B9C1BE025}"/>
              </a:ext>
            </a:extLst>
          </p:cNvPr>
          <p:cNvPicPr/>
          <p:nvPr/>
        </p:nvPicPr>
        <p:blipFill>
          <a:blip r:embed="rId3" cstate="print"/>
          <a:srcRect/>
          <a:stretch>
            <a:fillRect/>
          </a:stretch>
        </p:blipFill>
        <p:spPr bwMode="auto">
          <a:xfrm>
            <a:off x="2306053" y="3851404"/>
            <a:ext cx="2694940" cy="1998603"/>
          </a:xfrm>
          <a:prstGeom prst="rect">
            <a:avLst/>
          </a:prstGeom>
          <a:noFill/>
          <a:ln w="9525">
            <a:noFill/>
            <a:miter lim="800000"/>
            <a:headEnd/>
            <a:tailEnd/>
          </a:ln>
        </p:spPr>
      </p:pic>
      <p:sp>
        <p:nvSpPr>
          <p:cNvPr id="16" name="CasellaDiTesto 15">
            <a:extLst>
              <a:ext uri="{FF2B5EF4-FFF2-40B4-BE49-F238E27FC236}">
                <a16:creationId xmlns:a16="http://schemas.microsoft.com/office/drawing/2014/main" id="{91471051-9E89-40F5-8698-95E3578A7868}"/>
              </a:ext>
            </a:extLst>
          </p:cNvPr>
          <p:cNvSpPr txBox="1"/>
          <p:nvPr/>
        </p:nvSpPr>
        <p:spPr>
          <a:xfrm>
            <a:off x="5090543" y="4280347"/>
            <a:ext cx="1605395" cy="1477328"/>
          </a:xfrm>
          <a:prstGeom prst="rect">
            <a:avLst/>
          </a:prstGeom>
          <a:noFill/>
        </p:spPr>
        <p:txBody>
          <a:bodyPr wrap="square" rtlCol="0">
            <a:spAutoFit/>
          </a:bodyPr>
          <a:lstStyle/>
          <a:p>
            <a:r>
              <a:rPr lang="it-IT" sz="2400" b="1" dirty="0">
                <a:solidFill>
                  <a:srgbClr val="0070C0"/>
                </a:solidFill>
              </a:rPr>
              <a:t>Fondono elementi successivi </a:t>
            </a:r>
          </a:p>
          <a:p>
            <a:r>
              <a:rPr lang="it-IT" b="1" dirty="0">
                <a:solidFill>
                  <a:srgbClr val="0070C0"/>
                </a:solidFill>
              </a:rPr>
              <a:t>( Max Ferro)</a:t>
            </a:r>
          </a:p>
        </p:txBody>
      </p:sp>
      <p:sp>
        <p:nvSpPr>
          <p:cNvPr id="17" name="CasellaDiTesto 16">
            <a:extLst>
              <a:ext uri="{FF2B5EF4-FFF2-40B4-BE49-F238E27FC236}">
                <a16:creationId xmlns:a16="http://schemas.microsoft.com/office/drawing/2014/main" id="{B16CF931-4911-4205-AD78-229CB9CCD5F2}"/>
              </a:ext>
            </a:extLst>
          </p:cNvPr>
          <p:cNvSpPr txBox="1"/>
          <p:nvPr/>
        </p:nvSpPr>
        <p:spPr>
          <a:xfrm>
            <a:off x="2316926" y="5806839"/>
            <a:ext cx="2874052" cy="1200329"/>
          </a:xfrm>
          <a:prstGeom prst="rect">
            <a:avLst/>
          </a:prstGeom>
          <a:noFill/>
        </p:spPr>
        <p:txBody>
          <a:bodyPr wrap="square" rtlCol="0">
            <a:spAutoFit/>
          </a:bodyPr>
          <a:lstStyle/>
          <a:p>
            <a:r>
              <a:rPr lang="it-IT" sz="2400" b="1"/>
              <a:t>Chandra vede sbocciare Cassiopea A</a:t>
            </a:r>
          </a:p>
        </p:txBody>
      </p:sp>
      <p:sp>
        <p:nvSpPr>
          <p:cNvPr id="18" name="CasellaDiTesto 17">
            <a:extLst>
              <a:ext uri="{FF2B5EF4-FFF2-40B4-BE49-F238E27FC236}">
                <a16:creationId xmlns:a16="http://schemas.microsoft.com/office/drawing/2014/main" id="{94F7CC8C-D25A-4469-B25B-ECE3AC97A955}"/>
              </a:ext>
            </a:extLst>
          </p:cNvPr>
          <p:cNvSpPr txBox="1"/>
          <p:nvPr/>
        </p:nvSpPr>
        <p:spPr>
          <a:xfrm rot="10800000">
            <a:off x="8468208" y="5019009"/>
            <a:ext cx="348937" cy="461665"/>
          </a:xfrm>
          <a:prstGeom prst="rect">
            <a:avLst/>
          </a:prstGeom>
          <a:noFill/>
        </p:spPr>
        <p:txBody>
          <a:bodyPr wrap="square" rtlCol="0">
            <a:spAutoFit/>
          </a:bodyPr>
          <a:lstStyle/>
          <a:p>
            <a:r>
              <a:rPr lang="it-IT" sz="2400" b="1" dirty="0">
                <a:solidFill>
                  <a:srgbClr val="0070C0"/>
                </a:solidFill>
              </a:rPr>
              <a:t>+</a:t>
            </a:r>
          </a:p>
        </p:txBody>
      </p:sp>
      <p:sp>
        <p:nvSpPr>
          <p:cNvPr id="19" name="CasellaDiTesto 18">
            <a:hlinkClick r:id="rId4" action="ppaction://hlinksldjump"/>
            <a:extLst>
              <a:ext uri="{FF2B5EF4-FFF2-40B4-BE49-F238E27FC236}">
                <a16:creationId xmlns:a16="http://schemas.microsoft.com/office/drawing/2014/main" id="{C4182E0F-4765-4DBA-B594-34482892A4C3}"/>
              </a:ext>
            </a:extLst>
          </p:cNvPr>
          <p:cNvSpPr txBox="1"/>
          <p:nvPr/>
        </p:nvSpPr>
        <p:spPr>
          <a:xfrm>
            <a:off x="8817145" y="4353126"/>
            <a:ext cx="3026512" cy="830997"/>
          </a:xfrm>
          <a:prstGeom prst="rect">
            <a:avLst/>
          </a:prstGeom>
          <a:noFill/>
        </p:spPr>
        <p:txBody>
          <a:bodyPr wrap="square" rtlCol="0">
            <a:spAutoFit/>
          </a:bodyPr>
          <a:lstStyle/>
          <a:p>
            <a:r>
              <a:rPr lang="it-IT" sz="2400" b="1" dirty="0">
                <a:solidFill>
                  <a:srgbClr val="FF0000"/>
                </a:solidFill>
              </a:rPr>
              <a:t>STELLA NEUTRONI</a:t>
            </a:r>
          </a:p>
          <a:p>
            <a:r>
              <a:rPr lang="it-IT" sz="2400" b="1" dirty="0" err="1">
                <a:solidFill>
                  <a:srgbClr val="0070C0"/>
                </a:solidFill>
              </a:rPr>
              <a:t>M</a:t>
            </a:r>
            <a:r>
              <a:rPr lang="it-IT" sz="2400" b="1" baseline="-25000" dirty="0" err="1">
                <a:solidFill>
                  <a:srgbClr val="0070C0"/>
                </a:solidFill>
              </a:rPr>
              <a:t>nucleo</a:t>
            </a:r>
            <a:r>
              <a:rPr lang="it-IT" sz="2400" b="1" dirty="0">
                <a:solidFill>
                  <a:srgbClr val="0070C0"/>
                </a:solidFill>
              </a:rPr>
              <a:t> &gt;1,44 </a:t>
            </a:r>
            <a:r>
              <a:rPr lang="it-IT" sz="2400" b="1" dirty="0" err="1">
                <a:solidFill>
                  <a:srgbClr val="0070C0"/>
                </a:solidFill>
              </a:rPr>
              <a:t>Ms</a:t>
            </a:r>
            <a:endParaRPr lang="it-IT" sz="2400" b="1" dirty="0">
              <a:solidFill>
                <a:srgbClr val="0070C0"/>
              </a:solidFill>
            </a:endParaRPr>
          </a:p>
        </p:txBody>
      </p:sp>
      <p:sp>
        <p:nvSpPr>
          <p:cNvPr id="20" name="CasellaDiTesto 19">
            <a:hlinkClick r:id="rId5" action="ppaction://hlinksldjump"/>
            <a:extLst>
              <a:ext uri="{FF2B5EF4-FFF2-40B4-BE49-F238E27FC236}">
                <a16:creationId xmlns:a16="http://schemas.microsoft.com/office/drawing/2014/main" id="{7B92699B-9DD5-4C95-97AB-5607C1BE5E9C}"/>
              </a:ext>
            </a:extLst>
          </p:cNvPr>
          <p:cNvSpPr txBox="1"/>
          <p:nvPr/>
        </p:nvSpPr>
        <p:spPr>
          <a:xfrm>
            <a:off x="8788652" y="5322620"/>
            <a:ext cx="3026512" cy="1200329"/>
          </a:xfrm>
          <a:prstGeom prst="rect">
            <a:avLst/>
          </a:prstGeom>
          <a:noFill/>
        </p:spPr>
        <p:txBody>
          <a:bodyPr wrap="square" rtlCol="0">
            <a:spAutoFit/>
          </a:bodyPr>
          <a:lstStyle/>
          <a:p>
            <a:r>
              <a:rPr lang="it-IT" sz="2400" b="1" dirty="0">
                <a:solidFill>
                  <a:srgbClr val="FF0000"/>
                </a:solidFill>
              </a:rPr>
              <a:t>BUCO NERO</a:t>
            </a:r>
          </a:p>
          <a:p>
            <a:r>
              <a:rPr lang="it-IT" sz="2400" b="1" dirty="0" err="1">
                <a:solidFill>
                  <a:srgbClr val="0070C0"/>
                </a:solidFill>
              </a:rPr>
              <a:t>M</a:t>
            </a:r>
            <a:r>
              <a:rPr lang="it-IT" sz="2400" b="1" baseline="-25000" dirty="0" err="1">
                <a:solidFill>
                  <a:srgbClr val="0070C0"/>
                </a:solidFill>
              </a:rPr>
              <a:t>nucleo</a:t>
            </a:r>
            <a:r>
              <a:rPr lang="it-IT" sz="2400" b="1" dirty="0">
                <a:solidFill>
                  <a:srgbClr val="0070C0"/>
                </a:solidFill>
              </a:rPr>
              <a:t> &gt;2,5 </a:t>
            </a:r>
            <a:r>
              <a:rPr lang="it-IT" sz="2400" b="1" dirty="0" err="1">
                <a:solidFill>
                  <a:srgbClr val="0070C0"/>
                </a:solidFill>
              </a:rPr>
              <a:t>Ms</a:t>
            </a:r>
            <a:endParaRPr lang="it-IT" sz="2400" b="1" dirty="0">
              <a:solidFill>
                <a:srgbClr val="0070C0"/>
              </a:solidFill>
            </a:endParaRPr>
          </a:p>
          <a:p>
            <a:endParaRPr lang="it-IT" sz="2400" b="1" dirty="0">
              <a:solidFill>
                <a:srgbClr val="FF0000"/>
              </a:solidFill>
            </a:endParaRPr>
          </a:p>
        </p:txBody>
      </p:sp>
      <p:sp>
        <p:nvSpPr>
          <p:cNvPr id="4" name="Pulsante di azione: video 3">
            <a:hlinkClick r:id="rId6" highlightClick="1"/>
            <a:extLst>
              <a:ext uri="{FF2B5EF4-FFF2-40B4-BE49-F238E27FC236}">
                <a16:creationId xmlns:a16="http://schemas.microsoft.com/office/drawing/2014/main" id="{F62A42C2-3474-4430-87DD-80EEAFD47440}"/>
              </a:ext>
            </a:extLst>
          </p:cNvPr>
          <p:cNvSpPr/>
          <p:nvPr/>
        </p:nvSpPr>
        <p:spPr>
          <a:xfrm>
            <a:off x="5401994" y="5850007"/>
            <a:ext cx="914399" cy="566501"/>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584581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E0AC21-54F5-40B4-A3D7-5F9613D83E09}"/>
              </a:ext>
            </a:extLst>
          </p:cNvPr>
          <p:cNvSpPr>
            <a:spLocks noGrp="1"/>
          </p:cNvSpPr>
          <p:nvPr>
            <p:ph type="title"/>
          </p:nvPr>
        </p:nvSpPr>
        <p:spPr/>
        <p:txBody>
          <a:bodyPr/>
          <a:lstStyle/>
          <a:p>
            <a:r>
              <a:rPr lang="it-IT" dirty="0"/>
              <a:t>Stelle A NEUTRONI</a:t>
            </a:r>
          </a:p>
        </p:txBody>
      </p:sp>
      <p:sp>
        <p:nvSpPr>
          <p:cNvPr id="7" name="CasellaDiTesto 6">
            <a:extLst>
              <a:ext uri="{FF2B5EF4-FFF2-40B4-BE49-F238E27FC236}">
                <a16:creationId xmlns:a16="http://schemas.microsoft.com/office/drawing/2014/main" id="{6E55E9B4-704C-44B0-B203-813172BA62DE}"/>
              </a:ext>
            </a:extLst>
          </p:cNvPr>
          <p:cNvSpPr txBox="1"/>
          <p:nvPr/>
        </p:nvSpPr>
        <p:spPr>
          <a:xfrm>
            <a:off x="1924898" y="4095453"/>
            <a:ext cx="2045368" cy="923330"/>
          </a:xfrm>
          <a:prstGeom prst="rect">
            <a:avLst/>
          </a:prstGeom>
          <a:noFill/>
        </p:spPr>
        <p:txBody>
          <a:bodyPr wrap="square" rtlCol="0">
            <a:spAutoFit/>
          </a:bodyPr>
          <a:lstStyle/>
          <a:p>
            <a:r>
              <a:rPr lang="it-IT" dirty="0"/>
              <a:t>Una pulsar dalla doppia personalità </a:t>
            </a:r>
          </a:p>
          <a:p>
            <a:r>
              <a:rPr lang="it-IT" dirty="0"/>
              <a:t>(INAF 2013)</a:t>
            </a:r>
          </a:p>
        </p:txBody>
      </p:sp>
      <p:sp>
        <p:nvSpPr>
          <p:cNvPr id="8" name="CasellaDiTesto 7">
            <a:extLst>
              <a:ext uri="{FF2B5EF4-FFF2-40B4-BE49-F238E27FC236}">
                <a16:creationId xmlns:a16="http://schemas.microsoft.com/office/drawing/2014/main" id="{F5532C37-2CCF-4700-8833-C9693173534D}"/>
              </a:ext>
            </a:extLst>
          </p:cNvPr>
          <p:cNvSpPr txBox="1"/>
          <p:nvPr/>
        </p:nvSpPr>
        <p:spPr>
          <a:xfrm>
            <a:off x="827809" y="1588169"/>
            <a:ext cx="2300401" cy="923330"/>
          </a:xfrm>
          <a:prstGeom prst="rect">
            <a:avLst/>
          </a:prstGeom>
          <a:noFill/>
        </p:spPr>
        <p:txBody>
          <a:bodyPr wrap="square" rtlCol="0">
            <a:spAutoFit/>
          </a:bodyPr>
          <a:lstStyle/>
          <a:p>
            <a:r>
              <a:rPr lang="it-IT" dirty="0"/>
              <a:t>Tanto dense da produrre la fusione di protoni ed elettroni</a:t>
            </a:r>
          </a:p>
        </p:txBody>
      </p:sp>
      <p:sp>
        <p:nvSpPr>
          <p:cNvPr id="9" name="CasellaDiTesto 8">
            <a:extLst>
              <a:ext uri="{FF2B5EF4-FFF2-40B4-BE49-F238E27FC236}">
                <a16:creationId xmlns:a16="http://schemas.microsoft.com/office/drawing/2014/main" id="{50291A72-CB70-482F-8383-70F72AEB5777}"/>
              </a:ext>
            </a:extLst>
          </p:cNvPr>
          <p:cNvSpPr txBox="1"/>
          <p:nvPr/>
        </p:nvSpPr>
        <p:spPr>
          <a:xfrm>
            <a:off x="827809" y="2617440"/>
            <a:ext cx="3082454" cy="1477328"/>
          </a:xfrm>
          <a:prstGeom prst="rect">
            <a:avLst/>
          </a:prstGeom>
          <a:noFill/>
        </p:spPr>
        <p:txBody>
          <a:bodyPr wrap="square" rtlCol="0">
            <a:spAutoFit/>
          </a:bodyPr>
          <a:lstStyle/>
          <a:p>
            <a:r>
              <a:rPr lang="it-IT" dirty="0"/>
              <a:t>Densità 100.000 miliardi superiore a quella della materia ordinaria ( 1 </a:t>
            </a:r>
            <a:r>
              <a:rPr lang="it-IT" dirty="0" err="1"/>
              <a:t>cucciaino</a:t>
            </a:r>
            <a:r>
              <a:rPr lang="it-IT" dirty="0"/>
              <a:t> da caffè peserebbe quanto l’intera popolazione umana)</a:t>
            </a:r>
          </a:p>
        </p:txBody>
      </p:sp>
      <p:sp>
        <p:nvSpPr>
          <p:cNvPr id="10" name="CasellaDiTesto 9">
            <a:extLst>
              <a:ext uri="{FF2B5EF4-FFF2-40B4-BE49-F238E27FC236}">
                <a16:creationId xmlns:a16="http://schemas.microsoft.com/office/drawing/2014/main" id="{63B7EDB7-1D18-465C-B3B2-FEFCC4F832C3}"/>
              </a:ext>
            </a:extLst>
          </p:cNvPr>
          <p:cNvSpPr txBox="1"/>
          <p:nvPr/>
        </p:nvSpPr>
        <p:spPr>
          <a:xfrm>
            <a:off x="4023377" y="1620390"/>
            <a:ext cx="2300401" cy="646331"/>
          </a:xfrm>
          <a:prstGeom prst="rect">
            <a:avLst/>
          </a:prstGeom>
          <a:noFill/>
        </p:spPr>
        <p:txBody>
          <a:bodyPr wrap="square" rtlCol="0">
            <a:spAutoFit/>
          </a:bodyPr>
          <a:lstStyle/>
          <a:p>
            <a:r>
              <a:rPr lang="it-IT" dirty="0"/>
              <a:t>Molto calda: 10 milioni di gradi</a:t>
            </a:r>
          </a:p>
        </p:txBody>
      </p:sp>
      <p:sp>
        <p:nvSpPr>
          <p:cNvPr id="11" name="CasellaDiTesto 10">
            <a:extLst>
              <a:ext uri="{FF2B5EF4-FFF2-40B4-BE49-F238E27FC236}">
                <a16:creationId xmlns:a16="http://schemas.microsoft.com/office/drawing/2014/main" id="{55B42710-67F9-4595-8A64-CDA9A0B1E28F}"/>
              </a:ext>
            </a:extLst>
          </p:cNvPr>
          <p:cNvSpPr txBox="1"/>
          <p:nvPr/>
        </p:nvSpPr>
        <p:spPr>
          <a:xfrm>
            <a:off x="4023377" y="2321826"/>
            <a:ext cx="2300401" cy="923330"/>
          </a:xfrm>
          <a:prstGeom prst="rect">
            <a:avLst/>
          </a:prstGeom>
          <a:noFill/>
        </p:spPr>
        <p:txBody>
          <a:bodyPr wrap="square" rtlCol="0">
            <a:spAutoFit/>
          </a:bodyPr>
          <a:lstStyle/>
          <a:p>
            <a:r>
              <a:rPr lang="it-IT" dirty="0"/>
              <a:t>Ruota a grande velocità (100 volte al secondo)</a:t>
            </a:r>
          </a:p>
        </p:txBody>
      </p:sp>
      <p:pic>
        <p:nvPicPr>
          <p:cNvPr id="14" name="Immagine 13">
            <a:extLst>
              <a:ext uri="{FF2B5EF4-FFF2-40B4-BE49-F238E27FC236}">
                <a16:creationId xmlns:a16="http://schemas.microsoft.com/office/drawing/2014/main" id="{06FACF07-45D7-4441-B315-7E7E4DB9F2DB}"/>
              </a:ext>
            </a:extLst>
          </p:cNvPr>
          <p:cNvPicPr>
            <a:picLocks noChangeAspect="1"/>
          </p:cNvPicPr>
          <p:nvPr/>
        </p:nvPicPr>
        <p:blipFill>
          <a:blip r:embed="rId3"/>
          <a:stretch>
            <a:fillRect/>
          </a:stretch>
        </p:blipFill>
        <p:spPr>
          <a:xfrm>
            <a:off x="7577826" y="703506"/>
            <a:ext cx="2971930" cy="2098600"/>
          </a:xfrm>
          <a:prstGeom prst="rect">
            <a:avLst/>
          </a:prstGeom>
        </p:spPr>
      </p:pic>
      <p:sp>
        <p:nvSpPr>
          <p:cNvPr id="16" name="CasellaDiTesto 15">
            <a:extLst>
              <a:ext uri="{FF2B5EF4-FFF2-40B4-BE49-F238E27FC236}">
                <a16:creationId xmlns:a16="http://schemas.microsoft.com/office/drawing/2014/main" id="{A9B7FCE3-0A27-4A53-AE61-CE0EA11BE4AF}"/>
              </a:ext>
            </a:extLst>
          </p:cNvPr>
          <p:cNvSpPr txBox="1"/>
          <p:nvPr/>
        </p:nvSpPr>
        <p:spPr>
          <a:xfrm>
            <a:off x="4023377" y="3377027"/>
            <a:ext cx="2300401" cy="646331"/>
          </a:xfrm>
          <a:prstGeom prst="rect">
            <a:avLst/>
          </a:prstGeom>
          <a:noFill/>
        </p:spPr>
        <p:txBody>
          <a:bodyPr wrap="square" rtlCol="0">
            <a:spAutoFit/>
          </a:bodyPr>
          <a:lstStyle/>
          <a:p>
            <a:r>
              <a:rPr lang="it-IT" dirty="0"/>
              <a:t>Campi magnetici intensi ruotanti</a:t>
            </a:r>
          </a:p>
        </p:txBody>
      </p:sp>
      <p:sp>
        <p:nvSpPr>
          <p:cNvPr id="18" name="CasellaDiTesto 17">
            <a:extLst>
              <a:ext uri="{FF2B5EF4-FFF2-40B4-BE49-F238E27FC236}">
                <a16:creationId xmlns:a16="http://schemas.microsoft.com/office/drawing/2014/main" id="{D07E728A-559D-44DA-BE09-C94BD8F454B4}"/>
              </a:ext>
            </a:extLst>
          </p:cNvPr>
          <p:cNvSpPr txBox="1"/>
          <p:nvPr/>
        </p:nvSpPr>
        <p:spPr>
          <a:xfrm>
            <a:off x="3925519" y="4087142"/>
            <a:ext cx="4800600" cy="2308324"/>
          </a:xfrm>
          <a:prstGeom prst="rect">
            <a:avLst/>
          </a:prstGeom>
          <a:noFill/>
        </p:spPr>
        <p:txBody>
          <a:bodyPr wrap="square" rtlCol="0">
            <a:spAutoFit/>
          </a:bodyPr>
          <a:lstStyle/>
          <a:p>
            <a:r>
              <a:rPr lang="it-IT" dirty="0"/>
              <a:t>COME LE VEDIAMO ?</a:t>
            </a:r>
          </a:p>
          <a:p>
            <a:endParaRPr lang="it-IT" dirty="0"/>
          </a:p>
          <a:p>
            <a:pPr marL="285750" indent="-285750">
              <a:buFont typeface="Arial" panose="020B0604020202020204" pitchFamily="34" charset="0"/>
              <a:buChar char="•"/>
            </a:pPr>
            <a:r>
              <a:rPr lang="it-IT" dirty="0"/>
              <a:t>Se sola difficilmente visibile</a:t>
            </a:r>
          </a:p>
          <a:p>
            <a:pPr marL="285750" indent="-285750">
              <a:buFont typeface="Arial" panose="020B0604020202020204" pitchFamily="34" charset="0"/>
              <a:buChar char="•"/>
            </a:pPr>
            <a:r>
              <a:rPr lang="it-IT" dirty="0"/>
              <a:t>Emissioni X e Gamma da dischi di accrescimento</a:t>
            </a:r>
          </a:p>
          <a:p>
            <a:pPr marL="285750" indent="-285750">
              <a:buFont typeface="Arial" panose="020B0604020202020204" pitchFamily="34" charset="0"/>
              <a:buChar char="•"/>
            </a:pPr>
            <a:r>
              <a:rPr lang="it-IT" dirty="0"/>
              <a:t>Pulsar ( prima osservazione 1967</a:t>
            </a:r>
          </a:p>
          <a:p>
            <a:pPr marL="285750" indent="-285750">
              <a:buFont typeface="Arial" panose="020B0604020202020204" pitchFamily="34" charset="0"/>
              <a:buChar char="•"/>
            </a:pPr>
            <a:r>
              <a:rPr lang="it-IT" dirty="0" err="1"/>
              <a:t>Pulsing</a:t>
            </a:r>
            <a:r>
              <a:rPr lang="it-IT" dirty="0"/>
              <a:t> Radio Stars)</a:t>
            </a:r>
          </a:p>
          <a:p>
            <a:pPr marL="285750" indent="-285750">
              <a:buFont typeface="Arial" panose="020B0604020202020204" pitchFamily="34" charset="0"/>
              <a:buChar char="•"/>
            </a:pPr>
            <a:r>
              <a:rPr lang="it-IT" dirty="0"/>
              <a:t>MAGNETAR</a:t>
            </a:r>
          </a:p>
        </p:txBody>
      </p:sp>
      <p:pic>
        <p:nvPicPr>
          <p:cNvPr id="21" name="Immagine 20">
            <a:extLst>
              <a:ext uri="{FF2B5EF4-FFF2-40B4-BE49-F238E27FC236}">
                <a16:creationId xmlns:a16="http://schemas.microsoft.com/office/drawing/2014/main" id="{9D69BFC2-5D80-4178-BE63-86895C835083}"/>
              </a:ext>
            </a:extLst>
          </p:cNvPr>
          <p:cNvPicPr>
            <a:picLocks noChangeAspect="1"/>
          </p:cNvPicPr>
          <p:nvPr/>
        </p:nvPicPr>
        <p:blipFill>
          <a:blip r:embed="rId4"/>
          <a:stretch>
            <a:fillRect/>
          </a:stretch>
        </p:blipFill>
        <p:spPr>
          <a:xfrm>
            <a:off x="7706643" y="3015380"/>
            <a:ext cx="4025001" cy="2592885"/>
          </a:xfrm>
          <a:prstGeom prst="rect">
            <a:avLst/>
          </a:prstGeom>
        </p:spPr>
      </p:pic>
      <p:sp>
        <p:nvSpPr>
          <p:cNvPr id="27" name="Ritorno 26">
            <a:hlinkClick r:id="rId5" action="ppaction://hlinksldjump" highlightClick="1"/>
            <a:extLst>
              <a:ext uri="{FF2B5EF4-FFF2-40B4-BE49-F238E27FC236}">
                <a16:creationId xmlns:a16="http://schemas.microsoft.com/office/drawing/2014/main" id="{9724A05C-7EA7-491E-AF6E-4BCEF89C0242}"/>
              </a:ext>
            </a:extLst>
          </p:cNvPr>
          <p:cNvSpPr/>
          <p:nvPr/>
        </p:nvSpPr>
        <p:spPr>
          <a:xfrm>
            <a:off x="481155" y="5964713"/>
            <a:ext cx="883920" cy="544445"/>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Pulsante di azione: video 2">
            <a:hlinkClick r:id="rId6" highlightClick="1"/>
            <a:extLst>
              <a:ext uri="{FF2B5EF4-FFF2-40B4-BE49-F238E27FC236}">
                <a16:creationId xmlns:a16="http://schemas.microsoft.com/office/drawing/2014/main" id="{CC9DE06D-4C35-4D3C-BE3F-D5D21F18ABD7}"/>
              </a:ext>
            </a:extLst>
          </p:cNvPr>
          <p:cNvSpPr/>
          <p:nvPr/>
        </p:nvSpPr>
        <p:spPr>
          <a:xfrm>
            <a:off x="687588" y="5194299"/>
            <a:ext cx="1031323" cy="665770"/>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CasellaDiTesto 16">
            <a:extLst>
              <a:ext uri="{FF2B5EF4-FFF2-40B4-BE49-F238E27FC236}">
                <a16:creationId xmlns:a16="http://schemas.microsoft.com/office/drawing/2014/main" id="{D2646D3B-F832-4DF0-9D42-4A27BCC77A70}"/>
              </a:ext>
            </a:extLst>
          </p:cNvPr>
          <p:cNvSpPr txBox="1"/>
          <p:nvPr/>
        </p:nvSpPr>
        <p:spPr>
          <a:xfrm>
            <a:off x="1880151" y="5049577"/>
            <a:ext cx="2045368" cy="923330"/>
          </a:xfrm>
          <a:prstGeom prst="rect">
            <a:avLst/>
          </a:prstGeom>
          <a:noFill/>
        </p:spPr>
        <p:txBody>
          <a:bodyPr wrap="square" rtlCol="0">
            <a:spAutoFit/>
          </a:bodyPr>
          <a:lstStyle/>
          <a:p>
            <a:r>
              <a:rPr lang="it-IT" dirty="0"/>
              <a:t>Stella a neutroni esterna alla via lattea ( INAF 2018)</a:t>
            </a:r>
          </a:p>
        </p:txBody>
      </p:sp>
      <p:sp>
        <p:nvSpPr>
          <p:cNvPr id="4" name="Pulsante di azione: video 3">
            <a:hlinkClick r:id="rId7" highlightClick="1"/>
            <a:extLst>
              <a:ext uri="{FF2B5EF4-FFF2-40B4-BE49-F238E27FC236}">
                <a16:creationId xmlns:a16="http://schemas.microsoft.com/office/drawing/2014/main" id="{E51C4C28-BE34-44E5-ADD2-B4298648984B}"/>
              </a:ext>
            </a:extLst>
          </p:cNvPr>
          <p:cNvSpPr/>
          <p:nvPr/>
        </p:nvSpPr>
        <p:spPr>
          <a:xfrm>
            <a:off x="722671" y="4203290"/>
            <a:ext cx="1003566" cy="665770"/>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6056556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5BA87F-70AF-48C1-94AA-29C8015A518E}"/>
              </a:ext>
            </a:extLst>
          </p:cNvPr>
          <p:cNvSpPr>
            <a:spLocks noGrp="1"/>
          </p:cNvSpPr>
          <p:nvPr>
            <p:ph type="title"/>
          </p:nvPr>
        </p:nvSpPr>
        <p:spPr>
          <a:xfrm>
            <a:off x="1981200" y="621316"/>
            <a:ext cx="2423160" cy="1024919"/>
          </a:xfrm>
        </p:spPr>
        <p:txBody>
          <a:bodyPr/>
          <a:lstStyle/>
          <a:p>
            <a:r>
              <a:rPr lang="it-IT" dirty="0"/>
              <a:t>BUCHI NERI</a:t>
            </a:r>
          </a:p>
        </p:txBody>
      </p:sp>
      <p:pic>
        <p:nvPicPr>
          <p:cNvPr id="4" name="Immagine 3">
            <a:extLst>
              <a:ext uri="{FF2B5EF4-FFF2-40B4-BE49-F238E27FC236}">
                <a16:creationId xmlns:a16="http://schemas.microsoft.com/office/drawing/2014/main" id="{C7774D25-F91F-47BD-A722-AC850FDB50AB}"/>
              </a:ext>
            </a:extLst>
          </p:cNvPr>
          <p:cNvPicPr>
            <a:picLocks noChangeAspect="1"/>
          </p:cNvPicPr>
          <p:nvPr/>
        </p:nvPicPr>
        <p:blipFill>
          <a:blip r:embed="rId2"/>
          <a:stretch>
            <a:fillRect/>
          </a:stretch>
        </p:blipFill>
        <p:spPr>
          <a:xfrm>
            <a:off x="827809" y="2133916"/>
            <a:ext cx="4089923" cy="3001963"/>
          </a:xfrm>
          <a:prstGeom prst="rect">
            <a:avLst/>
          </a:prstGeom>
        </p:spPr>
      </p:pic>
      <p:sp>
        <p:nvSpPr>
          <p:cNvPr id="6" name="CasellaDiTesto 5">
            <a:extLst>
              <a:ext uri="{FF2B5EF4-FFF2-40B4-BE49-F238E27FC236}">
                <a16:creationId xmlns:a16="http://schemas.microsoft.com/office/drawing/2014/main" id="{D4F6224B-D0AB-4150-8C47-D8AAACC50B8C}"/>
              </a:ext>
            </a:extLst>
          </p:cNvPr>
          <p:cNvSpPr txBox="1"/>
          <p:nvPr/>
        </p:nvSpPr>
        <p:spPr>
          <a:xfrm>
            <a:off x="5958840" y="610849"/>
            <a:ext cx="4251960" cy="1446550"/>
          </a:xfrm>
          <a:prstGeom prst="rect">
            <a:avLst/>
          </a:prstGeom>
          <a:noFill/>
        </p:spPr>
        <p:txBody>
          <a:bodyPr wrap="square" rtlCol="0">
            <a:spAutoFit/>
          </a:bodyPr>
          <a:lstStyle/>
          <a:p>
            <a:r>
              <a:rPr lang="it-IT" sz="4400" dirty="0">
                <a:solidFill>
                  <a:schemeClr val="accent1">
                    <a:lumMod val="75000"/>
                  </a:schemeClr>
                </a:solidFill>
                <a:latin typeface="Algerian" panose="04020705040A02060702" pitchFamily="82" charset="0"/>
                <a:ea typeface="+mj-ea"/>
                <a:cs typeface="+mj-cs"/>
              </a:rPr>
              <a:t>Come li osserviamo ?</a:t>
            </a:r>
          </a:p>
        </p:txBody>
      </p:sp>
      <p:sp>
        <p:nvSpPr>
          <p:cNvPr id="7" name="CasellaDiTesto 6">
            <a:extLst>
              <a:ext uri="{FF2B5EF4-FFF2-40B4-BE49-F238E27FC236}">
                <a16:creationId xmlns:a16="http://schemas.microsoft.com/office/drawing/2014/main" id="{BAF898E1-B075-425D-82BB-4816EF935D53}"/>
              </a:ext>
            </a:extLst>
          </p:cNvPr>
          <p:cNvSpPr txBox="1"/>
          <p:nvPr/>
        </p:nvSpPr>
        <p:spPr>
          <a:xfrm>
            <a:off x="5391703" y="2125283"/>
            <a:ext cx="2407920" cy="830997"/>
          </a:xfrm>
          <a:prstGeom prst="rect">
            <a:avLst/>
          </a:prstGeom>
          <a:noFill/>
        </p:spPr>
        <p:txBody>
          <a:bodyPr wrap="square" rtlCol="0">
            <a:spAutoFit/>
          </a:bodyPr>
          <a:lstStyle/>
          <a:p>
            <a:r>
              <a:rPr lang="it-IT" sz="2400" dirty="0"/>
              <a:t>Effetti Gravitazionali</a:t>
            </a:r>
          </a:p>
        </p:txBody>
      </p:sp>
      <p:sp>
        <p:nvSpPr>
          <p:cNvPr id="9" name="CasellaDiTesto 8">
            <a:extLst>
              <a:ext uri="{FF2B5EF4-FFF2-40B4-BE49-F238E27FC236}">
                <a16:creationId xmlns:a16="http://schemas.microsoft.com/office/drawing/2014/main" id="{BB4B9B4D-725C-47D8-871B-48A44F4D825E}"/>
              </a:ext>
            </a:extLst>
          </p:cNvPr>
          <p:cNvSpPr txBox="1"/>
          <p:nvPr/>
        </p:nvSpPr>
        <p:spPr>
          <a:xfrm>
            <a:off x="5391703" y="3228577"/>
            <a:ext cx="2407920" cy="830997"/>
          </a:xfrm>
          <a:prstGeom prst="rect">
            <a:avLst/>
          </a:prstGeom>
          <a:noFill/>
        </p:spPr>
        <p:txBody>
          <a:bodyPr wrap="square" rtlCol="0">
            <a:spAutoFit/>
          </a:bodyPr>
          <a:lstStyle/>
          <a:p>
            <a:r>
              <a:rPr lang="it-IT" sz="2400" dirty="0"/>
              <a:t>Lenti gravitazionali</a:t>
            </a:r>
          </a:p>
        </p:txBody>
      </p:sp>
      <p:sp>
        <p:nvSpPr>
          <p:cNvPr id="10" name="CasellaDiTesto 9">
            <a:extLst>
              <a:ext uri="{FF2B5EF4-FFF2-40B4-BE49-F238E27FC236}">
                <a16:creationId xmlns:a16="http://schemas.microsoft.com/office/drawing/2014/main" id="{F4ED24A2-69A6-43B0-99DF-7FA288C3FDC5}"/>
              </a:ext>
            </a:extLst>
          </p:cNvPr>
          <p:cNvSpPr txBox="1"/>
          <p:nvPr/>
        </p:nvSpPr>
        <p:spPr>
          <a:xfrm>
            <a:off x="5391703" y="4509851"/>
            <a:ext cx="2407920" cy="1569660"/>
          </a:xfrm>
          <a:prstGeom prst="rect">
            <a:avLst/>
          </a:prstGeom>
          <a:noFill/>
        </p:spPr>
        <p:txBody>
          <a:bodyPr wrap="square" rtlCol="0">
            <a:spAutoFit/>
          </a:bodyPr>
          <a:lstStyle/>
          <a:p>
            <a:r>
              <a:rPr lang="it-IT" sz="2400" dirty="0"/>
              <a:t>Effetti della materia che precipita verso un buco nero</a:t>
            </a:r>
          </a:p>
        </p:txBody>
      </p:sp>
      <p:sp>
        <p:nvSpPr>
          <p:cNvPr id="11" name="Pulsante di azione: video 10">
            <a:hlinkClick r:id="rId3" highlightClick="1"/>
            <a:extLst>
              <a:ext uri="{FF2B5EF4-FFF2-40B4-BE49-F238E27FC236}">
                <a16:creationId xmlns:a16="http://schemas.microsoft.com/office/drawing/2014/main" id="{E3D0FB4E-D7AA-4330-B2EE-64592E944169}"/>
              </a:ext>
            </a:extLst>
          </p:cNvPr>
          <p:cNvSpPr/>
          <p:nvPr/>
        </p:nvSpPr>
        <p:spPr>
          <a:xfrm>
            <a:off x="1120836" y="5482021"/>
            <a:ext cx="1295400" cy="784830"/>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a:extLst>
              <a:ext uri="{FF2B5EF4-FFF2-40B4-BE49-F238E27FC236}">
                <a16:creationId xmlns:a16="http://schemas.microsoft.com/office/drawing/2014/main" id="{4E9B40B9-0E4F-4AF3-B341-6061F3299F35}"/>
              </a:ext>
            </a:extLst>
          </p:cNvPr>
          <p:cNvPicPr>
            <a:picLocks noChangeAspect="1"/>
          </p:cNvPicPr>
          <p:nvPr/>
        </p:nvPicPr>
        <p:blipFill>
          <a:blip r:embed="rId4"/>
          <a:stretch>
            <a:fillRect/>
          </a:stretch>
        </p:blipFill>
        <p:spPr>
          <a:xfrm>
            <a:off x="7799623" y="2036907"/>
            <a:ext cx="1937206" cy="1435510"/>
          </a:xfrm>
          <a:prstGeom prst="rect">
            <a:avLst/>
          </a:prstGeom>
        </p:spPr>
      </p:pic>
      <p:pic>
        <p:nvPicPr>
          <p:cNvPr id="13" name="Immagine 12">
            <a:extLst>
              <a:ext uri="{FF2B5EF4-FFF2-40B4-BE49-F238E27FC236}">
                <a16:creationId xmlns:a16="http://schemas.microsoft.com/office/drawing/2014/main" id="{E5DCBD83-B021-4C9A-842D-B14F3F3433F6}"/>
              </a:ext>
            </a:extLst>
          </p:cNvPr>
          <p:cNvPicPr>
            <a:picLocks noChangeAspect="1"/>
          </p:cNvPicPr>
          <p:nvPr/>
        </p:nvPicPr>
        <p:blipFill>
          <a:blip r:embed="rId5"/>
          <a:stretch>
            <a:fillRect/>
          </a:stretch>
        </p:blipFill>
        <p:spPr>
          <a:xfrm>
            <a:off x="7799623" y="3744715"/>
            <a:ext cx="3623167" cy="2272648"/>
          </a:xfrm>
          <a:prstGeom prst="rect">
            <a:avLst/>
          </a:prstGeom>
        </p:spPr>
      </p:pic>
      <p:pic>
        <p:nvPicPr>
          <p:cNvPr id="14" name="Immagine 13">
            <a:extLst>
              <a:ext uri="{FF2B5EF4-FFF2-40B4-BE49-F238E27FC236}">
                <a16:creationId xmlns:a16="http://schemas.microsoft.com/office/drawing/2014/main" id="{B5F5585F-D7B4-4754-BF66-9AD907EB4355}"/>
              </a:ext>
            </a:extLst>
          </p:cNvPr>
          <p:cNvPicPr>
            <a:picLocks noChangeAspect="1"/>
          </p:cNvPicPr>
          <p:nvPr/>
        </p:nvPicPr>
        <p:blipFill>
          <a:blip r:embed="rId6"/>
          <a:stretch>
            <a:fillRect/>
          </a:stretch>
        </p:blipFill>
        <p:spPr>
          <a:xfrm>
            <a:off x="5143910" y="2054817"/>
            <a:ext cx="6278880" cy="4234838"/>
          </a:xfrm>
          <a:prstGeom prst="rect">
            <a:avLst/>
          </a:prstGeom>
        </p:spPr>
      </p:pic>
      <p:sp>
        <p:nvSpPr>
          <p:cNvPr id="16" name="Ritorno 15">
            <a:hlinkClick r:id="rId7" action="ppaction://hlinksldjump" highlightClick="1"/>
            <a:extLst>
              <a:ext uri="{FF2B5EF4-FFF2-40B4-BE49-F238E27FC236}">
                <a16:creationId xmlns:a16="http://schemas.microsoft.com/office/drawing/2014/main" id="{1C8569C4-2871-491F-A93A-CE2DE14857CE}"/>
              </a:ext>
            </a:extLst>
          </p:cNvPr>
          <p:cNvSpPr/>
          <p:nvPr/>
        </p:nvSpPr>
        <p:spPr>
          <a:xfrm>
            <a:off x="3642360" y="5623560"/>
            <a:ext cx="762000" cy="784830"/>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68681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DC5909DA-2718-466A-8585-6AFDE1604376}"/>
              </a:ext>
            </a:extLst>
          </p:cNvPr>
          <p:cNvSpPr>
            <a:spLocks noGrp="1"/>
          </p:cNvSpPr>
          <p:nvPr>
            <p:ph type="ctrTitle"/>
          </p:nvPr>
        </p:nvSpPr>
        <p:spPr/>
        <p:txBody>
          <a:bodyPr/>
          <a:lstStyle/>
          <a:p>
            <a:r>
              <a:rPr lang="it-IT" dirty="0"/>
              <a:t>GALLERIA DI IMMAGINI</a:t>
            </a:r>
          </a:p>
        </p:txBody>
      </p:sp>
      <p:sp>
        <p:nvSpPr>
          <p:cNvPr id="6" name="Sottotitolo 5">
            <a:extLst>
              <a:ext uri="{FF2B5EF4-FFF2-40B4-BE49-F238E27FC236}">
                <a16:creationId xmlns:a16="http://schemas.microsoft.com/office/drawing/2014/main" id="{ED5F9377-A141-43A4-99CA-AF96BECF347C}"/>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2503085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a:extLst>
              <a:ext uri="{FF2B5EF4-FFF2-40B4-BE49-F238E27FC236}">
                <a16:creationId xmlns:a16="http://schemas.microsoft.com/office/drawing/2014/main" id="{132A3F47-7C17-4DF4-8A8D-1448D8347C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113" y="1619250"/>
            <a:ext cx="3060700"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8675" name="Picture 2">
            <a:extLst>
              <a:ext uri="{FF2B5EF4-FFF2-40B4-BE49-F238E27FC236}">
                <a16:creationId xmlns:a16="http://schemas.microsoft.com/office/drawing/2014/main" id="{3DDB5F68-81FF-4330-88AE-8490E80EFE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4313" y="1619250"/>
            <a:ext cx="3060700"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8676" name="Text Box 3">
            <a:extLst>
              <a:ext uri="{FF2B5EF4-FFF2-40B4-BE49-F238E27FC236}">
                <a16:creationId xmlns:a16="http://schemas.microsoft.com/office/drawing/2014/main" id="{5550B044-C7A9-495F-A54F-A545C1762BDA}"/>
              </a:ext>
            </a:extLst>
          </p:cNvPr>
          <p:cNvSpPr txBox="1">
            <a:spLocks noChangeArrowheads="1"/>
          </p:cNvSpPr>
          <p:nvPr/>
        </p:nvSpPr>
        <p:spPr bwMode="auto">
          <a:xfrm>
            <a:off x="2603500" y="1079501"/>
            <a:ext cx="27003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9pPr>
          </a:lstStyle>
          <a:p>
            <a:pPr eaLnBrk="1" hangingPunct="1"/>
            <a:r>
              <a:rPr lang="it-IT" altLang="it-IT">
                <a:solidFill>
                  <a:srgbClr val="000000"/>
                </a:solidFill>
              </a:rPr>
              <a:t>LUCE VISIBILE</a:t>
            </a:r>
          </a:p>
        </p:txBody>
      </p:sp>
      <p:sp>
        <p:nvSpPr>
          <p:cNvPr id="28677" name="Text Box 4">
            <a:extLst>
              <a:ext uri="{FF2B5EF4-FFF2-40B4-BE49-F238E27FC236}">
                <a16:creationId xmlns:a16="http://schemas.microsoft.com/office/drawing/2014/main" id="{73CF0381-C1DA-4DA8-8AFF-FFCF965CADF3}"/>
              </a:ext>
            </a:extLst>
          </p:cNvPr>
          <p:cNvSpPr txBox="1">
            <a:spLocks noChangeArrowheads="1"/>
          </p:cNvSpPr>
          <p:nvPr/>
        </p:nvSpPr>
        <p:spPr bwMode="auto">
          <a:xfrm>
            <a:off x="6743700" y="1074739"/>
            <a:ext cx="27003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9pPr>
          </a:lstStyle>
          <a:p>
            <a:pPr eaLnBrk="1" hangingPunct="1"/>
            <a:r>
              <a:rPr lang="it-IT" altLang="it-IT">
                <a:solidFill>
                  <a:srgbClr val="000000"/>
                </a:solidFill>
              </a:rPr>
              <a:t>RAGGI X</a:t>
            </a:r>
          </a:p>
        </p:txBody>
      </p:sp>
      <p:pic>
        <p:nvPicPr>
          <p:cNvPr id="6" name="Immagine 5">
            <a:extLst>
              <a:ext uri="{FF2B5EF4-FFF2-40B4-BE49-F238E27FC236}">
                <a16:creationId xmlns:a16="http://schemas.microsoft.com/office/drawing/2014/main" id="{BD3F8036-F965-43A9-A489-75EBA4937D67}"/>
              </a:ext>
            </a:extLst>
          </p:cNvPr>
          <p:cNvPicPr>
            <a:picLocks noChangeAspect="1"/>
          </p:cNvPicPr>
          <p:nvPr/>
        </p:nvPicPr>
        <p:blipFill>
          <a:blip r:embed="rId5"/>
          <a:stretch>
            <a:fillRect/>
          </a:stretch>
        </p:blipFill>
        <p:spPr>
          <a:xfrm>
            <a:off x="1623527" y="611034"/>
            <a:ext cx="8714791" cy="5788811"/>
          </a:xfrm>
          <a:prstGeom prst="rect">
            <a:avLst/>
          </a:prstGeom>
        </p:spPr>
      </p:pic>
    </p:spTree>
    <p:extLst>
      <p:ext uri="{BB962C8B-B14F-4D97-AF65-F5344CB8AC3E}">
        <p14:creationId xmlns:p14="http://schemas.microsoft.com/office/powerpoint/2010/main" val="40253608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F95CF093-36F6-4880-880D-E7C5F0261747}"/>
              </a:ext>
            </a:extLst>
          </p:cNvPr>
          <p:cNvPicPr>
            <a:picLocks noChangeAspect="1"/>
          </p:cNvPicPr>
          <p:nvPr/>
        </p:nvPicPr>
        <p:blipFill>
          <a:blip r:embed="rId3"/>
          <a:stretch>
            <a:fillRect/>
          </a:stretch>
        </p:blipFill>
        <p:spPr>
          <a:xfrm>
            <a:off x="1957387" y="247650"/>
            <a:ext cx="8277225" cy="6362700"/>
          </a:xfrm>
          <a:prstGeom prst="rect">
            <a:avLst/>
          </a:prstGeom>
        </p:spPr>
      </p:pic>
    </p:spTree>
    <p:extLst>
      <p:ext uri="{BB962C8B-B14F-4D97-AF65-F5344CB8AC3E}">
        <p14:creationId xmlns:p14="http://schemas.microsoft.com/office/powerpoint/2010/main" val="3943833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a:extLst>
              <a:ext uri="{FF2B5EF4-FFF2-40B4-BE49-F238E27FC236}">
                <a16:creationId xmlns:a16="http://schemas.microsoft.com/office/drawing/2014/main" id="{524D1362-9ACB-4473-A223-B6F3394C0F13}"/>
              </a:ext>
            </a:extLst>
          </p:cNvPr>
          <p:cNvSpPr>
            <a:spLocks noGrp="1" noChangeArrowheads="1"/>
          </p:cNvSpPr>
          <p:nvPr>
            <p:ph type="title"/>
          </p:nvPr>
        </p:nvSpPr>
        <p:spPr>
          <a:xfrm>
            <a:off x="3010492" y="426032"/>
            <a:ext cx="6171015" cy="454178"/>
          </a:xfrm>
        </p:spPr>
        <p:txBody>
          <a:bodyPr>
            <a:normAutofit fontScale="90000"/>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dirty="0"/>
              <a:t>COME SI PRODUCONO I RAGGI X</a:t>
            </a:r>
          </a:p>
        </p:txBody>
      </p:sp>
      <p:sp>
        <p:nvSpPr>
          <p:cNvPr id="5123" name="Rectangle 2">
            <a:extLst>
              <a:ext uri="{FF2B5EF4-FFF2-40B4-BE49-F238E27FC236}">
                <a16:creationId xmlns:a16="http://schemas.microsoft.com/office/drawing/2014/main" id="{9D1F6256-C9DE-4A9F-A7F0-3DB160742E6C}"/>
              </a:ext>
            </a:extLst>
          </p:cNvPr>
          <p:cNvSpPr>
            <a:spLocks noGrp="1" noChangeArrowheads="1"/>
          </p:cNvSpPr>
          <p:nvPr>
            <p:ph type="body" idx="1"/>
          </p:nvPr>
        </p:nvSpPr>
        <p:spPr>
          <a:xfrm>
            <a:off x="5975939" y="915686"/>
            <a:ext cx="4653121" cy="1295350"/>
          </a:xfrm>
        </p:spPr>
        <p:txBody>
          <a:bodyPr>
            <a:normAutofit/>
          </a:bodyPr>
          <a:lstStyle/>
          <a:p>
            <a:pPr marL="273050" indent="-271463">
              <a:buSzPct val="95000"/>
              <a:buNone/>
              <a:tabLst>
                <a:tab pos="273050" algn="l"/>
                <a:tab pos="912813" algn="l"/>
                <a:tab pos="1827213" algn="l"/>
                <a:tab pos="2741613" algn="l"/>
                <a:tab pos="3656013" algn="l"/>
                <a:tab pos="4570413" algn="l"/>
                <a:tab pos="5484813" algn="l"/>
                <a:tab pos="6399213" algn="l"/>
                <a:tab pos="7313613" algn="l"/>
                <a:tab pos="8228013" algn="l"/>
                <a:tab pos="9142413" algn="l"/>
                <a:tab pos="10056813" algn="l"/>
              </a:tabLst>
            </a:pPr>
            <a:r>
              <a:rPr lang="it-IT" altLang="it-IT" sz="2400" b="1" dirty="0">
                <a:latin typeface="Comic Sans MS" panose="030F0702030302020204" pitchFamily="66" charset="0"/>
                <a:hlinkClick r:id="rId3" action="ppaction://hlinksldjump"/>
              </a:rPr>
              <a:t>  BOMBARDAMENTO DI NUCLEI PESANTI CON ELETTRONI.</a:t>
            </a:r>
          </a:p>
        </p:txBody>
      </p:sp>
      <p:sp>
        <p:nvSpPr>
          <p:cNvPr id="5124" name="Rectangle 3">
            <a:extLst>
              <a:ext uri="{FF2B5EF4-FFF2-40B4-BE49-F238E27FC236}">
                <a16:creationId xmlns:a16="http://schemas.microsoft.com/office/drawing/2014/main" id="{D741F239-DE00-4C2D-84FF-77C58388E601}"/>
              </a:ext>
            </a:extLst>
          </p:cNvPr>
          <p:cNvSpPr>
            <a:spLocks noGrp="1" noChangeArrowheads="1"/>
          </p:cNvSpPr>
          <p:nvPr>
            <p:ph type="body" idx="2"/>
          </p:nvPr>
        </p:nvSpPr>
        <p:spPr>
          <a:xfrm>
            <a:off x="1861139" y="1113782"/>
            <a:ext cx="4114800" cy="624202"/>
          </a:xfrm>
        </p:spPr>
        <p:txBody>
          <a:bodyPr>
            <a:noAutofit/>
          </a:bodyPr>
          <a:lstStyle/>
          <a:p>
            <a:pPr marL="0" indent="0">
              <a:buNone/>
              <a:tabLst>
                <a:tab pos="273050" algn="l"/>
                <a:tab pos="912813" algn="l"/>
                <a:tab pos="1827213" algn="l"/>
                <a:tab pos="2741613" algn="l"/>
                <a:tab pos="3656013" algn="l"/>
                <a:tab pos="4570413" algn="l"/>
                <a:tab pos="5484813" algn="l"/>
                <a:tab pos="6399213" algn="l"/>
                <a:tab pos="7313613" algn="l"/>
                <a:tab pos="8228013" algn="l"/>
                <a:tab pos="9142413" algn="l"/>
                <a:tab pos="10056813" algn="l"/>
              </a:tabLst>
            </a:pPr>
            <a:r>
              <a:rPr lang="it-IT" altLang="it-IT" sz="2400" b="1" dirty="0">
                <a:latin typeface="Comic Sans MS" panose="030F0702030302020204" pitchFamily="66" charset="0"/>
                <a:hlinkClick r:id="rId4" action="ppaction://hlinksldjump">
                  <a:extLst>
                    <a:ext uri="{A12FA001-AC4F-418D-AE19-62706E023703}">
                      <ahyp:hlinkClr xmlns:ahyp="http://schemas.microsoft.com/office/drawing/2018/hyperlinkcolor" val="tx"/>
                    </a:ext>
                  </a:extLst>
                </a:hlinkClick>
              </a:rPr>
              <a:t> </a:t>
            </a:r>
            <a:r>
              <a:rPr lang="it-IT" altLang="it-IT" sz="2400" b="1" dirty="0">
                <a:solidFill>
                  <a:srgbClr val="002060"/>
                </a:solidFill>
                <a:latin typeface="Comic Sans MS" panose="030F0702030302020204" pitchFamily="66" charset="0"/>
                <a:hlinkClick r:id="rId4" action="ppaction://hlinksldjump">
                  <a:extLst>
                    <a:ext uri="{A12FA001-AC4F-418D-AE19-62706E023703}">
                      <ahyp:hlinkClr xmlns:ahyp="http://schemas.microsoft.com/office/drawing/2018/hyperlinkcolor" val="tx"/>
                    </a:ext>
                  </a:extLst>
                </a:hlinkClick>
              </a:rPr>
              <a:t>RADIAZIONE DI     FRENAMENT0</a:t>
            </a:r>
          </a:p>
        </p:txBody>
      </p:sp>
      <p:pic>
        <p:nvPicPr>
          <p:cNvPr id="5125" name="Picture 4">
            <a:hlinkClick r:id="rId3" action="ppaction://hlinksldjump"/>
            <a:extLst>
              <a:ext uri="{FF2B5EF4-FFF2-40B4-BE49-F238E27FC236}">
                <a16:creationId xmlns:a16="http://schemas.microsoft.com/office/drawing/2014/main" id="{60E5368E-E8EF-4A1B-962C-BF1BD31DFE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6253" y="2047756"/>
            <a:ext cx="6404432" cy="3223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126" name="Picture 5">
            <a:extLst>
              <a:ext uri="{FF2B5EF4-FFF2-40B4-BE49-F238E27FC236}">
                <a16:creationId xmlns:a16="http://schemas.microsoft.com/office/drawing/2014/main" id="{29529CC5-30D9-4677-B1C9-B74F5CC0FF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570" y="1850171"/>
            <a:ext cx="4038682" cy="4581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Picture 2">
            <a:hlinkClick r:id="rId7" action="ppaction://hlinksldjump"/>
            <a:extLst>
              <a:ext uri="{FF2B5EF4-FFF2-40B4-BE49-F238E27FC236}">
                <a16:creationId xmlns:a16="http://schemas.microsoft.com/office/drawing/2014/main" id="{86AAAE8A-C6FD-458E-B1AD-7408249BCE45}"/>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016" t="42915" r="51442" b="30237"/>
          <a:stretch/>
        </p:blipFill>
        <p:spPr bwMode="auto">
          <a:xfrm>
            <a:off x="4358772" y="5007830"/>
            <a:ext cx="4354987" cy="1536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a:extLst>
              <a:ext uri="{FF2B5EF4-FFF2-40B4-BE49-F238E27FC236}">
                <a16:creationId xmlns:a16="http://schemas.microsoft.com/office/drawing/2014/main" id="{8B9CC48B-F8D7-41EB-AF54-21B2D0FD4F47}"/>
              </a:ext>
            </a:extLst>
          </p:cNvPr>
          <p:cNvSpPr txBox="1"/>
          <p:nvPr/>
        </p:nvSpPr>
        <p:spPr>
          <a:xfrm>
            <a:off x="8713759" y="5680704"/>
            <a:ext cx="3047999" cy="523220"/>
          </a:xfrm>
          <a:prstGeom prst="rect">
            <a:avLst/>
          </a:prstGeom>
          <a:noFill/>
        </p:spPr>
        <p:txBody>
          <a:bodyPr wrap="square" rtlCol="0">
            <a:spAutoFit/>
          </a:bodyPr>
          <a:lstStyle/>
          <a:p>
            <a:r>
              <a:rPr lang="it-IT" sz="2800" dirty="0"/>
              <a:t>E = </a:t>
            </a:r>
            <a:r>
              <a:rPr lang="it-IT" sz="2800" dirty="0" err="1"/>
              <a:t>hf</a:t>
            </a:r>
            <a:r>
              <a:rPr lang="it-IT" sz="2800" dirty="0"/>
              <a:t> </a:t>
            </a:r>
            <a:r>
              <a:rPr lang="it-IT" sz="2800" baseline="-25000" dirty="0"/>
              <a:t>finale</a:t>
            </a:r>
            <a:r>
              <a:rPr lang="it-IT" sz="2800" dirty="0"/>
              <a:t> – </a:t>
            </a:r>
            <a:r>
              <a:rPr lang="it-IT" sz="2800" dirty="0" err="1"/>
              <a:t>hf</a:t>
            </a:r>
            <a:r>
              <a:rPr lang="it-IT" sz="2800" dirty="0"/>
              <a:t> </a:t>
            </a:r>
            <a:r>
              <a:rPr lang="it-IT" sz="2800" baseline="-25000" dirty="0"/>
              <a:t>iniziale</a:t>
            </a:r>
          </a:p>
        </p:txBody>
      </p:sp>
    </p:spTree>
    <p:extLst>
      <p:ext uri="{BB962C8B-B14F-4D97-AF65-F5344CB8AC3E}">
        <p14:creationId xmlns:p14="http://schemas.microsoft.com/office/powerpoint/2010/main" val="18863717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a:extLst>
              <a:ext uri="{FF2B5EF4-FFF2-40B4-BE49-F238E27FC236}">
                <a16:creationId xmlns:a16="http://schemas.microsoft.com/office/drawing/2014/main" id="{511387F2-27E4-47B0-AD3A-C642E1E94711}"/>
              </a:ext>
            </a:extLst>
          </p:cNvPr>
          <p:cNvSpPr>
            <a:spLocks noGrp="1" noChangeArrowheads="1"/>
          </p:cNvSpPr>
          <p:nvPr>
            <p:ph type="title"/>
          </p:nvPr>
        </p:nvSpPr>
        <p:spPr>
          <a:xfrm>
            <a:off x="4076659" y="326118"/>
            <a:ext cx="4679950" cy="1114893"/>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dirty="0"/>
              <a:t>Le supernove</a:t>
            </a:r>
          </a:p>
        </p:txBody>
      </p:sp>
      <p:pic>
        <p:nvPicPr>
          <p:cNvPr id="30723" name="Picture 2">
            <a:extLst>
              <a:ext uri="{FF2B5EF4-FFF2-40B4-BE49-F238E27FC236}">
                <a16:creationId xmlns:a16="http://schemas.microsoft.com/office/drawing/2014/main" id="{3AF0DC48-2761-4191-97BF-671387B17D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753" y="1441011"/>
            <a:ext cx="4679950"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0724" name="Picture 3">
            <a:extLst>
              <a:ext uri="{FF2B5EF4-FFF2-40B4-BE49-F238E27FC236}">
                <a16:creationId xmlns:a16="http://schemas.microsoft.com/office/drawing/2014/main" id="{E2920CEE-4C5F-400B-8152-DFF7960D9E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9482" y="1541929"/>
            <a:ext cx="6074255" cy="488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0725" name="Picture 4">
            <a:extLst>
              <a:ext uri="{FF2B5EF4-FFF2-40B4-BE49-F238E27FC236}">
                <a16:creationId xmlns:a16="http://schemas.microsoft.com/office/drawing/2014/main" id="{447064C7-60D4-4587-A907-B02A9A8756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1390" y="4273989"/>
            <a:ext cx="21907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0726" name="Text Box 5">
            <a:extLst>
              <a:ext uri="{FF2B5EF4-FFF2-40B4-BE49-F238E27FC236}">
                <a16:creationId xmlns:a16="http://schemas.microsoft.com/office/drawing/2014/main" id="{25532AAD-E9B4-4983-B901-7BBCA28EE829}"/>
              </a:ext>
            </a:extLst>
          </p:cNvPr>
          <p:cNvSpPr txBox="1">
            <a:spLocks noChangeArrowheads="1"/>
          </p:cNvSpPr>
          <p:nvPr/>
        </p:nvSpPr>
        <p:spPr bwMode="auto">
          <a:xfrm>
            <a:off x="6924676" y="3419476"/>
            <a:ext cx="14398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9pPr>
          </a:lstStyle>
          <a:p>
            <a:pPr eaLnBrk="1" hangingPunct="1"/>
            <a:r>
              <a:rPr lang="it-IT" altLang="it-IT">
                <a:solidFill>
                  <a:srgbClr val="FFFF00"/>
                </a:solidFill>
              </a:rPr>
              <a:t>Prima </a:t>
            </a:r>
          </a:p>
        </p:txBody>
      </p:sp>
      <p:sp>
        <p:nvSpPr>
          <p:cNvPr id="30727" name="Text Box 6">
            <a:extLst>
              <a:ext uri="{FF2B5EF4-FFF2-40B4-BE49-F238E27FC236}">
                <a16:creationId xmlns:a16="http://schemas.microsoft.com/office/drawing/2014/main" id="{561282B2-7062-48C5-A244-3AED11A92987}"/>
              </a:ext>
            </a:extLst>
          </p:cNvPr>
          <p:cNvSpPr txBox="1">
            <a:spLocks noChangeArrowheads="1"/>
          </p:cNvSpPr>
          <p:nvPr/>
        </p:nvSpPr>
        <p:spPr bwMode="auto">
          <a:xfrm>
            <a:off x="8904289" y="3419476"/>
            <a:ext cx="12604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9pPr>
          </a:lstStyle>
          <a:p>
            <a:pPr eaLnBrk="1" hangingPunct="1"/>
            <a:r>
              <a:rPr lang="it-IT" altLang="it-IT">
                <a:solidFill>
                  <a:srgbClr val="FFFF00"/>
                </a:solidFill>
              </a:rPr>
              <a:t>Dopo </a:t>
            </a:r>
          </a:p>
        </p:txBody>
      </p:sp>
      <p:pic>
        <p:nvPicPr>
          <p:cNvPr id="2" name="Immagine 1">
            <a:extLst>
              <a:ext uri="{FF2B5EF4-FFF2-40B4-BE49-F238E27FC236}">
                <a16:creationId xmlns:a16="http://schemas.microsoft.com/office/drawing/2014/main" id="{87592E3E-327F-40D1-A795-F1A3CC933917}"/>
              </a:ext>
            </a:extLst>
          </p:cNvPr>
          <p:cNvPicPr>
            <a:picLocks noChangeAspect="1"/>
          </p:cNvPicPr>
          <p:nvPr/>
        </p:nvPicPr>
        <p:blipFill>
          <a:blip r:embed="rId6"/>
          <a:stretch>
            <a:fillRect/>
          </a:stretch>
        </p:blipFill>
        <p:spPr>
          <a:xfrm>
            <a:off x="1742433" y="280293"/>
            <a:ext cx="9348402" cy="6297414"/>
          </a:xfrm>
          <a:prstGeom prst="rect">
            <a:avLst/>
          </a:prstGeom>
        </p:spPr>
      </p:pic>
    </p:spTree>
    <p:extLst>
      <p:ext uri="{BB962C8B-B14F-4D97-AF65-F5344CB8AC3E}">
        <p14:creationId xmlns:p14="http://schemas.microsoft.com/office/powerpoint/2010/main" val="21107506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a:extLst>
              <a:ext uri="{FF2B5EF4-FFF2-40B4-BE49-F238E27FC236}">
                <a16:creationId xmlns:a16="http://schemas.microsoft.com/office/drawing/2014/main" id="{D1943C56-1DBA-4510-92CB-5F8C84A55D3D}"/>
              </a:ext>
            </a:extLst>
          </p:cNvPr>
          <p:cNvSpPr>
            <a:spLocks noGrp="1" noChangeArrowheads="1"/>
          </p:cNvSpPr>
          <p:nvPr>
            <p:ph type="title"/>
          </p:nvPr>
        </p:nvSpPr>
        <p:spPr>
          <a:xfrm>
            <a:off x="3368816" y="665954"/>
            <a:ext cx="5721396" cy="829887"/>
          </a:xfrm>
        </p:spPr>
        <p:txBody>
          <a:bodyP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dirty="0"/>
              <a:t>Stelle di neutroni</a:t>
            </a:r>
          </a:p>
        </p:txBody>
      </p:sp>
      <p:pic>
        <p:nvPicPr>
          <p:cNvPr id="32771" name="Picture 2">
            <a:extLst>
              <a:ext uri="{FF2B5EF4-FFF2-40B4-BE49-F238E27FC236}">
                <a16:creationId xmlns:a16="http://schemas.microsoft.com/office/drawing/2014/main" id="{61FED853-6950-41B6-A8BF-8635F48D5B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464" y="2353284"/>
            <a:ext cx="5306293"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2772" name="Picture 3">
            <a:extLst>
              <a:ext uri="{FF2B5EF4-FFF2-40B4-BE49-F238E27FC236}">
                <a16:creationId xmlns:a16="http://schemas.microsoft.com/office/drawing/2014/main" id="{B643CC17-7740-43CC-8B09-CE93BB9B32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7515" y="1810872"/>
            <a:ext cx="6061021" cy="378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6525586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
            <a:extLst>
              <a:ext uri="{FF2B5EF4-FFF2-40B4-BE49-F238E27FC236}">
                <a16:creationId xmlns:a16="http://schemas.microsoft.com/office/drawing/2014/main" id="{5FC78CA6-37A7-41D7-89F7-3B694A6F26B3}"/>
              </a:ext>
            </a:extLst>
          </p:cNvPr>
          <p:cNvSpPr>
            <a:spLocks noGrp="1" noChangeArrowheads="1"/>
          </p:cNvSpPr>
          <p:nvPr>
            <p:ph type="title"/>
          </p:nvPr>
        </p:nvSpPr>
        <p:spPr>
          <a:xfrm>
            <a:off x="4509925" y="569520"/>
            <a:ext cx="2527627" cy="681317"/>
          </a:xfrm>
        </p:spPr>
        <p:txBody>
          <a:bodyP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dirty="0"/>
              <a:t>La Luna</a:t>
            </a:r>
          </a:p>
        </p:txBody>
      </p:sp>
      <p:pic>
        <p:nvPicPr>
          <p:cNvPr id="34819" name="Picture 2">
            <a:extLst>
              <a:ext uri="{FF2B5EF4-FFF2-40B4-BE49-F238E27FC236}">
                <a16:creationId xmlns:a16="http://schemas.microsoft.com/office/drawing/2014/main" id="{4BB3BD9D-F35F-415D-AABF-26D08B6D56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3739" y="1555226"/>
            <a:ext cx="4855510" cy="4392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4820" name="Picture 3">
            <a:extLst>
              <a:ext uri="{FF2B5EF4-FFF2-40B4-BE49-F238E27FC236}">
                <a16:creationId xmlns:a16="http://schemas.microsoft.com/office/drawing/2014/main" id="{E5F1A6C8-563A-469F-9D21-52700D6AD3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235" y="1555226"/>
            <a:ext cx="4246563" cy="426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5119641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
            <a:extLst>
              <a:ext uri="{FF2B5EF4-FFF2-40B4-BE49-F238E27FC236}">
                <a16:creationId xmlns:a16="http://schemas.microsoft.com/office/drawing/2014/main" id="{58CBEDE0-EB71-4248-B607-3E9700AB9538}"/>
              </a:ext>
            </a:extLst>
          </p:cNvPr>
          <p:cNvSpPr>
            <a:spLocks noGrp="1" noChangeArrowheads="1"/>
          </p:cNvSpPr>
          <p:nvPr>
            <p:ph type="title"/>
          </p:nvPr>
        </p:nvSpPr>
        <p:spPr>
          <a:xfrm>
            <a:off x="9207829" y="2858524"/>
            <a:ext cx="2059733" cy="664603"/>
          </a:xfrm>
        </p:spPr>
        <p:txBody>
          <a:bodyP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dirty="0"/>
              <a:t>Il Sole</a:t>
            </a:r>
          </a:p>
        </p:txBody>
      </p:sp>
      <p:pic>
        <p:nvPicPr>
          <p:cNvPr id="2" name="Immagine 1">
            <a:extLst>
              <a:ext uri="{FF2B5EF4-FFF2-40B4-BE49-F238E27FC236}">
                <a16:creationId xmlns:a16="http://schemas.microsoft.com/office/drawing/2014/main" id="{DEC9822F-BFA3-4514-853A-291C42ADCF25}"/>
              </a:ext>
            </a:extLst>
          </p:cNvPr>
          <p:cNvPicPr>
            <a:picLocks noChangeAspect="1"/>
          </p:cNvPicPr>
          <p:nvPr/>
        </p:nvPicPr>
        <p:blipFill>
          <a:blip r:embed="rId3"/>
          <a:stretch>
            <a:fillRect/>
          </a:stretch>
        </p:blipFill>
        <p:spPr>
          <a:xfrm>
            <a:off x="1730467" y="385197"/>
            <a:ext cx="6753015" cy="6087605"/>
          </a:xfrm>
          <a:prstGeom prst="rect">
            <a:avLst/>
          </a:prstGeom>
        </p:spPr>
      </p:pic>
      <p:pic>
        <p:nvPicPr>
          <p:cNvPr id="35843" name="Picture 2">
            <a:extLst>
              <a:ext uri="{FF2B5EF4-FFF2-40B4-BE49-F238E27FC236}">
                <a16:creationId xmlns:a16="http://schemas.microsoft.com/office/drawing/2014/main" id="{B0AEAF8B-833A-425E-827D-2010752799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467" y="345066"/>
            <a:ext cx="6753015" cy="6127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422542261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fade">
                                      <p:cBhvr>
                                        <p:cTn id="7" dur="500"/>
                                        <p:tgtEl>
                                          <p:spTgt spid="35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a:extLst>
              <a:ext uri="{FF2B5EF4-FFF2-40B4-BE49-F238E27FC236}">
                <a16:creationId xmlns:a16="http://schemas.microsoft.com/office/drawing/2014/main" id="{61718644-97A6-4BED-8862-8B5491C02118}"/>
              </a:ext>
            </a:extLst>
          </p:cNvPr>
          <p:cNvSpPr>
            <a:spLocks noGrp="1" noChangeArrowheads="1"/>
          </p:cNvSpPr>
          <p:nvPr>
            <p:ph type="title"/>
          </p:nvPr>
        </p:nvSpPr>
        <p:spPr>
          <a:xfrm>
            <a:off x="4088934" y="524433"/>
            <a:ext cx="6030260" cy="555626"/>
          </a:xfrm>
        </p:spPr>
        <p:txBody>
          <a:bodyP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dirty="0"/>
              <a:t>                Galassia M82</a:t>
            </a:r>
          </a:p>
        </p:txBody>
      </p:sp>
      <p:pic>
        <p:nvPicPr>
          <p:cNvPr id="37891" name="Picture 2">
            <a:extLst>
              <a:ext uri="{FF2B5EF4-FFF2-40B4-BE49-F238E27FC236}">
                <a16:creationId xmlns:a16="http://schemas.microsoft.com/office/drawing/2014/main" id="{7724D190-65F3-424E-B32A-218E77B16F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26" y="720725"/>
            <a:ext cx="3013075" cy="29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7892" name="Picture 3">
            <a:extLst>
              <a:ext uri="{FF2B5EF4-FFF2-40B4-BE49-F238E27FC236}">
                <a16:creationId xmlns:a16="http://schemas.microsoft.com/office/drawing/2014/main" id="{76B9A54B-E15A-4049-9FB2-F13B0C5A95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7513" y="3060700"/>
            <a:ext cx="12763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7893" name="Picture 4">
            <a:extLst>
              <a:ext uri="{FF2B5EF4-FFF2-40B4-BE49-F238E27FC236}">
                <a16:creationId xmlns:a16="http://schemas.microsoft.com/office/drawing/2014/main" id="{0F4DCB17-0FC8-4A21-80B3-B27A808D1A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6175" y="3779838"/>
            <a:ext cx="2878138"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7894" name="Picture 5">
            <a:extLst>
              <a:ext uri="{FF2B5EF4-FFF2-40B4-BE49-F238E27FC236}">
                <a16:creationId xmlns:a16="http://schemas.microsoft.com/office/drawing/2014/main" id="{BFACF219-A0DC-443B-8EC5-E05719F620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1763" y="5815014"/>
            <a:ext cx="23685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7895" name="Picture 6">
            <a:extLst>
              <a:ext uri="{FF2B5EF4-FFF2-40B4-BE49-F238E27FC236}">
                <a16:creationId xmlns:a16="http://schemas.microsoft.com/office/drawing/2014/main" id="{559A6070-A209-4F8C-A0AD-F44149B773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00650" y="1220789"/>
            <a:ext cx="3163888"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7896" name="Picture 7">
            <a:extLst>
              <a:ext uri="{FF2B5EF4-FFF2-40B4-BE49-F238E27FC236}">
                <a16:creationId xmlns:a16="http://schemas.microsoft.com/office/drawing/2014/main" id="{802B68C5-7BE6-4A27-8929-D2BD4049B9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04064" y="1425576"/>
            <a:ext cx="1328737"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7897" name="Picture 8">
            <a:extLst>
              <a:ext uri="{FF2B5EF4-FFF2-40B4-BE49-F238E27FC236}">
                <a16:creationId xmlns:a16="http://schemas.microsoft.com/office/drawing/2014/main" id="{2FB8E6A6-45C7-442F-BBC2-B02ACCE29E0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89726" y="3484563"/>
            <a:ext cx="3654425" cy="299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7898" name="Picture 9">
            <a:extLst>
              <a:ext uri="{FF2B5EF4-FFF2-40B4-BE49-F238E27FC236}">
                <a16:creationId xmlns:a16="http://schemas.microsoft.com/office/drawing/2014/main" id="{FF379E01-D62E-42C8-A914-258D6701D32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05850" y="5940426"/>
            <a:ext cx="1817688"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2180611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a:extLst>
              <a:ext uri="{FF2B5EF4-FFF2-40B4-BE49-F238E27FC236}">
                <a16:creationId xmlns:a16="http://schemas.microsoft.com/office/drawing/2014/main" id="{4143EE37-8181-4438-8592-9D3D92964040}"/>
              </a:ext>
            </a:extLst>
          </p:cNvPr>
          <p:cNvSpPr>
            <a:spLocks noGrp="1" noChangeArrowheads="1"/>
          </p:cNvSpPr>
          <p:nvPr>
            <p:ph type="title"/>
          </p:nvPr>
        </p:nvSpPr>
        <p:spPr>
          <a:xfrm>
            <a:off x="1942262" y="660399"/>
            <a:ext cx="7354887" cy="419101"/>
          </a:xfrm>
        </p:spPr>
        <p:txBody>
          <a:bodyPr>
            <a:normAutofit fontScale="90000"/>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4000" dirty="0"/>
              <a:t>Nebulosa del granchio</a:t>
            </a:r>
            <a:br>
              <a:rPr lang="it-IT" altLang="it-IT" sz="4000" dirty="0"/>
            </a:br>
            <a:endParaRPr lang="it-IT" altLang="it-IT" sz="4000" dirty="0"/>
          </a:p>
        </p:txBody>
      </p:sp>
      <p:pic>
        <p:nvPicPr>
          <p:cNvPr id="38915" name="Picture 2">
            <a:extLst>
              <a:ext uri="{FF2B5EF4-FFF2-40B4-BE49-F238E27FC236}">
                <a16:creationId xmlns:a16="http://schemas.microsoft.com/office/drawing/2014/main" id="{3516F1E3-64E8-4ED8-9F78-57406BDCDC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664" y="1122316"/>
            <a:ext cx="30607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8916" name="Picture 3">
            <a:extLst>
              <a:ext uri="{FF2B5EF4-FFF2-40B4-BE49-F238E27FC236}">
                <a16:creationId xmlns:a16="http://schemas.microsoft.com/office/drawing/2014/main" id="{88C55F9F-B300-4921-B82D-329665FC6F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3364" y="3060701"/>
            <a:ext cx="45815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8917" name="Picture 4">
            <a:extLst>
              <a:ext uri="{FF2B5EF4-FFF2-40B4-BE49-F238E27FC236}">
                <a16:creationId xmlns:a16="http://schemas.microsoft.com/office/drawing/2014/main" id="{D1948625-501C-4175-903A-A22355874C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4007" y="696607"/>
            <a:ext cx="3577293" cy="337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8918" name="Text Box 5">
            <a:extLst>
              <a:ext uri="{FF2B5EF4-FFF2-40B4-BE49-F238E27FC236}">
                <a16:creationId xmlns:a16="http://schemas.microsoft.com/office/drawing/2014/main" id="{6A0D4AD7-E168-472B-9FA5-CF7FF26C3174}"/>
              </a:ext>
            </a:extLst>
          </p:cNvPr>
          <p:cNvSpPr txBox="1">
            <a:spLocks noChangeArrowheads="1"/>
          </p:cNvSpPr>
          <p:nvPr/>
        </p:nvSpPr>
        <p:spPr bwMode="auto">
          <a:xfrm>
            <a:off x="1132637" y="4546273"/>
            <a:ext cx="16192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9pPr>
          </a:lstStyle>
          <a:p>
            <a:pPr eaLnBrk="1" hangingPunct="1"/>
            <a:r>
              <a:rPr lang="it-IT" altLang="it-IT" sz="2400" dirty="0">
                <a:solidFill>
                  <a:srgbClr val="0000FF"/>
                </a:solidFill>
              </a:rPr>
              <a:t>Nel visibile da terra</a:t>
            </a:r>
          </a:p>
        </p:txBody>
      </p:sp>
      <p:sp>
        <p:nvSpPr>
          <p:cNvPr id="38919" name="Text Box 6">
            <a:extLst>
              <a:ext uri="{FF2B5EF4-FFF2-40B4-BE49-F238E27FC236}">
                <a16:creationId xmlns:a16="http://schemas.microsoft.com/office/drawing/2014/main" id="{35196FA3-2433-4739-B96A-D37F87EF2706}"/>
              </a:ext>
            </a:extLst>
          </p:cNvPr>
          <p:cNvSpPr txBox="1">
            <a:spLocks noChangeArrowheads="1"/>
          </p:cNvSpPr>
          <p:nvPr/>
        </p:nvSpPr>
        <p:spPr bwMode="auto">
          <a:xfrm>
            <a:off x="8624889" y="5429352"/>
            <a:ext cx="2995531"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9pPr>
          </a:lstStyle>
          <a:p>
            <a:pPr eaLnBrk="1" hangingPunct="1"/>
            <a:r>
              <a:rPr lang="it-IT" altLang="it-IT" sz="2400" dirty="0">
                <a:solidFill>
                  <a:schemeClr val="tx1"/>
                </a:solidFill>
              </a:rPr>
              <a:t>Nel visibile con </a:t>
            </a:r>
            <a:r>
              <a:rPr lang="it-IT" altLang="it-IT" sz="2400" dirty="0" err="1">
                <a:solidFill>
                  <a:schemeClr val="tx1"/>
                </a:solidFill>
              </a:rPr>
              <a:t>Hubble</a:t>
            </a:r>
            <a:endParaRPr lang="it-IT" altLang="it-IT" sz="2400" dirty="0">
              <a:solidFill>
                <a:schemeClr val="tx1"/>
              </a:solidFill>
            </a:endParaRPr>
          </a:p>
        </p:txBody>
      </p:sp>
      <p:sp>
        <p:nvSpPr>
          <p:cNvPr id="38920" name="Text Box 7">
            <a:extLst>
              <a:ext uri="{FF2B5EF4-FFF2-40B4-BE49-F238E27FC236}">
                <a16:creationId xmlns:a16="http://schemas.microsoft.com/office/drawing/2014/main" id="{523A0597-01E9-40FE-B013-1B6F8E629CB0}"/>
              </a:ext>
            </a:extLst>
          </p:cNvPr>
          <p:cNvSpPr txBox="1">
            <a:spLocks noChangeArrowheads="1"/>
          </p:cNvSpPr>
          <p:nvPr/>
        </p:nvSpPr>
        <p:spPr bwMode="auto">
          <a:xfrm>
            <a:off x="8981327" y="4109007"/>
            <a:ext cx="2078036"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9pPr>
          </a:lstStyle>
          <a:p>
            <a:pPr eaLnBrk="1" hangingPunct="1"/>
            <a:r>
              <a:rPr lang="it-IT" altLang="it-IT" sz="2400" dirty="0">
                <a:solidFill>
                  <a:schemeClr val="tx1"/>
                </a:solidFill>
              </a:rPr>
              <a:t>In banda X</a:t>
            </a:r>
          </a:p>
        </p:txBody>
      </p:sp>
      <p:sp>
        <p:nvSpPr>
          <p:cNvPr id="38921" name="Text Box 8">
            <a:extLst>
              <a:ext uri="{FF2B5EF4-FFF2-40B4-BE49-F238E27FC236}">
                <a16:creationId xmlns:a16="http://schemas.microsoft.com/office/drawing/2014/main" id="{1B25251B-71E6-42A7-80A2-01763AA94AF8}"/>
              </a:ext>
            </a:extLst>
          </p:cNvPr>
          <p:cNvSpPr txBox="1">
            <a:spLocks noChangeArrowheads="1"/>
          </p:cNvSpPr>
          <p:nvPr/>
        </p:nvSpPr>
        <p:spPr bwMode="auto">
          <a:xfrm>
            <a:off x="4446494" y="1068365"/>
            <a:ext cx="3450525" cy="176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9pPr>
          </a:lstStyle>
          <a:p>
            <a:pPr eaLnBrk="1" hangingPunct="1"/>
            <a:r>
              <a:rPr lang="it-IT" altLang="it-IT" sz="2200" dirty="0">
                <a:solidFill>
                  <a:srgbClr val="0000FF"/>
                </a:solidFill>
              </a:rPr>
              <a:t>Residuo di una supernova  osservata dagli astronomi cinesi nel 1054</a:t>
            </a:r>
          </a:p>
        </p:txBody>
      </p:sp>
      <p:pic>
        <p:nvPicPr>
          <p:cNvPr id="2" name="Immagine 1">
            <a:extLst>
              <a:ext uri="{FF2B5EF4-FFF2-40B4-BE49-F238E27FC236}">
                <a16:creationId xmlns:a16="http://schemas.microsoft.com/office/drawing/2014/main" id="{6B778380-E637-4D5E-8D8A-A6511409E9AF}"/>
              </a:ext>
            </a:extLst>
          </p:cNvPr>
          <p:cNvPicPr>
            <a:picLocks noChangeAspect="1"/>
          </p:cNvPicPr>
          <p:nvPr/>
        </p:nvPicPr>
        <p:blipFill>
          <a:blip r:embed="rId6"/>
          <a:stretch>
            <a:fillRect/>
          </a:stretch>
        </p:blipFill>
        <p:spPr>
          <a:xfrm>
            <a:off x="1942262" y="228600"/>
            <a:ext cx="7877908" cy="6400800"/>
          </a:xfrm>
          <a:prstGeom prst="rect">
            <a:avLst/>
          </a:prstGeom>
        </p:spPr>
      </p:pic>
    </p:spTree>
    <p:extLst>
      <p:ext uri="{BB962C8B-B14F-4D97-AF65-F5344CB8AC3E}">
        <p14:creationId xmlns:p14="http://schemas.microsoft.com/office/powerpoint/2010/main" val="39530668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Text Box 3">
            <a:extLst>
              <a:ext uri="{FF2B5EF4-FFF2-40B4-BE49-F238E27FC236}">
                <a16:creationId xmlns:a16="http://schemas.microsoft.com/office/drawing/2014/main" id="{6A2511C7-79BC-477B-B5D9-4957AABF565D}"/>
              </a:ext>
            </a:extLst>
          </p:cNvPr>
          <p:cNvSpPr txBox="1">
            <a:spLocks noChangeArrowheads="1"/>
          </p:cNvSpPr>
          <p:nvPr/>
        </p:nvSpPr>
        <p:spPr bwMode="auto">
          <a:xfrm>
            <a:off x="7283451" y="1974851"/>
            <a:ext cx="19796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9pPr>
          </a:lstStyle>
          <a:p>
            <a:pPr eaLnBrk="1" hangingPunct="1"/>
            <a:r>
              <a:rPr lang="it-IT" altLang="it-IT">
                <a:solidFill>
                  <a:srgbClr val="FFFFFF"/>
                </a:solidFill>
              </a:rPr>
              <a:t>Via lattea</a:t>
            </a:r>
          </a:p>
        </p:txBody>
      </p:sp>
      <p:pic>
        <p:nvPicPr>
          <p:cNvPr id="2" name="Immagine 1">
            <a:extLst>
              <a:ext uri="{FF2B5EF4-FFF2-40B4-BE49-F238E27FC236}">
                <a16:creationId xmlns:a16="http://schemas.microsoft.com/office/drawing/2014/main" id="{6F3FCF04-DD3F-41BF-87EF-023BD13B2A67}"/>
              </a:ext>
            </a:extLst>
          </p:cNvPr>
          <p:cNvPicPr>
            <a:picLocks noChangeAspect="1"/>
          </p:cNvPicPr>
          <p:nvPr/>
        </p:nvPicPr>
        <p:blipFill>
          <a:blip r:embed="rId3"/>
          <a:stretch>
            <a:fillRect/>
          </a:stretch>
        </p:blipFill>
        <p:spPr>
          <a:xfrm>
            <a:off x="1438275" y="214312"/>
            <a:ext cx="8477250" cy="6429375"/>
          </a:xfrm>
          <a:prstGeom prst="rect">
            <a:avLst/>
          </a:prstGeom>
        </p:spPr>
      </p:pic>
    </p:spTree>
    <p:extLst>
      <p:ext uri="{BB962C8B-B14F-4D97-AF65-F5344CB8AC3E}">
        <p14:creationId xmlns:p14="http://schemas.microsoft.com/office/powerpoint/2010/main" val="14415988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4D74254F-81F4-44FE-8F84-A870EAD098B0}"/>
              </a:ext>
            </a:extLst>
          </p:cNvPr>
          <p:cNvPicPr>
            <a:picLocks noChangeAspect="1"/>
          </p:cNvPicPr>
          <p:nvPr/>
        </p:nvPicPr>
        <p:blipFill>
          <a:blip r:embed="rId2"/>
          <a:stretch>
            <a:fillRect/>
          </a:stretch>
        </p:blipFill>
        <p:spPr>
          <a:xfrm>
            <a:off x="1752600" y="266700"/>
            <a:ext cx="8686800" cy="6324600"/>
          </a:xfrm>
          <a:prstGeom prst="rect">
            <a:avLst/>
          </a:prstGeom>
        </p:spPr>
      </p:pic>
      <p:pic>
        <p:nvPicPr>
          <p:cNvPr id="6" name="Immagine 5">
            <a:extLst>
              <a:ext uri="{FF2B5EF4-FFF2-40B4-BE49-F238E27FC236}">
                <a16:creationId xmlns:a16="http://schemas.microsoft.com/office/drawing/2014/main" id="{15B96F49-367D-4FA4-B028-D5A9B9E2CB28}"/>
              </a:ext>
            </a:extLst>
          </p:cNvPr>
          <p:cNvPicPr>
            <a:picLocks noChangeAspect="1"/>
          </p:cNvPicPr>
          <p:nvPr/>
        </p:nvPicPr>
        <p:blipFill>
          <a:blip r:embed="rId3"/>
          <a:stretch>
            <a:fillRect/>
          </a:stretch>
        </p:blipFill>
        <p:spPr>
          <a:xfrm>
            <a:off x="1862137" y="3200400"/>
            <a:ext cx="8467725" cy="457200"/>
          </a:xfrm>
          <a:prstGeom prst="rect">
            <a:avLst/>
          </a:prstGeom>
        </p:spPr>
      </p:pic>
      <p:pic>
        <p:nvPicPr>
          <p:cNvPr id="7" name="Immagine 6">
            <a:extLst>
              <a:ext uri="{FF2B5EF4-FFF2-40B4-BE49-F238E27FC236}">
                <a16:creationId xmlns:a16="http://schemas.microsoft.com/office/drawing/2014/main" id="{5ED542E7-C8A2-4EC2-B0A9-58C82572FB95}"/>
              </a:ext>
            </a:extLst>
          </p:cNvPr>
          <p:cNvPicPr>
            <a:picLocks noChangeAspect="1"/>
          </p:cNvPicPr>
          <p:nvPr/>
        </p:nvPicPr>
        <p:blipFill>
          <a:blip r:embed="rId4"/>
          <a:stretch>
            <a:fillRect/>
          </a:stretch>
        </p:blipFill>
        <p:spPr>
          <a:xfrm>
            <a:off x="1909762" y="3186112"/>
            <a:ext cx="8372475" cy="485775"/>
          </a:xfrm>
          <a:prstGeom prst="rect">
            <a:avLst/>
          </a:prstGeom>
        </p:spPr>
      </p:pic>
      <p:pic>
        <p:nvPicPr>
          <p:cNvPr id="8" name="Immagine 7">
            <a:extLst>
              <a:ext uri="{FF2B5EF4-FFF2-40B4-BE49-F238E27FC236}">
                <a16:creationId xmlns:a16="http://schemas.microsoft.com/office/drawing/2014/main" id="{FE1C293E-927A-4B2B-8A45-772661461474}"/>
              </a:ext>
            </a:extLst>
          </p:cNvPr>
          <p:cNvPicPr>
            <a:picLocks noChangeAspect="1"/>
          </p:cNvPicPr>
          <p:nvPr/>
        </p:nvPicPr>
        <p:blipFill>
          <a:blip r:embed="rId5"/>
          <a:stretch>
            <a:fillRect/>
          </a:stretch>
        </p:blipFill>
        <p:spPr>
          <a:xfrm>
            <a:off x="1895475" y="3162300"/>
            <a:ext cx="8401050" cy="533400"/>
          </a:xfrm>
          <a:prstGeom prst="rect">
            <a:avLst/>
          </a:prstGeom>
        </p:spPr>
      </p:pic>
      <p:pic>
        <p:nvPicPr>
          <p:cNvPr id="9" name="Immagine 8">
            <a:extLst>
              <a:ext uri="{FF2B5EF4-FFF2-40B4-BE49-F238E27FC236}">
                <a16:creationId xmlns:a16="http://schemas.microsoft.com/office/drawing/2014/main" id="{91EAB55C-264F-4EA2-B74F-AC8E9E9793CE}"/>
              </a:ext>
            </a:extLst>
          </p:cNvPr>
          <p:cNvPicPr>
            <a:picLocks noChangeAspect="1"/>
          </p:cNvPicPr>
          <p:nvPr/>
        </p:nvPicPr>
        <p:blipFill>
          <a:blip r:embed="rId6"/>
          <a:stretch>
            <a:fillRect/>
          </a:stretch>
        </p:blipFill>
        <p:spPr>
          <a:xfrm>
            <a:off x="1928812" y="3171825"/>
            <a:ext cx="8334375" cy="514350"/>
          </a:xfrm>
          <a:prstGeom prst="rect">
            <a:avLst/>
          </a:prstGeom>
        </p:spPr>
      </p:pic>
    </p:spTree>
    <p:extLst>
      <p:ext uri="{BB962C8B-B14F-4D97-AF65-F5344CB8AC3E}">
        <p14:creationId xmlns:p14="http://schemas.microsoft.com/office/powerpoint/2010/main" val="129100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A9BEDAB-9ACF-4090-BE04-0BE019FDD878}"/>
              </a:ext>
            </a:extLst>
          </p:cNvPr>
          <p:cNvPicPr>
            <a:picLocks noChangeAspect="1"/>
          </p:cNvPicPr>
          <p:nvPr/>
        </p:nvPicPr>
        <p:blipFill>
          <a:blip r:embed="rId2"/>
          <a:stretch>
            <a:fillRect/>
          </a:stretch>
        </p:blipFill>
        <p:spPr>
          <a:xfrm>
            <a:off x="3222464" y="369933"/>
            <a:ext cx="6217396" cy="6118134"/>
          </a:xfrm>
          <a:prstGeom prst="rect">
            <a:avLst/>
          </a:prstGeom>
        </p:spPr>
      </p:pic>
      <p:pic>
        <p:nvPicPr>
          <p:cNvPr id="6" name="Immagine 5">
            <a:extLst>
              <a:ext uri="{FF2B5EF4-FFF2-40B4-BE49-F238E27FC236}">
                <a16:creationId xmlns:a16="http://schemas.microsoft.com/office/drawing/2014/main" id="{D6EA7CFC-F018-4744-91E7-5780FE62ECDD}"/>
              </a:ext>
            </a:extLst>
          </p:cNvPr>
          <p:cNvPicPr>
            <a:picLocks noChangeAspect="1"/>
          </p:cNvPicPr>
          <p:nvPr/>
        </p:nvPicPr>
        <p:blipFill>
          <a:blip r:embed="rId3"/>
          <a:stretch>
            <a:fillRect/>
          </a:stretch>
        </p:blipFill>
        <p:spPr>
          <a:xfrm>
            <a:off x="1733550" y="161925"/>
            <a:ext cx="8724900" cy="6534150"/>
          </a:xfrm>
          <a:prstGeom prst="rect">
            <a:avLst/>
          </a:prstGeom>
        </p:spPr>
      </p:pic>
    </p:spTree>
    <p:extLst>
      <p:ext uri="{BB962C8B-B14F-4D97-AF65-F5344CB8AC3E}">
        <p14:creationId xmlns:p14="http://schemas.microsoft.com/office/powerpoint/2010/main" val="10058462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5D53C14-4CC0-4B08-81CE-8A2BD40BC261}"/>
              </a:ext>
            </a:extLst>
          </p:cNvPr>
          <p:cNvPicPr>
            <a:picLocks noChangeAspect="1"/>
          </p:cNvPicPr>
          <p:nvPr/>
        </p:nvPicPr>
        <p:blipFill>
          <a:blip r:embed="rId2"/>
          <a:stretch>
            <a:fillRect/>
          </a:stretch>
        </p:blipFill>
        <p:spPr>
          <a:xfrm>
            <a:off x="1653850" y="317281"/>
            <a:ext cx="9261800" cy="5823850"/>
          </a:xfrm>
          <a:prstGeom prst="rect">
            <a:avLst/>
          </a:prstGeom>
        </p:spPr>
      </p:pic>
    </p:spTree>
    <p:extLst>
      <p:ext uri="{BB962C8B-B14F-4D97-AF65-F5344CB8AC3E}">
        <p14:creationId xmlns:p14="http://schemas.microsoft.com/office/powerpoint/2010/main" val="3512756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a:extLst>
              <a:ext uri="{FF2B5EF4-FFF2-40B4-BE49-F238E27FC236}">
                <a16:creationId xmlns:a16="http://schemas.microsoft.com/office/drawing/2014/main" id="{C873782B-6ED3-43EF-8EFB-1F5EE2CAC699}"/>
              </a:ext>
            </a:extLst>
          </p:cNvPr>
          <p:cNvSpPr>
            <a:spLocks noGrp="1" noChangeArrowheads="1"/>
          </p:cNvSpPr>
          <p:nvPr>
            <p:ph type="title"/>
          </p:nvPr>
        </p:nvSpPr>
        <p:spPr>
          <a:xfrm>
            <a:off x="2418556" y="352357"/>
            <a:ext cx="7354887" cy="795407"/>
          </a:xfrm>
        </p:spPr>
        <p:txBody>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dirty="0"/>
              <a:t>Produzione di raggi X</a:t>
            </a:r>
          </a:p>
        </p:txBody>
      </p:sp>
      <p:pic>
        <p:nvPicPr>
          <p:cNvPr id="6148" name="Picture 2">
            <a:extLst>
              <a:ext uri="{FF2B5EF4-FFF2-40B4-BE49-F238E27FC236}">
                <a16:creationId xmlns:a16="http://schemas.microsoft.com/office/drawing/2014/main" id="{A10B125D-95A4-446B-AAFE-A42FEDFB5D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868" y="1439576"/>
            <a:ext cx="4294191" cy="202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CasellaDiTesto 10">
            <a:extLst>
              <a:ext uri="{FF2B5EF4-FFF2-40B4-BE49-F238E27FC236}">
                <a16:creationId xmlns:a16="http://schemas.microsoft.com/office/drawing/2014/main" id="{D9A57610-1983-4848-8ADE-65BC9154AC7E}"/>
              </a:ext>
            </a:extLst>
          </p:cNvPr>
          <p:cNvSpPr txBox="1">
            <a:spLocks noChangeArrowheads="1"/>
          </p:cNvSpPr>
          <p:nvPr/>
        </p:nvSpPr>
        <p:spPr bwMode="auto">
          <a:xfrm>
            <a:off x="692143" y="1166813"/>
            <a:ext cx="584518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it-IT" altLang="it-IT" sz="3200" b="1" dirty="0"/>
              <a:t>Sulla   terra: Tubo di </a:t>
            </a:r>
            <a:r>
              <a:rPr lang="it-IT" altLang="it-IT" sz="3200" b="1" dirty="0" err="1"/>
              <a:t>Coolidge</a:t>
            </a:r>
            <a:endParaRPr lang="it-IT" altLang="it-IT" sz="3200" b="1" dirty="0"/>
          </a:p>
        </p:txBody>
      </p:sp>
      <p:sp>
        <p:nvSpPr>
          <p:cNvPr id="12" name="CasellaDiTesto 11">
            <a:extLst>
              <a:ext uri="{FF2B5EF4-FFF2-40B4-BE49-F238E27FC236}">
                <a16:creationId xmlns:a16="http://schemas.microsoft.com/office/drawing/2014/main" id="{4FB84FFD-F1B5-4B59-8D3E-896026BA20B4}"/>
              </a:ext>
            </a:extLst>
          </p:cNvPr>
          <p:cNvSpPr txBox="1">
            <a:spLocks noChangeArrowheads="1"/>
          </p:cNvSpPr>
          <p:nvPr/>
        </p:nvSpPr>
        <p:spPr bwMode="auto">
          <a:xfrm>
            <a:off x="6537324" y="1147764"/>
            <a:ext cx="25923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altLang="it-IT" sz="3200" b="1" dirty="0"/>
              <a:t>In cielo ?</a:t>
            </a:r>
          </a:p>
        </p:txBody>
      </p:sp>
      <p:sp>
        <p:nvSpPr>
          <p:cNvPr id="13" name="CasellaDiTesto 12">
            <a:extLst>
              <a:ext uri="{FF2B5EF4-FFF2-40B4-BE49-F238E27FC236}">
                <a16:creationId xmlns:a16="http://schemas.microsoft.com/office/drawing/2014/main" id="{1BC2ADC7-C525-4A5A-AB2F-357B6787C897}"/>
              </a:ext>
            </a:extLst>
          </p:cNvPr>
          <p:cNvSpPr txBox="1">
            <a:spLocks noChangeArrowheads="1"/>
          </p:cNvSpPr>
          <p:nvPr/>
        </p:nvSpPr>
        <p:spPr bwMode="auto">
          <a:xfrm>
            <a:off x="6537324" y="1669982"/>
            <a:ext cx="45407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it-IT" altLang="it-IT" sz="3200" b="1" dirty="0"/>
              <a:t>Regioni calde e violente</a:t>
            </a:r>
          </a:p>
        </p:txBody>
      </p:sp>
      <p:sp>
        <p:nvSpPr>
          <p:cNvPr id="4" name="Scorrimento verticale 3">
            <a:extLst>
              <a:ext uri="{FF2B5EF4-FFF2-40B4-BE49-F238E27FC236}">
                <a16:creationId xmlns:a16="http://schemas.microsoft.com/office/drawing/2014/main" id="{DF328139-15DE-4D78-9AB0-32C3E78F5C20}"/>
              </a:ext>
            </a:extLst>
          </p:cNvPr>
          <p:cNvSpPr/>
          <p:nvPr/>
        </p:nvSpPr>
        <p:spPr>
          <a:xfrm>
            <a:off x="5843584" y="2254182"/>
            <a:ext cx="5608640" cy="4045018"/>
          </a:xfrm>
          <a:prstGeom prst="verticalScroll">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it-IT" sz="2800" b="1" dirty="0">
                <a:solidFill>
                  <a:schemeClr val="tx1"/>
                </a:solidFill>
              </a:rPr>
              <a:t>Come e quando è nata l’astronomia in banda X</a:t>
            </a:r>
          </a:p>
          <a:p>
            <a:pPr marL="285750" indent="-285750" algn="ctr">
              <a:buFont typeface="Arial" panose="020B0604020202020204" pitchFamily="34" charset="0"/>
              <a:buChar char="•"/>
            </a:pPr>
            <a:r>
              <a:rPr lang="it-IT" sz="2800" b="1" dirty="0">
                <a:solidFill>
                  <a:schemeClr val="tx1"/>
                </a:solidFill>
              </a:rPr>
              <a:t>Con quali strumenti possiamo raccogliere i raggi X provenienti dal cosmo</a:t>
            </a:r>
          </a:p>
          <a:p>
            <a:pPr marL="285750" indent="-285750" algn="ctr">
              <a:buFont typeface="Arial" panose="020B0604020202020204" pitchFamily="34" charset="0"/>
              <a:buChar char="•"/>
            </a:pPr>
            <a:r>
              <a:rPr lang="it-IT" sz="2800" b="1" dirty="0">
                <a:solidFill>
                  <a:schemeClr val="tx1"/>
                </a:solidFill>
              </a:rPr>
              <a:t>Quali sorgenti astronomiche emettono X</a:t>
            </a:r>
          </a:p>
          <a:p>
            <a:pPr algn="ctr"/>
            <a:endParaRPr lang="it-IT" dirty="0"/>
          </a:p>
        </p:txBody>
      </p:sp>
      <p:pic>
        <p:nvPicPr>
          <p:cNvPr id="7" name="Immagine 6">
            <a:extLst>
              <a:ext uri="{FF2B5EF4-FFF2-40B4-BE49-F238E27FC236}">
                <a16:creationId xmlns:a16="http://schemas.microsoft.com/office/drawing/2014/main" id="{F4338D97-668F-40D8-92E9-708D31696783}"/>
              </a:ext>
            </a:extLst>
          </p:cNvPr>
          <p:cNvPicPr>
            <a:picLocks noChangeAspect="1"/>
          </p:cNvPicPr>
          <p:nvPr/>
        </p:nvPicPr>
        <p:blipFill>
          <a:blip r:embed="rId4"/>
          <a:stretch>
            <a:fillRect/>
          </a:stretch>
        </p:blipFill>
        <p:spPr>
          <a:xfrm>
            <a:off x="956868" y="3672852"/>
            <a:ext cx="4600575" cy="2886075"/>
          </a:xfrm>
          <a:prstGeom prst="rect">
            <a:avLst/>
          </a:prstGeom>
        </p:spPr>
      </p:pic>
    </p:spTree>
    <p:extLst>
      <p:ext uri="{BB962C8B-B14F-4D97-AF65-F5344CB8AC3E}">
        <p14:creationId xmlns:p14="http://schemas.microsoft.com/office/powerpoint/2010/main" val="14164487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e 5"/>
          <p:cNvSpPr/>
          <p:nvPr/>
        </p:nvSpPr>
        <p:spPr>
          <a:xfrm>
            <a:off x="2927648" y="227687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800" dirty="0"/>
              <a:t>-</a:t>
            </a:r>
          </a:p>
        </p:txBody>
      </p:sp>
      <p:sp>
        <p:nvSpPr>
          <p:cNvPr id="7" name="Ovale 6"/>
          <p:cNvSpPr/>
          <p:nvPr/>
        </p:nvSpPr>
        <p:spPr>
          <a:xfrm>
            <a:off x="5951984" y="3284984"/>
            <a:ext cx="1080120" cy="108012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7200" dirty="0"/>
              <a:t>+</a:t>
            </a:r>
          </a:p>
        </p:txBody>
      </p:sp>
      <p:sp>
        <p:nvSpPr>
          <p:cNvPr id="18" name="Figura a mano libera 17"/>
          <p:cNvSpPr/>
          <p:nvPr/>
        </p:nvSpPr>
        <p:spPr>
          <a:xfrm>
            <a:off x="7207422" y="2114424"/>
            <a:ext cx="1480867" cy="1026544"/>
          </a:xfrm>
          <a:custGeom>
            <a:avLst/>
            <a:gdLst>
              <a:gd name="connsiteX0" fmla="*/ 195531 w 1480867"/>
              <a:gd name="connsiteY0" fmla="*/ 1000665 h 1026544"/>
              <a:gd name="connsiteX1" fmla="*/ 57509 w 1480867"/>
              <a:gd name="connsiteY1" fmla="*/ 672861 h 1026544"/>
              <a:gd name="connsiteX2" fmla="*/ 540588 w 1480867"/>
              <a:gd name="connsiteY2" fmla="*/ 1000665 h 1026544"/>
              <a:gd name="connsiteX3" fmla="*/ 281796 w 1480867"/>
              <a:gd name="connsiteY3" fmla="*/ 517585 h 1026544"/>
              <a:gd name="connsiteX4" fmla="*/ 747622 w 1480867"/>
              <a:gd name="connsiteY4" fmla="*/ 776378 h 1026544"/>
              <a:gd name="connsiteX5" fmla="*/ 540588 w 1480867"/>
              <a:gd name="connsiteY5" fmla="*/ 396816 h 1026544"/>
              <a:gd name="connsiteX6" fmla="*/ 902897 w 1480867"/>
              <a:gd name="connsiteY6" fmla="*/ 603850 h 1026544"/>
              <a:gd name="connsiteX7" fmla="*/ 799380 w 1480867"/>
              <a:gd name="connsiteY7" fmla="*/ 224287 h 1026544"/>
              <a:gd name="connsiteX8" fmla="*/ 1144437 w 1480867"/>
              <a:gd name="connsiteY8" fmla="*/ 431321 h 1026544"/>
              <a:gd name="connsiteX9" fmla="*/ 1040920 w 1480867"/>
              <a:gd name="connsiteY9" fmla="*/ 69012 h 1026544"/>
              <a:gd name="connsiteX10" fmla="*/ 1420482 w 1480867"/>
              <a:gd name="connsiteY10" fmla="*/ 276046 h 1026544"/>
              <a:gd name="connsiteX11" fmla="*/ 1403230 w 1480867"/>
              <a:gd name="connsiteY11" fmla="*/ 0 h 102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0867" h="1026544">
                <a:moveTo>
                  <a:pt x="195531" y="1000665"/>
                </a:moveTo>
                <a:cubicBezTo>
                  <a:pt x="97765" y="836763"/>
                  <a:pt x="0" y="672861"/>
                  <a:pt x="57509" y="672861"/>
                </a:cubicBezTo>
                <a:cubicBezTo>
                  <a:pt x="115018" y="672861"/>
                  <a:pt x="503207" y="1026544"/>
                  <a:pt x="540588" y="1000665"/>
                </a:cubicBezTo>
                <a:cubicBezTo>
                  <a:pt x="577969" y="974786"/>
                  <a:pt x="247290" y="554966"/>
                  <a:pt x="281796" y="517585"/>
                </a:cubicBezTo>
                <a:cubicBezTo>
                  <a:pt x="316302" y="480204"/>
                  <a:pt x="704490" y="796506"/>
                  <a:pt x="747622" y="776378"/>
                </a:cubicBezTo>
                <a:cubicBezTo>
                  <a:pt x="790754" y="756250"/>
                  <a:pt x="514709" y="425571"/>
                  <a:pt x="540588" y="396816"/>
                </a:cubicBezTo>
                <a:cubicBezTo>
                  <a:pt x="566467" y="368061"/>
                  <a:pt x="859765" y="632605"/>
                  <a:pt x="902897" y="603850"/>
                </a:cubicBezTo>
                <a:cubicBezTo>
                  <a:pt x="946029" y="575095"/>
                  <a:pt x="759123" y="253042"/>
                  <a:pt x="799380" y="224287"/>
                </a:cubicBezTo>
                <a:cubicBezTo>
                  <a:pt x="839637" y="195532"/>
                  <a:pt x="1104180" y="457200"/>
                  <a:pt x="1144437" y="431321"/>
                </a:cubicBezTo>
                <a:cubicBezTo>
                  <a:pt x="1184694" y="405442"/>
                  <a:pt x="994913" y="94891"/>
                  <a:pt x="1040920" y="69012"/>
                </a:cubicBezTo>
                <a:cubicBezTo>
                  <a:pt x="1086928" y="43133"/>
                  <a:pt x="1360097" y="287548"/>
                  <a:pt x="1420482" y="276046"/>
                </a:cubicBezTo>
                <a:cubicBezTo>
                  <a:pt x="1480867" y="264544"/>
                  <a:pt x="1403230" y="0"/>
                  <a:pt x="1403230" y="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0" name="CasellaDiTesto 9"/>
          <p:cNvSpPr txBox="1"/>
          <p:nvPr/>
        </p:nvSpPr>
        <p:spPr>
          <a:xfrm>
            <a:off x="7032104" y="1592613"/>
            <a:ext cx="1296144" cy="461665"/>
          </a:xfrm>
          <a:prstGeom prst="rect">
            <a:avLst/>
          </a:prstGeom>
          <a:noFill/>
        </p:spPr>
        <p:txBody>
          <a:bodyPr wrap="square" rtlCol="0">
            <a:spAutoFit/>
          </a:bodyPr>
          <a:lstStyle/>
          <a:p>
            <a:r>
              <a:rPr lang="es-ES" sz="2400" dirty="0"/>
              <a:t>Raggi X</a:t>
            </a:r>
          </a:p>
        </p:txBody>
      </p:sp>
      <p:sp>
        <p:nvSpPr>
          <p:cNvPr id="2" name="Titolo 1">
            <a:extLst>
              <a:ext uri="{FF2B5EF4-FFF2-40B4-BE49-F238E27FC236}">
                <a16:creationId xmlns:a16="http://schemas.microsoft.com/office/drawing/2014/main" id="{52C9926E-4D62-4F43-A01D-E12681572459}"/>
              </a:ext>
            </a:extLst>
          </p:cNvPr>
          <p:cNvSpPr>
            <a:spLocks noGrp="1"/>
          </p:cNvSpPr>
          <p:nvPr>
            <p:ph type="title"/>
          </p:nvPr>
        </p:nvSpPr>
        <p:spPr>
          <a:xfrm>
            <a:off x="1319024" y="418702"/>
            <a:ext cx="9265920" cy="1026544"/>
          </a:xfrm>
        </p:spPr>
        <p:txBody>
          <a:bodyPr/>
          <a:lstStyle/>
          <a:p>
            <a:r>
              <a:rPr lang="it-IT" dirty="0"/>
              <a:t>RADIAZIONE DI </a:t>
            </a:r>
            <a:r>
              <a:rPr lang="it-IT" dirty="0" err="1"/>
              <a:t>BREMsSTRAHLUNG</a:t>
            </a:r>
            <a:endParaRPr lang="it-IT" dirty="0"/>
          </a:p>
        </p:txBody>
      </p:sp>
      <p:sp>
        <p:nvSpPr>
          <p:cNvPr id="3" name="Ritorno 2">
            <a:hlinkClick r:id="rId3" action="ppaction://hlinksldjump" highlightClick="1"/>
            <a:extLst>
              <a:ext uri="{FF2B5EF4-FFF2-40B4-BE49-F238E27FC236}">
                <a16:creationId xmlns:a16="http://schemas.microsoft.com/office/drawing/2014/main" id="{098C8295-E859-4BC5-A61B-278A0353504C}"/>
              </a:ext>
            </a:extLst>
          </p:cNvPr>
          <p:cNvSpPr/>
          <p:nvPr/>
        </p:nvSpPr>
        <p:spPr>
          <a:xfrm>
            <a:off x="1706880" y="5669280"/>
            <a:ext cx="853440" cy="770018"/>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96075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2396 -0.00994 C 0.03542 -0.01457 0.07569 -0.00786 0.0776 -0.00786 C 0.08819 -0.00532 0.09323 -0.00393 0.10451 -0.00393 L 0.19306 0.01596 L 0.26389 0.03677 L 0.35052 0.06822 L 0.42934 0.12072 L 0.6026 0.11032 L 0.68125 0.08927 L 0.75208 0.03677 " pathEditMode="relative" ptsTypes="ffAAAAAAAA">
                                      <p:cBhvr>
                                        <p:cTn id="6" dur="2500" fill="hold"/>
                                        <p:tgtEl>
                                          <p:spTgt spid="6"/>
                                        </p:tgtEl>
                                        <p:attrNameLst>
                                          <p:attrName>ppt_x</p:attrName>
                                          <p:attrName>ppt_y</p:attrName>
                                        </p:attrNameLst>
                                      </p:cBhvr>
                                    </p:animMotion>
                                  </p:childTnLst>
                                </p:cTn>
                              </p:par>
                              <p:par>
                                <p:cTn id="7" presetID="18" presetClass="entr" presetSubtype="3" fill="hold" grpId="0" nodeType="withEffect">
                                  <p:stCondLst>
                                    <p:cond delay="1100"/>
                                  </p:stCondLst>
                                  <p:childTnLst>
                                    <p:set>
                                      <p:cBhvr>
                                        <p:cTn id="8" dur="1" fill="hold">
                                          <p:stCondLst>
                                            <p:cond delay="0"/>
                                          </p:stCondLst>
                                        </p:cTn>
                                        <p:tgtEl>
                                          <p:spTgt spid="18"/>
                                        </p:tgtEl>
                                        <p:attrNameLst>
                                          <p:attrName>style.visibility</p:attrName>
                                        </p:attrNameLst>
                                      </p:cBhvr>
                                      <p:to>
                                        <p:strVal val="visible"/>
                                      </p:to>
                                    </p:set>
                                    <p:animEffect transition="in" filter="strips(upRight)">
                                      <p:cBhvr>
                                        <p:cTn id="9" dur="500"/>
                                        <p:tgtEl>
                                          <p:spTgt spid="18"/>
                                        </p:tgtEl>
                                      </p:cBhvr>
                                    </p:animEffect>
                                  </p:childTnLst>
                                </p:cTn>
                              </p:par>
                              <p:par>
                                <p:cTn id="10" presetID="10" presetClass="entr" presetSubtype="0" fill="hold" grpId="0" nodeType="withEffect">
                                  <p:stCondLst>
                                    <p:cond delay="13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e 3"/>
          <p:cNvSpPr/>
          <p:nvPr/>
        </p:nvSpPr>
        <p:spPr>
          <a:xfrm>
            <a:off x="5591944" y="2996952"/>
            <a:ext cx="1224136" cy="122413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nucleo</a:t>
            </a:r>
          </a:p>
        </p:txBody>
      </p:sp>
      <p:sp>
        <p:nvSpPr>
          <p:cNvPr id="5" name="Ovale 4"/>
          <p:cNvSpPr/>
          <p:nvPr/>
        </p:nvSpPr>
        <p:spPr>
          <a:xfrm>
            <a:off x="5015880" y="2420888"/>
            <a:ext cx="2376264" cy="23762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Ovale 5"/>
          <p:cNvSpPr/>
          <p:nvPr/>
        </p:nvSpPr>
        <p:spPr>
          <a:xfrm>
            <a:off x="4367808" y="1772816"/>
            <a:ext cx="3672408" cy="367240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Ovale 7"/>
          <p:cNvSpPr/>
          <p:nvPr/>
        </p:nvSpPr>
        <p:spPr>
          <a:xfrm>
            <a:off x="6023992" y="227687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800" dirty="0"/>
              <a:t>-</a:t>
            </a:r>
          </a:p>
        </p:txBody>
      </p:sp>
      <p:sp>
        <p:nvSpPr>
          <p:cNvPr id="9" name="Ovale 8"/>
          <p:cNvSpPr/>
          <p:nvPr/>
        </p:nvSpPr>
        <p:spPr>
          <a:xfrm>
            <a:off x="6023992" y="5229200"/>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800" dirty="0"/>
              <a:t>-</a:t>
            </a:r>
          </a:p>
        </p:txBody>
      </p:sp>
      <p:sp>
        <p:nvSpPr>
          <p:cNvPr id="10" name="Ovale 9"/>
          <p:cNvSpPr/>
          <p:nvPr/>
        </p:nvSpPr>
        <p:spPr>
          <a:xfrm>
            <a:off x="6023992" y="1628800"/>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800" dirty="0"/>
              <a:t>-</a:t>
            </a:r>
          </a:p>
        </p:txBody>
      </p:sp>
      <p:sp>
        <p:nvSpPr>
          <p:cNvPr id="11" name="Ovale 10"/>
          <p:cNvSpPr/>
          <p:nvPr/>
        </p:nvSpPr>
        <p:spPr>
          <a:xfrm>
            <a:off x="6023992" y="4581128"/>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800" dirty="0"/>
              <a:t>-</a:t>
            </a:r>
          </a:p>
        </p:txBody>
      </p:sp>
      <p:sp>
        <p:nvSpPr>
          <p:cNvPr id="12" name="Ovale 11"/>
          <p:cNvSpPr/>
          <p:nvPr/>
        </p:nvSpPr>
        <p:spPr>
          <a:xfrm>
            <a:off x="7824192" y="3501008"/>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800" dirty="0"/>
              <a:t>-</a:t>
            </a:r>
          </a:p>
        </p:txBody>
      </p:sp>
      <p:sp>
        <p:nvSpPr>
          <p:cNvPr id="13" name="Ovale 12"/>
          <p:cNvSpPr/>
          <p:nvPr/>
        </p:nvSpPr>
        <p:spPr>
          <a:xfrm>
            <a:off x="4223792" y="3429000"/>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800" dirty="0"/>
              <a:t>-</a:t>
            </a:r>
          </a:p>
        </p:txBody>
      </p:sp>
      <p:sp>
        <p:nvSpPr>
          <p:cNvPr id="29" name="Ovale 28"/>
          <p:cNvSpPr/>
          <p:nvPr/>
        </p:nvSpPr>
        <p:spPr>
          <a:xfrm>
            <a:off x="2423592" y="2492896"/>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800" dirty="0"/>
              <a:t>-</a:t>
            </a:r>
          </a:p>
        </p:txBody>
      </p:sp>
      <p:sp>
        <p:nvSpPr>
          <p:cNvPr id="30" name="Figura a mano libera 29"/>
          <p:cNvSpPr/>
          <p:nvPr/>
        </p:nvSpPr>
        <p:spPr>
          <a:xfrm rot="12180521">
            <a:off x="4072673" y="1448780"/>
            <a:ext cx="1944217" cy="432048"/>
          </a:xfrm>
          <a:custGeom>
            <a:avLst/>
            <a:gdLst>
              <a:gd name="connsiteX0" fmla="*/ 0 w 1380226"/>
              <a:gd name="connsiteY0" fmla="*/ 517585 h 520460"/>
              <a:gd name="connsiteX1" fmla="*/ 103517 w 1380226"/>
              <a:gd name="connsiteY1" fmla="*/ 0 h 520460"/>
              <a:gd name="connsiteX2" fmla="*/ 189781 w 1380226"/>
              <a:gd name="connsiteY2" fmla="*/ 517585 h 520460"/>
              <a:gd name="connsiteX3" fmla="*/ 293298 w 1380226"/>
              <a:gd name="connsiteY3" fmla="*/ 17253 h 520460"/>
              <a:gd name="connsiteX4" fmla="*/ 431320 w 1380226"/>
              <a:gd name="connsiteY4" fmla="*/ 500332 h 520460"/>
              <a:gd name="connsiteX5" fmla="*/ 500332 w 1380226"/>
              <a:gd name="connsiteY5" fmla="*/ 17253 h 520460"/>
              <a:gd name="connsiteX6" fmla="*/ 638354 w 1380226"/>
              <a:gd name="connsiteY6" fmla="*/ 500332 h 520460"/>
              <a:gd name="connsiteX7" fmla="*/ 741871 w 1380226"/>
              <a:gd name="connsiteY7" fmla="*/ 51758 h 520460"/>
              <a:gd name="connsiteX8" fmla="*/ 879894 w 1380226"/>
              <a:gd name="connsiteY8" fmla="*/ 500332 h 520460"/>
              <a:gd name="connsiteX9" fmla="*/ 983411 w 1380226"/>
              <a:gd name="connsiteY9" fmla="*/ 69011 h 520460"/>
              <a:gd name="connsiteX10" fmla="*/ 1104181 w 1380226"/>
              <a:gd name="connsiteY10" fmla="*/ 517585 h 520460"/>
              <a:gd name="connsiteX11" fmla="*/ 1173192 w 1380226"/>
              <a:gd name="connsiteY11" fmla="*/ 69011 h 520460"/>
              <a:gd name="connsiteX12" fmla="*/ 1380226 w 1380226"/>
              <a:gd name="connsiteY12" fmla="*/ 327804 h 52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226" h="520460">
                <a:moveTo>
                  <a:pt x="0" y="517585"/>
                </a:moveTo>
                <a:cubicBezTo>
                  <a:pt x="35943" y="258792"/>
                  <a:pt x="71887" y="0"/>
                  <a:pt x="103517" y="0"/>
                </a:cubicBezTo>
                <a:cubicBezTo>
                  <a:pt x="135147" y="0"/>
                  <a:pt x="158151" y="514710"/>
                  <a:pt x="189781" y="517585"/>
                </a:cubicBezTo>
                <a:cubicBezTo>
                  <a:pt x="221411" y="520460"/>
                  <a:pt x="253042" y="20129"/>
                  <a:pt x="293298" y="17253"/>
                </a:cubicBezTo>
                <a:cubicBezTo>
                  <a:pt x="333555" y="14378"/>
                  <a:pt x="396814" y="500332"/>
                  <a:pt x="431320" y="500332"/>
                </a:cubicBezTo>
                <a:cubicBezTo>
                  <a:pt x="465826" y="500332"/>
                  <a:pt x="465826" y="17253"/>
                  <a:pt x="500332" y="17253"/>
                </a:cubicBezTo>
                <a:cubicBezTo>
                  <a:pt x="534838" y="17253"/>
                  <a:pt x="598098" y="494581"/>
                  <a:pt x="638354" y="500332"/>
                </a:cubicBezTo>
                <a:cubicBezTo>
                  <a:pt x="678610" y="506083"/>
                  <a:pt x="701614" y="51758"/>
                  <a:pt x="741871" y="51758"/>
                </a:cubicBezTo>
                <a:cubicBezTo>
                  <a:pt x="782128" y="51758"/>
                  <a:pt x="839637" y="497457"/>
                  <a:pt x="879894" y="500332"/>
                </a:cubicBezTo>
                <a:cubicBezTo>
                  <a:pt x="920151" y="503208"/>
                  <a:pt x="946030" y="66136"/>
                  <a:pt x="983411" y="69011"/>
                </a:cubicBezTo>
                <a:cubicBezTo>
                  <a:pt x="1020792" y="71886"/>
                  <a:pt x="1072551" y="517585"/>
                  <a:pt x="1104181" y="517585"/>
                </a:cubicBezTo>
                <a:cubicBezTo>
                  <a:pt x="1135811" y="517585"/>
                  <a:pt x="1127185" y="100641"/>
                  <a:pt x="1173192" y="69011"/>
                </a:cubicBezTo>
                <a:cubicBezTo>
                  <a:pt x="1219199" y="37381"/>
                  <a:pt x="1337094" y="278921"/>
                  <a:pt x="1380226" y="327804"/>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9" name="CasellaDiTesto 18"/>
          <p:cNvSpPr txBox="1"/>
          <p:nvPr/>
        </p:nvSpPr>
        <p:spPr>
          <a:xfrm>
            <a:off x="2769426" y="1577988"/>
            <a:ext cx="1296144" cy="461665"/>
          </a:xfrm>
          <a:prstGeom prst="rect">
            <a:avLst/>
          </a:prstGeom>
          <a:noFill/>
        </p:spPr>
        <p:txBody>
          <a:bodyPr wrap="square" rtlCol="0">
            <a:spAutoFit/>
          </a:bodyPr>
          <a:lstStyle/>
          <a:p>
            <a:r>
              <a:rPr lang="es-ES" sz="2400" dirty="0"/>
              <a:t>Raggi X</a:t>
            </a:r>
          </a:p>
        </p:txBody>
      </p:sp>
      <p:sp>
        <p:nvSpPr>
          <p:cNvPr id="2" name="Titolo 1">
            <a:extLst>
              <a:ext uri="{FF2B5EF4-FFF2-40B4-BE49-F238E27FC236}">
                <a16:creationId xmlns:a16="http://schemas.microsoft.com/office/drawing/2014/main" id="{F24BE262-BA0B-455E-9F86-1D4FFEFC131B}"/>
              </a:ext>
            </a:extLst>
          </p:cNvPr>
          <p:cNvSpPr>
            <a:spLocks noGrp="1"/>
          </p:cNvSpPr>
          <p:nvPr>
            <p:ph type="title"/>
          </p:nvPr>
        </p:nvSpPr>
        <p:spPr>
          <a:xfrm>
            <a:off x="2149936" y="365125"/>
            <a:ext cx="9159240" cy="852823"/>
          </a:xfrm>
        </p:spPr>
        <p:txBody>
          <a:bodyPr/>
          <a:lstStyle/>
          <a:p>
            <a:r>
              <a:rPr lang="it-IT" dirty="0"/>
              <a:t>RADIAZIONE CARATTERISTICA</a:t>
            </a:r>
          </a:p>
        </p:txBody>
      </p:sp>
      <p:sp>
        <p:nvSpPr>
          <p:cNvPr id="3" name="Ritorno 2">
            <a:hlinkClick r:id="rId2" action="ppaction://hlinksldjump" highlightClick="1"/>
            <a:extLst>
              <a:ext uri="{FF2B5EF4-FFF2-40B4-BE49-F238E27FC236}">
                <a16:creationId xmlns:a16="http://schemas.microsoft.com/office/drawing/2014/main" id="{4EACC775-A309-4342-8130-32F7C7D1E739}"/>
              </a:ext>
            </a:extLst>
          </p:cNvPr>
          <p:cNvSpPr/>
          <p:nvPr/>
        </p:nvSpPr>
        <p:spPr>
          <a:xfrm>
            <a:off x="1752600" y="5589240"/>
            <a:ext cx="670992" cy="720120"/>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7" name="CasellaDiTesto 6">
            <a:extLst>
              <a:ext uri="{FF2B5EF4-FFF2-40B4-BE49-F238E27FC236}">
                <a16:creationId xmlns:a16="http://schemas.microsoft.com/office/drawing/2014/main" id="{C941A8C3-A7B7-42A7-93AD-91ED8923AF6E}"/>
              </a:ext>
            </a:extLst>
          </p:cNvPr>
          <p:cNvSpPr txBox="1"/>
          <p:nvPr/>
        </p:nvSpPr>
        <p:spPr>
          <a:xfrm>
            <a:off x="8616280" y="3316632"/>
            <a:ext cx="3173506" cy="584775"/>
          </a:xfrm>
          <a:prstGeom prst="rect">
            <a:avLst/>
          </a:prstGeom>
          <a:solidFill>
            <a:srgbClr val="FFFF00"/>
          </a:solidFill>
        </p:spPr>
        <p:txBody>
          <a:bodyPr wrap="square" rtlCol="0">
            <a:spAutoFit/>
          </a:bodyPr>
          <a:lstStyle/>
          <a:p>
            <a:r>
              <a:rPr lang="it-IT" sz="3200" dirty="0" err="1"/>
              <a:t>hf</a:t>
            </a:r>
            <a:r>
              <a:rPr lang="it-IT" sz="3200" dirty="0"/>
              <a:t> = </a:t>
            </a:r>
            <a:r>
              <a:rPr lang="it-IT" sz="3200" dirty="0" err="1"/>
              <a:t>E</a:t>
            </a:r>
            <a:r>
              <a:rPr lang="it-IT" sz="3200" baseline="-25000" dirty="0" err="1"/>
              <a:t>finale</a:t>
            </a:r>
            <a:r>
              <a:rPr lang="it-IT" sz="3200" dirty="0"/>
              <a:t> - </a:t>
            </a:r>
            <a:r>
              <a:rPr lang="it-IT" sz="3200" dirty="0" err="1"/>
              <a:t>E</a:t>
            </a:r>
            <a:r>
              <a:rPr lang="it-IT" sz="3200" baseline="-25000" dirty="0" err="1"/>
              <a:t>iniziale</a:t>
            </a:r>
            <a:endParaRPr lang="it-IT" sz="3200" baseline="-25000" dirty="0"/>
          </a:p>
        </p:txBody>
      </p:sp>
    </p:spTree>
    <p:extLst>
      <p:ext uri="{BB962C8B-B14F-4D97-AF65-F5344CB8AC3E}">
        <p14:creationId xmlns:p14="http://schemas.microsoft.com/office/powerpoint/2010/main" val="376786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0.01962 -0.00532 L 0.39375 -0.02613 " pathEditMode="relative" rAng="0" ptsTypes="AA">
                                      <p:cBhvr>
                                        <p:cTn id="6" dur="1000" fill="hold"/>
                                        <p:tgtEl>
                                          <p:spTgt spid="29"/>
                                        </p:tgtEl>
                                        <p:attrNameLst>
                                          <p:attrName>ppt_x</p:attrName>
                                          <p:attrName>ppt_y</p:attrName>
                                        </p:attrNameLst>
                                      </p:cBhvr>
                                      <p:rCtr x="18698" y="-1041"/>
                                    </p:animMotion>
                                  </p:childTnLst>
                                </p:cTn>
                              </p:par>
                            </p:childTnLst>
                          </p:cTn>
                        </p:par>
                        <p:par>
                          <p:cTn id="7" fill="hold">
                            <p:stCondLst>
                              <p:cond delay="1000"/>
                            </p:stCondLst>
                            <p:childTnLst>
                              <p:par>
                                <p:cTn id="8" presetID="63" presetClass="path" presetSubtype="0" accel="50000" decel="50000" fill="hold" grpId="0" nodeType="afterEffect">
                                  <p:stCondLst>
                                    <p:cond delay="0"/>
                                  </p:stCondLst>
                                  <p:childTnLst>
                                    <p:animMotion origin="layout" path="M 4.44444E-6 3.47826E-6 L 0.43697 -0.06823 " pathEditMode="relative" rAng="0" ptsTypes="AA">
                                      <p:cBhvr>
                                        <p:cTn id="9" dur="1000" fill="hold"/>
                                        <p:tgtEl>
                                          <p:spTgt spid="8"/>
                                        </p:tgtEl>
                                        <p:attrNameLst>
                                          <p:attrName>ppt_x</p:attrName>
                                          <p:attrName>ppt_y</p:attrName>
                                        </p:attrNameLst>
                                      </p:cBhvr>
                                      <p:rCtr x="21840" y="-3423"/>
                                    </p:animMotion>
                                  </p:childTnLst>
                                </p:cTn>
                              </p:par>
                              <p:par>
                                <p:cTn id="10" presetID="63" presetClass="path" presetSubtype="0" accel="50000" decel="50000" fill="hold" grpId="1" nodeType="withEffect">
                                  <p:stCondLst>
                                    <p:cond delay="0"/>
                                  </p:stCondLst>
                                  <p:childTnLst>
                                    <p:animMotion origin="layout" path="M 0.39375 -0.02613 L 0.83871 -0.10476 " pathEditMode="relative" rAng="0" ptsTypes="AA">
                                      <p:cBhvr>
                                        <p:cTn id="11" dur="1000" fill="hold"/>
                                        <p:tgtEl>
                                          <p:spTgt spid="29"/>
                                        </p:tgtEl>
                                        <p:attrNameLst>
                                          <p:attrName>ppt_x</p:attrName>
                                          <p:attrName>ppt_y</p:attrName>
                                        </p:attrNameLst>
                                      </p:cBhvr>
                                      <p:rCtr x="22240" y="-3932"/>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0" nodeType="clickEffect">
                                  <p:stCondLst>
                                    <p:cond delay="0"/>
                                  </p:stCondLst>
                                  <p:childTnLst>
                                    <p:animMotion origin="layout" path="M 4.44444E-6 0.00532 L 4.44444E-6 0.10523 " pathEditMode="relative" rAng="0" ptsTypes="AA">
                                      <p:cBhvr>
                                        <p:cTn id="15" dur="1000" fill="hold"/>
                                        <p:tgtEl>
                                          <p:spTgt spid="10"/>
                                        </p:tgtEl>
                                        <p:attrNameLst>
                                          <p:attrName>ppt_x</p:attrName>
                                          <p:attrName>ppt_y</p:attrName>
                                        </p:attrNameLst>
                                      </p:cBhvr>
                                      <p:rCtr x="0" y="4995"/>
                                    </p:animMotion>
                                  </p:childTnLst>
                                </p:cTn>
                              </p:par>
                              <p:par>
                                <p:cTn id="16" presetID="18" presetClass="entr" presetSubtype="9" fill="hold" grpId="0" nodeType="withEffect">
                                  <p:stCondLst>
                                    <p:cond delay="200"/>
                                  </p:stCondLst>
                                  <p:childTnLst>
                                    <p:set>
                                      <p:cBhvr>
                                        <p:cTn id="17" dur="1" fill="hold">
                                          <p:stCondLst>
                                            <p:cond delay="0"/>
                                          </p:stCondLst>
                                        </p:cTn>
                                        <p:tgtEl>
                                          <p:spTgt spid="30"/>
                                        </p:tgtEl>
                                        <p:attrNameLst>
                                          <p:attrName>style.visibility</p:attrName>
                                        </p:attrNameLst>
                                      </p:cBhvr>
                                      <p:to>
                                        <p:strVal val="visible"/>
                                      </p:to>
                                    </p:set>
                                    <p:animEffect transition="in" filter="strips(upLeft)">
                                      <p:cBhvr>
                                        <p:cTn id="18" dur="500"/>
                                        <p:tgtEl>
                                          <p:spTgt spid="30"/>
                                        </p:tgtEl>
                                      </p:cBhvr>
                                    </p:animEffect>
                                  </p:childTnLst>
                                </p:cTn>
                              </p:par>
                              <p:par>
                                <p:cTn id="19" presetID="10" presetClass="entr" presetSubtype="0" fill="hold" grpId="0" nodeType="withEffect">
                                  <p:stCondLst>
                                    <p:cond delay="30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29" grpId="0" animBg="1"/>
      <p:bldP spid="29" grpId="1" animBg="1"/>
      <p:bldP spid="30" grpId="0" animBg="1"/>
      <p:bldP spid="19" grpId="0"/>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igura a mano libera 24"/>
          <p:cNvSpPr/>
          <p:nvPr/>
        </p:nvSpPr>
        <p:spPr>
          <a:xfrm rot="16200000">
            <a:off x="3611724" y="2312877"/>
            <a:ext cx="1944217" cy="432048"/>
          </a:xfrm>
          <a:custGeom>
            <a:avLst/>
            <a:gdLst>
              <a:gd name="connsiteX0" fmla="*/ 0 w 1380226"/>
              <a:gd name="connsiteY0" fmla="*/ 517585 h 520460"/>
              <a:gd name="connsiteX1" fmla="*/ 103517 w 1380226"/>
              <a:gd name="connsiteY1" fmla="*/ 0 h 520460"/>
              <a:gd name="connsiteX2" fmla="*/ 189781 w 1380226"/>
              <a:gd name="connsiteY2" fmla="*/ 517585 h 520460"/>
              <a:gd name="connsiteX3" fmla="*/ 293298 w 1380226"/>
              <a:gd name="connsiteY3" fmla="*/ 17253 h 520460"/>
              <a:gd name="connsiteX4" fmla="*/ 431320 w 1380226"/>
              <a:gd name="connsiteY4" fmla="*/ 500332 h 520460"/>
              <a:gd name="connsiteX5" fmla="*/ 500332 w 1380226"/>
              <a:gd name="connsiteY5" fmla="*/ 17253 h 520460"/>
              <a:gd name="connsiteX6" fmla="*/ 638354 w 1380226"/>
              <a:gd name="connsiteY6" fmla="*/ 500332 h 520460"/>
              <a:gd name="connsiteX7" fmla="*/ 741871 w 1380226"/>
              <a:gd name="connsiteY7" fmla="*/ 51758 h 520460"/>
              <a:gd name="connsiteX8" fmla="*/ 879894 w 1380226"/>
              <a:gd name="connsiteY8" fmla="*/ 500332 h 520460"/>
              <a:gd name="connsiteX9" fmla="*/ 983411 w 1380226"/>
              <a:gd name="connsiteY9" fmla="*/ 69011 h 520460"/>
              <a:gd name="connsiteX10" fmla="*/ 1104181 w 1380226"/>
              <a:gd name="connsiteY10" fmla="*/ 517585 h 520460"/>
              <a:gd name="connsiteX11" fmla="*/ 1173192 w 1380226"/>
              <a:gd name="connsiteY11" fmla="*/ 69011 h 520460"/>
              <a:gd name="connsiteX12" fmla="*/ 1380226 w 1380226"/>
              <a:gd name="connsiteY12" fmla="*/ 327804 h 52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226" h="520460">
                <a:moveTo>
                  <a:pt x="0" y="517585"/>
                </a:moveTo>
                <a:cubicBezTo>
                  <a:pt x="35943" y="258792"/>
                  <a:pt x="71887" y="0"/>
                  <a:pt x="103517" y="0"/>
                </a:cubicBezTo>
                <a:cubicBezTo>
                  <a:pt x="135147" y="0"/>
                  <a:pt x="158151" y="514710"/>
                  <a:pt x="189781" y="517585"/>
                </a:cubicBezTo>
                <a:cubicBezTo>
                  <a:pt x="221411" y="520460"/>
                  <a:pt x="253042" y="20129"/>
                  <a:pt x="293298" y="17253"/>
                </a:cubicBezTo>
                <a:cubicBezTo>
                  <a:pt x="333555" y="14378"/>
                  <a:pt x="396814" y="500332"/>
                  <a:pt x="431320" y="500332"/>
                </a:cubicBezTo>
                <a:cubicBezTo>
                  <a:pt x="465826" y="500332"/>
                  <a:pt x="465826" y="17253"/>
                  <a:pt x="500332" y="17253"/>
                </a:cubicBezTo>
                <a:cubicBezTo>
                  <a:pt x="534838" y="17253"/>
                  <a:pt x="598098" y="494581"/>
                  <a:pt x="638354" y="500332"/>
                </a:cubicBezTo>
                <a:cubicBezTo>
                  <a:pt x="678610" y="506083"/>
                  <a:pt x="701614" y="51758"/>
                  <a:pt x="741871" y="51758"/>
                </a:cubicBezTo>
                <a:cubicBezTo>
                  <a:pt x="782128" y="51758"/>
                  <a:pt x="839637" y="497457"/>
                  <a:pt x="879894" y="500332"/>
                </a:cubicBezTo>
                <a:cubicBezTo>
                  <a:pt x="920151" y="503208"/>
                  <a:pt x="946030" y="66136"/>
                  <a:pt x="983411" y="69011"/>
                </a:cubicBezTo>
                <a:cubicBezTo>
                  <a:pt x="1020792" y="71886"/>
                  <a:pt x="1072551" y="517585"/>
                  <a:pt x="1104181" y="517585"/>
                </a:cubicBezTo>
                <a:cubicBezTo>
                  <a:pt x="1135811" y="517585"/>
                  <a:pt x="1127185" y="100641"/>
                  <a:pt x="1173192" y="69011"/>
                </a:cubicBezTo>
                <a:cubicBezTo>
                  <a:pt x="1219199" y="37381"/>
                  <a:pt x="1337094" y="278921"/>
                  <a:pt x="1380226" y="327804"/>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6" name="Figura a mano libera 25"/>
          <p:cNvSpPr/>
          <p:nvPr/>
        </p:nvSpPr>
        <p:spPr>
          <a:xfrm rot="16200000">
            <a:off x="4835860" y="2384883"/>
            <a:ext cx="1944217" cy="432048"/>
          </a:xfrm>
          <a:custGeom>
            <a:avLst/>
            <a:gdLst>
              <a:gd name="connsiteX0" fmla="*/ 0 w 1380226"/>
              <a:gd name="connsiteY0" fmla="*/ 517585 h 520460"/>
              <a:gd name="connsiteX1" fmla="*/ 103517 w 1380226"/>
              <a:gd name="connsiteY1" fmla="*/ 0 h 520460"/>
              <a:gd name="connsiteX2" fmla="*/ 189781 w 1380226"/>
              <a:gd name="connsiteY2" fmla="*/ 517585 h 520460"/>
              <a:gd name="connsiteX3" fmla="*/ 293298 w 1380226"/>
              <a:gd name="connsiteY3" fmla="*/ 17253 h 520460"/>
              <a:gd name="connsiteX4" fmla="*/ 431320 w 1380226"/>
              <a:gd name="connsiteY4" fmla="*/ 500332 h 520460"/>
              <a:gd name="connsiteX5" fmla="*/ 500332 w 1380226"/>
              <a:gd name="connsiteY5" fmla="*/ 17253 h 520460"/>
              <a:gd name="connsiteX6" fmla="*/ 638354 w 1380226"/>
              <a:gd name="connsiteY6" fmla="*/ 500332 h 520460"/>
              <a:gd name="connsiteX7" fmla="*/ 741871 w 1380226"/>
              <a:gd name="connsiteY7" fmla="*/ 51758 h 520460"/>
              <a:gd name="connsiteX8" fmla="*/ 879894 w 1380226"/>
              <a:gd name="connsiteY8" fmla="*/ 500332 h 520460"/>
              <a:gd name="connsiteX9" fmla="*/ 983411 w 1380226"/>
              <a:gd name="connsiteY9" fmla="*/ 69011 h 520460"/>
              <a:gd name="connsiteX10" fmla="*/ 1104181 w 1380226"/>
              <a:gd name="connsiteY10" fmla="*/ 517585 h 520460"/>
              <a:gd name="connsiteX11" fmla="*/ 1173192 w 1380226"/>
              <a:gd name="connsiteY11" fmla="*/ 69011 h 520460"/>
              <a:gd name="connsiteX12" fmla="*/ 1380226 w 1380226"/>
              <a:gd name="connsiteY12" fmla="*/ 327804 h 52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226" h="520460">
                <a:moveTo>
                  <a:pt x="0" y="517585"/>
                </a:moveTo>
                <a:cubicBezTo>
                  <a:pt x="35943" y="258792"/>
                  <a:pt x="71887" y="0"/>
                  <a:pt x="103517" y="0"/>
                </a:cubicBezTo>
                <a:cubicBezTo>
                  <a:pt x="135147" y="0"/>
                  <a:pt x="158151" y="514710"/>
                  <a:pt x="189781" y="517585"/>
                </a:cubicBezTo>
                <a:cubicBezTo>
                  <a:pt x="221411" y="520460"/>
                  <a:pt x="253042" y="20129"/>
                  <a:pt x="293298" y="17253"/>
                </a:cubicBezTo>
                <a:cubicBezTo>
                  <a:pt x="333555" y="14378"/>
                  <a:pt x="396814" y="500332"/>
                  <a:pt x="431320" y="500332"/>
                </a:cubicBezTo>
                <a:cubicBezTo>
                  <a:pt x="465826" y="500332"/>
                  <a:pt x="465826" y="17253"/>
                  <a:pt x="500332" y="17253"/>
                </a:cubicBezTo>
                <a:cubicBezTo>
                  <a:pt x="534838" y="17253"/>
                  <a:pt x="598098" y="494581"/>
                  <a:pt x="638354" y="500332"/>
                </a:cubicBezTo>
                <a:cubicBezTo>
                  <a:pt x="678610" y="506083"/>
                  <a:pt x="701614" y="51758"/>
                  <a:pt x="741871" y="51758"/>
                </a:cubicBezTo>
                <a:cubicBezTo>
                  <a:pt x="782128" y="51758"/>
                  <a:pt x="839637" y="497457"/>
                  <a:pt x="879894" y="500332"/>
                </a:cubicBezTo>
                <a:cubicBezTo>
                  <a:pt x="920151" y="503208"/>
                  <a:pt x="946030" y="66136"/>
                  <a:pt x="983411" y="69011"/>
                </a:cubicBezTo>
                <a:cubicBezTo>
                  <a:pt x="1020792" y="71886"/>
                  <a:pt x="1072551" y="517585"/>
                  <a:pt x="1104181" y="517585"/>
                </a:cubicBezTo>
                <a:cubicBezTo>
                  <a:pt x="1135811" y="517585"/>
                  <a:pt x="1127185" y="100641"/>
                  <a:pt x="1173192" y="69011"/>
                </a:cubicBezTo>
                <a:cubicBezTo>
                  <a:pt x="1219199" y="37381"/>
                  <a:pt x="1337094" y="278921"/>
                  <a:pt x="1380226" y="327804"/>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7" name="Figura a mano libera 26"/>
          <p:cNvSpPr/>
          <p:nvPr/>
        </p:nvSpPr>
        <p:spPr>
          <a:xfrm rot="16200000">
            <a:off x="5987988" y="2384885"/>
            <a:ext cx="1944217" cy="432048"/>
          </a:xfrm>
          <a:custGeom>
            <a:avLst/>
            <a:gdLst>
              <a:gd name="connsiteX0" fmla="*/ 0 w 1380226"/>
              <a:gd name="connsiteY0" fmla="*/ 517585 h 520460"/>
              <a:gd name="connsiteX1" fmla="*/ 103517 w 1380226"/>
              <a:gd name="connsiteY1" fmla="*/ 0 h 520460"/>
              <a:gd name="connsiteX2" fmla="*/ 189781 w 1380226"/>
              <a:gd name="connsiteY2" fmla="*/ 517585 h 520460"/>
              <a:gd name="connsiteX3" fmla="*/ 293298 w 1380226"/>
              <a:gd name="connsiteY3" fmla="*/ 17253 h 520460"/>
              <a:gd name="connsiteX4" fmla="*/ 431320 w 1380226"/>
              <a:gd name="connsiteY4" fmla="*/ 500332 h 520460"/>
              <a:gd name="connsiteX5" fmla="*/ 500332 w 1380226"/>
              <a:gd name="connsiteY5" fmla="*/ 17253 h 520460"/>
              <a:gd name="connsiteX6" fmla="*/ 638354 w 1380226"/>
              <a:gd name="connsiteY6" fmla="*/ 500332 h 520460"/>
              <a:gd name="connsiteX7" fmla="*/ 741871 w 1380226"/>
              <a:gd name="connsiteY7" fmla="*/ 51758 h 520460"/>
              <a:gd name="connsiteX8" fmla="*/ 879894 w 1380226"/>
              <a:gd name="connsiteY8" fmla="*/ 500332 h 520460"/>
              <a:gd name="connsiteX9" fmla="*/ 983411 w 1380226"/>
              <a:gd name="connsiteY9" fmla="*/ 69011 h 520460"/>
              <a:gd name="connsiteX10" fmla="*/ 1104181 w 1380226"/>
              <a:gd name="connsiteY10" fmla="*/ 517585 h 520460"/>
              <a:gd name="connsiteX11" fmla="*/ 1173192 w 1380226"/>
              <a:gd name="connsiteY11" fmla="*/ 69011 h 520460"/>
              <a:gd name="connsiteX12" fmla="*/ 1380226 w 1380226"/>
              <a:gd name="connsiteY12" fmla="*/ 327804 h 52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226" h="520460">
                <a:moveTo>
                  <a:pt x="0" y="517585"/>
                </a:moveTo>
                <a:cubicBezTo>
                  <a:pt x="35943" y="258792"/>
                  <a:pt x="71887" y="0"/>
                  <a:pt x="103517" y="0"/>
                </a:cubicBezTo>
                <a:cubicBezTo>
                  <a:pt x="135147" y="0"/>
                  <a:pt x="158151" y="514710"/>
                  <a:pt x="189781" y="517585"/>
                </a:cubicBezTo>
                <a:cubicBezTo>
                  <a:pt x="221411" y="520460"/>
                  <a:pt x="253042" y="20129"/>
                  <a:pt x="293298" y="17253"/>
                </a:cubicBezTo>
                <a:cubicBezTo>
                  <a:pt x="333555" y="14378"/>
                  <a:pt x="396814" y="500332"/>
                  <a:pt x="431320" y="500332"/>
                </a:cubicBezTo>
                <a:cubicBezTo>
                  <a:pt x="465826" y="500332"/>
                  <a:pt x="465826" y="17253"/>
                  <a:pt x="500332" y="17253"/>
                </a:cubicBezTo>
                <a:cubicBezTo>
                  <a:pt x="534838" y="17253"/>
                  <a:pt x="598098" y="494581"/>
                  <a:pt x="638354" y="500332"/>
                </a:cubicBezTo>
                <a:cubicBezTo>
                  <a:pt x="678610" y="506083"/>
                  <a:pt x="701614" y="51758"/>
                  <a:pt x="741871" y="51758"/>
                </a:cubicBezTo>
                <a:cubicBezTo>
                  <a:pt x="782128" y="51758"/>
                  <a:pt x="839637" y="497457"/>
                  <a:pt x="879894" y="500332"/>
                </a:cubicBezTo>
                <a:cubicBezTo>
                  <a:pt x="920151" y="503208"/>
                  <a:pt x="946030" y="66136"/>
                  <a:pt x="983411" y="69011"/>
                </a:cubicBezTo>
                <a:cubicBezTo>
                  <a:pt x="1020792" y="71886"/>
                  <a:pt x="1072551" y="517585"/>
                  <a:pt x="1104181" y="517585"/>
                </a:cubicBezTo>
                <a:cubicBezTo>
                  <a:pt x="1135811" y="517585"/>
                  <a:pt x="1127185" y="100641"/>
                  <a:pt x="1173192" y="69011"/>
                </a:cubicBezTo>
                <a:cubicBezTo>
                  <a:pt x="1219199" y="37381"/>
                  <a:pt x="1337094" y="278921"/>
                  <a:pt x="1380226" y="327804"/>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8" name="Figura a mano libera 27"/>
          <p:cNvSpPr/>
          <p:nvPr/>
        </p:nvSpPr>
        <p:spPr>
          <a:xfrm rot="16200000">
            <a:off x="6996101" y="2384885"/>
            <a:ext cx="1944217" cy="432048"/>
          </a:xfrm>
          <a:custGeom>
            <a:avLst/>
            <a:gdLst>
              <a:gd name="connsiteX0" fmla="*/ 0 w 1380226"/>
              <a:gd name="connsiteY0" fmla="*/ 517585 h 520460"/>
              <a:gd name="connsiteX1" fmla="*/ 103517 w 1380226"/>
              <a:gd name="connsiteY1" fmla="*/ 0 h 520460"/>
              <a:gd name="connsiteX2" fmla="*/ 189781 w 1380226"/>
              <a:gd name="connsiteY2" fmla="*/ 517585 h 520460"/>
              <a:gd name="connsiteX3" fmla="*/ 293298 w 1380226"/>
              <a:gd name="connsiteY3" fmla="*/ 17253 h 520460"/>
              <a:gd name="connsiteX4" fmla="*/ 431320 w 1380226"/>
              <a:gd name="connsiteY4" fmla="*/ 500332 h 520460"/>
              <a:gd name="connsiteX5" fmla="*/ 500332 w 1380226"/>
              <a:gd name="connsiteY5" fmla="*/ 17253 h 520460"/>
              <a:gd name="connsiteX6" fmla="*/ 638354 w 1380226"/>
              <a:gd name="connsiteY6" fmla="*/ 500332 h 520460"/>
              <a:gd name="connsiteX7" fmla="*/ 741871 w 1380226"/>
              <a:gd name="connsiteY7" fmla="*/ 51758 h 520460"/>
              <a:gd name="connsiteX8" fmla="*/ 879894 w 1380226"/>
              <a:gd name="connsiteY8" fmla="*/ 500332 h 520460"/>
              <a:gd name="connsiteX9" fmla="*/ 983411 w 1380226"/>
              <a:gd name="connsiteY9" fmla="*/ 69011 h 520460"/>
              <a:gd name="connsiteX10" fmla="*/ 1104181 w 1380226"/>
              <a:gd name="connsiteY10" fmla="*/ 517585 h 520460"/>
              <a:gd name="connsiteX11" fmla="*/ 1173192 w 1380226"/>
              <a:gd name="connsiteY11" fmla="*/ 69011 h 520460"/>
              <a:gd name="connsiteX12" fmla="*/ 1380226 w 1380226"/>
              <a:gd name="connsiteY12" fmla="*/ 327804 h 52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226" h="520460">
                <a:moveTo>
                  <a:pt x="0" y="517585"/>
                </a:moveTo>
                <a:cubicBezTo>
                  <a:pt x="35943" y="258792"/>
                  <a:pt x="71887" y="0"/>
                  <a:pt x="103517" y="0"/>
                </a:cubicBezTo>
                <a:cubicBezTo>
                  <a:pt x="135147" y="0"/>
                  <a:pt x="158151" y="514710"/>
                  <a:pt x="189781" y="517585"/>
                </a:cubicBezTo>
                <a:cubicBezTo>
                  <a:pt x="221411" y="520460"/>
                  <a:pt x="253042" y="20129"/>
                  <a:pt x="293298" y="17253"/>
                </a:cubicBezTo>
                <a:cubicBezTo>
                  <a:pt x="333555" y="14378"/>
                  <a:pt x="396814" y="500332"/>
                  <a:pt x="431320" y="500332"/>
                </a:cubicBezTo>
                <a:cubicBezTo>
                  <a:pt x="465826" y="500332"/>
                  <a:pt x="465826" y="17253"/>
                  <a:pt x="500332" y="17253"/>
                </a:cubicBezTo>
                <a:cubicBezTo>
                  <a:pt x="534838" y="17253"/>
                  <a:pt x="598098" y="494581"/>
                  <a:pt x="638354" y="500332"/>
                </a:cubicBezTo>
                <a:cubicBezTo>
                  <a:pt x="678610" y="506083"/>
                  <a:pt x="701614" y="51758"/>
                  <a:pt x="741871" y="51758"/>
                </a:cubicBezTo>
                <a:cubicBezTo>
                  <a:pt x="782128" y="51758"/>
                  <a:pt x="839637" y="497457"/>
                  <a:pt x="879894" y="500332"/>
                </a:cubicBezTo>
                <a:cubicBezTo>
                  <a:pt x="920151" y="503208"/>
                  <a:pt x="946030" y="66136"/>
                  <a:pt x="983411" y="69011"/>
                </a:cubicBezTo>
                <a:cubicBezTo>
                  <a:pt x="1020792" y="71886"/>
                  <a:pt x="1072551" y="517585"/>
                  <a:pt x="1104181" y="517585"/>
                </a:cubicBezTo>
                <a:cubicBezTo>
                  <a:pt x="1135811" y="517585"/>
                  <a:pt x="1127185" y="100641"/>
                  <a:pt x="1173192" y="69011"/>
                </a:cubicBezTo>
                <a:cubicBezTo>
                  <a:pt x="1219199" y="37381"/>
                  <a:pt x="1337094" y="278921"/>
                  <a:pt x="1380226" y="327804"/>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4" name="Rettangolo 23"/>
          <p:cNvSpPr/>
          <p:nvPr/>
        </p:nvSpPr>
        <p:spPr>
          <a:xfrm>
            <a:off x="8184232" y="4005064"/>
            <a:ext cx="720080" cy="36004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Rettangolo 21"/>
          <p:cNvSpPr/>
          <p:nvPr/>
        </p:nvSpPr>
        <p:spPr>
          <a:xfrm>
            <a:off x="6744072" y="4005064"/>
            <a:ext cx="720080" cy="36004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ttangolo 19"/>
          <p:cNvSpPr/>
          <p:nvPr/>
        </p:nvSpPr>
        <p:spPr>
          <a:xfrm>
            <a:off x="4655840" y="4005064"/>
            <a:ext cx="1224136" cy="36004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ttangolo 17"/>
          <p:cNvSpPr/>
          <p:nvPr/>
        </p:nvSpPr>
        <p:spPr>
          <a:xfrm>
            <a:off x="3359696" y="4005064"/>
            <a:ext cx="432048" cy="36004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Ovale 4"/>
          <p:cNvSpPr/>
          <p:nvPr/>
        </p:nvSpPr>
        <p:spPr>
          <a:xfrm>
            <a:off x="3935760" y="4581128"/>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800" dirty="0"/>
              <a:t>-</a:t>
            </a:r>
          </a:p>
        </p:txBody>
      </p:sp>
      <p:sp>
        <p:nvSpPr>
          <p:cNvPr id="19" name="Rettangolo 18"/>
          <p:cNvSpPr/>
          <p:nvPr/>
        </p:nvSpPr>
        <p:spPr>
          <a:xfrm>
            <a:off x="3791744" y="4005064"/>
            <a:ext cx="864096" cy="36004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Rettangolo 20"/>
          <p:cNvSpPr/>
          <p:nvPr/>
        </p:nvSpPr>
        <p:spPr>
          <a:xfrm>
            <a:off x="5879976" y="4005064"/>
            <a:ext cx="864096" cy="36004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Rettangolo 22"/>
          <p:cNvSpPr/>
          <p:nvPr/>
        </p:nvSpPr>
        <p:spPr>
          <a:xfrm>
            <a:off x="7464152" y="4005064"/>
            <a:ext cx="720080" cy="36004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CasellaDiTesto 31"/>
          <p:cNvSpPr txBox="1"/>
          <p:nvPr/>
        </p:nvSpPr>
        <p:spPr>
          <a:xfrm>
            <a:off x="1717578" y="3750132"/>
            <a:ext cx="1498102" cy="830997"/>
          </a:xfrm>
          <a:prstGeom prst="rect">
            <a:avLst/>
          </a:prstGeom>
          <a:noFill/>
        </p:spPr>
        <p:txBody>
          <a:bodyPr wrap="none" rtlCol="0">
            <a:spAutoFit/>
          </a:bodyPr>
          <a:lstStyle/>
          <a:p>
            <a:pPr algn="ctr"/>
            <a:r>
              <a:rPr lang="es-ES" sz="2400" dirty="0"/>
              <a:t>Campo</a:t>
            </a:r>
          </a:p>
          <a:p>
            <a:pPr algn="ctr"/>
            <a:r>
              <a:rPr lang="es-ES" sz="2400" dirty="0"/>
              <a:t>magnetico</a:t>
            </a:r>
          </a:p>
        </p:txBody>
      </p:sp>
      <p:sp>
        <p:nvSpPr>
          <p:cNvPr id="29" name="CasellaDiTesto 28"/>
          <p:cNvSpPr txBox="1"/>
          <p:nvPr/>
        </p:nvSpPr>
        <p:spPr>
          <a:xfrm>
            <a:off x="8400256" y="1556793"/>
            <a:ext cx="1296144" cy="461665"/>
          </a:xfrm>
          <a:prstGeom prst="rect">
            <a:avLst/>
          </a:prstGeom>
          <a:noFill/>
        </p:spPr>
        <p:txBody>
          <a:bodyPr wrap="square" rtlCol="0">
            <a:spAutoFit/>
          </a:bodyPr>
          <a:lstStyle/>
          <a:p>
            <a:r>
              <a:rPr lang="es-ES" sz="2400" dirty="0"/>
              <a:t>Raggi X</a:t>
            </a:r>
          </a:p>
        </p:txBody>
      </p:sp>
      <p:sp>
        <p:nvSpPr>
          <p:cNvPr id="2" name="Titolo 1">
            <a:extLst>
              <a:ext uri="{FF2B5EF4-FFF2-40B4-BE49-F238E27FC236}">
                <a16:creationId xmlns:a16="http://schemas.microsoft.com/office/drawing/2014/main" id="{710AB733-DF9F-41EA-A1A6-D0986A3D4F9C}"/>
              </a:ext>
            </a:extLst>
          </p:cNvPr>
          <p:cNvSpPr>
            <a:spLocks noGrp="1"/>
          </p:cNvSpPr>
          <p:nvPr>
            <p:ph type="title"/>
          </p:nvPr>
        </p:nvSpPr>
        <p:spPr>
          <a:xfrm>
            <a:off x="2134344" y="446980"/>
            <a:ext cx="8275320" cy="759619"/>
          </a:xfrm>
        </p:spPr>
        <p:txBody>
          <a:bodyPr/>
          <a:lstStyle/>
          <a:p>
            <a:r>
              <a:rPr lang="it-IT" dirty="0"/>
              <a:t>RADIAZIONE DI SINCROTRONE</a:t>
            </a:r>
          </a:p>
        </p:txBody>
      </p:sp>
      <p:sp>
        <p:nvSpPr>
          <p:cNvPr id="3" name="Ritorno 2">
            <a:hlinkClick r:id="rId3" action="ppaction://hlinksldjump" highlightClick="1"/>
            <a:extLst>
              <a:ext uri="{FF2B5EF4-FFF2-40B4-BE49-F238E27FC236}">
                <a16:creationId xmlns:a16="http://schemas.microsoft.com/office/drawing/2014/main" id="{B10D6EEC-9DDD-48A2-8917-45B6D53B57C6}"/>
              </a:ext>
            </a:extLst>
          </p:cNvPr>
          <p:cNvSpPr/>
          <p:nvPr/>
        </p:nvSpPr>
        <p:spPr>
          <a:xfrm>
            <a:off x="10728960" y="5196840"/>
            <a:ext cx="868680" cy="914400"/>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24583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417 -0.00369 C 0.00921 -0.00693 0.01459 -0.00994 0.01997 -0.01456 C 0.02535 -0.01872 0.03125 -0.0252 0.03594 -0.03028 C 0.04063 -0.03514 0.04375 -0.03838 0.04775 -0.04346 C 0.05209 -0.04832 0.05816 -0.05387 0.06181 -0.05965 C 0.06546 -0.06543 0.06736 -0.07005 0.0698 -0.07815 C 0.0724 -0.08647 0.07605 -0.09895 0.07778 -0.10982 C 0.07934 -0.12092 0.08091 -0.13502 0.07969 -0.1445 C 0.07865 -0.15375 0.07414 -0.15953 0.07171 -0.16554 C 0.06927 -0.17179 0.07049 -0.17872 0.06598 -0.18173 C 0.06129 -0.18497 0.04948 -0.18381 0.04375 -0.18427 C 0.0382 -0.18474 0.03594 -0.18658 0.03177 -0.18427 C 0.02778 -0.18196 0.02361 -0.17595 0.01997 -0.17109 C 0.01632 -0.16624 0.01181 -0.16046 0.00973 -0.15537 C 0.00782 -0.14982 0.00834 -0.14751 0.00799 -0.13919 C 0.00764 -0.13086 0.00747 -0.11329 0.00799 -0.1045 C 0.00868 -0.09595 0.01059 -0.09271 0.01181 -0.08624 C 0.0132 -0.07953 0.01302 -0.0719 0.01598 -0.06474 C 0.01893 -0.0578 0.02622 -0.05017 0.02986 -0.04346 C 0.03351 -0.03699 0.03334 -0.03028 0.03785 -0.02497 C 0.04254 -0.01942 0.05191 -0.01572 0.05782 -0.01179 C 0.06355 -0.00809 0.06841 -0.00346 0.07361 -0.00138 C 0.079 0.00116 0.08473 0.00047 0.08976 0.00162 C 0.09462 0.00232 0.09809 0.00417 0.10365 0.00417 C 0.10938 0.00417 0.11771 0.0037 0.12361 0.00162 C 0.12969 -0.00092 0.13351 -0.00554 0.13976 -0.00901 C 0.14566 -0.01248 0.15434 -0.0171 0.15973 -0.01988 C 0.16511 -0.02265 0.16771 -0.02127 0.17205 -0.02566 C 0.17622 -0.03028 0.18108 -0.03976 0.18559 -0.04624 C 0.19011 -0.05271 0.19549 -0.05803 0.19966 -0.06474 C 0.20365 -0.07121 0.20747 -0.07953 0.20955 -0.08624 C 0.21146 -0.09271 0.21077 -0.09803 0.21146 -0.1045 C 0.21216 -0.11121 0.21355 -0.11838 0.21355 -0.12578 C 0.21355 -0.13341 0.21302 -0.14219 0.21146 -0.14982 C 0.20973 -0.15745 0.20816 -0.16508 0.20365 -0.17109 C 0.19896 -0.1771 0.18924 -0.1852 0.18351 -0.18682 C 0.17778 -0.18867 0.17361 -0.18474 0.16962 -0.18173 C 0.16546 -0.17895 0.16268 -0.17549 0.15973 -0.17109 C 0.15677 -0.16647 0.154 -0.16138 0.15157 -0.15537 C 0.14914 -0.14913 0.14723 -0.1415 0.14549 -0.1341 C 0.14393 -0.12624 0.14184 -0.12023 0.14167 -0.10982 C 0.1415 -0.09965 0.14289 -0.08208 0.14427 -0.0719 C 0.14549 -0.06173 0.14775 -0.05479 0.15018 -0.04878 C 0.15261 -0.04277 0.15521 -0.04115 0.15973 -0.0356 C 0.16407 -0.03028 0.17084 -0.02127 0.17639 -0.01595 C 0.18195 -0.01086 0.18664 -0.00763 0.19236 -0.00439 C 0.19809 -0.00115 0.20504 0.00185 0.21129 0.00324 C 0.21736 0.00486 0.22379 0.00417 0.22969 0.00417 C 0.23525 0.0044 0.23959 0.00532 0.24549 0.00417 C 0.25105 0.00324 0.25677 0.00047 0.26337 -0.00138 C 0.27014 -0.003 0.27882 -0.00323 0.28542 -0.00624 C 0.29219 -0.00924 0.29757 -0.01595 0.30313 -0.01988 C 0.30886 -0.02381 0.31528 -0.02589 0.3191 -0.03028 C 0.32344 -0.03468 0.32448 -0.04023 0.32691 -0.04624 C 0.32969 -0.05225 0.33351 -0.06057 0.33507 -0.06728 C 0.33681 -0.07445 0.33681 -0.07907 0.33733 -0.08878 C 0.3375 -0.09849 0.3375 -0.11329 0.33733 -0.12578 C 0.33681 -0.13826 0.3375 -0.1526 0.33507 -0.163 C 0.33282 -0.17341 0.33021 -0.18358 0.32344 -0.18682 C 0.31632 -0.19052 0.30105 -0.18774 0.29341 -0.18427 C 0.28559 -0.1808 0.28177 -0.1741 0.27743 -0.16554 C 0.27309 -0.15745 0.2691 -0.14312 0.26719 -0.1341 C 0.26563 -0.12462 0.26719 -0.11791 0.26719 -0.10982 C 0.26719 -0.10196 0.26615 -0.09595 0.26719 -0.08624 C 0.26858 -0.0763 0.27205 -0.0608 0.27552 -0.05156 C 0.27865 -0.04231 0.27917 -0.03838 0.28733 -0.03028 C 0.29532 -0.02196 0.31546 -0.00693 0.32518 -0.00138 C 0.33507 0.00463 0.33941 0.00417 0.34723 0.00417 C 0.35504 0.00417 0.36337 0.00255 0.37101 -0.00138 C 0.37917 -0.00508 0.38629 -0.01271 0.39514 -0.01988 C 0.40348 -0.02705 0.41528 -0.03237 0.42309 -0.04346 C 0.43056 -0.05456 0.43594 -0.07306 0.4408 -0.08624 C 0.44601 -0.09942 0.45122 -0.10959 0.45278 -0.123 C 0.45469 -0.13687 0.45504 -0.1563 0.45087 -0.16855 C 0.44688 -0.18034 0.43681 -0.1919 0.42917 -0.19491 C 0.42084 -0.19791 0.40921 -0.18959 0.40313 -0.18682 C 0.39671 -0.18427 0.39445 -0.18404 0.39098 -0.17895 C 0.3875 -0.17433 0.38559 -0.16647 0.38316 -0.15791 C 0.38073 -0.14936 0.37535 -0.14057 0.375 -0.12855 C 0.37466 -0.11653 0.37796 -0.09849 0.38091 -0.08624 C 0.38455 -0.07352 0.38959 -0.06265 0.39514 -0.0541 C 0.40052 -0.04601 0.40799 -0.04092 0.41302 -0.0356 C 0.41806 -0.03028 0.41945 -0.02728 0.42518 -0.02219 C 0.43039 -0.01734 0.44011 -0.00947 0.44514 -0.00624 " pathEditMode="relative" rAng="0" ptsTypes="aaaaaaaaaaaaaaaaaaaaaaaaaaaaaaaaaaaaaaaaaaaaaaaaaaaaaaaaaaaaaaaaaaaaaaaaaaaaaaaaaaaa">
                                      <p:cBhvr>
                                        <p:cTn id="6" dur="7000" fill="hold"/>
                                        <p:tgtEl>
                                          <p:spTgt spid="5"/>
                                        </p:tgtEl>
                                        <p:attrNameLst>
                                          <p:attrName>ppt_x</p:attrName>
                                          <p:attrName>ppt_y</p:attrName>
                                        </p:attrNameLst>
                                      </p:cBhvr>
                                      <p:rCtr x="22500" y="-9300"/>
                                    </p:animMotion>
                                  </p:childTnLst>
                                </p:cTn>
                              </p:par>
                              <p:par>
                                <p:cTn id="7" presetID="18" presetClass="entr" presetSubtype="9" fill="hold" grpId="0" nodeType="withEffect">
                                  <p:stCondLst>
                                    <p:cond delay="1600"/>
                                  </p:stCondLst>
                                  <p:childTnLst>
                                    <p:set>
                                      <p:cBhvr>
                                        <p:cTn id="8" dur="1" fill="hold">
                                          <p:stCondLst>
                                            <p:cond delay="0"/>
                                          </p:stCondLst>
                                        </p:cTn>
                                        <p:tgtEl>
                                          <p:spTgt spid="25"/>
                                        </p:tgtEl>
                                        <p:attrNameLst>
                                          <p:attrName>style.visibility</p:attrName>
                                        </p:attrNameLst>
                                      </p:cBhvr>
                                      <p:to>
                                        <p:strVal val="visible"/>
                                      </p:to>
                                    </p:set>
                                    <p:animEffect transition="in" filter="strips(upLeft)">
                                      <p:cBhvr>
                                        <p:cTn id="9" dur="500"/>
                                        <p:tgtEl>
                                          <p:spTgt spid="25"/>
                                        </p:tgtEl>
                                      </p:cBhvr>
                                    </p:animEffect>
                                  </p:childTnLst>
                                </p:cTn>
                              </p:par>
                              <p:par>
                                <p:cTn id="10" presetID="18" presetClass="entr" presetSubtype="9" fill="hold" nodeType="withEffect">
                                  <p:stCondLst>
                                    <p:cond delay="2700"/>
                                  </p:stCondLst>
                                  <p:childTnLst>
                                    <p:set>
                                      <p:cBhvr>
                                        <p:cTn id="11" dur="1" fill="hold">
                                          <p:stCondLst>
                                            <p:cond delay="0"/>
                                          </p:stCondLst>
                                        </p:cTn>
                                        <p:tgtEl>
                                          <p:spTgt spid="26"/>
                                        </p:tgtEl>
                                        <p:attrNameLst>
                                          <p:attrName>style.visibility</p:attrName>
                                        </p:attrNameLst>
                                      </p:cBhvr>
                                      <p:to>
                                        <p:strVal val="visible"/>
                                      </p:to>
                                    </p:set>
                                    <p:animEffect transition="in" filter="strips(upLeft)">
                                      <p:cBhvr>
                                        <p:cTn id="12" dur="500"/>
                                        <p:tgtEl>
                                          <p:spTgt spid="26"/>
                                        </p:tgtEl>
                                      </p:cBhvr>
                                    </p:animEffect>
                                  </p:childTnLst>
                                </p:cTn>
                              </p:par>
                              <p:par>
                                <p:cTn id="13" presetID="18" presetClass="entr" presetSubtype="9" fill="hold" nodeType="withEffect">
                                  <p:stCondLst>
                                    <p:cond delay="3600"/>
                                  </p:stCondLst>
                                  <p:childTnLst>
                                    <p:set>
                                      <p:cBhvr>
                                        <p:cTn id="14" dur="1" fill="hold">
                                          <p:stCondLst>
                                            <p:cond delay="0"/>
                                          </p:stCondLst>
                                        </p:cTn>
                                        <p:tgtEl>
                                          <p:spTgt spid="27"/>
                                        </p:tgtEl>
                                        <p:attrNameLst>
                                          <p:attrName>style.visibility</p:attrName>
                                        </p:attrNameLst>
                                      </p:cBhvr>
                                      <p:to>
                                        <p:strVal val="visible"/>
                                      </p:to>
                                    </p:set>
                                    <p:animEffect transition="in" filter="strips(upLeft)">
                                      <p:cBhvr>
                                        <p:cTn id="15" dur="500"/>
                                        <p:tgtEl>
                                          <p:spTgt spid="27"/>
                                        </p:tgtEl>
                                      </p:cBhvr>
                                    </p:animEffect>
                                  </p:childTnLst>
                                </p:cTn>
                              </p:par>
                              <p:par>
                                <p:cTn id="16" presetID="18" presetClass="entr" presetSubtype="9" fill="hold" nodeType="withEffect">
                                  <p:stCondLst>
                                    <p:cond delay="4800"/>
                                  </p:stCondLst>
                                  <p:childTnLst>
                                    <p:set>
                                      <p:cBhvr>
                                        <p:cTn id="17" dur="1" fill="hold">
                                          <p:stCondLst>
                                            <p:cond delay="0"/>
                                          </p:stCondLst>
                                        </p:cTn>
                                        <p:tgtEl>
                                          <p:spTgt spid="28"/>
                                        </p:tgtEl>
                                        <p:attrNameLst>
                                          <p:attrName>style.visibility</p:attrName>
                                        </p:attrNameLst>
                                      </p:cBhvr>
                                      <p:to>
                                        <p:strVal val="visible"/>
                                      </p:to>
                                    </p:set>
                                    <p:animEffect transition="in" filter="strips(upLeft)">
                                      <p:cBhvr>
                                        <p:cTn id="18" dur="500"/>
                                        <p:tgtEl>
                                          <p:spTgt spid="28"/>
                                        </p:tgtEl>
                                      </p:cBhvr>
                                    </p:animEffect>
                                  </p:childTnLst>
                                </p:cTn>
                              </p:par>
                              <p:par>
                                <p:cTn id="19" presetID="10" presetClass="entr" presetSubtype="0" fill="hold" grpId="0" nodeType="withEffect">
                                  <p:stCondLst>
                                    <p:cond delay="510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5" grpId="0" animBg="1"/>
      <p:bldP spid="2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9"/>
          <p:cNvSpPr>
            <a:spLocks noGrp="1"/>
          </p:cNvSpPr>
          <p:nvPr>
            <p:ph type="title"/>
          </p:nvPr>
        </p:nvSpPr>
        <p:spPr>
          <a:xfrm>
            <a:off x="2583441" y="381361"/>
            <a:ext cx="7130008" cy="975642"/>
          </a:xfrm>
        </p:spPr>
        <p:txBody>
          <a:bodyPr/>
          <a:lstStyle/>
          <a:p>
            <a:r>
              <a:rPr lang="it-IT" sz="4000" dirty="0"/>
              <a:t>Contatori proporzionali</a:t>
            </a:r>
          </a:p>
        </p:txBody>
      </p:sp>
      <p:pic>
        <p:nvPicPr>
          <p:cNvPr id="7" name="Segnaposto contenuto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775520" y="1700810"/>
            <a:ext cx="4499992" cy="3293067"/>
          </a:xfrm>
        </p:spPr>
      </p:pic>
      <p:sp>
        <p:nvSpPr>
          <p:cNvPr id="9" name="Ovale 8"/>
          <p:cNvSpPr/>
          <p:nvPr/>
        </p:nvSpPr>
        <p:spPr>
          <a:xfrm rot="10053381" flipV="1">
            <a:off x="7827263" y="3948788"/>
            <a:ext cx="492215" cy="58619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r>
              <a:rPr lang="it-IT" sz="6000" b="1" dirty="0">
                <a:solidFill>
                  <a:schemeClr val="tx1"/>
                </a:solidFill>
              </a:rPr>
              <a:t>+</a:t>
            </a:r>
          </a:p>
        </p:txBody>
      </p:sp>
      <p:sp>
        <p:nvSpPr>
          <p:cNvPr id="19" name="Ovale 18"/>
          <p:cNvSpPr/>
          <p:nvPr/>
        </p:nvSpPr>
        <p:spPr>
          <a:xfrm rot="10053381" flipV="1">
            <a:off x="7795046" y="2630885"/>
            <a:ext cx="677180" cy="59417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r>
              <a:rPr lang="it-IT" sz="6000" b="1" dirty="0">
                <a:solidFill>
                  <a:schemeClr val="tx1"/>
                </a:solidFill>
              </a:rPr>
              <a:t>+</a:t>
            </a:r>
          </a:p>
        </p:txBody>
      </p:sp>
      <p:sp>
        <p:nvSpPr>
          <p:cNvPr id="20" name="Ovale 19"/>
          <p:cNvSpPr/>
          <p:nvPr/>
        </p:nvSpPr>
        <p:spPr>
          <a:xfrm rot="10053381" flipV="1">
            <a:off x="8810510" y="2983282"/>
            <a:ext cx="599405" cy="53139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r>
              <a:rPr lang="it-IT" sz="6000" b="1" dirty="0">
                <a:solidFill>
                  <a:schemeClr val="tx1"/>
                </a:solidFill>
              </a:rPr>
              <a:t>+</a:t>
            </a:r>
          </a:p>
        </p:txBody>
      </p:sp>
      <p:sp>
        <p:nvSpPr>
          <p:cNvPr id="21" name="Anello 20"/>
          <p:cNvSpPr/>
          <p:nvPr/>
        </p:nvSpPr>
        <p:spPr>
          <a:xfrm>
            <a:off x="6384032" y="1772816"/>
            <a:ext cx="4283968" cy="4104456"/>
          </a:xfrm>
          <a:prstGeom prst="donut">
            <a:avLst>
              <a:gd name="adj" fmla="val 9621"/>
            </a:avLst>
          </a:prstGeom>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it-IT">
              <a:solidFill>
                <a:schemeClr val="tx1"/>
              </a:solidFill>
            </a:endParaRPr>
          </a:p>
        </p:txBody>
      </p:sp>
      <p:sp>
        <p:nvSpPr>
          <p:cNvPr id="23" name="CasellaDiTesto 22"/>
          <p:cNvSpPr txBox="1"/>
          <p:nvPr/>
        </p:nvSpPr>
        <p:spPr>
          <a:xfrm>
            <a:off x="8400256" y="3356992"/>
            <a:ext cx="576064" cy="923330"/>
          </a:xfrm>
          <a:prstGeom prst="rect">
            <a:avLst/>
          </a:prstGeom>
          <a:noFill/>
        </p:spPr>
        <p:txBody>
          <a:bodyPr wrap="square" lIns="91435" tIns="45718" rIns="91435" bIns="45718" rtlCol="0">
            <a:spAutoFit/>
          </a:bodyPr>
          <a:lstStyle/>
          <a:p>
            <a:r>
              <a:rPr lang="it-IT" sz="5400" b="1" dirty="0"/>
              <a:t>+</a:t>
            </a:r>
          </a:p>
        </p:txBody>
      </p:sp>
      <p:sp>
        <p:nvSpPr>
          <p:cNvPr id="24" name="CasellaDiTesto 23"/>
          <p:cNvSpPr txBox="1"/>
          <p:nvPr/>
        </p:nvSpPr>
        <p:spPr>
          <a:xfrm flipV="1">
            <a:off x="6312024" y="3212976"/>
            <a:ext cx="576064" cy="923330"/>
          </a:xfrm>
          <a:prstGeom prst="rect">
            <a:avLst/>
          </a:prstGeom>
          <a:noFill/>
        </p:spPr>
        <p:txBody>
          <a:bodyPr wrap="square" lIns="91435" tIns="45718" rIns="91435" bIns="45718" rtlCol="0">
            <a:spAutoFit/>
          </a:bodyPr>
          <a:lstStyle/>
          <a:p>
            <a:r>
              <a:rPr lang="it-IT" sz="5400" b="1" dirty="0"/>
              <a:t>-</a:t>
            </a:r>
          </a:p>
        </p:txBody>
      </p:sp>
      <p:sp>
        <p:nvSpPr>
          <p:cNvPr id="6" name="Ovale 5"/>
          <p:cNvSpPr/>
          <p:nvPr/>
        </p:nvSpPr>
        <p:spPr>
          <a:xfrm>
            <a:off x="7968208" y="4005064"/>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r>
              <a:rPr lang="it-IT" dirty="0"/>
              <a:t>  </a:t>
            </a:r>
          </a:p>
        </p:txBody>
      </p:sp>
      <p:sp>
        <p:nvSpPr>
          <p:cNvPr id="16" name="Ovale 15"/>
          <p:cNvSpPr/>
          <p:nvPr/>
        </p:nvSpPr>
        <p:spPr>
          <a:xfrm>
            <a:off x="8976320" y="3068960"/>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r>
              <a:rPr lang="it-IT" dirty="0"/>
              <a:t>  </a:t>
            </a:r>
          </a:p>
        </p:txBody>
      </p:sp>
      <p:sp>
        <p:nvSpPr>
          <p:cNvPr id="12" name="Ovale 11"/>
          <p:cNvSpPr/>
          <p:nvPr/>
        </p:nvSpPr>
        <p:spPr>
          <a:xfrm>
            <a:off x="8112224" y="2852936"/>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r>
              <a:rPr lang="it-IT" dirty="0"/>
              <a:t>  </a:t>
            </a:r>
          </a:p>
        </p:txBody>
      </p:sp>
      <p:cxnSp>
        <p:nvCxnSpPr>
          <p:cNvPr id="33" name="Connettore 2 32"/>
          <p:cNvCxnSpPr/>
          <p:nvPr/>
        </p:nvCxnSpPr>
        <p:spPr>
          <a:xfrm flipV="1">
            <a:off x="6240017" y="1700808"/>
            <a:ext cx="3816424" cy="3888432"/>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4337" name="Picture 1"/>
          <p:cNvPicPr>
            <a:picLocks noChangeAspect="1" noChangeArrowheads="1"/>
          </p:cNvPicPr>
          <p:nvPr/>
        </p:nvPicPr>
        <p:blipFill>
          <a:blip r:embed="rId3" cstate="print"/>
          <a:srcRect/>
          <a:stretch>
            <a:fillRect/>
          </a:stretch>
        </p:blipFill>
        <p:spPr bwMode="auto">
          <a:xfrm>
            <a:off x="1611941" y="1246314"/>
            <a:ext cx="4536504" cy="4597533"/>
          </a:xfrm>
          <a:prstGeom prst="rect">
            <a:avLst/>
          </a:prstGeom>
          <a:noFill/>
          <a:ln w="9525">
            <a:noFill/>
            <a:miter lim="800000"/>
            <a:headEnd/>
            <a:tailEnd/>
          </a:ln>
        </p:spPr>
      </p:pic>
      <p:sp>
        <p:nvSpPr>
          <p:cNvPr id="3" name="Ritorno 2">
            <a:hlinkClick r:id="rId4" action="ppaction://hlinksldjump" highlightClick="1"/>
            <a:extLst>
              <a:ext uri="{FF2B5EF4-FFF2-40B4-BE49-F238E27FC236}">
                <a16:creationId xmlns:a16="http://schemas.microsoft.com/office/drawing/2014/main" id="{BF315414-AC39-4010-AFA5-080C22835FEF}"/>
              </a:ext>
            </a:extLst>
          </p:cNvPr>
          <p:cNvSpPr/>
          <p:nvPr/>
        </p:nvSpPr>
        <p:spPr>
          <a:xfrm>
            <a:off x="11008659" y="5589240"/>
            <a:ext cx="753035" cy="793631"/>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80803854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grpId="0" nodeType="clickEffect">
                                  <p:stCondLst>
                                    <p:cond delay="0"/>
                                  </p:stCondLst>
                                  <p:childTnLst>
                                    <p:animMotion origin="layout" path="M 3.05556E-6 6.68978E-6 L 0.04739 0.13639 " pathEditMode="relative" ptsTypes="AA">
                                      <p:cBhvr>
                                        <p:cTn id="12" dur="1000" fill="hold"/>
                                        <p:tgtEl>
                                          <p:spTgt spid="12"/>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5.55556E-7 5.52936E-6 L -0.03941 0.09432 " pathEditMode="relative" ptsTypes="AA">
                                      <p:cBhvr>
                                        <p:cTn id="14" dur="1000" fill="hold"/>
                                        <p:tgtEl>
                                          <p:spTgt spid="16"/>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5.55556E-7 -3.31022E-6 L 0.06302 -0.04184 " pathEditMode="relative" ptsTypes="AA">
                                      <p:cBhvr>
                                        <p:cTn id="16" dur="1000" fill="hold"/>
                                        <p:tgtEl>
                                          <p:spTgt spid="6"/>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3.33333E-6 -2.73232E-6 L -0.07084 0.13639 " pathEditMode="relative" ptsTypes="AA">
                                      <p:cBhvr>
                                        <p:cTn id="18" dur="2000" fill="hold"/>
                                        <p:tgtEl>
                                          <p:spTgt spid="9"/>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00798 -0.08368 " pathEditMode="relative" ptsTypes="AA">
                                      <p:cBhvr>
                                        <p:cTn id="20" dur="2000" fill="hold"/>
                                        <p:tgtEl>
                                          <p:spTgt spid="19"/>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4.16667E-6 3.31022E-6 L 0.11823 0.10495 " pathEditMode="relative" ptsTypes="AA">
                                      <p:cBhvr>
                                        <p:cTn id="22" dur="1000" fill="hold"/>
                                        <p:tgtEl>
                                          <p:spTgt spid="20"/>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4337"/>
                                        </p:tgtEl>
                                        <p:attrNameLst>
                                          <p:attrName>style.visibility</p:attrName>
                                        </p:attrNameLst>
                                      </p:cBhvr>
                                      <p:to>
                                        <p:strVal val="visible"/>
                                      </p:to>
                                    </p:set>
                                    <p:animEffect transition="in" filter="blinds(horizontal)">
                                      <p:cBhvr>
                                        <p:cTn id="27" dur="500"/>
                                        <p:tgtEl>
                                          <p:spTgt spid="14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animBg="1"/>
      <p:bldP spid="20" grpId="0" animBg="1"/>
      <p:bldP spid="6" grpId="0" animBg="1"/>
      <p:bldP spid="16"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CFF7FE-386F-401F-922F-1B8F31B74EC2}"/>
              </a:ext>
            </a:extLst>
          </p:cNvPr>
          <p:cNvSpPr>
            <a:spLocks noGrp="1"/>
          </p:cNvSpPr>
          <p:nvPr>
            <p:ph type="ctrTitle"/>
          </p:nvPr>
        </p:nvSpPr>
        <p:spPr>
          <a:xfrm>
            <a:off x="1524000" y="287867"/>
            <a:ext cx="9144000" cy="1004525"/>
          </a:xfrm>
        </p:spPr>
        <p:txBody>
          <a:bodyPr>
            <a:normAutofit fontScale="90000"/>
          </a:bodyPr>
          <a:lstStyle/>
          <a:p>
            <a:r>
              <a:rPr lang="it-IT" dirty="0"/>
              <a:t>QUANTI X-RAY A TERRA ?</a:t>
            </a:r>
          </a:p>
        </p:txBody>
      </p:sp>
      <p:pic>
        <p:nvPicPr>
          <p:cNvPr id="11" name="Picture 2">
            <a:extLst>
              <a:ext uri="{FF2B5EF4-FFF2-40B4-BE49-F238E27FC236}">
                <a16:creationId xmlns:a16="http://schemas.microsoft.com/office/drawing/2014/main" id="{C7966D41-48F7-46CB-AABA-0A1BA08B90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227" t="38935" r="27501" b="19818"/>
          <a:stretch/>
        </p:blipFill>
        <p:spPr bwMode="auto">
          <a:xfrm>
            <a:off x="525092" y="1354820"/>
            <a:ext cx="4554907" cy="1745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a:extLst>
              <a:ext uri="{FF2B5EF4-FFF2-40B4-BE49-F238E27FC236}">
                <a16:creationId xmlns:a16="http://schemas.microsoft.com/office/drawing/2014/main" id="{7B2E8E85-DF94-47B6-9D55-67B2465122E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387" t="20727" r="31363" b="57455"/>
          <a:stretch/>
        </p:blipFill>
        <p:spPr bwMode="auto">
          <a:xfrm>
            <a:off x="525092" y="3395573"/>
            <a:ext cx="11234236" cy="2754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e 2">
            <a:extLst>
              <a:ext uri="{FF2B5EF4-FFF2-40B4-BE49-F238E27FC236}">
                <a16:creationId xmlns:a16="http://schemas.microsoft.com/office/drawing/2014/main" id="{2F005C5E-0EA6-45EB-8A92-34FCB0A4BF0D}"/>
              </a:ext>
            </a:extLst>
          </p:cNvPr>
          <p:cNvSpPr/>
          <p:nvPr/>
        </p:nvSpPr>
        <p:spPr>
          <a:xfrm>
            <a:off x="3390372" y="1230025"/>
            <a:ext cx="1584960" cy="2103120"/>
          </a:xfrm>
          <a:prstGeom prst="ellipse">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w="38100">
                <a:solidFill>
                  <a:schemeClr val="tx1"/>
                </a:solidFill>
              </a:ln>
            </a:endParaRPr>
          </a:p>
        </p:txBody>
      </p:sp>
      <p:sp>
        <p:nvSpPr>
          <p:cNvPr id="14" name="Ovale 13">
            <a:extLst>
              <a:ext uri="{FF2B5EF4-FFF2-40B4-BE49-F238E27FC236}">
                <a16:creationId xmlns:a16="http://schemas.microsoft.com/office/drawing/2014/main" id="{08306A19-8C57-48DF-B18E-BE33D9839DFD}"/>
              </a:ext>
            </a:extLst>
          </p:cNvPr>
          <p:cNvSpPr/>
          <p:nvPr/>
        </p:nvSpPr>
        <p:spPr>
          <a:xfrm>
            <a:off x="1583663" y="3494517"/>
            <a:ext cx="2260203" cy="2313615"/>
          </a:xfrm>
          <a:prstGeom prst="ellipse">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w="38100">
                <a:solidFill>
                  <a:schemeClr val="tx1"/>
                </a:solidFill>
              </a:ln>
            </a:endParaRPr>
          </a:p>
        </p:txBody>
      </p:sp>
      <p:sp>
        <p:nvSpPr>
          <p:cNvPr id="4" name="Rettangolo 3">
            <a:extLst>
              <a:ext uri="{FF2B5EF4-FFF2-40B4-BE49-F238E27FC236}">
                <a16:creationId xmlns:a16="http://schemas.microsoft.com/office/drawing/2014/main" id="{4529225E-B61C-4037-9D6E-FD0D71DA0C8B}"/>
              </a:ext>
            </a:extLst>
          </p:cNvPr>
          <p:cNvSpPr/>
          <p:nvPr/>
        </p:nvSpPr>
        <p:spPr>
          <a:xfrm>
            <a:off x="6096000" y="1906600"/>
            <a:ext cx="3807453" cy="584775"/>
          </a:xfrm>
          <a:prstGeom prst="rect">
            <a:avLst/>
          </a:prstGeom>
        </p:spPr>
        <p:txBody>
          <a:bodyPr wrap="none">
            <a:spAutoFit/>
          </a:bodyPr>
          <a:lstStyle/>
          <a:p>
            <a:r>
              <a:rPr lang="it-IT" altLang="it-IT" sz="3200" dirty="0">
                <a:solidFill>
                  <a:srgbClr val="000000"/>
                </a:solidFill>
              </a:rPr>
              <a:t>1/1000 nm &lt;</a:t>
            </a:r>
            <a:r>
              <a:rPr lang="it-IT" altLang="it-IT" sz="3200" dirty="0">
                <a:solidFill>
                  <a:srgbClr val="000000"/>
                </a:solidFill>
                <a:sym typeface="Symbol" panose="05050102010706020507" pitchFamily="18" charset="2"/>
              </a:rPr>
              <a:t>&lt;</a:t>
            </a:r>
            <a:r>
              <a:rPr lang="it-IT" altLang="it-IT" sz="3200" dirty="0">
                <a:solidFill>
                  <a:srgbClr val="000000"/>
                </a:solidFill>
              </a:rPr>
              <a:t>10 nm</a:t>
            </a:r>
          </a:p>
        </p:txBody>
      </p:sp>
    </p:spTree>
    <p:extLst>
      <p:ext uri="{BB962C8B-B14F-4D97-AF65-F5344CB8AC3E}">
        <p14:creationId xmlns:p14="http://schemas.microsoft.com/office/powerpoint/2010/main" val="3461066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a:extLst>
              <a:ext uri="{FF2B5EF4-FFF2-40B4-BE49-F238E27FC236}">
                <a16:creationId xmlns:a16="http://schemas.microsoft.com/office/drawing/2014/main" id="{CA5512FD-2F92-400A-930D-651A5F7ED1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7770" y="4548189"/>
            <a:ext cx="1979612" cy="19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171" name="Picture 2">
            <a:extLst>
              <a:ext uri="{FF2B5EF4-FFF2-40B4-BE49-F238E27FC236}">
                <a16:creationId xmlns:a16="http://schemas.microsoft.com/office/drawing/2014/main" id="{5A957B44-1A51-4C78-A81F-0CA9D707D3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7017" y="1292943"/>
            <a:ext cx="1876425"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172" name="Picture 3">
            <a:extLst>
              <a:ext uri="{FF2B5EF4-FFF2-40B4-BE49-F238E27FC236}">
                <a16:creationId xmlns:a16="http://schemas.microsoft.com/office/drawing/2014/main" id="{FCFD0B32-8C3B-43BD-89AF-78F999B475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8462" y="1627506"/>
            <a:ext cx="2700337"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173" name="AutoShape 4">
            <a:extLst>
              <a:ext uri="{FF2B5EF4-FFF2-40B4-BE49-F238E27FC236}">
                <a16:creationId xmlns:a16="http://schemas.microsoft.com/office/drawing/2014/main" id="{81C2FD68-8D03-40C7-A52C-4058188E3F0C}"/>
              </a:ext>
            </a:extLst>
          </p:cNvPr>
          <p:cNvSpPr>
            <a:spLocks noChangeArrowheads="1"/>
          </p:cNvSpPr>
          <p:nvPr/>
        </p:nvSpPr>
        <p:spPr bwMode="auto">
          <a:xfrm>
            <a:off x="2593182" y="3600132"/>
            <a:ext cx="1079500" cy="360362"/>
          </a:xfrm>
          <a:prstGeom prst="roundRect">
            <a:avLst>
              <a:gd name="adj" fmla="val 440"/>
            </a:avLst>
          </a:prstGeom>
          <a:solidFill>
            <a:srgbClr val="99CCFF"/>
          </a:solidFill>
          <a:ln w="9525">
            <a:solidFill>
              <a:srgbClr val="000000"/>
            </a:solidFill>
            <a:round/>
            <a:headEnd/>
            <a:tailEnd/>
          </a:ln>
        </p:spPr>
        <p:txBody>
          <a:bodyPr lIns="90000" tIns="45000" rIns="90000" bIns="45000" anchor="ctr" anchorCtr="1"/>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9pPr>
          </a:lstStyle>
          <a:p>
            <a:pPr eaLnBrk="1" hangingPunct="1"/>
            <a:r>
              <a:rPr lang="it-IT" altLang="it-IT">
                <a:solidFill>
                  <a:srgbClr val="000000"/>
                </a:solidFill>
              </a:rPr>
              <a:t>1895</a:t>
            </a:r>
          </a:p>
        </p:txBody>
      </p:sp>
      <p:sp>
        <p:nvSpPr>
          <p:cNvPr id="7174" name="AutoShape 5">
            <a:extLst>
              <a:ext uri="{FF2B5EF4-FFF2-40B4-BE49-F238E27FC236}">
                <a16:creationId xmlns:a16="http://schemas.microsoft.com/office/drawing/2014/main" id="{1A5BF572-F25F-4FAD-AA80-A7029E1CEC4A}"/>
              </a:ext>
            </a:extLst>
          </p:cNvPr>
          <p:cNvSpPr>
            <a:spLocks noChangeArrowheads="1"/>
          </p:cNvSpPr>
          <p:nvPr/>
        </p:nvSpPr>
        <p:spPr bwMode="auto">
          <a:xfrm>
            <a:off x="4097338" y="4176714"/>
            <a:ext cx="1260475" cy="360363"/>
          </a:xfrm>
          <a:prstGeom prst="roundRect">
            <a:avLst>
              <a:gd name="adj" fmla="val 440"/>
            </a:avLst>
          </a:prstGeom>
          <a:solidFill>
            <a:srgbClr val="99CCFF"/>
          </a:solidFill>
          <a:ln w="9525">
            <a:solidFill>
              <a:srgbClr val="000000"/>
            </a:solidFill>
            <a:round/>
            <a:headEnd/>
            <a:tailEnd/>
          </a:ln>
        </p:spPr>
        <p:txBody>
          <a:bodyPr lIns="90000" tIns="45000" rIns="90000" bIns="45000" anchor="ctr" anchorCtr="1"/>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9pPr>
          </a:lstStyle>
          <a:p>
            <a:pPr eaLnBrk="1" hangingPunct="1"/>
            <a:r>
              <a:rPr lang="it-IT" altLang="it-IT">
                <a:solidFill>
                  <a:srgbClr val="000000"/>
                </a:solidFill>
              </a:rPr>
              <a:t>1924</a:t>
            </a:r>
          </a:p>
        </p:txBody>
      </p:sp>
      <p:sp>
        <p:nvSpPr>
          <p:cNvPr id="7175" name="AutoShape 6">
            <a:extLst>
              <a:ext uri="{FF2B5EF4-FFF2-40B4-BE49-F238E27FC236}">
                <a16:creationId xmlns:a16="http://schemas.microsoft.com/office/drawing/2014/main" id="{5641215D-ED54-4F24-BE68-A611D1A60C6A}"/>
              </a:ext>
            </a:extLst>
          </p:cNvPr>
          <p:cNvSpPr>
            <a:spLocks noChangeArrowheads="1"/>
          </p:cNvSpPr>
          <p:nvPr/>
        </p:nvSpPr>
        <p:spPr bwMode="auto">
          <a:xfrm>
            <a:off x="8757773" y="3308990"/>
            <a:ext cx="1079500" cy="360362"/>
          </a:xfrm>
          <a:prstGeom prst="roundRect">
            <a:avLst>
              <a:gd name="adj" fmla="val 440"/>
            </a:avLst>
          </a:prstGeom>
          <a:solidFill>
            <a:srgbClr val="99CCFF"/>
          </a:solidFill>
          <a:ln w="9525">
            <a:solidFill>
              <a:srgbClr val="000000"/>
            </a:solidFill>
            <a:round/>
            <a:headEnd/>
            <a:tailEnd/>
          </a:ln>
        </p:spPr>
        <p:txBody>
          <a:bodyPr lIns="90000" tIns="45000" rIns="90000" bIns="45000" anchor="ctr" anchorCtr="1"/>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9pPr>
          </a:lstStyle>
          <a:p>
            <a:pPr eaLnBrk="1" hangingPunct="1"/>
            <a:r>
              <a:rPr lang="it-IT" altLang="it-IT">
                <a:solidFill>
                  <a:srgbClr val="000000"/>
                </a:solidFill>
              </a:rPr>
              <a:t>1956</a:t>
            </a:r>
          </a:p>
        </p:txBody>
      </p:sp>
      <p:sp>
        <p:nvSpPr>
          <p:cNvPr id="7176" name="Line 7">
            <a:extLst>
              <a:ext uri="{FF2B5EF4-FFF2-40B4-BE49-F238E27FC236}">
                <a16:creationId xmlns:a16="http://schemas.microsoft.com/office/drawing/2014/main" id="{7D587B36-3AE0-493B-B8E6-018A9572A685}"/>
              </a:ext>
            </a:extLst>
          </p:cNvPr>
          <p:cNvSpPr>
            <a:spLocks noChangeShapeType="1"/>
          </p:cNvSpPr>
          <p:nvPr/>
        </p:nvSpPr>
        <p:spPr bwMode="auto">
          <a:xfrm>
            <a:off x="1558926" y="4053525"/>
            <a:ext cx="8964612" cy="1587"/>
          </a:xfrm>
          <a:prstGeom prst="line">
            <a:avLst/>
          </a:prstGeom>
          <a:noFill/>
          <a:ln w="360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7177" name="AutoShape 8">
            <a:extLst>
              <a:ext uri="{FF2B5EF4-FFF2-40B4-BE49-F238E27FC236}">
                <a16:creationId xmlns:a16="http://schemas.microsoft.com/office/drawing/2014/main" id="{24C46187-6B0B-4E7B-BCC1-380D91A6E929}"/>
              </a:ext>
            </a:extLst>
          </p:cNvPr>
          <p:cNvSpPr>
            <a:spLocks noChangeArrowheads="1"/>
          </p:cNvSpPr>
          <p:nvPr/>
        </p:nvSpPr>
        <p:spPr bwMode="auto">
          <a:xfrm>
            <a:off x="7852692" y="4149041"/>
            <a:ext cx="2592388" cy="314325"/>
          </a:xfrm>
          <a:prstGeom prst="roundRect">
            <a:avLst>
              <a:gd name="adj" fmla="val 440"/>
            </a:avLst>
          </a:prstGeom>
          <a:solidFill>
            <a:srgbClr val="99CCFF"/>
          </a:solidFill>
          <a:ln w="9525">
            <a:solidFill>
              <a:srgbClr val="000000"/>
            </a:solidFill>
            <a:round/>
            <a:headEnd/>
            <a:tailEnd/>
          </a:ln>
        </p:spPr>
        <p:txBody>
          <a:bodyPr lIns="90000" tIns="45000" rIns="90000" bIns="45000" anchor="ctr" anchorCtr="1"/>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9pPr>
          </a:lstStyle>
          <a:p>
            <a:pPr eaLnBrk="1" hangingPunct="1"/>
            <a:r>
              <a:rPr lang="it-IT" altLang="it-IT">
                <a:solidFill>
                  <a:srgbClr val="000000"/>
                </a:solidFill>
              </a:rPr>
              <a:t>1949: Estremo UV e Rx</a:t>
            </a:r>
          </a:p>
        </p:txBody>
      </p:sp>
      <p:sp>
        <p:nvSpPr>
          <p:cNvPr id="7178" name="AutoShape 9">
            <a:extLst>
              <a:ext uri="{FF2B5EF4-FFF2-40B4-BE49-F238E27FC236}">
                <a16:creationId xmlns:a16="http://schemas.microsoft.com/office/drawing/2014/main" id="{24E2E1AA-5B13-4656-98E1-41D28D2A4599}"/>
              </a:ext>
            </a:extLst>
          </p:cNvPr>
          <p:cNvSpPr>
            <a:spLocks noChangeArrowheads="1"/>
          </p:cNvSpPr>
          <p:nvPr/>
        </p:nvSpPr>
        <p:spPr bwMode="auto">
          <a:xfrm>
            <a:off x="4727575" y="3600132"/>
            <a:ext cx="2232025" cy="360362"/>
          </a:xfrm>
          <a:prstGeom prst="roundRect">
            <a:avLst>
              <a:gd name="adj" fmla="val 440"/>
            </a:avLst>
          </a:prstGeom>
          <a:solidFill>
            <a:srgbClr val="99CCFF"/>
          </a:solidFill>
          <a:ln w="9525">
            <a:solidFill>
              <a:srgbClr val="000000"/>
            </a:solidFill>
            <a:round/>
            <a:headEnd/>
            <a:tailEnd/>
          </a:ln>
        </p:spPr>
        <p:txBody>
          <a:bodyPr lIns="90000" tIns="45000" rIns="90000" bIns="45000" anchor="ctr" anchorCtr="1"/>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9pPr>
          </a:lstStyle>
          <a:p>
            <a:pPr eaLnBrk="1" hangingPunct="1"/>
            <a:r>
              <a:rPr lang="it-IT" altLang="it-IT" dirty="0">
                <a:solidFill>
                  <a:srgbClr val="000000"/>
                </a:solidFill>
              </a:rPr>
              <a:t>1946 : Spettro UV </a:t>
            </a:r>
          </a:p>
        </p:txBody>
      </p:sp>
      <p:sp>
        <p:nvSpPr>
          <p:cNvPr id="7179" name="Text Box 10">
            <a:extLst>
              <a:ext uri="{FF2B5EF4-FFF2-40B4-BE49-F238E27FC236}">
                <a16:creationId xmlns:a16="http://schemas.microsoft.com/office/drawing/2014/main" id="{45F46B93-75B7-494E-97F5-8A6B0BC15AEA}"/>
              </a:ext>
            </a:extLst>
          </p:cNvPr>
          <p:cNvSpPr txBox="1">
            <a:spLocks noChangeArrowheads="1"/>
          </p:cNvSpPr>
          <p:nvPr/>
        </p:nvSpPr>
        <p:spPr bwMode="auto">
          <a:xfrm>
            <a:off x="7464426" y="720726"/>
            <a:ext cx="18002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9pPr>
          </a:lstStyle>
          <a:p>
            <a:pPr eaLnBrk="1" hangingPunct="1"/>
            <a:r>
              <a:rPr lang="it-IT" altLang="it-IT" b="1">
                <a:solidFill>
                  <a:srgbClr val="0099FF"/>
                </a:solidFill>
              </a:rPr>
              <a:t>Razzo V-2</a:t>
            </a:r>
          </a:p>
        </p:txBody>
      </p:sp>
      <p:sp>
        <p:nvSpPr>
          <p:cNvPr id="7180" name="Text Box 11">
            <a:extLst>
              <a:ext uri="{FF2B5EF4-FFF2-40B4-BE49-F238E27FC236}">
                <a16:creationId xmlns:a16="http://schemas.microsoft.com/office/drawing/2014/main" id="{6F8F1E3F-7389-4E39-8C30-880606A49CE7}"/>
              </a:ext>
            </a:extLst>
          </p:cNvPr>
          <p:cNvSpPr txBox="1">
            <a:spLocks noChangeArrowheads="1"/>
          </p:cNvSpPr>
          <p:nvPr/>
        </p:nvSpPr>
        <p:spPr bwMode="auto">
          <a:xfrm>
            <a:off x="1667667" y="1025526"/>
            <a:ext cx="2519363"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9pPr>
          </a:lstStyle>
          <a:p>
            <a:pPr eaLnBrk="1" hangingPunct="1"/>
            <a:r>
              <a:rPr lang="it-IT" altLang="it-IT" b="1" dirty="0">
                <a:solidFill>
                  <a:srgbClr val="0099FF"/>
                </a:solidFill>
              </a:rPr>
              <a:t>Rontgen e la prima foto a </a:t>
            </a:r>
            <a:r>
              <a:rPr lang="it-IT" altLang="it-IT" b="1" dirty="0" err="1">
                <a:solidFill>
                  <a:srgbClr val="0099FF"/>
                </a:solidFill>
              </a:rPr>
              <a:t>rX</a:t>
            </a:r>
            <a:endParaRPr lang="it-IT" altLang="it-IT" b="1" dirty="0">
              <a:solidFill>
                <a:srgbClr val="0099FF"/>
              </a:solidFill>
            </a:endParaRPr>
          </a:p>
        </p:txBody>
      </p:sp>
      <p:pic>
        <p:nvPicPr>
          <p:cNvPr id="7181" name="Picture 12">
            <a:extLst>
              <a:ext uri="{FF2B5EF4-FFF2-40B4-BE49-F238E27FC236}">
                <a16:creationId xmlns:a16="http://schemas.microsoft.com/office/drawing/2014/main" id="{E465F525-CEA1-4C46-A0B6-0573DF2A54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84357" y="4492466"/>
            <a:ext cx="216058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182" name="Picture 13">
            <a:extLst>
              <a:ext uri="{FF2B5EF4-FFF2-40B4-BE49-F238E27FC236}">
                <a16:creationId xmlns:a16="http://schemas.microsoft.com/office/drawing/2014/main" id="{E253C123-F2FB-4C50-8479-FADA83B0C8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3449" y="1331122"/>
            <a:ext cx="2200275"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Titolo 1">
            <a:extLst>
              <a:ext uri="{FF2B5EF4-FFF2-40B4-BE49-F238E27FC236}">
                <a16:creationId xmlns:a16="http://schemas.microsoft.com/office/drawing/2014/main" id="{F065BC2A-9F9F-4CAF-83CB-C634FF8FD375}"/>
              </a:ext>
            </a:extLst>
          </p:cNvPr>
          <p:cNvSpPr>
            <a:spLocks noGrp="1"/>
          </p:cNvSpPr>
          <p:nvPr>
            <p:ph type="title"/>
          </p:nvPr>
        </p:nvSpPr>
        <p:spPr>
          <a:xfrm>
            <a:off x="4508501" y="334168"/>
            <a:ext cx="7452360" cy="436563"/>
          </a:xfrm>
        </p:spPr>
        <p:txBody>
          <a:bodyPr>
            <a:normAutofit fontScale="90000"/>
          </a:bodyPr>
          <a:lstStyle/>
          <a:p>
            <a:r>
              <a:rPr lang="it-IT" dirty="0"/>
              <a:t>ASTRONOMIA A RX</a:t>
            </a:r>
          </a:p>
        </p:txBody>
      </p:sp>
      <p:sp>
        <p:nvSpPr>
          <p:cNvPr id="3" name="CasellaDiTesto 2">
            <a:extLst>
              <a:ext uri="{FF2B5EF4-FFF2-40B4-BE49-F238E27FC236}">
                <a16:creationId xmlns:a16="http://schemas.microsoft.com/office/drawing/2014/main" id="{AEA2692F-FFFE-40E5-9D12-C8DCD444721A}"/>
              </a:ext>
            </a:extLst>
          </p:cNvPr>
          <p:cNvSpPr txBox="1"/>
          <p:nvPr/>
        </p:nvSpPr>
        <p:spPr>
          <a:xfrm>
            <a:off x="847567" y="4439285"/>
            <a:ext cx="3154680" cy="2031325"/>
          </a:xfrm>
          <a:prstGeom prst="rect">
            <a:avLst/>
          </a:prstGeom>
          <a:noFill/>
        </p:spPr>
        <p:txBody>
          <a:bodyPr wrap="square" rtlCol="0">
            <a:spAutoFit/>
          </a:bodyPr>
          <a:lstStyle/>
          <a:p>
            <a:pPr marL="285750" indent="-285750">
              <a:buFont typeface="Arial" panose="020B0604020202020204" pitchFamily="34" charset="0"/>
              <a:buChar char="•"/>
            </a:pPr>
            <a:r>
              <a:rPr lang="it-IT" dirty="0"/>
              <a:t>NRL: Studio comunicazioni Radio</a:t>
            </a:r>
          </a:p>
          <a:p>
            <a:pPr marL="285750" indent="-285750">
              <a:buFont typeface="Arial" panose="020B0604020202020204" pitchFamily="34" charset="0"/>
              <a:buChar char="•"/>
            </a:pPr>
            <a:r>
              <a:rPr lang="it-IT" dirty="0"/>
              <a:t>Trasmissioni disturbate da eruzioni solari</a:t>
            </a:r>
          </a:p>
          <a:p>
            <a:pPr marL="285750" indent="-285750">
              <a:buFont typeface="Arial" panose="020B0604020202020204" pitchFamily="34" charset="0"/>
              <a:buChar char="•"/>
            </a:pPr>
            <a:r>
              <a:rPr lang="it-IT" dirty="0"/>
              <a:t>Sono le radiazioni emesse dal sole a ionizzare l’alta atmosfera?</a:t>
            </a:r>
          </a:p>
        </p:txBody>
      </p:sp>
      <p:sp>
        <p:nvSpPr>
          <p:cNvPr id="4" name="Rettangolo 3">
            <a:extLst>
              <a:ext uri="{FF2B5EF4-FFF2-40B4-BE49-F238E27FC236}">
                <a16:creationId xmlns:a16="http://schemas.microsoft.com/office/drawing/2014/main" id="{185A2C73-DC8F-4393-BF34-09828758AFA2}"/>
              </a:ext>
            </a:extLst>
          </p:cNvPr>
          <p:cNvSpPr/>
          <p:nvPr/>
        </p:nvSpPr>
        <p:spPr>
          <a:xfrm>
            <a:off x="5843586" y="4439285"/>
            <a:ext cx="2068699" cy="1477328"/>
          </a:xfrm>
          <a:prstGeom prst="rect">
            <a:avLst/>
          </a:prstGeom>
        </p:spPr>
        <p:txBody>
          <a:bodyPr wrap="square">
            <a:spAutoFit/>
          </a:bodyPr>
          <a:lstStyle/>
          <a:p>
            <a:r>
              <a:rPr lang="it-IT" altLang="it-IT" dirty="0">
                <a:latin typeface="Times New Roman" panose="02020603050405020304" pitchFamily="18" charset="0"/>
              </a:rPr>
              <a:t>I migliori palloni arrivano a 40km mentre la ionosfera si estende da 50km a più di 160km</a:t>
            </a:r>
            <a:endParaRPr lang="it-IT" dirty="0"/>
          </a:p>
        </p:txBody>
      </p:sp>
      <p:sp>
        <p:nvSpPr>
          <p:cNvPr id="20" name="Rettangolo 19">
            <a:extLst>
              <a:ext uri="{FF2B5EF4-FFF2-40B4-BE49-F238E27FC236}">
                <a16:creationId xmlns:a16="http://schemas.microsoft.com/office/drawing/2014/main" id="{8762BCA8-2E76-43B9-A14E-FFBAD22FEAE6}"/>
              </a:ext>
            </a:extLst>
          </p:cNvPr>
          <p:cNvSpPr/>
          <p:nvPr/>
        </p:nvSpPr>
        <p:spPr>
          <a:xfrm>
            <a:off x="8184357" y="6231199"/>
            <a:ext cx="2593374" cy="369332"/>
          </a:xfrm>
          <a:prstGeom prst="rect">
            <a:avLst/>
          </a:prstGeom>
        </p:spPr>
        <p:txBody>
          <a:bodyPr wrap="square">
            <a:spAutoFit/>
          </a:bodyPr>
          <a:lstStyle/>
          <a:p>
            <a:r>
              <a:rPr lang="it-IT" altLang="it-IT" dirty="0">
                <a:latin typeface="Times New Roman" panose="02020603050405020304" pitchFamily="18" charset="0"/>
              </a:rPr>
              <a:t>A 75 km UV a 85km </a:t>
            </a:r>
            <a:r>
              <a:rPr lang="it-IT" altLang="it-IT" dirty="0" err="1">
                <a:latin typeface="Times New Roman" panose="02020603050405020304" pitchFamily="18" charset="0"/>
              </a:rPr>
              <a:t>Rx</a:t>
            </a:r>
            <a:endParaRPr lang="it-IT" dirty="0"/>
          </a:p>
        </p:txBody>
      </p:sp>
      <p:pic>
        <p:nvPicPr>
          <p:cNvPr id="6" name="Immagine 5">
            <a:extLst>
              <a:ext uri="{FF2B5EF4-FFF2-40B4-BE49-F238E27FC236}">
                <a16:creationId xmlns:a16="http://schemas.microsoft.com/office/drawing/2014/main" id="{E763FFE6-7221-4C12-BD64-77BBE5047C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60664" y="1357967"/>
            <a:ext cx="3568561" cy="1793202"/>
          </a:xfrm>
          <a:prstGeom prst="rect">
            <a:avLst/>
          </a:prstGeom>
        </p:spPr>
      </p:pic>
      <p:sp>
        <p:nvSpPr>
          <p:cNvPr id="7" name="CasellaDiTesto 6">
            <a:extLst>
              <a:ext uri="{FF2B5EF4-FFF2-40B4-BE49-F238E27FC236}">
                <a16:creationId xmlns:a16="http://schemas.microsoft.com/office/drawing/2014/main" id="{391F4218-440C-476C-9513-8D009D5F6018}"/>
              </a:ext>
            </a:extLst>
          </p:cNvPr>
          <p:cNvSpPr txBox="1"/>
          <p:nvPr/>
        </p:nvSpPr>
        <p:spPr>
          <a:xfrm>
            <a:off x="10008210" y="3222519"/>
            <a:ext cx="2121015" cy="646331"/>
          </a:xfrm>
          <a:prstGeom prst="rect">
            <a:avLst/>
          </a:prstGeom>
          <a:noFill/>
        </p:spPr>
        <p:txBody>
          <a:bodyPr wrap="square" rtlCol="0">
            <a:spAutoFit/>
          </a:bodyPr>
          <a:lstStyle/>
          <a:p>
            <a:r>
              <a:rPr lang="it-IT" dirty="0"/>
              <a:t>Friedman: Misure durante eclissi</a:t>
            </a:r>
          </a:p>
        </p:txBody>
      </p:sp>
      <p:pic>
        <p:nvPicPr>
          <p:cNvPr id="5" name="Immagine 4">
            <a:hlinkClick r:id="rId9" action="ppaction://hlinksldjump"/>
            <a:extLst>
              <a:ext uri="{FF2B5EF4-FFF2-40B4-BE49-F238E27FC236}">
                <a16:creationId xmlns:a16="http://schemas.microsoft.com/office/drawing/2014/main" id="{50A42ED6-C171-4FC2-80E4-F0FBB9614263}"/>
              </a:ext>
            </a:extLst>
          </p:cNvPr>
          <p:cNvPicPr>
            <a:picLocks noChangeAspect="1"/>
          </p:cNvPicPr>
          <p:nvPr/>
        </p:nvPicPr>
        <p:blipFill>
          <a:blip r:embed="rId10"/>
          <a:stretch>
            <a:fillRect/>
          </a:stretch>
        </p:blipFill>
        <p:spPr>
          <a:xfrm>
            <a:off x="10445080" y="4771206"/>
            <a:ext cx="1325955" cy="974613"/>
          </a:xfrm>
          <a:prstGeom prst="rect">
            <a:avLst/>
          </a:prstGeom>
        </p:spPr>
      </p:pic>
    </p:spTree>
    <p:extLst>
      <p:ext uri="{BB962C8B-B14F-4D97-AF65-F5344CB8AC3E}">
        <p14:creationId xmlns:p14="http://schemas.microsoft.com/office/powerpoint/2010/main" val="8056047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52464" y="361100"/>
            <a:ext cx="8287072" cy="1152128"/>
          </a:xfrm>
        </p:spPr>
        <p:txBody>
          <a:bodyPr>
            <a:normAutofit fontScale="90000"/>
          </a:bodyPr>
          <a:lstStyle/>
          <a:p>
            <a:r>
              <a:rPr lang="it-IT" sz="3900" dirty="0"/>
              <a:t>Situazione alla fine degli anni ‘50</a:t>
            </a:r>
          </a:p>
        </p:txBody>
      </p:sp>
      <p:sp>
        <p:nvSpPr>
          <p:cNvPr id="3" name="Segnaposto contenuto 2"/>
          <p:cNvSpPr>
            <a:spLocks noGrp="1"/>
          </p:cNvSpPr>
          <p:nvPr>
            <p:ph idx="4294967295"/>
          </p:nvPr>
        </p:nvSpPr>
        <p:spPr>
          <a:xfrm>
            <a:off x="304745" y="1513228"/>
            <a:ext cx="7716497" cy="4668452"/>
          </a:xfrm>
        </p:spPr>
        <p:txBody>
          <a:bodyPr/>
          <a:lstStyle/>
          <a:p>
            <a:r>
              <a:rPr lang="it-IT" dirty="0"/>
              <a:t>Friedman e il suo gruppo avevano mostrato che:</a:t>
            </a:r>
          </a:p>
          <a:p>
            <a:pPr lvl="1"/>
            <a:r>
              <a:rPr lang="it-IT" dirty="0"/>
              <a:t>Il Sole in RX era molto diverso dal Sole in visibile</a:t>
            </a:r>
          </a:p>
          <a:p>
            <a:pPr lvl="1"/>
            <a:r>
              <a:rPr lang="it-IT" dirty="0"/>
              <a:t>Le osservazioni in RX erano essenziali per studiare i fenomeni ad alta energia (come le eruzioni solari)</a:t>
            </a:r>
          </a:p>
          <a:p>
            <a:pPr lvl="1"/>
            <a:r>
              <a:rPr lang="it-IT" dirty="0"/>
              <a:t>L’astronomia spaziale era ricca di dati scientifici nuovi e promettenti</a:t>
            </a:r>
          </a:p>
          <a:p>
            <a:r>
              <a:rPr lang="it-IT" dirty="0"/>
              <a:t>L’opinione generale era in disaccordo:</a:t>
            </a:r>
          </a:p>
          <a:p>
            <a:pPr lvl="1"/>
            <a:r>
              <a:rPr lang="it-IT" dirty="0"/>
              <a:t>La luminosità del Sole in RX è un milione di volte inferiore a quella ottica</a:t>
            </a:r>
          </a:p>
          <a:p>
            <a:pPr lvl="1"/>
            <a:r>
              <a:rPr lang="it-IT" dirty="0"/>
              <a:t>Non era pensabile estendere le osservazioni in RX fuori dal sistema solare</a:t>
            </a:r>
          </a:p>
        </p:txBody>
      </p:sp>
      <p:pic>
        <p:nvPicPr>
          <p:cNvPr id="4" name="Immagine 3">
            <a:extLst>
              <a:ext uri="{FF2B5EF4-FFF2-40B4-BE49-F238E27FC236}">
                <a16:creationId xmlns:a16="http://schemas.microsoft.com/office/drawing/2014/main" id="{3EACF4CD-64C1-4CF8-B1C6-5DD3DCCEE983}"/>
              </a:ext>
            </a:extLst>
          </p:cNvPr>
          <p:cNvPicPr>
            <a:picLocks noChangeAspect="1"/>
          </p:cNvPicPr>
          <p:nvPr/>
        </p:nvPicPr>
        <p:blipFill>
          <a:blip r:embed="rId3"/>
          <a:stretch>
            <a:fillRect/>
          </a:stretch>
        </p:blipFill>
        <p:spPr>
          <a:xfrm>
            <a:off x="8021242" y="1342322"/>
            <a:ext cx="3781292" cy="3457575"/>
          </a:xfrm>
          <a:prstGeom prst="rect">
            <a:avLst/>
          </a:prstGeom>
        </p:spPr>
      </p:pic>
      <p:sp>
        <p:nvSpPr>
          <p:cNvPr id="5" name="Rettangolo 4">
            <a:extLst>
              <a:ext uri="{FF2B5EF4-FFF2-40B4-BE49-F238E27FC236}">
                <a16:creationId xmlns:a16="http://schemas.microsoft.com/office/drawing/2014/main" id="{1CCF4787-A0EF-43F0-87DC-D3CF72815146}"/>
              </a:ext>
            </a:extLst>
          </p:cNvPr>
          <p:cNvSpPr/>
          <p:nvPr/>
        </p:nvSpPr>
        <p:spPr>
          <a:xfrm>
            <a:off x="8178797" y="4953266"/>
            <a:ext cx="3505203" cy="1477328"/>
          </a:xfrm>
          <a:prstGeom prst="rect">
            <a:avLst/>
          </a:prstGeom>
        </p:spPr>
        <p:txBody>
          <a:bodyPr wrap="square">
            <a:spAutoFit/>
          </a:bodyPr>
          <a:lstStyle/>
          <a:p>
            <a:r>
              <a:rPr lang="it-IT" dirty="0"/>
              <a:t>24 gennaio 1992.  Le aree chiare sono quelle in cui il campo magnetico del Sole è abbastanza forte da intrappolare i gas caldissimi della corona solare. </a:t>
            </a:r>
          </a:p>
        </p:txBody>
      </p:sp>
    </p:spTree>
    <p:extLst>
      <p:ext uri="{BB962C8B-B14F-4D97-AF65-F5344CB8AC3E}">
        <p14:creationId xmlns:p14="http://schemas.microsoft.com/office/powerpoint/2010/main" val="2583168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Immagine 16" descr="NASA2.png">
            <a:extLst>
              <a:ext uri="{FF2B5EF4-FFF2-40B4-BE49-F238E27FC236}">
                <a16:creationId xmlns:a16="http://schemas.microsoft.com/office/drawing/2014/main" id="{7BA02476-3824-4E03-B8B9-8368E22441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34002" y="4441825"/>
            <a:ext cx="2884311"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AutoShape 4">
            <a:extLst>
              <a:ext uri="{FF2B5EF4-FFF2-40B4-BE49-F238E27FC236}">
                <a16:creationId xmlns:a16="http://schemas.microsoft.com/office/drawing/2014/main" id="{55201314-3097-4BD1-832E-FCCDB2102414}"/>
              </a:ext>
            </a:extLst>
          </p:cNvPr>
          <p:cNvSpPr>
            <a:spLocks noChangeArrowheads="1"/>
          </p:cNvSpPr>
          <p:nvPr/>
        </p:nvSpPr>
        <p:spPr bwMode="auto">
          <a:xfrm>
            <a:off x="1668463" y="3304399"/>
            <a:ext cx="1079500" cy="360362"/>
          </a:xfrm>
          <a:prstGeom prst="roundRect">
            <a:avLst>
              <a:gd name="adj" fmla="val 440"/>
            </a:avLst>
          </a:prstGeom>
          <a:solidFill>
            <a:srgbClr val="99CCFF"/>
          </a:solidFill>
          <a:ln w="9525">
            <a:solidFill>
              <a:srgbClr val="000000"/>
            </a:solidFill>
            <a:round/>
            <a:headEnd/>
            <a:tailEnd/>
          </a:ln>
        </p:spPr>
        <p:txBody>
          <a:bodyPr lIns="90000" tIns="45000" rIns="90000" bIns="45000" anchor="ctr" anchorCtr="1"/>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9pPr>
          </a:lstStyle>
          <a:p>
            <a:pPr eaLnBrk="1" hangingPunct="1"/>
            <a:r>
              <a:rPr lang="it-IT" altLang="it-IT">
                <a:solidFill>
                  <a:srgbClr val="000000"/>
                </a:solidFill>
              </a:rPr>
              <a:t>1957</a:t>
            </a:r>
          </a:p>
        </p:txBody>
      </p:sp>
      <p:sp>
        <p:nvSpPr>
          <p:cNvPr id="8196" name="AutoShape 5">
            <a:extLst>
              <a:ext uri="{FF2B5EF4-FFF2-40B4-BE49-F238E27FC236}">
                <a16:creationId xmlns:a16="http://schemas.microsoft.com/office/drawing/2014/main" id="{6BA9408E-C33E-4760-95A6-C93FBE195111}"/>
              </a:ext>
            </a:extLst>
          </p:cNvPr>
          <p:cNvSpPr>
            <a:spLocks noChangeArrowheads="1"/>
          </p:cNvSpPr>
          <p:nvPr/>
        </p:nvSpPr>
        <p:spPr bwMode="auto">
          <a:xfrm>
            <a:off x="4764088" y="3899678"/>
            <a:ext cx="1260475" cy="360363"/>
          </a:xfrm>
          <a:prstGeom prst="roundRect">
            <a:avLst>
              <a:gd name="adj" fmla="val 440"/>
            </a:avLst>
          </a:prstGeom>
          <a:solidFill>
            <a:srgbClr val="99CCFF"/>
          </a:solidFill>
          <a:ln w="9525">
            <a:solidFill>
              <a:srgbClr val="000000"/>
            </a:solidFill>
            <a:round/>
            <a:headEnd/>
            <a:tailEnd/>
          </a:ln>
        </p:spPr>
        <p:txBody>
          <a:bodyPr lIns="90000" tIns="45000" rIns="90000" bIns="45000" anchor="ctr" anchorCtr="1"/>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9pPr>
          </a:lstStyle>
          <a:p>
            <a:pPr eaLnBrk="1" hangingPunct="1"/>
            <a:r>
              <a:rPr lang="it-IT" altLang="it-IT" dirty="0">
                <a:solidFill>
                  <a:srgbClr val="000000"/>
                </a:solidFill>
              </a:rPr>
              <a:t>1958</a:t>
            </a:r>
          </a:p>
        </p:txBody>
      </p:sp>
      <p:sp>
        <p:nvSpPr>
          <p:cNvPr id="8197" name="Line 7">
            <a:extLst>
              <a:ext uri="{FF2B5EF4-FFF2-40B4-BE49-F238E27FC236}">
                <a16:creationId xmlns:a16="http://schemas.microsoft.com/office/drawing/2014/main" id="{685C4F7D-7985-4820-B6CC-EA5F7C720971}"/>
              </a:ext>
            </a:extLst>
          </p:cNvPr>
          <p:cNvSpPr>
            <a:spLocks noChangeShapeType="1"/>
          </p:cNvSpPr>
          <p:nvPr/>
        </p:nvSpPr>
        <p:spPr bwMode="auto">
          <a:xfrm>
            <a:off x="1560513" y="3779839"/>
            <a:ext cx="8964612" cy="1587"/>
          </a:xfrm>
          <a:prstGeom prst="line">
            <a:avLst/>
          </a:prstGeom>
          <a:noFill/>
          <a:ln w="360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8198" name="Text Box 10">
            <a:extLst>
              <a:ext uri="{FF2B5EF4-FFF2-40B4-BE49-F238E27FC236}">
                <a16:creationId xmlns:a16="http://schemas.microsoft.com/office/drawing/2014/main" id="{9C1446DF-D65B-4A63-A809-DB3516FCBF2A}"/>
              </a:ext>
            </a:extLst>
          </p:cNvPr>
          <p:cNvSpPr txBox="1">
            <a:spLocks noChangeArrowheads="1"/>
          </p:cNvSpPr>
          <p:nvPr/>
        </p:nvSpPr>
        <p:spPr bwMode="auto">
          <a:xfrm>
            <a:off x="6198613" y="915595"/>
            <a:ext cx="431958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9pPr>
          </a:lstStyle>
          <a:p>
            <a:pPr eaLnBrk="1" hangingPunct="1"/>
            <a:r>
              <a:rPr lang="it-IT" altLang="it-IT" b="1" dirty="0">
                <a:solidFill>
                  <a:schemeClr val="tx1"/>
                </a:solidFill>
              </a:rPr>
              <a:t>Bruno Rossi e Giuseppe Occhialini</a:t>
            </a:r>
          </a:p>
        </p:txBody>
      </p:sp>
      <p:sp>
        <p:nvSpPr>
          <p:cNvPr id="8199" name="Text Box 11">
            <a:extLst>
              <a:ext uri="{FF2B5EF4-FFF2-40B4-BE49-F238E27FC236}">
                <a16:creationId xmlns:a16="http://schemas.microsoft.com/office/drawing/2014/main" id="{93FC3745-1645-4210-B25C-250E948BB98F}"/>
              </a:ext>
            </a:extLst>
          </p:cNvPr>
          <p:cNvSpPr txBox="1">
            <a:spLocks noChangeArrowheads="1"/>
          </p:cNvSpPr>
          <p:nvPr/>
        </p:nvSpPr>
        <p:spPr bwMode="auto">
          <a:xfrm>
            <a:off x="3744261" y="1962595"/>
            <a:ext cx="1608790" cy="101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9pPr>
          </a:lstStyle>
          <a:p>
            <a:pPr eaLnBrk="1" hangingPunct="1"/>
            <a:r>
              <a:rPr lang="it-IT" altLang="it-IT" b="1" dirty="0">
                <a:solidFill>
                  <a:schemeClr val="tx1"/>
                </a:solidFill>
              </a:rPr>
              <a:t>URSS lancia lo Sputnik</a:t>
            </a:r>
          </a:p>
        </p:txBody>
      </p:sp>
      <p:pic>
        <p:nvPicPr>
          <p:cNvPr id="8200" name="Immagine 14" descr="Sputnik.png">
            <a:extLst>
              <a:ext uri="{FF2B5EF4-FFF2-40B4-BE49-F238E27FC236}">
                <a16:creationId xmlns:a16="http://schemas.microsoft.com/office/drawing/2014/main" id="{03FCBC26-4E47-40E3-926C-F08EF416302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12850" y="1367649"/>
            <a:ext cx="23622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Immagine 17" descr="Eisenhower.png">
            <a:extLst>
              <a:ext uri="{FF2B5EF4-FFF2-40B4-BE49-F238E27FC236}">
                <a16:creationId xmlns:a16="http://schemas.microsoft.com/office/drawing/2014/main" id="{1ABA8310-8422-4AAF-98AE-5D7A6885F51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35189" y="4508501"/>
            <a:ext cx="2376487"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2" name="CasellaDiTesto 18">
            <a:extLst>
              <a:ext uri="{FF2B5EF4-FFF2-40B4-BE49-F238E27FC236}">
                <a16:creationId xmlns:a16="http://schemas.microsoft.com/office/drawing/2014/main" id="{BFC26EC5-63BB-4FBC-9BD9-978C579CBC17}"/>
              </a:ext>
            </a:extLst>
          </p:cNvPr>
          <p:cNvSpPr txBox="1">
            <a:spLocks noChangeArrowheads="1"/>
          </p:cNvSpPr>
          <p:nvPr/>
        </p:nvSpPr>
        <p:spPr bwMode="auto">
          <a:xfrm>
            <a:off x="2208213" y="4005264"/>
            <a:ext cx="1655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altLang="it-IT"/>
              <a:t>Heisenhower</a:t>
            </a:r>
          </a:p>
        </p:txBody>
      </p:sp>
      <p:sp>
        <p:nvSpPr>
          <p:cNvPr id="8203" name="CasellaDiTesto 19">
            <a:extLst>
              <a:ext uri="{FF2B5EF4-FFF2-40B4-BE49-F238E27FC236}">
                <a16:creationId xmlns:a16="http://schemas.microsoft.com/office/drawing/2014/main" id="{0131D460-439D-4259-9725-0D3C2D0CE1C8}"/>
              </a:ext>
            </a:extLst>
          </p:cNvPr>
          <p:cNvSpPr txBox="1">
            <a:spLocks noChangeArrowheads="1"/>
          </p:cNvSpPr>
          <p:nvPr/>
        </p:nvSpPr>
        <p:spPr bwMode="auto">
          <a:xfrm>
            <a:off x="7391400" y="5445125"/>
            <a:ext cx="28082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altLang="it-IT" sz="2400" b="1"/>
              <a:t>SPACE SCIENCE BOARD </a:t>
            </a:r>
          </a:p>
        </p:txBody>
      </p:sp>
      <p:cxnSp>
        <p:nvCxnSpPr>
          <p:cNvPr id="8204" name="Connettore 2 21">
            <a:extLst>
              <a:ext uri="{FF2B5EF4-FFF2-40B4-BE49-F238E27FC236}">
                <a16:creationId xmlns:a16="http://schemas.microsoft.com/office/drawing/2014/main" id="{1DCBFC5C-98A3-4745-8127-D9A746DDF981}"/>
              </a:ext>
            </a:extLst>
          </p:cNvPr>
          <p:cNvCxnSpPr>
            <a:cxnSpLocks noChangeShapeType="1"/>
          </p:cNvCxnSpPr>
          <p:nvPr/>
        </p:nvCxnSpPr>
        <p:spPr bwMode="auto">
          <a:xfrm flipH="1" flipV="1">
            <a:off x="6167439" y="4941888"/>
            <a:ext cx="1152525" cy="4318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8205" name="Connettore 2 23">
            <a:extLst>
              <a:ext uri="{FF2B5EF4-FFF2-40B4-BE49-F238E27FC236}">
                <a16:creationId xmlns:a16="http://schemas.microsoft.com/office/drawing/2014/main" id="{08A8503C-2ECD-4E9E-AC72-A15082BA6201}"/>
              </a:ext>
            </a:extLst>
          </p:cNvPr>
          <p:cNvCxnSpPr>
            <a:cxnSpLocks noChangeShapeType="1"/>
          </p:cNvCxnSpPr>
          <p:nvPr/>
        </p:nvCxnSpPr>
        <p:spPr bwMode="auto">
          <a:xfrm flipH="1">
            <a:off x="6024563" y="5589589"/>
            <a:ext cx="1295400" cy="1587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8206" name="Connettore 2 25">
            <a:extLst>
              <a:ext uri="{FF2B5EF4-FFF2-40B4-BE49-F238E27FC236}">
                <a16:creationId xmlns:a16="http://schemas.microsoft.com/office/drawing/2014/main" id="{7AB4EF57-8BC8-43E7-9315-F68C1EB8467B}"/>
              </a:ext>
            </a:extLst>
          </p:cNvPr>
          <p:cNvCxnSpPr>
            <a:cxnSpLocks noChangeShapeType="1"/>
          </p:cNvCxnSpPr>
          <p:nvPr/>
        </p:nvCxnSpPr>
        <p:spPr bwMode="auto">
          <a:xfrm flipH="1">
            <a:off x="5951539" y="5949950"/>
            <a:ext cx="1368425" cy="2159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pic>
        <p:nvPicPr>
          <p:cNvPr id="8207" name="Picture 2">
            <a:extLst>
              <a:ext uri="{FF2B5EF4-FFF2-40B4-BE49-F238E27FC236}">
                <a16:creationId xmlns:a16="http://schemas.microsoft.com/office/drawing/2014/main" id="{41CA63C2-3DFF-4F1F-B274-9BECA1AE98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7201" y="1233489"/>
            <a:ext cx="4062412"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208" name="Immagine 27" descr="as.png">
            <a:extLst>
              <a:ext uri="{FF2B5EF4-FFF2-40B4-BE49-F238E27FC236}">
                <a16:creationId xmlns:a16="http://schemas.microsoft.com/office/drawing/2014/main" id="{9136BF79-7ED0-48D2-BC36-FBE78833FFD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89827" y="3970339"/>
            <a:ext cx="23526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a:extLst>
              <a:ext uri="{FF2B5EF4-FFF2-40B4-BE49-F238E27FC236}">
                <a16:creationId xmlns:a16="http://schemas.microsoft.com/office/drawing/2014/main" id="{43C5BD67-1A55-41A7-A9A6-32AE21B07A6B}"/>
              </a:ext>
            </a:extLst>
          </p:cNvPr>
          <p:cNvSpPr>
            <a:spLocks noGrp="1"/>
          </p:cNvSpPr>
          <p:nvPr>
            <p:ph type="title"/>
          </p:nvPr>
        </p:nvSpPr>
        <p:spPr>
          <a:xfrm>
            <a:off x="2551688" y="288555"/>
            <a:ext cx="8384025" cy="646110"/>
          </a:xfrm>
        </p:spPr>
        <p:txBody>
          <a:bodyPr/>
          <a:lstStyle/>
          <a:p>
            <a:r>
              <a:rPr lang="it-IT" dirty="0"/>
              <a:t>NEL 1957 QUANCOSA CAMBIA ….</a:t>
            </a:r>
          </a:p>
        </p:txBody>
      </p:sp>
      <p:sp>
        <p:nvSpPr>
          <p:cNvPr id="3" name="Rettangolo 2">
            <a:extLst>
              <a:ext uri="{FF2B5EF4-FFF2-40B4-BE49-F238E27FC236}">
                <a16:creationId xmlns:a16="http://schemas.microsoft.com/office/drawing/2014/main" id="{DC0482D3-BA52-4C7F-A30D-B63FF87844D2}"/>
              </a:ext>
            </a:extLst>
          </p:cNvPr>
          <p:cNvSpPr/>
          <p:nvPr/>
        </p:nvSpPr>
        <p:spPr>
          <a:xfrm>
            <a:off x="9920507" y="4144784"/>
            <a:ext cx="2030411" cy="1200329"/>
          </a:xfrm>
          <a:prstGeom prst="rect">
            <a:avLst/>
          </a:prstGeom>
        </p:spPr>
        <p:txBody>
          <a:bodyPr wrap="square">
            <a:spAutoFit/>
          </a:bodyPr>
          <a:lstStyle/>
          <a:p>
            <a:r>
              <a:rPr lang="it-IT" altLang="it-IT" sz="2400" b="1" dirty="0">
                <a:latin typeface="Times New Roman" panose="02020603050405020304" pitchFamily="18" charset="0"/>
              </a:rPr>
              <a:t>American Science and Engineering</a:t>
            </a:r>
            <a:endParaRPr lang="it-IT" sz="2400" b="1" dirty="0"/>
          </a:p>
        </p:txBody>
      </p:sp>
    </p:spTree>
    <p:extLst>
      <p:ext uri="{BB962C8B-B14F-4D97-AF65-F5344CB8AC3E}">
        <p14:creationId xmlns:p14="http://schemas.microsoft.com/office/powerpoint/2010/main" val="28330373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1098</TotalTime>
  <Words>3329</Words>
  <Application>Microsoft Office PowerPoint</Application>
  <PresentationFormat>Widescreen</PresentationFormat>
  <Paragraphs>304</Paragraphs>
  <Slides>53</Slides>
  <Notes>32</Notes>
  <HiddenSlides>0</HiddenSlides>
  <MMClips>0</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53</vt:i4>
      </vt:variant>
    </vt:vector>
  </HeadingPairs>
  <TitlesOfParts>
    <vt:vector size="64" baseType="lpstr">
      <vt:lpstr>Algerian</vt:lpstr>
      <vt:lpstr>Arial</vt:lpstr>
      <vt:lpstr>Calibri</vt:lpstr>
      <vt:lpstr>Cambria Math</vt:lpstr>
      <vt:lpstr>Comic Sans MS</vt:lpstr>
      <vt:lpstr>Constantia</vt:lpstr>
      <vt:lpstr>StarSymbol</vt:lpstr>
      <vt:lpstr>Times New Roman</vt:lpstr>
      <vt:lpstr>Verdana</vt:lpstr>
      <vt:lpstr>Wingdings</vt:lpstr>
      <vt:lpstr>Tema di Office</vt:lpstr>
      <vt:lpstr>L’OSSERVAZIONE DEL CIELO A RAGGI X</vt:lpstr>
      <vt:lpstr>Presentazione standard di PowerPoint</vt:lpstr>
      <vt:lpstr>La scoperta dei Raggi X</vt:lpstr>
      <vt:lpstr>COME SI PRODUCONO I RAGGI X</vt:lpstr>
      <vt:lpstr>Produzione di raggi X</vt:lpstr>
      <vt:lpstr>QUANTI X-RAY A TERRA ?</vt:lpstr>
      <vt:lpstr>ASTRONOMIA A RX</vt:lpstr>
      <vt:lpstr>Situazione alla fine degli anni ‘50</vt:lpstr>
      <vt:lpstr>NEL 1957 QUANCOSA CAMBIA ….</vt:lpstr>
      <vt:lpstr>American SCIENCE &amp; ENGINEERING e RICCARDO GIACCONI</vt:lpstr>
      <vt:lpstr>1962 UN PICCO a 30° DI DISTANZA DALLA LUNA: SCO X-1</vt:lpstr>
      <vt:lpstr>Le 5 fasi del progetto di ricerca di Giacconi</vt:lpstr>
      <vt:lpstr>1970: Uhuru</vt:lpstr>
      <vt:lpstr>RISULTATI DI uHURU EGLI anni ‘70</vt:lpstr>
      <vt:lpstr>CON UHURU NASCE L’ASTRONOMIA X</vt:lpstr>
      <vt:lpstr>SPECCHI A RAGGI X:  PRINCIPIO DI FUNZIONAMENTO</vt:lpstr>
      <vt:lpstr>1978: Lancio (NASA) Einstin  HEAO2   Primo telescopio a raggi X</vt:lpstr>
      <vt:lpstr>PROCESSO DI PRODUZIONE DI UN TELESCOPIO A RAGGI X</vt:lpstr>
      <vt:lpstr>costruzione di uno specchio  a raggi X: IL MANDRINO</vt:lpstr>
      <vt:lpstr>costruzione di uno specchio a raggi X: DORATURA E ELETTROFORMATURA (NI)</vt:lpstr>
      <vt:lpstr>costruzione di uno specchio a raggi X: release</vt:lpstr>
      <vt:lpstr>ALLINEAMENTO degli specchi</vt:lpstr>
      <vt:lpstr>XMM – Newton  (Dicembre  1999)</vt:lpstr>
      <vt:lpstr>QUALI OGGETTI ASTRONOMICI EMETTONO X-RAY ?</vt:lpstr>
      <vt:lpstr>DOVE nasce UNA STELLA</vt:lpstr>
      <vt:lpstr>DUE ANTAGONISTI :  L’ATTRAZIONE GRAVITAZIONALE e  LA PRESSIONE DI RADIAZIONE</vt:lpstr>
      <vt:lpstr> Ciclo P-P (Bethe 1934)</vt:lpstr>
      <vt:lpstr>Presentazione standard di PowerPoint</vt:lpstr>
      <vt:lpstr>Presentazione standard di PowerPoint</vt:lpstr>
      <vt:lpstr>Tempi di permanenza di una stella nella sequenza principale</vt:lpstr>
      <vt:lpstr>Radiazione emessa da un corpo denso e caldo: caratteristiche generali</vt:lpstr>
      <vt:lpstr> Spettri emessi da alcuni corpi caldi:  max  =&gt;  T  </vt:lpstr>
      <vt:lpstr> GIGANTE ROSSA</vt:lpstr>
      <vt:lpstr>LA possibilE evoluzionE delle stelle</vt:lpstr>
      <vt:lpstr>Stelle A NEUTRONI</vt:lpstr>
      <vt:lpstr>BUCHI NERI</vt:lpstr>
      <vt:lpstr>GALLERIA DI IMMAGINI</vt:lpstr>
      <vt:lpstr>Presentazione standard di PowerPoint</vt:lpstr>
      <vt:lpstr>Presentazione standard di PowerPoint</vt:lpstr>
      <vt:lpstr>Le supernove</vt:lpstr>
      <vt:lpstr>Stelle di neutroni</vt:lpstr>
      <vt:lpstr>La Luna</vt:lpstr>
      <vt:lpstr>Il Sole</vt:lpstr>
      <vt:lpstr>                Galassia M82</vt:lpstr>
      <vt:lpstr>Nebulosa del granchio </vt:lpstr>
      <vt:lpstr>Presentazione standard di PowerPoint</vt:lpstr>
      <vt:lpstr>Presentazione standard di PowerPoint</vt:lpstr>
      <vt:lpstr>Presentazione standard di PowerPoint</vt:lpstr>
      <vt:lpstr>Presentazione standard di PowerPoint</vt:lpstr>
      <vt:lpstr>RADIAZIONE DI BREMsSTRAHLUNG</vt:lpstr>
      <vt:lpstr>RADIAZIONE CARATTERISTICA</vt:lpstr>
      <vt:lpstr>RADIAZIONE DI SINCROTRONE</vt:lpstr>
      <vt:lpstr>Contatori proporzionali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COLORI DEL CIELO</dc:title>
  <dc:creator>Marina Canali</dc:creator>
  <cp:lastModifiedBy>Canali Marina</cp:lastModifiedBy>
  <cp:revision>115</cp:revision>
  <dcterms:created xsi:type="dcterms:W3CDTF">2018-01-23T17:51:56Z</dcterms:created>
  <dcterms:modified xsi:type="dcterms:W3CDTF">2020-02-06T11:26:32Z</dcterms:modified>
</cp:coreProperties>
</file>