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68" r:id="rId6"/>
    <p:sldId id="266" r:id="rId7"/>
    <p:sldId id="261" r:id="rId8"/>
    <p:sldId id="264" r:id="rId9"/>
    <p:sldId id="263" r:id="rId10"/>
    <p:sldId id="259" r:id="rId11"/>
    <p:sldId id="262" r:id="rId12"/>
    <p:sldId id="260" r:id="rId13"/>
    <p:sldId id="265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7300"/>
    <a:srgbClr val="9A5D04"/>
    <a:srgbClr val="643C07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0" autoAdjust="0"/>
    <p:restoredTop sz="94503" autoAdjust="0"/>
  </p:normalViewPr>
  <p:slideViewPr>
    <p:cSldViewPr>
      <p:cViewPr varScale="1">
        <p:scale>
          <a:sx n="85" d="100"/>
          <a:sy n="85" d="100"/>
        </p:scale>
        <p:origin x="16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1B5018D-130E-8240-ACDA-CE8AA4D7A8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it-IT" altLang="it-IT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6AAC27E-F836-534D-9EA2-645168B7D2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it-IT" altLang="it-IT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C58301A2-3A7A-5A4B-9F80-36B6CF3EFE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18EABB59-2F76-B04D-A5EB-338B3DE66B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818C5EBB-AA7F-D44E-9757-1EF7E0F3FF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it-IT" altLang="it-IT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1D5A62AB-6BFA-CC46-8FAA-6FD4DBDC7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0B25E9E8-5C63-9347-83AE-E948B30BCAF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E6288B-C8CA-BA47-B0AA-F70C96673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86E86-A135-BC4A-963F-FF8B3E8D1D64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D13DDBF-C409-5843-94D0-B896C0F28D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A09FE03-8915-504F-9001-772706316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Inserire una cartina del paese.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1AE772-B20B-E64F-B9BF-AEB25760A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901A2-8295-E347-AE0A-F0D726C22C33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5169BEAD-11FC-984C-8DAE-4C9E55EAD9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50B4C1A-FAA4-2445-8EA9-F40CF6E30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Inserire un'immagine di uno degli elementi indicati come caratteristiche geografiche del paese.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47FEDC-3CDF-6C4A-88A2-845417BB63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C826B-18AE-E742-89D6-4947ADD842E5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86C6C7E0-97A7-914A-A59B-954735983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F07F25E-D2AB-BA4E-959A-0BF52723D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it-IT" altLang="it-IT" sz="2400"/>
              <a:t>Inserire un'immagine che rappresenti una stagione nel paese.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28044B-1F0B-0045-951F-37D0CCE1E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A7D3F-0783-BA42-9C75-553FB9D64E84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468F9C6B-719D-0340-90C9-44F4EE8AC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9EBE556-18B3-5F4C-AD6A-416950EA3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it-IT" altLang="it-IT" sz="2400"/>
              <a:t>Inserire un'immagine di un animale o di una pianta che si trova nel paese.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A9FF96-0EE3-CD43-BF7E-47780A71C8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C2DAF-61F8-CD42-9236-38497AAB4D77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E1735D61-0558-5242-A7AB-3324C5A598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AC52CCF-2F7E-1142-8B4E-EAE08B98B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Aggiungere alla cronologia i punti principali della storia del paese.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3B723C-4D0B-3649-AB04-0ADC9277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94F89-538D-494C-BE00-CCA1B8E6AFB9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9E3F0369-2862-A645-BAD4-94D5582BD9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533040A-8471-794E-9CF0-BA2EB0D0C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it-IT" altLang="it-IT" sz="2400"/>
              <a:t>Inserire un'immagine che illustri un'usanza o una tradizione.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D45471-8E0C-DC40-94AF-21C74E24D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90B2E-93CA-3944-B189-7498B06BAA3B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A7124ECE-9DC9-2247-B6A5-793960159C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C5D55ED-3ACC-C742-9F03-243D0D091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it-IT" altLang="it-IT" sz="2400"/>
              <a:t>Inserire un'immagine del capo di stato del paese.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3D31B9-EBD0-E94B-9C4C-C877CCC02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5CEC9-6088-FB48-8DE9-74ABFBE50ECF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826FE764-0DB9-9E4F-8A78-BCFAFAFBE1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C8C641B1-4FC9-3E47-A65D-FABDF2191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it-IT" altLang="it-IT" sz="2400"/>
              <a:t>Inserire un'immagine che illustri un aspetto dell'economia del paese.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58FB33-7A8F-4E4C-9A95-026093C64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BBB99-C772-704A-B729-457A07AF47D6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00841723-C4D2-A743-B537-5B3CE0D59C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A9992E9-EFB9-9344-9CAE-C50FD346E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it-IT" altLang="it-IT" sz="2400"/>
              <a:t>Inserire un'immagine di uno dei punti di interesse del paese.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AD49CA4-1734-3D43-A1FA-DB34B28A16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/>
              <a:t>Fare clic per modificare lo stile del titolo dello schema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70CE5F3-E10B-B946-924D-5996012776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</a:p>
        </p:txBody>
      </p:sp>
      <p:sp>
        <p:nvSpPr>
          <p:cNvPr id="46249" name="Rectangle 169">
            <a:extLst>
              <a:ext uri="{FF2B5EF4-FFF2-40B4-BE49-F238E27FC236}">
                <a16:creationId xmlns:a16="http://schemas.microsoft.com/office/drawing/2014/main" id="{F8E421DE-2750-CC43-98AC-B93567CA4B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6250" name="Rectangle 170">
            <a:extLst>
              <a:ext uri="{FF2B5EF4-FFF2-40B4-BE49-F238E27FC236}">
                <a16:creationId xmlns:a16="http://schemas.microsoft.com/office/drawing/2014/main" id="{B6CA7281-2F81-B74C-A8FA-5CB892B7E3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6251" name="Rectangle 171">
            <a:extLst>
              <a:ext uri="{FF2B5EF4-FFF2-40B4-BE49-F238E27FC236}">
                <a16:creationId xmlns:a16="http://schemas.microsoft.com/office/drawing/2014/main" id="{4172B1E7-AA34-F84C-A5FD-1525EE193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72ABBF-F430-734E-BD70-72BE7966B73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9C51A-6BEF-4546-A9D2-8B5DAA6B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E2DB66-A588-4B4A-ABE1-985377F56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6EBC8A-4360-F643-869F-FBD09BC16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3152F2-C518-1C46-A163-5A47DBE9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2481C2-39B7-B94C-B98F-219CE443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562BC-8F00-4E49-B60C-B83288F6472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511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A966A1F-2462-5A49-A9E6-160D38A8A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AC7F809-D651-F84B-BF7E-3949077BC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C74F60-91A9-454D-A136-72ECE883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4A0031-B13D-E448-A33A-EA2E1125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0C73EF-5078-5F4F-B340-E336AECF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94C8-7442-BC47-968D-DADEB2BED3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6300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40FD68-2DC2-5542-85EF-E114AAE6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A0DB8D-B013-7940-A66D-2B492D97243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immagine online 3">
            <a:extLst>
              <a:ext uri="{FF2B5EF4-FFF2-40B4-BE49-F238E27FC236}">
                <a16:creationId xmlns:a16="http://schemas.microsoft.com/office/drawing/2014/main" id="{AF20B24A-22A4-0C45-AE7C-F1BB11F25C56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r>
              <a:rPr lang="it-IT"/>
              <a:t>Fare clic sull'icona per aggiungere un'immagine online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9BCC8E-EF7D-1545-88DE-718588B0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DDC304-7ED9-9B48-8001-692724C25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A45B85-7B72-884E-AEA7-127351B8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53C7FB59-45D8-1D42-B29E-D17C5A6F33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972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663C5-5FE6-9249-AC7C-ACFC2672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85791B-C7FC-1A41-9591-8F13DEC0687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B1EF32-1681-1747-B9E8-229C8C9A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DFED31-AA60-BD49-9A47-9D89CCCA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EBC55E-86C1-984C-A94F-C661EDFF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9FC471-CDE1-8E4B-B2F8-0709DB3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0DCE2A65-236C-FF46-8C1C-FBF509B9E0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153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D0A6F4-C272-DE4F-8E58-170F18D3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E2DDEF-D0E5-BD42-BE3A-26197B56E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842ACB-62DE-634A-922A-1DBFD294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CC7BB2-015A-FE4B-A3E4-4C598B43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D0F08F-6F02-1640-8492-DDDE03AD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2602C-7F0E-604E-9D78-AF715A2E15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276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9549E8-0E44-AA4A-BB08-308A8545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EC1CD6-5AEB-864E-A386-80D9861C4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F7EFB8-8A8F-8B43-8C31-93214CAD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939B7D-8344-2A43-A455-07245BA4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BD06EC-9CE4-2243-BCFD-7F6127F1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0C023-3C79-0D45-B71F-20641CD7443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408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775A5-9FD6-3D4E-AC51-DB6C7327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488FA-32C5-534E-BBD4-C9E878CE2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AD3720-B04F-EE47-92EC-07F3A7582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4117EB-30A3-3D4E-B98B-559CFDAF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6CE6CF-2FD1-D648-87E6-654597DD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839545-BF76-2545-B54F-E38B1722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BC325-0599-8F4E-A7AC-930AF6C41FA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144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CE8F57-4F6A-E442-96D2-8E8B0579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43AA16-03EA-8248-9994-6CF5E5FED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BE3232-07BD-6541-BA94-29FDF760F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B446079-2D8A-F44C-9593-BFDAC9072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C7B8C3A-9A8E-B64B-9F1A-DD57846B7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2107AA7-A437-464B-B95F-2A305F8F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C19D0C-4B14-754C-9F08-F8A581E3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BA779D2-F8F2-374C-897C-826756D7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46D43-7B28-9A4F-A7FA-CA2E24302AD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003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6B9DFC-EC81-C343-BDBB-F2253BE6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6FA922A-7902-7945-950A-EC76532E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64D563-1383-9949-9939-53CAF159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E6BE91-8604-3140-B365-BC3F6131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FEEAB-CCA5-B548-BA06-E3D506EC95E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637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B1C52E8-475E-FD48-A387-5C4594FA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53315C-997F-C740-8F1D-97FBBAAB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7DD695-D749-AD40-B38E-0030B441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B569-A16A-8F45-9F06-83F070AEAE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362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FDF313-881A-8848-8E58-DD675F7D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C718BF-615C-524E-977C-7F93B871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02B4F3-B446-7040-B6FC-E9DBB7DEC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013771-71AD-B347-93E1-79338185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1BADC7-E6AD-3C43-BA89-73CF3CD2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ACF044-34D1-F44B-8A04-021A99F6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01C84-A9CD-9A4C-9230-E2F3C2B2AC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16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86632D-68E6-BD42-BAC6-4C8241BC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A1E185F-8F9C-6D41-B33C-312A58EEB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C428E6-45A4-C348-B6E6-C85E6F434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416582-ADA0-A741-BA24-7E1D9E59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7C3A0B-EACE-7845-A092-99E10184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779050-0712-BD47-876E-300FABA4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DD399-2F39-4B44-A5A4-CE29CD0D80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474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A0F6663-16C4-A444-A058-42DBA32BE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D5C4421-2AEE-6B4A-8A8E-CBAC1CB8E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5BA9640C-4119-B844-A04D-FF1BE76D03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76A110DF-4A8E-BE44-8785-479893CF9F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FF97BC37-176C-5C4C-82AF-25DB54FCD4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AAF19884-9372-6645-B6CC-AF9CEF520DB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>
            <a:extLst>
              <a:ext uri="{FF2B5EF4-FFF2-40B4-BE49-F238E27FC236}">
                <a16:creationId xmlns:a16="http://schemas.microsoft.com/office/drawing/2014/main" id="{0FA7233B-20EF-D243-9BB3-8FB06A4571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sz="4400" i="1" dirty="0">
                <a:solidFill>
                  <a:schemeClr val="accent1">
                    <a:lumMod val="25000"/>
                  </a:schemeClr>
                </a:solidFill>
              </a:rPr>
              <a:t>Dialoghi con </a:t>
            </a:r>
            <a:r>
              <a:rPr lang="it-IT" altLang="it-IT" sz="4400" i="1" dirty="0" err="1">
                <a:solidFill>
                  <a:schemeClr val="accent1">
                    <a:lumMod val="25000"/>
                  </a:schemeClr>
                </a:solidFill>
              </a:rPr>
              <a:t>Leucò</a:t>
            </a:r>
            <a:endParaRPr lang="it-IT" altLang="it-IT" sz="4400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4E596157-7489-C946-A8A9-BBBCCBB930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6350" y="4365103"/>
            <a:ext cx="4946650" cy="720081"/>
          </a:xfrm>
        </p:spPr>
        <p:txBody>
          <a:bodyPr anchor="ctr"/>
          <a:lstStyle/>
          <a:p>
            <a:pPr algn="r"/>
            <a:r>
              <a:rPr lang="it-IT" altLang="it-IT" dirty="0">
                <a:solidFill>
                  <a:srgbClr val="737300"/>
                </a:solidFill>
              </a:rPr>
              <a:t>Guida alla lettura di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1032">
            <a:extLst>
              <a:ext uri="{FF2B5EF4-FFF2-40B4-BE49-F238E27FC236}">
                <a16:creationId xmlns:a16="http://schemas.microsoft.com/office/drawing/2014/main" id="{E56ED581-367E-504A-96E0-F38B91E57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dirty="0">
                <a:solidFill>
                  <a:schemeClr val="accent1">
                    <a:lumMod val="25000"/>
                  </a:schemeClr>
                </a:solidFill>
              </a:rPr>
              <a:t>L’INCONSOLABILE</a:t>
            </a:r>
          </a:p>
        </p:txBody>
      </p:sp>
      <p:pic>
        <p:nvPicPr>
          <p:cNvPr id="3" name="Segnaposto immagine online 2">
            <a:extLst>
              <a:ext uri="{FF2B5EF4-FFF2-40B4-BE49-F238E27FC236}">
                <a16:creationId xmlns:a16="http://schemas.microsoft.com/office/drawing/2014/main" id="{85DB493A-CA19-A747-9C38-34194B1D3862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tretch>
            <a:fillRect/>
          </a:stretch>
        </p:blipFill>
        <p:spPr>
          <a:xfrm rot="525329">
            <a:off x="4740337" y="4012057"/>
            <a:ext cx="3985024" cy="2516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661" name="Text Box 1029">
            <a:extLst>
              <a:ext uri="{FF2B5EF4-FFF2-40B4-BE49-F238E27FC236}">
                <a16:creationId xmlns:a16="http://schemas.microsoft.com/office/drawing/2014/main" id="{DDE760C6-C1AF-884D-8CAC-1B1EA23C1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048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>
              <a:latin typeface="Tahoma" panose="020B0604030504040204" pitchFamily="34" charset="0"/>
            </a:endParaRPr>
          </a:p>
          <a:p>
            <a:pPr algn="l"/>
            <a:endParaRPr lang="it-IT" altLang="it-IT">
              <a:latin typeface="Tahoma" panose="020B0604030504040204" pitchFamily="34" charset="0"/>
            </a:endParaRPr>
          </a:p>
        </p:txBody>
      </p:sp>
      <p:sp>
        <p:nvSpPr>
          <p:cNvPr id="70666" name="Rectangle 1034">
            <a:extLst>
              <a:ext uri="{FF2B5EF4-FFF2-40B4-BE49-F238E27FC236}">
                <a16:creationId xmlns:a16="http://schemas.microsoft.com/office/drawing/2014/main" id="{6CED8BBC-6B05-6C41-944A-9D71270E39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altLang="it-IT" sz="2000" dirty="0">
                <a:solidFill>
                  <a:srgbClr val="9A5D04"/>
                </a:solidFill>
              </a:rPr>
              <a:t>I PROTAGONISTI</a:t>
            </a:r>
          </a:p>
          <a:p>
            <a:pPr algn="just"/>
            <a:r>
              <a:rPr lang="it-IT" altLang="it-IT" sz="2000" dirty="0">
                <a:solidFill>
                  <a:srgbClr val="9A5D04"/>
                </a:solidFill>
              </a:rPr>
              <a:t>ORFEO</a:t>
            </a:r>
            <a:r>
              <a:rPr lang="it-IT" altLang="it-IT" sz="2000" dirty="0"/>
              <a:t>: il mitico cantore che riuscì a incantare perfino gli dei degli Inferi con la sua musica</a:t>
            </a:r>
          </a:p>
          <a:p>
            <a:pPr algn="just"/>
            <a:r>
              <a:rPr lang="it-IT" altLang="it-IT" sz="2000" dirty="0">
                <a:solidFill>
                  <a:srgbClr val="9A5D04"/>
                </a:solidFill>
              </a:rPr>
              <a:t>BACCA</a:t>
            </a:r>
            <a:r>
              <a:rPr lang="it-IT" altLang="it-IT" sz="2000" dirty="0"/>
              <a:t>: un essere primordiale tutto istinto; rappresenta il principio del piacere, che non può prevalere</a:t>
            </a:r>
          </a:p>
          <a:p>
            <a:pPr algn="just"/>
            <a:endParaRPr lang="it-IT" altLang="it-IT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  <p:bldP spid="706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immagine online 2">
            <a:extLst>
              <a:ext uri="{FF2B5EF4-FFF2-40B4-BE49-F238E27FC236}">
                <a16:creationId xmlns:a16="http://schemas.microsoft.com/office/drawing/2014/main" id="{D15D3F0F-50E0-1345-8B74-878FD7DFEF74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047">
            <a:off x="5050067" y="3186989"/>
            <a:ext cx="3857155" cy="2820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B640564F-FED3-544C-8877-A13DCC546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4221088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 dirty="0">
              <a:latin typeface="Tahoma" panose="020B0604030504040204" pitchFamily="34" charset="0"/>
            </a:endParaRPr>
          </a:p>
          <a:p>
            <a:pPr algn="l"/>
            <a:endParaRPr lang="it-IT" altLang="it-IT" dirty="0">
              <a:latin typeface="Tahoma" panose="020B0604030504040204" pitchFamily="34" charset="0"/>
            </a:endParaRPr>
          </a:p>
        </p:txBody>
      </p:sp>
      <p:sp>
        <p:nvSpPr>
          <p:cNvPr id="73736" name="Rectangle 8">
            <a:extLst>
              <a:ext uri="{FF2B5EF4-FFF2-40B4-BE49-F238E27FC236}">
                <a16:creationId xmlns:a16="http://schemas.microsoft.com/office/drawing/2014/main" id="{07840179-4C39-9349-9D39-95D0E338B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dirty="0">
                <a:solidFill>
                  <a:schemeClr val="accent1">
                    <a:lumMod val="25000"/>
                  </a:schemeClr>
                </a:solidFill>
              </a:rPr>
              <a:t>ANALISI DEL DIALOGO</a:t>
            </a:r>
          </a:p>
        </p:txBody>
      </p:sp>
      <p:sp>
        <p:nvSpPr>
          <p:cNvPr id="73737" name="Rectangle 9">
            <a:extLst>
              <a:ext uri="{FF2B5EF4-FFF2-40B4-BE49-F238E27FC236}">
                <a16:creationId xmlns:a16="http://schemas.microsoft.com/office/drawing/2014/main" id="{517C7315-CACC-9147-83D0-E90482A9D0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04925"/>
            <a:ext cx="4536504" cy="4895850"/>
          </a:xfrm>
        </p:spPr>
        <p:txBody>
          <a:bodyPr/>
          <a:lstStyle/>
          <a:p>
            <a:pPr algn="just"/>
            <a:r>
              <a:rPr lang="it-IT" altLang="it-IT" sz="2000" dirty="0"/>
              <a:t>ORFEO si volta volontariamente: sceglie di perdere EURIDICE perché si accorge che sta cercando sé stesso e il suo passato</a:t>
            </a:r>
          </a:p>
          <a:p>
            <a:pPr algn="just"/>
            <a:r>
              <a:rPr lang="it-IT" altLang="it-IT" sz="2000" dirty="0"/>
              <a:t>Lo capisce quando vede un barlume di luce e sente anche il freddo della morte, ossia della coscienza-conoscenza</a:t>
            </a:r>
          </a:p>
          <a:p>
            <a:pPr algn="just"/>
            <a:r>
              <a:rPr lang="it-IT" altLang="it-IT" sz="2000" dirty="0"/>
              <a:t>Ognuno ha un destino</a:t>
            </a:r>
          </a:p>
          <a:p>
            <a:pPr algn="just"/>
            <a:r>
              <a:rPr lang="it-IT" altLang="it-IT" sz="2000" dirty="0"/>
              <a:t>La vita con Euridice sarebbe quella di chi attende con orrore la morte</a:t>
            </a:r>
          </a:p>
          <a:p>
            <a:pPr marL="0" indent="0" algn="just">
              <a:buNone/>
            </a:pPr>
            <a:endParaRPr lang="it-IT" altLang="it-IT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3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/>
      <p:bldP spid="7373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8">
            <a:extLst>
              <a:ext uri="{FF2B5EF4-FFF2-40B4-BE49-F238E27FC236}">
                <a16:creationId xmlns:a16="http://schemas.microsoft.com/office/drawing/2014/main" id="{EF585603-D8AD-AC47-965B-C6A331A6C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IL SENSO DEL DIALOGO</a:t>
            </a:r>
          </a:p>
        </p:txBody>
      </p:sp>
      <p:pic>
        <p:nvPicPr>
          <p:cNvPr id="3" name="Segnaposto immagine online 2">
            <a:extLst>
              <a:ext uri="{FF2B5EF4-FFF2-40B4-BE49-F238E27FC236}">
                <a16:creationId xmlns:a16="http://schemas.microsoft.com/office/drawing/2014/main" id="{36A5B305-51FC-134F-B203-EC19445CCA3C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tretch>
            <a:fillRect/>
          </a:stretch>
        </p:blipFill>
        <p:spPr>
          <a:xfrm>
            <a:off x="5068951" y="1324150"/>
            <a:ext cx="3679762" cy="5110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0" name="Rectangle 10">
            <a:extLst>
              <a:ext uri="{FF2B5EF4-FFF2-40B4-BE49-F238E27FC236}">
                <a16:creationId xmlns:a16="http://schemas.microsoft.com/office/drawing/2014/main" id="{061A5C73-ABC9-7244-A23B-881EB26F6F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304925"/>
            <a:ext cx="4136082" cy="4895850"/>
          </a:xfrm>
        </p:spPr>
        <p:txBody>
          <a:bodyPr/>
          <a:lstStyle/>
          <a:p>
            <a:pPr algn="just"/>
            <a:r>
              <a:rPr lang="it-IT" altLang="it-IT" sz="2000" dirty="0"/>
              <a:t>ORFEO = POESIA</a:t>
            </a:r>
          </a:p>
          <a:p>
            <a:pPr lvl="1" algn="just"/>
            <a:r>
              <a:rPr lang="it-IT" altLang="it-IT" dirty="0"/>
              <a:t>cerca di razionalizzare il mito e così lo fa morire: non si volta per errore</a:t>
            </a:r>
          </a:p>
          <a:p>
            <a:pPr lvl="1" algn="just"/>
            <a:r>
              <a:rPr lang="it-IT" altLang="it-IT" dirty="0"/>
              <a:t>l’ADE rappresenta l’inconscio che non può prevalere: o si muore o si diventa folli</a:t>
            </a:r>
          </a:p>
          <a:p>
            <a:pPr algn="just"/>
            <a:r>
              <a:rPr lang="it-IT" altLang="it-IT" sz="2000" dirty="0"/>
              <a:t>EURIDICE = MITO</a:t>
            </a:r>
          </a:p>
          <a:p>
            <a:pPr lvl="1" algn="just"/>
            <a:r>
              <a:rPr lang="it-IT" altLang="it-IT" dirty="0"/>
              <a:t>spensieratezza e amore che ignora la morte</a:t>
            </a:r>
          </a:p>
          <a:p>
            <a:pPr lvl="1" algn="just"/>
            <a:r>
              <a:rPr lang="it-IT" altLang="it-IT" dirty="0"/>
              <a:t>quando il DESTINO la uccide, Orfeo conosce la morte e diventa UOMO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/>
      <p:bldP spid="7169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immagine online 2">
            <a:extLst>
              <a:ext uri="{FF2B5EF4-FFF2-40B4-BE49-F238E27FC236}">
                <a16:creationId xmlns:a16="http://schemas.microsoft.com/office/drawing/2014/main" id="{80F1958E-94A1-6A4E-B9ED-F8B1AE8AE38D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tretch>
            <a:fillRect/>
          </a:stretch>
        </p:blipFill>
        <p:spPr>
          <a:xfrm rot="388461">
            <a:off x="5400120" y="1729197"/>
            <a:ext cx="3208614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808" name="Rectangle 8">
            <a:extLst>
              <a:ext uri="{FF2B5EF4-FFF2-40B4-BE49-F238E27FC236}">
                <a16:creationId xmlns:a16="http://schemas.microsoft.com/office/drawing/2014/main" id="{A4CE19D8-D3D6-8240-9B31-7659EDA09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dirty="0">
                <a:solidFill>
                  <a:schemeClr val="accent1">
                    <a:lumMod val="25000"/>
                  </a:schemeClr>
                </a:solidFill>
              </a:rPr>
              <a:t>LA POESIA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C86FC5CD-7647-244E-A8AD-53E9E9F102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304924"/>
            <a:ext cx="3776662" cy="5076403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</a:rPr>
              <a:t>CHE COS’È?</a:t>
            </a:r>
          </a:p>
          <a:p>
            <a:pPr algn="just">
              <a:spcBef>
                <a:spcPts val="0"/>
              </a:spcBef>
            </a:pPr>
            <a:r>
              <a:rPr lang="it-IT" altLang="it-IT" sz="2000" dirty="0"/>
              <a:t>È un cammino verso la conoscenza di sé, anche a costo di un enorme dolore e della distruzione del passato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altLang="it-IT" sz="2000" dirty="0"/>
          </a:p>
          <a:p>
            <a:pPr marL="0" indent="0" algn="just">
              <a:buNone/>
            </a:pP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</a:rPr>
              <a:t>PERCHÉ?</a:t>
            </a:r>
          </a:p>
          <a:p>
            <a:pPr algn="just">
              <a:spcBef>
                <a:spcPts val="0"/>
              </a:spcBef>
            </a:pPr>
            <a:r>
              <a:rPr lang="it-IT" altLang="it-IT" sz="2000" dirty="0"/>
              <a:t>per costruire l’UOMO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altLang="it-IT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</a:rPr>
              <a:t>COME?</a:t>
            </a:r>
          </a:p>
          <a:p>
            <a:pPr algn="just">
              <a:spcBef>
                <a:spcPts val="0"/>
              </a:spcBef>
            </a:pPr>
            <a:r>
              <a:rPr lang="it-IT" altLang="it-IT" sz="2000" dirty="0"/>
              <a:t>Con la PAROLA che dice il senso dell’esistenza</a:t>
            </a:r>
          </a:p>
          <a:p>
            <a:pPr algn="just">
              <a:spcBef>
                <a:spcPts val="0"/>
              </a:spcBef>
            </a:pPr>
            <a:r>
              <a:rPr lang="it-IT" altLang="it-IT" sz="2000" dirty="0"/>
              <a:t>L’uomo ha bisogno di controllare l’istinto con la ragione</a:t>
            </a:r>
          </a:p>
          <a:p>
            <a:pPr algn="just"/>
            <a:endParaRPr lang="it-IT" alt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7A1F1A-E627-6843-B977-8332DC265D13}"/>
              </a:ext>
            </a:extLst>
          </p:cNvPr>
          <p:cNvSpPr txBox="1"/>
          <p:nvPr/>
        </p:nvSpPr>
        <p:spPr>
          <a:xfrm>
            <a:off x="5148064" y="4725144"/>
            <a:ext cx="3600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ORFEO</a:t>
            </a:r>
            <a:r>
              <a:rPr lang="it-IT" dirty="0"/>
              <a:t> </a:t>
            </a:r>
          </a:p>
          <a:p>
            <a:r>
              <a:rPr lang="it-IT" dirty="0"/>
              <a:t>La vittoria della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POESIA</a:t>
            </a:r>
            <a:r>
              <a:rPr lang="it-IT" dirty="0"/>
              <a:t>: il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CANTO</a:t>
            </a:r>
            <a:r>
              <a:rPr lang="it-IT" dirty="0"/>
              <a:t> che comprende il mistero, perché a morire è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EURIDICE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6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6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8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68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68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46CB12-435F-6C42-BDE1-9903CC9D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chemeClr val="accent1">
                    <a:lumMod val="25000"/>
                  </a:schemeClr>
                </a:solidFill>
              </a:rPr>
              <a:t>LE MUSE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7F21BA-6A3B-3C41-87D6-E19F1456D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ESIODO</a:t>
            </a:r>
            <a:r>
              <a:rPr lang="it-IT" dirty="0"/>
              <a:t>: il 1° poeta che dice il suo nome e che riceve l’investitura poetica con l’alloro dalle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MUSE</a:t>
            </a:r>
            <a:r>
              <a:rPr lang="it-IT" dirty="0"/>
              <a:t> </a:t>
            </a:r>
          </a:p>
          <a:p>
            <a:pPr algn="just"/>
            <a:r>
              <a:rPr lang="it-IT" dirty="0"/>
              <a:t>Il dialogo avviene tra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ESIODO</a:t>
            </a:r>
            <a:r>
              <a:rPr lang="it-IT" dirty="0"/>
              <a:t> e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MNEMOSINE</a:t>
            </a:r>
            <a:r>
              <a:rPr lang="it-IT" dirty="0"/>
              <a:t>, la madre della poesia perché è il </a:t>
            </a:r>
            <a:r>
              <a:rPr lang="it-IT" dirty="0">
                <a:solidFill>
                  <a:srgbClr val="9A5D04"/>
                </a:solidFill>
              </a:rPr>
              <a:t>RICORDO</a:t>
            </a:r>
          </a:p>
          <a:p>
            <a:pPr algn="just"/>
            <a:r>
              <a:rPr lang="it-IT" dirty="0"/>
              <a:t>La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POESIA</a:t>
            </a:r>
            <a:r>
              <a:rPr lang="it-IT" dirty="0"/>
              <a:t> è discreta e riservata, senza tempo: è una condizione ontologica, esiste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dà nomi alle cose e le rende nuove, ma allo stesso tempo familiari: così viene meno il fastidio della vita</a:t>
            </a:r>
          </a:p>
          <a:p>
            <a:pPr marL="0" indent="0" algn="just">
              <a:buNone/>
            </a:pPr>
            <a:r>
              <a:rPr lang="it-IT" dirty="0"/>
              <a:t>La vita di </a:t>
            </a:r>
            <a:r>
              <a:rPr lang="it-IT" dirty="0" err="1"/>
              <a:t>Mneme</a:t>
            </a:r>
            <a:r>
              <a:rPr lang="it-IT" dirty="0"/>
              <a:t>: attimi in cui il tempo si ferma e le cose diventano ricordi, a cui si contrappone il DOLOROSO MESTIERE DI VIVERE dell’uomo</a:t>
            </a:r>
          </a:p>
        </p:txBody>
      </p:sp>
      <p:sp>
        <p:nvSpPr>
          <p:cNvPr id="4" name="Freccia circolare a sinistra 3">
            <a:extLst>
              <a:ext uri="{FF2B5EF4-FFF2-40B4-BE49-F238E27FC236}">
                <a16:creationId xmlns:a16="http://schemas.microsoft.com/office/drawing/2014/main" id="{EE84C016-9BED-4441-A710-BAA5A81FE4E8}"/>
              </a:ext>
            </a:extLst>
          </p:cNvPr>
          <p:cNvSpPr/>
          <p:nvPr/>
        </p:nvSpPr>
        <p:spPr bwMode="auto">
          <a:xfrm>
            <a:off x="6156176" y="3501008"/>
            <a:ext cx="864096" cy="792088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54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9BF81F-9727-5E45-83AA-DAA31788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583358"/>
          </a:xfrm>
        </p:spPr>
        <p:txBody>
          <a:bodyPr/>
          <a:lstStyle/>
          <a:p>
            <a:r>
              <a:rPr lang="it-IT" dirty="0">
                <a:solidFill>
                  <a:srgbClr val="737300"/>
                </a:solidFill>
              </a:rPr>
              <a:t>ESIODO: IL POETA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3393C5-1E4B-7849-B57A-180993DAE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09121"/>
            <a:ext cx="7886700" cy="158053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it-IT" dirty="0"/>
              <a:t>… prova a dire agli uomini che ogni gesto «ripete un modello divino» sgorgando «dal silenzio delle origini»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8963B43-E8AB-3943-9C48-7BD98721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012">
            <a:off x="3293131" y="184031"/>
            <a:ext cx="5204154" cy="2870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8614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FE589-CC35-7647-84F6-06E40A2C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737300"/>
                </a:solidFill>
              </a:rPr>
              <a:t>ODISSEO: DUE DIALOGHI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CCFCDA-0E3D-2D41-9EC0-A777B2224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327690"/>
            <a:ext cx="4104456" cy="5197884"/>
          </a:xfrm>
          <a:ln>
            <a:solidFill>
              <a:schemeClr val="accent5">
                <a:lumMod val="2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solidFill>
                  <a:srgbClr val="737300"/>
                </a:solidFill>
              </a:rPr>
              <a:t>L’ISOLA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737300"/>
                </a:solidFill>
              </a:rPr>
              <a:t>I PROTAGONISTI:</a:t>
            </a:r>
          </a:p>
          <a:p>
            <a:pPr algn="just"/>
            <a:r>
              <a:rPr lang="it-IT" dirty="0">
                <a:solidFill>
                  <a:srgbClr val="737300"/>
                </a:solidFill>
              </a:rPr>
              <a:t>CALIPSO</a:t>
            </a:r>
            <a:r>
              <a:rPr lang="it-IT" dirty="0"/>
              <a:t>: disperato bisogno di un uomo e del suo amore; la sua non è vita, ma sonno</a:t>
            </a:r>
            <a:endParaRPr lang="it-IT" dirty="0">
              <a:solidFill>
                <a:srgbClr val="737300"/>
              </a:solidFill>
            </a:endParaRPr>
          </a:p>
          <a:p>
            <a:pPr algn="just"/>
            <a:r>
              <a:rPr lang="it-IT" dirty="0">
                <a:solidFill>
                  <a:srgbClr val="737300"/>
                </a:solidFill>
              </a:rPr>
              <a:t>ODISSEO</a:t>
            </a:r>
            <a:r>
              <a:rPr lang="it-IT" dirty="0"/>
              <a:t>: il desiderio di ritorno e il sogno di una vita vera, in cui ogni giorno è una scoperta e il domani porta con sé la speranza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B843C5-0949-BA40-A001-18CFE43D8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1304924"/>
            <a:ext cx="4104705" cy="5220419"/>
          </a:xfrm>
          <a:ln>
            <a:solidFill>
              <a:schemeClr val="accent5">
                <a:lumMod val="2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solidFill>
                  <a:srgbClr val="737300"/>
                </a:solidFill>
              </a:rPr>
              <a:t>LE STREGHE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737300"/>
                </a:solidFill>
              </a:rPr>
              <a:t>LE PROTAGONISTE</a:t>
            </a:r>
          </a:p>
          <a:p>
            <a:pPr algn="just"/>
            <a:r>
              <a:rPr lang="it-IT" dirty="0">
                <a:solidFill>
                  <a:srgbClr val="737300"/>
                </a:solidFill>
              </a:rPr>
              <a:t>LEUCOTEA</a:t>
            </a:r>
          </a:p>
          <a:p>
            <a:pPr algn="just"/>
            <a:r>
              <a:rPr lang="it-IT" dirty="0">
                <a:solidFill>
                  <a:srgbClr val="737300"/>
                </a:solidFill>
              </a:rPr>
              <a:t>CIRCE</a:t>
            </a:r>
          </a:p>
          <a:p>
            <a:pPr algn="just"/>
            <a:r>
              <a:rPr lang="it-IT" dirty="0">
                <a:solidFill>
                  <a:srgbClr val="737300"/>
                </a:solidFill>
              </a:rPr>
              <a:t>ODISSEO in </a:t>
            </a:r>
            <a:r>
              <a:rPr lang="it-IT" dirty="0" err="1">
                <a:solidFill>
                  <a:srgbClr val="737300"/>
                </a:solidFill>
              </a:rPr>
              <a:t>absentia</a:t>
            </a:r>
            <a:r>
              <a:rPr lang="it-IT" dirty="0"/>
              <a:t>: è l’UOMO che nomina le cose per renderle umane e chiarirle, che ha bisogno di</a:t>
            </a:r>
          </a:p>
          <a:p>
            <a:pPr lvl="1" algn="just"/>
            <a:r>
              <a:rPr lang="it-IT" dirty="0"/>
              <a:t>RICORDO da cui nasce il CANTO, la POESIA</a:t>
            </a:r>
          </a:p>
          <a:p>
            <a:pPr lvl="1" algn="just"/>
            <a:r>
              <a:rPr lang="it-IT" dirty="0"/>
              <a:t>RITORNO per recuperare sé stesso</a:t>
            </a:r>
          </a:p>
        </p:txBody>
      </p:sp>
    </p:spTree>
    <p:extLst>
      <p:ext uri="{BB962C8B-B14F-4D97-AF65-F5344CB8AC3E}">
        <p14:creationId xmlns:p14="http://schemas.microsoft.com/office/powerpoint/2010/main" val="63905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4ADCE-B889-0A4A-8846-9EF87811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737300"/>
                </a:solidFill>
              </a:rPr>
              <a:t>LA VITA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03EE9BFC-6FD3-4042-9F6E-C550F17615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 rot="440817">
            <a:off x="3768809" y="3218248"/>
            <a:ext cx="5144226" cy="2847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75BEE9-3BCA-1545-B77D-79CA9850A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3221682" cy="4035896"/>
          </a:xfrm>
        </p:spPr>
        <p:txBody>
          <a:bodyPr/>
          <a:lstStyle/>
          <a:p>
            <a:pPr algn="just"/>
            <a:r>
              <a:rPr lang="it-IT" sz="2400" dirty="0"/>
              <a:t>Vivere come nel gioco degli scacchi è diverso dall’eterno sorriso di Circe: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Gli dei potranno essere sostituiti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L’uomo  sempre sarà: la bellezza e il dolore della vita </a:t>
            </a:r>
          </a:p>
        </p:txBody>
      </p:sp>
    </p:spTree>
    <p:extLst>
      <p:ext uri="{BB962C8B-B14F-4D97-AF65-F5344CB8AC3E}">
        <p14:creationId xmlns:p14="http://schemas.microsoft.com/office/powerpoint/2010/main" val="3510623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16D941-509E-B946-9A0F-C911D24B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>
                <a:solidFill>
                  <a:srgbClr val="737300"/>
                </a:solidFill>
              </a:rPr>
              <a:t>CIRCE E CALIPSO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CE07C7-9C24-B848-A505-A75F11955A5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42988" y="1340768"/>
            <a:ext cx="7705725" cy="1250837"/>
          </a:xfrm>
        </p:spPr>
        <p:txBody>
          <a:bodyPr anchor="ctr"/>
          <a:lstStyle/>
          <a:p>
            <a:pPr marL="0" indent="0">
              <a:buNone/>
            </a:pPr>
            <a:r>
              <a:rPr lang="it-IT" i="1" dirty="0"/>
              <a:t>Quello che cerco, l’ho nel cuore: come te.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9014186-2C80-034E-9184-D33E731930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091466">
            <a:off x="683568" y="2276872"/>
            <a:ext cx="5257874" cy="3853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456FBDE-B910-F44F-B051-6AC703F69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55" r="24401"/>
          <a:stretch/>
        </p:blipFill>
        <p:spPr>
          <a:xfrm rot="275597">
            <a:off x="5911446" y="2418464"/>
            <a:ext cx="2682507" cy="3972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507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>
            <a:extLst>
              <a:ext uri="{FF2B5EF4-FFF2-40B4-BE49-F238E27FC236}">
                <a16:creationId xmlns:a16="http://schemas.microsoft.com/office/drawing/2014/main" id="{F502630B-57A7-A24C-AC11-45A89D379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accent5">
                    <a:lumMod val="25000"/>
                  </a:schemeClr>
                </a:solidFill>
              </a:rPr>
              <a:t>LE PAROLE DI PAVESE</a:t>
            </a:r>
          </a:p>
        </p:txBody>
      </p:sp>
      <p:sp>
        <p:nvSpPr>
          <p:cNvPr id="68623" name="Rectangle 15">
            <a:extLst>
              <a:ext uri="{FF2B5EF4-FFF2-40B4-BE49-F238E27FC236}">
                <a16:creationId xmlns:a16="http://schemas.microsoft.com/office/drawing/2014/main" id="{8FF1EE45-3C13-8D4F-BD17-114A3C3DA3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/>
            <a:r>
              <a:rPr lang="it-IT" i="1" dirty="0"/>
              <a:t>«...Andremo se mai verso l’uomo. </a:t>
            </a:r>
            <a:r>
              <a:rPr lang="it-IT" i="1" dirty="0" err="1"/>
              <a:t>Perchè</a:t>
            </a:r>
            <a:r>
              <a:rPr lang="it-IT" i="1" dirty="0"/>
              <a:t> questo è l’ostacolo, la crosta da rompere: la solitudine dell’uomo, di noi e degli altri. La nuova leggenda, il nuovo stile sta tutto qui.»</a:t>
            </a:r>
          </a:p>
          <a:p>
            <a:pPr algn="just"/>
            <a:endParaRPr lang="it-IT" i="1" dirty="0"/>
          </a:p>
          <a:p>
            <a:pPr marL="0" indent="0" algn="just">
              <a:buNone/>
            </a:pPr>
            <a:r>
              <a:rPr lang="it-IT" i="1" dirty="0"/>
              <a:t>Da «Ritorno all’uomo» 1945</a:t>
            </a:r>
          </a:p>
        </p:txBody>
      </p:sp>
      <p:pic>
        <p:nvPicPr>
          <p:cNvPr id="3" name="Segnaposto immagine online 2">
            <a:extLst>
              <a:ext uri="{FF2B5EF4-FFF2-40B4-BE49-F238E27FC236}">
                <a16:creationId xmlns:a16="http://schemas.microsoft.com/office/drawing/2014/main" id="{DEC5C3CD-2E6E-2849-953E-BAFCA0E44571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tretch>
            <a:fillRect/>
          </a:stretch>
        </p:blipFill>
        <p:spPr>
          <a:xfrm>
            <a:off x="5047104" y="1304925"/>
            <a:ext cx="3626555" cy="4895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0" grpId="0"/>
      <p:bldP spid="686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>
            <a:extLst>
              <a:ext uri="{FF2B5EF4-FFF2-40B4-BE49-F238E27FC236}">
                <a16:creationId xmlns:a16="http://schemas.microsoft.com/office/drawing/2014/main" id="{21E7BCCD-376E-284F-A2CD-313D42C70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3840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 altLang="it-IT" sz="3200">
              <a:latin typeface="Tahoma" panose="020B0604030504040204" pitchFamily="34" charset="0"/>
            </a:endParaRP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03338209-E38C-124E-996A-EB2ACF375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667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9641" name="Rectangle 9">
            <a:extLst>
              <a:ext uri="{FF2B5EF4-FFF2-40B4-BE49-F238E27FC236}">
                <a16:creationId xmlns:a16="http://schemas.microsoft.com/office/drawing/2014/main" id="{BDFD39F6-57FA-6442-979D-A00E1C797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accent5">
                    <a:lumMod val="25000"/>
                  </a:schemeClr>
                </a:solidFill>
              </a:rPr>
              <a:t>I  DRAMMI  PERENNI  DELL’UOMO</a:t>
            </a:r>
          </a:p>
        </p:txBody>
      </p:sp>
      <p:pic>
        <p:nvPicPr>
          <p:cNvPr id="3" name="Segnaposto immagine online 2">
            <a:extLst>
              <a:ext uri="{FF2B5EF4-FFF2-40B4-BE49-F238E27FC236}">
                <a16:creationId xmlns:a16="http://schemas.microsoft.com/office/drawing/2014/main" id="{3F74AF67-1C9C-4449-BFEC-F86BC471C114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tretch>
            <a:fillRect/>
          </a:stretch>
        </p:blipFill>
        <p:spPr>
          <a:xfrm rot="529893">
            <a:off x="4909343" y="1614681"/>
            <a:ext cx="3776663" cy="2637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644" name="Rectangle 12">
            <a:extLst>
              <a:ext uri="{FF2B5EF4-FFF2-40B4-BE49-F238E27FC236}">
                <a16:creationId xmlns:a16="http://schemas.microsoft.com/office/drawing/2014/main" id="{D402D892-96CB-9242-9F2F-AB98B558A1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000" dirty="0"/>
              <a:t>INFANZIA</a:t>
            </a:r>
          </a:p>
          <a:p>
            <a:r>
              <a:rPr lang="it-IT" altLang="it-IT" sz="2000" dirty="0"/>
              <a:t>SOLITUDINE</a:t>
            </a:r>
          </a:p>
          <a:p>
            <a:r>
              <a:rPr lang="it-IT" altLang="it-IT" sz="2000" dirty="0"/>
              <a:t>SESSO</a:t>
            </a:r>
          </a:p>
          <a:p>
            <a:r>
              <a:rPr lang="it-IT" altLang="it-IT" sz="2000" dirty="0"/>
              <a:t>DESTINO</a:t>
            </a:r>
          </a:p>
          <a:p>
            <a:r>
              <a:rPr lang="it-IT" altLang="it-IT" sz="2000" dirty="0"/>
              <a:t>POESIA</a:t>
            </a:r>
          </a:p>
          <a:p>
            <a:endParaRPr lang="it-IT" altLang="it-IT" sz="2000" dirty="0"/>
          </a:p>
          <a:p>
            <a:pPr marL="0" indent="0" algn="just">
              <a:buNone/>
            </a:pP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</a:rPr>
              <a:t>LEUCOTEA</a:t>
            </a:r>
            <a:r>
              <a:rPr lang="it-IT" altLang="it-IT" sz="2000" dirty="0"/>
              <a:t>, la dea bianca, guida i lettori in questo viaggio pavesiano attraverso </a:t>
            </a:r>
            <a:endParaRPr lang="it-IT" altLang="it-IT" sz="1600" dirty="0"/>
          </a:p>
          <a:p>
            <a:pPr algn="just"/>
            <a:r>
              <a:rPr lang="it-IT" altLang="it-IT" sz="2000" dirty="0"/>
              <a:t>i dolori</a:t>
            </a:r>
          </a:p>
          <a:p>
            <a:pPr algn="just"/>
            <a:r>
              <a:rPr lang="it-IT" altLang="it-IT" sz="2000" dirty="0"/>
              <a:t>i misteri</a:t>
            </a:r>
          </a:p>
          <a:p>
            <a:pPr marL="0" indent="0" algn="just">
              <a:buNone/>
            </a:pPr>
            <a:r>
              <a:rPr lang="it-IT" altLang="it-IT" sz="2000" dirty="0"/>
              <a:t>dell’esistere, proprio come assiste Odisseo nella tempesta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9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9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9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9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2CF19D-29B9-C747-B98D-C49839393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620688"/>
            <a:ext cx="7849121" cy="5580087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PAVESE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>
                <a:solidFill>
                  <a:srgbClr val="9A5D04"/>
                </a:solidFill>
              </a:rPr>
              <a:t>UOMO</a:t>
            </a:r>
            <a:r>
              <a:rPr lang="it-IT" dirty="0"/>
              <a:t>				  </a:t>
            </a:r>
            <a:r>
              <a:rPr lang="it-IT" dirty="0">
                <a:solidFill>
                  <a:srgbClr val="643C07"/>
                </a:solidFill>
              </a:rPr>
              <a:t>POETA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accent5">
                    <a:lumMod val="25000"/>
                  </a:schemeClr>
                </a:solidFill>
              </a:rPr>
              <a:t>DESTINO</a:t>
            </a:r>
          </a:p>
          <a:p>
            <a:pPr marL="0" indent="0" algn="ctr">
              <a:buNone/>
            </a:pPr>
            <a:r>
              <a:rPr lang="it-IT" dirty="0"/>
              <a:t>la vita umana segue un disegno prefissato</a:t>
            </a:r>
          </a:p>
          <a:p>
            <a:pPr marL="0" indent="0" algn="ctr">
              <a:buNone/>
            </a:pPr>
            <a:r>
              <a:rPr lang="it-IT" dirty="0"/>
              <a:t>MA …</a:t>
            </a:r>
          </a:p>
          <a:p>
            <a:pPr marL="0" indent="0" algn="ctr">
              <a:buNone/>
            </a:pPr>
            <a:r>
              <a:rPr lang="it-IT" dirty="0"/>
              <a:t>in essa esplode l’imprevedibilità della </a:t>
            </a:r>
            <a:r>
              <a:rPr lang="it-IT" dirty="0">
                <a:solidFill>
                  <a:schemeClr val="accent5">
                    <a:lumMod val="25000"/>
                  </a:schemeClr>
                </a:solidFill>
              </a:rPr>
              <a:t>LIBERTA</a:t>
            </a:r>
            <a:r>
              <a:rPr lang="it-IT" dirty="0"/>
              <a:t>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ogni nuovo giorno è imprevisto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accent5">
                    <a:lumMod val="25000"/>
                  </a:schemeClr>
                </a:solidFill>
              </a:rPr>
              <a:t>POESIA</a:t>
            </a:r>
            <a:r>
              <a:rPr lang="it-IT" dirty="0"/>
              <a:t> </a:t>
            </a:r>
          </a:p>
          <a:p>
            <a:pPr marL="0" indent="0" algn="ctr">
              <a:buNone/>
            </a:pPr>
            <a:r>
              <a:rPr lang="it-IT" dirty="0"/>
              <a:t>nasce dallo scontro tra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dirty="0"/>
              <a:t>	</a:t>
            </a:r>
            <a:r>
              <a:rPr lang="it-IT" dirty="0">
                <a:solidFill>
                  <a:srgbClr val="9A5D04"/>
                </a:solidFill>
              </a:rPr>
              <a:t>LIBERTA’</a:t>
            </a:r>
            <a:r>
              <a:rPr lang="it-IT" dirty="0"/>
              <a:t>				</a:t>
            </a:r>
            <a:r>
              <a:rPr lang="it-IT" dirty="0">
                <a:solidFill>
                  <a:srgbClr val="9A5D04"/>
                </a:solidFill>
              </a:rPr>
              <a:t>DESTINO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9A5D04"/>
                </a:solidFill>
              </a:rPr>
              <a:t>… le cose che saranno o che furono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C7DC016-86E9-8747-805A-4F92F9516748}"/>
              </a:ext>
            </a:extLst>
          </p:cNvPr>
          <p:cNvCxnSpPr/>
          <p:nvPr/>
        </p:nvCxnSpPr>
        <p:spPr bwMode="auto">
          <a:xfrm flipH="1">
            <a:off x="2987824" y="908720"/>
            <a:ext cx="108012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01E98BA-3C4C-E44B-804F-172648E8E0CD}"/>
              </a:ext>
            </a:extLst>
          </p:cNvPr>
          <p:cNvCxnSpPr>
            <a:cxnSpLocks/>
          </p:cNvCxnSpPr>
          <p:nvPr/>
        </p:nvCxnSpPr>
        <p:spPr bwMode="auto">
          <a:xfrm>
            <a:off x="5544108" y="872716"/>
            <a:ext cx="108012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ttore 7 10">
            <a:extLst>
              <a:ext uri="{FF2B5EF4-FFF2-40B4-BE49-F238E27FC236}">
                <a16:creationId xmlns:a16="http://schemas.microsoft.com/office/drawing/2014/main" id="{BE0DDB79-3E71-B645-A2B6-2D9F6563FFA0}"/>
              </a:ext>
            </a:extLst>
          </p:cNvPr>
          <p:cNvCxnSpPr>
            <a:cxnSpLocks/>
          </p:cNvCxnSpPr>
          <p:nvPr/>
        </p:nvCxnSpPr>
        <p:spPr bwMode="auto">
          <a:xfrm>
            <a:off x="2915816" y="1374344"/>
            <a:ext cx="1152128" cy="47048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7 12">
            <a:extLst>
              <a:ext uri="{FF2B5EF4-FFF2-40B4-BE49-F238E27FC236}">
                <a16:creationId xmlns:a16="http://schemas.microsoft.com/office/drawing/2014/main" id="{B9041AC2-785D-0842-87BE-77BCF81B2CF4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5571264" y="1405986"/>
            <a:ext cx="1008112" cy="40719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A297183-BEF1-D241-99AD-339554A6EF5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27784" y="4689140"/>
            <a:ext cx="576064" cy="396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41A1250-B3EE-2046-B07C-FA3F6035C57E}"/>
              </a:ext>
            </a:extLst>
          </p:cNvPr>
          <p:cNvCxnSpPr>
            <a:cxnSpLocks/>
          </p:cNvCxnSpPr>
          <p:nvPr/>
        </p:nvCxnSpPr>
        <p:spPr bwMode="auto">
          <a:xfrm>
            <a:off x="6399356" y="4689140"/>
            <a:ext cx="404892" cy="396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010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C31FAE-96E4-5841-9391-7AD7824F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ESIODO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862230-A215-6F42-B1F7-192782D7E44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it-IT" dirty="0"/>
              <a:t>È il poeta che deve dire agli uomini …</a:t>
            </a:r>
          </a:p>
          <a:p>
            <a:pPr marL="0" indent="0" algn="r">
              <a:buNone/>
            </a:pPr>
            <a:r>
              <a:rPr lang="it-IT" dirty="0"/>
              <a:t>… il senso della vita</a:t>
            </a:r>
          </a:p>
        </p:txBody>
      </p:sp>
      <p:pic>
        <p:nvPicPr>
          <p:cNvPr id="6" name="Segnaposto immagine online 5">
            <a:extLst>
              <a:ext uri="{FF2B5EF4-FFF2-40B4-BE49-F238E27FC236}">
                <a16:creationId xmlns:a16="http://schemas.microsoft.com/office/drawing/2014/main" id="{9129CD19-0E9A-4848-9C62-4437A0C216AD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220072" y="1412776"/>
            <a:ext cx="3591000" cy="478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2177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794C2A-0406-F141-BA2D-0454060A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accent5">
                    <a:lumMod val="25000"/>
                  </a:schemeClr>
                </a:solidFill>
              </a:rPr>
              <a:t>LEGGIAMO INSIEME…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B7CEE6-D075-E447-8E4C-99C2F8EAC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r"/>
            <a:r>
              <a:rPr lang="it-IT" sz="3200" dirty="0">
                <a:solidFill>
                  <a:srgbClr val="9A5D04"/>
                </a:solidFill>
              </a:rPr>
              <a:t>I DIALOGHI PIU’ BELLI  </a:t>
            </a:r>
          </a:p>
        </p:txBody>
      </p:sp>
    </p:spTree>
    <p:extLst>
      <p:ext uri="{BB962C8B-B14F-4D97-AF65-F5344CB8AC3E}">
        <p14:creationId xmlns:p14="http://schemas.microsoft.com/office/powerpoint/2010/main" val="2826899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>
            <a:extLst>
              <a:ext uri="{FF2B5EF4-FFF2-40B4-BE49-F238E27FC236}">
                <a16:creationId xmlns:a16="http://schemas.microsoft.com/office/drawing/2014/main" id="{1DA20CEF-379D-2146-87B7-38FB7C215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dirty="0">
                <a:solidFill>
                  <a:schemeClr val="accent5">
                    <a:lumMod val="25000"/>
                  </a:schemeClr>
                </a:solidFill>
              </a:rPr>
              <a:t>SCHIUMA D’ONDA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2257E621-0775-B940-9E7E-EE56E2F32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 altLang="it-IT" sz="3200">
              <a:latin typeface="Tahoma" panose="020B0604030504040204" pitchFamily="34" charset="0"/>
            </a:endParaRPr>
          </a:p>
        </p:txBody>
      </p:sp>
      <p:sp>
        <p:nvSpPr>
          <p:cNvPr id="72714" name="Rectangle 10">
            <a:extLst>
              <a:ext uri="{FF2B5EF4-FFF2-40B4-BE49-F238E27FC236}">
                <a16:creationId xmlns:a16="http://schemas.microsoft.com/office/drawing/2014/main" id="{56765BC4-234B-8548-B20A-D64A729D9D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altLang="it-IT" sz="2000" dirty="0">
                <a:solidFill>
                  <a:srgbClr val="9A5D04"/>
                </a:solidFill>
              </a:rPr>
              <a:t>LE PROTAGONISTE</a:t>
            </a:r>
          </a:p>
          <a:p>
            <a:pPr marL="0" indent="0" algn="just">
              <a:buNone/>
            </a:pPr>
            <a:endParaRPr lang="it-IT" altLang="it-IT" sz="2000" dirty="0"/>
          </a:p>
          <a:p>
            <a:pPr marL="0" indent="0" algn="just">
              <a:buNone/>
            </a:pPr>
            <a:r>
              <a:rPr lang="it-IT" altLang="it-IT" sz="2000" dirty="0">
                <a:solidFill>
                  <a:srgbClr val="9A5D04"/>
                </a:solidFill>
              </a:rPr>
              <a:t>SAFFO</a:t>
            </a:r>
            <a:r>
              <a:rPr lang="it-IT" altLang="it-IT" sz="2000" dirty="0"/>
              <a:t>, la poetessa di Lesbo che cantò l’amore e morì suicida gettandosi in mare da un rupe</a:t>
            </a:r>
          </a:p>
          <a:p>
            <a:pPr marL="598950" lvl="1" algn="just"/>
            <a:r>
              <a:rPr lang="it-IT" altLang="it-IT" sz="1800" dirty="0"/>
              <a:t>cercò la morte per placare il tumulto d’amore</a:t>
            </a:r>
          </a:p>
          <a:p>
            <a:pPr marL="0" indent="0" algn="just">
              <a:buNone/>
            </a:pPr>
            <a:endParaRPr lang="it-IT" altLang="it-IT" sz="2000" dirty="0"/>
          </a:p>
          <a:p>
            <a:pPr marL="0" indent="0" algn="just">
              <a:buNone/>
            </a:pPr>
            <a:r>
              <a:rPr lang="it-IT" altLang="it-IT" sz="2000" dirty="0">
                <a:solidFill>
                  <a:srgbClr val="9A5D04"/>
                </a:solidFill>
              </a:rPr>
              <a:t>BRITOMARTI</a:t>
            </a:r>
            <a:r>
              <a:rPr lang="it-IT" altLang="it-IT" sz="2000" dirty="0"/>
              <a:t>, la ninfa di monti che si mutò in ninfa marina dopo essersi gettata in mare per sfuggire a Minosse</a:t>
            </a:r>
          </a:p>
          <a:p>
            <a:pPr marL="598950" lvl="1" algn="just"/>
            <a:r>
              <a:rPr lang="it-IT" altLang="it-IT" sz="1600" dirty="0"/>
              <a:t>volle mantenere la verginità</a:t>
            </a:r>
          </a:p>
          <a:p>
            <a:pPr marL="598950" lvl="1" algn="just"/>
            <a:endParaRPr lang="it-IT" altLang="it-IT" sz="1600" dirty="0"/>
          </a:p>
        </p:txBody>
      </p:sp>
      <p:pic>
        <p:nvPicPr>
          <p:cNvPr id="9" name="Segnaposto immagine online 8">
            <a:extLst>
              <a:ext uri="{FF2B5EF4-FFF2-40B4-BE49-F238E27FC236}">
                <a16:creationId xmlns:a16="http://schemas.microsoft.com/office/drawing/2014/main" id="{3F368CF9-F339-4242-8474-C1FD5F97FE39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3"/>
          <a:srcRect b="12199"/>
          <a:stretch/>
        </p:blipFill>
        <p:spPr>
          <a:xfrm>
            <a:off x="5148064" y="1628800"/>
            <a:ext cx="3491324" cy="439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2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/>
      <p:bldP spid="727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>
            <a:extLst>
              <a:ext uri="{FF2B5EF4-FFF2-40B4-BE49-F238E27FC236}">
                <a16:creationId xmlns:a16="http://schemas.microsoft.com/office/drawing/2014/main" id="{AD869184-46EA-BE4C-9746-15295ADEE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2632075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82" name="Text Box 6">
            <a:extLst>
              <a:ext uri="{FF2B5EF4-FFF2-40B4-BE49-F238E27FC236}">
                <a16:creationId xmlns:a16="http://schemas.microsoft.com/office/drawing/2014/main" id="{5A28853E-1723-7D48-827D-965635DC7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05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>
              <a:latin typeface="Tahoma" panose="020B0604030504040204" pitchFamily="34" charset="0"/>
            </a:endParaRPr>
          </a:p>
          <a:p>
            <a:pPr algn="l"/>
            <a:endParaRPr lang="it-IT" altLang="it-IT">
              <a:latin typeface="Tahoma" panose="020B0604030504040204" pitchFamily="34" charset="0"/>
            </a:endParaRPr>
          </a:p>
        </p:txBody>
      </p:sp>
      <p:sp>
        <p:nvSpPr>
          <p:cNvPr id="75788" name="Rectangle 12">
            <a:extLst>
              <a:ext uri="{FF2B5EF4-FFF2-40B4-BE49-F238E27FC236}">
                <a16:creationId xmlns:a16="http://schemas.microsoft.com/office/drawing/2014/main" id="{A0C0E215-3459-FE49-B02C-34314E1E4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dirty="0">
                <a:solidFill>
                  <a:schemeClr val="accent1">
                    <a:lumMod val="25000"/>
                  </a:schemeClr>
                </a:solidFill>
              </a:rPr>
              <a:t>ANALISI DEL DIALOGO</a:t>
            </a:r>
          </a:p>
        </p:txBody>
      </p:sp>
      <p:sp>
        <p:nvSpPr>
          <p:cNvPr id="75789" name="Rectangle 13">
            <a:extLst>
              <a:ext uri="{FF2B5EF4-FFF2-40B4-BE49-F238E27FC236}">
                <a16:creationId xmlns:a16="http://schemas.microsoft.com/office/drawing/2014/main" id="{722C2A4D-BAF3-9D43-9C50-5C084597DE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1304924"/>
            <a:ext cx="7993137" cy="5076403"/>
          </a:xfrm>
        </p:spPr>
        <p:txBody>
          <a:bodyPr/>
          <a:lstStyle/>
          <a:p>
            <a:pPr algn="just"/>
            <a:r>
              <a:rPr lang="it-IT" altLang="it-IT" sz="2000" dirty="0"/>
              <a:t>SAFFO non accetta il DESTINO e sceglie in non-essere, il nulla, ma continua a vivere nell’eternità del mare</a:t>
            </a:r>
          </a:p>
          <a:p>
            <a:pPr algn="just"/>
            <a:endParaRPr lang="it-IT" altLang="it-IT" sz="2000" dirty="0"/>
          </a:p>
          <a:p>
            <a:pPr algn="just">
              <a:lnSpc>
                <a:spcPct val="150000"/>
              </a:lnSpc>
            </a:pPr>
            <a:r>
              <a:rPr lang="it-IT" altLang="it-IT" sz="2000" dirty="0"/>
              <a:t>SCRIVERE è un modo per fuggire dal mondo, una fuga in senso CONOSCITIVO</a:t>
            </a:r>
          </a:p>
          <a:p>
            <a:pPr algn="just">
              <a:lnSpc>
                <a:spcPct val="150000"/>
              </a:lnSpc>
            </a:pPr>
            <a:r>
              <a:rPr lang="it-IT" altLang="it-IT" sz="2000" dirty="0"/>
              <a:t>SAFFO guarda la vita e ne fa un CANTO per capirla a fondo</a:t>
            </a:r>
          </a:p>
          <a:p>
            <a:pPr algn="just">
              <a:lnSpc>
                <a:spcPct val="150000"/>
              </a:lnSpc>
            </a:pPr>
            <a:r>
              <a:rPr lang="it-IT" altLang="it-IT" sz="2000" dirty="0"/>
              <a:t>Il desiderio di AMORE la rende SCHIUMA D’ONDA contro lo scoglio della REALTA’, il cui senso è insondabile</a:t>
            </a:r>
          </a:p>
          <a:p>
            <a:pPr algn="just">
              <a:lnSpc>
                <a:spcPct val="150000"/>
              </a:lnSpc>
            </a:pPr>
            <a:r>
              <a:rPr lang="it-IT" altLang="it-IT" sz="2000" dirty="0"/>
              <a:t>SAFFO vive e muore per passione: in lei sono </a:t>
            </a:r>
          </a:p>
          <a:p>
            <a:pPr marL="800100" lvl="2" indent="0" algn="just">
              <a:lnSpc>
                <a:spcPct val="150000"/>
              </a:lnSpc>
              <a:buNone/>
            </a:pP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</a:rPr>
              <a:t>RAZIONALITA’				IRRAZIONALITA</a:t>
            </a:r>
            <a:r>
              <a:rPr lang="it-IT" altLang="it-IT" sz="1400" dirty="0"/>
              <a:t>’</a:t>
            </a:r>
          </a:p>
          <a:p>
            <a:pPr marL="800100" lvl="2" indent="0" algn="ctr">
              <a:lnSpc>
                <a:spcPct val="150000"/>
              </a:lnSpc>
              <a:buNone/>
            </a:pPr>
            <a:r>
              <a:rPr lang="it-IT" altLang="it-IT" dirty="0"/>
              <a:t>L’AMORE la fece SORRIDERE</a:t>
            </a:r>
          </a:p>
        </p:txBody>
      </p:sp>
      <p:sp>
        <p:nvSpPr>
          <p:cNvPr id="2" name="Freccia giù 1">
            <a:extLst>
              <a:ext uri="{FF2B5EF4-FFF2-40B4-BE49-F238E27FC236}">
                <a16:creationId xmlns:a16="http://schemas.microsoft.com/office/drawing/2014/main" id="{C9256D45-A93F-0F41-9F04-32602B01D496}"/>
              </a:ext>
            </a:extLst>
          </p:cNvPr>
          <p:cNvSpPr/>
          <p:nvPr/>
        </p:nvSpPr>
        <p:spPr bwMode="auto">
          <a:xfrm>
            <a:off x="3923928" y="1992188"/>
            <a:ext cx="1486272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702C064-5ED8-8449-B998-83084C071843}"/>
              </a:ext>
            </a:extLst>
          </p:cNvPr>
          <p:cNvCxnSpPr/>
          <p:nvPr/>
        </p:nvCxnSpPr>
        <p:spPr bwMode="auto">
          <a:xfrm flipH="1">
            <a:off x="3563888" y="5229200"/>
            <a:ext cx="57606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A09E33A-9D6D-EC45-AFDF-4C90CDFF8B54}"/>
              </a:ext>
            </a:extLst>
          </p:cNvPr>
          <p:cNvCxnSpPr/>
          <p:nvPr/>
        </p:nvCxnSpPr>
        <p:spPr bwMode="auto">
          <a:xfrm>
            <a:off x="5400907" y="5289550"/>
            <a:ext cx="792088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5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5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/>
      <p:bldP spid="7578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22" name="Rectangle 370">
            <a:extLst>
              <a:ext uri="{FF2B5EF4-FFF2-40B4-BE49-F238E27FC236}">
                <a16:creationId xmlns:a16="http://schemas.microsoft.com/office/drawing/2014/main" id="{A20E0C40-9883-7642-A269-687D49024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accent1">
                    <a:lumMod val="25000"/>
                  </a:schemeClr>
                </a:solidFill>
              </a:rPr>
              <a:t>ELENA DI TINDARO</a:t>
            </a:r>
          </a:p>
        </p:txBody>
      </p:sp>
      <p:sp>
        <p:nvSpPr>
          <p:cNvPr id="75123" name="Rectangle 371">
            <a:extLst>
              <a:ext uri="{FF2B5EF4-FFF2-40B4-BE49-F238E27FC236}">
                <a16:creationId xmlns:a16="http://schemas.microsoft.com/office/drawing/2014/main" id="{740D49C9-479D-9B45-9DEE-6A4973C606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42989" y="1304925"/>
            <a:ext cx="7417444" cy="4788371"/>
          </a:xfrm>
        </p:spPr>
        <p:txBody>
          <a:bodyPr/>
          <a:lstStyle/>
          <a:p>
            <a:r>
              <a:rPr lang="it-IT" altLang="it-IT" sz="2000" dirty="0"/>
              <a:t>Non amò e non sorrise mai, ma fu amata: forse fu felice</a:t>
            </a:r>
          </a:p>
          <a:p>
            <a:r>
              <a:rPr lang="it-IT" altLang="it-IT" sz="2000" dirty="0"/>
              <a:t>Accettò, unica tra le donne, il proprio destino</a:t>
            </a:r>
          </a:p>
          <a:p>
            <a:pPr algn="just"/>
            <a:r>
              <a:rPr lang="it-IT" altLang="it-IT" sz="2000" dirty="0"/>
              <a:t>Tante altre donne hanno trovato invece la morte in quel mare in cui nacque Afrodite, dea dell’amore, invocata da Saffo nel bellissimo </a:t>
            </a:r>
            <a:r>
              <a:rPr lang="it-IT" altLang="it-IT" sz="2000" i="1" dirty="0">
                <a:solidFill>
                  <a:schemeClr val="accent1">
                    <a:lumMod val="25000"/>
                  </a:schemeClr>
                </a:solidFill>
              </a:rPr>
              <a:t>Inno ad Afrodite</a:t>
            </a:r>
            <a:endParaRPr lang="it-IT" altLang="it-IT" sz="2000" dirty="0"/>
          </a:p>
          <a:p>
            <a:pPr marL="0" indent="0" algn="ctr">
              <a:buNone/>
            </a:pPr>
            <a:endParaRPr lang="it-IT" altLang="it-IT" sz="2000" i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endParaRPr lang="it-IT" altLang="it-IT" sz="2000" i="1" dirty="0">
              <a:solidFill>
                <a:schemeClr val="accent1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it-IT" altLang="it-IT" sz="2000" dirty="0"/>
              <a:t>Due opposti esistenziali eterni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</a:rPr>
              <a:t>	AMORE				MORTE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6D0E88B-9357-184E-96F6-96FB147AAA5F}"/>
              </a:ext>
            </a:extLst>
          </p:cNvPr>
          <p:cNvCxnSpPr/>
          <p:nvPr/>
        </p:nvCxnSpPr>
        <p:spPr bwMode="auto">
          <a:xfrm flipH="1">
            <a:off x="2699792" y="4077072"/>
            <a:ext cx="432048" cy="504056"/>
          </a:xfrm>
          <a:prstGeom prst="straightConnector1">
            <a:avLst/>
          </a:prstGeom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99319BE-D5B5-854C-9481-D033BEB0D054}"/>
              </a:ext>
            </a:extLst>
          </p:cNvPr>
          <p:cNvCxnSpPr/>
          <p:nvPr/>
        </p:nvCxnSpPr>
        <p:spPr bwMode="auto">
          <a:xfrm>
            <a:off x="6012160" y="4077072"/>
            <a:ext cx="576064" cy="504056"/>
          </a:xfrm>
          <a:prstGeom prst="straightConnector1">
            <a:avLst/>
          </a:prstGeom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Freccia giù 7">
            <a:extLst>
              <a:ext uri="{FF2B5EF4-FFF2-40B4-BE49-F238E27FC236}">
                <a16:creationId xmlns:a16="http://schemas.microsoft.com/office/drawing/2014/main" id="{E1AA7BDA-F15A-4243-98E4-5DAB72845C38}"/>
              </a:ext>
            </a:extLst>
          </p:cNvPr>
          <p:cNvSpPr/>
          <p:nvPr/>
        </p:nvSpPr>
        <p:spPr bwMode="auto">
          <a:xfrm>
            <a:off x="4139952" y="3140968"/>
            <a:ext cx="1152128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22" grpId="0"/>
      <p:bldP spid="75123" grpId="0" build="p"/>
    </p:bldLst>
  </p:timing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913</Words>
  <Application>Microsoft Macintosh PowerPoint</Application>
  <PresentationFormat>Presentazione su schermo (4:3)</PresentationFormat>
  <Paragraphs>132</Paragraphs>
  <Slides>18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Century Schoolbook</vt:lpstr>
      <vt:lpstr>Tahoma</vt:lpstr>
      <vt:lpstr>Times New Roman</vt:lpstr>
      <vt:lpstr>Global</vt:lpstr>
      <vt:lpstr>Dialoghi con Leucò</vt:lpstr>
      <vt:lpstr>LE PAROLE DI PAVESE</vt:lpstr>
      <vt:lpstr>I  DRAMMI  PERENNI  DELL’UOMO</vt:lpstr>
      <vt:lpstr>Presentazione standard di PowerPoint</vt:lpstr>
      <vt:lpstr>ESIODO</vt:lpstr>
      <vt:lpstr>LEGGIAMO INSIEME…</vt:lpstr>
      <vt:lpstr>SCHIUMA D’ONDA</vt:lpstr>
      <vt:lpstr>ANALISI DEL DIALOGO</vt:lpstr>
      <vt:lpstr>ELENA DI TINDARO</vt:lpstr>
      <vt:lpstr>L’INCONSOLABILE</vt:lpstr>
      <vt:lpstr>ANALISI DEL DIALOGO</vt:lpstr>
      <vt:lpstr>IL SENSO DEL DIALOGO</vt:lpstr>
      <vt:lpstr>LA POESIA</vt:lpstr>
      <vt:lpstr>LE MUSE</vt:lpstr>
      <vt:lpstr>ESIODO: IL POETA</vt:lpstr>
      <vt:lpstr>ODISSEO: DUE DIALOGHI</vt:lpstr>
      <vt:lpstr>LA VITA</vt:lpstr>
      <vt:lpstr>CIRCE E CALIPSO</vt:lpstr>
    </vt:vector>
  </TitlesOfParts>
  <Manager/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Dialoghi con Leucò</dc:title>
  <dc:subject/>
  <dc:creator>Alessandra Silva</dc:creator>
  <cp:keywords/>
  <dc:description/>
  <cp:lastModifiedBy>Alessandra Silva</cp:lastModifiedBy>
  <cp:revision>18</cp:revision>
  <dcterms:created xsi:type="dcterms:W3CDTF">2019-01-16T19:48:42Z</dcterms:created>
  <dcterms:modified xsi:type="dcterms:W3CDTF">2019-01-17T17:47:37Z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TC010183711040</vt:lpwstr>
  </property>
</Properties>
</file>