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54"/>
  </p:normalViewPr>
  <p:slideViewPr>
    <p:cSldViewPr snapToGrid="0" snapToObjects="1">
      <p:cViewPr varScale="1">
        <p:scale>
          <a:sx n="55" d="100"/>
          <a:sy n="55" d="100"/>
        </p:scale>
        <p:origin x="224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e sottotito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o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Titolo Testo"/>
          <p:cNvSpPr txBox="1">
            <a:spLocks noGrp="1"/>
          </p:cNvSpPr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–Giovanni Mel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300" i="1"/>
            </a:lvl1pPr>
          </a:lstStyle>
          <a:p>
            <a:r>
              <a:t>–Giovanni Mela</a:t>
            </a:r>
          </a:p>
        </p:txBody>
      </p:sp>
      <p:sp>
        <p:nvSpPr>
          <p:cNvPr id="108" name="“Inserisci qui una citazione”."/>
          <p:cNvSpPr txBox="1">
            <a:spLocks noGrp="1"/>
          </p:cNvSpPr>
          <p:nvPr>
            <p:ph type="body" sz="quarter" idx="14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r>
              <a:t>“Inserisci qui una citazione”. </a:t>
            </a:r>
          </a:p>
        </p:txBody>
      </p:sp>
      <p:sp>
        <p:nvSpPr>
          <p:cNvPr id="10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66789" y="9245599"/>
            <a:ext cx="283922" cy="381001"/>
          </a:xfrm>
          <a:prstGeom prst="rect">
            <a:avLst/>
          </a:prstGeom>
        </p:spPr>
        <p:txBody>
          <a:bodyPr anchor="ctr"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Orizzont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o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Immagine"/>
          <p:cNvSpPr>
            <a:spLocks noGrp="1"/>
          </p:cNvSpPr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uppo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 descr="typesetflourish_shape_big.pdf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 descr="typesetflourish_line.pdf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Immagine"/>
          <p:cNvSpPr>
            <a:spLocks noGrp="1"/>
          </p:cNvSpPr>
          <p:nvPr>
            <p:ph type="pic" sz="half" idx="13"/>
          </p:nvPr>
        </p:nvSpPr>
        <p:spPr>
          <a:xfrm>
            <a:off x="7002462" y="17462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Titolo Testo"/>
          <p:cNvSpPr txBox="1">
            <a:spLocks noGrp="1"/>
          </p:cNvSpPr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Titolo Testo</a:t>
            </a:r>
          </a:p>
        </p:txBody>
      </p:sp>
      <p:sp>
        <p:nvSpPr>
          <p:cNvPr id="5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a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71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magine"/>
          <p:cNvSpPr>
            <a:spLocks noGrp="1"/>
          </p:cNvSpPr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8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3 per pagin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magine"/>
          <p:cNvSpPr>
            <a:spLocks noGrp="1"/>
          </p:cNvSpPr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magine"/>
          <p:cNvSpPr>
            <a:spLocks noGrp="1"/>
          </p:cNvSpPr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magine"/>
          <p:cNvSpPr>
            <a:spLocks noGrp="1"/>
          </p:cNvSpPr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66789" y="9245599"/>
            <a:ext cx="283922" cy="381001"/>
          </a:xfrm>
          <a:prstGeom prst="rect">
            <a:avLst/>
          </a:prstGeom>
          <a:noFill/>
        </p:spPr>
        <p:txBody>
          <a:bodyPr anchor="b"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a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66789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15"/>
        </a:buBlip>
        <a:tabLst/>
        <a:defRPr sz="4000" b="0" i="0" u="none" strike="noStrike" cap="none" spc="0" baseline="0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ESARE PAVES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600"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/>
              <a:t>CESARE PAVESE</a:t>
            </a:r>
          </a:p>
        </p:txBody>
      </p:sp>
      <p:sp>
        <p:nvSpPr>
          <p:cNvPr id="134" name="SANTO STEFANO BELBO 1908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78358">
              <a:spcBef>
                <a:spcPts val="1100"/>
              </a:spcBef>
              <a:defRPr sz="3564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pPr>
            <a:r>
              <a:rPr dirty="0"/>
              <a:t>SANTO STEFANO BELBO 1908</a:t>
            </a:r>
          </a:p>
          <a:p>
            <a:pPr algn="r" defTabSz="578358">
              <a:spcBef>
                <a:spcPts val="1100"/>
              </a:spcBef>
              <a:defRPr sz="3564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pPr>
            <a:r>
              <a:rPr dirty="0"/>
              <a:t>TORINO 1950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nni poco felici: angoscia per la propria irresolutezza e debolezza…"/>
          <p:cNvSpPr txBox="1">
            <a:spLocks noGrp="1"/>
          </p:cNvSpPr>
          <p:nvPr>
            <p:ph type="body" idx="1"/>
          </p:nvPr>
        </p:nvSpPr>
        <p:spPr>
          <a:xfrm>
            <a:off x="850900" y="838200"/>
            <a:ext cx="11303000" cy="5867400"/>
          </a:xfrm>
          <a:prstGeom prst="rect">
            <a:avLst/>
          </a:prstGeom>
        </p:spPr>
        <p:txBody>
          <a:bodyPr anchor="t"/>
          <a:lstStyle/>
          <a:p>
            <a:pPr algn="just">
              <a:lnSpc>
                <a:spcPct val="100000"/>
              </a:lnSpc>
              <a:spcBef>
                <a:spcPts val="500"/>
              </a:spcBef>
              <a:buBlip>
                <a:blip r:embed="rId2"/>
              </a:buBlip>
            </a:pPr>
            <a:r>
              <a:rPr dirty="0"/>
              <a:t>Anni </a:t>
            </a:r>
            <a:r>
              <a:rPr dirty="0" err="1"/>
              <a:t>poco</a:t>
            </a:r>
            <a:r>
              <a:rPr dirty="0"/>
              <a:t> </a:t>
            </a:r>
            <a:r>
              <a:rPr dirty="0" err="1"/>
              <a:t>felici</a:t>
            </a:r>
            <a:r>
              <a:rPr dirty="0"/>
              <a:t>: </a:t>
            </a:r>
            <a:r>
              <a:rPr dirty="0" err="1"/>
              <a:t>angoscia</a:t>
            </a:r>
            <a:r>
              <a:rPr dirty="0"/>
              <a:t> per la propria </a:t>
            </a:r>
            <a:r>
              <a:rPr dirty="0" err="1"/>
              <a:t>irresolutezza</a:t>
            </a:r>
            <a:r>
              <a:rPr dirty="0"/>
              <a:t> e </a:t>
            </a:r>
            <a:r>
              <a:rPr dirty="0" err="1"/>
              <a:t>debolezza</a:t>
            </a:r>
            <a:endParaRPr dirty="0"/>
          </a:p>
          <a:p>
            <a:pPr algn="just">
              <a:lnSpc>
                <a:spcPct val="100000"/>
              </a:lnSpc>
              <a:spcBef>
                <a:spcPts val="500"/>
              </a:spcBef>
              <a:buBlip>
                <a:blip r:embed="rId2"/>
              </a:buBlip>
            </a:pPr>
            <a:r>
              <a:rPr dirty="0" err="1"/>
              <a:t>Primi</a:t>
            </a:r>
            <a:r>
              <a:rPr dirty="0"/>
              <a:t> </a:t>
            </a:r>
            <a:r>
              <a:rPr dirty="0" err="1"/>
              <a:t>propositi</a:t>
            </a:r>
            <a:r>
              <a:rPr dirty="0"/>
              <a:t> di </a:t>
            </a:r>
            <a:r>
              <a:rPr dirty="0" err="1"/>
              <a:t>suicidio</a:t>
            </a:r>
            <a:r>
              <a:rPr dirty="0"/>
              <a:t> in </a:t>
            </a:r>
            <a:r>
              <a:rPr dirty="0" err="1"/>
              <a:t>relazione</a:t>
            </a:r>
            <a:r>
              <a:rPr dirty="0"/>
              <a:t>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delusioni</a:t>
            </a:r>
            <a:r>
              <a:rPr dirty="0"/>
              <a:t> </a:t>
            </a:r>
            <a:r>
              <a:rPr dirty="0" err="1"/>
              <a:t>amorose</a:t>
            </a:r>
            <a:r>
              <a:rPr dirty="0"/>
              <a:t> con </a:t>
            </a:r>
            <a:r>
              <a:rPr dirty="0" err="1"/>
              <a:t>attrici</a:t>
            </a:r>
            <a:r>
              <a:rPr dirty="0"/>
              <a:t> di </a:t>
            </a:r>
            <a:r>
              <a:rPr dirty="0" err="1"/>
              <a:t>varietà</a:t>
            </a:r>
            <a:r>
              <a:rPr dirty="0"/>
              <a:t> e </a:t>
            </a:r>
            <a:r>
              <a:rPr dirty="0" err="1"/>
              <a:t>ballerine</a:t>
            </a:r>
            <a:endParaRPr dirty="0"/>
          </a:p>
          <a:p>
            <a:pPr algn="just">
              <a:lnSpc>
                <a:spcPct val="100000"/>
              </a:lnSpc>
              <a:spcBef>
                <a:spcPts val="500"/>
              </a:spcBef>
              <a:buBlip>
                <a:blip r:embed="rId2"/>
              </a:buBlip>
            </a:pPr>
            <a:r>
              <a:rPr dirty="0"/>
              <a:t>1932: </a:t>
            </a:r>
            <a:r>
              <a:rPr dirty="0" err="1"/>
              <a:t>evita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servizio</a:t>
            </a:r>
            <a:r>
              <a:rPr dirty="0"/>
              <a:t> </a:t>
            </a:r>
            <a:r>
              <a:rPr dirty="0" err="1"/>
              <a:t>militare</a:t>
            </a:r>
            <a:r>
              <a:rPr dirty="0"/>
              <a:t> e </a:t>
            </a:r>
            <a:r>
              <a:rPr dirty="0" err="1"/>
              <a:t>insegna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scuole</a:t>
            </a:r>
            <a:r>
              <a:rPr dirty="0"/>
              <a:t> </a:t>
            </a:r>
            <a:r>
              <a:rPr dirty="0" err="1"/>
              <a:t>serali</a:t>
            </a:r>
            <a:r>
              <a:rPr dirty="0"/>
              <a:t> e private</a:t>
            </a:r>
          </a:p>
          <a:p>
            <a:pPr algn="just">
              <a:lnSpc>
                <a:spcPct val="100000"/>
              </a:lnSpc>
              <a:spcBef>
                <a:spcPts val="500"/>
              </a:spcBef>
              <a:buBlip>
                <a:blip r:embed="rId2"/>
              </a:buBlip>
            </a:pPr>
            <a:r>
              <a:rPr dirty="0" err="1"/>
              <a:t>Pubblica</a:t>
            </a:r>
            <a:r>
              <a:rPr dirty="0"/>
              <a:t> </a:t>
            </a:r>
            <a:r>
              <a:rPr dirty="0" err="1"/>
              <a:t>saggi</a:t>
            </a:r>
            <a:r>
              <a:rPr dirty="0"/>
              <a:t> </a:t>
            </a:r>
            <a:r>
              <a:rPr dirty="0" err="1"/>
              <a:t>sulla</a:t>
            </a:r>
            <a:r>
              <a:rPr dirty="0"/>
              <a:t> </a:t>
            </a:r>
            <a:r>
              <a:rPr dirty="0" err="1"/>
              <a:t>letteratura</a:t>
            </a:r>
            <a:r>
              <a:rPr dirty="0"/>
              <a:t> </a:t>
            </a:r>
            <a:r>
              <a:rPr dirty="0" err="1"/>
              <a:t>americana</a:t>
            </a:r>
            <a:r>
              <a:rPr dirty="0"/>
              <a:t> e ne traduce </a:t>
            </a: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classici</a:t>
            </a:r>
            <a:r>
              <a:rPr dirty="0"/>
              <a:t>, come </a:t>
            </a:r>
            <a:r>
              <a:rPr i="1" u="sng" dirty="0"/>
              <a:t>Moby Dick</a:t>
            </a:r>
            <a:r>
              <a:rPr dirty="0"/>
              <a:t> di Melville</a:t>
            </a:r>
          </a:p>
        </p:txBody>
      </p:sp>
      <p:grpSp>
        <p:nvGrpSpPr>
          <p:cNvPr id="163" name="Moby_blue.jpg"/>
          <p:cNvGrpSpPr/>
          <p:nvPr/>
        </p:nvGrpSpPr>
        <p:grpSpPr>
          <a:xfrm rot="540000">
            <a:off x="9190840" y="6477392"/>
            <a:ext cx="2311388" cy="2689945"/>
            <a:chOff x="0" y="0"/>
            <a:chExt cx="2245141" cy="2819126"/>
          </a:xfrm>
        </p:grpSpPr>
        <p:pic>
          <p:nvPicPr>
            <p:cNvPr id="162" name="Moby_blue.jpg" descr="Moby_blue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991142" cy="24889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1" name="Moby_blue.jpg" descr="Moby_blue.jp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245142" cy="28191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home-vignaioli-santo-stefano-langhe-1.jpg" descr="home-vignaioli-santo-stefano-langhe-1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3517900"/>
            <a:ext cx="11176000" cy="4902200"/>
          </a:xfrm>
          <a:prstGeom prst="rect">
            <a:avLst/>
          </a:prstGeom>
        </p:spPr>
      </p:pic>
      <p:sp>
        <p:nvSpPr>
          <p:cNvPr id="166" name="LE LANGH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/>
              <a:t>LE LANGHE</a:t>
            </a:r>
          </a:p>
        </p:txBody>
      </p:sp>
      <p:sp>
        <p:nvSpPr>
          <p:cNvPr id="167" name="… un versante lungo e ininterrotto di vigne e di rive, un pendio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algn="just" defTabSz="537463">
              <a:spcBef>
                <a:spcPts val="1100"/>
              </a:spcBef>
              <a:defRPr sz="3312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lvl1pPr>
          </a:lstStyle>
          <a:p>
            <a:r>
              <a:rPr dirty="0"/>
              <a:t>… un </a:t>
            </a:r>
            <a:r>
              <a:rPr dirty="0" err="1"/>
              <a:t>versante</a:t>
            </a:r>
            <a:r>
              <a:rPr dirty="0"/>
              <a:t> </a:t>
            </a:r>
            <a:r>
              <a:rPr dirty="0" err="1"/>
              <a:t>lungo</a:t>
            </a:r>
            <a:r>
              <a:rPr dirty="0"/>
              <a:t> e </a:t>
            </a:r>
            <a:r>
              <a:rPr dirty="0" err="1"/>
              <a:t>ininterrotto</a:t>
            </a:r>
            <a:r>
              <a:rPr dirty="0"/>
              <a:t> di </a:t>
            </a:r>
            <a:r>
              <a:rPr dirty="0" err="1"/>
              <a:t>vigne</a:t>
            </a:r>
            <a:r>
              <a:rPr dirty="0"/>
              <a:t> e di rive, un </a:t>
            </a:r>
            <a:r>
              <a:rPr dirty="0" err="1"/>
              <a:t>pendio</a:t>
            </a:r>
            <a:r>
              <a:rPr dirty="0"/>
              <a:t>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nimBg="1"/>
      <p:bldP spid="16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Dalla dittatura alla guerr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08940">
              <a:defRPr sz="4900"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dittatura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guerra</a:t>
            </a:r>
            <a:endParaRPr dirty="0"/>
          </a:p>
        </p:txBody>
      </p:sp>
      <p:sp>
        <p:nvSpPr>
          <p:cNvPr id="170" name="1934: si iscrive al Partito nazionale fascisata per insegnare nelle scuole statali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algn="just">
              <a:lnSpc>
                <a:spcPct val="100000"/>
              </a:lnSpc>
              <a:spcBef>
                <a:spcPts val="500"/>
              </a:spcBef>
              <a:buBlip>
                <a:blip r:embed="rId2"/>
              </a:buBlip>
            </a:pPr>
            <a:r>
              <a:rPr dirty="0"/>
              <a:t>1934: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iscrive</a:t>
            </a:r>
            <a:r>
              <a:rPr dirty="0"/>
              <a:t> al </a:t>
            </a:r>
            <a:r>
              <a:rPr dirty="0" err="1"/>
              <a:t>Partito</a:t>
            </a:r>
            <a:r>
              <a:rPr dirty="0"/>
              <a:t> </a:t>
            </a:r>
            <a:r>
              <a:rPr dirty="0" err="1"/>
              <a:t>nazionale</a:t>
            </a:r>
            <a:r>
              <a:rPr dirty="0"/>
              <a:t> </a:t>
            </a:r>
            <a:r>
              <a:rPr dirty="0" err="1"/>
              <a:t>fascisata</a:t>
            </a:r>
            <a:r>
              <a:rPr dirty="0"/>
              <a:t> per </a:t>
            </a:r>
            <a:r>
              <a:rPr dirty="0" err="1"/>
              <a:t>insegnare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scuole</a:t>
            </a:r>
            <a:r>
              <a:rPr dirty="0"/>
              <a:t> </a:t>
            </a:r>
            <a:r>
              <a:rPr dirty="0" err="1"/>
              <a:t>statali</a:t>
            </a:r>
            <a:endParaRPr dirty="0"/>
          </a:p>
          <a:p>
            <a:pPr algn="just">
              <a:lnSpc>
                <a:spcPct val="100000"/>
              </a:lnSpc>
              <a:spcBef>
                <a:spcPts val="500"/>
              </a:spcBef>
              <a:buBlip>
                <a:blip r:embed="rId2"/>
              </a:buBlip>
            </a:pPr>
            <a:r>
              <a:rPr dirty="0"/>
              <a:t>1935: </a:t>
            </a:r>
            <a:r>
              <a:rPr dirty="0" err="1"/>
              <a:t>arrestato</a:t>
            </a:r>
            <a:r>
              <a:rPr dirty="0"/>
              <a:t> per </a:t>
            </a:r>
            <a:r>
              <a:rPr dirty="0" err="1"/>
              <a:t>antifascismo</a:t>
            </a:r>
            <a:r>
              <a:rPr dirty="0"/>
              <a:t> per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delazione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spia</a:t>
            </a:r>
            <a:r>
              <a:rPr dirty="0"/>
              <a:t>, </a:t>
            </a:r>
            <a:r>
              <a:rPr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Dino Segre</a:t>
            </a:r>
            <a:r>
              <a:rPr dirty="0"/>
              <a:t>, </a:t>
            </a:r>
            <a:r>
              <a:rPr dirty="0" err="1"/>
              <a:t>collaboratore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polizia</a:t>
            </a:r>
            <a:r>
              <a:rPr dirty="0"/>
              <a:t> </a:t>
            </a:r>
            <a:r>
              <a:rPr dirty="0" err="1"/>
              <a:t>segreta</a:t>
            </a:r>
            <a:r>
              <a:rPr dirty="0"/>
              <a:t> </a:t>
            </a:r>
            <a:r>
              <a:rPr dirty="0" err="1"/>
              <a:t>fascista</a:t>
            </a:r>
            <a:endParaRPr dirty="0"/>
          </a:p>
          <a:p>
            <a:pPr algn="just">
              <a:lnSpc>
                <a:spcPct val="100000"/>
              </a:lnSpc>
              <a:spcBef>
                <a:spcPts val="500"/>
              </a:spcBef>
              <a:buBlip>
                <a:blip r:embed="rId2"/>
              </a:buBlip>
            </a:pPr>
            <a:r>
              <a:rPr dirty="0" err="1"/>
              <a:t>Detenuto</a:t>
            </a:r>
            <a:r>
              <a:rPr dirty="0"/>
              <a:t> </a:t>
            </a:r>
            <a:r>
              <a:rPr dirty="0" err="1"/>
              <a:t>alle</a:t>
            </a:r>
            <a:r>
              <a:rPr dirty="0"/>
              <a:t> </a:t>
            </a:r>
            <a:r>
              <a:rPr dirty="0" err="1"/>
              <a:t>Carceri</a:t>
            </a:r>
            <a:r>
              <a:rPr dirty="0"/>
              <a:t> </a:t>
            </a:r>
            <a:r>
              <a:rPr dirty="0" err="1"/>
              <a:t>nuove</a:t>
            </a:r>
            <a:r>
              <a:rPr dirty="0"/>
              <a:t> di Torino e a Regina </a:t>
            </a:r>
            <a:r>
              <a:rPr dirty="0" err="1"/>
              <a:t>Coeli</a:t>
            </a:r>
            <a:r>
              <a:rPr dirty="0"/>
              <a:t> di Roma, poi </a:t>
            </a:r>
            <a:r>
              <a:rPr dirty="0" err="1"/>
              <a:t>inviato</a:t>
            </a:r>
            <a:r>
              <a:rPr dirty="0"/>
              <a:t> al </a:t>
            </a:r>
            <a:r>
              <a:rPr dirty="0" err="1"/>
              <a:t>confino</a:t>
            </a:r>
            <a:r>
              <a:rPr dirty="0"/>
              <a:t> a </a:t>
            </a:r>
            <a:r>
              <a:rPr u="sng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Brancaleone</a:t>
            </a:r>
            <a:r>
              <a:rPr u="sng"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 Calabro</a:t>
            </a:r>
            <a:r>
              <a:rPr dirty="0"/>
              <a:t> (da </a:t>
            </a:r>
            <a:r>
              <a:rPr dirty="0" err="1"/>
              <a:t>agosto</a:t>
            </a:r>
            <a:r>
              <a:rPr dirty="0"/>
              <a:t> 1935 a </a:t>
            </a:r>
            <a:r>
              <a:rPr dirty="0" err="1"/>
              <a:t>marzo</a:t>
            </a:r>
            <a:r>
              <a:rPr dirty="0"/>
              <a:t> 1936), con </a:t>
            </a:r>
            <a:r>
              <a:rPr dirty="0" err="1"/>
              <a:t>successivo</a:t>
            </a:r>
            <a:r>
              <a:rPr dirty="0"/>
              <a:t> </a:t>
            </a:r>
            <a:r>
              <a:rPr dirty="0" err="1"/>
              <a:t>condono</a:t>
            </a:r>
            <a:r>
              <a:rPr dirty="0"/>
              <a:t> e </a:t>
            </a:r>
            <a:r>
              <a:rPr dirty="0" err="1"/>
              <a:t>rientro</a:t>
            </a:r>
            <a:r>
              <a:rPr dirty="0"/>
              <a:t> a Torino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casa-brancaleone.jpg" descr="casa-brancaleone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876988" y="958850"/>
            <a:ext cx="4916949" cy="3771901"/>
          </a:xfrm>
          <a:prstGeom prst="rect">
            <a:avLst/>
          </a:prstGeom>
        </p:spPr>
      </p:pic>
      <p:sp>
        <p:nvSpPr>
          <p:cNvPr id="173" name="Pavese a brancaleone"/>
          <p:cNvSpPr txBox="1">
            <a:spLocks noGrp="1"/>
          </p:cNvSpPr>
          <p:nvPr>
            <p:ph type="title"/>
          </p:nvPr>
        </p:nvSpPr>
        <p:spPr>
          <a:xfrm>
            <a:off x="1644798" y="6632971"/>
            <a:ext cx="8474076" cy="1622029"/>
          </a:xfrm>
          <a:prstGeom prst="rect">
            <a:avLst/>
          </a:prstGeom>
        </p:spPr>
        <p:txBody>
          <a:bodyPr/>
          <a:lstStyle>
            <a:lvl1pPr defTabSz="514095">
              <a:defRPr sz="4928"/>
            </a:lvl1pPr>
          </a:lstStyle>
          <a:p>
            <a:r>
              <a:rPr dirty="0"/>
              <a:t>Pavese a </a:t>
            </a:r>
            <a:r>
              <a:rPr dirty="0" err="1"/>
              <a:t>brancaleone</a:t>
            </a:r>
            <a:endParaRPr dirty="0"/>
          </a:p>
        </p:txBody>
      </p:sp>
      <p:grpSp>
        <p:nvGrpSpPr>
          <p:cNvPr id="176" name="8c4f14a746241bf16ce72d8533b2deef.jpg"/>
          <p:cNvGrpSpPr/>
          <p:nvPr/>
        </p:nvGrpSpPr>
        <p:grpSpPr>
          <a:xfrm rot="720000">
            <a:off x="8080121" y="1125418"/>
            <a:ext cx="3229424" cy="4705824"/>
            <a:chOff x="0" y="0"/>
            <a:chExt cx="3229423" cy="4705822"/>
          </a:xfrm>
        </p:grpSpPr>
        <p:pic>
          <p:nvPicPr>
            <p:cNvPr id="175" name="8c4f14a746241bf16ce72d8533b2deef.jpg" descr="8c4f14a746241bf16ce72d8533b2deef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6999" y="88900"/>
              <a:ext cx="2975425" cy="437562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4" name="8c4f14a746241bf16ce72d8533b2deef.jpg" descr="8c4f14a746241bf16ce72d8533b2deef.jpg"/>
            <p:cNvPicPr>
              <a:picLocks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229425" cy="4705824"/>
            </a:xfrm>
            <a:prstGeom prst="rect">
              <a:avLst/>
            </a:prstGeom>
            <a:effectLst/>
          </p:spPr>
        </p:pic>
      </p:grpSp>
      <p:sp>
        <p:nvSpPr>
          <p:cNvPr id="177" name="La casa"/>
          <p:cNvSpPr txBox="1"/>
          <p:nvPr/>
        </p:nvSpPr>
        <p:spPr>
          <a:xfrm>
            <a:off x="5745734" y="4546600"/>
            <a:ext cx="151333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La casa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932B19-51B3-1344-856F-03B050945F63}"/>
              </a:ext>
            </a:extLst>
          </p:cNvPr>
          <p:cNvSpPr txBox="1"/>
          <p:nvPr/>
        </p:nvSpPr>
        <p:spPr>
          <a:xfrm>
            <a:off x="7800601" y="5914746"/>
            <a:ext cx="2562599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3600" b="0" i="0" u="none" strike="noStrike" cap="none" spc="0" normalizeH="0" baseline="0" dirty="0">
                <a:ln>
                  <a:noFill/>
                </a:ln>
                <a:solidFill>
                  <a:srgbClr val="57554B"/>
                </a:solidFill>
                <a:effectLst/>
                <a:uFillTx/>
                <a:latin typeface="Hoefler Text"/>
                <a:ea typeface="Hoefler Text"/>
                <a:cs typeface="Hoefler Text"/>
                <a:sym typeface="Hoefler Text"/>
              </a:rPr>
              <a:t>Gli amici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7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1942: lavora presso la casa editrice Einaudi e dal 1943 dirige per alcuni mesi la sede romana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22275" indent="-422275" algn="just" defTabSz="55499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800"/>
            </a:pPr>
            <a:r>
              <a:rPr dirty="0"/>
              <a:t>1942: </a:t>
            </a:r>
            <a:r>
              <a:rPr dirty="0" err="1"/>
              <a:t>lavora</a:t>
            </a:r>
            <a:r>
              <a:rPr dirty="0"/>
              <a:t> </a:t>
            </a:r>
            <a:r>
              <a:rPr dirty="0" err="1"/>
              <a:t>presso</a:t>
            </a:r>
            <a:r>
              <a:rPr dirty="0"/>
              <a:t> la casa </a:t>
            </a:r>
            <a:r>
              <a:rPr dirty="0" err="1"/>
              <a:t>editrice</a:t>
            </a:r>
            <a:r>
              <a:rPr dirty="0"/>
              <a:t> </a:t>
            </a:r>
            <a:r>
              <a:rPr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Einaudi</a:t>
            </a:r>
            <a:r>
              <a:rPr dirty="0"/>
              <a:t> e dal 1943 dirige per </a:t>
            </a:r>
            <a:r>
              <a:rPr dirty="0" err="1"/>
              <a:t>alcuni</a:t>
            </a:r>
            <a:r>
              <a:rPr dirty="0"/>
              <a:t> </a:t>
            </a:r>
            <a:r>
              <a:rPr dirty="0" err="1"/>
              <a:t>mesi</a:t>
            </a:r>
            <a:r>
              <a:rPr dirty="0"/>
              <a:t> la </a:t>
            </a:r>
            <a:r>
              <a:rPr dirty="0" err="1"/>
              <a:t>sede</a:t>
            </a:r>
            <a:r>
              <a:rPr dirty="0"/>
              <a:t> </a:t>
            </a:r>
            <a:r>
              <a:rPr dirty="0" err="1"/>
              <a:t>romana</a:t>
            </a:r>
            <a:endParaRPr dirty="0"/>
          </a:p>
          <a:p>
            <a:pPr marL="422275" indent="-422275" algn="just" defTabSz="55499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800"/>
            </a:pPr>
            <a:r>
              <a:rPr dirty="0" err="1"/>
              <a:t>Rientra</a:t>
            </a:r>
            <a:r>
              <a:rPr dirty="0"/>
              <a:t> a Torino </a:t>
            </a:r>
            <a:r>
              <a:rPr dirty="0" err="1"/>
              <a:t>il</a:t>
            </a:r>
            <a:r>
              <a:rPr dirty="0"/>
              <a:t> 26 </a:t>
            </a:r>
            <a:r>
              <a:rPr dirty="0" err="1"/>
              <a:t>luglio</a:t>
            </a:r>
            <a:r>
              <a:rPr dirty="0"/>
              <a:t> 1943 </a:t>
            </a:r>
            <a:r>
              <a:rPr dirty="0" err="1"/>
              <a:t>dopo</a:t>
            </a:r>
            <a:r>
              <a:rPr dirty="0"/>
              <a:t> la </a:t>
            </a:r>
            <a:r>
              <a:rPr dirty="0" err="1"/>
              <a:t>caduta</a:t>
            </a:r>
            <a:r>
              <a:rPr dirty="0"/>
              <a:t> di Mussolini e </a:t>
            </a:r>
            <a:r>
              <a:rPr dirty="0" err="1"/>
              <a:t>lavora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sede</a:t>
            </a:r>
            <a:r>
              <a:rPr dirty="0"/>
              <a:t> </a:t>
            </a:r>
            <a:r>
              <a:rPr dirty="0" err="1"/>
              <a:t>torinese</a:t>
            </a:r>
            <a:r>
              <a:rPr dirty="0"/>
              <a:t> </a:t>
            </a:r>
            <a:r>
              <a:rPr dirty="0" err="1"/>
              <a:t>fino</a:t>
            </a:r>
            <a:r>
              <a:rPr dirty="0"/>
              <a:t> all’8 </a:t>
            </a:r>
            <a:r>
              <a:rPr dirty="0" err="1"/>
              <a:t>settembre</a:t>
            </a:r>
            <a:r>
              <a:rPr dirty="0"/>
              <a:t> (Einaudi sotto </a:t>
            </a:r>
            <a:r>
              <a:rPr dirty="0" err="1"/>
              <a:t>commissario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RSI)</a:t>
            </a:r>
          </a:p>
          <a:p>
            <a:pPr marL="422275" indent="-422275" algn="just" defTabSz="55499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800"/>
            </a:pP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suoi</a:t>
            </a:r>
            <a:r>
              <a:rPr dirty="0"/>
              <a:t> amici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uniscono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Resistenza</a:t>
            </a:r>
            <a:r>
              <a:rPr dirty="0"/>
              <a:t>,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rifugia</a:t>
            </a:r>
            <a:r>
              <a:rPr dirty="0"/>
              <a:t> </a:t>
            </a:r>
            <a:r>
              <a:rPr dirty="0" err="1"/>
              <a:t>presso</a:t>
            </a:r>
            <a:r>
              <a:rPr dirty="0"/>
              <a:t> la </a:t>
            </a:r>
            <a:r>
              <a:rPr dirty="0" err="1"/>
              <a:t>sorella</a:t>
            </a:r>
            <a:r>
              <a:rPr dirty="0"/>
              <a:t> a </a:t>
            </a:r>
            <a:r>
              <a:rPr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Serralunga</a:t>
            </a:r>
            <a:r>
              <a:rPr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 di </a:t>
            </a:r>
            <a:r>
              <a:rPr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Crea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Monferrato, poi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Collegio</a:t>
            </a:r>
            <a:r>
              <a:rPr dirty="0"/>
              <a:t> </a:t>
            </a:r>
            <a:r>
              <a:rPr dirty="0" err="1"/>
              <a:t>Trevisio</a:t>
            </a:r>
            <a:r>
              <a:rPr dirty="0"/>
              <a:t> di </a:t>
            </a:r>
            <a:r>
              <a:rPr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Casale</a:t>
            </a:r>
            <a:r>
              <a:rPr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 Monferrato</a:t>
            </a:r>
            <a:r>
              <a:rPr dirty="0"/>
              <a:t>, </a:t>
            </a:r>
            <a:r>
              <a:rPr dirty="0" err="1"/>
              <a:t>dei</a:t>
            </a:r>
            <a:r>
              <a:rPr dirty="0"/>
              <a:t> </a:t>
            </a:r>
            <a:r>
              <a:rPr dirty="0" err="1"/>
              <a:t>padri</a:t>
            </a:r>
            <a:r>
              <a:rPr dirty="0"/>
              <a:t> </a:t>
            </a:r>
            <a:r>
              <a:rPr dirty="0" err="1"/>
              <a:t>Somaschi</a:t>
            </a:r>
            <a:endParaRPr dirty="0"/>
          </a:p>
          <a:p>
            <a:pPr marL="422275" indent="-422275" algn="just" defTabSz="55499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800"/>
            </a:pPr>
            <a:r>
              <a:rPr dirty="0" err="1"/>
              <a:t>Dà</a:t>
            </a:r>
            <a:r>
              <a:rPr dirty="0"/>
              <a:t> </a:t>
            </a:r>
            <a:r>
              <a:rPr dirty="0" err="1"/>
              <a:t>lezioni</a:t>
            </a:r>
            <a:r>
              <a:rPr dirty="0"/>
              <a:t> </a:t>
            </a:r>
            <a:r>
              <a:rPr dirty="0" err="1"/>
              <a:t>provate</a:t>
            </a:r>
            <a:r>
              <a:rPr dirty="0"/>
              <a:t> </a:t>
            </a:r>
            <a:r>
              <a:rPr dirty="0" err="1"/>
              <a:t>agli</a:t>
            </a:r>
            <a:r>
              <a:rPr dirty="0"/>
              <a:t> </a:t>
            </a:r>
            <a:r>
              <a:rPr dirty="0" err="1"/>
              <a:t>studenti</a:t>
            </a:r>
            <a:r>
              <a:rPr dirty="0"/>
              <a:t> sotto </a:t>
            </a:r>
            <a:r>
              <a:rPr dirty="0" err="1"/>
              <a:t>falso</a:t>
            </a:r>
            <a:r>
              <a:rPr dirty="0"/>
              <a:t> </a:t>
            </a:r>
            <a:r>
              <a:rPr dirty="0" err="1"/>
              <a:t>nome</a:t>
            </a:r>
            <a:r>
              <a:rPr dirty="0"/>
              <a:t> </a:t>
            </a:r>
            <a:r>
              <a:rPr dirty="0" err="1"/>
              <a:t>fino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Liberazione</a:t>
            </a:r>
            <a:endParaRPr dirty="0"/>
          </a:p>
          <a:p>
            <a:pPr marL="422275" indent="-422275" algn="just" defTabSz="55499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800"/>
            </a:pPr>
            <a:r>
              <a:rPr dirty="0"/>
              <a:t>Si </a:t>
            </a:r>
            <a:r>
              <a:rPr dirty="0" err="1"/>
              <a:t>avvicina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religione</a:t>
            </a:r>
            <a:r>
              <a:rPr dirty="0"/>
              <a:t>, ma </a:t>
            </a:r>
            <a:r>
              <a:rPr dirty="0" err="1"/>
              <a:t>nello</a:t>
            </a:r>
            <a:r>
              <a:rPr dirty="0"/>
              <a:t> </a:t>
            </a:r>
            <a:r>
              <a:rPr dirty="0" err="1"/>
              <a:t>stesso</a:t>
            </a:r>
            <a:r>
              <a:rPr dirty="0"/>
              <a:t> tempo al </a:t>
            </a:r>
            <a:r>
              <a:rPr dirty="0" err="1"/>
              <a:t>comunismo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124708653_Ingresso_fuori.jpg" descr="124708653_Ingresso_fuori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67500" y="1606550"/>
            <a:ext cx="5334001" cy="7101115"/>
          </a:xfrm>
          <a:prstGeom prst="rect">
            <a:avLst/>
          </a:prstGeom>
        </p:spPr>
      </p:pic>
      <p:sp>
        <p:nvSpPr>
          <p:cNvPr id="182" name="COLLEGIO TREVISI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COLLEGIO TREVISIO</a:t>
            </a:r>
          </a:p>
        </p:txBody>
      </p:sp>
      <p:sp>
        <p:nvSpPr>
          <p:cNvPr id="183" name="CASALE MONFERRATO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pPr>
            <a:r>
              <a:rPr dirty="0"/>
              <a:t>CASALE MONFERRATO</a:t>
            </a:r>
          </a:p>
          <a:p>
            <a:pPr algn="just">
              <a:defRPr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pPr>
            <a:r>
              <a:rPr dirty="0"/>
              <a:t>IL LUOGO IN CUI SI </a:t>
            </a:r>
            <a:r>
              <a:rPr dirty="0" err="1"/>
              <a:t>RIFUGI</a:t>
            </a:r>
            <a:r>
              <a:rPr cap="all" dirty="0" err="1"/>
              <a:t>ò</a:t>
            </a:r>
            <a:r>
              <a:rPr dirty="0"/>
              <a:t> DURANTE LA RESISTENZA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Il periodo del dopoguerr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5675">
              <a:defRPr sz="5460"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/>
              <a:t>Il </a:t>
            </a:r>
            <a:r>
              <a:rPr dirty="0" err="1"/>
              <a:t>periodo</a:t>
            </a:r>
            <a:r>
              <a:rPr dirty="0"/>
              <a:t> del </a:t>
            </a:r>
            <a:r>
              <a:rPr dirty="0" err="1"/>
              <a:t>dopoguerra</a:t>
            </a:r>
            <a:endParaRPr dirty="0"/>
          </a:p>
        </p:txBody>
      </p:sp>
      <p:sp>
        <p:nvSpPr>
          <p:cNvPr id="186" name="Dopo la fine della guerra: direttore editoriale della Einaudi…"/>
          <p:cNvSpPr txBox="1">
            <a:spLocks noGrp="1"/>
          </p:cNvSpPr>
          <p:nvPr>
            <p:ph type="body" idx="1"/>
          </p:nvPr>
        </p:nvSpPr>
        <p:spPr>
          <a:xfrm>
            <a:off x="850900" y="2768728"/>
            <a:ext cx="11303000" cy="6350001"/>
          </a:xfrm>
          <a:prstGeom prst="rect">
            <a:avLst/>
          </a:prstGeom>
        </p:spPr>
        <p:txBody>
          <a:bodyPr anchor="t"/>
          <a:lstStyle/>
          <a:p>
            <a:pPr marL="382270" indent="-382270" algn="just" defTabSz="502412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440"/>
            </a:pPr>
            <a:r>
              <a:rPr dirty="0" err="1"/>
              <a:t>Dopo</a:t>
            </a:r>
            <a:r>
              <a:rPr dirty="0"/>
              <a:t> la fine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guerra</a:t>
            </a:r>
            <a:r>
              <a:rPr dirty="0"/>
              <a:t>: </a:t>
            </a:r>
            <a:r>
              <a:rPr dirty="0" err="1"/>
              <a:t>direttore</a:t>
            </a:r>
            <a:r>
              <a:rPr dirty="0"/>
              <a:t> </a:t>
            </a:r>
            <a:r>
              <a:rPr dirty="0" err="1"/>
              <a:t>editoriale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Einaudi</a:t>
            </a:r>
          </a:p>
          <a:p>
            <a:pPr marL="382270" indent="-382270" algn="just" defTabSz="502412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440"/>
            </a:pPr>
            <a:r>
              <a:rPr dirty="0" err="1"/>
              <a:t>Conosce</a:t>
            </a:r>
            <a:r>
              <a:rPr dirty="0"/>
              <a:t> </a:t>
            </a:r>
            <a:r>
              <a:rPr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Davide </a:t>
            </a:r>
            <a:r>
              <a:rPr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Lajolo</a:t>
            </a:r>
            <a:r>
              <a:rPr dirty="0"/>
              <a:t>, </a:t>
            </a:r>
            <a:r>
              <a:rPr dirty="0" err="1"/>
              <a:t>direttore</a:t>
            </a:r>
            <a:r>
              <a:rPr dirty="0"/>
              <a:t> del </a:t>
            </a:r>
            <a:r>
              <a:rPr dirty="0" err="1"/>
              <a:t>quotidiano</a:t>
            </a:r>
            <a:r>
              <a:rPr dirty="0"/>
              <a:t> </a:t>
            </a:r>
            <a:r>
              <a:rPr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«</a:t>
            </a:r>
            <a:r>
              <a:rPr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l’Unità</a:t>
            </a:r>
            <a:r>
              <a:rPr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»</a:t>
            </a:r>
            <a:r>
              <a:rPr dirty="0"/>
              <a:t>: </a:t>
            </a:r>
            <a:r>
              <a:rPr dirty="0" err="1"/>
              <a:t>comincia</a:t>
            </a:r>
            <a:r>
              <a:rPr dirty="0"/>
              <a:t> a </a:t>
            </a:r>
            <a:r>
              <a:rPr dirty="0" err="1"/>
              <a:t>collaborare</a:t>
            </a:r>
            <a:r>
              <a:rPr dirty="0"/>
              <a:t> al </a:t>
            </a:r>
            <a:r>
              <a:rPr dirty="0" err="1"/>
              <a:t>giornale</a:t>
            </a:r>
            <a:r>
              <a:rPr dirty="0"/>
              <a:t> e </a:t>
            </a:r>
            <a:r>
              <a:rPr dirty="0" err="1"/>
              <a:t>prende</a:t>
            </a:r>
            <a:r>
              <a:rPr dirty="0"/>
              <a:t> la </a:t>
            </a:r>
            <a:r>
              <a:rPr dirty="0" err="1"/>
              <a:t>tessera</a:t>
            </a:r>
            <a:r>
              <a:rPr dirty="0"/>
              <a:t> del </a:t>
            </a:r>
            <a:r>
              <a:rPr dirty="0" err="1"/>
              <a:t>partito</a:t>
            </a:r>
            <a:r>
              <a:rPr dirty="0"/>
              <a:t> </a:t>
            </a:r>
            <a:r>
              <a:rPr dirty="0" err="1"/>
              <a:t>comunista</a:t>
            </a:r>
            <a:endParaRPr dirty="0"/>
          </a:p>
          <a:p>
            <a:pPr marL="382270" indent="-382270" algn="just" defTabSz="502412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440"/>
            </a:pPr>
            <a:r>
              <a:rPr dirty="0"/>
              <a:t>Si </a:t>
            </a:r>
            <a:r>
              <a:rPr dirty="0" err="1"/>
              <a:t>trasferisce</a:t>
            </a:r>
            <a:r>
              <a:rPr dirty="0"/>
              <a:t> a Roma </a:t>
            </a:r>
            <a:r>
              <a:rPr dirty="0" err="1"/>
              <a:t>fino</a:t>
            </a:r>
            <a:r>
              <a:rPr dirty="0"/>
              <a:t> al 1946</a:t>
            </a:r>
          </a:p>
          <a:p>
            <a:pPr marL="382270" indent="-382270" algn="just" defTabSz="502412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440"/>
            </a:pPr>
            <a:r>
              <a:rPr dirty="0" err="1"/>
              <a:t>Ritorna</a:t>
            </a:r>
            <a:r>
              <a:rPr dirty="0"/>
              <a:t> a Torino e </a:t>
            </a:r>
            <a:r>
              <a:rPr dirty="0" err="1"/>
              <a:t>lavora</a:t>
            </a:r>
            <a:r>
              <a:rPr dirty="0"/>
              <a:t> senza </a:t>
            </a:r>
            <a:r>
              <a:rPr dirty="0" err="1"/>
              <a:t>posa</a:t>
            </a:r>
            <a:r>
              <a:rPr dirty="0"/>
              <a:t>: </a:t>
            </a:r>
            <a:r>
              <a:rPr dirty="0" err="1"/>
              <a:t>direttore</a:t>
            </a:r>
            <a:r>
              <a:rPr dirty="0"/>
              <a:t> </a:t>
            </a:r>
            <a:r>
              <a:rPr dirty="0" err="1"/>
              <a:t>editoriale</a:t>
            </a:r>
            <a:r>
              <a:rPr dirty="0"/>
              <a:t> e </a:t>
            </a:r>
            <a:r>
              <a:rPr dirty="0" err="1"/>
              <a:t>scrittura</a:t>
            </a:r>
            <a:r>
              <a:rPr dirty="0"/>
              <a:t> di </a:t>
            </a:r>
            <a:r>
              <a:rPr dirty="0" err="1"/>
              <a:t>articoli</a:t>
            </a:r>
            <a:r>
              <a:rPr dirty="0"/>
              <a:t> </a:t>
            </a:r>
            <a:r>
              <a:rPr dirty="0" err="1"/>
              <a:t>militanti</a:t>
            </a:r>
            <a:r>
              <a:rPr dirty="0"/>
              <a:t> e </a:t>
            </a:r>
            <a:r>
              <a:rPr dirty="0" err="1"/>
              <a:t>teorici</a:t>
            </a:r>
            <a:endParaRPr dirty="0"/>
          </a:p>
          <a:p>
            <a:pPr marL="382270" indent="-382270" algn="just" defTabSz="502412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440"/>
            </a:pPr>
            <a:r>
              <a:rPr dirty="0" err="1"/>
              <a:t>Capodanno</a:t>
            </a:r>
            <a:r>
              <a:rPr dirty="0"/>
              <a:t> </a:t>
            </a:r>
            <a:r>
              <a:rPr dirty="0" err="1"/>
              <a:t>romano</a:t>
            </a:r>
            <a:r>
              <a:rPr dirty="0"/>
              <a:t> del 1950: </a:t>
            </a:r>
            <a:r>
              <a:rPr dirty="0" err="1"/>
              <a:t>incontro</a:t>
            </a:r>
            <a:r>
              <a:rPr dirty="0"/>
              <a:t> con </a:t>
            </a:r>
            <a:r>
              <a:rPr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Constance Dowling</a:t>
            </a:r>
            <a:r>
              <a:rPr dirty="0"/>
              <a:t>, poi </a:t>
            </a:r>
            <a:r>
              <a:rPr dirty="0" err="1"/>
              <a:t>rivista</a:t>
            </a:r>
            <a:r>
              <a:rPr dirty="0"/>
              <a:t> a </a:t>
            </a:r>
            <a:r>
              <a:rPr dirty="0" err="1"/>
              <a:t>Cervinia</a:t>
            </a:r>
            <a:r>
              <a:rPr dirty="0"/>
              <a:t>, di cui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innamora</a:t>
            </a:r>
            <a:endParaRPr dirty="0"/>
          </a:p>
          <a:p>
            <a:pPr marL="382270" indent="-382270" algn="just" defTabSz="502412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440"/>
            </a:pPr>
            <a:r>
              <a:rPr dirty="0"/>
              <a:t>Al </a:t>
            </a:r>
            <a:r>
              <a:rPr dirty="0" err="1"/>
              <a:t>ritorno</a:t>
            </a:r>
            <a:r>
              <a:rPr dirty="0"/>
              <a:t> di </a:t>
            </a:r>
            <a:r>
              <a:rPr dirty="0" err="1"/>
              <a:t>Contance</a:t>
            </a:r>
            <a:r>
              <a:rPr dirty="0"/>
              <a:t> a New York, </a:t>
            </a:r>
            <a:r>
              <a:rPr dirty="0" err="1"/>
              <a:t>deluso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suicida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1950, </a:t>
            </a:r>
            <a:r>
              <a:rPr dirty="0" err="1"/>
              <a:t>il</a:t>
            </a:r>
            <a:r>
              <a:rPr dirty="0"/>
              <a:t> 26 </a:t>
            </a:r>
            <a:r>
              <a:rPr dirty="0" err="1"/>
              <a:t>agosto</a:t>
            </a:r>
            <a:r>
              <a:rPr dirty="0"/>
              <a:t>, in </a:t>
            </a:r>
            <a:r>
              <a:rPr dirty="0" err="1"/>
              <a:t>una</a:t>
            </a:r>
            <a:r>
              <a:rPr dirty="0"/>
              <a:t> stanza </a:t>
            </a:r>
            <a:r>
              <a:rPr dirty="0" err="1"/>
              <a:t>d’albergo</a:t>
            </a:r>
            <a:r>
              <a:rPr dirty="0"/>
              <a:t> di Torino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18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avese.jpg" descr="Pavese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2247900"/>
            <a:ext cx="4361855" cy="6718300"/>
          </a:xfrm>
          <a:prstGeom prst="rect">
            <a:avLst/>
          </a:prstGeom>
        </p:spPr>
      </p:pic>
      <p:sp>
        <p:nvSpPr>
          <p:cNvPr id="189" name="AMORE E FELICITà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/>
              <a:t>AMORE E </a:t>
            </a:r>
            <a:r>
              <a:rPr dirty="0" err="1"/>
              <a:t>FELICITà</a:t>
            </a:r>
            <a:endParaRPr dirty="0"/>
          </a:p>
        </p:txBody>
      </p:sp>
      <p:sp>
        <p:nvSpPr>
          <p:cNvPr id="190" name="UN UOMO IN CERCA DI SE STESSO"/>
          <p:cNvSpPr txBox="1">
            <a:spLocks noGrp="1"/>
          </p:cNvSpPr>
          <p:nvPr>
            <p:ph type="body" sz="quarter" idx="1"/>
          </p:nvPr>
        </p:nvSpPr>
        <p:spPr>
          <a:xfrm>
            <a:off x="6402784" y="2273300"/>
            <a:ext cx="5484416" cy="647700"/>
          </a:xfrm>
          <a:prstGeom prst="rect">
            <a:avLst/>
          </a:prstGeom>
        </p:spPr>
        <p:txBody>
          <a:bodyPr/>
          <a:lstStyle>
            <a:lvl1pPr defTabSz="461518">
              <a:spcBef>
                <a:spcPts val="900"/>
              </a:spcBef>
              <a:defRPr sz="2844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lvl1pPr>
          </a:lstStyle>
          <a:p>
            <a:r>
              <a:rPr dirty="0"/>
              <a:t>UN UOMO IN CERCA DI SE STESSO</a:t>
            </a:r>
          </a:p>
        </p:txBody>
      </p:sp>
      <p:sp>
        <p:nvSpPr>
          <p:cNvPr id="191" name="Un uomo « vitale, complesso e dramamticamente lacerato ma sostanzialmente unitario nella tensioen continua di conoscersi… »…"/>
          <p:cNvSpPr txBox="1"/>
          <p:nvPr/>
        </p:nvSpPr>
        <p:spPr>
          <a:xfrm>
            <a:off x="5915126" y="4629150"/>
            <a:ext cx="6025055" cy="284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just">
              <a:defRPr sz="3000"/>
            </a:pPr>
            <a:r>
              <a:rPr dirty="0"/>
              <a:t>Un </a:t>
            </a:r>
            <a:r>
              <a:rPr dirty="0" err="1"/>
              <a:t>uomo</a:t>
            </a:r>
            <a:r>
              <a:rPr dirty="0"/>
              <a:t> « </a:t>
            </a:r>
            <a:r>
              <a:rPr dirty="0" err="1"/>
              <a:t>vitale</a:t>
            </a:r>
            <a:r>
              <a:rPr dirty="0"/>
              <a:t>, </a:t>
            </a:r>
            <a:r>
              <a:rPr dirty="0" err="1"/>
              <a:t>complesso</a:t>
            </a:r>
            <a:r>
              <a:rPr dirty="0"/>
              <a:t> e </a:t>
            </a:r>
            <a:r>
              <a:rPr dirty="0" err="1"/>
              <a:t>dramamticamente</a:t>
            </a:r>
            <a:r>
              <a:rPr dirty="0"/>
              <a:t> </a:t>
            </a:r>
            <a:r>
              <a:rPr dirty="0" err="1"/>
              <a:t>lacerato</a:t>
            </a:r>
            <a:r>
              <a:rPr dirty="0"/>
              <a:t> ma </a:t>
            </a:r>
            <a:r>
              <a:rPr dirty="0" err="1"/>
              <a:t>sostanzialmente</a:t>
            </a:r>
            <a:r>
              <a:rPr dirty="0"/>
              <a:t> </a:t>
            </a:r>
            <a:r>
              <a:rPr dirty="0" err="1"/>
              <a:t>unitario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tensioen</a:t>
            </a:r>
            <a:r>
              <a:rPr dirty="0"/>
              <a:t> continua di </a:t>
            </a:r>
            <a:r>
              <a:rPr dirty="0" err="1"/>
              <a:t>conoscersi</a:t>
            </a:r>
            <a:r>
              <a:rPr dirty="0"/>
              <a:t>… »</a:t>
            </a:r>
          </a:p>
          <a:p>
            <a:pPr algn="just">
              <a:defRPr sz="3000"/>
            </a:pPr>
            <a:endParaRPr dirty="0"/>
          </a:p>
          <a:p>
            <a:pPr algn="r">
              <a:defRPr sz="3000"/>
            </a:pPr>
            <a:r>
              <a:rPr dirty="0"/>
              <a:t>(</a:t>
            </a:r>
            <a:r>
              <a:rPr dirty="0" err="1"/>
              <a:t>Venturi</a:t>
            </a:r>
            <a:r>
              <a:rPr dirty="0"/>
              <a:t>-Di </a:t>
            </a:r>
            <a:r>
              <a:rPr dirty="0" err="1"/>
              <a:t>Cicco</a:t>
            </a:r>
            <a:r>
              <a:rPr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90" grpId="0" build="p" animBg="1"/>
      <p:bldP spid="19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Constance-Dowling6-454x350.jpg" descr="Constance-Dowling6-454x350.jpg"/>
          <p:cNvPicPr>
            <a:picLocks noGrp="1"/>
          </p:cNvPicPr>
          <p:nvPr>
            <p:ph type="pic" idx="15"/>
          </p:nvPr>
        </p:nvPicPr>
        <p:blipFill>
          <a:blip r:embed="rId2">
            <a:extLst/>
          </a:blip>
          <a:stretch>
            <a:fillRect/>
          </a:stretch>
        </p:blipFill>
        <p:spPr>
          <a:xfrm rot="20760000">
            <a:off x="1630872" y="2387773"/>
            <a:ext cx="4675042" cy="4775201"/>
          </a:xfrm>
          <a:prstGeom prst="rect">
            <a:avLst/>
          </a:prstGeom>
        </p:spPr>
      </p:pic>
      <p:pic>
        <p:nvPicPr>
          <p:cNvPr id="194" name="Garufi-pavese.jpg" descr="Garufi-pavese.jpg"/>
          <p:cNvPicPr>
            <a:picLocks noGrp="1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 rot="960000">
            <a:off x="6502973" y="1135237"/>
            <a:ext cx="2764613" cy="4152901"/>
          </a:xfrm>
          <a:prstGeom prst="rect">
            <a:avLst/>
          </a:prstGeom>
        </p:spPr>
      </p:pic>
      <p:pic>
        <p:nvPicPr>
          <p:cNvPr id="195" name="40851064_125069423348.jpg" descr="40851064_125069423348.jpg"/>
          <p:cNvPicPr>
            <a:picLocks noGrp="1"/>
          </p:cNvPicPr>
          <p:nvPr>
            <p:ph type="pic" idx="13"/>
          </p:nvPr>
        </p:nvPicPr>
        <p:blipFill>
          <a:blip r:embed="rId4">
            <a:extLst/>
          </a:blip>
          <a:stretch>
            <a:fillRect/>
          </a:stretch>
        </p:blipFill>
        <p:spPr>
          <a:xfrm rot="20880000">
            <a:off x="7050154" y="5035550"/>
            <a:ext cx="4083249" cy="3898901"/>
          </a:xfrm>
          <a:prstGeom prst="rect">
            <a:avLst/>
          </a:prstGeom>
        </p:spPr>
      </p:pic>
      <p:sp>
        <p:nvSpPr>
          <p:cNvPr id="196" name="CONSTANCE DOWLING"/>
          <p:cNvSpPr txBox="1"/>
          <p:nvPr/>
        </p:nvSpPr>
        <p:spPr>
          <a:xfrm>
            <a:off x="1477340" y="1746249"/>
            <a:ext cx="370012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rPr dirty="0"/>
              <a:t>CONSTANCE DOWLING</a:t>
            </a:r>
          </a:p>
        </p:txBody>
      </p:sp>
      <p:sp>
        <p:nvSpPr>
          <p:cNvPr id="197" name="BIANCA GARUFI"/>
          <p:cNvSpPr txBox="1"/>
          <p:nvPr/>
        </p:nvSpPr>
        <p:spPr>
          <a:xfrm>
            <a:off x="9090907" y="3638549"/>
            <a:ext cx="2569986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rPr dirty="0"/>
              <a:t>BIANCA GARUFI</a:t>
            </a:r>
          </a:p>
        </p:txBody>
      </p:sp>
      <p:sp>
        <p:nvSpPr>
          <p:cNvPr id="198" name="FERNANDA PIVANO"/>
          <p:cNvSpPr txBox="1"/>
          <p:nvPr/>
        </p:nvSpPr>
        <p:spPr>
          <a:xfrm>
            <a:off x="4192803" y="7677149"/>
            <a:ext cx="312059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r>
              <a:rPr dirty="0"/>
              <a:t>FERNANDA PIVANO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animBg="1"/>
      <p:bldP spid="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Le op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/>
              <a:t>Le </a:t>
            </a:r>
            <a:r>
              <a:rPr dirty="0" err="1"/>
              <a:t>opere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fondazione-cesare-pavese.jpg" descr="fondazione-cesare-pavese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5636" r="5636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espl-095-370x493.jpg" descr="espl-095-370x493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96100" y="2730431"/>
            <a:ext cx="4867320" cy="6477138"/>
          </a:xfrm>
          <a:prstGeom prst="rect">
            <a:avLst/>
          </a:prstGeom>
        </p:spPr>
      </p:pic>
      <p:sp>
        <p:nvSpPr>
          <p:cNvPr id="203" name="La produzione poeti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/>
              <a:t>La </a:t>
            </a:r>
            <a:r>
              <a:rPr dirty="0" err="1"/>
              <a:t>produzione</a:t>
            </a:r>
            <a:r>
              <a:rPr dirty="0"/>
              <a:t> </a:t>
            </a:r>
            <a:r>
              <a:rPr dirty="0" err="1"/>
              <a:t>poetica</a:t>
            </a:r>
            <a:endParaRPr dirty="0"/>
          </a:p>
        </p:txBody>
      </p:sp>
      <p:sp>
        <p:nvSpPr>
          <p:cNvPr id="204" name="1936: Lavorare stanca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1936: </a:t>
            </a:r>
            <a:r>
              <a:rPr i="1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Lavorare</a:t>
            </a:r>
            <a:r>
              <a:rPr i="1"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 </a:t>
            </a:r>
            <a:r>
              <a:rPr i="1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stanca</a:t>
            </a:r>
            <a:endParaRPr dirty="0">
              <a:solidFill>
                <a:schemeClr val="accent4">
                  <a:hueOff val="-150089"/>
                  <a:satOff val="3212"/>
                  <a:lumOff val="-17555"/>
                </a:schemeClr>
              </a:solidFill>
            </a:endParaRPr>
          </a:p>
          <a:p>
            <a:pPr algn="just">
              <a:buBlip>
                <a:blip r:embed="rId3"/>
              </a:buBlip>
            </a:pPr>
            <a:r>
              <a:rPr dirty="0"/>
              <a:t>1945-1946: </a:t>
            </a:r>
            <a:r>
              <a:rPr i="1"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La terra e la </a:t>
            </a:r>
            <a:r>
              <a:rPr i="1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morte</a:t>
            </a:r>
            <a:endParaRPr i="1" dirty="0">
              <a:solidFill>
                <a:schemeClr val="accent4">
                  <a:hueOff val="-150089"/>
                  <a:satOff val="3212"/>
                  <a:lumOff val="-17555"/>
                </a:schemeClr>
              </a:solidFill>
            </a:endParaRPr>
          </a:p>
          <a:p>
            <a:pPr>
              <a:buBlip>
                <a:blip r:embed="rId3"/>
              </a:buBlip>
            </a:pPr>
            <a:r>
              <a:rPr dirty="0"/>
              <a:t>1950: </a:t>
            </a:r>
            <a:r>
              <a:rPr i="1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Verrà</a:t>
            </a:r>
            <a:r>
              <a:rPr i="1"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 la </a:t>
            </a:r>
            <a:r>
              <a:rPr i="1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morte</a:t>
            </a:r>
            <a:r>
              <a:rPr i="1"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 e </a:t>
            </a:r>
            <a:r>
              <a:rPr i="1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avrà</a:t>
            </a:r>
            <a:r>
              <a:rPr i="1"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 </a:t>
            </a:r>
            <a:r>
              <a:rPr i="1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i</a:t>
            </a:r>
            <a:r>
              <a:rPr i="1"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 </a:t>
            </a:r>
            <a:r>
              <a:rPr i="1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tuoi</a:t>
            </a:r>
            <a:r>
              <a:rPr i="1" dirty="0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 </a:t>
            </a:r>
            <a:r>
              <a:rPr i="1" dirty="0" err="1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rPr>
              <a:t>occhi</a:t>
            </a:r>
            <a:endParaRPr i="1" dirty="0">
              <a:solidFill>
                <a:schemeClr val="accent4">
                  <a:hueOff val="-150089"/>
                  <a:satOff val="3212"/>
                  <a:lumOff val="-17555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la luna e i falò.jpg" descr="la luna e i falò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53200" y="2768728"/>
            <a:ext cx="2310003" cy="3628029"/>
          </a:xfrm>
          <a:prstGeom prst="rect">
            <a:avLst/>
          </a:prstGeom>
        </p:spPr>
      </p:pic>
      <p:sp>
        <p:nvSpPr>
          <p:cNvPr id="207" name="La produzione narrativ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9044">
              <a:defRPr sz="5740"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/>
              <a:t>La </a:t>
            </a:r>
            <a:r>
              <a:rPr dirty="0" err="1"/>
              <a:t>produzione</a:t>
            </a:r>
            <a:r>
              <a:rPr dirty="0"/>
              <a:t> </a:t>
            </a:r>
            <a:r>
              <a:rPr dirty="0" err="1"/>
              <a:t>narrativa</a:t>
            </a:r>
            <a:endParaRPr dirty="0"/>
          </a:p>
        </p:txBody>
      </p:sp>
      <p:sp>
        <p:nvSpPr>
          <p:cNvPr id="208" name="I PRIMI ROMANZI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rPr dirty="0"/>
              <a:t>I PRIMI ROMANZI</a:t>
            </a:r>
          </a:p>
          <a:p>
            <a:pPr>
              <a:buBlip>
                <a:blip r:embed="rId3"/>
              </a:buBlip>
            </a:pPr>
            <a:r>
              <a:rPr dirty="0"/>
              <a:t>LE OPERE DEL DOPOGUERRA</a:t>
            </a:r>
          </a:p>
          <a:p>
            <a:pPr>
              <a:buBlip>
                <a:blip r:embed="rId3"/>
              </a:buBlip>
            </a:pPr>
            <a:r>
              <a:rPr dirty="0"/>
              <a:t>I VOLUMI POSTUMI</a:t>
            </a:r>
          </a:p>
        </p:txBody>
      </p:sp>
      <p:grpSp>
        <p:nvGrpSpPr>
          <p:cNvPr id="211" name="51fHGXpQZ2L._SX320_BO1,204,203,200_.jpg"/>
          <p:cNvGrpSpPr/>
          <p:nvPr/>
        </p:nvGrpSpPr>
        <p:grpSpPr>
          <a:xfrm rot="20940000">
            <a:off x="9313916" y="3667123"/>
            <a:ext cx="2168724" cy="3297427"/>
            <a:chOff x="0" y="0"/>
            <a:chExt cx="2168723" cy="3297426"/>
          </a:xfrm>
        </p:grpSpPr>
        <p:pic>
          <p:nvPicPr>
            <p:cNvPr id="210" name="51fHGXpQZ2L._SX320_BO1,204,203,200_.jpg" descr="51fHGXpQZ2L._SX320_BO1,204,203,200_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914724" cy="29672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9" name="51fHGXpQZ2L._SX320_BO1,204,203,200_.jpg" descr="51fHGXpQZ2L._SX320_BO1,204,203,200_.jpg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168724" cy="3297427"/>
            </a:xfrm>
            <a:prstGeom prst="rect">
              <a:avLst/>
            </a:prstGeom>
            <a:effectLst/>
          </p:spPr>
        </p:pic>
      </p:grpSp>
      <p:grpSp>
        <p:nvGrpSpPr>
          <p:cNvPr id="214" name="61mME-vhWbL.jpg"/>
          <p:cNvGrpSpPr/>
          <p:nvPr/>
        </p:nvGrpSpPr>
        <p:grpSpPr>
          <a:xfrm rot="840000">
            <a:off x="7306301" y="5280936"/>
            <a:ext cx="2159001" cy="3439755"/>
            <a:chOff x="0" y="0"/>
            <a:chExt cx="2159000" cy="3439754"/>
          </a:xfrm>
        </p:grpSpPr>
        <p:pic>
          <p:nvPicPr>
            <p:cNvPr id="213" name="61mME-vhWbL.jpg" descr="61mME-vhWbL.jp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1905000" cy="31095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2" name="61mME-vhWbL.jpg" descr="61mME-vhWbL.jpg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2159001" cy="3439755"/>
            </a:xfrm>
            <a:prstGeom prst="rect">
              <a:avLst/>
            </a:prstGeom>
            <a:effectLst/>
          </p:spPr>
        </p:pic>
      </p:grpSp>
      <p:grpSp>
        <p:nvGrpSpPr>
          <p:cNvPr id="217" name="9788806173005_0_200_0_0.jpg"/>
          <p:cNvGrpSpPr/>
          <p:nvPr/>
        </p:nvGrpSpPr>
        <p:grpSpPr>
          <a:xfrm rot="300000">
            <a:off x="10450387" y="6084435"/>
            <a:ext cx="1888199" cy="2977601"/>
            <a:chOff x="0" y="0"/>
            <a:chExt cx="1888197" cy="2977600"/>
          </a:xfrm>
        </p:grpSpPr>
        <p:pic>
          <p:nvPicPr>
            <p:cNvPr id="216" name="9788806173005_0_200_0_0.jpg" descr="9788806173005_0_200_0_0.jp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1634198" cy="26474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5" name="9788806173005_0_200_0_0.jpg" descr="9788806173005_0_200_0_0.jpg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1888198" cy="29776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8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casa natale.jpg" descr="casa natale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79357" y="3035300"/>
            <a:ext cx="10446087" cy="5985924"/>
          </a:xfrm>
          <a:prstGeom prst="rect">
            <a:avLst/>
          </a:prstGeom>
        </p:spPr>
      </p:pic>
      <p:sp>
        <p:nvSpPr>
          <p:cNvPr id="220" name="Il paesaggio dell’infanzi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9833">
              <a:defRPr sz="5390"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/>
              <a:t>Il </a:t>
            </a:r>
            <a:r>
              <a:rPr dirty="0" err="1"/>
              <a:t>paesaggio</a:t>
            </a:r>
            <a:r>
              <a:rPr dirty="0"/>
              <a:t> </a:t>
            </a:r>
            <a:r>
              <a:rPr dirty="0" err="1"/>
              <a:t>dell’infanzia</a:t>
            </a:r>
            <a:endParaRPr dirty="0"/>
          </a:p>
        </p:txBody>
      </p:sp>
      <p:sp>
        <p:nvSpPr>
          <p:cNvPr id="221" name="LA CASA NATALE DI CESARE PAVESE"/>
          <p:cNvSpPr txBox="1">
            <a:spLocks noGrp="1"/>
          </p:cNvSpPr>
          <p:nvPr>
            <p:ph type="body" sz="quarter" idx="1"/>
          </p:nvPr>
        </p:nvSpPr>
        <p:spPr>
          <a:xfrm>
            <a:off x="1117600" y="2247900"/>
            <a:ext cx="10769600" cy="6477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lvl1pPr>
          </a:lstStyle>
          <a:p>
            <a:r>
              <a:rPr dirty="0"/>
              <a:t>LA CASA NATALE DI CESARE PAVESE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Cesare_Pavese_1.jpg" descr="Cesare_Pavese_1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180000">
            <a:off x="6929164" y="1577273"/>
            <a:ext cx="4802695" cy="6789346"/>
          </a:xfrm>
          <a:prstGeom prst="rect">
            <a:avLst/>
          </a:prstGeom>
        </p:spPr>
      </p:pic>
      <p:sp>
        <p:nvSpPr>
          <p:cNvPr id="139" name="CESARE PAVESE"/>
          <p:cNvSpPr txBox="1">
            <a:spLocks noGrp="1"/>
          </p:cNvSpPr>
          <p:nvPr>
            <p:ph type="title"/>
          </p:nvPr>
        </p:nvSpPr>
        <p:spPr>
          <a:xfrm>
            <a:off x="1054100" y="1498600"/>
            <a:ext cx="5397500" cy="3225800"/>
          </a:xfrm>
          <a:prstGeom prst="rect">
            <a:avLst/>
          </a:prstGeom>
        </p:spPr>
        <p:txBody>
          <a:bodyPr/>
          <a:lstStyle/>
          <a:p>
            <a:r>
              <a:rPr dirty="0"/>
              <a:t>CESARE PAVESE</a:t>
            </a:r>
          </a:p>
        </p:txBody>
      </p:sp>
      <p:sp>
        <p:nvSpPr>
          <p:cNvPr id="140" name="Introverso ed estremamente sensibile, trova nella letteratura il senso della sua vita. Ma i libri non possono colmare quel bisogno d’amore culminato nella scelta di darsi la morte"/>
          <p:cNvSpPr txBox="1">
            <a:spLocks noGrp="1"/>
          </p:cNvSpPr>
          <p:nvPr>
            <p:ph type="body" sz="quarter" idx="1"/>
          </p:nvPr>
        </p:nvSpPr>
        <p:spPr>
          <a:xfrm>
            <a:off x="1054100" y="5143500"/>
            <a:ext cx="5669955" cy="3022600"/>
          </a:xfrm>
          <a:prstGeom prst="rect">
            <a:avLst/>
          </a:prstGeom>
        </p:spPr>
        <p:txBody>
          <a:bodyPr/>
          <a:lstStyle>
            <a:lvl1pPr algn="just" defTabSz="531622">
              <a:spcBef>
                <a:spcPts val="1000"/>
              </a:spcBef>
              <a:defRPr sz="3276"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lvl1pPr>
          </a:lstStyle>
          <a:p>
            <a:r>
              <a:rPr dirty="0" err="1"/>
              <a:t>Introverso</a:t>
            </a:r>
            <a:r>
              <a:rPr dirty="0"/>
              <a:t> </a:t>
            </a:r>
            <a:r>
              <a:rPr dirty="0" err="1"/>
              <a:t>ed</a:t>
            </a:r>
            <a:r>
              <a:rPr dirty="0"/>
              <a:t> </a:t>
            </a:r>
            <a:r>
              <a:rPr dirty="0" err="1"/>
              <a:t>estremamente</a:t>
            </a:r>
            <a:r>
              <a:rPr dirty="0"/>
              <a:t> </a:t>
            </a:r>
            <a:r>
              <a:rPr dirty="0" err="1"/>
              <a:t>sensibile</a:t>
            </a:r>
            <a:r>
              <a:rPr dirty="0"/>
              <a:t>, </a:t>
            </a:r>
            <a:r>
              <a:rPr dirty="0" err="1"/>
              <a:t>trova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letteratura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senso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sua</a:t>
            </a:r>
            <a:r>
              <a:rPr dirty="0"/>
              <a:t> vita. Ma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libri</a:t>
            </a:r>
            <a:r>
              <a:rPr dirty="0"/>
              <a:t> non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colmare</a:t>
            </a:r>
            <a:r>
              <a:rPr dirty="0"/>
              <a:t> </a:t>
            </a:r>
            <a:r>
              <a:rPr dirty="0" err="1"/>
              <a:t>quel</a:t>
            </a:r>
            <a:r>
              <a:rPr dirty="0"/>
              <a:t> </a:t>
            </a:r>
            <a:r>
              <a:rPr dirty="0" err="1"/>
              <a:t>bisogno</a:t>
            </a:r>
            <a:r>
              <a:rPr dirty="0"/>
              <a:t> </a:t>
            </a:r>
            <a:r>
              <a:rPr dirty="0" err="1"/>
              <a:t>d’amore</a:t>
            </a:r>
            <a:r>
              <a:rPr dirty="0"/>
              <a:t> </a:t>
            </a:r>
            <a:r>
              <a:rPr dirty="0" err="1"/>
              <a:t>culminato</a:t>
            </a:r>
            <a:r>
              <a:rPr dirty="0"/>
              <a:t> </a:t>
            </a:r>
            <a:r>
              <a:rPr dirty="0" err="1"/>
              <a:t>nella</a:t>
            </a:r>
            <a:r>
              <a:rPr dirty="0"/>
              <a:t> </a:t>
            </a:r>
            <a:r>
              <a:rPr dirty="0" err="1"/>
              <a:t>scelta</a:t>
            </a:r>
            <a:r>
              <a:rPr dirty="0"/>
              <a:t> di </a:t>
            </a:r>
            <a:r>
              <a:rPr dirty="0" err="1"/>
              <a:t>darsi</a:t>
            </a:r>
            <a:r>
              <a:rPr dirty="0"/>
              <a:t> la </a:t>
            </a:r>
            <a:r>
              <a:rPr dirty="0" err="1"/>
              <a:t>morte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cesare_pavese-CCS-777x437.jpg" descr="cesare_pavese-CCS-777x437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375171" y="1935956"/>
            <a:ext cx="10331099" cy="581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a vit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La vita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anto-stefano-belbo-italy-9.jpg" descr="santo-stefano-belbo-italy-9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23050" y="1399116"/>
            <a:ext cx="5397501" cy="7069668"/>
          </a:xfrm>
          <a:prstGeom prst="rect">
            <a:avLst/>
          </a:prstGeom>
        </p:spPr>
      </p:pic>
      <p:sp>
        <p:nvSpPr>
          <p:cNvPr id="147" name="SANTO STEFANO BELB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SANTO STEFANO BELBO</a:t>
            </a:r>
          </a:p>
        </p:txBody>
      </p:sp>
      <p:sp>
        <p:nvSpPr>
          <p:cNvPr id="148" name="LA FONDAZI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pPr>
            <a:r>
              <a:rPr dirty="0"/>
              <a:t>LA FONDAZIONE</a:t>
            </a:r>
          </a:p>
          <a:p>
            <a:pPr>
              <a:defRPr>
                <a:solidFill>
                  <a:schemeClr val="accent4">
                    <a:hueOff val="-150089"/>
                    <a:satOff val="3212"/>
                    <a:lumOff val="-17555"/>
                  </a:schemeClr>
                </a:solidFill>
              </a:defRPr>
            </a:pPr>
            <a:r>
              <a:rPr dirty="0"/>
              <a:t>« CESARE PAVESE 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arte.png" descr="carte.pn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02550" y="591661"/>
            <a:ext cx="12006518" cy="8492858"/>
          </a:xfrm>
          <a:prstGeom prst="rect">
            <a:avLst/>
          </a:prstGeom>
          <a:ln w="9525">
            <a:round/>
          </a:ln>
        </p:spPr>
      </p:pic>
      <p:sp>
        <p:nvSpPr>
          <p:cNvPr id="151" name="Graffetta"/>
          <p:cNvSpPr/>
          <p:nvPr/>
        </p:nvSpPr>
        <p:spPr>
          <a:xfrm>
            <a:off x="7050964" y="4587826"/>
            <a:ext cx="220608" cy="577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7" extrusionOk="0">
                <a:moveTo>
                  <a:pt x="8320" y="1"/>
                </a:moveTo>
                <a:cubicBezTo>
                  <a:pt x="7923" y="-3"/>
                  <a:pt x="4263" y="-13"/>
                  <a:pt x="1919" y="849"/>
                </a:cubicBezTo>
                <a:cubicBezTo>
                  <a:pt x="644" y="1318"/>
                  <a:pt x="0" y="1941"/>
                  <a:pt x="0" y="2701"/>
                </a:cubicBezTo>
                <a:lnTo>
                  <a:pt x="0" y="18022"/>
                </a:lnTo>
                <a:cubicBezTo>
                  <a:pt x="0" y="18058"/>
                  <a:pt x="120" y="21587"/>
                  <a:pt x="10672" y="21587"/>
                </a:cubicBezTo>
                <a:cubicBezTo>
                  <a:pt x="14452" y="21587"/>
                  <a:pt x="21600" y="20874"/>
                  <a:pt x="21600" y="18177"/>
                </a:cubicBezTo>
                <a:lnTo>
                  <a:pt x="21600" y="5534"/>
                </a:lnTo>
                <a:cubicBezTo>
                  <a:pt x="21600" y="5247"/>
                  <a:pt x="20990" y="5015"/>
                  <a:pt x="20238" y="5015"/>
                </a:cubicBezTo>
                <a:cubicBezTo>
                  <a:pt x="19487" y="5015"/>
                  <a:pt x="18881" y="5247"/>
                  <a:pt x="18881" y="5534"/>
                </a:cubicBezTo>
                <a:lnTo>
                  <a:pt x="18881" y="18177"/>
                </a:lnTo>
                <a:cubicBezTo>
                  <a:pt x="18881" y="20510"/>
                  <a:pt x="11004" y="20548"/>
                  <a:pt x="10672" y="20548"/>
                </a:cubicBezTo>
                <a:cubicBezTo>
                  <a:pt x="3010" y="20548"/>
                  <a:pt x="2726" y="18278"/>
                  <a:pt x="2719" y="18022"/>
                </a:cubicBezTo>
                <a:lnTo>
                  <a:pt x="2719" y="2701"/>
                </a:lnTo>
                <a:cubicBezTo>
                  <a:pt x="2719" y="2229"/>
                  <a:pt x="3075" y="1870"/>
                  <a:pt x="3802" y="1601"/>
                </a:cubicBezTo>
                <a:cubicBezTo>
                  <a:pt x="5389" y="1014"/>
                  <a:pt x="8225" y="1039"/>
                  <a:pt x="8249" y="1040"/>
                </a:cubicBezTo>
                <a:lnTo>
                  <a:pt x="8298" y="1040"/>
                </a:lnTo>
                <a:cubicBezTo>
                  <a:pt x="10640" y="1040"/>
                  <a:pt x="12331" y="1244"/>
                  <a:pt x="13183" y="1628"/>
                </a:cubicBezTo>
                <a:cubicBezTo>
                  <a:pt x="14071" y="2030"/>
                  <a:pt x="13857" y="2528"/>
                  <a:pt x="13850" y="2544"/>
                </a:cubicBezTo>
                <a:lnTo>
                  <a:pt x="13828" y="2593"/>
                </a:lnTo>
                <a:lnTo>
                  <a:pt x="13828" y="13797"/>
                </a:lnTo>
                <a:cubicBezTo>
                  <a:pt x="13828" y="14163"/>
                  <a:pt x="13588" y="14429"/>
                  <a:pt x="13099" y="14612"/>
                </a:cubicBezTo>
                <a:cubicBezTo>
                  <a:pt x="12278" y="14919"/>
                  <a:pt x="10962" y="14913"/>
                  <a:pt x="10950" y="14914"/>
                </a:cubicBezTo>
                <a:lnTo>
                  <a:pt x="10902" y="14912"/>
                </a:lnTo>
                <a:cubicBezTo>
                  <a:pt x="9968" y="14912"/>
                  <a:pt x="9268" y="14822"/>
                  <a:pt x="8824" y="14642"/>
                </a:cubicBezTo>
                <a:cubicBezTo>
                  <a:pt x="8062" y="14335"/>
                  <a:pt x="8125" y="13836"/>
                  <a:pt x="8125" y="13835"/>
                </a:cubicBezTo>
                <a:lnTo>
                  <a:pt x="8130" y="8716"/>
                </a:lnTo>
                <a:cubicBezTo>
                  <a:pt x="8130" y="8430"/>
                  <a:pt x="7520" y="8197"/>
                  <a:pt x="6768" y="8197"/>
                </a:cubicBezTo>
                <a:cubicBezTo>
                  <a:pt x="6016" y="8197"/>
                  <a:pt x="5407" y="8430"/>
                  <a:pt x="5407" y="8716"/>
                </a:cubicBezTo>
                <a:lnTo>
                  <a:pt x="5407" y="13782"/>
                </a:lnTo>
                <a:cubicBezTo>
                  <a:pt x="5385" y="13948"/>
                  <a:pt x="5363" y="14748"/>
                  <a:pt x="6821" y="15346"/>
                </a:cubicBezTo>
                <a:cubicBezTo>
                  <a:pt x="7798" y="15746"/>
                  <a:pt x="9166" y="15949"/>
                  <a:pt x="10884" y="15951"/>
                </a:cubicBezTo>
                <a:cubicBezTo>
                  <a:pt x="11241" y="15954"/>
                  <a:pt x="13390" y="15949"/>
                  <a:pt x="14978" y="15364"/>
                </a:cubicBezTo>
                <a:cubicBezTo>
                  <a:pt x="16020" y="14980"/>
                  <a:pt x="16551" y="14453"/>
                  <a:pt x="16551" y="13797"/>
                </a:cubicBezTo>
                <a:lnTo>
                  <a:pt x="16551" y="2681"/>
                </a:lnTo>
                <a:cubicBezTo>
                  <a:pt x="16629" y="2456"/>
                  <a:pt x="16773" y="1656"/>
                  <a:pt x="15300" y="976"/>
                </a:cubicBezTo>
                <a:cubicBezTo>
                  <a:pt x="13903" y="330"/>
                  <a:pt x="11555" y="2"/>
                  <a:pt x="8320" y="1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B00"/>
                </a:solidFill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li anni della formazio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1518">
              <a:defRPr sz="5530"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 err="1"/>
              <a:t>Gli</a:t>
            </a:r>
            <a:r>
              <a:rPr dirty="0"/>
              <a:t> </a:t>
            </a:r>
            <a:r>
              <a:rPr dirty="0" err="1"/>
              <a:t>anni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formazione</a:t>
            </a:r>
            <a:endParaRPr dirty="0"/>
          </a:p>
        </p:txBody>
      </p:sp>
      <p:sp>
        <p:nvSpPr>
          <p:cNvPr id="154" name="9 settembre 1908: nasce a Santo Stefano Belbo (Cuneo) in una cascina di proprietà del pad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391159" indent="-391159" algn="just" defTabSz="514095">
              <a:lnSpc>
                <a:spcPct val="100000"/>
              </a:lnSpc>
              <a:spcBef>
                <a:spcPts val="4800"/>
              </a:spcBef>
              <a:buBlip>
                <a:blip r:embed="rId2"/>
              </a:buBlip>
              <a:defRPr sz="3520"/>
            </a:pPr>
            <a:r>
              <a:rPr dirty="0"/>
              <a:t>9 </a:t>
            </a:r>
            <a:r>
              <a:rPr dirty="0" err="1"/>
              <a:t>settembre</a:t>
            </a:r>
            <a:r>
              <a:rPr dirty="0"/>
              <a:t> 1908: </a:t>
            </a:r>
            <a:r>
              <a:rPr dirty="0" err="1"/>
              <a:t>nasce</a:t>
            </a:r>
            <a:r>
              <a:rPr dirty="0"/>
              <a:t> a Santo Stefano </a:t>
            </a:r>
            <a:r>
              <a:rPr dirty="0" err="1"/>
              <a:t>Belbo</a:t>
            </a:r>
            <a:r>
              <a:rPr dirty="0"/>
              <a:t> (Cuneo) in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cascina</a:t>
            </a:r>
            <a:r>
              <a:rPr dirty="0"/>
              <a:t> di </a:t>
            </a:r>
            <a:r>
              <a:rPr dirty="0" err="1"/>
              <a:t>proprietà</a:t>
            </a:r>
            <a:r>
              <a:rPr dirty="0"/>
              <a:t> del padre</a:t>
            </a:r>
          </a:p>
          <a:p>
            <a:pPr marL="391159" indent="-391159" algn="just" defTabSz="514095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520"/>
            </a:pPr>
            <a:r>
              <a:rPr dirty="0" err="1"/>
              <a:t>Famiglia</a:t>
            </a:r>
            <a:r>
              <a:rPr dirty="0"/>
              <a:t> piccolo-</a:t>
            </a:r>
            <a:r>
              <a:rPr dirty="0" err="1"/>
              <a:t>borghese</a:t>
            </a:r>
            <a:r>
              <a:rPr dirty="0"/>
              <a:t>, ma di </a:t>
            </a:r>
            <a:r>
              <a:rPr dirty="0" err="1"/>
              <a:t>origini</a:t>
            </a:r>
            <a:r>
              <a:rPr dirty="0"/>
              <a:t> </a:t>
            </a:r>
            <a:r>
              <a:rPr dirty="0" err="1"/>
              <a:t>contadine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vive</a:t>
            </a:r>
            <a:r>
              <a:rPr dirty="0"/>
              <a:t> a Torino</a:t>
            </a:r>
          </a:p>
          <a:p>
            <a:pPr marL="391159" indent="-391159" algn="just" defTabSz="514095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520"/>
            </a:pPr>
            <a:r>
              <a:rPr dirty="0"/>
              <a:t>1914: </a:t>
            </a:r>
            <a:r>
              <a:rPr dirty="0" err="1"/>
              <a:t>morte</a:t>
            </a:r>
            <a:r>
              <a:rPr dirty="0"/>
              <a:t> del padre</a:t>
            </a:r>
          </a:p>
          <a:p>
            <a:pPr marL="391159" indent="-391159" algn="just" defTabSz="514095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520"/>
            </a:pPr>
            <a:r>
              <a:rPr dirty="0" err="1"/>
              <a:t>Scuole</a:t>
            </a:r>
            <a:r>
              <a:rPr dirty="0"/>
              <a:t> </a:t>
            </a:r>
            <a:r>
              <a:rPr dirty="0" err="1"/>
              <a:t>elementari</a:t>
            </a:r>
            <a:r>
              <a:rPr dirty="0"/>
              <a:t> a Santo Stefano e poi a Torino, dove </a:t>
            </a:r>
            <a:r>
              <a:rPr dirty="0" err="1"/>
              <a:t>frequenta</a:t>
            </a:r>
            <a:r>
              <a:rPr dirty="0"/>
              <a:t> </a:t>
            </a:r>
            <a:r>
              <a:rPr dirty="0" err="1"/>
              <a:t>anche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ginnasio</a:t>
            </a:r>
            <a:endParaRPr dirty="0"/>
          </a:p>
          <a:p>
            <a:pPr marL="391159" indent="-391159" algn="just" defTabSz="514095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520"/>
            </a:pPr>
            <a:r>
              <a:rPr dirty="0"/>
              <a:t>1923: </a:t>
            </a:r>
            <a:r>
              <a:rPr dirty="0" err="1"/>
              <a:t>Liceo</a:t>
            </a:r>
            <a:r>
              <a:rPr dirty="0"/>
              <a:t> </a:t>
            </a:r>
            <a:r>
              <a:rPr dirty="0" err="1"/>
              <a:t>D’Azeglio</a:t>
            </a:r>
            <a:r>
              <a:rPr dirty="0"/>
              <a:t>; ha come </a:t>
            </a:r>
            <a:r>
              <a:rPr dirty="0" err="1"/>
              <a:t>professore</a:t>
            </a:r>
            <a:r>
              <a:rPr dirty="0"/>
              <a:t> Augusto Monti, </a:t>
            </a:r>
            <a:r>
              <a:rPr dirty="0" err="1"/>
              <a:t>antifascista</a:t>
            </a:r>
            <a:endParaRPr dirty="0"/>
          </a:p>
          <a:p>
            <a:pPr marL="391159" indent="-391159" algn="just" defTabSz="514095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520"/>
            </a:pPr>
            <a:r>
              <a:rPr dirty="0"/>
              <a:t>1926: </a:t>
            </a:r>
            <a:r>
              <a:rPr dirty="0" err="1"/>
              <a:t>maturità</a:t>
            </a:r>
            <a:r>
              <a:rPr dirty="0"/>
              <a:t> </a:t>
            </a:r>
            <a:r>
              <a:rPr dirty="0" err="1"/>
              <a:t>classica</a:t>
            </a:r>
            <a:r>
              <a:rPr dirty="0"/>
              <a:t> e </a:t>
            </a:r>
            <a:r>
              <a:rPr dirty="0" err="1"/>
              <a:t>Facoltà</a:t>
            </a:r>
            <a:r>
              <a:rPr dirty="0"/>
              <a:t> di </a:t>
            </a:r>
            <a:r>
              <a:rPr dirty="0" err="1"/>
              <a:t>Lettere</a:t>
            </a:r>
            <a:r>
              <a:rPr dirty="0"/>
              <a:t> a Torino</a:t>
            </a:r>
          </a:p>
          <a:p>
            <a:pPr marL="391159" indent="-391159" algn="just" defTabSz="514095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  <a:defRPr sz="3520"/>
            </a:pPr>
            <a:r>
              <a:rPr dirty="0"/>
              <a:t>1930: </a:t>
            </a:r>
            <a:r>
              <a:rPr dirty="0" err="1"/>
              <a:t>laurea</a:t>
            </a:r>
            <a:r>
              <a:rPr dirty="0"/>
              <a:t> con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tesi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Whitman; </a:t>
            </a:r>
            <a:r>
              <a:rPr dirty="0" err="1"/>
              <a:t>morte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madre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5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antostefanobelbo.jpg" descr="santostefanobelbo.jp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 rot="21480000">
            <a:off x="3225820" y="2699023"/>
            <a:ext cx="7428436" cy="4634862"/>
          </a:xfrm>
          <a:prstGeom prst="rect">
            <a:avLst/>
          </a:prstGeom>
        </p:spPr>
      </p:pic>
      <p:sp>
        <p:nvSpPr>
          <p:cNvPr id="157" name="SANTO STEFANO BELBO"/>
          <p:cNvSpPr txBox="1">
            <a:spLocks noGrp="1"/>
          </p:cNvSpPr>
          <p:nvPr>
            <p:ph type="title"/>
          </p:nvPr>
        </p:nvSpPr>
        <p:spPr>
          <a:xfrm>
            <a:off x="1490588" y="1118889"/>
            <a:ext cx="9145588" cy="13284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>
                    <a:hueOff val="-123559"/>
                    <a:lumOff val="-30029"/>
                  </a:schemeClr>
                </a:solidFill>
              </a:defRPr>
            </a:lvl1pPr>
          </a:lstStyle>
          <a:p>
            <a:r>
              <a:rPr dirty="0"/>
              <a:t>SANTO STEFANO BELBO</a:t>
            </a:r>
          </a:p>
        </p:txBody>
      </p:sp>
      <p:sp>
        <p:nvSpPr>
          <p:cNvPr id="158" name="Le Langhe, le colline con i vigneti e le campagne…"/>
          <p:cNvSpPr txBox="1">
            <a:spLocks noGrp="1"/>
          </p:cNvSpPr>
          <p:nvPr>
            <p:ph type="body" sz="quarter" idx="1"/>
          </p:nvPr>
        </p:nvSpPr>
        <p:spPr>
          <a:xfrm>
            <a:off x="2126059" y="7585620"/>
            <a:ext cx="9278343" cy="862262"/>
          </a:xfrm>
          <a:prstGeom prst="rect">
            <a:avLst/>
          </a:prstGeom>
        </p:spPr>
        <p:txBody>
          <a:bodyPr/>
          <a:lstStyle/>
          <a:p>
            <a:r>
              <a:rPr dirty="0"/>
              <a:t>Le Langhe, le </a:t>
            </a:r>
            <a:r>
              <a:rPr dirty="0" err="1"/>
              <a:t>colline</a:t>
            </a:r>
            <a:r>
              <a:rPr dirty="0"/>
              <a:t> con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vigneti</a:t>
            </a:r>
            <a:r>
              <a:rPr dirty="0"/>
              <a:t> e le </a:t>
            </a:r>
            <a:r>
              <a:rPr dirty="0" err="1"/>
              <a:t>campagne</a:t>
            </a:r>
            <a:r>
              <a:rPr dirty="0"/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127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Macintosh PowerPoint</Application>
  <PresentationFormat>Personalizzato</PresentationFormat>
  <Paragraphs>66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Academy Engraved LET</vt:lpstr>
      <vt:lpstr>Bodoni SvtyTwo OS ITC TT-BookIt</vt:lpstr>
      <vt:lpstr>Bodoni SvtyTwo SC ITC TT-Book</vt:lpstr>
      <vt:lpstr>Helvetica</vt:lpstr>
      <vt:lpstr>Helvetica Neue</vt:lpstr>
      <vt:lpstr>Hoefler Text</vt:lpstr>
      <vt:lpstr>Typeset</vt:lpstr>
      <vt:lpstr>CESARE PAVESE</vt:lpstr>
      <vt:lpstr>Presentazione standard di PowerPoint</vt:lpstr>
      <vt:lpstr>CESARE PAVESE</vt:lpstr>
      <vt:lpstr>Presentazione standard di PowerPoint</vt:lpstr>
      <vt:lpstr>La vita</vt:lpstr>
      <vt:lpstr>SANTO STEFANO BELBO</vt:lpstr>
      <vt:lpstr>Presentazione standard di PowerPoint</vt:lpstr>
      <vt:lpstr>Gli anni della formazione</vt:lpstr>
      <vt:lpstr>SANTO STEFANO BELBO</vt:lpstr>
      <vt:lpstr>Presentazione standard di PowerPoint</vt:lpstr>
      <vt:lpstr>LE LANGHE</vt:lpstr>
      <vt:lpstr>Dalla dittatura alla guerra</vt:lpstr>
      <vt:lpstr>Pavese a brancaleone</vt:lpstr>
      <vt:lpstr>Presentazione standard di PowerPoint</vt:lpstr>
      <vt:lpstr>COLLEGIO TREVISIO</vt:lpstr>
      <vt:lpstr>Il periodo del dopoguerra</vt:lpstr>
      <vt:lpstr>AMORE E FELICITà</vt:lpstr>
      <vt:lpstr>Presentazione standard di PowerPoint</vt:lpstr>
      <vt:lpstr>Le opere</vt:lpstr>
      <vt:lpstr>La produzione poetica</vt:lpstr>
      <vt:lpstr>La produzione narrativa</vt:lpstr>
      <vt:lpstr>Il paesaggio dell’infanzia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CESARE PAVESE</dc:title>
  <cp:lastModifiedBy>Alessandra Silva</cp:lastModifiedBy>
  <cp:revision>1</cp:revision>
  <dcterms:modified xsi:type="dcterms:W3CDTF">2019-01-16T15:08:30Z</dcterms:modified>
</cp:coreProperties>
</file>