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6"/>
  </p:notesMasterIdLst>
  <p:sldIdLst>
    <p:sldId id="256" r:id="rId2"/>
    <p:sldId id="257" r:id="rId3"/>
    <p:sldId id="263" r:id="rId4"/>
    <p:sldId id="269" r:id="rId5"/>
    <p:sldId id="266" r:id="rId6"/>
    <p:sldId id="258" r:id="rId7"/>
    <p:sldId id="262" r:id="rId8"/>
    <p:sldId id="259" r:id="rId9"/>
    <p:sldId id="275" r:id="rId10"/>
    <p:sldId id="265" r:id="rId11"/>
    <p:sldId id="271" r:id="rId12"/>
    <p:sldId id="276" r:id="rId13"/>
    <p:sldId id="272" r:id="rId14"/>
    <p:sldId id="274"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1714"/>
    <a:srgbClr val="DF2E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49858" autoAdjust="0"/>
  </p:normalViewPr>
  <p:slideViewPr>
    <p:cSldViewPr snapToGrid="0">
      <p:cViewPr varScale="1">
        <p:scale>
          <a:sx n="37" d="100"/>
          <a:sy n="37" d="100"/>
        </p:scale>
        <p:origin x="2016" y="42"/>
      </p:cViewPr>
      <p:guideLst>
        <p:guide orient="horz" pos="2160"/>
        <p:guide pos="3840"/>
      </p:guideLst>
    </p:cSldViewPr>
  </p:slideViewPr>
  <p:notesTextViewPr>
    <p:cViewPr>
      <p:scale>
        <a:sx n="1" d="1"/>
        <a:sy n="1" d="1"/>
      </p:scale>
      <p:origin x="0" y="0"/>
    </p:cViewPr>
  </p:notesTextViewPr>
  <p:sorterViewPr>
    <p:cViewPr>
      <p:scale>
        <a:sx n="53" d="100"/>
        <a:sy n="53"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61B973-F5A3-47A4-AF41-FACFA131E9E0}" type="datetimeFigureOut">
              <a:rPr lang="en-GB" smtClean="0"/>
              <a:t>07/05/2019</a:t>
            </a:fld>
            <a:endParaRPr lang="en-GB"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B485B3-4004-4031-91F8-91D82C0255B5}" type="slidenum">
              <a:rPr lang="en-GB" smtClean="0"/>
              <a:t>‹N›</a:t>
            </a:fld>
            <a:endParaRPr lang="en-GB" dirty="0"/>
          </a:p>
        </p:txBody>
      </p:sp>
    </p:spTree>
    <p:extLst>
      <p:ext uri="{BB962C8B-B14F-4D97-AF65-F5344CB8AC3E}">
        <p14:creationId xmlns:p14="http://schemas.microsoft.com/office/powerpoint/2010/main" val="1462635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«La</a:t>
            </a:r>
            <a:r>
              <a:rPr lang="it-IT" baseline="0" dirty="0"/>
              <a:t> mafia siamo noi</a:t>
            </a:r>
            <a:r>
              <a:rPr lang="it-IT" dirty="0"/>
              <a:t>» è</a:t>
            </a:r>
            <a:r>
              <a:rPr lang="it-IT" baseline="0" dirty="0"/>
              <a:t> un libro scritto da Sandro de Riccardis, pubblicato nel 2017. Esso </a:t>
            </a:r>
            <a:r>
              <a:rPr lang="it-IT" sz="1200" b="0" i="0" kern="1200" dirty="0">
                <a:solidFill>
                  <a:schemeClr val="tx1"/>
                </a:solidFill>
                <a:effectLst/>
                <a:latin typeface="+mn-lt"/>
                <a:ea typeface="+mn-ea"/>
                <a:cs typeface="+mn-cs"/>
              </a:rPr>
              <a:t>è un viaggio da nord a sud negli equivoci della lotta alla mafia, attraverso le occasioni perse dallo Stato e dalla società civile. </a:t>
            </a:r>
            <a:endParaRPr lang="en-GB" dirty="0"/>
          </a:p>
        </p:txBody>
      </p:sp>
      <p:sp>
        <p:nvSpPr>
          <p:cNvPr id="4" name="Segnaposto numero diapositiva 3"/>
          <p:cNvSpPr>
            <a:spLocks noGrp="1"/>
          </p:cNvSpPr>
          <p:nvPr>
            <p:ph type="sldNum" sz="quarter" idx="10"/>
          </p:nvPr>
        </p:nvSpPr>
        <p:spPr/>
        <p:txBody>
          <a:bodyPr/>
          <a:lstStyle/>
          <a:p>
            <a:fld id="{61B485B3-4004-4031-91F8-91D82C0255B5}" type="slidenum">
              <a:rPr lang="en-GB" smtClean="0"/>
              <a:t>1</a:t>
            </a:fld>
            <a:endParaRPr lang="en-GB" dirty="0"/>
          </a:p>
        </p:txBody>
      </p:sp>
    </p:spTree>
    <p:extLst>
      <p:ext uri="{BB962C8B-B14F-4D97-AF65-F5344CB8AC3E}">
        <p14:creationId xmlns:p14="http://schemas.microsoft.com/office/powerpoint/2010/main" val="2704882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171450" indent="-171450">
              <a:buFont typeface="Arial" panose="020B0604020202020204" pitchFamily="34" charset="0"/>
              <a:buChar char="•"/>
            </a:pPr>
            <a:r>
              <a:rPr lang="it-IT" sz="1200" kern="1200" dirty="0">
                <a:solidFill>
                  <a:schemeClr val="tx1"/>
                </a:solidFill>
                <a:effectLst/>
                <a:latin typeface="+mn-lt"/>
                <a:ea typeface="+mn-ea"/>
                <a:cs typeface="+mn-cs"/>
              </a:rPr>
              <a:t>I carabinieri del Comando provinciale di Milano hanno eseguito un maxi operazione</a:t>
            </a:r>
            <a:r>
              <a:rPr lang="it-IT" sz="1200" kern="1200" baseline="0" dirty="0">
                <a:solidFill>
                  <a:schemeClr val="tx1"/>
                </a:solidFill>
                <a:effectLst/>
                <a:latin typeface="+mn-lt"/>
                <a:ea typeface="+mn-ea"/>
                <a:cs typeface="+mn-cs"/>
              </a:rPr>
              <a:t> blitz(o</a:t>
            </a:r>
            <a:r>
              <a:rPr lang="it-IT" sz="1200" b="0" i="0" kern="1200" dirty="0">
                <a:solidFill>
                  <a:schemeClr val="tx1"/>
                </a:solidFill>
                <a:effectLst/>
                <a:latin typeface="+mn-lt"/>
                <a:ea typeface="+mn-ea"/>
                <a:cs typeface="+mn-cs"/>
              </a:rPr>
              <a:t>perazione militare o di polizia condotta di sorpresa e con grande rapidità</a:t>
            </a:r>
            <a:r>
              <a:rPr lang="it-IT" sz="1200" kern="1200" baseline="0" dirty="0">
                <a:solidFill>
                  <a:schemeClr val="tx1"/>
                </a:solidFill>
                <a:effectLst/>
                <a:latin typeface="+mn-lt"/>
                <a:ea typeface="+mn-ea"/>
                <a:cs typeface="+mn-cs"/>
              </a:rPr>
              <a:t>)</a:t>
            </a:r>
            <a:r>
              <a:rPr lang="it-IT" sz="1200" kern="1200" dirty="0">
                <a:solidFill>
                  <a:schemeClr val="tx1"/>
                </a:solidFill>
                <a:effectLst/>
                <a:latin typeface="+mn-lt"/>
                <a:ea typeface="+mn-ea"/>
                <a:cs typeface="+mn-cs"/>
              </a:rPr>
              <a:t> antimafia in Lombardia</a:t>
            </a:r>
            <a:r>
              <a:rPr lang="it-IT" sz="1200" kern="1200" baseline="0" dirty="0">
                <a:solidFill>
                  <a:schemeClr val="tx1"/>
                </a:solidFill>
                <a:effectLst/>
                <a:latin typeface="+mn-lt"/>
                <a:ea typeface="+mn-ea"/>
                <a:cs typeface="+mn-cs"/>
              </a:rPr>
              <a:t> i</a:t>
            </a:r>
            <a:r>
              <a:rPr lang="it-IT" sz="1200" kern="1200" dirty="0">
                <a:solidFill>
                  <a:schemeClr val="tx1"/>
                </a:solidFill>
                <a:effectLst/>
                <a:latin typeface="+mn-lt"/>
                <a:ea typeface="+mn-ea"/>
                <a:cs typeface="+mn-cs"/>
              </a:rPr>
              <a:t>l 26/09/2017. </a:t>
            </a:r>
          </a:p>
          <a:p>
            <a:pPr marL="171450" indent="-171450">
              <a:buFont typeface="Arial" panose="020B0604020202020204" pitchFamily="34" charset="0"/>
              <a:buChar char="•"/>
            </a:pPr>
            <a:r>
              <a:rPr lang="it-IT" sz="1200" kern="1200" dirty="0">
                <a:solidFill>
                  <a:schemeClr val="tx1"/>
                </a:solidFill>
                <a:effectLst/>
                <a:latin typeface="+mn-lt"/>
                <a:ea typeface="+mn-ea"/>
                <a:cs typeface="+mn-cs"/>
              </a:rPr>
              <a:t>In tutto: 21 in carcere, 3 ai domiciliari e 3 interdittive (cioè che incidono sulla vita relazionale del soggetto, limitandone particolari attività.</a:t>
            </a:r>
            <a:r>
              <a:rPr lang="en-GB" sz="1200" kern="1200" dirty="0">
                <a:solidFill>
                  <a:schemeClr val="tx1"/>
                </a:solidFill>
                <a:effectLst/>
                <a:latin typeface="+mn-lt"/>
                <a:ea typeface="+mn-ea"/>
                <a:cs typeface="+mn-cs"/>
              </a:rPr>
              <a:t>)</a:t>
            </a:r>
          </a:p>
          <a:p>
            <a:pPr marL="171450" indent="-171450">
              <a:buFont typeface="Arial" panose="020B0604020202020204" pitchFamily="34" charset="0"/>
              <a:buChar char="•"/>
            </a:pPr>
            <a:r>
              <a:rPr lang="it-IT" sz="1200" kern="1200" dirty="0">
                <a:solidFill>
                  <a:schemeClr val="tx1"/>
                </a:solidFill>
                <a:effectLst/>
                <a:latin typeface="+mn-lt"/>
                <a:ea typeface="+mn-ea"/>
                <a:cs typeface="+mn-cs"/>
              </a:rPr>
              <a:t>I destinatari delle misure cautelari sono ritenuti responsabili a vario titolo di:</a:t>
            </a:r>
            <a:endParaRPr lang="en-GB"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it-IT" sz="1200" kern="1200" dirty="0">
                <a:solidFill>
                  <a:schemeClr val="tx1"/>
                </a:solidFill>
                <a:effectLst/>
                <a:latin typeface="+mn-lt"/>
                <a:ea typeface="+mn-ea"/>
                <a:cs typeface="+mn-cs"/>
              </a:rPr>
              <a:t>Associazione di tipo mafioso</a:t>
            </a:r>
            <a:endParaRPr lang="en-GB"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it-IT" sz="1200" kern="1200" dirty="0">
                <a:solidFill>
                  <a:schemeClr val="tx1"/>
                </a:solidFill>
                <a:effectLst/>
                <a:latin typeface="+mn-lt"/>
                <a:ea typeface="+mn-ea"/>
                <a:cs typeface="+mn-cs"/>
              </a:rPr>
              <a:t>Estorsione</a:t>
            </a:r>
            <a:r>
              <a:rPr lang="it-IT" sz="1200" kern="1200" dirty="0">
                <a:solidFill>
                  <a:schemeClr val="tx1"/>
                </a:solidFill>
                <a:effectLst/>
                <a:latin typeface="+mn-lt"/>
                <a:ea typeface="+mn-ea"/>
                <a:cs typeface="+mn-cs"/>
                <a:sym typeface="Wingdings" panose="05000000000000000000" pitchFamily="2" charset="2"/>
              </a:rPr>
              <a:t> </a:t>
            </a:r>
            <a:r>
              <a:rPr lang="it-IT" sz="1200" b="0" i="0" u="none" strike="noStrike" kern="1200" dirty="0">
                <a:solidFill>
                  <a:schemeClr val="tx1"/>
                </a:solidFill>
                <a:effectLst/>
                <a:latin typeface="+mn-lt"/>
                <a:ea typeface="+mn-ea"/>
                <a:cs typeface="+mn-cs"/>
                <a:sym typeface="Wingdings" panose="05000000000000000000" pitchFamily="2" charset="2"/>
              </a:rPr>
              <a:t>d</a:t>
            </a:r>
            <a:r>
              <a:rPr lang="it-IT" sz="1200" b="0" i="0" u="none" strike="noStrike" kern="1200" dirty="0">
                <a:solidFill>
                  <a:schemeClr val="tx1"/>
                </a:solidFill>
                <a:effectLst/>
                <a:latin typeface="+mn-lt"/>
                <a:ea typeface="+mn-ea"/>
                <a:cs typeface="+mn-cs"/>
              </a:rPr>
              <a:t>elitto</a:t>
            </a:r>
            <a:r>
              <a:rPr lang="it-IT" sz="1200" b="0" i="0" kern="1200" dirty="0">
                <a:solidFill>
                  <a:schemeClr val="tx1"/>
                </a:solidFill>
                <a:effectLst/>
                <a:latin typeface="+mn-lt"/>
                <a:ea typeface="+mn-ea"/>
                <a:cs typeface="+mn-cs"/>
              </a:rPr>
              <a:t> commesso da chi, costringendo un’altra persona con violenza o minaccia a fare od omettere qualcosa, procura a sé o ad altri un ingiusto profitto a danno,</a:t>
            </a:r>
            <a:r>
              <a:rPr lang="it-IT" sz="1200" b="0" i="0" kern="1200" baseline="0" dirty="0">
                <a:solidFill>
                  <a:schemeClr val="tx1"/>
                </a:solidFill>
                <a:effectLst/>
                <a:latin typeface="+mn-lt"/>
                <a:ea typeface="+mn-ea"/>
                <a:cs typeface="+mn-cs"/>
              </a:rPr>
              <a:t> ovviamente, dell’altra persona</a:t>
            </a:r>
            <a:endParaRPr lang="en-GB" sz="1200" kern="1200" dirty="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sz="1200" kern="1200" dirty="0">
                <a:solidFill>
                  <a:schemeClr val="tx1"/>
                </a:solidFill>
                <a:effectLst/>
                <a:latin typeface="+mn-lt"/>
                <a:ea typeface="+mn-ea"/>
                <a:cs typeface="+mn-cs"/>
              </a:rPr>
              <a:t>Favoreggiamento personale</a:t>
            </a:r>
            <a:r>
              <a:rPr lang="it-IT" sz="1200" kern="1200" dirty="0">
                <a:solidFill>
                  <a:schemeClr val="tx1"/>
                </a:solidFill>
                <a:effectLst/>
                <a:latin typeface="+mn-lt"/>
                <a:ea typeface="+mn-ea"/>
                <a:cs typeface="+mn-cs"/>
                <a:sym typeface="Wingdings" panose="05000000000000000000" pitchFamily="2" charset="2"/>
              </a:rPr>
              <a:t> caso del sindaco</a:t>
            </a:r>
            <a:endParaRPr lang="en-GB"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it-IT" sz="1200" kern="1200" dirty="0">
                <a:solidFill>
                  <a:schemeClr val="tx1"/>
                </a:solidFill>
                <a:effectLst/>
                <a:latin typeface="+mn-lt"/>
                <a:ea typeface="+mn-ea"/>
                <a:cs typeface="+mn-cs"/>
              </a:rPr>
              <a:t>Detenzione(</a:t>
            </a:r>
            <a:r>
              <a:rPr lang="it-IT" sz="1200" b="0" i="0" kern="1200" dirty="0">
                <a:solidFill>
                  <a:schemeClr val="tx1"/>
                </a:solidFill>
                <a:effectLst/>
                <a:latin typeface="+mn-lt"/>
                <a:ea typeface="+mn-ea"/>
                <a:cs typeface="+mn-cs"/>
              </a:rPr>
              <a:t>pena restrittiva della libertà personale che comporta l'assegnazione a una casa di pena per un dato periodo di tempo</a:t>
            </a:r>
            <a:r>
              <a:rPr lang="it-IT" sz="1200" kern="1200" dirty="0">
                <a:solidFill>
                  <a:schemeClr val="tx1"/>
                </a:solidFill>
                <a:effectLst/>
                <a:latin typeface="+mn-lt"/>
                <a:ea typeface="+mn-ea"/>
                <a:cs typeface="+mn-cs"/>
              </a:rPr>
              <a:t>) e porto abusivo di armi</a:t>
            </a:r>
            <a:endParaRPr lang="en-GB"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it-IT" sz="1200" kern="1200" dirty="0">
                <a:solidFill>
                  <a:schemeClr val="tx1"/>
                </a:solidFill>
                <a:effectLst/>
                <a:latin typeface="+mn-lt"/>
                <a:ea typeface="+mn-ea"/>
                <a:cs typeface="+mn-cs"/>
              </a:rPr>
              <a:t>Lesioni</a:t>
            </a:r>
            <a:endParaRPr lang="en-GB"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it-IT" sz="1200" kern="1200" dirty="0">
                <a:solidFill>
                  <a:schemeClr val="tx1"/>
                </a:solidFill>
                <a:effectLst/>
                <a:latin typeface="+mn-lt"/>
                <a:ea typeface="+mn-ea"/>
                <a:cs typeface="+mn-cs"/>
              </a:rPr>
              <a:t>Danneggiamento  </a:t>
            </a:r>
            <a:endParaRPr lang="en-GB"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it-IT" sz="1200" kern="1200" dirty="0">
                <a:solidFill>
                  <a:schemeClr val="tx1"/>
                </a:solidFill>
                <a:effectLst/>
                <a:latin typeface="+mn-lt"/>
                <a:ea typeface="+mn-ea"/>
                <a:cs typeface="+mn-cs"/>
              </a:rPr>
              <a:t>Associazione finalizzata al traffico di stupefacenti</a:t>
            </a:r>
            <a:endParaRPr lang="en-GB"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L'inchiesta dei carabinieri, partita nel 2015 rappresenta </a:t>
            </a:r>
            <a:r>
              <a:rPr lang="en-GB" sz="1200" u="none" strike="noStrike" kern="1200" dirty="0">
                <a:solidFill>
                  <a:schemeClr val="tx1"/>
                </a:solidFill>
                <a:effectLst/>
                <a:latin typeface="+mn-lt"/>
                <a:ea typeface="+mn-ea"/>
                <a:cs typeface="+mn-cs"/>
              </a:rPr>
              <a:t>una costola dell'indagine "Infinito"</a:t>
            </a:r>
            <a:r>
              <a:rPr lang="en-GB" sz="1200" kern="1200" dirty="0">
                <a:solidFill>
                  <a:schemeClr val="tx1"/>
                </a:solidFill>
                <a:effectLst/>
                <a:latin typeface="+mn-lt"/>
                <a:ea typeface="+mn-ea"/>
                <a:cs typeface="+mn-cs"/>
              </a:rPr>
              <a:t> che nel 2010, sempre coordinata dalle procure di Monza e Milano, aveva inferto un duro colpo alle "Locali" 'ndranghetiste in Lombardia. </a:t>
            </a:r>
          </a:p>
          <a:p>
            <a:endParaRPr lang="en-GB" dirty="0"/>
          </a:p>
        </p:txBody>
      </p:sp>
      <p:sp>
        <p:nvSpPr>
          <p:cNvPr id="4" name="Segnaposto numero diapositiva 3"/>
          <p:cNvSpPr>
            <a:spLocks noGrp="1"/>
          </p:cNvSpPr>
          <p:nvPr>
            <p:ph type="sldNum" sz="quarter" idx="10"/>
          </p:nvPr>
        </p:nvSpPr>
        <p:spPr/>
        <p:txBody>
          <a:bodyPr/>
          <a:lstStyle/>
          <a:p>
            <a:fld id="{61B485B3-4004-4031-91F8-91D82C0255B5}" type="slidenum">
              <a:rPr lang="en-GB" smtClean="0"/>
              <a:t>10</a:t>
            </a:fld>
            <a:endParaRPr lang="en-GB" dirty="0"/>
          </a:p>
        </p:txBody>
      </p:sp>
    </p:spTree>
    <p:extLst>
      <p:ext uri="{BB962C8B-B14F-4D97-AF65-F5344CB8AC3E}">
        <p14:creationId xmlns:p14="http://schemas.microsoft.com/office/powerpoint/2010/main" val="16667917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a:solidFill>
                  <a:schemeClr val="tx1"/>
                </a:solidFill>
                <a:effectLst/>
                <a:latin typeface="+mn-lt"/>
                <a:ea typeface="+mn-ea"/>
                <a:cs typeface="+mn-cs"/>
              </a:rPr>
              <a:t>Indagando sui personaggi coinvolti si è arrivati a 3 principali personaggi: Mazza, Lugarà e Mantovani.            </a:t>
            </a:r>
          </a:p>
          <a:p>
            <a:r>
              <a:rPr lang="it-IT" sz="1200" b="1" u="sng" kern="1200" dirty="0">
                <a:solidFill>
                  <a:schemeClr val="tx1"/>
                </a:solidFill>
                <a:effectLst/>
                <a:latin typeface="+mn-lt"/>
                <a:ea typeface="+mn-ea"/>
                <a:cs typeface="+mn-cs"/>
              </a:rPr>
              <a:t>Mazza:</a:t>
            </a:r>
          </a:p>
          <a:p>
            <a:pPr marL="171450" indent="-171450">
              <a:buFont typeface="Arial" panose="020B0604020202020204" pitchFamily="34" charset="0"/>
              <a:buChar char="•"/>
            </a:pPr>
            <a:r>
              <a:rPr lang="it-IT" sz="1200" kern="1200" dirty="0">
                <a:solidFill>
                  <a:schemeClr val="tx1"/>
                </a:solidFill>
                <a:effectLst/>
                <a:latin typeface="+mn-lt"/>
                <a:ea typeface="+mn-ea"/>
                <a:cs typeface="+mn-cs"/>
              </a:rPr>
              <a:t>Secondo le accuse, il sindaco di Seregno(Mazza) "riceveva" da parte dell’ imprenditore Lugarà "la disponibilità e l'impegno a procurare consenso elettorale e l'appoggio politico durante la campagna elettorale del 2015 per l'elezione in suo favore e delle persone a lui politicamente vicine” </a:t>
            </a:r>
          </a:p>
          <a:p>
            <a:pPr marL="171450" indent="-171450">
              <a:buFont typeface="Arial" panose="020B0604020202020204" pitchFamily="34" charset="0"/>
              <a:buChar char="•"/>
            </a:pPr>
            <a:r>
              <a:rPr lang="it-IT" sz="1200" b="0" u="none" kern="1200" dirty="0">
                <a:solidFill>
                  <a:schemeClr val="tx1"/>
                </a:solidFill>
                <a:effectLst/>
                <a:latin typeface="+mn-lt"/>
                <a:ea typeface="+mn-ea"/>
                <a:cs typeface="+mn-cs"/>
              </a:rPr>
              <a:t>Mazz</a:t>
            </a:r>
            <a:r>
              <a:rPr lang="it-IT" sz="1200" b="0" u="none" kern="1200" baseline="0" dirty="0">
                <a:solidFill>
                  <a:schemeClr val="tx1"/>
                </a:solidFill>
                <a:effectLst/>
                <a:latin typeface="+mn-lt"/>
                <a:ea typeface="+mn-ea"/>
                <a:cs typeface="+mn-cs"/>
              </a:rPr>
              <a:t>a vinse le elezioni del 31/05/2015, con circa 7800 voti (53%) e diventò sindaco di Seregno sostenuto da Forza Italia, Lega Nord, La Nuova Seregno…</a:t>
            </a:r>
          </a:p>
          <a:p>
            <a:pPr marL="171450" indent="-171450">
              <a:buFont typeface="Arial" panose="020B0604020202020204" pitchFamily="34" charset="0"/>
              <a:buChar char="•"/>
            </a:pPr>
            <a:r>
              <a:rPr lang="it-IT" sz="1200" b="0" i="0" kern="1200" dirty="0">
                <a:solidFill>
                  <a:schemeClr val="tx1"/>
                </a:solidFill>
                <a:effectLst/>
                <a:latin typeface="+mn-lt"/>
                <a:ea typeface="+mn-ea"/>
                <a:cs typeface="+mn-cs"/>
              </a:rPr>
              <a:t>Ha trascorso poco più di un mese agli arresti domiciliari, prima della revoca(atto che elimina gli effetti di un precedente provvedimento) per cessazione delle esigenze cautelari viene scarcerato</a:t>
            </a:r>
          </a:p>
          <a:p>
            <a:pPr marL="171450" indent="-171450">
              <a:buFont typeface="Arial" panose="020B0604020202020204" pitchFamily="34" charset="0"/>
              <a:buChar char="•"/>
            </a:pPr>
            <a:r>
              <a:rPr lang="it-IT" sz="1200" kern="1200" dirty="0">
                <a:solidFill>
                  <a:schemeClr val="tx1"/>
                </a:solidFill>
                <a:effectLst/>
                <a:latin typeface="+mn-lt"/>
                <a:ea typeface="+mn-ea"/>
                <a:cs typeface="+mn-cs"/>
              </a:rPr>
              <a:t>Anche il sindaco precedente, Mariani aveva fatto la campagna elettorale nello stesso locale, che poi fu chiuso per infiltrazioni mafiosi.</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sz="1200" b="0" i="0" kern="1200" dirty="0">
                <a:solidFill>
                  <a:schemeClr val="tx1"/>
                </a:solidFill>
                <a:effectLst/>
                <a:latin typeface="+mn-lt"/>
                <a:ea typeface="+mn-ea"/>
                <a:cs typeface="+mn-cs"/>
              </a:rPr>
              <a:t>Dopo il suo arresto, si effettuano nuovamente</a:t>
            </a:r>
            <a:r>
              <a:rPr lang="it-IT" sz="1200" b="0" i="0" kern="1200" baseline="0" dirty="0">
                <a:solidFill>
                  <a:schemeClr val="tx1"/>
                </a:solidFill>
                <a:effectLst/>
                <a:latin typeface="+mn-lt"/>
                <a:ea typeface="+mn-ea"/>
                <a:cs typeface="+mn-cs"/>
              </a:rPr>
              <a:t> le votazioni e </a:t>
            </a:r>
            <a:r>
              <a:rPr lang="it-IT" sz="1200" b="0" i="0" kern="1200" dirty="0">
                <a:solidFill>
                  <a:schemeClr val="tx1"/>
                </a:solidFill>
                <a:effectLst/>
                <a:latin typeface="+mn-lt"/>
                <a:ea typeface="+mn-ea"/>
                <a:cs typeface="+mn-cs"/>
              </a:rPr>
              <a:t>Alberto Rossi vince il ballottaggio con la candidata di centrodestra Cerqua: è il nuovo sindaco.</a:t>
            </a:r>
            <a:endParaRPr lang="it-IT" sz="1200" b="0" u="none" kern="1200" dirty="0">
              <a:solidFill>
                <a:schemeClr val="tx1"/>
              </a:solidFill>
              <a:effectLst/>
              <a:latin typeface="+mn-lt"/>
              <a:ea typeface="+mn-ea"/>
              <a:cs typeface="+mn-cs"/>
            </a:endParaRPr>
          </a:p>
          <a:p>
            <a:r>
              <a:rPr lang="it-IT" sz="1200" b="1" u="sng" kern="1200" dirty="0">
                <a:solidFill>
                  <a:schemeClr val="tx1"/>
                </a:solidFill>
                <a:effectLst/>
                <a:latin typeface="+mn-lt"/>
                <a:ea typeface="+mn-ea"/>
                <a:cs typeface="+mn-cs"/>
              </a:rPr>
              <a:t>Lugarà:</a:t>
            </a:r>
          </a:p>
          <a:p>
            <a:pPr marL="171450" indent="-171450">
              <a:buFont typeface="Arial" panose="020B0604020202020204" pitchFamily="34" charset="0"/>
              <a:buChar char="•"/>
            </a:pPr>
            <a:r>
              <a:rPr lang="it-IT" sz="1200" kern="1200" dirty="0">
                <a:solidFill>
                  <a:schemeClr val="tx1"/>
                </a:solidFill>
                <a:effectLst/>
                <a:latin typeface="+mn-lt"/>
                <a:ea typeface="+mn-ea"/>
                <a:cs typeface="+mn-cs"/>
              </a:rPr>
              <a:t>Imprenditore edile</a:t>
            </a:r>
          </a:p>
          <a:p>
            <a:pPr marL="171450" indent="-171450">
              <a:buFont typeface="Arial" panose="020B0604020202020204" pitchFamily="34" charset="0"/>
              <a:buChar char="•"/>
            </a:pPr>
            <a:r>
              <a:rPr lang="it-IT" sz="1200" kern="1200" dirty="0">
                <a:solidFill>
                  <a:schemeClr val="tx1"/>
                </a:solidFill>
                <a:effectLst/>
                <a:latin typeface="+mn-lt"/>
                <a:ea typeface="+mn-ea"/>
                <a:cs typeface="+mn-cs"/>
              </a:rPr>
              <a:t>Personaggio che lega politica e 'ndrangheta. </a:t>
            </a:r>
          </a:p>
          <a:p>
            <a:pPr marL="171450" indent="-171450">
              <a:buFont typeface="Arial" panose="020B0604020202020204" pitchFamily="34" charset="0"/>
              <a:buChar char="•"/>
            </a:pPr>
            <a:r>
              <a:rPr lang="it-IT" sz="1200" kern="1200" dirty="0">
                <a:solidFill>
                  <a:schemeClr val="tx1"/>
                </a:solidFill>
                <a:effectLst/>
                <a:latin typeface="+mn-lt"/>
                <a:ea typeface="+mn-ea"/>
                <a:cs typeface="+mn-cs"/>
              </a:rPr>
              <a:t>Lugarà avrebbe intrattenuto rapporti con politici del territorio, e coltivato frequentazioni e rapporti fatti di reciproci scambi di favori con esponenti della criminalità organizzata.</a:t>
            </a:r>
          </a:p>
          <a:p>
            <a:pPr marL="171450" indent="-171450">
              <a:buFont typeface="Arial" panose="020B0604020202020204" pitchFamily="34" charset="0"/>
              <a:buChar char="•"/>
            </a:pPr>
            <a:r>
              <a:rPr lang="it-IT" sz="1200" kern="1200" dirty="0">
                <a:solidFill>
                  <a:schemeClr val="tx1"/>
                </a:solidFill>
                <a:effectLst/>
                <a:latin typeface="+mn-lt"/>
                <a:ea typeface="+mn-ea"/>
                <a:cs typeface="+mn-cs"/>
              </a:rPr>
              <a:t>Il suo ruolo sarebbe stato "determinante" per l'elezione del sindaco arrestato</a:t>
            </a:r>
          </a:p>
          <a:p>
            <a:pPr marL="171450" indent="-171450">
              <a:buFont typeface="Arial" panose="020B0604020202020204" pitchFamily="34" charset="0"/>
              <a:buChar char="•"/>
            </a:pPr>
            <a:r>
              <a:rPr lang="it-IT" sz="1200" kern="1200" dirty="0">
                <a:solidFill>
                  <a:schemeClr val="tx1"/>
                </a:solidFill>
                <a:effectLst/>
                <a:latin typeface="+mn-lt"/>
                <a:ea typeface="+mn-ea"/>
                <a:cs typeface="+mn-cs"/>
              </a:rPr>
              <a:t>In</a:t>
            </a:r>
            <a:r>
              <a:rPr lang="it-IT" sz="1200" kern="1200" baseline="0" dirty="0">
                <a:solidFill>
                  <a:schemeClr val="tx1"/>
                </a:solidFill>
                <a:effectLst/>
                <a:latin typeface="+mn-lt"/>
                <a:ea typeface="+mn-ea"/>
                <a:cs typeface="+mn-cs"/>
              </a:rPr>
              <a:t> cambio di tutti i voti, e quindi della vittoria di Mazza, lo scopo di Lugarà era quello di edificare un supermercato</a:t>
            </a:r>
          </a:p>
          <a:p>
            <a:pPr marL="628650" lvl="1" indent="-171450">
              <a:buFont typeface="Arial" panose="020B0604020202020204" pitchFamily="34" charset="0"/>
              <a:buChar char="•"/>
            </a:pPr>
            <a:r>
              <a:rPr lang="it-IT" sz="1200" kern="1200" baseline="0" dirty="0">
                <a:solidFill>
                  <a:schemeClr val="tx1"/>
                </a:solidFill>
                <a:effectLst/>
                <a:latin typeface="+mn-lt"/>
                <a:ea typeface="+mn-ea"/>
                <a:cs typeface="+mn-cs"/>
              </a:rPr>
              <a:t>Questo dimostra che quando si intraprendono rapporti con esponenti della criminalità organizzata bisogna fare molta attenzione, perché vogliono sempre qualcosa in cambio</a:t>
            </a:r>
            <a:endParaRPr lang="en-GB" sz="1200" kern="1200" dirty="0">
              <a:solidFill>
                <a:schemeClr val="tx1"/>
              </a:solidFill>
              <a:effectLst/>
              <a:latin typeface="+mn-lt"/>
              <a:ea typeface="+mn-ea"/>
              <a:cs typeface="+mn-cs"/>
            </a:endParaRPr>
          </a:p>
          <a:p>
            <a:pPr marL="171450" indent="-171450">
              <a:buFont typeface="Arial" panose="020B0604020202020204" pitchFamily="34" charset="0"/>
              <a:buChar char="•"/>
            </a:pPr>
            <a:r>
              <a:rPr lang="it-IT" sz="1200" kern="1200" dirty="0">
                <a:solidFill>
                  <a:schemeClr val="tx1"/>
                </a:solidFill>
                <a:effectLst/>
                <a:latin typeface="+mn-lt"/>
                <a:ea typeface="+mn-ea"/>
                <a:cs typeface="+mn-cs"/>
              </a:rPr>
              <a:t>il costruttore gli ha procurato numerosi voti anche grazie all'appoggio di Mario Mantovani,</a:t>
            </a:r>
            <a:r>
              <a:rPr lang="it-IT" sz="1200" kern="1200" baseline="0" dirty="0">
                <a:solidFill>
                  <a:schemeClr val="tx1"/>
                </a:solidFill>
                <a:effectLst/>
                <a:latin typeface="+mn-lt"/>
                <a:ea typeface="+mn-ea"/>
                <a:cs typeface="+mn-cs"/>
              </a:rPr>
              <a:t> è stato intercettato un messaggio nel quale Antonio ringrazia Mario per la «vittoria di Seregno»(elezioni di mazza), dicendo che era anche merito suo   </a:t>
            </a:r>
          </a:p>
          <a:p>
            <a:pPr marL="171450" indent="-171450">
              <a:buFont typeface="Arial" panose="020B0604020202020204" pitchFamily="34" charset="0"/>
              <a:buChar char="•"/>
            </a:pPr>
            <a:r>
              <a:rPr lang="it-IT" sz="1200" kern="1200" dirty="0">
                <a:solidFill>
                  <a:schemeClr val="tx1"/>
                </a:solidFill>
                <a:effectLst/>
                <a:latin typeface="+mn-lt"/>
                <a:ea typeface="+mn-ea"/>
                <a:cs typeface="+mn-cs"/>
              </a:rPr>
              <a:t>Dopo essere stato trasferito in ospedale per motivi di salute conclamati</a:t>
            </a:r>
            <a:r>
              <a:rPr lang="it-IT" sz="1200" kern="1200" baseline="0" dirty="0">
                <a:solidFill>
                  <a:schemeClr val="tx1"/>
                </a:solidFill>
                <a:effectLst/>
                <a:latin typeface="+mn-lt"/>
                <a:ea typeface="+mn-ea"/>
                <a:cs typeface="+mn-cs"/>
              </a:rPr>
              <a:t> </a:t>
            </a:r>
            <a:r>
              <a:rPr lang="it-IT" sz="1200" kern="1200" dirty="0">
                <a:solidFill>
                  <a:schemeClr val="tx1"/>
                </a:solidFill>
                <a:effectLst/>
                <a:latin typeface="+mn-lt"/>
                <a:ea typeface="+mn-ea"/>
                <a:cs typeface="+mn-cs"/>
              </a:rPr>
              <a:t>i</a:t>
            </a:r>
            <a:r>
              <a:rPr lang="it-IT" sz="1200" b="0" i="0" kern="1200" dirty="0">
                <a:solidFill>
                  <a:schemeClr val="tx1"/>
                </a:solidFill>
                <a:effectLst/>
                <a:latin typeface="+mn-lt"/>
                <a:ea typeface="+mn-ea"/>
                <a:cs typeface="+mn-cs"/>
              </a:rPr>
              <a:t>l 19 ottobre viene scarcerato per mancanza di indizi gravi</a:t>
            </a:r>
            <a:r>
              <a:rPr lang="it-IT" sz="1200" kern="1200" baseline="0" dirty="0">
                <a:solidFill>
                  <a:schemeClr val="tx1"/>
                </a:solidFill>
                <a:effectLst/>
                <a:latin typeface="+mn-lt"/>
                <a:ea typeface="+mn-ea"/>
                <a:cs typeface="+mn-cs"/>
              </a:rPr>
              <a:t>  </a:t>
            </a:r>
            <a:r>
              <a:rPr lang="it-IT" sz="1200" kern="1200" dirty="0">
                <a:solidFill>
                  <a:schemeClr val="tx1"/>
                </a:solidFill>
                <a:effectLst/>
                <a:latin typeface="+mn-lt"/>
                <a:ea typeface="+mn-ea"/>
                <a:cs typeface="+mn-cs"/>
              </a:rPr>
              <a:t> </a:t>
            </a:r>
          </a:p>
          <a:p>
            <a:pPr marL="0" indent="0">
              <a:buFont typeface="Arial" panose="020B0604020202020204" pitchFamily="34" charset="0"/>
              <a:buNone/>
            </a:pPr>
            <a:r>
              <a:rPr lang="it-IT" sz="1200" b="1" u="sng" kern="1200" dirty="0">
                <a:solidFill>
                  <a:schemeClr val="tx1"/>
                </a:solidFill>
                <a:effectLst/>
                <a:latin typeface="+mn-lt"/>
                <a:ea typeface="+mn-ea"/>
                <a:cs typeface="+mn-cs"/>
              </a:rPr>
              <a:t>Mantovani:</a:t>
            </a:r>
            <a:r>
              <a:rPr lang="it-IT" sz="1200" b="1" u="sng" kern="1200" baseline="0" dirty="0">
                <a:solidFill>
                  <a:schemeClr val="tx1"/>
                </a:solidFill>
                <a:effectLst/>
                <a:latin typeface="+mn-lt"/>
                <a:ea typeface="+mn-ea"/>
                <a:cs typeface="+mn-cs"/>
              </a:rPr>
              <a:t> </a:t>
            </a:r>
          </a:p>
          <a:p>
            <a:pPr marL="171450" indent="-171450">
              <a:buFont typeface="Arial" panose="020B0604020202020204" pitchFamily="34" charset="0"/>
              <a:buChar char="•"/>
            </a:pPr>
            <a:r>
              <a:rPr lang="it-IT" sz="1200" b="0" u="none" kern="1200" baseline="0" dirty="0">
                <a:solidFill>
                  <a:schemeClr val="tx1"/>
                </a:solidFill>
                <a:effectLst/>
                <a:latin typeface="+mn-lt"/>
                <a:ea typeface="+mn-ea"/>
                <a:cs typeface="+mn-cs"/>
              </a:rPr>
              <a:t>Ha sicuramente contribuito alla vittoria elettorale di Mazza, procurandogli un numero abbastanza alto di voti</a:t>
            </a:r>
            <a:endParaRPr lang="it-IT" sz="1200" b="0" u="none" kern="1200" dirty="0">
              <a:solidFill>
                <a:schemeClr val="tx1"/>
              </a:solidFill>
              <a:effectLst/>
              <a:latin typeface="+mn-lt"/>
              <a:ea typeface="+mn-ea"/>
              <a:cs typeface="+mn-cs"/>
            </a:endParaRPr>
          </a:p>
          <a:p>
            <a:pPr marL="171450" indent="-171450">
              <a:buFont typeface="Arial" panose="020B0604020202020204" pitchFamily="34" charset="0"/>
              <a:buChar char="•"/>
            </a:pPr>
            <a:r>
              <a:rPr lang="it-IT" sz="1200" kern="1200" dirty="0">
                <a:solidFill>
                  <a:schemeClr val="tx1"/>
                </a:solidFill>
                <a:effectLst/>
                <a:latin typeface="+mn-lt"/>
                <a:ea typeface="+mn-ea"/>
                <a:cs typeface="+mn-cs"/>
              </a:rPr>
              <a:t>Alcuni medici degli ospedali di Desio e Monza avrebbero chiesto a Lugarà di intercedere con Mantovani, allora assessore regionale alla Sanità, per diventare primari (tentativo non riuscito) o ottenere il trasferimento, circostanza che si è poi verificata.   </a:t>
            </a:r>
            <a:endParaRPr lang="en-GB" sz="1200" kern="1200" dirty="0">
              <a:solidFill>
                <a:schemeClr val="tx1"/>
              </a:solidFill>
              <a:effectLst/>
              <a:latin typeface="+mn-lt"/>
              <a:ea typeface="+mn-ea"/>
              <a:cs typeface="+mn-cs"/>
            </a:endParaRPr>
          </a:p>
          <a:p>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Iscritti nel registro degli indagati anche altri personaggi di spicco quali </a:t>
            </a:r>
          </a:p>
          <a:p>
            <a:r>
              <a:rPr lang="it-IT" sz="1200" kern="1200" dirty="0">
                <a:solidFill>
                  <a:schemeClr val="tx1"/>
                </a:solidFill>
                <a:effectLst/>
                <a:latin typeface="+mn-lt"/>
                <a:ea typeface="+mn-ea"/>
                <a:cs typeface="+mn-cs"/>
              </a:rPr>
              <a:t>il vicesindaco</a:t>
            </a:r>
          </a:p>
          <a:p>
            <a:r>
              <a:rPr lang="it-IT" sz="1200" kern="1200" dirty="0">
                <a:solidFill>
                  <a:schemeClr val="tx1"/>
                </a:solidFill>
                <a:effectLst/>
                <a:latin typeface="+mn-lt"/>
                <a:ea typeface="+mn-ea"/>
                <a:cs typeface="+mn-cs"/>
              </a:rPr>
              <a:t>il capo del settore edilizia del Comune di Seregno</a:t>
            </a:r>
          </a:p>
          <a:p>
            <a:r>
              <a:rPr lang="it-IT" sz="1200" kern="1200" dirty="0">
                <a:solidFill>
                  <a:schemeClr val="tx1"/>
                </a:solidFill>
                <a:effectLst/>
                <a:latin typeface="+mn-lt"/>
                <a:ea typeface="+mn-ea"/>
                <a:cs typeface="+mn-cs"/>
              </a:rPr>
              <a:t>Il dirigente dell’area qualità urbana e infrastrutture del Comune</a:t>
            </a:r>
          </a:p>
          <a:p>
            <a:r>
              <a:rPr lang="it-IT" sz="1200" kern="1200" dirty="0">
                <a:solidFill>
                  <a:schemeClr val="tx1"/>
                </a:solidFill>
                <a:effectLst/>
                <a:latin typeface="+mn-lt"/>
                <a:ea typeface="+mn-ea"/>
                <a:cs typeface="+mn-cs"/>
              </a:rPr>
              <a:t>assessore comunale alla protezione civile</a:t>
            </a:r>
          </a:p>
          <a:p>
            <a:r>
              <a:rPr lang="it-IT" sz="1200" kern="1200" dirty="0">
                <a:solidFill>
                  <a:schemeClr val="tx1"/>
                </a:solidFill>
                <a:effectLst/>
                <a:latin typeface="+mn-lt"/>
                <a:ea typeface="+mn-ea"/>
                <a:cs typeface="+mn-cs"/>
              </a:rPr>
              <a:t>… e diverse altre figure riguardanti l’ambito comunale. </a:t>
            </a:r>
            <a:r>
              <a:rPr lang="it-IT" sz="1200" b="0" i="0" kern="1200" dirty="0">
                <a:solidFill>
                  <a:schemeClr val="tx1"/>
                </a:solidFill>
                <a:effectLst/>
                <a:latin typeface="+mn-lt"/>
                <a:ea typeface="+mn-ea"/>
                <a:cs typeface="+mn-cs"/>
              </a:rPr>
              <a:t>Tra gli imputati, figura anche </a:t>
            </a:r>
            <a:r>
              <a:rPr lang="it-IT" sz="1200" b="1" i="0" u="sng" kern="1200" dirty="0">
                <a:solidFill>
                  <a:schemeClr val="tx1"/>
                </a:solidFill>
                <a:effectLst/>
                <a:latin typeface="+mn-lt"/>
                <a:ea typeface="+mn-ea"/>
                <a:cs typeface="+mn-cs"/>
              </a:rPr>
              <a:t>Massimo Ponzoni</a:t>
            </a:r>
            <a:r>
              <a:rPr lang="it-IT" sz="1200" b="0" i="0" kern="1200" dirty="0">
                <a:solidFill>
                  <a:schemeClr val="tx1"/>
                </a:solidFill>
                <a:effectLst/>
                <a:latin typeface="+mn-lt"/>
                <a:ea typeface="+mn-ea"/>
                <a:cs typeface="+mn-cs"/>
              </a:rPr>
              <a:t>, ex assessore regionale all’ambiente, è stato condannato in carcere a Bollate per cinque anni e 10 mesi per bancarotta e concussione, accusato in questo ambito di usura in concorso con Lugarà, ma il 4/01/2019 l’hanno affidato ai servizi sociali e attualmente lavora</a:t>
            </a:r>
            <a:r>
              <a:rPr lang="it-IT" sz="1200" b="0" i="0" kern="1200" baseline="0" dirty="0">
                <a:solidFill>
                  <a:schemeClr val="tx1"/>
                </a:solidFill>
                <a:effectLst/>
                <a:latin typeface="+mn-lt"/>
                <a:ea typeface="+mn-ea"/>
                <a:cs typeface="+mn-cs"/>
              </a:rPr>
              <a:t> in un centro estetico a Desio</a:t>
            </a:r>
            <a:r>
              <a:rPr lang="it-IT" sz="1200" b="0" i="0" kern="1200" dirty="0">
                <a:solidFill>
                  <a:schemeClr val="tx1"/>
                </a:solidFill>
                <a:effectLst/>
                <a:latin typeface="+mn-lt"/>
                <a:ea typeface="+mn-ea"/>
                <a:cs typeface="+mn-cs"/>
              </a:rPr>
              <a:t>.</a:t>
            </a:r>
            <a:endParaRPr lang="it-IT" sz="1200" kern="1200" dirty="0">
              <a:solidFill>
                <a:schemeClr val="tx1"/>
              </a:solidFill>
              <a:effectLst/>
              <a:latin typeface="+mn-lt"/>
              <a:ea typeface="+mn-ea"/>
              <a:cs typeface="+mn-cs"/>
            </a:endParaRPr>
          </a:p>
          <a:p>
            <a:pPr lvl="0"/>
            <a:r>
              <a:rPr lang="it-IT" sz="1200" kern="1200" dirty="0">
                <a:solidFill>
                  <a:schemeClr val="tx1"/>
                </a:solidFill>
                <a:effectLst/>
                <a:latin typeface="+mn-lt"/>
                <a:ea typeface="+mn-ea"/>
                <a:cs typeface="+mn-cs"/>
              </a:rPr>
              <a:t>Questo dimostra come sia face infiltrarsi nel tessuto istituzionale </a:t>
            </a:r>
          </a:p>
        </p:txBody>
      </p:sp>
      <p:sp>
        <p:nvSpPr>
          <p:cNvPr id="4" name="Segnaposto numero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B485B3-4004-4031-91F8-91D82C0255B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131732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In</a:t>
            </a:r>
            <a:r>
              <a:rPr lang="it-IT" baseline="0" dirty="0"/>
              <a:t> questo video è stata intercettata una chiamata tra Mazza e </a:t>
            </a:r>
            <a:r>
              <a:rPr lang="it-IT" baseline="0" dirty="0" err="1"/>
              <a:t>Lugarà</a:t>
            </a:r>
            <a:r>
              <a:rPr lang="it-IT" baseline="0" dirty="0"/>
              <a:t>, Mazza era già diventato sindaco e aveva garantito a </a:t>
            </a:r>
            <a:r>
              <a:rPr lang="it-IT" baseline="0" dirty="0" err="1"/>
              <a:t>Lugarà</a:t>
            </a:r>
            <a:r>
              <a:rPr lang="it-IT" baseline="0" dirty="0"/>
              <a:t> lo sblocco della pratica per costruire un centro commerciale nell’area ex dell’Orto. </a:t>
            </a:r>
            <a:r>
              <a:rPr lang="it-IT" sz="1200" kern="1200" baseline="0" dirty="0">
                <a:solidFill>
                  <a:schemeClr val="tx1"/>
                </a:solidFill>
                <a:effectLst/>
                <a:latin typeface="+mn-lt"/>
                <a:ea typeface="+mn-ea"/>
                <a:cs typeface="+mn-cs"/>
              </a:rPr>
              <a:t> </a:t>
            </a:r>
            <a:r>
              <a:rPr lang="it-IT" sz="1200" kern="1200" dirty="0">
                <a:solidFill>
                  <a:schemeClr val="tx1"/>
                </a:solidFill>
                <a:effectLst/>
                <a:latin typeface="+mn-lt"/>
                <a:ea typeface="+mn-ea"/>
                <a:cs typeface="+mn-cs"/>
              </a:rPr>
              <a:t>Stando a quello che dicono gli investigatori, ha</a:t>
            </a:r>
            <a:r>
              <a:rPr lang="it-IT" sz="1200" kern="1200" baseline="0" dirty="0">
                <a:solidFill>
                  <a:schemeClr val="tx1"/>
                </a:solidFill>
                <a:effectLst/>
                <a:latin typeface="+mn-lt"/>
                <a:ea typeface="+mn-ea"/>
                <a:cs typeface="+mn-cs"/>
              </a:rPr>
              <a:t> deliberato varianti del piano urbanistico e ha avvallato il cambio di destinazione dell’intera area in questione, da produttiva a commerciale. Nell’ordinanza si citano anche modifiche riguardanti la viabilità, ad esempio, alcune vie da pedonali diventano carrozzabili, ovviamente a spese indirette del comune.</a:t>
            </a:r>
            <a:endParaRPr lang="it-IT" sz="1200" kern="1200" dirty="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61B485B3-4004-4031-91F8-91D82C0255B5}" type="slidenum">
              <a:rPr lang="en-GB" smtClean="0"/>
              <a:t>12</a:t>
            </a:fld>
            <a:endParaRPr lang="en-GB" dirty="0"/>
          </a:p>
        </p:txBody>
      </p:sp>
    </p:spTree>
    <p:extLst>
      <p:ext uri="{BB962C8B-B14F-4D97-AF65-F5344CB8AC3E}">
        <p14:creationId xmlns:p14="http://schemas.microsoft.com/office/powerpoint/2010/main" val="33908505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b="1" kern="1200" dirty="0">
                <a:solidFill>
                  <a:schemeClr val="tx1"/>
                </a:solidFill>
                <a:effectLst/>
                <a:latin typeface="+mn-lt"/>
                <a:ea typeface="+mn-ea"/>
                <a:cs typeface="+mn-cs"/>
              </a:rPr>
              <a:t>Recentemente sono state</a:t>
            </a:r>
            <a:r>
              <a:rPr lang="it-IT" sz="1200" b="1" kern="1200" baseline="0" dirty="0">
                <a:solidFill>
                  <a:schemeClr val="tx1"/>
                </a:solidFill>
                <a:effectLst/>
                <a:latin typeface="+mn-lt"/>
                <a:ea typeface="+mn-ea"/>
                <a:cs typeface="+mn-cs"/>
              </a:rPr>
              <a:t> arrestate 9 persone per spaccio di droga proveniente dalla Calabria</a:t>
            </a:r>
          </a:p>
          <a:p>
            <a:pPr marL="0" marR="0" indent="0" algn="l" defTabSz="914400" rtl="0" eaLnBrk="1" fontAlgn="auto" latinLnBrk="0" hangingPunct="1">
              <a:lnSpc>
                <a:spcPct val="100000"/>
              </a:lnSpc>
              <a:spcBef>
                <a:spcPts val="0"/>
              </a:spcBef>
              <a:spcAft>
                <a:spcPts val="0"/>
              </a:spcAft>
              <a:buClrTx/>
              <a:buSzTx/>
              <a:buFontTx/>
              <a:buNone/>
              <a:tabLst/>
              <a:defRPr/>
            </a:pPr>
            <a:r>
              <a:rPr lang="it-IT" sz="1200" b="0" kern="1200" dirty="0">
                <a:solidFill>
                  <a:schemeClr val="tx1"/>
                </a:solidFill>
                <a:effectLst/>
                <a:latin typeface="+mn-lt"/>
                <a:ea typeface="+mn-ea"/>
                <a:cs typeface="+mn-cs"/>
              </a:rPr>
              <a:t>Tra queste nove</a:t>
            </a:r>
            <a:r>
              <a:rPr lang="it-IT" sz="1200" b="0" kern="1200" baseline="0" dirty="0">
                <a:solidFill>
                  <a:schemeClr val="tx1"/>
                </a:solidFill>
                <a:effectLst/>
                <a:latin typeface="+mn-lt"/>
                <a:ea typeface="+mn-ea"/>
                <a:cs typeface="+mn-cs"/>
              </a:rPr>
              <a:t> persone sono presenti due seregnesi cioè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it-IT" sz="1200" b="1" kern="1200" baseline="0" dirty="0">
                <a:solidFill>
                  <a:schemeClr val="tx1"/>
                </a:solidFill>
                <a:effectLst/>
                <a:latin typeface="+mn-lt"/>
                <a:ea typeface="+mn-ea"/>
                <a:cs typeface="+mn-cs"/>
              </a:rPr>
              <a:t>Federica Mariani</a:t>
            </a:r>
            <a:r>
              <a:rPr lang="it-IT" sz="1200" b="0" kern="1200" baseline="0" dirty="0">
                <a:solidFill>
                  <a:schemeClr val="tx1"/>
                </a:solidFill>
                <a:effectLst/>
                <a:latin typeface="+mn-lt"/>
                <a:ea typeface="+mn-ea"/>
                <a:cs typeface="+mn-cs"/>
              </a:rPr>
              <a:t>, di </a:t>
            </a:r>
            <a:r>
              <a:rPr lang="it-IT" dirty="0"/>
              <a:t>29 anni, nata a Giussano</a:t>
            </a:r>
          </a:p>
          <a:p>
            <a:pPr marL="6286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it-IT" dirty="0"/>
              <a:t>la quale si occupava di vendere le sostanze stupefacenti</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it-IT" b="1" dirty="0"/>
              <a:t>Massimo Salvatore Sculli</a:t>
            </a:r>
            <a:r>
              <a:rPr lang="it-IT" dirty="0"/>
              <a:t>, di 43 anni, originario di desio</a:t>
            </a:r>
            <a:r>
              <a:rPr lang="it-IT" baseline="0" dirty="0"/>
              <a:t> il quale gestiva la pizzeria Country</a:t>
            </a:r>
          </a:p>
          <a:p>
            <a:pPr marL="6286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it-IT" baseline="0" dirty="0"/>
              <a:t>Lui metteva a disposizione la sua abitazione affinché gli </a:t>
            </a:r>
            <a:r>
              <a:rPr lang="it-IT" u="none" baseline="0" dirty="0"/>
              <a:t>associati </a:t>
            </a:r>
            <a:r>
              <a:rPr lang="it-IT" sz="1200" u="none" kern="1200" dirty="0">
                <a:solidFill>
                  <a:schemeClr val="tx1"/>
                </a:solidFill>
                <a:effectLst/>
                <a:latin typeface="+mn-lt"/>
                <a:ea typeface="+mn-ea"/>
                <a:cs typeface="+mn-cs"/>
              </a:rPr>
              <a:t>occultassero droga, armi e denaro</a:t>
            </a:r>
            <a:endParaRPr lang="it-IT" sz="1200" u="none"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it-IT" baseline="0" dirty="0"/>
              <a:t>mentre le altre sette persone sono tutti </a:t>
            </a:r>
            <a:r>
              <a:rPr lang="it-IT" b="1" baseline="0" dirty="0"/>
              <a:t>calabresi</a:t>
            </a:r>
            <a:r>
              <a:rPr lang="it-IT" baseline="0" dirty="0"/>
              <a:t>, precisamente di San Luca</a:t>
            </a:r>
          </a:p>
          <a:p>
            <a:pPr marL="0" marR="0" indent="0" algn="l" defTabSz="914400" rtl="0" eaLnBrk="1" fontAlgn="auto" latinLnBrk="0" hangingPunct="1">
              <a:lnSpc>
                <a:spcPct val="100000"/>
              </a:lnSpc>
              <a:spcBef>
                <a:spcPts val="0"/>
              </a:spcBef>
              <a:spcAft>
                <a:spcPts val="0"/>
              </a:spcAft>
              <a:buClrTx/>
              <a:buSzTx/>
              <a:buFontTx/>
              <a:buNone/>
              <a:tabLst/>
              <a:defRPr/>
            </a:pPr>
            <a:r>
              <a:rPr lang="it-IT" sz="1200" b="0" kern="1200" dirty="0">
                <a:solidFill>
                  <a:schemeClr val="tx1"/>
                </a:solidFill>
                <a:effectLst/>
                <a:latin typeface="+mn-lt"/>
                <a:ea typeface="+mn-ea"/>
                <a:cs typeface="+mn-cs"/>
              </a:rPr>
              <a:t>A quanto pare,</a:t>
            </a:r>
            <a:r>
              <a:rPr lang="it-IT" sz="1200" b="0" kern="1200" baseline="0" dirty="0">
                <a:solidFill>
                  <a:schemeClr val="tx1"/>
                </a:solidFill>
                <a:effectLst/>
                <a:latin typeface="+mn-lt"/>
                <a:ea typeface="+mn-ea"/>
                <a:cs typeface="+mn-cs"/>
              </a:rPr>
              <a:t> viste anche i passati arresti per la stessa motivazione, il narcotraffico è uno dei principali canali di sostentamento per le organizzazioni mafiose, poiché in questo arresto sono stati sequestrati ben 50 chili di cocaina tutti provenienti dalla Calabria.</a:t>
            </a:r>
          </a:p>
          <a:p>
            <a:pPr marL="0" marR="0" indent="0" algn="l" defTabSz="914400" rtl="0" eaLnBrk="1" fontAlgn="auto" latinLnBrk="0" hangingPunct="1">
              <a:lnSpc>
                <a:spcPct val="100000"/>
              </a:lnSpc>
              <a:spcBef>
                <a:spcPts val="0"/>
              </a:spcBef>
              <a:spcAft>
                <a:spcPts val="0"/>
              </a:spcAft>
              <a:buClrTx/>
              <a:buSzTx/>
              <a:buFontTx/>
              <a:buNone/>
              <a:tabLst/>
              <a:defRPr/>
            </a:pPr>
            <a:r>
              <a:rPr lang="it-IT" sz="1200" b="0" kern="1200" dirty="0">
                <a:solidFill>
                  <a:schemeClr val="tx1"/>
                </a:solidFill>
                <a:effectLst/>
                <a:latin typeface="+mn-lt"/>
                <a:ea typeface="+mn-ea"/>
                <a:cs typeface="+mn-cs"/>
              </a:rPr>
              <a:t>L’antimafia aveva notato che i </a:t>
            </a:r>
            <a:r>
              <a:rPr lang="it-IT" sz="1200" kern="1200" dirty="0">
                <a:solidFill>
                  <a:schemeClr val="tx1"/>
                </a:solidFill>
                <a:effectLst/>
                <a:latin typeface="+mn-lt"/>
                <a:ea typeface="+mn-ea"/>
                <a:cs typeface="+mn-cs"/>
              </a:rPr>
              <a:t>presunti affiliati alla Locale di ‘ndrangheta di Mariano Comense si fermavano spesso in un </a:t>
            </a:r>
            <a:r>
              <a:rPr lang="it-IT" sz="1200" b="1" kern="1200" dirty="0">
                <a:solidFill>
                  <a:schemeClr val="tx1"/>
                </a:solidFill>
                <a:effectLst/>
                <a:latin typeface="+mn-lt"/>
                <a:ea typeface="+mn-ea"/>
                <a:cs typeface="+mn-cs"/>
              </a:rPr>
              <a:t>appartamento di Cabiate,</a:t>
            </a:r>
            <a:r>
              <a:rPr lang="it-IT" sz="1200" kern="1200" dirty="0">
                <a:solidFill>
                  <a:schemeClr val="tx1"/>
                </a:solidFill>
                <a:effectLst/>
                <a:latin typeface="+mn-lt"/>
                <a:ea typeface="+mn-ea"/>
                <a:cs typeface="+mn-cs"/>
              </a:rPr>
              <a:t> in viale Repubblica(Cabiate);</a:t>
            </a:r>
            <a:r>
              <a:rPr lang="it-IT" sz="1200" kern="1200" baseline="0" dirty="0">
                <a:solidFill>
                  <a:schemeClr val="tx1"/>
                </a:solidFill>
                <a:effectLst/>
                <a:latin typeface="+mn-lt"/>
                <a:ea typeface="+mn-ea"/>
                <a:cs typeface="+mn-cs"/>
              </a:rPr>
              <a:t> e scoprirono che </a:t>
            </a:r>
            <a:r>
              <a:rPr lang="it-IT" sz="1200" kern="1200" dirty="0">
                <a:solidFill>
                  <a:schemeClr val="tx1"/>
                </a:solidFill>
                <a:effectLst/>
                <a:latin typeface="+mn-lt"/>
                <a:ea typeface="+mn-ea"/>
                <a:cs typeface="+mn-cs"/>
              </a:rPr>
              <a:t>quell’appartamento altro non era che la base operativa del gruppo di calabresi di San Luca specializzati</a:t>
            </a:r>
            <a:r>
              <a:rPr lang="it-IT" sz="1200" b="1" kern="1200" dirty="0">
                <a:solidFill>
                  <a:schemeClr val="tx1"/>
                </a:solidFill>
                <a:effectLst/>
                <a:latin typeface="+mn-lt"/>
                <a:ea typeface="+mn-ea"/>
                <a:cs typeface="+mn-cs"/>
              </a:rPr>
              <a:t> nell’importazione e nello spaccio di cocaina</a:t>
            </a:r>
            <a:r>
              <a:rPr lang="it-IT" sz="1200" kern="120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it-IT" sz="1200" kern="1200" dirty="0">
                <a:solidFill>
                  <a:schemeClr val="tx1"/>
                </a:solidFill>
                <a:effectLst/>
                <a:latin typeface="+mn-lt"/>
                <a:ea typeface="+mn-ea"/>
                <a:cs typeface="+mn-cs"/>
              </a:rPr>
              <a:t>L’Associazione aveva a disposizione anche una serie di apparecchiature per rendere difficoltose eventuali intercettazioni, come disturbatori di frequenze o strumenti per captare eventuali cimici,</a:t>
            </a:r>
            <a:r>
              <a:rPr lang="it-IT" sz="1200" kern="1200" baseline="0" dirty="0">
                <a:solidFill>
                  <a:schemeClr val="tx1"/>
                </a:solidFill>
                <a:effectLst/>
                <a:latin typeface="+mn-lt"/>
                <a:ea typeface="+mn-ea"/>
                <a:cs typeface="+mn-cs"/>
              </a:rPr>
              <a:t> ma furono intercettati proprio a causa di questi ultimi, </a:t>
            </a:r>
            <a:r>
              <a:rPr lang="it-IT" sz="1200" kern="1200" dirty="0">
                <a:solidFill>
                  <a:schemeClr val="tx1"/>
                </a:solidFill>
                <a:effectLst/>
                <a:latin typeface="+mn-lt"/>
                <a:ea typeface="+mn-ea"/>
                <a:cs typeface="+mn-cs"/>
              </a:rPr>
              <a:t>comunicavano solo con telefoni muniti di un particolare sistema di messaggistica.</a:t>
            </a:r>
            <a:endParaRPr lang="it-IT" sz="1200" b="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it-IT" sz="1200" b="0" kern="1200" dirty="0">
                <a:solidFill>
                  <a:schemeClr val="tx1"/>
                </a:solidFill>
                <a:effectLst/>
                <a:latin typeface="+mn-lt"/>
                <a:ea typeface="+mn-ea"/>
                <a:cs typeface="+mn-cs"/>
              </a:rPr>
              <a:t>Per questo</a:t>
            </a:r>
            <a:r>
              <a:rPr lang="it-IT" sz="1200" b="0" kern="1200" baseline="0" dirty="0">
                <a:solidFill>
                  <a:schemeClr val="tx1"/>
                </a:solidFill>
                <a:effectLst/>
                <a:latin typeface="+mn-lt"/>
                <a:ea typeface="+mn-ea"/>
                <a:cs typeface="+mn-cs"/>
              </a:rPr>
              <a:t> arresto fu fissato il giudizio immediato, nel luglio 2018 e per altri l’Abbreviato, esso </a:t>
            </a:r>
            <a:r>
              <a:rPr lang="it-IT" sz="1200" b="0" i="0" u="none" strike="noStrike" kern="1200" dirty="0">
                <a:solidFill>
                  <a:schemeClr val="tx1"/>
                </a:solidFill>
                <a:effectLst/>
                <a:latin typeface="+mn-lt"/>
                <a:ea typeface="+mn-ea"/>
                <a:cs typeface="+mn-cs"/>
              </a:rPr>
              <a:t>consente la conclusione del giudizio</a:t>
            </a:r>
            <a:r>
              <a:rPr lang="it-IT" sz="1200" b="0" i="0" u="none" strike="noStrike" kern="1200" baseline="0" dirty="0">
                <a:solidFill>
                  <a:schemeClr val="tx1"/>
                </a:solidFill>
                <a:effectLst/>
                <a:latin typeface="+mn-lt"/>
                <a:ea typeface="+mn-ea"/>
                <a:cs typeface="+mn-cs"/>
              </a:rPr>
              <a:t> </a:t>
            </a:r>
            <a:r>
              <a:rPr lang="it-IT" sz="1200" b="0" i="0" u="none" strike="noStrike" kern="1200" dirty="0">
                <a:solidFill>
                  <a:schemeClr val="tx1"/>
                </a:solidFill>
                <a:effectLst/>
                <a:latin typeface="+mn-lt"/>
                <a:ea typeface="+mn-ea"/>
                <a:cs typeface="+mn-cs"/>
              </a:rPr>
              <a:t>alla prima udienza dibattimentale</a:t>
            </a:r>
            <a:r>
              <a:rPr lang="it-IT" sz="1200" b="0" kern="1200" baseline="0" dirty="0">
                <a:solidFill>
                  <a:schemeClr val="tx1"/>
                </a:solidFill>
                <a:effectLst/>
                <a:latin typeface="+mn-lt"/>
                <a:ea typeface="+mn-ea"/>
                <a:cs typeface="+mn-cs"/>
              </a:rPr>
              <a:t>, come richiesto</a:t>
            </a:r>
          </a:p>
          <a:p>
            <a:pPr marL="0" marR="0" indent="0" algn="l" defTabSz="914400" rtl="0" eaLnBrk="1" fontAlgn="auto" latinLnBrk="0" hangingPunct="1">
              <a:lnSpc>
                <a:spcPct val="100000"/>
              </a:lnSpc>
              <a:spcBef>
                <a:spcPts val="0"/>
              </a:spcBef>
              <a:spcAft>
                <a:spcPts val="0"/>
              </a:spcAft>
              <a:buClrTx/>
              <a:buSzTx/>
              <a:buFontTx/>
              <a:buNone/>
              <a:tabLst/>
              <a:defRPr/>
            </a:pPr>
            <a:r>
              <a:rPr lang="it-IT" sz="1200" b="0" kern="1200" baseline="0" dirty="0">
                <a:solidFill>
                  <a:schemeClr val="tx1"/>
                </a:solidFill>
                <a:effectLst/>
                <a:latin typeface="+mn-lt"/>
                <a:ea typeface="+mn-ea"/>
                <a:cs typeface="+mn-cs"/>
              </a:rPr>
              <a:t>Seregno era solo uno dei tanti luoghi che erano coinvolti in questa operazione, ed era proprio lì dove veniva tenuta la macchina con l’ampio doppio fondo, ma alla fine i soldi derivati dallo spaccio di droga finivano tutti in Calabria, precisamente a San Luca.</a:t>
            </a:r>
            <a:endParaRPr lang="it-IT" dirty="0"/>
          </a:p>
        </p:txBody>
      </p:sp>
      <p:sp>
        <p:nvSpPr>
          <p:cNvPr id="4" name="Segnaposto numero diapositiva 3"/>
          <p:cNvSpPr>
            <a:spLocks noGrp="1"/>
          </p:cNvSpPr>
          <p:nvPr>
            <p:ph type="sldNum" sz="quarter" idx="10"/>
          </p:nvPr>
        </p:nvSpPr>
        <p:spPr/>
        <p:txBody>
          <a:bodyPr/>
          <a:lstStyle/>
          <a:p>
            <a:fld id="{61B485B3-4004-4031-91F8-91D82C0255B5}" type="slidenum">
              <a:rPr lang="en-GB" smtClean="0"/>
              <a:t>13</a:t>
            </a:fld>
            <a:endParaRPr lang="en-GB" dirty="0"/>
          </a:p>
        </p:txBody>
      </p:sp>
    </p:spTree>
    <p:extLst>
      <p:ext uri="{BB962C8B-B14F-4D97-AF65-F5344CB8AC3E}">
        <p14:creationId xmlns:p14="http://schemas.microsoft.com/office/powerpoint/2010/main" val="37521219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Con questa presentazione</a:t>
            </a:r>
            <a:r>
              <a:rPr lang="it-IT" baseline="0" dirty="0"/>
              <a:t> speriamo di avervi fatto notare quanto la mafia ci tocchi da vicino, ormai da un po’ di tempo. Noi abbiamo preso in esame soltanto questa piccola città in provincia di Monza e Brianza, ma ci sono moltissimi altri paesi nel nord-Italia in cui la mafia si sta diffondendo molto velocemente. </a:t>
            </a:r>
            <a:endParaRPr lang="it-IT" dirty="0"/>
          </a:p>
        </p:txBody>
      </p:sp>
      <p:sp>
        <p:nvSpPr>
          <p:cNvPr id="4" name="Segnaposto numero diapositiva 3"/>
          <p:cNvSpPr>
            <a:spLocks noGrp="1"/>
          </p:cNvSpPr>
          <p:nvPr>
            <p:ph type="sldNum" sz="quarter" idx="10"/>
          </p:nvPr>
        </p:nvSpPr>
        <p:spPr/>
        <p:txBody>
          <a:bodyPr/>
          <a:lstStyle/>
          <a:p>
            <a:fld id="{61B485B3-4004-4031-91F8-91D82C0255B5}" type="slidenum">
              <a:rPr lang="en-GB" smtClean="0"/>
              <a:t>14</a:t>
            </a:fld>
            <a:endParaRPr lang="en-GB" dirty="0"/>
          </a:p>
        </p:txBody>
      </p:sp>
    </p:spTree>
    <p:extLst>
      <p:ext uri="{BB962C8B-B14F-4D97-AF65-F5344CB8AC3E}">
        <p14:creationId xmlns:p14="http://schemas.microsoft.com/office/powerpoint/2010/main" val="3665681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Abbiamo trovato diversi eventi mafiosi avvenuti a Seregno</a:t>
            </a:r>
            <a:r>
              <a:rPr lang="it-IT" baseline="0" dirty="0"/>
              <a:t> (MB) o che includono personaggi di Seregno tra il 2008 e il 2017 e li esporremo nelle prossime slide, p</a:t>
            </a:r>
            <a:r>
              <a:rPr lang="en-GB" dirty="0" err="1"/>
              <a:t>er</a:t>
            </a:r>
            <a:r>
              <a:rPr lang="en-GB" dirty="0"/>
              <a:t> far </a:t>
            </a:r>
            <a:r>
              <a:rPr lang="it-IT" noProof="0" dirty="0"/>
              <a:t>notare</a:t>
            </a:r>
            <a:r>
              <a:rPr lang="en-GB" dirty="0"/>
              <a:t> </a:t>
            </a:r>
            <a:r>
              <a:rPr lang="en-GB" dirty="0" err="1"/>
              <a:t>che</a:t>
            </a:r>
            <a:r>
              <a:rPr lang="en-GB" dirty="0"/>
              <a:t> la mafia è </a:t>
            </a:r>
            <a:r>
              <a:rPr lang="en-GB" dirty="0" err="1"/>
              <a:t>vicina</a:t>
            </a:r>
            <a:r>
              <a:rPr lang="en-GB" dirty="0"/>
              <a:t> a </a:t>
            </a:r>
            <a:r>
              <a:rPr lang="en-GB" dirty="0" err="1"/>
              <a:t>noi</a:t>
            </a:r>
            <a:r>
              <a:rPr lang="en-GB" dirty="0"/>
              <a:t>, più</a:t>
            </a:r>
            <a:r>
              <a:rPr lang="en-GB" baseline="0" dirty="0"/>
              <a:t> di </a:t>
            </a:r>
            <a:r>
              <a:rPr lang="en-GB" baseline="0" dirty="0" err="1"/>
              <a:t>quanto</a:t>
            </a:r>
            <a:r>
              <a:rPr lang="en-GB" baseline="0" dirty="0"/>
              <a:t> </a:t>
            </a:r>
            <a:r>
              <a:rPr lang="en-GB" baseline="0" dirty="0" err="1"/>
              <a:t>pensiamo</a:t>
            </a:r>
            <a:r>
              <a:rPr lang="en-GB" baseline="0" dirty="0"/>
              <a:t>.</a:t>
            </a:r>
            <a:endParaRPr lang="en-GB" dirty="0"/>
          </a:p>
        </p:txBody>
      </p:sp>
      <p:sp>
        <p:nvSpPr>
          <p:cNvPr id="4" name="Segnaposto numero diapositiva 3"/>
          <p:cNvSpPr>
            <a:spLocks noGrp="1"/>
          </p:cNvSpPr>
          <p:nvPr>
            <p:ph type="sldNum" sz="quarter" idx="10"/>
          </p:nvPr>
        </p:nvSpPr>
        <p:spPr/>
        <p:txBody>
          <a:bodyPr/>
          <a:lstStyle/>
          <a:p>
            <a:fld id="{61B485B3-4004-4031-91F8-91D82C0255B5}" type="slidenum">
              <a:rPr lang="en-GB" smtClean="0"/>
              <a:t>2</a:t>
            </a:fld>
            <a:endParaRPr lang="en-GB" dirty="0"/>
          </a:p>
        </p:txBody>
      </p:sp>
    </p:spTree>
    <p:extLst>
      <p:ext uri="{BB962C8B-B14F-4D97-AF65-F5344CB8AC3E}">
        <p14:creationId xmlns:p14="http://schemas.microsoft.com/office/powerpoint/2010/main" val="2110142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it-IT" sz="1200" b="0" i="0" u="none" strike="noStrike" kern="1200" dirty="0">
                <a:solidFill>
                  <a:schemeClr val="tx1"/>
                </a:solidFill>
                <a:effectLst/>
                <a:latin typeface="+mn-lt"/>
                <a:ea typeface="+mn-ea"/>
                <a:cs typeface="+mn-cs"/>
              </a:rPr>
              <a:t>La</a:t>
            </a:r>
            <a:r>
              <a:rPr lang="it-IT" sz="1200" b="0" i="0" u="none" strike="noStrike" kern="1200" baseline="0" dirty="0">
                <a:solidFill>
                  <a:schemeClr val="tx1"/>
                </a:solidFill>
                <a:effectLst/>
                <a:latin typeface="+mn-lt"/>
                <a:ea typeface="+mn-ea"/>
                <a:cs typeface="+mn-cs"/>
              </a:rPr>
              <a:t> mafia arriva in Lombardia intorno agli anni 50; in quegli anni arrivarono:</a:t>
            </a:r>
          </a:p>
          <a:p>
            <a:pPr marL="6286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it-IT" sz="1200" b="1" kern="1200" dirty="0" err="1">
                <a:solidFill>
                  <a:schemeClr val="tx1"/>
                </a:solidFill>
                <a:effectLst/>
                <a:latin typeface="+mn-lt"/>
                <a:ea typeface="+mn-ea"/>
                <a:cs typeface="+mn-cs"/>
              </a:rPr>
              <a:t>Joe</a:t>
            </a:r>
            <a:r>
              <a:rPr lang="it-IT" sz="1200" b="1" kern="1200" dirty="0">
                <a:solidFill>
                  <a:schemeClr val="tx1"/>
                </a:solidFill>
                <a:effectLst/>
                <a:latin typeface="+mn-lt"/>
                <a:ea typeface="+mn-ea"/>
                <a:cs typeface="+mn-cs"/>
              </a:rPr>
              <a:t> </a:t>
            </a:r>
            <a:r>
              <a:rPr lang="it-IT" sz="1200" b="1" kern="1200" dirty="0" err="1">
                <a:solidFill>
                  <a:schemeClr val="tx1"/>
                </a:solidFill>
                <a:effectLst/>
                <a:latin typeface="+mn-lt"/>
                <a:ea typeface="+mn-ea"/>
                <a:cs typeface="+mn-cs"/>
              </a:rPr>
              <a:t>Adonis</a:t>
            </a:r>
            <a:r>
              <a:rPr lang="it-IT" sz="1200" b="1" kern="1200" dirty="0">
                <a:solidFill>
                  <a:schemeClr val="tx1"/>
                </a:solidFill>
                <a:effectLst/>
                <a:latin typeface="+mn-lt"/>
                <a:ea typeface="+mn-ea"/>
                <a:cs typeface="+mn-cs"/>
              </a:rPr>
              <a:t> (1902-1971)</a:t>
            </a:r>
            <a:r>
              <a:rPr lang="it-IT" sz="1200" kern="1200" dirty="0">
                <a:solidFill>
                  <a:schemeClr val="tx1"/>
                </a:solidFill>
                <a:effectLst/>
                <a:latin typeface="+mn-lt"/>
                <a:ea typeface="+mn-ea"/>
                <a:cs typeface="+mn-cs"/>
              </a:rPr>
              <a:t>, boss di Cosa Nostra, indesiderato dagli Stati Uniti e quindi rispedito in Italia nel 1953, poi sbarcato nel ’58 a Milano a dirigere sempre</a:t>
            </a:r>
            <a:r>
              <a:rPr lang="it-IT" sz="1200" kern="1200" baseline="0" dirty="0">
                <a:solidFill>
                  <a:schemeClr val="tx1"/>
                </a:solidFill>
                <a:effectLst/>
                <a:latin typeface="+mn-lt"/>
                <a:ea typeface="+mn-ea"/>
                <a:cs typeface="+mn-cs"/>
              </a:rPr>
              <a:t> </a:t>
            </a:r>
            <a:r>
              <a:rPr lang="it-IT" sz="1200" kern="1200" dirty="0">
                <a:solidFill>
                  <a:schemeClr val="tx1"/>
                </a:solidFill>
                <a:effectLst/>
                <a:latin typeface="+mn-lt"/>
                <a:ea typeface="+mn-ea"/>
                <a:cs typeface="+mn-cs"/>
              </a:rPr>
              <a:t>per Cosa nostra i traffici di preziosi e stupefacenti con l’Europa.</a:t>
            </a:r>
          </a:p>
          <a:p>
            <a:pPr marL="6286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it-IT" sz="1200" b="1" kern="1200" dirty="0">
                <a:solidFill>
                  <a:schemeClr val="tx1"/>
                </a:solidFill>
                <a:effectLst/>
                <a:latin typeface="+mn-lt"/>
                <a:ea typeface="+mn-ea"/>
                <a:cs typeface="+mn-cs"/>
              </a:rPr>
              <a:t>Giacomo Zagari</a:t>
            </a:r>
            <a:r>
              <a:rPr lang="it-IT" sz="1200" kern="1200" dirty="0">
                <a:solidFill>
                  <a:schemeClr val="tx1"/>
                </a:solidFill>
                <a:effectLst/>
                <a:latin typeface="+mn-lt"/>
                <a:ea typeface="+mn-ea"/>
                <a:cs typeface="+mn-cs"/>
              </a:rPr>
              <a:t>,</a:t>
            </a:r>
            <a:r>
              <a:rPr lang="it-IT" sz="1200" kern="1200" baseline="0" dirty="0">
                <a:solidFill>
                  <a:schemeClr val="tx1"/>
                </a:solidFill>
                <a:effectLst/>
                <a:latin typeface="+mn-lt"/>
                <a:ea typeface="+mn-ea"/>
                <a:cs typeface="+mn-cs"/>
              </a:rPr>
              <a:t> </a:t>
            </a:r>
            <a:r>
              <a:rPr lang="it-IT" sz="1200" kern="1200" dirty="0">
                <a:solidFill>
                  <a:schemeClr val="tx1"/>
                </a:solidFill>
                <a:effectLst/>
                <a:latin typeface="+mn-lt"/>
                <a:ea typeface="+mn-ea"/>
                <a:cs typeface="+mn-cs"/>
              </a:rPr>
              <a:t>‘ndranghetista giunto in provincia di Varese</a:t>
            </a:r>
            <a:r>
              <a:rPr lang="it-IT" sz="1200" kern="1200" baseline="0" dirty="0">
                <a:solidFill>
                  <a:schemeClr val="tx1"/>
                </a:solidFill>
                <a:effectLst/>
                <a:latin typeface="+mn-lt"/>
                <a:ea typeface="+mn-ea"/>
                <a:cs typeface="+mn-cs"/>
              </a:rPr>
              <a:t> sempre intorno agli anni 50</a:t>
            </a:r>
            <a:endParaRPr lang="it-IT"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it-IT" sz="1200" b="0" i="0" u="none" strike="noStrike" kern="1200" dirty="0">
                <a:solidFill>
                  <a:schemeClr val="tx1"/>
                </a:solidFill>
                <a:effectLst/>
                <a:latin typeface="+mn-lt"/>
                <a:ea typeface="+mn-ea"/>
                <a:cs typeface="+mn-cs"/>
              </a:rPr>
              <a:t>La mafia c’è, e sta sulla sponda opposta del vivere civile,</a:t>
            </a:r>
            <a:r>
              <a:rPr lang="it-IT" sz="1200" b="0" i="0" u="none" strike="noStrike" kern="1200" baseline="0" dirty="0">
                <a:solidFill>
                  <a:schemeClr val="tx1"/>
                </a:solidFill>
                <a:effectLst/>
                <a:latin typeface="+mn-lt"/>
                <a:ea typeface="+mn-ea"/>
                <a:cs typeface="+mn-cs"/>
              </a:rPr>
              <a:t> Brianza e Milano sono le zone con più presenza mafiosa in tutta la Lombardia.</a:t>
            </a:r>
          </a:p>
          <a:p>
            <a:pPr marL="6286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it-IT" sz="1200" b="0" i="0" u="none" strike="noStrike" kern="1200" dirty="0">
                <a:solidFill>
                  <a:schemeClr val="tx1"/>
                </a:solidFill>
                <a:effectLst/>
                <a:latin typeface="+mn-lt"/>
                <a:ea typeface="+mn-ea"/>
                <a:cs typeface="+mn-cs"/>
              </a:rPr>
              <a:t>In totale contando</a:t>
            </a:r>
            <a:r>
              <a:rPr lang="it-IT" sz="1200" b="0" i="0" u="none" strike="noStrike" kern="1200" baseline="0" dirty="0">
                <a:solidFill>
                  <a:schemeClr val="tx1"/>
                </a:solidFill>
                <a:effectLst/>
                <a:latin typeface="+mn-lt"/>
                <a:ea typeface="+mn-ea"/>
                <a:cs typeface="+mn-cs"/>
              </a:rPr>
              <a:t> tutti i beni confiscati essi fanno si che la Lombardia si sia classificata quinta tra tutte le regioni italiane</a:t>
            </a:r>
          </a:p>
          <a:p>
            <a:pPr marL="1085850" marR="0" lvl="2"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it-IT" sz="1200" b="0" i="0" u="none" strike="noStrike" kern="1200" baseline="0" dirty="0">
                <a:solidFill>
                  <a:schemeClr val="tx1"/>
                </a:solidFill>
                <a:effectLst/>
                <a:latin typeface="+mn-lt"/>
                <a:ea typeface="+mn-ea"/>
                <a:cs typeface="+mn-cs"/>
              </a:rPr>
              <a:t> e il 20% di essi si trovano in  Brianza</a:t>
            </a:r>
            <a:endParaRPr lang="it-IT" sz="1200" b="0" i="0" u="none" strike="noStrike" kern="1200" dirty="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it-IT" sz="1200" b="0" i="0" u="none" strike="noStrike" kern="1200" dirty="0">
                <a:solidFill>
                  <a:schemeClr val="tx1"/>
                </a:solidFill>
                <a:effectLst/>
                <a:latin typeface="+mn-lt"/>
                <a:ea typeface="+mn-ea"/>
                <a:cs typeface="+mn-cs"/>
              </a:rPr>
              <a:t>Un lombardo su tre considera la mafia </a:t>
            </a:r>
          </a:p>
          <a:p>
            <a:pPr marL="6286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it-IT" sz="1200" b="0" i="0" u="none" strike="noStrike" kern="1200" dirty="0">
                <a:solidFill>
                  <a:schemeClr val="tx1"/>
                </a:solidFill>
                <a:effectLst/>
                <a:latin typeface="+mn-lt"/>
                <a:ea typeface="+mn-ea"/>
                <a:cs typeface="+mn-cs"/>
              </a:rPr>
              <a:t>“un fenomeno marginale”</a:t>
            </a:r>
          </a:p>
          <a:p>
            <a:pPr marL="6286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it-IT" sz="1200" b="0" i="0" u="none" strike="noStrike" kern="1200" dirty="0">
                <a:solidFill>
                  <a:schemeClr val="tx1"/>
                </a:solidFill>
                <a:effectLst/>
                <a:latin typeface="+mn-lt"/>
                <a:ea typeface="+mn-ea"/>
                <a:cs typeface="+mn-cs"/>
              </a:rPr>
              <a:t>un</a:t>
            </a:r>
            <a:r>
              <a:rPr lang="it-IT" sz="1200" b="0" i="0" u="none" strike="noStrike" kern="1200" baseline="0" dirty="0">
                <a:solidFill>
                  <a:schemeClr val="tx1"/>
                </a:solidFill>
                <a:effectLst/>
                <a:latin typeface="+mn-lt"/>
                <a:ea typeface="+mn-ea"/>
                <a:cs typeface="+mn-cs"/>
              </a:rPr>
              <a:t> fenomeno</a:t>
            </a:r>
            <a:r>
              <a:rPr lang="it-IT" sz="1200" b="0" i="0" u="none" strike="noStrike" kern="1200" dirty="0">
                <a:solidFill>
                  <a:schemeClr val="tx1"/>
                </a:solidFill>
                <a:effectLst/>
                <a:latin typeface="+mn-lt"/>
                <a:ea typeface="+mn-ea"/>
                <a:cs typeface="+mn-cs"/>
              </a:rPr>
              <a:t> inesistente e, se esiste, è qualcosa che non ci tocca da vicino, è fuori dal contesto, estranea alla nostra vita quotidiana</a:t>
            </a:r>
            <a:endParaRPr lang="it-IT" b="0" dirty="0">
              <a:effectLst/>
            </a:endParaRPr>
          </a:p>
          <a:p>
            <a:pPr marL="171450" indent="-171450" rtl="0">
              <a:buFont typeface="Arial" pitchFamily="34" charset="0"/>
              <a:buChar char="•"/>
            </a:pPr>
            <a:r>
              <a:rPr lang="it-IT" sz="1200" b="0" i="0" u="none" strike="noStrike" kern="1200" dirty="0">
                <a:solidFill>
                  <a:schemeClr val="tx1"/>
                </a:solidFill>
                <a:effectLst/>
                <a:latin typeface="+mn-lt"/>
                <a:ea typeface="+mn-ea"/>
                <a:cs typeface="+mn-cs"/>
              </a:rPr>
              <a:t>Le basi territoriali dislocate in centri nevralgici, cioè i punti in cui si manifesta</a:t>
            </a:r>
            <a:r>
              <a:rPr lang="it-IT" sz="1200" b="0" i="0" u="none" strike="noStrike" kern="1200" baseline="0" dirty="0">
                <a:solidFill>
                  <a:schemeClr val="tx1"/>
                </a:solidFill>
                <a:effectLst/>
                <a:latin typeface="+mn-lt"/>
                <a:ea typeface="+mn-ea"/>
                <a:cs typeface="+mn-cs"/>
              </a:rPr>
              <a:t> con maggiore intensità, </a:t>
            </a:r>
            <a:r>
              <a:rPr lang="it-IT" sz="1200" b="0" i="0" u="none" strike="noStrike" kern="1200" dirty="0">
                <a:solidFill>
                  <a:schemeClr val="tx1"/>
                </a:solidFill>
                <a:effectLst/>
                <a:latin typeface="+mn-lt"/>
                <a:ea typeface="+mn-ea"/>
                <a:cs typeface="+mn-cs"/>
              </a:rPr>
              <a:t>del territorio </a:t>
            </a:r>
          </a:p>
          <a:p>
            <a:pPr marL="628650" lvl="1" indent="-171450" rtl="0">
              <a:buFont typeface="Arial" pitchFamily="34" charset="0"/>
              <a:buChar char="•"/>
            </a:pPr>
            <a:r>
              <a:rPr lang="it-IT" sz="1200" b="0" i="0" u="none" strike="noStrike" kern="1200" dirty="0">
                <a:solidFill>
                  <a:schemeClr val="tx1"/>
                </a:solidFill>
                <a:effectLst/>
                <a:latin typeface="+mn-lt"/>
                <a:ea typeface="+mn-ea"/>
                <a:cs typeface="+mn-cs"/>
              </a:rPr>
              <a:t>Monza</a:t>
            </a:r>
          </a:p>
          <a:p>
            <a:pPr marL="628650" lvl="1" indent="-171450" rtl="0">
              <a:buFont typeface="Arial" pitchFamily="34" charset="0"/>
              <a:buChar char="•"/>
            </a:pPr>
            <a:r>
              <a:rPr lang="it-IT" sz="1200" b="0" i="0" u="none" strike="noStrike" kern="1200" dirty="0">
                <a:solidFill>
                  <a:schemeClr val="tx1"/>
                </a:solidFill>
                <a:effectLst/>
                <a:latin typeface="+mn-lt"/>
                <a:ea typeface="+mn-ea"/>
                <a:cs typeface="+mn-cs"/>
              </a:rPr>
              <a:t>Desio</a:t>
            </a:r>
          </a:p>
          <a:p>
            <a:pPr marL="628650" lvl="1" indent="-171450" rtl="0">
              <a:buFont typeface="Arial" pitchFamily="34" charset="0"/>
              <a:buChar char="•"/>
            </a:pPr>
            <a:r>
              <a:rPr lang="it-IT" sz="1200" b="0" i="0" u="none" strike="noStrike" kern="1200" dirty="0">
                <a:solidFill>
                  <a:schemeClr val="tx1"/>
                </a:solidFill>
                <a:effectLst/>
                <a:latin typeface="+mn-lt"/>
                <a:ea typeface="+mn-ea"/>
                <a:cs typeface="+mn-cs"/>
              </a:rPr>
              <a:t>Seregno</a:t>
            </a:r>
          </a:p>
          <a:p>
            <a:pPr marL="628650" lvl="1" indent="-171450" rtl="0">
              <a:buFont typeface="Arial" pitchFamily="34" charset="0"/>
              <a:buChar char="•"/>
            </a:pPr>
            <a:r>
              <a:rPr lang="it-IT" sz="1200" b="0" i="0" u="none" strike="noStrike" kern="1200" dirty="0">
                <a:solidFill>
                  <a:schemeClr val="tx1"/>
                </a:solidFill>
                <a:effectLst/>
                <a:latin typeface="+mn-lt"/>
                <a:ea typeface="+mn-ea"/>
                <a:cs typeface="+mn-cs"/>
              </a:rPr>
              <a:t>Limbiate</a:t>
            </a:r>
          </a:p>
          <a:p>
            <a:pPr marL="628650" lvl="1" indent="-171450" rtl="0">
              <a:buFont typeface="Arial" pitchFamily="34" charset="0"/>
              <a:buChar char="•"/>
            </a:pPr>
            <a:r>
              <a:rPr lang="it-IT" sz="1200" b="0" i="0" u="none" strike="noStrike" kern="1200" dirty="0">
                <a:solidFill>
                  <a:schemeClr val="tx1"/>
                </a:solidFill>
                <a:effectLst/>
                <a:latin typeface="+mn-lt"/>
                <a:ea typeface="+mn-ea"/>
                <a:cs typeface="+mn-cs"/>
              </a:rPr>
              <a:t>Lentate</a:t>
            </a:r>
            <a:endParaRPr lang="it-IT" b="0" dirty="0">
              <a:effectLst/>
            </a:endParaRPr>
          </a:p>
          <a:p>
            <a:pPr marL="171450" indent="-171450" rtl="0">
              <a:buFont typeface="Arial" pitchFamily="34" charset="0"/>
              <a:buChar char="•"/>
            </a:pPr>
            <a:r>
              <a:rPr lang="it-IT" sz="1200" b="0" i="0" u="none" strike="noStrike" kern="1200" dirty="0">
                <a:solidFill>
                  <a:schemeClr val="tx1"/>
                </a:solidFill>
                <a:effectLst/>
                <a:latin typeface="+mn-lt"/>
                <a:ea typeface="+mn-ea"/>
                <a:cs typeface="+mn-cs"/>
              </a:rPr>
              <a:t>Sono delle vere e proprie società del malaffare che collegano mondi diversi – ‘ndrangheta, mafia, camorra – ma affini per statuto sociale, concentrati su svariati interessi criminali che vanno dall’estorsione al mercato della droga, dalla vendita di armi al riciclaggio di denaro sporco. </a:t>
            </a:r>
            <a:endParaRPr lang="en-GB" dirty="0"/>
          </a:p>
        </p:txBody>
      </p:sp>
      <p:sp>
        <p:nvSpPr>
          <p:cNvPr id="4" name="Segnaposto numero diapositiva 3"/>
          <p:cNvSpPr>
            <a:spLocks noGrp="1"/>
          </p:cNvSpPr>
          <p:nvPr>
            <p:ph type="sldNum" sz="quarter" idx="10"/>
          </p:nvPr>
        </p:nvSpPr>
        <p:spPr/>
        <p:txBody>
          <a:bodyPr/>
          <a:lstStyle/>
          <a:p>
            <a:fld id="{61B485B3-4004-4031-91F8-91D82C0255B5}" type="slidenum">
              <a:rPr lang="en-GB" smtClean="0"/>
              <a:t>3</a:t>
            </a:fld>
            <a:endParaRPr lang="en-GB" dirty="0"/>
          </a:p>
        </p:txBody>
      </p:sp>
    </p:spTree>
    <p:extLst>
      <p:ext uri="{BB962C8B-B14F-4D97-AF65-F5344CB8AC3E}">
        <p14:creationId xmlns:p14="http://schemas.microsoft.com/office/powerpoint/2010/main" val="3513927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171450" indent="-171450" rtl="0">
              <a:buFont typeface="Arial" pitchFamily="34" charset="0"/>
              <a:buChar char="•"/>
            </a:pPr>
            <a:r>
              <a:rPr lang="it-IT" sz="1200" b="0" i="0" u="none" strike="noStrike" kern="1200" dirty="0">
                <a:solidFill>
                  <a:schemeClr val="tx1"/>
                </a:solidFill>
                <a:effectLst/>
                <a:latin typeface="+mn-lt"/>
                <a:ea typeface="+mn-ea"/>
                <a:cs typeface="+mn-cs"/>
              </a:rPr>
              <a:t>Secondo la situazione fotografata dai dati della D.I.A (direzione investigativa antimafia) la mafia sta colonizzando la Brianza:</a:t>
            </a:r>
          </a:p>
          <a:p>
            <a:pPr marL="628650" lvl="1" indent="-171450" rtl="0">
              <a:buFont typeface="Arial" pitchFamily="34" charset="0"/>
              <a:buChar char="•"/>
            </a:pPr>
            <a:r>
              <a:rPr lang="it-IT" sz="1200" b="0" i="0" u="none" strike="noStrike" kern="1200" dirty="0">
                <a:solidFill>
                  <a:schemeClr val="tx1"/>
                </a:solidFill>
                <a:effectLst/>
                <a:latin typeface="+mn-lt"/>
                <a:ea typeface="+mn-ea"/>
                <a:cs typeface="+mn-cs"/>
              </a:rPr>
              <a:t>con un giro d’affari che sfiora i 400 milioni l’anno</a:t>
            </a:r>
            <a:r>
              <a:rPr lang="it-IT" sz="1200" b="0" i="0" u="none" strike="noStrike" kern="1200" dirty="0">
                <a:solidFill>
                  <a:schemeClr val="tx1"/>
                </a:solidFill>
                <a:effectLst/>
                <a:latin typeface="+mn-lt"/>
                <a:ea typeface="+mn-ea"/>
                <a:cs typeface="+mn-cs"/>
                <a:sym typeface="Wingdings" pitchFamily="2" charset="2"/>
              </a:rPr>
              <a:t> è</a:t>
            </a:r>
            <a:r>
              <a:rPr lang="it-IT" sz="1200" b="0" i="0" u="none" strike="noStrike" kern="1200" dirty="0">
                <a:solidFill>
                  <a:schemeClr val="tx1"/>
                </a:solidFill>
                <a:effectLst/>
                <a:latin typeface="+mn-lt"/>
                <a:ea typeface="+mn-ea"/>
                <a:cs typeface="+mn-cs"/>
              </a:rPr>
              <a:t> denaro sottratto all’economia legale</a:t>
            </a:r>
          </a:p>
          <a:p>
            <a:pPr marL="628650" lvl="1" indent="-171450" rtl="0">
              <a:buFont typeface="Arial" pitchFamily="34" charset="0"/>
              <a:buChar char="•"/>
            </a:pPr>
            <a:r>
              <a:rPr lang="it-IT" sz="1200" b="0" i="0" u="none" strike="noStrike" kern="1200" dirty="0">
                <a:solidFill>
                  <a:schemeClr val="tx1"/>
                </a:solidFill>
                <a:effectLst/>
                <a:latin typeface="+mn-lt"/>
                <a:ea typeface="+mn-ea"/>
                <a:cs typeface="+mn-cs"/>
              </a:rPr>
              <a:t>sottrae risorse allo sviluppo</a:t>
            </a:r>
            <a:r>
              <a:rPr lang="it-IT" sz="1200" b="0" i="0" u="none" strike="noStrike" kern="1200" dirty="0">
                <a:solidFill>
                  <a:schemeClr val="tx1"/>
                </a:solidFill>
                <a:effectLst/>
                <a:latin typeface="+mn-lt"/>
                <a:ea typeface="+mn-ea"/>
                <a:cs typeface="+mn-cs"/>
                <a:sym typeface="Wingdings" pitchFamily="2" charset="2"/>
              </a:rPr>
              <a:t> </a:t>
            </a:r>
            <a:r>
              <a:rPr lang="it-IT" sz="1200" b="0" i="0" u="none" strike="noStrike" kern="1200" dirty="0">
                <a:solidFill>
                  <a:schemeClr val="tx1"/>
                </a:solidFill>
                <a:effectLst/>
                <a:latin typeface="+mn-lt"/>
                <a:ea typeface="+mn-ea"/>
                <a:cs typeface="+mn-cs"/>
              </a:rPr>
              <a:t>risorse negate allo sviluppo e alla crescita del territorio in cui viviamo</a:t>
            </a:r>
          </a:p>
          <a:p>
            <a:pPr marL="628650" lvl="1" indent="-171450" rtl="0">
              <a:buFont typeface="Arial" pitchFamily="34" charset="0"/>
              <a:buChar char="•"/>
            </a:pPr>
            <a:r>
              <a:rPr lang="it-IT" sz="1200" b="0" i="0" u="none" strike="noStrike" kern="1200" dirty="0">
                <a:solidFill>
                  <a:schemeClr val="tx1"/>
                </a:solidFill>
                <a:effectLst/>
                <a:latin typeface="+mn-lt"/>
                <a:ea typeface="+mn-ea"/>
                <a:cs typeface="+mn-cs"/>
              </a:rPr>
              <a:t>condiziona la vita di tutti noi</a:t>
            </a:r>
          </a:p>
          <a:p>
            <a:pPr marL="171450" indent="-171450" rtl="0">
              <a:buFont typeface="Arial" pitchFamily="34" charset="0"/>
              <a:buChar char="•"/>
            </a:pPr>
            <a:r>
              <a:rPr lang="it-IT" sz="1200" b="0" i="0" u="none" strike="noStrike" kern="1200" dirty="0">
                <a:solidFill>
                  <a:schemeClr val="tx1"/>
                </a:solidFill>
                <a:effectLst/>
                <a:latin typeface="+mn-lt"/>
                <a:ea typeface="+mn-ea"/>
                <a:cs typeface="+mn-cs"/>
              </a:rPr>
              <a:t>Oggi la criminalità organizzata </a:t>
            </a:r>
          </a:p>
          <a:p>
            <a:pPr marL="628650" lvl="1" indent="-171450" rtl="0">
              <a:buFont typeface="Arial" pitchFamily="34" charset="0"/>
              <a:buChar char="•"/>
            </a:pPr>
            <a:r>
              <a:rPr lang="it-IT" sz="1200" b="0" i="0" u="none" strike="noStrike" kern="1200" dirty="0">
                <a:solidFill>
                  <a:schemeClr val="tx1"/>
                </a:solidFill>
                <a:effectLst/>
                <a:latin typeface="+mn-lt"/>
                <a:ea typeface="+mn-ea"/>
                <a:cs typeface="+mn-cs"/>
              </a:rPr>
              <a:t>usa strumenti tecnologici all’avanguardia</a:t>
            </a:r>
          </a:p>
          <a:p>
            <a:pPr marL="628650" lvl="1" indent="-171450" rtl="0">
              <a:buFont typeface="Arial" pitchFamily="34" charset="0"/>
              <a:buChar char="•"/>
            </a:pPr>
            <a:r>
              <a:rPr lang="it-IT" sz="1200" b="0" i="0" u="none" strike="noStrike" kern="1200" dirty="0">
                <a:solidFill>
                  <a:schemeClr val="tx1"/>
                </a:solidFill>
                <a:effectLst/>
                <a:latin typeface="+mn-lt"/>
                <a:ea typeface="+mn-ea"/>
                <a:cs typeface="+mn-cs"/>
              </a:rPr>
              <a:t>si muove in contesti di finanza torbida</a:t>
            </a:r>
          </a:p>
          <a:p>
            <a:pPr marL="628650" lvl="1" indent="-171450" rtl="0">
              <a:buFont typeface="Arial" pitchFamily="34" charset="0"/>
              <a:buChar char="•"/>
            </a:pPr>
            <a:r>
              <a:rPr lang="it-IT" sz="1200" b="0" i="0" u="none" strike="noStrike" kern="1200" dirty="0">
                <a:solidFill>
                  <a:schemeClr val="tx1"/>
                </a:solidFill>
                <a:effectLst/>
                <a:latin typeface="+mn-lt"/>
                <a:ea typeface="+mn-ea"/>
                <a:cs typeface="+mn-cs"/>
              </a:rPr>
              <a:t>si insinua nelle pubbliche amministrazioni</a:t>
            </a:r>
          </a:p>
          <a:p>
            <a:pPr marL="628650" lvl="1" indent="-171450" rtl="0">
              <a:buFont typeface="Arial" pitchFamily="34" charset="0"/>
              <a:buChar char="•"/>
            </a:pPr>
            <a:r>
              <a:rPr lang="it-IT" sz="1200" b="0" i="0" u="none" strike="noStrike" kern="1200" dirty="0">
                <a:solidFill>
                  <a:schemeClr val="tx1"/>
                </a:solidFill>
                <a:effectLst/>
                <a:latin typeface="+mn-lt"/>
                <a:ea typeface="+mn-ea"/>
                <a:cs typeface="+mn-cs"/>
              </a:rPr>
              <a:t>condiziona la politica e la vita economica, </a:t>
            </a:r>
          </a:p>
          <a:p>
            <a:pPr marL="628650" lvl="1" indent="-171450" rtl="0">
              <a:buFont typeface="Arial" pitchFamily="34" charset="0"/>
              <a:buChar char="•"/>
            </a:pPr>
            <a:r>
              <a:rPr lang="it-IT" sz="1200" b="0" i="0" u="none" strike="noStrike" kern="1200" dirty="0">
                <a:solidFill>
                  <a:schemeClr val="tx1"/>
                </a:solidFill>
                <a:effectLst/>
                <a:latin typeface="+mn-lt"/>
                <a:ea typeface="+mn-ea"/>
                <a:cs typeface="+mn-cs"/>
              </a:rPr>
              <a:t>interagisce con la criminalità straniera</a:t>
            </a:r>
            <a:endParaRPr lang="it-IT" b="0" dirty="0">
              <a:effectLst/>
            </a:endParaRPr>
          </a:p>
          <a:p>
            <a:r>
              <a:rPr lang="it-IT" b="0" dirty="0">
                <a:effectLst/>
              </a:rPr>
              <a:t>In particolare:</a:t>
            </a:r>
            <a:r>
              <a:rPr lang="it-IT" sz="1200" b="0" i="0" kern="1200" dirty="0">
                <a:solidFill>
                  <a:schemeClr val="tx1"/>
                </a:solidFill>
                <a:effectLst/>
                <a:latin typeface="+mn-lt"/>
                <a:ea typeface="+mn-ea"/>
                <a:cs typeface="+mn-cs"/>
              </a:rPr>
              <a: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sz="1200" b="0" i="0" kern="1200" dirty="0">
                <a:solidFill>
                  <a:schemeClr val="tx1"/>
                </a:solidFill>
                <a:effectLst/>
                <a:latin typeface="+mn-lt"/>
                <a:ea typeface="+mn-ea"/>
                <a:cs typeface="+mn-cs"/>
              </a:rPr>
              <a:t>Presidente della Lombardia, Roberto Maroni </a:t>
            </a:r>
            <a:r>
              <a:rPr lang="it-IT" sz="1200" b="0" i="0" kern="1200" dirty="0">
                <a:solidFill>
                  <a:schemeClr val="tx1"/>
                </a:solidFill>
                <a:effectLst/>
                <a:latin typeface="+mn-lt"/>
                <a:ea typeface="+mn-ea"/>
                <a:cs typeface="+mn-cs"/>
                <a:sym typeface="Wingdings" panose="05000000000000000000" pitchFamily="2" charset="2"/>
              </a:rPr>
              <a:t> </a:t>
            </a:r>
            <a:r>
              <a:rPr lang="it-IT" sz="1200" b="0" i="0" kern="1200" dirty="0">
                <a:solidFill>
                  <a:schemeClr val="tx1"/>
                </a:solidFill>
                <a:effectLst/>
                <a:latin typeface="+mn-lt"/>
                <a:ea typeface="+mn-ea"/>
                <a:cs typeface="+mn-cs"/>
              </a:rPr>
              <a:t>l 'ndrangheta è l'associazione mafiosa più pericolosa perché si insinua nel tessuto economico e ha rapporti con le istituzioni. Chi ci casca, è giusto che venga estromesso immediatamente dalla politica e dalle istituzioni. Noi siamo con la magistratura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sz="1200" b="0" i="0" kern="1200" dirty="0">
                <a:solidFill>
                  <a:schemeClr val="tx1"/>
                </a:solidFill>
                <a:effectLst/>
                <a:latin typeface="+mn-lt"/>
                <a:ea typeface="+mn-ea"/>
                <a:cs typeface="+mn-cs"/>
              </a:rPr>
              <a:t>Il segretario regionale lombardo del Pd(Partito Democratico), Alessandro Alfieri</a:t>
            </a:r>
            <a:r>
              <a:rPr lang="it-IT" sz="1200" b="0" i="0" kern="1200" baseline="0" dirty="0">
                <a:solidFill>
                  <a:schemeClr val="tx1"/>
                </a:solidFill>
                <a:effectLst/>
                <a:latin typeface="+mn-lt"/>
                <a:ea typeface="+mn-ea"/>
                <a:cs typeface="+mn-cs"/>
              </a:rPr>
              <a:t> </a:t>
            </a:r>
            <a:r>
              <a:rPr lang="it-IT" sz="1200" b="0" i="0" kern="1200" baseline="0" dirty="0">
                <a:solidFill>
                  <a:schemeClr val="tx1"/>
                </a:solidFill>
                <a:effectLst/>
                <a:latin typeface="+mn-lt"/>
                <a:ea typeface="+mn-ea"/>
                <a:cs typeface="+mn-cs"/>
                <a:sym typeface="Wingdings" panose="05000000000000000000" pitchFamily="2" charset="2"/>
              </a:rPr>
              <a:t> l</a:t>
            </a:r>
            <a:r>
              <a:rPr lang="it-IT" sz="1200" b="0" i="0" kern="1200" dirty="0">
                <a:solidFill>
                  <a:schemeClr val="tx1"/>
                </a:solidFill>
                <a:effectLst/>
                <a:latin typeface="+mn-lt"/>
                <a:ea typeface="+mn-ea"/>
                <a:cs typeface="+mn-cs"/>
              </a:rPr>
              <a:t>'omertà della politica è ben più grave di quella dei normali cittadini </a:t>
            </a:r>
          </a:p>
          <a:p>
            <a:pPr marL="171450" indent="-171450">
              <a:buFont typeface="Arial" panose="020B0604020202020204" pitchFamily="34" charset="0"/>
              <a:buChar char="•"/>
            </a:pPr>
            <a:r>
              <a:rPr lang="it-IT" sz="1200" b="0" i="0" kern="1200" dirty="0">
                <a:solidFill>
                  <a:schemeClr val="tx1"/>
                </a:solidFill>
                <a:effectLst/>
                <a:latin typeface="+mn-lt"/>
                <a:ea typeface="+mn-ea"/>
                <a:cs typeface="+mn-cs"/>
              </a:rPr>
              <a:t>La Lega</a:t>
            </a:r>
            <a:r>
              <a:rPr lang="it-IT" sz="1200" b="0" i="0" kern="1200" baseline="0" dirty="0">
                <a:solidFill>
                  <a:schemeClr val="tx1"/>
                </a:solidFill>
                <a:effectLst/>
                <a:latin typeface="+mn-lt"/>
                <a:ea typeface="+mn-ea"/>
                <a:cs typeface="+mn-cs"/>
              </a:rPr>
              <a:t> </a:t>
            </a:r>
            <a:r>
              <a:rPr lang="it-IT" sz="1200" b="0" i="0" kern="1200" baseline="0" dirty="0">
                <a:solidFill>
                  <a:schemeClr val="tx1"/>
                </a:solidFill>
                <a:effectLst/>
                <a:latin typeface="+mn-lt"/>
                <a:ea typeface="+mn-ea"/>
                <a:cs typeface="+mn-cs"/>
                <a:sym typeface="Wingdings" panose="05000000000000000000" pitchFamily="2" charset="2"/>
              </a:rPr>
              <a:t> n</a:t>
            </a:r>
            <a:r>
              <a:rPr lang="it-IT" sz="1200" b="0" i="0" kern="1200" dirty="0">
                <a:solidFill>
                  <a:schemeClr val="tx1"/>
                </a:solidFill>
                <a:effectLst/>
                <a:latin typeface="+mn-lt"/>
                <a:ea typeface="+mn-ea"/>
                <a:cs typeface="+mn-cs"/>
              </a:rPr>
              <a:t>on facciamo sconti a nessuno quando si parla di mafia: via subito chiunque abbia rapporti con la criminalità organizzata</a:t>
            </a:r>
          </a:p>
          <a:p>
            <a:pPr marL="171450" lvl="0" indent="-171450">
              <a:buFont typeface="Arial" panose="020B0604020202020204" pitchFamily="34" charset="0"/>
              <a:buChar char="•"/>
            </a:pPr>
            <a:r>
              <a:rPr lang="it-IT" sz="1200" kern="1200" dirty="0">
                <a:solidFill>
                  <a:schemeClr val="tx1"/>
                </a:solidFill>
                <a:effectLst/>
                <a:latin typeface="+mn-lt"/>
                <a:ea typeface="+mn-ea"/>
                <a:cs typeface="+mn-cs"/>
              </a:rPr>
              <a:t>L’ndrangheta è attratta:</a:t>
            </a:r>
            <a:endParaRPr lang="en-GB"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it-IT" sz="1200" kern="1200" dirty="0">
                <a:solidFill>
                  <a:schemeClr val="tx1"/>
                </a:solidFill>
                <a:effectLst/>
                <a:latin typeface="+mn-lt"/>
                <a:ea typeface="+mn-ea"/>
                <a:cs typeface="+mn-cs"/>
              </a:rPr>
              <a:t>dagli affari </a:t>
            </a:r>
            <a:endParaRPr lang="en-GB"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it-IT" sz="1200" kern="1200" dirty="0">
                <a:solidFill>
                  <a:schemeClr val="tx1"/>
                </a:solidFill>
                <a:effectLst/>
                <a:latin typeface="+mn-lt"/>
                <a:ea typeface="+mn-ea"/>
                <a:cs typeface="+mn-cs"/>
              </a:rPr>
              <a:t>da un territorio che recepisce il fenomeno, che non lo contrasta. </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it-IT" sz="1200" kern="1200" dirty="0">
                <a:solidFill>
                  <a:schemeClr val="tx1"/>
                </a:solidFill>
                <a:effectLst/>
                <a:latin typeface="+mn-lt"/>
                <a:ea typeface="+mn-ea"/>
                <a:cs typeface="+mn-cs"/>
              </a:rPr>
              <a:t>Seregno è un paese molto ricco, in questo tessuto si è inserita l’ndrangheta investendo sia nel settore commerciale che immobiliare </a:t>
            </a:r>
            <a:br>
              <a:rPr lang="it-IT" dirty="0"/>
            </a:br>
            <a:endParaRPr lang="en-GB" dirty="0"/>
          </a:p>
        </p:txBody>
      </p:sp>
      <p:sp>
        <p:nvSpPr>
          <p:cNvPr id="4" name="Segnaposto numero diapositiva 3"/>
          <p:cNvSpPr>
            <a:spLocks noGrp="1"/>
          </p:cNvSpPr>
          <p:nvPr>
            <p:ph type="sldNum" sz="quarter" idx="10"/>
          </p:nvPr>
        </p:nvSpPr>
        <p:spPr/>
        <p:txBody>
          <a:bodyPr/>
          <a:lstStyle/>
          <a:p>
            <a:fld id="{61B485B3-4004-4031-91F8-91D82C0255B5}" type="slidenum">
              <a:rPr lang="en-GB" smtClean="0"/>
              <a:t>4</a:t>
            </a:fld>
            <a:endParaRPr lang="en-GB" dirty="0"/>
          </a:p>
        </p:txBody>
      </p:sp>
    </p:spTree>
    <p:extLst>
      <p:ext uri="{BB962C8B-B14F-4D97-AF65-F5344CB8AC3E}">
        <p14:creationId xmlns:p14="http://schemas.microsoft.com/office/powerpoint/2010/main" val="496964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171450" indent="-171450">
              <a:buFont typeface="Arial" panose="020B0604020202020204" pitchFamily="34" charset="0"/>
              <a:buChar char="•"/>
            </a:pPr>
            <a:r>
              <a:rPr lang="it-IT" dirty="0"/>
              <a:t>La mappa rappresenta tutto il Nord</a:t>
            </a:r>
            <a:r>
              <a:rPr lang="it-IT" baseline="0" dirty="0"/>
              <a:t> Italia e, come spiegato nella legenda, le zone colorate in verde più scuro sono quelle dove le infiltrazioni mafiosi sono più intense. Come possiamo notare la zona della provincia di Milano è una tra queste, assieme a quella di Torino in Piemonte e Imperia. </a:t>
            </a:r>
          </a:p>
          <a:p>
            <a:pPr marL="171450" indent="-171450" rtl="0">
              <a:buFont typeface="Arial" panose="020B0604020202020204" pitchFamily="34" charset="0"/>
              <a:buChar char="•"/>
            </a:pPr>
            <a:r>
              <a:rPr lang="it-IT" baseline="0" dirty="0"/>
              <a:t>Questo grafico </a:t>
            </a:r>
            <a:r>
              <a:rPr lang="it-IT" sz="1200" kern="1200" baseline="0" dirty="0">
                <a:solidFill>
                  <a:schemeClr val="tx1"/>
                </a:solidFill>
                <a:latin typeface="+mn-lt"/>
                <a:ea typeface="+mn-ea"/>
                <a:cs typeface="+mn-cs"/>
              </a:rPr>
              <a:t>rappresenta la distribuzione su base regionale del diffuso aumento delle segnalazioni per il reato di estorsione, reato tipicamente compiuto da mafiosi, la Lombardia si trova al secondo posto dopo la Campania.</a:t>
            </a:r>
          </a:p>
          <a:p>
            <a:pPr marL="628650" lvl="1" indent="-171450" rtl="0">
              <a:buFont typeface="Arial" panose="020B0604020202020204" pitchFamily="34" charset="0"/>
              <a:buChar char="•"/>
            </a:pPr>
            <a:r>
              <a:rPr lang="it-IT" sz="1200" kern="1200" baseline="0" dirty="0">
                <a:solidFill>
                  <a:schemeClr val="tx1"/>
                </a:solidFill>
                <a:latin typeface="+mn-lt"/>
                <a:ea typeface="+mn-ea"/>
                <a:cs typeface="+mn-cs"/>
              </a:rPr>
              <a:t>estorsione </a:t>
            </a:r>
            <a:r>
              <a:rPr lang="it-IT" sz="1200" kern="1200" baseline="0" dirty="0">
                <a:solidFill>
                  <a:schemeClr val="tx1"/>
                </a:solidFill>
                <a:latin typeface="+mn-lt"/>
                <a:ea typeface="+mn-ea"/>
                <a:cs typeface="+mn-cs"/>
                <a:sym typeface="Wingdings" panose="05000000000000000000" pitchFamily="2" charset="2"/>
              </a:rPr>
              <a:t> </a:t>
            </a:r>
            <a:r>
              <a:rPr lang="it-IT" sz="1200" b="0" i="0" u="none" strike="noStrike" kern="1200" dirty="0">
                <a:solidFill>
                  <a:schemeClr val="tx1"/>
                </a:solidFill>
                <a:effectLst/>
                <a:latin typeface="+mn-lt"/>
                <a:ea typeface="+mn-ea"/>
                <a:cs typeface="+mn-cs"/>
                <a:sym typeface="Wingdings" panose="05000000000000000000" pitchFamily="2" charset="2"/>
              </a:rPr>
              <a:t>d</a:t>
            </a:r>
            <a:r>
              <a:rPr lang="it-IT" sz="1200" b="0" i="0" u="none" strike="noStrike" kern="1200" dirty="0">
                <a:solidFill>
                  <a:schemeClr val="tx1"/>
                </a:solidFill>
                <a:effectLst/>
                <a:latin typeface="+mn-lt"/>
                <a:ea typeface="+mn-ea"/>
                <a:cs typeface="+mn-cs"/>
              </a:rPr>
              <a:t>elitto</a:t>
            </a:r>
            <a:r>
              <a:rPr lang="it-IT" sz="1200" b="0" i="0" kern="1200" dirty="0">
                <a:solidFill>
                  <a:schemeClr val="tx1"/>
                </a:solidFill>
                <a:effectLst/>
                <a:latin typeface="+mn-lt"/>
                <a:ea typeface="+mn-ea"/>
                <a:cs typeface="+mn-cs"/>
              </a:rPr>
              <a:t> commesso da chi, costringendo un’altra persona con violenza o minaccia a fare od omettere qualcosa, procura a sé o ad altri un ingiusto profitto a danno,</a:t>
            </a:r>
            <a:r>
              <a:rPr lang="it-IT" sz="1200" b="0" i="0" kern="1200" baseline="0" dirty="0">
                <a:solidFill>
                  <a:schemeClr val="tx1"/>
                </a:solidFill>
                <a:effectLst/>
                <a:latin typeface="+mn-lt"/>
                <a:ea typeface="+mn-ea"/>
                <a:cs typeface="+mn-cs"/>
              </a:rPr>
              <a:t> ovviamente, della persona minacciata o che comunque compie l’azione</a:t>
            </a:r>
            <a:endParaRPr lang="it-IT" sz="1200" kern="1200" baseline="0" dirty="0">
              <a:solidFill>
                <a:schemeClr val="tx1"/>
              </a:solidFill>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sz="1200" kern="1200" baseline="0" dirty="0">
                <a:solidFill>
                  <a:schemeClr val="tx1"/>
                </a:solidFill>
                <a:latin typeface="+mn-lt"/>
                <a:ea typeface="+mn-ea"/>
                <a:cs typeface="+mn-cs"/>
              </a:rPr>
              <a:t>Quest’ultimo grafico rappresentazione l’intensità delle infiltrazioni mafiose nelle amministrazioni locali in Brianza fino al 2007</a:t>
            </a:r>
          </a:p>
          <a:p>
            <a:pPr marL="171450" indent="-171450" rtl="0">
              <a:buFont typeface="Arial" panose="020B0604020202020204" pitchFamily="34" charset="0"/>
              <a:buChar char="•"/>
            </a:pPr>
            <a:endParaRPr lang="it-IT" sz="1200" kern="1200" baseline="0" dirty="0">
              <a:solidFill>
                <a:schemeClr val="tx1"/>
              </a:solidFill>
              <a:latin typeface="+mn-lt"/>
              <a:ea typeface="+mn-ea"/>
              <a:cs typeface="+mn-cs"/>
            </a:endParaRPr>
          </a:p>
          <a:p>
            <a:br>
              <a:rPr lang="it-IT" sz="1200" kern="1200" baseline="0" dirty="0">
                <a:solidFill>
                  <a:schemeClr val="tx1"/>
                </a:solidFill>
                <a:latin typeface="+mn-lt"/>
                <a:ea typeface="+mn-ea"/>
                <a:cs typeface="+mn-cs"/>
              </a:rPr>
            </a:br>
            <a:endParaRPr lang="it-IT" sz="1200" kern="1200" baseline="0" dirty="0">
              <a:solidFill>
                <a:schemeClr val="tx1"/>
              </a:solidFill>
              <a:latin typeface="+mn-lt"/>
              <a:ea typeface="+mn-ea"/>
              <a:cs typeface="+mn-cs"/>
            </a:endParaRPr>
          </a:p>
          <a:p>
            <a:endParaRPr lang="en-GB" dirty="0"/>
          </a:p>
        </p:txBody>
      </p:sp>
      <p:sp>
        <p:nvSpPr>
          <p:cNvPr id="4" name="Segnaposto numero diapositiva 3"/>
          <p:cNvSpPr>
            <a:spLocks noGrp="1"/>
          </p:cNvSpPr>
          <p:nvPr>
            <p:ph type="sldNum" sz="quarter" idx="10"/>
          </p:nvPr>
        </p:nvSpPr>
        <p:spPr/>
        <p:txBody>
          <a:bodyPr/>
          <a:lstStyle/>
          <a:p>
            <a:fld id="{61B485B3-4004-4031-91F8-91D82C0255B5}" type="slidenum">
              <a:rPr lang="en-GB" smtClean="0"/>
              <a:t>5</a:t>
            </a:fld>
            <a:endParaRPr lang="en-GB" dirty="0"/>
          </a:p>
        </p:txBody>
      </p:sp>
    </p:spTree>
    <p:extLst>
      <p:ext uri="{BB962C8B-B14F-4D97-AF65-F5344CB8AC3E}">
        <p14:creationId xmlns:p14="http://schemas.microsoft.com/office/powerpoint/2010/main" val="11264725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b="1" kern="1200" dirty="0">
                <a:solidFill>
                  <a:schemeClr val="tx1"/>
                </a:solidFill>
                <a:effectLst/>
                <a:latin typeface="+mn-lt"/>
                <a:ea typeface="+mn-ea"/>
                <a:cs typeface="+mn-cs"/>
              </a:rPr>
              <a:t>Un omicidio tra parenti serpenti</a:t>
            </a:r>
            <a:r>
              <a:rPr lang="it-IT" sz="1200" kern="1200" dirty="0">
                <a:solidFill>
                  <a:schemeClr val="tx1"/>
                </a:solidFill>
                <a:effectLst/>
                <a:latin typeface="+mn-lt"/>
                <a:ea typeface="+mn-ea"/>
                <a:cs typeface="+mn-cs"/>
              </a:rPr>
              <a:t>. A </a:t>
            </a:r>
            <a:r>
              <a:rPr lang="it-IT" sz="1200" b="1" kern="1200" dirty="0">
                <a:solidFill>
                  <a:schemeClr val="tx1"/>
                </a:solidFill>
                <a:effectLst/>
                <a:latin typeface="+mn-lt"/>
                <a:ea typeface="+mn-ea"/>
                <a:cs typeface="+mn-cs"/>
              </a:rPr>
              <a:t>svelare il presunto movente</a:t>
            </a:r>
            <a:r>
              <a:rPr lang="it-IT" sz="1200" kern="1200" dirty="0">
                <a:solidFill>
                  <a:schemeClr val="tx1"/>
                </a:solidFill>
                <a:effectLst/>
                <a:latin typeface="+mn-lt"/>
                <a:ea typeface="+mn-ea"/>
                <a:cs typeface="+mn-cs"/>
              </a:rPr>
              <a:t> dell</a:t>
            </a:r>
            <a:r>
              <a:rPr lang="it-IT" sz="1200" b="1" kern="1200" dirty="0">
                <a:solidFill>
                  <a:schemeClr val="tx1"/>
                </a:solidFill>
                <a:effectLst/>
                <a:latin typeface="+mn-lt"/>
                <a:ea typeface="+mn-ea"/>
                <a:cs typeface="+mn-cs"/>
              </a:rPr>
              <a:t>’esecuzione di Rocco </a:t>
            </a:r>
            <a:r>
              <a:rPr lang="it-IT" sz="1200" b="1" kern="1200" dirty="0" err="1">
                <a:solidFill>
                  <a:schemeClr val="tx1"/>
                </a:solidFill>
                <a:effectLst/>
                <a:latin typeface="+mn-lt"/>
                <a:ea typeface="+mn-ea"/>
                <a:cs typeface="+mn-cs"/>
              </a:rPr>
              <a:t>Cristello</a:t>
            </a:r>
            <a:r>
              <a:rPr lang="it-IT" sz="1200" b="1" kern="1200" dirty="0">
                <a:solidFill>
                  <a:schemeClr val="tx1"/>
                </a:solidFill>
                <a:effectLst/>
                <a:latin typeface="+mn-lt"/>
                <a:ea typeface="+mn-ea"/>
                <a:cs typeface="+mn-cs"/>
              </a:rPr>
              <a:t>(1961-2008), il capo del Locale di ’ndrangheta di Seregno trucidato a colpi di pistola la sera del 27 marzo del 2008 </a:t>
            </a:r>
            <a:r>
              <a:rPr lang="it-IT" sz="1200" kern="1200" dirty="0">
                <a:solidFill>
                  <a:schemeClr val="tx1"/>
                </a:solidFill>
                <a:effectLst/>
                <a:latin typeface="+mn-lt"/>
                <a:ea typeface="+mn-ea"/>
                <a:cs typeface="+mn-cs"/>
              </a:rPr>
              <a:t>davanti alla sua abitazione, è il</a:t>
            </a:r>
            <a:r>
              <a:rPr lang="it-IT" sz="1200" b="1" kern="1200" dirty="0">
                <a:solidFill>
                  <a:schemeClr val="tx1"/>
                </a:solidFill>
                <a:effectLst/>
                <a:latin typeface="+mn-lt"/>
                <a:ea typeface="+mn-ea"/>
                <a:cs typeface="+mn-cs"/>
              </a:rPr>
              <a:t> pentito Antonino Belnome</a:t>
            </a:r>
            <a:r>
              <a:rPr lang="it-IT" sz="1200" kern="1200" dirty="0">
                <a:solidFill>
                  <a:schemeClr val="tx1"/>
                </a:solidFill>
                <a:effectLst/>
                <a:latin typeface="+mn-lt"/>
                <a:ea typeface="+mn-ea"/>
                <a:cs typeface="+mn-cs"/>
              </a:rPr>
              <a:t>, che venne arrestato nel luglio 2010 nell’ambito della maxi-inchiesta «Infinito» contro le infiltrazioni della criminalità organizzata calabrese in Brianza e che ha deciso di collaborare con la Giustizia facendo luce su una serie di omicidi che hanno portato a 15 condanne all’ergastolo al processo davanti alla Corte di Assise di Milano.</a:t>
            </a:r>
          </a:p>
          <a:p>
            <a:pPr marL="0" marR="0" indent="0" algn="l" defTabSz="914400" rtl="0" eaLnBrk="1" fontAlgn="auto" latinLnBrk="0" hangingPunct="1">
              <a:lnSpc>
                <a:spcPct val="100000"/>
              </a:lnSpc>
              <a:spcBef>
                <a:spcPts val="0"/>
              </a:spcBef>
              <a:spcAft>
                <a:spcPts val="0"/>
              </a:spcAft>
              <a:buClrTx/>
              <a:buSzTx/>
              <a:buFontTx/>
              <a:buNone/>
              <a:tabLst/>
              <a:defRPr/>
            </a:pPr>
            <a:endParaRPr lang="it-IT"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it-IT" sz="1200" kern="1200" dirty="0">
                <a:solidFill>
                  <a:schemeClr val="tx1"/>
                </a:solidFill>
                <a:effectLst/>
                <a:latin typeface="+mn-lt"/>
                <a:ea typeface="+mn-ea"/>
                <a:cs typeface="+mn-cs"/>
              </a:rPr>
              <a:t>Fu attirato nei pressi di cascina </a:t>
            </a:r>
            <a:r>
              <a:rPr lang="it-IT" sz="1200" kern="1200" dirty="0" err="1">
                <a:solidFill>
                  <a:schemeClr val="tx1"/>
                </a:solidFill>
                <a:effectLst/>
                <a:latin typeface="+mn-lt"/>
                <a:ea typeface="+mn-ea"/>
                <a:cs typeface="+mn-cs"/>
              </a:rPr>
              <a:t>Prestia</a:t>
            </a:r>
            <a:r>
              <a:rPr lang="it-IT" sz="1200" kern="1200" dirty="0">
                <a:solidFill>
                  <a:schemeClr val="tx1"/>
                </a:solidFill>
                <a:effectLst/>
                <a:latin typeface="+mn-lt"/>
                <a:ea typeface="+mn-ea"/>
                <a:cs typeface="+mn-cs"/>
              </a:rPr>
              <a:t> con l’inganno, successivamente ucciso a colpi di pistola</a:t>
            </a:r>
            <a:r>
              <a:rPr lang="it-IT" sz="1200" kern="1200" baseline="0" dirty="0">
                <a:solidFill>
                  <a:schemeClr val="tx1"/>
                </a:solidFill>
                <a:effectLst/>
                <a:latin typeface="+mn-lt"/>
                <a:ea typeface="+mn-ea"/>
                <a:cs typeface="+mn-cs"/>
              </a:rPr>
              <a:t>, in seguito il suo corpo è stato dato in pasto ai maiali. </a:t>
            </a:r>
            <a:br>
              <a:rPr lang="it-IT" sz="1200" kern="1200" dirty="0">
                <a:solidFill>
                  <a:schemeClr val="tx1"/>
                </a:solidFill>
                <a:effectLst/>
                <a:latin typeface="+mn-lt"/>
                <a:ea typeface="+mn-ea"/>
                <a:cs typeface="+mn-cs"/>
              </a:rPr>
            </a:br>
            <a:br>
              <a:rPr lang="it-IT" sz="1200" kern="1200" dirty="0">
                <a:solidFill>
                  <a:schemeClr val="tx1"/>
                </a:solidFill>
                <a:effectLst/>
                <a:latin typeface="+mn-lt"/>
                <a:ea typeface="+mn-ea"/>
                <a:cs typeface="+mn-cs"/>
              </a:rPr>
            </a:br>
            <a:r>
              <a:rPr lang="it-IT" sz="1200" kern="1200" dirty="0">
                <a:solidFill>
                  <a:schemeClr val="tx1"/>
                </a:solidFill>
                <a:effectLst/>
                <a:latin typeface="+mn-lt"/>
                <a:ea typeface="+mn-ea"/>
                <a:cs typeface="+mn-cs"/>
              </a:rPr>
              <a:t>La motivazione della sentenza dei giudici milanesi, secondo cui le indagini dei carabinieri della Compagnia di Seregno hanno accertato che dietro l’assassinio del capo del Locale di ’ndrangheta di Seregno c’è un dissidio tra Cristello e il cognato Antonio Stagno. «</a:t>
            </a:r>
            <a:r>
              <a:rPr lang="it-IT" sz="1200" b="1" kern="1200" dirty="0">
                <a:solidFill>
                  <a:schemeClr val="tx1"/>
                </a:solidFill>
                <a:effectLst/>
                <a:latin typeface="+mn-lt"/>
                <a:ea typeface="+mn-ea"/>
                <a:cs typeface="+mn-cs"/>
              </a:rPr>
              <a:t>Gli inquirenti avevano osservato che nell’ultimo periodo prima della sua uccisione Rocco Cristello non operava più in accordo con il cognato Stagno, avendo preso al suo fianco Belnome</a:t>
            </a:r>
            <a:r>
              <a:rPr lang="it-IT" sz="1200" kern="1200" dirty="0">
                <a:solidFill>
                  <a:schemeClr val="tx1"/>
                </a:solidFill>
                <a:effectLst/>
                <a:latin typeface="+mn-lt"/>
                <a:ea typeface="+mn-ea"/>
                <a:cs typeface="+mn-cs"/>
              </a:rPr>
              <a:t>», che proprio Rocco Cristello aveva voluto alla guida del Locale di Giussano. Circostanze confermate poi dallo stesso Belnome, secondo cui «c’era molta invidia e astio tra i cognati Antonio Stagno e Rocco </a:t>
            </a:r>
            <a:r>
              <a:rPr lang="it-IT" sz="1200" kern="1200" dirty="0" err="1">
                <a:solidFill>
                  <a:schemeClr val="tx1"/>
                </a:solidFill>
                <a:effectLst/>
                <a:latin typeface="+mn-lt"/>
                <a:ea typeface="+mn-ea"/>
                <a:cs typeface="+mn-cs"/>
              </a:rPr>
              <a:t>Cristello</a:t>
            </a:r>
            <a:r>
              <a:rPr lang="it-IT" sz="1200" kern="1200" dirty="0">
                <a:solidFill>
                  <a:schemeClr val="tx1"/>
                </a:solidFill>
                <a:effectLst/>
                <a:latin typeface="+mn-lt"/>
                <a:ea typeface="+mn-ea"/>
                <a:cs typeface="+mn-cs"/>
              </a:rPr>
              <a:t>».</a:t>
            </a:r>
            <a:br>
              <a:rPr lang="it-IT" sz="1200" kern="1200" dirty="0">
                <a:solidFill>
                  <a:schemeClr val="tx1"/>
                </a:solidFill>
                <a:effectLst/>
                <a:latin typeface="+mn-lt"/>
                <a:ea typeface="+mn-ea"/>
                <a:cs typeface="+mn-cs"/>
              </a:rPr>
            </a:br>
            <a:br>
              <a:rPr lang="it-IT" sz="1200" kern="1200" dirty="0">
                <a:solidFill>
                  <a:schemeClr val="tx1"/>
                </a:solidFill>
                <a:effectLst/>
                <a:latin typeface="+mn-lt"/>
                <a:ea typeface="+mn-ea"/>
                <a:cs typeface="+mn-cs"/>
              </a:rPr>
            </a:br>
            <a:r>
              <a:rPr lang="it-IT" sz="1200" kern="1200" dirty="0">
                <a:solidFill>
                  <a:schemeClr val="tx1"/>
                </a:solidFill>
                <a:effectLst/>
                <a:latin typeface="+mn-lt"/>
                <a:ea typeface="+mn-ea"/>
                <a:cs typeface="+mn-cs"/>
              </a:rPr>
              <a:t>Quest'ultimo «aveva inizialmente allontanato Antonio Stagno e suo zio Rocco e poi era arrivato addirittura ad atti di avvertimento-ritorsione» dopo che Antonio Stagno «</a:t>
            </a:r>
            <a:r>
              <a:rPr lang="it-IT" sz="1200" b="1" kern="1200" dirty="0">
                <a:solidFill>
                  <a:schemeClr val="tx1"/>
                </a:solidFill>
                <a:effectLst/>
                <a:latin typeface="+mn-lt"/>
                <a:ea typeface="+mn-ea"/>
                <a:cs typeface="+mn-cs"/>
              </a:rPr>
              <a:t>aveva posto in essere, all’insaputa di Rocco Cristello, un’estorsione con un compenso di 400.000 euro senza riconoscere niente al cognato</a:t>
            </a:r>
            <a:r>
              <a:rPr lang="it-IT" sz="1200" kern="1200" dirty="0">
                <a:solidFill>
                  <a:schemeClr val="tx1"/>
                </a:solidFill>
                <a:effectLst/>
                <a:latin typeface="+mn-lt"/>
                <a:ea typeface="+mn-ea"/>
                <a:cs typeface="+mn-cs"/>
              </a:rPr>
              <a:t>». Le dichiarazioni di Belnome sono state però ritenute inattendibili dal Tribunale del Riesame di Milano, che ha annullato l’arresto dello stesso Antonio Stagno e altri due suoi presunti complici.</a:t>
            </a:r>
            <a:endParaRPr lang="en-GB" sz="1200" kern="1200" dirty="0">
              <a:solidFill>
                <a:schemeClr val="tx1"/>
              </a:solidFill>
              <a:effectLst/>
              <a:latin typeface="+mn-lt"/>
              <a:ea typeface="+mn-ea"/>
              <a:cs typeface="+mn-cs"/>
            </a:endParaRPr>
          </a:p>
          <a:p>
            <a:endParaRPr lang="en-GB" dirty="0"/>
          </a:p>
        </p:txBody>
      </p:sp>
      <p:sp>
        <p:nvSpPr>
          <p:cNvPr id="4" name="Segnaposto numero diapositiva 3"/>
          <p:cNvSpPr>
            <a:spLocks noGrp="1"/>
          </p:cNvSpPr>
          <p:nvPr>
            <p:ph type="sldNum" sz="quarter" idx="10"/>
          </p:nvPr>
        </p:nvSpPr>
        <p:spPr/>
        <p:txBody>
          <a:bodyPr/>
          <a:lstStyle/>
          <a:p>
            <a:fld id="{61B485B3-4004-4031-91F8-91D82C0255B5}" type="slidenum">
              <a:rPr lang="en-GB" smtClean="0"/>
              <a:t>6</a:t>
            </a:fld>
            <a:endParaRPr lang="en-GB" dirty="0"/>
          </a:p>
        </p:txBody>
      </p:sp>
    </p:spTree>
    <p:extLst>
      <p:ext uri="{BB962C8B-B14F-4D97-AF65-F5344CB8AC3E}">
        <p14:creationId xmlns:p14="http://schemas.microsoft.com/office/powerpoint/2010/main" val="2533058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rtl="0"/>
            <a:r>
              <a:rPr lang="it-IT" sz="1200" b="0" i="0" u="none" strike="noStrike" kern="1200" dirty="0">
                <a:solidFill>
                  <a:schemeClr val="tx1"/>
                </a:solidFill>
                <a:effectLst/>
                <a:latin typeface="+mn-lt"/>
                <a:ea typeface="+mn-ea"/>
                <a:cs typeface="+mn-cs"/>
              </a:rPr>
              <a:t>Le ordinanze sono scattate a seguito della sentenza del processo di secondo grado. L’inchiesta del </a:t>
            </a:r>
            <a:r>
              <a:rPr lang="it-IT" sz="1200" b="0" i="0" u="none" strike="noStrike" kern="1200" dirty="0" err="1">
                <a:solidFill>
                  <a:schemeClr val="tx1"/>
                </a:solidFill>
                <a:effectLst/>
                <a:latin typeface="+mn-lt"/>
                <a:ea typeface="+mn-ea"/>
                <a:cs typeface="+mn-cs"/>
              </a:rPr>
              <a:t>Ros</a:t>
            </a:r>
            <a:r>
              <a:rPr lang="it-IT" sz="1200" b="0" i="0" u="none" strike="noStrike" kern="1200" dirty="0">
                <a:solidFill>
                  <a:schemeClr val="tx1"/>
                </a:solidFill>
                <a:effectLst/>
                <a:latin typeface="+mn-lt"/>
                <a:ea typeface="+mn-ea"/>
                <a:cs typeface="+mn-cs"/>
              </a:rPr>
              <a:t>(</a:t>
            </a:r>
            <a:r>
              <a:rPr lang="it-IT" sz="1200" b="0" i="0" kern="1200" dirty="0">
                <a:solidFill>
                  <a:schemeClr val="tx1"/>
                </a:solidFill>
                <a:effectLst/>
                <a:latin typeface="+mn-lt"/>
                <a:ea typeface="+mn-ea"/>
                <a:cs typeface="+mn-cs"/>
              </a:rPr>
              <a:t>Il </a:t>
            </a:r>
            <a:r>
              <a:rPr lang="it-IT" sz="1200" b="1" i="0" kern="1200" dirty="0">
                <a:solidFill>
                  <a:schemeClr val="tx1"/>
                </a:solidFill>
                <a:effectLst/>
                <a:latin typeface="+mn-lt"/>
                <a:ea typeface="+mn-ea"/>
                <a:cs typeface="+mn-cs"/>
              </a:rPr>
              <a:t>Raggruppamento operativo speciale</a:t>
            </a:r>
            <a:r>
              <a:rPr lang="it-IT" sz="1200" b="0" i="0" kern="1200" dirty="0">
                <a:solidFill>
                  <a:schemeClr val="tx1"/>
                </a:solidFill>
                <a:effectLst/>
                <a:latin typeface="+mn-lt"/>
                <a:ea typeface="+mn-ea"/>
                <a:cs typeface="+mn-cs"/>
              </a:rPr>
              <a:t> dell'</a:t>
            </a:r>
            <a:r>
              <a:rPr lang="it-IT" sz="1200" b="0" i="0" u="none" strike="noStrike" kern="1200" dirty="0">
                <a:solidFill>
                  <a:schemeClr val="tx1"/>
                </a:solidFill>
                <a:effectLst/>
                <a:latin typeface="+mn-lt"/>
                <a:ea typeface="+mn-ea"/>
                <a:cs typeface="+mn-cs"/>
              </a:rPr>
              <a:t>Arma dei Carabinieri</a:t>
            </a:r>
            <a:r>
              <a:rPr lang="it-IT" sz="1200" b="0" i="0" u="none" strike="noStrike" kern="1200" baseline="0" dirty="0">
                <a:solidFill>
                  <a:schemeClr val="tx1"/>
                </a:solidFill>
                <a:effectLst/>
                <a:latin typeface="+mn-lt"/>
                <a:ea typeface="+mn-ea"/>
                <a:cs typeface="+mn-cs"/>
              </a:rPr>
              <a:t> </a:t>
            </a:r>
            <a:r>
              <a:rPr lang="it-IT" sz="1200" b="0" i="0" kern="1200" dirty="0">
                <a:solidFill>
                  <a:schemeClr val="tx1"/>
                </a:solidFill>
                <a:effectLst/>
                <a:latin typeface="+mn-lt"/>
                <a:ea typeface="+mn-ea"/>
                <a:cs typeface="+mn-cs"/>
              </a:rPr>
              <a:t>è l'unico organo investigativo con competenza sia sulla </a:t>
            </a:r>
            <a:r>
              <a:rPr lang="it-IT" sz="1200" b="0" i="0" u="none" strike="noStrike" kern="1200" dirty="0">
                <a:solidFill>
                  <a:schemeClr val="tx1"/>
                </a:solidFill>
                <a:effectLst/>
                <a:latin typeface="+mn-lt"/>
                <a:ea typeface="+mn-ea"/>
                <a:cs typeface="+mn-cs"/>
              </a:rPr>
              <a:t>criminalità organizzata</a:t>
            </a:r>
            <a:r>
              <a:rPr lang="it-IT" sz="1200" b="0" i="0" kern="1200" dirty="0">
                <a:solidFill>
                  <a:schemeClr val="tx1"/>
                </a:solidFill>
                <a:effectLst/>
                <a:latin typeface="+mn-lt"/>
                <a:ea typeface="+mn-ea"/>
                <a:cs typeface="+mn-cs"/>
              </a:rPr>
              <a:t> sia sul </a:t>
            </a:r>
            <a:r>
              <a:rPr lang="it-IT" sz="1200" b="0" i="0" u="none" strike="noStrike" kern="1200" dirty="0">
                <a:solidFill>
                  <a:schemeClr val="tx1"/>
                </a:solidFill>
                <a:effectLst/>
                <a:latin typeface="+mn-lt"/>
                <a:ea typeface="+mn-ea"/>
                <a:cs typeface="+mn-cs"/>
              </a:rPr>
              <a:t>terrorismo) di Milano, nel 2011 era sfociata nel provvedimento del Gip del tribunale di Milano, che aveva emesso 19 ordinanze di custodia cautelare in carcere con accuse a vario titolo. Grazie anche alle testimonianze del collaboratore di giustizia Antonino Belnome, ex capo dell’Ndrangheta di Giussano, l’inchiesta aveva scoperto che</a:t>
            </a:r>
          </a:p>
          <a:p>
            <a:pPr rtl="0"/>
            <a:r>
              <a:rPr lang="it-IT" sz="1200" b="1" i="0" u="sng" strike="noStrike" kern="1200" dirty="0">
                <a:solidFill>
                  <a:schemeClr val="tx1"/>
                </a:solidFill>
                <a:effectLst/>
                <a:latin typeface="+mn-lt"/>
                <a:ea typeface="+mn-ea"/>
                <a:cs typeface="+mn-cs"/>
              </a:rPr>
              <a:t>Carmelo Novella</a:t>
            </a:r>
            <a:endParaRPr lang="it-IT" sz="1200" b="0" i="0" u="none" strike="noStrike" kern="1200" dirty="0">
              <a:solidFill>
                <a:schemeClr val="tx1"/>
              </a:solidFill>
              <a:effectLst/>
              <a:latin typeface="+mn-lt"/>
              <a:ea typeface="+mn-ea"/>
              <a:cs typeface="+mn-cs"/>
            </a:endParaRPr>
          </a:p>
          <a:p>
            <a:pPr marL="171450" indent="-171450" rtl="0">
              <a:buFont typeface="Arial" panose="020B0604020202020204" pitchFamily="34" charset="0"/>
              <a:buChar char="•"/>
            </a:pPr>
            <a:r>
              <a:rPr lang="it-IT" sz="1200" b="0" i="0" u="none" strike="noStrike" kern="1200" dirty="0">
                <a:solidFill>
                  <a:schemeClr val="tx1"/>
                </a:solidFill>
                <a:effectLst/>
                <a:latin typeface="+mn-lt"/>
                <a:ea typeface="+mn-ea"/>
                <a:cs typeface="+mn-cs"/>
              </a:rPr>
              <a:t>capo della Locale Lombardia, era stato ucciso per evitare che il suo piano “secessionista” per staccarsi da Reggio </a:t>
            </a:r>
            <a:r>
              <a:rPr lang="it-IT" sz="1200" b="0" i="0" u="none" strike="noStrike" kern="1200" dirty="0" err="1">
                <a:solidFill>
                  <a:schemeClr val="tx1"/>
                </a:solidFill>
                <a:effectLst/>
                <a:latin typeface="+mn-lt"/>
                <a:ea typeface="+mn-ea"/>
                <a:cs typeface="+mn-cs"/>
              </a:rPr>
              <a:t>Calaria</a:t>
            </a:r>
            <a:r>
              <a:rPr lang="it-IT" sz="1200" b="0" i="0" u="none" strike="noStrike" kern="1200" dirty="0">
                <a:solidFill>
                  <a:schemeClr val="tx1"/>
                </a:solidFill>
                <a:effectLst/>
                <a:latin typeface="+mn-lt"/>
                <a:ea typeface="+mn-ea"/>
                <a:cs typeface="+mn-cs"/>
              </a:rPr>
              <a:t> giungesse a compimento. </a:t>
            </a:r>
          </a:p>
          <a:p>
            <a:pPr marL="171450" indent="-171450" rtl="0">
              <a:buFont typeface="Arial" panose="020B0604020202020204" pitchFamily="34" charset="0"/>
              <a:buChar char="•"/>
            </a:pPr>
            <a:r>
              <a:rPr lang="it-IT" sz="1200" b="0" i="0" kern="1200" dirty="0">
                <a:solidFill>
                  <a:schemeClr val="tx1"/>
                </a:solidFill>
                <a:effectLst/>
                <a:latin typeface="+mn-lt"/>
                <a:ea typeface="+mn-ea"/>
                <a:cs typeface="+mn-cs"/>
              </a:rPr>
              <a:t>L'uomo fu ucciso da due sicari, tra cui lo stesso Belnome, che gli spararono in faccia e al petto, mentre si trovava in un bar di San Vittore Olona.</a:t>
            </a:r>
          </a:p>
          <a:p>
            <a:pPr marL="0" indent="0" rtl="0">
              <a:buFont typeface="Arial" panose="020B0604020202020204" pitchFamily="34" charset="0"/>
              <a:buNone/>
            </a:pPr>
            <a:r>
              <a:rPr lang="it-IT" sz="1200" b="1" i="0" u="sng" strike="noStrike" kern="1200" dirty="0">
                <a:solidFill>
                  <a:schemeClr val="tx1"/>
                </a:solidFill>
                <a:effectLst/>
                <a:latin typeface="+mn-lt"/>
                <a:ea typeface="+mn-ea"/>
                <a:cs typeface="+mn-cs"/>
              </a:rPr>
              <a:t>Stagno</a:t>
            </a:r>
            <a:r>
              <a:rPr lang="it-IT" sz="1200" b="0" i="0" kern="1200" dirty="0">
                <a:solidFill>
                  <a:schemeClr val="tx1"/>
                </a:solidFill>
                <a:effectLst/>
                <a:latin typeface="+mn-lt"/>
                <a:ea typeface="+mn-ea"/>
                <a:cs typeface="+mn-cs"/>
              </a:rPr>
              <a:t>: </a:t>
            </a:r>
          </a:p>
          <a:p>
            <a:pPr marL="171450" indent="-171450" rtl="0">
              <a:buFont typeface="Arial" panose="020B0604020202020204" pitchFamily="34" charset="0"/>
              <a:buChar char="•"/>
            </a:pPr>
            <a:r>
              <a:rPr lang="it-IT" sz="1200" b="0" i="0" kern="1200" dirty="0">
                <a:solidFill>
                  <a:schemeClr val="tx1"/>
                </a:solidFill>
                <a:effectLst/>
                <a:latin typeface="+mn-lt"/>
                <a:ea typeface="+mn-ea"/>
                <a:cs typeface="+mn-cs"/>
              </a:rPr>
              <a:t>per vendicarsi dell'omicidio di due anni prima di Rocco </a:t>
            </a:r>
            <a:r>
              <a:rPr lang="it-IT" sz="1200" b="0" i="0" kern="1200" dirty="0" err="1">
                <a:solidFill>
                  <a:schemeClr val="tx1"/>
                </a:solidFill>
                <a:effectLst/>
                <a:latin typeface="+mn-lt"/>
                <a:ea typeface="+mn-ea"/>
                <a:cs typeface="+mn-cs"/>
              </a:rPr>
              <a:t>Cristello</a:t>
            </a:r>
            <a:r>
              <a:rPr lang="it-IT" sz="1200" b="0" i="0" kern="1200" dirty="0">
                <a:solidFill>
                  <a:schemeClr val="tx1"/>
                </a:solidFill>
                <a:effectLst/>
                <a:latin typeface="+mn-lt"/>
                <a:ea typeface="+mn-ea"/>
                <a:cs typeface="+mn-cs"/>
              </a:rPr>
              <a:t>, i sicari attirarono Stagno nel 2010 in un podere a Guardavalle(Catanzaro). Lo uccisero con una pistola e fecero sparire il cadavere</a:t>
            </a:r>
          </a:p>
          <a:p>
            <a:pPr marL="0" indent="0" rtl="0">
              <a:buFont typeface="Arial" panose="020B0604020202020204" pitchFamily="34" charset="0"/>
              <a:buNone/>
            </a:pPr>
            <a:r>
              <a:rPr lang="it-IT" sz="1200" b="1" i="0" u="sng" kern="1200" dirty="0">
                <a:solidFill>
                  <a:schemeClr val="tx1"/>
                </a:solidFill>
                <a:effectLst/>
                <a:latin typeface="+mn-lt"/>
                <a:ea typeface="+mn-ea"/>
                <a:cs typeface="+mn-cs"/>
              </a:rPr>
              <a:t>Antonio</a:t>
            </a:r>
            <a:r>
              <a:rPr lang="it-IT" sz="1200" b="1" i="0" u="sng" kern="1200" baseline="0" dirty="0">
                <a:solidFill>
                  <a:schemeClr val="tx1"/>
                </a:solidFill>
                <a:effectLst/>
                <a:latin typeface="+mn-lt"/>
                <a:ea typeface="+mn-ea"/>
                <a:cs typeface="+mn-cs"/>
              </a:rPr>
              <a:t> Tedesco</a:t>
            </a:r>
            <a:br>
              <a:rPr lang="it-IT" sz="1200" b="0" i="0" kern="1200" dirty="0">
                <a:solidFill>
                  <a:schemeClr val="tx1"/>
                </a:solidFill>
                <a:effectLst/>
                <a:latin typeface="+mn-lt"/>
                <a:ea typeface="+mn-ea"/>
                <a:cs typeface="+mn-cs"/>
              </a:rPr>
            </a:br>
            <a:r>
              <a:rPr lang="it-IT" sz="1200" b="0" i="0" kern="1200" dirty="0">
                <a:solidFill>
                  <a:schemeClr val="tx1"/>
                </a:solidFill>
                <a:effectLst/>
                <a:latin typeface="+mn-lt"/>
                <a:ea typeface="+mn-ea"/>
                <a:cs typeface="+mn-cs"/>
              </a:rPr>
              <a:t>Nel 2009, anche l'omicidio di Tedesco, deciso a Guardavalle (in Calabria) sia per la vicinanza della vittima con Novella sia per ragioni del tutto personali, legate a fidanzamenti con alcune donne. Tedesco fu attirato in un maneggio di Bregnano con il pretesto di farlo diventare un affiliato della 'ndrangheta. I presenti si misero in cerchio ma uno gli sparò alle spalle.</a:t>
            </a:r>
            <a:br>
              <a:rPr lang="it-IT" sz="1200" b="0" i="0" kern="1200" dirty="0">
                <a:solidFill>
                  <a:schemeClr val="tx1"/>
                </a:solidFill>
                <a:effectLst/>
                <a:latin typeface="+mn-lt"/>
                <a:ea typeface="+mn-ea"/>
                <a:cs typeface="+mn-cs"/>
              </a:rPr>
            </a:br>
            <a:br>
              <a:rPr lang="it-IT" sz="1200" b="0" i="0" kern="1200" dirty="0">
                <a:solidFill>
                  <a:schemeClr val="tx1"/>
                </a:solidFill>
                <a:effectLst/>
                <a:latin typeface="+mn-lt"/>
                <a:ea typeface="+mn-ea"/>
                <a:cs typeface="+mn-cs"/>
              </a:rPr>
            </a:br>
            <a:br>
              <a:rPr lang="it-IT" dirty="0"/>
            </a:br>
            <a:endParaRPr lang="it-IT" dirty="0"/>
          </a:p>
        </p:txBody>
      </p:sp>
      <p:sp>
        <p:nvSpPr>
          <p:cNvPr id="4" name="Segnaposto numero diapositiva 3"/>
          <p:cNvSpPr>
            <a:spLocks noGrp="1"/>
          </p:cNvSpPr>
          <p:nvPr>
            <p:ph type="sldNum" sz="quarter" idx="10"/>
          </p:nvPr>
        </p:nvSpPr>
        <p:spPr/>
        <p:txBody>
          <a:bodyPr/>
          <a:lstStyle/>
          <a:p>
            <a:fld id="{61B485B3-4004-4031-91F8-91D82C0255B5}" type="slidenum">
              <a:rPr lang="en-GB" smtClean="0"/>
              <a:t>7</a:t>
            </a:fld>
            <a:endParaRPr lang="en-GB" dirty="0"/>
          </a:p>
        </p:txBody>
      </p:sp>
    </p:spTree>
    <p:extLst>
      <p:ext uri="{BB962C8B-B14F-4D97-AF65-F5344CB8AC3E}">
        <p14:creationId xmlns:p14="http://schemas.microsoft.com/office/powerpoint/2010/main" val="14759873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a:solidFill>
                  <a:schemeClr val="tx1"/>
                </a:solidFill>
                <a:effectLst/>
                <a:latin typeface="+mn-lt"/>
                <a:ea typeface="+mn-ea"/>
                <a:cs typeface="+mn-cs"/>
              </a:rPr>
              <a:t>I carabinieri del comando provinciale di Milano hanno arrestato 37 persone nell'ambito di un'operazione, denominata "Ulisse", contro clan della 'ndrangheta in Lombardia. I provvedimenti, emessi dalla Procura distrettuale antimafia di Milano, riguardano i reati di:</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it-IT" sz="1200" kern="1200" dirty="0">
                <a:solidFill>
                  <a:schemeClr val="tx1"/>
                </a:solidFill>
                <a:effectLst/>
                <a:latin typeface="+mn-lt"/>
                <a:ea typeface="+mn-ea"/>
                <a:cs typeface="+mn-cs"/>
              </a:rPr>
              <a:t>associazione per delinquere di tipo mafioso</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it-IT" sz="1200" kern="1200" dirty="0">
                <a:solidFill>
                  <a:schemeClr val="tx1"/>
                </a:solidFill>
                <a:effectLst/>
                <a:latin typeface="+mn-lt"/>
                <a:ea typeface="+mn-ea"/>
                <a:cs typeface="+mn-cs"/>
              </a:rPr>
              <a:t>porto e detenzione illegale di armi</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it-IT" sz="1200" kern="1200" dirty="0">
                <a:solidFill>
                  <a:schemeClr val="tx1"/>
                </a:solidFill>
                <a:effectLst/>
                <a:latin typeface="+mn-lt"/>
                <a:ea typeface="+mn-ea"/>
                <a:cs typeface="+mn-cs"/>
              </a:rPr>
              <a:t>usura ed estorsione</a:t>
            </a:r>
          </a:p>
          <a:p>
            <a:pPr marL="0" lvl="0" indent="0">
              <a:buFont typeface="Arial" panose="020B0604020202020204" pitchFamily="34" charset="0"/>
              <a:buNone/>
            </a:pPr>
            <a:r>
              <a:rPr lang="it-IT" sz="1200" b="1" kern="1200" dirty="0">
                <a:solidFill>
                  <a:schemeClr val="tx1"/>
                </a:solidFill>
                <a:effectLst/>
                <a:latin typeface="+mn-lt"/>
                <a:ea typeface="+mn-ea"/>
                <a:cs typeface="+mn-cs"/>
              </a:rPr>
              <a:t>LE INDAGINI</a:t>
            </a:r>
            <a:r>
              <a:rPr lang="it-IT" sz="1200" kern="1200" dirty="0">
                <a:solidFill>
                  <a:schemeClr val="tx1"/>
                </a:solidFill>
                <a:effectLst/>
                <a:latin typeface="+mn-lt"/>
                <a:ea typeface="+mn-ea"/>
                <a:cs typeface="+mn-cs"/>
              </a:rPr>
              <a:t> - sono originate dagli approfondimenti di un'altra operazione contro l'associazione mafiosa denominata "Crimine" e, secondo gli investigatori, hanno consentito di documentare:</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it-IT" sz="1200" kern="1200" dirty="0">
                <a:solidFill>
                  <a:schemeClr val="tx1"/>
                </a:solidFill>
                <a:effectLst/>
                <a:latin typeface="+mn-lt"/>
                <a:ea typeface="+mn-ea"/>
                <a:cs typeface="+mn-cs"/>
              </a:rPr>
              <a:t>le dinamiche criminali della 'ndrangheta in Lombardia</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it-IT" sz="1200" kern="1200" dirty="0">
                <a:solidFill>
                  <a:schemeClr val="tx1"/>
                </a:solidFill>
                <a:effectLst/>
                <a:latin typeface="+mn-lt"/>
                <a:ea typeface="+mn-ea"/>
                <a:cs typeface="+mn-cs"/>
              </a:rPr>
              <a:t>il loro solido legame con le cosche di origine</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it-IT" sz="1200" kern="1200" dirty="0">
                <a:solidFill>
                  <a:schemeClr val="tx1"/>
                </a:solidFill>
                <a:effectLst/>
                <a:latin typeface="+mn-lt"/>
                <a:ea typeface="+mn-ea"/>
                <a:cs typeface="+mn-cs"/>
              </a:rPr>
              <a:t>il controllo delle aree di influenza attraverso il ricorso alla violenza e alla intimidazione.</a:t>
            </a:r>
            <a:endParaRPr lang="en-GB"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Nell'abitazione lombarda di Antonio Stagno, «è stato rinvenuto un bunker che si apriva col telecomando ed aveva una parete mobile». Stagno è una delle 37 persone destinatarie di un'ordinanza di custodia cautelare.</a:t>
            </a:r>
            <a:endParaRPr lang="en-GB"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Da quanto si è saputo, l'operazione condotta dai carabinieri del comando provinciale di Milano, ha portato in carcere, tra gli altri, Ulisse Panetta, presunto boss della 'locale' di Giussano, e alcuni appartenenti alle 'famiglie' Cristello e Corigliano.</a:t>
            </a:r>
            <a:endParaRPr lang="en-GB" sz="1200" kern="1200" dirty="0">
              <a:solidFill>
                <a:schemeClr val="tx1"/>
              </a:solidFill>
              <a:effectLst/>
              <a:latin typeface="+mn-lt"/>
              <a:ea typeface="+mn-ea"/>
              <a:cs typeface="+mn-cs"/>
            </a:endParaRPr>
          </a:p>
          <a:p>
            <a:r>
              <a:rPr lang="it-IT" sz="1200" b="1" kern="1200" dirty="0">
                <a:solidFill>
                  <a:schemeClr val="tx1"/>
                </a:solidFill>
                <a:effectLst/>
                <a:latin typeface="+mn-lt"/>
                <a:ea typeface="+mn-ea"/>
                <a:cs typeface="+mn-cs"/>
              </a:rPr>
              <a:t>IL PENTITO - </a:t>
            </a:r>
            <a:r>
              <a:rPr lang="it-IT" sz="1200" kern="1200" dirty="0">
                <a:solidFill>
                  <a:schemeClr val="tx1"/>
                </a:solidFill>
                <a:effectLst/>
                <a:latin typeface="+mn-lt"/>
                <a:ea typeface="+mn-ea"/>
                <a:cs typeface="+mn-cs"/>
              </a:rPr>
              <a:t>Un contributo fondamentale alle indagini, da quanto si è saputo, è arrivato da un 'nuovo' pentito della 'ndrangheta in Lombardia, Michael Panaja, che era stato arrestato assieme a un altro pentito, Antonino Belnome (che ha gia' parlato di alcuni omicidi avvenuti negli ultimi anni), perché ritenuto uno dei responsabili dell'omicidio di Carmelo Novella. Panaja avrebbe svelato in particolare le attività delle cosche lombarde dal luglio 2010 in poi, ossia ciò che è avvenuto dopo il maxi-blitz 'Infinito'. </a:t>
            </a:r>
            <a:r>
              <a:rPr lang="it-IT" sz="1200" b="1" kern="1200" dirty="0">
                <a:solidFill>
                  <a:schemeClr val="tx1"/>
                </a:solidFill>
                <a:effectLst/>
                <a:latin typeface="+mn-lt"/>
                <a:ea typeface="+mn-ea"/>
                <a:cs typeface="+mn-cs"/>
              </a:rPr>
              <a:t>E' fondamentale rilevare l'importanza di un pentimento nella 'ndrangheta</a:t>
            </a:r>
            <a:r>
              <a:rPr lang="it-IT" sz="1200" kern="1200" dirty="0">
                <a:solidFill>
                  <a:schemeClr val="tx1"/>
                </a:solidFill>
                <a:effectLst/>
                <a:latin typeface="+mn-lt"/>
                <a:ea typeface="+mn-ea"/>
                <a:cs typeface="+mn-cs"/>
              </a:rPr>
              <a:t>: la struttura dell'organizzazione, basata principalmente su vincoli familiari, rende molto più difficile trovare persone disposte a parlare rispetto, ad esempio, alla mafia e alla camorra.</a:t>
            </a:r>
            <a:endParaRPr lang="en-GB" sz="1200" kern="1200" dirty="0">
              <a:solidFill>
                <a:schemeClr val="tx1"/>
              </a:solidFill>
              <a:effectLst/>
              <a:latin typeface="+mn-lt"/>
              <a:ea typeface="+mn-ea"/>
              <a:cs typeface="+mn-cs"/>
            </a:endParaRPr>
          </a:p>
          <a:p>
            <a:r>
              <a:rPr lang="it-IT" sz="1200" b="1" kern="1200" dirty="0">
                <a:solidFill>
                  <a:schemeClr val="tx1"/>
                </a:solidFill>
                <a:effectLst/>
                <a:latin typeface="+mn-lt"/>
                <a:ea typeface="+mn-ea"/>
                <a:cs typeface="+mn-cs"/>
              </a:rPr>
              <a:t>SEREGNO E GIUSSANO</a:t>
            </a:r>
            <a:r>
              <a:rPr lang="it-IT" sz="1200" kern="1200" dirty="0">
                <a:solidFill>
                  <a:schemeClr val="tx1"/>
                </a:solidFill>
                <a:effectLst/>
                <a:latin typeface="+mn-lt"/>
                <a:ea typeface="+mn-ea"/>
                <a:cs typeface="+mn-cs"/>
              </a:rPr>
              <a:t> - Le cosche di Giussano e Seregno, stando alle indagini, oltre ad 'occuparsi' dei traffici di droga (detenevano anche molte armi), avrebbero continuato a intimidire piccoli imprenditori locali, soprattutto di origine calabrese, taglieggiandoli con l'usura e le estorsioni, senza che da questi sia mai arrivata alcuna denuncia alle forze dell'ordine.</a:t>
            </a:r>
          </a:p>
          <a:p>
            <a:pPr marL="0" marR="0" indent="0" algn="l" defTabSz="914400" rtl="0" eaLnBrk="1" fontAlgn="auto" latinLnBrk="0" hangingPunct="1">
              <a:lnSpc>
                <a:spcPct val="100000"/>
              </a:lnSpc>
              <a:spcBef>
                <a:spcPts val="0"/>
              </a:spcBef>
              <a:spcAft>
                <a:spcPts val="0"/>
              </a:spcAft>
              <a:buClrTx/>
              <a:buSzTx/>
              <a:buFontTx/>
              <a:buNone/>
              <a:tabLst/>
              <a:defRPr/>
            </a:pPr>
            <a:r>
              <a:rPr lang="it-IT" sz="1200" kern="1200" dirty="0">
                <a:solidFill>
                  <a:schemeClr val="tx1"/>
                </a:solidFill>
                <a:effectLst/>
                <a:latin typeface="+mn-lt"/>
                <a:ea typeface="+mn-ea"/>
                <a:cs typeface="+mn-cs"/>
              </a:rPr>
              <a:t>Era comunque già emerso da altre operazioni contro i clan calabresi radicati in Lombardia: l'assenza totale, anche in una regione del nord, di denunce da parte degli imprenditori 'vessati' e 'vittime' di fatti di estorsione e usura.</a:t>
            </a:r>
          </a:p>
          <a:p>
            <a:endParaRPr lang="en-GB" sz="1200" kern="1200" dirty="0">
              <a:solidFill>
                <a:schemeClr val="tx1"/>
              </a:solidFill>
              <a:effectLst/>
              <a:latin typeface="+mn-lt"/>
              <a:ea typeface="+mn-ea"/>
              <a:cs typeface="+mn-cs"/>
            </a:endParaRPr>
          </a:p>
          <a:p>
            <a:endParaRPr lang="en-GB" dirty="0"/>
          </a:p>
        </p:txBody>
      </p:sp>
      <p:sp>
        <p:nvSpPr>
          <p:cNvPr id="4" name="Segnaposto numero diapositiva 3"/>
          <p:cNvSpPr>
            <a:spLocks noGrp="1"/>
          </p:cNvSpPr>
          <p:nvPr>
            <p:ph type="sldNum" sz="quarter" idx="10"/>
          </p:nvPr>
        </p:nvSpPr>
        <p:spPr/>
        <p:txBody>
          <a:bodyPr/>
          <a:lstStyle/>
          <a:p>
            <a:fld id="{61B485B3-4004-4031-91F8-91D82C0255B5}" type="slidenum">
              <a:rPr lang="en-GB" smtClean="0"/>
              <a:t>8</a:t>
            </a:fld>
            <a:endParaRPr lang="en-GB" dirty="0"/>
          </a:p>
        </p:txBody>
      </p:sp>
    </p:spTree>
    <p:extLst>
      <p:ext uri="{BB962C8B-B14F-4D97-AF65-F5344CB8AC3E}">
        <p14:creationId xmlns:p14="http://schemas.microsoft.com/office/powerpoint/2010/main" val="31397964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b="0" i="0" u="none" strike="noStrike" kern="1200" dirty="0">
                <a:solidFill>
                  <a:schemeClr val="tx1"/>
                </a:solidFill>
                <a:effectLst/>
                <a:latin typeface="+mn-lt"/>
                <a:ea typeface="+mn-ea"/>
                <a:cs typeface="+mn-cs"/>
              </a:rPr>
              <a:t>Giuseppe Esposito</a:t>
            </a:r>
            <a:r>
              <a:rPr lang="it-IT" sz="1200" b="0" i="0" u="none" strike="noStrike" kern="1200" baseline="0" dirty="0">
                <a:solidFill>
                  <a:schemeClr val="tx1"/>
                </a:solidFill>
                <a:effectLst/>
                <a:latin typeface="+mn-lt"/>
                <a:ea typeface="+mn-ea"/>
                <a:cs typeface="+mn-cs"/>
              </a:rPr>
              <a:t> o </a:t>
            </a:r>
            <a:r>
              <a:rPr lang="it-IT" sz="1200" b="0" i="0" u="none" strike="noStrike" kern="1200" dirty="0">
                <a:solidFill>
                  <a:schemeClr val="tx1"/>
                </a:solidFill>
                <a:effectLst/>
                <a:latin typeface="+mn-lt"/>
                <a:ea typeface="+mn-ea"/>
                <a:cs typeface="+mn-cs"/>
              </a:rPr>
              <a:t>Peppe o’curt</a:t>
            </a:r>
            <a:r>
              <a:rPr lang="it-IT" sz="1200" b="0" i="0" u="none" strike="noStrike" kern="1200" baseline="0" dirty="0">
                <a:solidFill>
                  <a:schemeClr val="tx1"/>
                </a:solidFill>
                <a:effectLst/>
                <a:latin typeface="+mn-lt"/>
                <a:ea typeface="+mn-ea"/>
                <a:cs typeface="+mn-cs"/>
              </a:rPr>
              <a:t> è il capo della camorra a Monza e proviene da Torre Annunziata, Napoli, è stato arrestato nel 2014 per diversi capi d’accusa, ovviamente tutti di stampo mafioso, per il quale è stato condannato a 14 anni di prigione.</a:t>
            </a:r>
          </a:p>
          <a:p>
            <a:r>
              <a:rPr lang="it-IT" sz="1200" b="0" i="0" u="none" strike="noStrike" kern="1200" baseline="0" dirty="0">
                <a:solidFill>
                  <a:schemeClr val="tx1"/>
                </a:solidFill>
                <a:effectLst/>
                <a:latin typeface="+mn-lt"/>
                <a:ea typeface="+mn-ea"/>
                <a:cs typeface="+mn-cs"/>
              </a:rPr>
              <a:t>Tutt’oggi però si trova in stato di libertà poiché la condanna è stata sospesa per problemi di salute. </a:t>
            </a:r>
            <a:endParaRPr lang="it-IT" sz="1200" b="0" i="0" u="none" strike="noStrike" kern="1200" dirty="0">
              <a:solidFill>
                <a:schemeClr val="tx1"/>
              </a:solidFill>
              <a:effectLst/>
              <a:latin typeface="+mn-lt"/>
              <a:ea typeface="+mn-ea"/>
              <a:cs typeface="+mn-cs"/>
            </a:endParaRPr>
          </a:p>
          <a:p>
            <a:pPr rtl="0"/>
            <a:r>
              <a:rPr lang="it-IT" sz="1200" b="0" i="0" u="none" strike="noStrike" kern="1200" dirty="0">
                <a:solidFill>
                  <a:schemeClr val="tx1"/>
                </a:solidFill>
                <a:effectLst/>
                <a:latin typeface="+mn-lt"/>
                <a:ea typeface="+mn-ea"/>
                <a:cs typeface="+mn-cs"/>
              </a:rPr>
              <a:t>E’ stato</a:t>
            </a:r>
            <a:r>
              <a:rPr lang="it-IT" sz="1200" b="0" i="0" u="none" strike="noStrike" kern="1200" baseline="0" dirty="0">
                <a:solidFill>
                  <a:schemeClr val="tx1"/>
                </a:solidFill>
                <a:effectLst/>
                <a:latin typeface="+mn-lt"/>
                <a:ea typeface="+mn-ea"/>
                <a:cs typeface="+mn-cs"/>
              </a:rPr>
              <a:t> arrestato </a:t>
            </a:r>
            <a:r>
              <a:rPr lang="it-IT" sz="1200" b="0" i="0" u="none" strike="noStrike" kern="1200" dirty="0">
                <a:solidFill>
                  <a:schemeClr val="tx1"/>
                </a:solidFill>
                <a:effectLst/>
                <a:latin typeface="+mn-lt"/>
                <a:ea typeface="+mn-ea"/>
                <a:cs typeface="+mn-cs"/>
              </a:rPr>
              <a:t>nell’operazione "Briantenopea" coordinata dal pm monzese Salvatore Bellomo.</a:t>
            </a:r>
            <a:r>
              <a:rPr lang="it-IT" sz="1200" b="0" i="0" u="none" strike="noStrike" kern="1200" baseline="0" dirty="0">
                <a:solidFill>
                  <a:schemeClr val="tx1"/>
                </a:solidFill>
                <a:effectLst/>
                <a:latin typeface="+mn-lt"/>
                <a:ea typeface="+mn-ea"/>
                <a:cs typeface="+mn-cs"/>
              </a:rPr>
              <a:t> </a:t>
            </a:r>
            <a:r>
              <a:rPr lang="it-IT" sz="1200" b="0" i="0" u="none" strike="noStrike" kern="1200" dirty="0">
                <a:solidFill>
                  <a:schemeClr val="tx1"/>
                </a:solidFill>
                <a:effectLst/>
                <a:latin typeface="+mn-lt"/>
                <a:ea typeface="+mn-ea"/>
                <a:cs typeface="+mn-cs"/>
              </a:rPr>
              <a:t>Un’inchiesta che non ha portato ad accertare l’esistenza di una</a:t>
            </a:r>
            <a:r>
              <a:rPr lang="it-IT" sz="1200" b="0" i="0" u="none" strike="noStrike" kern="1200" baseline="0" dirty="0">
                <a:solidFill>
                  <a:schemeClr val="tx1"/>
                </a:solidFill>
                <a:effectLst/>
                <a:latin typeface="+mn-lt"/>
                <a:ea typeface="+mn-ea"/>
                <a:cs typeface="+mn-cs"/>
              </a:rPr>
              <a:t> vera e propria </a:t>
            </a:r>
            <a:r>
              <a:rPr lang="it-IT" sz="1200" b="0" i="0" u="none" strike="noStrike" kern="1200" dirty="0">
                <a:solidFill>
                  <a:schemeClr val="tx1"/>
                </a:solidFill>
                <a:effectLst/>
                <a:latin typeface="+mn-lt"/>
                <a:ea typeface="+mn-ea"/>
                <a:cs typeface="+mn-cs"/>
              </a:rPr>
              <a:t>associazione di stampo mafioso, ma</a:t>
            </a:r>
            <a:r>
              <a:rPr lang="it-IT" sz="1200" b="0" i="0" u="none" strike="noStrike" kern="1200" baseline="0" dirty="0">
                <a:solidFill>
                  <a:schemeClr val="tx1"/>
                </a:solidFill>
                <a:effectLst/>
                <a:latin typeface="+mn-lt"/>
                <a:ea typeface="+mn-ea"/>
                <a:cs typeface="+mn-cs"/>
              </a:rPr>
              <a:t> ha provato l’esistenza di </a:t>
            </a:r>
            <a:r>
              <a:rPr lang="it-IT" sz="1200" b="0" i="0" u="none" strike="noStrike" kern="1200" dirty="0">
                <a:solidFill>
                  <a:schemeClr val="tx1"/>
                </a:solidFill>
                <a:effectLst/>
                <a:latin typeface="+mn-lt"/>
                <a:ea typeface="+mn-ea"/>
                <a:cs typeface="+mn-cs"/>
              </a:rPr>
              <a:t>un filo che</a:t>
            </a:r>
            <a:r>
              <a:rPr lang="it-IT" sz="1200" b="0" i="0" u="none" strike="noStrike" kern="1200" baseline="0" dirty="0">
                <a:solidFill>
                  <a:schemeClr val="tx1"/>
                </a:solidFill>
                <a:effectLst/>
                <a:latin typeface="+mn-lt"/>
                <a:ea typeface="+mn-ea"/>
                <a:cs typeface="+mn-cs"/>
              </a:rPr>
              <a:t> connette</a:t>
            </a:r>
            <a:r>
              <a:rPr lang="it-IT" sz="1200" b="0" i="0" u="none" strike="noStrike" kern="1200" dirty="0">
                <a:solidFill>
                  <a:schemeClr val="tx1"/>
                </a:solidFill>
                <a:effectLst/>
                <a:latin typeface="+mn-lt"/>
                <a:ea typeface="+mn-ea"/>
                <a:cs typeface="+mn-cs"/>
              </a:rPr>
              <a:t> le varie organizzazioni mafiose che si sono impadronite della Brianza.</a:t>
            </a:r>
            <a:endParaRPr lang="it-IT" b="0" dirty="0">
              <a:effectLst/>
            </a:endParaRPr>
          </a:p>
          <a:p>
            <a:pPr rtl="0"/>
            <a:r>
              <a:rPr lang="it-IT" sz="1200" b="0" i="0" u="none" strike="noStrike" kern="1200" dirty="0">
                <a:solidFill>
                  <a:schemeClr val="tx1"/>
                </a:solidFill>
                <a:effectLst/>
                <a:latin typeface="+mn-lt"/>
                <a:ea typeface="+mn-ea"/>
                <a:cs typeface="+mn-cs"/>
              </a:rPr>
              <a:t>Esposito ha intrattenuto contatti con i boss mafiosi, soprattutto della ‘ndrangheta, che dagli anni ’80 hanno retto le sorti degli affari illeciti in territorio brianzolo e zona limitrofe stringendo patti con: </a:t>
            </a:r>
          </a:p>
          <a:p>
            <a:pPr marL="171450" indent="-171450" rtl="0">
              <a:buFont typeface="Arial" panose="020B0604020202020204" pitchFamily="34" charset="0"/>
              <a:buChar char="•"/>
            </a:pPr>
            <a:r>
              <a:rPr lang="it-IT" sz="1200" b="0" i="0" u="none" strike="noStrike" kern="1200" dirty="0">
                <a:solidFill>
                  <a:schemeClr val="tx1"/>
                </a:solidFill>
                <a:effectLst/>
                <a:latin typeface="+mn-lt"/>
                <a:ea typeface="+mn-ea"/>
                <a:cs typeface="+mn-cs"/>
              </a:rPr>
              <a:t>Franco Coco Trovato, appartenente alla ‘ndrangheta operante nel lecchese,</a:t>
            </a:r>
            <a:r>
              <a:rPr lang="it-IT" sz="1200" b="0" i="0" u="none" strike="noStrike" kern="1200" baseline="0" dirty="0">
                <a:solidFill>
                  <a:schemeClr val="tx1"/>
                </a:solidFill>
                <a:effectLst/>
                <a:latin typeface="+mn-lt"/>
                <a:ea typeface="+mn-ea"/>
                <a:cs typeface="+mn-cs"/>
              </a:rPr>
              <a:t> </a:t>
            </a:r>
            <a:r>
              <a:rPr lang="it-IT" sz="1200" b="0" i="0" u="none" strike="noStrike" kern="1200" dirty="0">
                <a:solidFill>
                  <a:schemeClr val="tx1"/>
                </a:solidFill>
                <a:effectLst/>
                <a:latin typeface="+mn-lt"/>
                <a:ea typeface="+mn-ea"/>
                <a:cs typeface="+mn-cs"/>
              </a:rPr>
              <a:t>condannato all’ergastolo dopo l’arresto nell’operazione Wall Street.</a:t>
            </a:r>
          </a:p>
          <a:p>
            <a:pPr marL="171450" indent="-171450" rtl="0">
              <a:buFont typeface="Arial" panose="020B0604020202020204" pitchFamily="34" charset="0"/>
              <a:buChar char="•"/>
            </a:pPr>
            <a:r>
              <a:rPr lang="it-IT" sz="1200" b="0" i="0" u="none" strike="noStrike" kern="1200" dirty="0">
                <a:solidFill>
                  <a:schemeClr val="tx1"/>
                </a:solidFill>
                <a:effectLst/>
                <a:latin typeface="+mn-lt"/>
                <a:ea typeface="+mn-ea"/>
                <a:cs typeface="+mn-cs"/>
              </a:rPr>
              <a:t>Gli Stagno, arrestati quali componenti del “locale” della ‘ndrangheta di Seregno durante</a:t>
            </a:r>
            <a:r>
              <a:rPr lang="it-IT" sz="1200" b="0" i="0" u="none" strike="noStrike" kern="1200" baseline="0" dirty="0">
                <a:solidFill>
                  <a:schemeClr val="tx1"/>
                </a:solidFill>
                <a:effectLst/>
                <a:latin typeface="+mn-lt"/>
                <a:ea typeface="+mn-ea"/>
                <a:cs typeface="+mn-cs"/>
              </a:rPr>
              <a:t> </a:t>
            </a:r>
            <a:r>
              <a:rPr lang="it-IT" sz="1200" b="0" i="0" u="none" strike="noStrike" kern="1200" dirty="0">
                <a:solidFill>
                  <a:schemeClr val="tx1"/>
                </a:solidFill>
                <a:effectLst/>
                <a:latin typeface="+mn-lt"/>
                <a:ea typeface="+mn-ea"/>
                <a:cs typeface="+mn-cs"/>
              </a:rPr>
              <a:t>l’operazione Infinito.</a:t>
            </a:r>
          </a:p>
          <a:p>
            <a:pPr marL="171450" indent="-171450" rtl="0">
              <a:buFont typeface="Arial" panose="020B0604020202020204" pitchFamily="34" charset="0"/>
              <a:buChar char="•"/>
            </a:pPr>
            <a:r>
              <a:rPr lang="it-IT" sz="1200" b="0" i="0" u="none" strike="noStrike" kern="1200" dirty="0">
                <a:solidFill>
                  <a:schemeClr val="tx1"/>
                </a:solidFill>
                <a:effectLst/>
                <a:latin typeface="+mn-lt"/>
                <a:ea typeface="+mn-ea"/>
                <a:cs typeface="+mn-cs"/>
              </a:rPr>
              <a:t>Salvatore Mancuso, pregiudicato di Giussano condannato per un arsenale di armi e per usura, ma mai per associazione di stampo mafioso.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it-IT" sz="1200" b="0" i="0" u="none" strike="noStrike" kern="1200" dirty="0">
                <a:solidFill>
                  <a:schemeClr val="tx1"/>
                </a:solidFill>
                <a:effectLst/>
                <a:latin typeface="+mn-lt"/>
                <a:ea typeface="+mn-ea"/>
                <a:cs typeface="+mn-cs"/>
              </a:rPr>
              <a:t>Però Peppe, </a:t>
            </a:r>
            <a:r>
              <a:rPr lang="it-IT" sz="1200" b="0" i="0" u="none" strike="noStrike" kern="1200" baseline="0" dirty="0">
                <a:solidFill>
                  <a:schemeClr val="tx1"/>
                </a:solidFill>
                <a:effectLst/>
                <a:latin typeface="+mn-lt"/>
                <a:ea typeface="+mn-ea"/>
                <a:cs typeface="+mn-cs"/>
              </a:rPr>
              <a:t>dopo che un personaggio appartenente all’ndrangheta ha deciso di chiedere il pizzo nella sua zona per avanzare nella sua carriera criminale dopo che si era formato </a:t>
            </a:r>
            <a:r>
              <a:rPr lang="it-IT" sz="1200" b="0" i="0" u="none" strike="noStrike" kern="1200" dirty="0">
                <a:solidFill>
                  <a:schemeClr val="tx1"/>
                </a:solidFill>
                <a:effectLst/>
                <a:latin typeface="+mn-lt"/>
                <a:ea typeface="+mn-ea"/>
                <a:cs typeface="+mn-cs"/>
              </a:rPr>
              <a:t>una sorta di vuoto di potere generato a seguito dell’operazione “Infinito</a:t>
            </a:r>
            <a:r>
              <a:rPr lang="it-IT" sz="1200" b="0" i="0" u="none" strike="noStrike" kern="1200" baseline="0" dirty="0">
                <a:solidFill>
                  <a:schemeClr val="tx1"/>
                </a:solidFill>
                <a:effectLst/>
                <a:latin typeface="+mn-lt"/>
                <a:ea typeface="+mn-ea"/>
                <a:cs typeface="+mn-cs"/>
              </a:rPr>
              <a:t> si è detto pronto a scatenare guerra in ogni momento, grazie a un apparato militare sempre pronto a i suoi ordini.</a:t>
            </a:r>
            <a:endParaRPr lang="en-GB" dirty="0"/>
          </a:p>
        </p:txBody>
      </p:sp>
      <p:sp>
        <p:nvSpPr>
          <p:cNvPr id="4" name="Segnaposto numero diapositiva 3"/>
          <p:cNvSpPr>
            <a:spLocks noGrp="1"/>
          </p:cNvSpPr>
          <p:nvPr>
            <p:ph type="sldNum" sz="quarter" idx="10"/>
          </p:nvPr>
        </p:nvSpPr>
        <p:spPr/>
        <p:txBody>
          <a:bodyPr/>
          <a:lstStyle/>
          <a:p>
            <a:fld id="{61B485B3-4004-4031-91F8-91D82C0255B5}" type="slidenum">
              <a:rPr lang="en-GB" smtClean="0"/>
              <a:t>9</a:t>
            </a:fld>
            <a:endParaRPr lang="en-GB" dirty="0"/>
          </a:p>
        </p:txBody>
      </p:sp>
    </p:spTree>
    <p:extLst>
      <p:ext uri="{BB962C8B-B14F-4D97-AF65-F5344CB8AC3E}">
        <p14:creationId xmlns:p14="http://schemas.microsoft.com/office/powerpoint/2010/main" val="31110191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it-IT"/>
              <a:t>Fare clic per modificare lo stile del titolo</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5/7/2019</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‹N›</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dirty="0"/>
              <a:t>Fare clic sull'icona per inserire un'immagine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dirty="0"/>
              <a:t>5/7/2019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olo e sottotitolo">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it-IT"/>
              <a:t>Fare clic per modificare lo stile del titolo</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5/7/2019</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zione con didascalia">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it-IT"/>
              <a:t>Fare clic per modificare lo stile del titolo</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5/7/2019</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Scheda nome">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it-IT"/>
              <a:t>Fare clic per modificare lo stile del titolo</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5/7/2019</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it-IT"/>
              <a:t>Fare clic per modificare lo stile del titolo</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3" name="Date Placeholder 2"/>
          <p:cNvSpPr>
            <a:spLocks noGrp="1"/>
          </p:cNvSpPr>
          <p:nvPr>
            <p:ph type="dt" sz="half" idx="10"/>
          </p:nvPr>
        </p:nvSpPr>
        <p:spPr/>
        <p:txBody>
          <a:bodyPr/>
          <a:lstStyle/>
          <a:p>
            <a:fld id="{48A87A34-81AB-432B-8DAE-1953F412C126}" type="datetimeFigureOut">
              <a:rPr lang="en-US" dirty="0"/>
              <a:t>5/7/2019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it-IT"/>
              <a:t>Fare clic per modificare lo stile del titolo</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dirty="0"/>
              <a:t>Fare clic sull'icona per inserire un'immagine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dirty="0"/>
              <a:t>Fare clic sull'icona per inserire un'immagine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dirty="0"/>
              <a:t>Fare clic sull'icona per inserire un'immagine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3" name="Date Placeholder 2"/>
          <p:cNvSpPr>
            <a:spLocks noGrp="1"/>
          </p:cNvSpPr>
          <p:nvPr>
            <p:ph type="dt" sz="half" idx="10"/>
          </p:nvPr>
        </p:nvSpPr>
        <p:spPr/>
        <p:txBody>
          <a:bodyPr/>
          <a:lstStyle/>
          <a:p>
            <a:fld id="{48A87A34-81AB-432B-8DAE-1953F412C126}" type="datetimeFigureOut">
              <a:rPr lang="en-US" dirty="0"/>
              <a:t>5/7/2019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itolo e testo verticale">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5/7/2019</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‹N›</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it-IT" dirty="0"/>
              <a:t>Fare clic per modificare lo stile del titolo</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it-IT"/>
              <a:t>Fare clic per modificare lo stile del titolo</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5/7/2019</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‹N›</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5/7/2019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it-IT"/>
              <a:t>Fare clic per modificare lo stile del titolo</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685800" y="3132666"/>
            <a:ext cx="5311775" cy="3086019"/>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6172200" y="3132666"/>
            <a:ext cx="5334000" cy="3086019"/>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5/7/2019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5/7/2019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5/7/2019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it-IT"/>
              <a:t>Fare clic per modificare lo stile del titolo</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dirty="0"/>
              <a:t>5/7/2019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dirty="0"/>
              <a:t>Fare clic sull'icona per inserire un'immagine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dirty="0"/>
              <a:t>5/7/2019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it-IT" dirty="0"/>
              <a:t>Fare clic per modificare lo stile del titolo</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5/7/2019</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ideo" Target="https://www.youtube.com/embed/XKUuMJGLaCM" TargetMode="Externa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a:t>La mafia siamo noi</a:t>
            </a:r>
            <a:endParaRPr lang="en-GB" dirty="0"/>
          </a:p>
        </p:txBody>
      </p:sp>
      <p:sp>
        <p:nvSpPr>
          <p:cNvPr id="3" name="Sottotitolo 2"/>
          <p:cNvSpPr>
            <a:spLocks noGrp="1"/>
          </p:cNvSpPr>
          <p:nvPr>
            <p:ph type="subTitle" idx="1"/>
          </p:nvPr>
        </p:nvSpPr>
        <p:spPr/>
        <p:txBody>
          <a:bodyPr/>
          <a:lstStyle/>
          <a:p>
            <a:r>
              <a:rPr lang="it-IT" dirty="0"/>
              <a:t>Sandro de Riccardis</a:t>
            </a:r>
            <a:endParaRPr lang="en-GB" dirty="0"/>
          </a:p>
        </p:txBody>
      </p:sp>
      <p:pic>
        <p:nvPicPr>
          <p:cNvPr id="1026" name="Picture 2" descr="Risultati immagini per la mafia siamo no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82149" y="1803405"/>
            <a:ext cx="1728720" cy="25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0495459"/>
      </p:ext>
    </p:extLst>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ox(out)">
                                      <p:cBhvr>
                                        <p:cTn id="7" dur="2000"/>
                                        <p:tgtEl>
                                          <p:spTgt spid="102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1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895600" y="450475"/>
            <a:ext cx="8610600" cy="1293028"/>
          </a:xfrm>
        </p:spPr>
        <p:txBody>
          <a:bodyPr/>
          <a:lstStyle/>
          <a:p>
            <a:r>
              <a:rPr lang="it-IT" dirty="0"/>
              <a:t>Maxi Blitz a Seregno</a:t>
            </a:r>
            <a:endParaRPr lang="en-GB" dirty="0"/>
          </a:p>
        </p:txBody>
      </p:sp>
      <p:sp>
        <p:nvSpPr>
          <p:cNvPr id="5" name="Figura a mano libera 4"/>
          <p:cNvSpPr/>
          <p:nvPr/>
        </p:nvSpPr>
        <p:spPr>
          <a:xfrm>
            <a:off x="918001" y="3289633"/>
            <a:ext cx="2685157" cy="1342578"/>
          </a:xfrm>
          <a:custGeom>
            <a:avLst/>
            <a:gdLst>
              <a:gd name="connsiteX0" fmla="*/ 0 w 2685157"/>
              <a:gd name="connsiteY0" fmla="*/ 134258 h 1342578"/>
              <a:gd name="connsiteX1" fmla="*/ 134258 w 2685157"/>
              <a:gd name="connsiteY1" fmla="*/ 0 h 1342578"/>
              <a:gd name="connsiteX2" fmla="*/ 2550899 w 2685157"/>
              <a:gd name="connsiteY2" fmla="*/ 0 h 1342578"/>
              <a:gd name="connsiteX3" fmla="*/ 2685157 w 2685157"/>
              <a:gd name="connsiteY3" fmla="*/ 134258 h 1342578"/>
              <a:gd name="connsiteX4" fmla="*/ 2685157 w 2685157"/>
              <a:gd name="connsiteY4" fmla="*/ 1208320 h 1342578"/>
              <a:gd name="connsiteX5" fmla="*/ 2550899 w 2685157"/>
              <a:gd name="connsiteY5" fmla="*/ 1342578 h 1342578"/>
              <a:gd name="connsiteX6" fmla="*/ 134258 w 2685157"/>
              <a:gd name="connsiteY6" fmla="*/ 1342578 h 1342578"/>
              <a:gd name="connsiteX7" fmla="*/ 0 w 2685157"/>
              <a:gd name="connsiteY7" fmla="*/ 1208320 h 1342578"/>
              <a:gd name="connsiteX8" fmla="*/ 0 w 2685157"/>
              <a:gd name="connsiteY8" fmla="*/ 134258 h 134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85157" h="1342578">
                <a:moveTo>
                  <a:pt x="0" y="134258"/>
                </a:moveTo>
                <a:cubicBezTo>
                  <a:pt x="0" y="60109"/>
                  <a:pt x="60109" y="0"/>
                  <a:pt x="134258" y="0"/>
                </a:cubicBezTo>
                <a:lnTo>
                  <a:pt x="2550899" y="0"/>
                </a:lnTo>
                <a:cubicBezTo>
                  <a:pt x="2625048" y="0"/>
                  <a:pt x="2685157" y="60109"/>
                  <a:pt x="2685157" y="134258"/>
                </a:cubicBezTo>
                <a:lnTo>
                  <a:pt x="2685157" y="1208320"/>
                </a:lnTo>
                <a:cubicBezTo>
                  <a:pt x="2685157" y="1282469"/>
                  <a:pt x="2625048" y="1342578"/>
                  <a:pt x="2550899" y="1342578"/>
                </a:cubicBezTo>
                <a:lnTo>
                  <a:pt x="134258" y="1342578"/>
                </a:lnTo>
                <a:cubicBezTo>
                  <a:pt x="60109" y="1342578"/>
                  <a:pt x="0" y="1282469"/>
                  <a:pt x="0" y="1208320"/>
                </a:cubicBezTo>
                <a:lnTo>
                  <a:pt x="0" y="134258"/>
                </a:lnTo>
                <a:close/>
              </a:path>
            </a:pathLst>
          </a:custGeom>
        </p:spPr>
        <p:style>
          <a:lnRef idx="2">
            <a:schemeClr val="lt1">
              <a:hueOff val="0"/>
              <a:satOff val="0"/>
              <a:lumOff val="0"/>
              <a:alphaOff val="0"/>
            </a:schemeClr>
          </a:lnRef>
          <a:fillRef idx="1">
            <a:schemeClr val="accent1">
              <a:alpha val="80000"/>
              <a:hueOff val="0"/>
              <a:satOff val="0"/>
              <a:lumOff val="0"/>
              <a:alphaOff val="0"/>
            </a:schemeClr>
          </a:fillRef>
          <a:effectRef idx="0">
            <a:schemeClr val="accent1">
              <a:alpha val="80000"/>
              <a:hueOff val="0"/>
              <a:satOff val="0"/>
              <a:lumOff val="0"/>
              <a:alphaOff val="0"/>
            </a:schemeClr>
          </a:effectRef>
          <a:fontRef idx="minor">
            <a:schemeClr val="lt1"/>
          </a:fontRef>
        </p:style>
        <p:txBody>
          <a:bodyPr spcFirstLastPara="0" vert="horz" wrap="square" lIns="53293" tIns="53293" rIns="53293" bIns="53293" numCol="1" spcCol="1270" anchor="ctr" anchorCtr="0">
            <a:noAutofit/>
          </a:bodyPr>
          <a:lstStyle/>
          <a:p>
            <a:pPr lvl="0" algn="ctr" defTabSz="977900" rtl="0">
              <a:lnSpc>
                <a:spcPct val="90000"/>
              </a:lnSpc>
              <a:spcBef>
                <a:spcPct val="0"/>
              </a:spcBef>
              <a:spcAft>
                <a:spcPct val="35000"/>
              </a:spcAft>
            </a:pPr>
            <a:r>
              <a:rPr lang="it-IT" sz="2200" kern="1200" dirty="0"/>
              <a:t>Maxi operazione antimafia a Seregno </a:t>
            </a:r>
            <a:endParaRPr lang="en-GB" sz="2200" kern="1200" dirty="0"/>
          </a:p>
        </p:txBody>
      </p:sp>
      <p:sp>
        <p:nvSpPr>
          <p:cNvPr id="6" name="Figura a mano libera 5"/>
          <p:cNvSpPr/>
          <p:nvPr/>
        </p:nvSpPr>
        <p:spPr>
          <a:xfrm rot="18289469">
            <a:off x="3199785" y="3161694"/>
            <a:ext cx="1880808" cy="54492"/>
          </a:xfrm>
          <a:custGeom>
            <a:avLst/>
            <a:gdLst>
              <a:gd name="connsiteX0" fmla="*/ 0 w 1880808"/>
              <a:gd name="connsiteY0" fmla="*/ 27246 h 54492"/>
              <a:gd name="connsiteX1" fmla="*/ 1880808 w 1880808"/>
              <a:gd name="connsiteY1" fmla="*/ 27246 h 54492"/>
            </a:gdLst>
            <a:ahLst/>
            <a:cxnLst>
              <a:cxn ang="0">
                <a:pos x="connsiteX0" y="connsiteY0"/>
              </a:cxn>
              <a:cxn ang="0">
                <a:pos x="connsiteX1" y="connsiteY1"/>
              </a:cxn>
            </a:cxnLst>
            <a:rect l="l" t="t" r="r" b="b"/>
            <a:pathLst>
              <a:path w="1880808" h="54492">
                <a:moveTo>
                  <a:pt x="0" y="27246"/>
                </a:moveTo>
                <a:lnTo>
                  <a:pt x="1880808" y="27246"/>
                </a:lnTo>
              </a:path>
            </a:pathLst>
          </a:custGeom>
          <a:noFill/>
        </p:spPr>
        <p:style>
          <a:lnRef idx="2">
            <a:schemeClr val="accent1">
              <a:tint val="90000"/>
              <a:hueOff val="0"/>
              <a:satOff val="0"/>
              <a:lumOff val="0"/>
              <a:alphaOff val="0"/>
            </a:schemeClr>
          </a:lnRef>
          <a:fillRef idx="0">
            <a:scrgbClr r="0" g="0" b="0"/>
          </a:fillRef>
          <a:effectRef idx="0">
            <a:schemeClr val="accent1">
              <a:tint val="90000"/>
              <a:hueOff val="0"/>
              <a:satOff val="0"/>
              <a:lumOff val="0"/>
              <a:alphaOff val="0"/>
            </a:schemeClr>
          </a:effectRef>
          <a:fontRef idx="minor">
            <a:schemeClr val="tx1">
              <a:hueOff val="0"/>
              <a:satOff val="0"/>
              <a:lumOff val="0"/>
              <a:alphaOff val="0"/>
            </a:schemeClr>
          </a:fontRef>
        </p:style>
        <p:txBody>
          <a:bodyPr spcFirstLastPara="0" vert="horz" wrap="square" lIns="906084" tIns="-19774" rIns="906084" bIns="-19774" numCol="1" spcCol="1270" anchor="ctr" anchorCtr="0">
            <a:noAutofit/>
          </a:bodyPr>
          <a:lstStyle/>
          <a:p>
            <a:pPr lvl="0" algn="ctr" defTabSz="266700">
              <a:lnSpc>
                <a:spcPct val="90000"/>
              </a:lnSpc>
              <a:spcBef>
                <a:spcPct val="0"/>
              </a:spcBef>
              <a:spcAft>
                <a:spcPct val="35000"/>
              </a:spcAft>
            </a:pPr>
            <a:endParaRPr lang="it-IT" sz="600" kern="1200" dirty="0"/>
          </a:p>
        </p:txBody>
      </p:sp>
      <p:sp>
        <p:nvSpPr>
          <p:cNvPr id="7" name="Figura a mano libera 6"/>
          <p:cNvSpPr/>
          <p:nvPr/>
        </p:nvSpPr>
        <p:spPr>
          <a:xfrm>
            <a:off x="4677221" y="1745668"/>
            <a:ext cx="2685157" cy="1342578"/>
          </a:xfrm>
          <a:custGeom>
            <a:avLst/>
            <a:gdLst>
              <a:gd name="connsiteX0" fmla="*/ 0 w 2685157"/>
              <a:gd name="connsiteY0" fmla="*/ 134258 h 1342578"/>
              <a:gd name="connsiteX1" fmla="*/ 134258 w 2685157"/>
              <a:gd name="connsiteY1" fmla="*/ 0 h 1342578"/>
              <a:gd name="connsiteX2" fmla="*/ 2550899 w 2685157"/>
              <a:gd name="connsiteY2" fmla="*/ 0 h 1342578"/>
              <a:gd name="connsiteX3" fmla="*/ 2685157 w 2685157"/>
              <a:gd name="connsiteY3" fmla="*/ 134258 h 1342578"/>
              <a:gd name="connsiteX4" fmla="*/ 2685157 w 2685157"/>
              <a:gd name="connsiteY4" fmla="*/ 1208320 h 1342578"/>
              <a:gd name="connsiteX5" fmla="*/ 2550899 w 2685157"/>
              <a:gd name="connsiteY5" fmla="*/ 1342578 h 1342578"/>
              <a:gd name="connsiteX6" fmla="*/ 134258 w 2685157"/>
              <a:gd name="connsiteY6" fmla="*/ 1342578 h 1342578"/>
              <a:gd name="connsiteX7" fmla="*/ 0 w 2685157"/>
              <a:gd name="connsiteY7" fmla="*/ 1208320 h 1342578"/>
              <a:gd name="connsiteX8" fmla="*/ 0 w 2685157"/>
              <a:gd name="connsiteY8" fmla="*/ 134258 h 134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85157" h="1342578">
                <a:moveTo>
                  <a:pt x="0" y="134258"/>
                </a:moveTo>
                <a:cubicBezTo>
                  <a:pt x="0" y="60109"/>
                  <a:pt x="60109" y="0"/>
                  <a:pt x="134258" y="0"/>
                </a:cubicBezTo>
                <a:lnTo>
                  <a:pt x="2550899" y="0"/>
                </a:lnTo>
                <a:cubicBezTo>
                  <a:pt x="2625048" y="0"/>
                  <a:pt x="2685157" y="60109"/>
                  <a:pt x="2685157" y="134258"/>
                </a:cubicBezTo>
                <a:lnTo>
                  <a:pt x="2685157" y="1208320"/>
                </a:lnTo>
                <a:cubicBezTo>
                  <a:pt x="2685157" y="1282469"/>
                  <a:pt x="2625048" y="1342578"/>
                  <a:pt x="2550899" y="1342578"/>
                </a:cubicBezTo>
                <a:lnTo>
                  <a:pt x="134258" y="1342578"/>
                </a:lnTo>
                <a:cubicBezTo>
                  <a:pt x="60109" y="1342578"/>
                  <a:pt x="0" y="1282469"/>
                  <a:pt x="0" y="1208320"/>
                </a:cubicBezTo>
                <a:lnTo>
                  <a:pt x="0" y="134258"/>
                </a:lnTo>
                <a:close/>
              </a:path>
            </a:pathLst>
          </a:custGeom>
        </p:spPr>
        <p:style>
          <a:lnRef idx="2">
            <a:schemeClr val="lt1">
              <a:hueOff val="0"/>
              <a:satOff val="0"/>
              <a:lumOff val="0"/>
              <a:alphaOff val="0"/>
            </a:schemeClr>
          </a:lnRef>
          <a:fillRef idx="1">
            <a:schemeClr val="accent1">
              <a:alpha val="70000"/>
              <a:hueOff val="0"/>
              <a:satOff val="0"/>
              <a:lumOff val="0"/>
              <a:alphaOff val="0"/>
            </a:schemeClr>
          </a:fillRef>
          <a:effectRef idx="0">
            <a:schemeClr val="accent1">
              <a:alpha val="70000"/>
              <a:hueOff val="0"/>
              <a:satOff val="0"/>
              <a:lumOff val="0"/>
              <a:alphaOff val="0"/>
            </a:schemeClr>
          </a:effectRef>
          <a:fontRef idx="minor">
            <a:schemeClr val="lt1"/>
          </a:fontRef>
        </p:style>
        <p:txBody>
          <a:bodyPr spcFirstLastPara="0" vert="horz" wrap="square" lIns="53293" tIns="53293" rIns="53293" bIns="53293" numCol="1" spcCol="1270" anchor="ctr" anchorCtr="0">
            <a:noAutofit/>
          </a:bodyPr>
          <a:lstStyle/>
          <a:p>
            <a:pPr lvl="0" algn="ctr" defTabSz="977900" rtl="0">
              <a:lnSpc>
                <a:spcPct val="90000"/>
              </a:lnSpc>
              <a:spcBef>
                <a:spcPct val="0"/>
              </a:spcBef>
              <a:spcAft>
                <a:spcPct val="35000"/>
              </a:spcAft>
            </a:pPr>
            <a:r>
              <a:rPr lang="it-IT" sz="2200" kern="1200" dirty="0"/>
              <a:t>21 in carcere         3 ai domiciliari       3 interdittive</a:t>
            </a:r>
            <a:endParaRPr lang="en-GB" sz="2200" kern="1200" dirty="0"/>
          </a:p>
        </p:txBody>
      </p:sp>
      <p:sp>
        <p:nvSpPr>
          <p:cNvPr id="8" name="Figura a mano libera 7"/>
          <p:cNvSpPr/>
          <p:nvPr/>
        </p:nvSpPr>
        <p:spPr>
          <a:xfrm>
            <a:off x="3603158" y="3933676"/>
            <a:ext cx="1074062" cy="54492"/>
          </a:xfrm>
          <a:custGeom>
            <a:avLst/>
            <a:gdLst>
              <a:gd name="connsiteX0" fmla="*/ 0 w 1074062"/>
              <a:gd name="connsiteY0" fmla="*/ 27246 h 54492"/>
              <a:gd name="connsiteX1" fmla="*/ 1074062 w 1074062"/>
              <a:gd name="connsiteY1" fmla="*/ 27246 h 54492"/>
            </a:gdLst>
            <a:ahLst/>
            <a:cxnLst>
              <a:cxn ang="0">
                <a:pos x="connsiteX0" y="connsiteY0"/>
              </a:cxn>
              <a:cxn ang="0">
                <a:pos x="connsiteX1" y="connsiteY1"/>
              </a:cxn>
            </a:cxnLst>
            <a:rect l="l" t="t" r="r" b="b"/>
            <a:pathLst>
              <a:path w="1074062" h="54492">
                <a:moveTo>
                  <a:pt x="0" y="27246"/>
                </a:moveTo>
                <a:lnTo>
                  <a:pt x="1074062" y="27246"/>
                </a:lnTo>
              </a:path>
            </a:pathLst>
          </a:custGeom>
          <a:noFill/>
        </p:spPr>
        <p:style>
          <a:lnRef idx="2">
            <a:schemeClr val="accent1">
              <a:tint val="90000"/>
              <a:hueOff val="0"/>
              <a:satOff val="0"/>
              <a:lumOff val="0"/>
              <a:alphaOff val="0"/>
            </a:schemeClr>
          </a:lnRef>
          <a:fillRef idx="0">
            <a:scrgbClr r="0" g="0" b="0"/>
          </a:fillRef>
          <a:effectRef idx="0">
            <a:schemeClr val="accent1">
              <a:tint val="90000"/>
              <a:hueOff val="0"/>
              <a:satOff val="0"/>
              <a:lumOff val="0"/>
              <a:alphaOff val="0"/>
            </a:schemeClr>
          </a:effectRef>
          <a:fontRef idx="minor">
            <a:schemeClr val="tx1">
              <a:hueOff val="0"/>
              <a:satOff val="0"/>
              <a:lumOff val="0"/>
              <a:alphaOff val="0"/>
            </a:schemeClr>
          </a:fontRef>
        </p:style>
        <p:txBody>
          <a:bodyPr spcFirstLastPara="0" vert="horz" wrap="square" lIns="522880" tIns="395" rIns="522879" bIns="394" numCol="1" spcCol="1270" anchor="ctr" anchorCtr="0">
            <a:noAutofit/>
          </a:bodyPr>
          <a:lstStyle/>
          <a:p>
            <a:pPr lvl="0" algn="ctr" defTabSz="222250">
              <a:lnSpc>
                <a:spcPct val="90000"/>
              </a:lnSpc>
              <a:spcBef>
                <a:spcPct val="0"/>
              </a:spcBef>
              <a:spcAft>
                <a:spcPct val="35000"/>
              </a:spcAft>
            </a:pPr>
            <a:endParaRPr lang="it-IT" sz="500" kern="1200" dirty="0"/>
          </a:p>
        </p:txBody>
      </p:sp>
      <p:sp>
        <p:nvSpPr>
          <p:cNvPr id="9" name="Figura a mano libera 8"/>
          <p:cNvSpPr/>
          <p:nvPr/>
        </p:nvSpPr>
        <p:spPr>
          <a:xfrm>
            <a:off x="4677221" y="3289633"/>
            <a:ext cx="2685157" cy="1342578"/>
          </a:xfrm>
          <a:custGeom>
            <a:avLst/>
            <a:gdLst>
              <a:gd name="connsiteX0" fmla="*/ 0 w 2685157"/>
              <a:gd name="connsiteY0" fmla="*/ 134258 h 1342578"/>
              <a:gd name="connsiteX1" fmla="*/ 134258 w 2685157"/>
              <a:gd name="connsiteY1" fmla="*/ 0 h 1342578"/>
              <a:gd name="connsiteX2" fmla="*/ 2550899 w 2685157"/>
              <a:gd name="connsiteY2" fmla="*/ 0 h 1342578"/>
              <a:gd name="connsiteX3" fmla="*/ 2685157 w 2685157"/>
              <a:gd name="connsiteY3" fmla="*/ 134258 h 1342578"/>
              <a:gd name="connsiteX4" fmla="*/ 2685157 w 2685157"/>
              <a:gd name="connsiteY4" fmla="*/ 1208320 h 1342578"/>
              <a:gd name="connsiteX5" fmla="*/ 2550899 w 2685157"/>
              <a:gd name="connsiteY5" fmla="*/ 1342578 h 1342578"/>
              <a:gd name="connsiteX6" fmla="*/ 134258 w 2685157"/>
              <a:gd name="connsiteY6" fmla="*/ 1342578 h 1342578"/>
              <a:gd name="connsiteX7" fmla="*/ 0 w 2685157"/>
              <a:gd name="connsiteY7" fmla="*/ 1208320 h 1342578"/>
              <a:gd name="connsiteX8" fmla="*/ 0 w 2685157"/>
              <a:gd name="connsiteY8" fmla="*/ 134258 h 134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85157" h="1342578">
                <a:moveTo>
                  <a:pt x="0" y="134258"/>
                </a:moveTo>
                <a:cubicBezTo>
                  <a:pt x="0" y="60109"/>
                  <a:pt x="60109" y="0"/>
                  <a:pt x="134258" y="0"/>
                </a:cubicBezTo>
                <a:lnTo>
                  <a:pt x="2550899" y="0"/>
                </a:lnTo>
                <a:cubicBezTo>
                  <a:pt x="2625048" y="0"/>
                  <a:pt x="2685157" y="60109"/>
                  <a:pt x="2685157" y="134258"/>
                </a:cubicBezTo>
                <a:lnTo>
                  <a:pt x="2685157" y="1208320"/>
                </a:lnTo>
                <a:cubicBezTo>
                  <a:pt x="2685157" y="1282469"/>
                  <a:pt x="2625048" y="1342578"/>
                  <a:pt x="2550899" y="1342578"/>
                </a:cubicBezTo>
                <a:lnTo>
                  <a:pt x="134258" y="1342578"/>
                </a:lnTo>
                <a:cubicBezTo>
                  <a:pt x="60109" y="1342578"/>
                  <a:pt x="0" y="1282469"/>
                  <a:pt x="0" y="1208320"/>
                </a:cubicBezTo>
                <a:lnTo>
                  <a:pt x="0" y="134258"/>
                </a:lnTo>
                <a:close/>
              </a:path>
            </a:pathLst>
          </a:custGeom>
        </p:spPr>
        <p:style>
          <a:lnRef idx="2">
            <a:schemeClr val="lt1">
              <a:hueOff val="0"/>
              <a:satOff val="0"/>
              <a:lumOff val="0"/>
              <a:alphaOff val="0"/>
            </a:schemeClr>
          </a:lnRef>
          <a:fillRef idx="1">
            <a:schemeClr val="accent1">
              <a:alpha val="70000"/>
              <a:hueOff val="0"/>
              <a:satOff val="0"/>
              <a:lumOff val="0"/>
              <a:alphaOff val="0"/>
            </a:schemeClr>
          </a:fillRef>
          <a:effectRef idx="0">
            <a:schemeClr val="accent1">
              <a:alpha val="70000"/>
              <a:hueOff val="0"/>
              <a:satOff val="0"/>
              <a:lumOff val="0"/>
              <a:alphaOff val="0"/>
            </a:schemeClr>
          </a:effectRef>
          <a:fontRef idx="minor">
            <a:schemeClr val="lt1"/>
          </a:fontRef>
        </p:style>
        <p:txBody>
          <a:bodyPr spcFirstLastPara="0" vert="horz" wrap="square" lIns="53293" tIns="53293" rIns="53293" bIns="53293" numCol="1" spcCol="1270" anchor="ctr" anchorCtr="0">
            <a:noAutofit/>
          </a:bodyPr>
          <a:lstStyle/>
          <a:p>
            <a:pPr lvl="0" algn="ctr" defTabSz="977900" rtl="0">
              <a:lnSpc>
                <a:spcPct val="90000"/>
              </a:lnSpc>
              <a:spcBef>
                <a:spcPct val="0"/>
              </a:spcBef>
              <a:spcAft>
                <a:spcPct val="35000"/>
              </a:spcAft>
            </a:pPr>
            <a:r>
              <a:rPr lang="it-IT" sz="2200" kern="1200" dirty="0"/>
              <a:t>Accuse:</a:t>
            </a:r>
            <a:endParaRPr lang="en-GB" sz="2200" kern="1200" dirty="0"/>
          </a:p>
        </p:txBody>
      </p:sp>
      <p:sp>
        <p:nvSpPr>
          <p:cNvPr id="10" name="Figura a mano libera 9"/>
          <p:cNvSpPr/>
          <p:nvPr/>
        </p:nvSpPr>
        <p:spPr>
          <a:xfrm rot="18289469">
            <a:off x="6959005" y="3161694"/>
            <a:ext cx="1880808" cy="54492"/>
          </a:xfrm>
          <a:custGeom>
            <a:avLst/>
            <a:gdLst>
              <a:gd name="connsiteX0" fmla="*/ 0 w 1880808"/>
              <a:gd name="connsiteY0" fmla="*/ 27246 h 54492"/>
              <a:gd name="connsiteX1" fmla="*/ 1880808 w 1880808"/>
              <a:gd name="connsiteY1" fmla="*/ 27246 h 54492"/>
            </a:gdLst>
            <a:ahLst/>
            <a:cxnLst>
              <a:cxn ang="0">
                <a:pos x="connsiteX0" y="connsiteY0"/>
              </a:cxn>
              <a:cxn ang="0">
                <a:pos x="connsiteX1" y="connsiteY1"/>
              </a:cxn>
            </a:cxnLst>
            <a:rect l="l" t="t" r="r" b="b"/>
            <a:pathLst>
              <a:path w="1880808" h="54492">
                <a:moveTo>
                  <a:pt x="0" y="27246"/>
                </a:moveTo>
                <a:lnTo>
                  <a:pt x="1880808" y="27246"/>
                </a:lnTo>
              </a:path>
            </a:pathLst>
          </a:custGeom>
          <a:ln w="28575"/>
        </p:spPr>
        <p:style>
          <a:lnRef idx="3">
            <a:schemeClr val="accent1"/>
          </a:lnRef>
          <a:fillRef idx="0">
            <a:schemeClr val="accent1"/>
          </a:fillRef>
          <a:effectRef idx="2">
            <a:schemeClr val="accent1"/>
          </a:effectRef>
          <a:fontRef idx="minor">
            <a:schemeClr val="tx1"/>
          </a:fontRef>
        </p:style>
        <p:txBody>
          <a:bodyPr spcFirstLastPara="0" vert="horz" wrap="square" lIns="906084" tIns="-19775" rIns="906084" bIns="-19774" numCol="1" spcCol="1270" anchor="ctr" anchorCtr="0">
            <a:noAutofit/>
          </a:bodyPr>
          <a:lstStyle/>
          <a:p>
            <a:pPr lvl="0" algn="ctr" defTabSz="266700">
              <a:lnSpc>
                <a:spcPct val="90000"/>
              </a:lnSpc>
              <a:spcBef>
                <a:spcPct val="0"/>
              </a:spcBef>
              <a:spcAft>
                <a:spcPct val="35000"/>
              </a:spcAft>
            </a:pPr>
            <a:endParaRPr lang="it-IT" sz="600" kern="1200" dirty="0"/>
          </a:p>
        </p:txBody>
      </p:sp>
      <p:sp>
        <p:nvSpPr>
          <p:cNvPr id="11" name="Figura a mano libera 10"/>
          <p:cNvSpPr/>
          <p:nvPr/>
        </p:nvSpPr>
        <p:spPr>
          <a:xfrm>
            <a:off x="8436441" y="1745668"/>
            <a:ext cx="2685157" cy="1342578"/>
          </a:xfrm>
          <a:custGeom>
            <a:avLst/>
            <a:gdLst>
              <a:gd name="connsiteX0" fmla="*/ 0 w 2685157"/>
              <a:gd name="connsiteY0" fmla="*/ 134258 h 1342578"/>
              <a:gd name="connsiteX1" fmla="*/ 134258 w 2685157"/>
              <a:gd name="connsiteY1" fmla="*/ 0 h 1342578"/>
              <a:gd name="connsiteX2" fmla="*/ 2550899 w 2685157"/>
              <a:gd name="connsiteY2" fmla="*/ 0 h 1342578"/>
              <a:gd name="connsiteX3" fmla="*/ 2685157 w 2685157"/>
              <a:gd name="connsiteY3" fmla="*/ 134258 h 1342578"/>
              <a:gd name="connsiteX4" fmla="*/ 2685157 w 2685157"/>
              <a:gd name="connsiteY4" fmla="*/ 1208320 h 1342578"/>
              <a:gd name="connsiteX5" fmla="*/ 2550899 w 2685157"/>
              <a:gd name="connsiteY5" fmla="*/ 1342578 h 1342578"/>
              <a:gd name="connsiteX6" fmla="*/ 134258 w 2685157"/>
              <a:gd name="connsiteY6" fmla="*/ 1342578 h 1342578"/>
              <a:gd name="connsiteX7" fmla="*/ 0 w 2685157"/>
              <a:gd name="connsiteY7" fmla="*/ 1208320 h 1342578"/>
              <a:gd name="connsiteX8" fmla="*/ 0 w 2685157"/>
              <a:gd name="connsiteY8" fmla="*/ 134258 h 134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85157" h="1342578">
                <a:moveTo>
                  <a:pt x="0" y="134258"/>
                </a:moveTo>
                <a:cubicBezTo>
                  <a:pt x="0" y="60109"/>
                  <a:pt x="60109" y="0"/>
                  <a:pt x="134258" y="0"/>
                </a:cubicBezTo>
                <a:lnTo>
                  <a:pt x="2550899" y="0"/>
                </a:lnTo>
                <a:cubicBezTo>
                  <a:pt x="2625048" y="0"/>
                  <a:pt x="2685157" y="60109"/>
                  <a:pt x="2685157" y="134258"/>
                </a:cubicBezTo>
                <a:lnTo>
                  <a:pt x="2685157" y="1208320"/>
                </a:lnTo>
                <a:cubicBezTo>
                  <a:pt x="2685157" y="1282469"/>
                  <a:pt x="2625048" y="1342578"/>
                  <a:pt x="2550899" y="1342578"/>
                </a:cubicBezTo>
                <a:lnTo>
                  <a:pt x="134258" y="1342578"/>
                </a:lnTo>
                <a:cubicBezTo>
                  <a:pt x="60109" y="1342578"/>
                  <a:pt x="0" y="1282469"/>
                  <a:pt x="0" y="1208320"/>
                </a:cubicBezTo>
                <a:lnTo>
                  <a:pt x="0" y="134258"/>
                </a:lnTo>
                <a:close/>
              </a:path>
            </a:pathLst>
          </a:cu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lt1"/>
          </a:fontRef>
        </p:style>
        <p:txBody>
          <a:bodyPr spcFirstLastPara="0" vert="horz" wrap="square" lIns="53293" tIns="53293" rIns="53293" bIns="53293" numCol="1" spcCol="1270" anchor="ctr" anchorCtr="0">
            <a:noAutofit/>
          </a:bodyPr>
          <a:lstStyle/>
          <a:p>
            <a:pPr lvl="0" algn="ctr" defTabSz="977900" rtl="0">
              <a:lnSpc>
                <a:spcPct val="90000"/>
              </a:lnSpc>
              <a:spcBef>
                <a:spcPct val="0"/>
              </a:spcBef>
              <a:spcAft>
                <a:spcPct val="35000"/>
              </a:spcAft>
            </a:pPr>
            <a:r>
              <a:rPr lang="it-IT" sz="2200" kern="1200" dirty="0"/>
              <a:t>Estorsione</a:t>
            </a:r>
            <a:endParaRPr lang="en-GB" sz="2200" kern="1200" dirty="0"/>
          </a:p>
        </p:txBody>
      </p:sp>
      <p:sp>
        <p:nvSpPr>
          <p:cNvPr id="12" name="Figura a mano libera 11"/>
          <p:cNvSpPr/>
          <p:nvPr/>
        </p:nvSpPr>
        <p:spPr>
          <a:xfrm>
            <a:off x="7362378" y="3933676"/>
            <a:ext cx="1074062" cy="54492"/>
          </a:xfrm>
          <a:custGeom>
            <a:avLst/>
            <a:gdLst>
              <a:gd name="connsiteX0" fmla="*/ 0 w 1074062"/>
              <a:gd name="connsiteY0" fmla="*/ 27246 h 54492"/>
              <a:gd name="connsiteX1" fmla="*/ 1074062 w 1074062"/>
              <a:gd name="connsiteY1" fmla="*/ 27246 h 54492"/>
            </a:gdLst>
            <a:ahLst/>
            <a:cxnLst>
              <a:cxn ang="0">
                <a:pos x="connsiteX0" y="connsiteY0"/>
              </a:cxn>
              <a:cxn ang="0">
                <a:pos x="connsiteX1" y="connsiteY1"/>
              </a:cxn>
            </a:cxnLst>
            <a:rect l="l" t="t" r="r" b="b"/>
            <a:pathLst>
              <a:path w="1074062" h="54492">
                <a:moveTo>
                  <a:pt x="0" y="27246"/>
                </a:moveTo>
                <a:lnTo>
                  <a:pt x="1074062" y="27246"/>
                </a:lnTo>
              </a:path>
            </a:pathLst>
          </a:custGeom>
          <a:ln w="28575"/>
        </p:spPr>
        <p:style>
          <a:lnRef idx="3">
            <a:schemeClr val="accent1"/>
          </a:lnRef>
          <a:fillRef idx="0">
            <a:schemeClr val="accent1"/>
          </a:fillRef>
          <a:effectRef idx="2">
            <a:schemeClr val="accent1"/>
          </a:effectRef>
          <a:fontRef idx="minor">
            <a:schemeClr val="tx1"/>
          </a:fontRef>
        </p:style>
        <p:txBody>
          <a:bodyPr spcFirstLastPara="0" vert="horz" wrap="square" lIns="522880" tIns="395" rIns="522879" bIns="394" numCol="1" spcCol="1270" anchor="ctr" anchorCtr="0">
            <a:noAutofit/>
          </a:bodyPr>
          <a:lstStyle/>
          <a:p>
            <a:pPr lvl="0" algn="ctr" defTabSz="222250">
              <a:lnSpc>
                <a:spcPct val="90000"/>
              </a:lnSpc>
              <a:spcBef>
                <a:spcPct val="0"/>
              </a:spcBef>
              <a:spcAft>
                <a:spcPct val="35000"/>
              </a:spcAft>
            </a:pPr>
            <a:endParaRPr lang="it-IT" sz="500" kern="1200" dirty="0"/>
          </a:p>
        </p:txBody>
      </p:sp>
      <p:sp>
        <p:nvSpPr>
          <p:cNvPr id="13" name="Figura a mano libera 12"/>
          <p:cNvSpPr/>
          <p:nvPr/>
        </p:nvSpPr>
        <p:spPr>
          <a:xfrm>
            <a:off x="8436441" y="3289633"/>
            <a:ext cx="2685157" cy="1342578"/>
          </a:xfrm>
          <a:custGeom>
            <a:avLst/>
            <a:gdLst>
              <a:gd name="connsiteX0" fmla="*/ 0 w 2685157"/>
              <a:gd name="connsiteY0" fmla="*/ 134258 h 1342578"/>
              <a:gd name="connsiteX1" fmla="*/ 134258 w 2685157"/>
              <a:gd name="connsiteY1" fmla="*/ 0 h 1342578"/>
              <a:gd name="connsiteX2" fmla="*/ 2550899 w 2685157"/>
              <a:gd name="connsiteY2" fmla="*/ 0 h 1342578"/>
              <a:gd name="connsiteX3" fmla="*/ 2685157 w 2685157"/>
              <a:gd name="connsiteY3" fmla="*/ 134258 h 1342578"/>
              <a:gd name="connsiteX4" fmla="*/ 2685157 w 2685157"/>
              <a:gd name="connsiteY4" fmla="*/ 1208320 h 1342578"/>
              <a:gd name="connsiteX5" fmla="*/ 2550899 w 2685157"/>
              <a:gd name="connsiteY5" fmla="*/ 1342578 h 1342578"/>
              <a:gd name="connsiteX6" fmla="*/ 134258 w 2685157"/>
              <a:gd name="connsiteY6" fmla="*/ 1342578 h 1342578"/>
              <a:gd name="connsiteX7" fmla="*/ 0 w 2685157"/>
              <a:gd name="connsiteY7" fmla="*/ 1208320 h 1342578"/>
              <a:gd name="connsiteX8" fmla="*/ 0 w 2685157"/>
              <a:gd name="connsiteY8" fmla="*/ 134258 h 134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85157" h="1342578">
                <a:moveTo>
                  <a:pt x="0" y="134258"/>
                </a:moveTo>
                <a:cubicBezTo>
                  <a:pt x="0" y="60109"/>
                  <a:pt x="60109" y="0"/>
                  <a:pt x="134258" y="0"/>
                </a:cubicBezTo>
                <a:lnTo>
                  <a:pt x="2550899" y="0"/>
                </a:lnTo>
                <a:cubicBezTo>
                  <a:pt x="2625048" y="0"/>
                  <a:pt x="2685157" y="60109"/>
                  <a:pt x="2685157" y="134258"/>
                </a:cubicBezTo>
                <a:lnTo>
                  <a:pt x="2685157" y="1208320"/>
                </a:lnTo>
                <a:cubicBezTo>
                  <a:pt x="2685157" y="1282469"/>
                  <a:pt x="2625048" y="1342578"/>
                  <a:pt x="2550899" y="1342578"/>
                </a:cubicBezTo>
                <a:lnTo>
                  <a:pt x="134258" y="1342578"/>
                </a:lnTo>
                <a:cubicBezTo>
                  <a:pt x="60109" y="1342578"/>
                  <a:pt x="0" y="1282469"/>
                  <a:pt x="0" y="1208320"/>
                </a:cubicBezTo>
                <a:lnTo>
                  <a:pt x="0" y="134258"/>
                </a:lnTo>
                <a:close/>
              </a:path>
            </a:pathLst>
          </a:cu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lt1"/>
          </a:fontRef>
        </p:style>
        <p:txBody>
          <a:bodyPr spcFirstLastPara="0" vert="horz" wrap="square" lIns="53293" tIns="53293" rIns="53293" bIns="53293" numCol="1" spcCol="1270" anchor="ctr" anchorCtr="0">
            <a:noAutofit/>
          </a:bodyPr>
          <a:lstStyle/>
          <a:p>
            <a:pPr lvl="0" algn="ctr" defTabSz="977900" rtl="0">
              <a:lnSpc>
                <a:spcPct val="90000"/>
              </a:lnSpc>
              <a:spcBef>
                <a:spcPct val="0"/>
              </a:spcBef>
              <a:spcAft>
                <a:spcPct val="35000"/>
              </a:spcAft>
            </a:pPr>
            <a:r>
              <a:rPr lang="it-IT" sz="2200" kern="1200" dirty="0"/>
              <a:t>Associazione </a:t>
            </a:r>
            <a:r>
              <a:rPr lang="it-IT" sz="2200" dirty="0"/>
              <a:t>di tipo mafioso</a:t>
            </a:r>
            <a:endParaRPr lang="en-GB" sz="2200" kern="1200" dirty="0"/>
          </a:p>
        </p:txBody>
      </p:sp>
      <p:sp>
        <p:nvSpPr>
          <p:cNvPr id="14" name="Figura a mano libera 13"/>
          <p:cNvSpPr/>
          <p:nvPr/>
        </p:nvSpPr>
        <p:spPr>
          <a:xfrm rot="3310531">
            <a:off x="6959005" y="4705659"/>
            <a:ext cx="1880808" cy="54492"/>
          </a:xfrm>
          <a:custGeom>
            <a:avLst/>
            <a:gdLst>
              <a:gd name="connsiteX0" fmla="*/ 0 w 1880808"/>
              <a:gd name="connsiteY0" fmla="*/ 27246 h 54492"/>
              <a:gd name="connsiteX1" fmla="*/ 1880808 w 1880808"/>
              <a:gd name="connsiteY1" fmla="*/ 27246 h 54492"/>
            </a:gdLst>
            <a:ahLst/>
            <a:cxnLst>
              <a:cxn ang="0">
                <a:pos x="connsiteX0" y="connsiteY0"/>
              </a:cxn>
              <a:cxn ang="0">
                <a:pos x="connsiteX1" y="connsiteY1"/>
              </a:cxn>
            </a:cxnLst>
            <a:rect l="l" t="t" r="r" b="b"/>
            <a:pathLst>
              <a:path w="1880808" h="54492">
                <a:moveTo>
                  <a:pt x="0" y="27246"/>
                </a:moveTo>
                <a:lnTo>
                  <a:pt x="1880808" y="27246"/>
                </a:lnTo>
              </a:path>
            </a:pathLst>
          </a:custGeom>
          <a:ln w="28575"/>
        </p:spPr>
        <p:style>
          <a:lnRef idx="3">
            <a:schemeClr val="accent1"/>
          </a:lnRef>
          <a:fillRef idx="0">
            <a:schemeClr val="accent1"/>
          </a:fillRef>
          <a:effectRef idx="2">
            <a:schemeClr val="accent1"/>
          </a:effectRef>
          <a:fontRef idx="minor">
            <a:schemeClr val="tx1"/>
          </a:fontRef>
        </p:style>
        <p:txBody>
          <a:bodyPr spcFirstLastPara="0" vert="horz" wrap="square" lIns="906084" tIns="-19774" rIns="906084" bIns="-19774" numCol="1" spcCol="1270" anchor="ctr" anchorCtr="0">
            <a:noAutofit/>
          </a:bodyPr>
          <a:lstStyle/>
          <a:p>
            <a:pPr lvl="0" algn="ctr" defTabSz="266700">
              <a:lnSpc>
                <a:spcPct val="90000"/>
              </a:lnSpc>
              <a:spcBef>
                <a:spcPct val="0"/>
              </a:spcBef>
              <a:spcAft>
                <a:spcPct val="35000"/>
              </a:spcAft>
            </a:pPr>
            <a:endParaRPr lang="it-IT" sz="600" kern="1200" dirty="0"/>
          </a:p>
        </p:txBody>
      </p:sp>
      <p:sp>
        <p:nvSpPr>
          <p:cNvPr id="15" name="Figura a mano libera 14"/>
          <p:cNvSpPr/>
          <p:nvPr/>
        </p:nvSpPr>
        <p:spPr>
          <a:xfrm>
            <a:off x="8436441" y="4833599"/>
            <a:ext cx="2685157" cy="1342578"/>
          </a:xfrm>
          <a:custGeom>
            <a:avLst/>
            <a:gdLst>
              <a:gd name="connsiteX0" fmla="*/ 0 w 2685157"/>
              <a:gd name="connsiteY0" fmla="*/ 134258 h 1342578"/>
              <a:gd name="connsiteX1" fmla="*/ 134258 w 2685157"/>
              <a:gd name="connsiteY1" fmla="*/ 0 h 1342578"/>
              <a:gd name="connsiteX2" fmla="*/ 2550899 w 2685157"/>
              <a:gd name="connsiteY2" fmla="*/ 0 h 1342578"/>
              <a:gd name="connsiteX3" fmla="*/ 2685157 w 2685157"/>
              <a:gd name="connsiteY3" fmla="*/ 134258 h 1342578"/>
              <a:gd name="connsiteX4" fmla="*/ 2685157 w 2685157"/>
              <a:gd name="connsiteY4" fmla="*/ 1208320 h 1342578"/>
              <a:gd name="connsiteX5" fmla="*/ 2550899 w 2685157"/>
              <a:gd name="connsiteY5" fmla="*/ 1342578 h 1342578"/>
              <a:gd name="connsiteX6" fmla="*/ 134258 w 2685157"/>
              <a:gd name="connsiteY6" fmla="*/ 1342578 h 1342578"/>
              <a:gd name="connsiteX7" fmla="*/ 0 w 2685157"/>
              <a:gd name="connsiteY7" fmla="*/ 1208320 h 1342578"/>
              <a:gd name="connsiteX8" fmla="*/ 0 w 2685157"/>
              <a:gd name="connsiteY8" fmla="*/ 134258 h 134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85157" h="1342578">
                <a:moveTo>
                  <a:pt x="0" y="134258"/>
                </a:moveTo>
                <a:cubicBezTo>
                  <a:pt x="0" y="60109"/>
                  <a:pt x="60109" y="0"/>
                  <a:pt x="134258" y="0"/>
                </a:cubicBezTo>
                <a:lnTo>
                  <a:pt x="2550899" y="0"/>
                </a:lnTo>
                <a:cubicBezTo>
                  <a:pt x="2625048" y="0"/>
                  <a:pt x="2685157" y="60109"/>
                  <a:pt x="2685157" y="134258"/>
                </a:cubicBezTo>
                <a:lnTo>
                  <a:pt x="2685157" y="1208320"/>
                </a:lnTo>
                <a:cubicBezTo>
                  <a:pt x="2685157" y="1282469"/>
                  <a:pt x="2625048" y="1342578"/>
                  <a:pt x="2550899" y="1342578"/>
                </a:cubicBezTo>
                <a:lnTo>
                  <a:pt x="134258" y="1342578"/>
                </a:lnTo>
                <a:cubicBezTo>
                  <a:pt x="60109" y="1342578"/>
                  <a:pt x="0" y="1282469"/>
                  <a:pt x="0" y="1208320"/>
                </a:cubicBezTo>
                <a:lnTo>
                  <a:pt x="0" y="134258"/>
                </a:lnTo>
                <a:close/>
              </a:path>
            </a:pathLst>
          </a:cu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lt1"/>
          </a:fontRef>
        </p:style>
        <p:txBody>
          <a:bodyPr spcFirstLastPara="0" vert="horz" wrap="square" lIns="53293" tIns="53293" rIns="53293" bIns="53293" numCol="1" spcCol="1270" anchor="ctr" anchorCtr="0">
            <a:noAutofit/>
          </a:bodyPr>
          <a:lstStyle/>
          <a:p>
            <a:pPr lvl="0" algn="ctr" defTabSz="977900" rtl="0">
              <a:lnSpc>
                <a:spcPct val="90000"/>
              </a:lnSpc>
              <a:spcBef>
                <a:spcPct val="0"/>
              </a:spcBef>
              <a:spcAft>
                <a:spcPct val="35000"/>
              </a:spcAft>
            </a:pPr>
            <a:r>
              <a:rPr lang="it-IT" sz="2200" kern="1200" dirty="0"/>
              <a:t>Favoreggiamento personale</a:t>
            </a:r>
            <a:endParaRPr lang="en-GB" sz="2200" kern="1200" dirty="0"/>
          </a:p>
        </p:txBody>
      </p:sp>
      <p:sp>
        <p:nvSpPr>
          <p:cNvPr id="16" name="Figura a mano libera 15"/>
          <p:cNvSpPr/>
          <p:nvPr/>
        </p:nvSpPr>
        <p:spPr>
          <a:xfrm rot="3310531">
            <a:off x="3199785" y="4705659"/>
            <a:ext cx="1880808" cy="54492"/>
          </a:xfrm>
          <a:custGeom>
            <a:avLst/>
            <a:gdLst>
              <a:gd name="connsiteX0" fmla="*/ 0 w 1880808"/>
              <a:gd name="connsiteY0" fmla="*/ 27246 h 54492"/>
              <a:gd name="connsiteX1" fmla="*/ 1880808 w 1880808"/>
              <a:gd name="connsiteY1" fmla="*/ 27246 h 54492"/>
            </a:gdLst>
            <a:ahLst/>
            <a:cxnLst>
              <a:cxn ang="0">
                <a:pos x="connsiteX0" y="connsiteY0"/>
              </a:cxn>
              <a:cxn ang="0">
                <a:pos x="connsiteX1" y="connsiteY1"/>
              </a:cxn>
            </a:cxnLst>
            <a:rect l="l" t="t" r="r" b="b"/>
            <a:pathLst>
              <a:path w="1880808" h="54492">
                <a:moveTo>
                  <a:pt x="0" y="27246"/>
                </a:moveTo>
                <a:lnTo>
                  <a:pt x="1880808" y="27246"/>
                </a:lnTo>
              </a:path>
            </a:pathLst>
          </a:custGeom>
          <a:noFill/>
        </p:spPr>
        <p:style>
          <a:lnRef idx="2">
            <a:schemeClr val="accent1">
              <a:tint val="90000"/>
              <a:hueOff val="0"/>
              <a:satOff val="0"/>
              <a:lumOff val="0"/>
              <a:alphaOff val="0"/>
            </a:schemeClr>
          </a:lnRef>
          <a:fillRef idx="0">
            <a:scrgbClr r="0" g="0" b="0"/>
          </a:fillRef>
          <a:effectRef idx="0">
            <a:schemeClr val="accent1">
              <a:tint val="90000"/>
              <a:hueOff val="0"/>
              <a:satOff val="0"/>
              <a:lumOff val="0"/>
              <a:alphaOff val="0"/>
            </a:schemeClr>
          </a:effectRef>
          <a:fontRef idx="minor">
            <a:schemeClr val="tx1">
              <a:hueOff val="0"/>
              <a:satOff val="0"/>
              <a:lumOff val="0"/>
              <a:alphaOff val="0"/>
            </a:schemeClr>
          </a:fontRef>
        </p:style>
        <p:txBody>
          <a:bodyPr spcFirstLastPara="0" vert="horz" wrap="square" lIns="906084" tIns="-19774" rIns="906084" bIns="-19775" numCol="1" spcCol="1270" anchor="ctr" anchorCtr="0">
            <a:noAutofit/>
          </a:bodyPr>
          <a:lstStyle/>
          <a:p>
            <a:pPr lvl="0" algn="ctr" defTabSz="266700">
              <a:lnSpc>
                <a:spcPct val="90000"/>
              </a:lnSpc>
              <a:spcBef>
                <a:spcPct val="0"/>
              </a:spcBef>
              <a:spcAft>
                <a:spcPct val="35000"/>
              </a:spcAft>
            </a:pPr>
            <a:endParaRPr lang="it-IT" sz="600" kern="1200" dirty="0"/>
          </a:p>
        </p:txBody>
      </p:sp>
      <p:sp>
        <p:nvSpPr>
          <p:cNvPr id="17" name="Figura a mano libera 16"/>
          <p:cNvSpPr/>
          <p:nvPr/>
        </p:nvSpPr>
        <p:spPr>
          <a:xfrm>
            <a:off x="4677221" y="4833599"/>
            <a:ext cx="2685157" cy="1342578"/>
          </a:xfrm>
          <a:custGeom>
            <a:avLst/>
            <a:gdLst>
              <a:gd name="connsiteX0" fmla="*/ 0 w 2685157"/>
              <a:gd name="connsiteY0" fmla="*/ 134258 h 1342578"/>
              <a:gd name="connsiteX1" fmla="*/ 134258 w 2685157"/>
              <a:gd name="connsiteY1" fmla="*/ 0 h 1342578"/>
              <a:gd name="connsiteX2" fmla="*/ 2550899 w 2685157"/>
              <a:gd name="connsiteY2" fmla="*/ 0 h 1342578"/>
              <a:gd name="connsiteX3" fmla="*/ 2685157 w 2685157"/>
              <a:gd name="connsiteY3" fmla="*/ 134258 h 1342578"/>
              <a:gd name="connsiteX4" fmla="*/ 2685157 w 2685157"/>
              <a:gd name="connsiteY4" fmla="*/ 1208320 h 1342578"/>
              <a:gd name="connsiteX5" fmla="*/ 2550899 w 2685157"/>
              <a:gd name="connsiteY5" fmla="*/ 1342578 h 1342578"/>
              <a:gd name="connsiteX6" fmla="*/ 134258 w 2685157"/>
              <a:gd name="connsiteY6" fmla="*/ 1342578 h 1342578"/>
              <a:gd name="connsiteX7" fmla="*/ 0 w 2685157"/>
              <a:gd name="connsiteY7" fmla="*/ 1208320 h 1342578"/>
              <a:gd name="connsiteX8" fmla="*/ 0 w 2685157"/>
              <a:gd name="connsiteY8" fmla="*/ 134258 h 134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85157" h="1342578">
                <a:moveTo>
                  <a:pt x="0" y="134258"/>
                </a:moveTo>
                <a:cubicBezTo>
                  <a:pt x="0" y="60109"/>
                  <a:pt x="60109" y="0"/>
                  <a:pt x="134258" y="0"/>
                </a:cubicBezTo>
                <a:lnTo>
                  <a:pt x="2550899" y="0"/>
                </a:lnTo>
                <a:cubicBezTo>
                  <a:pt x="2625048" y="0"/>
                  <a:pt x="2685157" y="60109"/>
                  <a:pt x="2685157" y="134258"/>
                </a:cubicBezTo>
                <a:lnTo>
                  <a:pt x="2685157" y="1208320"/>
                </a:lnTo>
                <a:cubicBezTo>
                  <a:pt x="2685157" y="1282469"/>
                  <a:pt x="2625048" y="1342578"/>
                  <a:pt x="2550899" y="1342578"/>
                </a:cubicBezTo>
                <a:lnTo>
                  <a:pt x="134258" y="1342578"/>
                </a:lnTo>
                <a:cubicBezTo>
                  <a:pt x="60109" y="1342578"/>
                  <a:pt x="0" y="1282469"/>
                  <a:pt x="0" y="1208320"/>
                </a:cubicBezTo>
                <a:lnTo>
                  <a:pt x="0" y="134258"/>
                </a:lnTo>
                <a:close/>
              </a:path>
            </a:pathLst>
          </a:custGeom>
        </p:spPr>
        <p:style>
          <a:lnRef idx="2">
            <a:schemeClr val="lt1">
              <a:hueOff val="0"/>
              <a:satOff val="0"/>
              <a:lumOff val="0"/>
              <a:alphaOff val="0"/>
            </a:schemeClr>
          </a:lnRef>
          <a:fillRef idx="1">
            <a:schemeClr val="accent1">
              <a:alpha val="70000"/>
              <a:hueOff val="0"/>
              <a:satOff val="0"/>
              <a:lumOff val="0"/>
              <a:alphaOff val="0"/>
            </a:schemeClr>
          </a:fillRef>
          <a:effectRef idx="0">
            <a:schemeClr val="accent1">
              <a:alpha val="70000"/>
              <a:hueOff val="0"/>
              <a:satOff val="0"/>
              <a:lumOff val="0"/>
              <a:alphaOff val="0"/>
            </a:schemeClr>
          </a:effectRef>
          <a:fontRef idx="minor">
            <a:schemeClr val="lt1"/>
          </a:fontRef>
        </p:style>
        <p:txBody>
          <a:bodyPr spcFirstLastPara="0" vert="horz" wrap="square" lIns="53293" tIns="53293" rIns="53293" bIns="53293" numCol="1" spcCol="1270" anchor="ctr" anchorCtr="0">
            <a:noAutofit/>
          </a:bodyPr>
          <a:lstStyle/>
          <a:p>
            <a:pPr lvl="0" algn="ctr" defTabSz="977900" rtl="0">
              <a:lnSpc>
                <a:spcPct val="90000"/>
              </a:lnSpc>
              <a:spcBef>
                <a:spcPct val="0"/>
              </a:spcBef>
              <a:spcAft>
                <a:spcPct val="35000"/>
              </a:spcAft>
            </a:pPr>
            <a:r>
              <a:rPr lang="it-IT" sz="2200" kern="1200" dirty="0"/>
              <a:t>Costola dell’ indagine “infinito” svolta nel 2010</a:t>
            </a:r>
            <a:endParaRPr lang="en-GB" sz="2200" kern="1200" dirty="0"/>
          </a:p>
        </p:txBody>
      </p:sp>
      <p:sp>
        <p:nvSpPr>
          <p:cNvPr id="3" name="Segnaposto data 2"/>
          <p:cNvSpPr>
            <a:spLocks noGrp="1"/>
          </p:cNvSpPr>
          <p:nvPr>
            <p:ph type="dt" sz="half" idx="10"/>
          </p:nvPr>
        </p:nvSpPr>
        <p:spPr>
          <a:xfrm>
            <a:off x="8595360" y="6354330"/>
            <a:ext cx="2910840" cy="365125"/>
          </a:xfrm>
        </p:spPr>
        <p:txBody>
          <a:bodyPr/>
          <a:lstStyle/>
          <a:p>
            <a:r>
              <a:rPr lang="en-US" sz="1800" dirty="0"/>
              <a:t>26/09/2017</a:t>
            </a:r>
          </a:p>
        </p:txBody>
      </p:sp>
      <p:sp>
        <p:nvSpPr>
          <p:cNvPr id="18" name="Figura a mano libera 17"/>
          <p:cNvSpPr/>
          <p:nvPr/>
        </p:nvSpPr>
        <p:spPr>
          <a:xfrm rot="18289469">
            <a:off x="3199784" y="3161693"/>
            <a:ext cx="1880808" cy="54492"/>
          </a:xfrm>
          <a:custGeom>
            <a:avLst/>
            <a:gdLst>
              <a:gd name="connsiteX0" fmla="*/ 0 w 1880808"/>
              <a:gd name="connsiteY0" fmla="*/ 27246 h 54492"/>
              <a:gd name="connsiteX1" fmla="*/ 1880808 w 1880808"/>
              <a:gd name="connsiteY1" fmla="*/ 27246 h 54492"/>
            </a:gdLst>
            <a:ahLst/>
            <a:cxnLst>
              <a:cxn ang="0">
                <a:pos x="connsiteX0" y="connsiteY0"/>
              </a:cxn>
              <a:cxn ang="0">
                <a:pos x="connsiteX1" y="connsiteY1"/>
              </a:cxn>
            </a:cxnLst>
            <a:rect l="l" t="t" r="r" b="b"/>
            <a:pathLst>
              <a:path w="1880808" h="54492">
                <a:moveTo>
                  <a:pt x="0" y="27246"/>
                </a:moveTo>
                <a:lnTo>
                  <a:pt x="1880808" y="27246"/>
                </a:lnTo>
              </a:path>
            </a:pathLst>
          </a:custGeom>
          <a:noFill/>
        </p:spPr>
        <p:style>
          <a:lnRef idx="2">
            <a:schemeClr val="accent1">
              <a:tint val="90000"/>
              <a:hueOff val="0"/>
              <a:satOff val="0"/>
              <a:lumOff val="0"/>
              <a:alphaOff val="0"/>
            </a:schemeClr>
          </a:lnRef>
          <a:fillRef idx="0">
            <a:scrgbClr r="0" g="0" b="0"/>
          </a:fillRef>
          <a:effectRef idx="0">
            <a:schemeClr val="accent1">
              <a:tint val="90000"/>
              <a:hueOff val="0"/>
              <a:satOff val="0"/>
              <a:lumOff val="0"/>
              <a:alphaOff val="0"/>
            </a:schemeClr>
          </a:effectRef>
          <a:fontRef idx="minor">
            <a:schemeClr val="tx1">
              <a:hueOff val="0"/>
              <a:satOff val="0"/>
              <a:lumOff val="0"/>
              <a:alphaOff val="0"/>
            </a:schemeClr>
          </a:fontRef>
        </p:style>
        <p:txBody>
          <a:bodyPr spcFirstLastPara="0" vert="horz" wrap="square" lIns="906084" tIns="-19774" rIns="906084" bIns="-19774" numCol="1" spcCol="1270" anchor="ctr" anchorCtr="0">
            <a:noAutofit/>
          </a:bodyPr>
          <a:lstStyle/>
          <a:p>
            <a:pPr lvl="0" algn="ctr" defTabSz="266700">
              <a:lnSpc>
                <a:spcPct val="90000"/>
              </a:lnSpc>
              <a:spcBef>
                <a:spcPct val="0"/>
              </a:spcBef>
              <a:spcAft>
                <a:spcPct val="35000"/>
              </a:spcAft>
            </a:pPr>
            <a:endParaRPr lang="it-IT" sz="600" kern="1200" dirty="0"/>
          </a:p>
        </p:txBody>
      </p:sp>
      <p:sp>
        <p:nvSpPr>
          <p:cNvPr id="19" name="Figura a mano libera 18"/>
          <p:cNvSpPr/>
          <p:nvPr/>
        </p:nvSpPr>
        <p:spPr>
          <a:xfrm>
            <a:off x="3603157" y="3933675"/>
            <a:ext cx="1074062" cy="54492"/>
          </a:xfrm>
          <a:custGeom>
            <a:avLst/>
            <a:gdLst>
              <a:gd name="connsiteX0" fmla="*/ 0 w 1074062"/>
              <a:gd name="connsiteY0" fmla="*/ 27246 h 54492"/>
              <a:gd name="connsiteX1" fmla="*/ 1074062 w 1074062"/>
              <a:gd name="connsiteY1" fmla="*/ 27246 h 54492"/>
            </a:gdLst>
            <a:ahLst/>
            <a:cxnLst>
              <a:cxn ang="0">
                <a:pos x="connsiteX0" y="connsiteY0"/>
              </a:cxn>
              <a:cxn ang="0">
                <a:pos x="connsiteX1" y="connsiteY1"/>
              </a:cxn>
            </a:cxnLst>
            <a:rect l="l" t="t" r="r" b="b"/>
            <a:pathLst>
              <a:path w="1074062" h="54492">
                <a:moveTo>
                  <a:pt x="0" y="27246"/>
                </a:moveTo>
                <a:lnTo>
                  <a:pt x="1074062" y="27246"/>
                </a:lnTo>
              </a:path>
            </a:pathLst>
          </a:custGeom>
          <a:noFill/>
        </p:spPr>
        <p:style>
          <a:lnRef idx="2">
            <a:schemeClr val="accent1">
              <a:tint val="90000"/>
              <a:hueOff val="0"/>
              <a:satOff val="0"/>
              <a:lumOff val="0"/>
              <a:alphaOff val="0"/>
            </a:schemeClr>
          </a:lnRef>
          <a:fillRef idx="0">
            <a:scrgbClr r="0" g="0" b="0"/>
          </a:fillRef>
          <a:effectRef idx="0">
            <a:schemeClr val="accent1">
              <a:tint val="90000"/>
              <a:hueOff val="0"/>
              <a:satOff val="0"/>
              <a:lumOff val="0"/>
              <a:alphaOff val="0"/>
            </a:schemeClr>
          </a:effectRef>
          <a:fontRef idx="minor">
            <a:schemeClr val="tx1">
              <a:hueOff val="0"/>
              <a:satOff val="0"/>
              <a:lumOff val="0"/>
              <a:alphaOff val="0"/>
            </a:schemeClr>
          </a:fontRef>
        </p:style>
        <p:txBody>
          <a:bodyPr spcFirstLastPara="0" vert="horz" wrap="square" lIns="522880" tIns="395" rIns="522879" bIns="394" numCol="1" spcCol="1270" anchor="ctr" anchorCtr="0">
            <a:noAutofit/>
          </a:bodyPr>
          <a:lstStyle/>
          <a:p>
            <a:pPr lvl="0" algn="ctr" defTabSz="222250">
              <a:lnSpc>
                <a:spcPct val="90000"/>
              </a:lnSpc>
              <a:spcBef>
                <a:spcPct val="0"/>
              </a:spcBef>
              <a:spcAft>
                <a:spcPct val="35000"/>
              </a:spcAft>
            </a:pPr>
            <a:endParaRPr lang="it-IT" sz="500" kern="1200" dirty="0"/>
          </a:p>
        </p:txBody>
      </p:sp>
      <p:sp>
        <p:nvSpPr>
          <p:cNvPr id="20" name="Figura a mano libera 19"/>
          <p:cNvSpPr/>
          <p:nvPr/>
        </p:nvSpPr>
        <p:spPr>
          <a:xfrm rot="18289469">
            <a:off x="6959004" y="3161693"/>
            <a:ext cx="1880808" cy="54492"/>
          </a:xfrm>
          <a:custGeom>
            <a:avLst/>
            <a:gdLst>
              <a:gd name="connsiteX0" fmla="*/ 0 w 1880808"/>
              <a:gd name="connsiteY0" fmla="*/ 27246 h 54492"/>
              <a:gd name="connsiteX1" fmla="*/ 1880808 w 1880808"/>
              <a:gd name="connsiteY1" fmla="*/ 27246 h 54492"/>
            </a:gdLst>
            <a:ahLst/>
            <a:cxnLst>
              <a:cxn ang="0">
                <a:pos x="connsiteX0" y="connsiteY0"/>
              </a:cxn>
              <a:cxn ang="0">
                <a:pos x="connsiteX1" y="connsiteY1"/>
              </a:cxn>
            </a:cxnLst>
            <a:rect l="l" t="t" r="r" b="b"/>
            <a:pathLst>
              <a:path w="1880808" h="54492">
                <a:moveTo>
                  <a:pt x="0" y="27246"/>
                </a:moveTo>
                <a:lnTo>
                  <a:pt x="1880808" y="27246"/>
                </a:lnTo>
              </a:path>
            </a:pathLst>
          </a:custGeom>
          <a:ln w="28575"/>
        </p:spPr>
        <p:style>
          <a:lnRef idx="3">
            <a:schemeClr val="accent1"/>
          </a:lnRef>
          <a:fillRef idx="0">
            <a:schemeClr val="accent1"/>
          </a:fillRef>
          <a:effectRef idx="2">
            <a:schemeClr val="accent1"/>
          </a:effectRef>
          <a:fontRef idx="minor">
            <a:schemeClr val="tx1"/>
          </a:fontRef>
        </p:style>
        <p:txBody>
          <a:bodyPr spcFirstLastPara="0" vert="horz" wrap="square" lIns="906084" tIns="-19775" rIns="906084" bIns="-19774" numCol="1" spcCol="1270" anchor="ctr" anchorCtr="0">
            <a:noAutofit/>
          </a:bodyPr>
          <a:lstStyle/>
          <a:p>
            <a:pPr lvl="0" algn="ctr" defTabSz="266700">
              <a:lnSpc>
                <a:spcPct val="90000"/>
              </a:lnSpc>
              <a:spcBef>
                <a:spcPct val="0"/>
              </a:spcBef>
              <a:spcAft>
                <a:spcPct val="35000"/>
              </a:spcAft>
            </a:pPr>
            <a:endParaRPr lang="it-IT" sz="600" kern="1200" dirty="0"/>
          </a:p>
        </p:txBody>
      </p:sp>
      <p:sp>
        <p:nvSpPr>
          <p:cNvPr id="21" name="Figura a mano libera 20"/>
          <p:cNvSpPr/>
          <p:nvPr/>
        </p:nvSpPr>
        <p:spPr>
          <a:xfrm rot="3310531">
            <a:off x="3199784" y="4705658"/>
            <a:ext cx="1880808" cy="54492"/>
          </a:xfrm>
          <a:custGeom>
            <a:avLst/>
            <a:gdLst>
              <a:gd name="connsiteX0" fmla="*/ 0 w 1880808"/>
              <a:gd name="connsiteY0" fmla="*/ 27246 h 54492"/>
              <a:gd name="connsiteX1" fmla="*/ 1880808 w 1880808"/>
              <a:gd name="connsiteY1" fmla="*/ 27246 h 54492"/>
            </a:gdLst>
            <a:ahLst/>
            <a:cxnLst>
              <a:cxn ang="0">
                <a:pos x="connsiteX0" y="connsiteY0"/>
              </a:cxn>
              <a:cxn ang="0">
                <a:pos x="connsiteX1" y="connsiteY1"/>
              </a:cxn>
            </a:cxnLst>
            <a:rect l="l" t="t" r="r" b="b"/>
            <a:pathLst>
              <a:path w="1880808" h="54492">
                <a:moveTo>
                  <a:pt x="0" y="27246"/>
                </a:moveTo>
                <a:lnTo>
                  <a:pt x="1880808" y="27246"/>
                </a:lnTo>
              </a:path>
            </a:pathLst>
          </a:custGeom>
          <a:ln w="28575"/>
        </p:spPr>
        <p:style>
          <a:lnRef idx="3">
            <a:schemeClr val="accent1"/>
          </a:lnRef>
          <a:fillRef idx="0">
            <a:schemeClr val="accent1"/>
          </a:fillRef>
          <a:effectRef idx="2">
            <a:schemeClr val="accent1"/>
          </a:effectRef>
          <a:fontRef idx="minor">
            <a:schemeClr val="tx1"/>
          </a:fontRef>
        </p:style>
        <p:txBody>
          <a:bodyPr spcFirstLastPara="0" vert="horz" wrap="square" lIns="906084" tIns="-19774" rIns="906084" bIns="-19775" numCol="1" spcCol="1270" anchor="ctr" anchorCtr="0">
            <a:noAutofit/>
          </a:bodyPr>
          <a:lstStyle/>
          <a:p>
            <a:pPr lvl="0" algn="ctr" defTabSz="266700">
              <a:lnSpc>
                <a:spcPct val="90000"/>
              </a:lnSpc>
              <a:spcBef>
                <a:spcPct val="0"/>
              </a:spcBef>
              <a:spcAft>
                <a:spcPct val="35000"/>
              </a:spcAft>
            </a:pPr>
            <a:endParaRPr lang="it-IT" sz="600" kern="1200" dirty="0"/>
          </a:p>
        </p:txBody>
      </p:sp>
      <p:sp>
        <p:nvSpPr>
          <p:cNvPr id="22" name="Figura a mano libera 21"/>
          <p:cNvSpPr/>
          <p:nvPr/>
        </p:nvSpPr>
        <p:spPr>
          <a:xfrm rot="18289469">
            <a:off x="3199783" y="3161692"/>
            <a:ext cx="1880808" cy="54492"/>
          </a:xfrm>
          <a:custGeom>
            <a:avLst/>
            <a:gdLst>
              <a:gd name="connsiteX0" fmla="*/ 0 w 1880808"/>
              <a:gd name="connsiteY0" fmla="*/ 27246 h 54492"/>
              <a:gd name="connsiteX1" fmla="*/ 1880808 w 1880808"/>
              <a:gd name="connsiteY1" fmla="*/ 27246 h 54492"/>
            </a:gdLst>
            <a:ahLst/>
            <a:cxnLst>
              <a:cxn ang="0">
                <a:pos x="connsiteX0" y="connsiteY0"/>
              </a:cxn>
              <a:cxn ang="0">
                <a:pos x="connsiteX1" y="connsiteY1"/>
              </a:cxn>
            </a:cxnLst>
            <a:rect l="l" t="t" r="r" b="b"/>
            <a:pathLst>
              <a:path w="1880808" h="54492">
                <a:moveTo>
                  <a:pt x="0" y="27246"/>
                </a:moveTo>
                <a:lnTo>
                  <a:pt x="1880808" y="27246"/>
                </a:lnTo>
              </a:path>
            </a:pathLst>
          </a:custGeom>
          <a:ln w="28575"/>
        </p:spPr>
        <p:style>
          <a:lnRef idx="3">
            <a:schemeClr val="accent1"/>
          </a:lnRef>
          <a:fillRef idx="0">
            <a:schemeClr val="accent1"/>
          </a:fillRef>
          <a:effectRef idx="2">
            <a:schemeClr val="accent1"/>
          </a:effectRef>
          <a:fontRef idx="minor">
            <a:schemeClr val="tx1"/>
          </a:fontRef>
        </p:style>
        <p:txBody>
          <a:bodyPr spcFirstLastPara="0" vert="horz" wrap="square" lIns="906084" tIns="-19774" rIns="906084" bIns="-19774" numCol="1" spcCol="1270" anchor="ctr" anchorCtr="0">
            <a:noAutofit/>
          </a:bodyPr>
          <a:lstStyle/>
          <a:p>
            <a:pPr lvl="0" algn="ctr" defTabSz="266700">
              <a:lnSpc>
                <a:spcPct val="90000"/>
              </a:lnSpc>
              <a:spcBef>
                <a:spcPct val="0"/>
              </a:spcBef>
              <a:spcAft>
                <a:spcPct val="35000"/>
              </a:spcAft>
            </a:pPr>
            <a:endParaRPr lang="it-IT" sz="600" kern="1200" dirty="0"/>
          </a:p>
        </p:txBody>
      </p:sp>
      <p:sp>
        <p:nvSpPr>
          <p:cNvPr id="23" name="Figura a mano libera 22"/>
          <p:cNvSpPr/>
          <p:nvPr/>
        </p:nvSpPr>
        <p:spPr>
          <a:xfrm>
            <a:off x="3603156" y="3933674"/>
            <a:ext cx="1074062" cy="54492"/>
          </a:xfrm>
          <a:custGeom>
            <a:avLst/>
            <a:gdLst>
              <a:gd name="connsiteX0" fmla="*/ 0 w 1074062"/>
              <a:gd name="connsiteY0" fmla="*/ 27246 h 54492"/>
              <a:gd name="connsiteX1" fmla="*/ 1074062 w 1074062"/>
              <a:gd name="connsiteY1" fmla="*/ 27246 h 54492"/>
            </a:gdLst>
            <a:ahLst/>
            <a:cxnLst>
              <a:cxn ang="0">
                <a:pos x="connsiteX0" y="connsiteY0"/>
              </a:cxn>
              <a:cxn ang="0">
                <a:pos x="connsiteX1" y="connsiteY1"/>
              </a:cxn>
            </a:cxnLst>
            <a:rect l="l" t="t" r="r" b="b"/>
            <a:pathLst>
              <a:path w="1074062" h="54492">
                <a:moveTo>
                  <a:pt x="0" y="27246"/>
                </a:moveTo>
                <a:lnTo>
                  <a:pt x="1074062" y="27246"/>
                </a:lnTo>
              </a:path>
            </a:pathLst>
          </a:custGeom>
          <a:ln w="28575"/>
        </p:spPr>
        <p:style>
          <a:lnRef idx="3">
            <a:schemeClr val="accent1"/>
          </a:lnRef>
          <a:fillRef idx="0">
            <a:schemeClr val="accent1"/>
          </a:fillRef>
          <a:effectRef idx="2">
            <a:schemeClr val="accent1"/>
          </a:effectRef>
          <a:fontRef idx="minor">
            <a:schemeClr val="tx1"/>
          </a:fontRef>
        </p:style>
        <p:txBody>
          <a:bodyPr spcFirstLastPara="0" vert="horz" wrap="square" lIns="522880" tIns="395" rIns="522879" bIns="394" numCol="1" spcCol="1270" anchor="ctr" anchorCtr="0">
            <a:noAutofit/>
          </a:bodyPr>
          <a:lstStyle/>
          <a:p>
            <a:pPr lvl="0" algn="ctr" defTabSz="222250">
              <a:lnSpc>
                <a:spcPct val="90000"/>
              </a:lnSpc>
              <a:spcBef>
                <a:spcPct val="0"/>
              </a:spcBef>
              <a:spcAft>
                <a:spcPct val="35000"/>
              </a:spcAft>
            </a:pPr>
            <a:endParaRPr lang="it-IT" sz="500" kern="1200" dirty="0"/>
          </a:p>
        </p:txBody>
      </p:sp>
      <p:sp>
        <p:nvSpPr>
          <p:cNvPr id="24" name="Figura a mano libera 23"/>
          <p:cNvSpPr/>
          <p:nvPr/>
        </p:nvSpPr>
        <p:spPr>
          <a:xfrm>
            <a:off x="7362377" y="3933675"/>
            <a:ext cx="1074062" cy="54492"/>
          </a:xfrm>
          <a:custGeom>
            <a:avLst/>
            <a:gdLst>
              <a:gd name="connsiteX0" fmla="*/ 0 w 1074062"/>
              <a:gd name="connsiteY0" fmla="*/ 27246 h 54492"/>
              <a:gd name="connsiteX1" fmla="*/ 1074062 w 1074062"/>
              <a:gd name="connsiteY1" fmla="*/ 27246 h 54492"/>
            </a:gdLst>
            <a:ahLst/>
            <a:cxnLst>
              <a:cxn ang="0">
                <a:pos x="connsiteX0" y="connsiteY0"/>
              </a:cxn>
              <a:cxn ang="0">
                <a:pos x="connsiteX1" y="connsiteY1"/>
              </a:cxn>
            </a:cxnLst>
            <a:rect l="l" t="t" r="r" b="b"/>
            <a:pathLst>
              <a:path w="1074062" h="54492">
                <a:moveTo>
                  <a:pt x="0" y="27246"/>
                </a:moveTo>
                <a:lnTo>
                  <a:pt x="1074062" y="27246"/>
                </a:lnTo>
              </a:path>
            </a:pathLst>
          </a:custGeom>
          <a:ln w="28575"/>
        </p:spPr>
        <p:style>
          <a:lnRef idx="3">
            <a:schemeClr val="accent1"/>
          </a:lnRef>
          <a:fillRef idx="0">
            <a:schemeClr val="accent1"/>
          </a:fillRef>
          <a:effectRef idx="2">
            <a:schemeClr val="accent1"/>
          </a:effectRef>
          <a:fontRef idx="minor">
            <a:schemeClr val="tx1"/>
          </a:fontRef>
        </p:style>
        <p:txBody>
          <a:bodyPr spcFirstLastPara="0" vert="horz" wrap="square" lIns="522880" tIns="395" rIns="522879" bIns="394" numCol="1" spcCol="1270" anchor="ctr" anchorCtr="0">
            <a:noAutofit/>
          </a:bodyPr>
          <a:lstStyle/>
          <a:p>
            <a:pPr lvl="0" algn="ctr" defTabSz="222250">
              <a:lnSpc>
                <a:spcPct val="90000"/>
              </a:lnSpc>
              <a:spcBef>
                <a:spcPct val="0"/>
              </a:spcBef>
              <a:spcAft>
                <a:spcPct val="35000"/>
              </a:spcAft>
            </a:pPr>
            <a:endParaRPr lang="it-IT" sz="500" kern="1200" dirty="0"/>
          </a:p>
        </p:txBody>
      </p:sp>
      <p:sp>
        <p:nvSpPr>
          <p:cNvPr id="25" name="Figura a mano libera 24"/>
          <p:cNvSpPr/>
          <p:nvPr/>
        </p:nvSpPr>
        <p:spPr>
          <a:xfrm rot="18289469">
            <a:off x="6959003" y="3161692"/>
            <a:ext cx="1880808" cy="54492"/>
          </a:xfrm>
          <a:custGeom>
            <a:avLst/>
            <a:gdLst>
              <a:gd name="connsiteX0" fmla="*/ 0 w 1880808"/>
              <a:gd name="connsiteY0" fmla="*/ 27246 h 54492"/>
              <a:gd name="connsiteX1" fmla="*/ 1880808 w 1880808"/>
              <a:gd name="connsiteY1" fmla="*/ 27246 h 54492"/>
            </a:gdLst>
            <a:ahLst/>
            <a:cxnLst>
              <a:cxn ang="0">
                <a:pos x="connsiteX0" y="connsiteY0"/>
              </a:cxn>
              <a:cxn ang="0">
                <a:pos x="connsiteX1" y="connsiteY1"/>
              </a:cxn>
            </a:cxnLst>
            <a:rect l="l" t="t" r="r" b="b"/>
            <a:pathLst>
              <a:path w="1880808" h="54492">
                <a:moveTo>
                  <a:pt x="0" y="27246"/>
                </a:moveTo>
                <a:lnTo>
                  <a:pt x="1880808" y="27246"/>
                </a:lnTo>
              </a:path>
            </a:pathLst>
          </a:custGeom>
          <a:ln w="28575"/>
        </p:spPr>
        <p:style>
          <a:lnRef idx="3">
            <a:schemeClr val="accent1"/>
          </a:lnRef>
          <a:fillRef idx="0">
            <a:schemeClr val="accent1"/>
          </a:fillRef>
          <a:effectRef idx="2">
            <a:schemeClr val="accent1"/>
          </a:effectRef>
          <a:fontRef idx="minor">
            <a:schemeClr val="tx1"/>
          </a:fontRef>
        </p:style>
        <p:txBody>
          <a:bodyPr spcFirstLastPara="0" vert="horz" wrap="square" lIns="906084" tIns="-19775" rIns="906084" bIns="-19774" numCol="1" spcCol="1270" anchor="ctr" anchorCtr="0">
            <a:noAutofit/>
          </a:bodyPr>
          <a:lstStyle/>
          <a:p>
            <a:pPr lvl="0" algn="ctr" defTabSz="266700">
              <a:lnSpc>
                <a:spcPct val="90000"/>
              </a:lnSpc>
              <a:spcBef>
                <a:spcPct val="0"/>
              </a:spcBef>
              <a:spcAft>
                <a:spcPct val="35000"/>
              </a:spcAft>
            </a:pPr>
            <a:endParaRPr lang="it-IT" sz="600" kern="1200" dirty="0"/>
          </a:p>
        </p:txBody>
      </p:sp>
    </p:spTree>
    <p:extLst>
      <p:ext uri="{BB962C8B-B14F-4D97-AF65-F5344CB8AC3E}">
        <p14:creationId xmlns:p14="http://schemas.microsoft.com/office/powerpoint/2010/main" val="3712101278"/>
      </p:ext>
    </p:extLst>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1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randombar(horizontal)">
                                      <p:cBhvr>
                                        <p:cTn id="37" dur="500"/>
                                        <p:tgtEl>
                                          <p:spTgt spid="11"/>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left)">
                                      <p:cBhvr>
                                        <p:cTn id="41" dur="5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randombar(horizontal)">
                                      <p:cBhvr>
                                        <p:cTn id="46" dur="500"/>
                                        <p:tgtEl>
                                          <p:spTgt spid="13"/>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ipe(left)">
                                      <p:cBhvr>
                                        <p:cTn id="50" dur="5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randombar(horizontal)">
                                      <p:cBhvr>
                                        <p:cTn id="55" dur="500"/>
                                        <p:tgtEl>
                                          <p:spTgt spid="15"/>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1" fill="hold" grpId="0" nodeType="click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wipe(up)">
                                      <p:cBhvr>
                                        <p:cTn id="60" dur="500"/>
                                        <p:tgtEl>
                                          <p:spTgt spid="16"/>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wipe(left)">
                                      <p:cBhvr>
                                        <p:cTn id="65" dur="500"/>
                                        <p:tgtEl>
                                          <p:spTgt spid="17"/>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down)">
                                      <p:cBhvr>
                                        <p:cTn id="70" dur="500"/>
                                        <p:tgtEl>
                                          <p:spTgt spid="18"/>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19"/>
                                        </p:tgtEl>
                                        <p:attrNameLst>
                                          <p:attrName>style.visibility</p:attrName>
                                        </p:attrNameLst>
                                      </p:cBhvr>
                                      <p:to>
                                        <p:strVal val="visible"/>
                                      </p:to>
                                    </p:set>
                                    <p:animEffect transition="in" filter="wipe(left)">
                                      <p:cBhvr>
                                        <p:cTn id="75" dur="500"/>
                                        <p:tgtEl>
                                          <p:spTgt spid="19"/>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20"/>
                                        </p:tgtEl>
                                        <p:attrNameLst>
                                          <p:attrName>style.visibility</p:attrName>
                                        </p:attrNameLst>
                                      </p:cBhvr>
                                      <p:to>
                                        <p:strVal val="visible"/>
                                      </p:to>
                                    </p:set>
                                    <p:animEffect transition="in" filter="wipe(left)">
                                      <p:cBhvr>
                                        <p:cTn id="80" dur="500"/>
                                        <p:tgtEl>
                                          <p:spTgt spid="20"/>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1" fill="hold" grpId="0" nodeType="clickEffect">
                                  <p:stCondLst>
                                    <p:cond delay="0"/>
                                  </p:stCondLst>
                                  <p:childTnLst>
                                    <p:set>
                                      <p:cBhvr>
                                        <p:cTn id="84" dur="1" fill="hold">
                                          <p:stCondLst>
                                            <p:cond delay="0"/>
                                          </p:stCondLst>
                                        </p:cTn>
                                        <p:tgtEl>
                                          <p:spTgt spid="21"/>
                                        </p:tgtEl>
                                        <p:attrNameLst>
                                          <p:attrName>style.visibility</p:attrName>
                                        </p:attrNameLst>
                                      </p:cBhvr>
                                      <p:to>
                                        <p:strVal val="visible"/>
                                      </p:to>
                                    </p:set>
                                    <p:animEffect transition="in" filter="wipe(up)">
                                      <p:cBhvr>
                                        <p:cTn id="85" dur="500"/>
                                        <p:tgtEl>
                                          <p:spTgt spid="21"/>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4" fill="hold" grpId="0" nodeType="clickEffect">
                                  <p:stCondLst>
                                    <p:cond delay="0"/>
                                  </p:stCondLst>
                                  <p:childTnLst>
                                    <p:set>
                                      <p:cBhvr>
                                        <p:cTn id="89" dur="1" fill="hold">
                                          <p:stCondLst>
                                            <p:cond delay="0"/>
                                          </p:stCondLst>
                                        </p:cTn>
                                        <p:tgtEl>
                                          <p:spTgt spid="22"/>
                                        </p:tgtEl>
                                        <p:attrNameLst>
                                          <p:attrName>style.visibility</p:attrName>
                                        </p:attrNameLst>
                                      </p:cBhvr>
                                      <p:to>
                                        <p:strVal val="visible"/>
                                      </p:to>
                                    </p:set>
                                    <p:animEffect transition="in" filter="wipe(down)">
                                      <p:cBhvr>
                                        <p:cTn id="90" dur="500"/>
                                        <p:tgtEl>
                                          <p:spTgt spid="22"/>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grpId="0" nodeType="click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wipe(left)">
                                      <p:cBhvr>
                                        <p:cTn id="95" dur="500"/>
                                        <p:tgtEl>
                                          <p:spTgt spid="23"/>
                                        </p:tgtEl>
                                      </p:cBhvr>
                                    </p:animEffect>
                                  </p:childTnLst>
                                </p:cTn>
                              </p:par>
                            </p:childTnLst>
                          </p:cTn>
                        </p:par>
                        <p:par>
                          <p:cTn id="96" fill="hold">
                            <p:stCondLst>
                              <p:cond delay="500"/>
                            </p:stCondLst>
                            <p:childTnLst>
                              <p:par>
                                <p:cTn id="97" presetID="22" presetClass="entr" presetSubtype="8"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Effect transition="in" filter="wipe(left)">
                                      <p:cBhvr>
                                        <p:cTn id="99" dur="500"/>
                                        <p:tgtEl>
                                          <p:spTgt spid="24"/>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grpId="0" nodeType="clickEffect">
                                  <p:stCondLst>
                                    <p:cond delay="0"/>
                                  </p:stCondLst>
                                  <p:childTnLst>
                                    <p:set>
                                      <p:cBhvr>
                                        <p:cTn id="103" dur="1" fill="hold">
                                          <p:stCondLst>
                                            <p:cond delay="0"/>
                                          </p:stCondLst>
                                        </p:cTn>
                                        <p:tgtEl>
                                          <p:spTgt spid="25"/>
                                        </p:tgtEl>
                                        <p:attrNameLst>
                                          <p:attrName>style.visibility</p:attrName>
                                        </p:attrNameLst>
                                      </p:cBhvr>
                                      <p:to>
                                        <p:strVal val="visible"/>
                                      </p:to>
                                    </p:set>
                                    <p:animEffect transition="in" filter="wipe(left)">
                                      <p:cBhvr>
                                        <p:cTn id="10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igura a mano libera 9"/>
          <p:cNvSpPr/>
          <p:nvPr/>
        </p:nvSpPr>
        <p:spPr>
          <a:xfrm>
            <a:off x="9861399" y="2180407"/>
            <a:ext cx="117885" cy="555539"/>
          </a:xfrm>
          <a:custGeom>
            <a:avLst/>
            <a:gdLst/>
            <a:ahLst/>
            <a:cxnLst/>
            <a:rect l="0" t="0" r="0" b="0"/>
            <a:pathLst>
              <a:path>
                <a:moveTo>
                  <a:pt x="117885" y="0"/>
                </a:moveTo>
                <a:lnTo>
                  <a:pt x="117885" y="555539"/>
                </a:lnTo>
                <a:lnTo>
                  <a:pt x="0" y="555539"/>
                </a:lnTo>
              </a:path>
            </a:pathLst>
          </a:custGeom>
          <a:ln w="28575"/>
        </p:spPr>
        <p:style>
          <a:lnRef idx="3">
            <a:schemeClr val="accent1"/>
          </a:lnRef>
          <a:fillRef idx="0">
            <a:schemeClr val="accent1"/>
          </a:fillRef>
          <a:effectRef idx="2">
            <a:schemeClr val="accent1"/>
          </a:effectRef>
          <a:fontRef idx="minor">
            <a:schemeClr val="tx1"/>
          </a:fontRef>
        </p:style>
      </p:sp>
      <p:sp>
        <p:nvSpPr>
          <p:cNvPr id="11" name="Figura a mano libera 10"/>
          <p:cNvSpPr/>
          <p:nvPr/>
        </p:nvSpPr>
        <p:spPr>
          <a:xfrm>
            <a:off x="9979284" y="2174636"/>
            <a:ext cx="686056" cy="1199623"/>
          </a:xfrm>
          <a:custGeom>
            <a:avLst/>
            <a:gdLst/>
            <a:ahLst/>
            <a:cxnLst/>
            <a:rect l="0" t="0" r="0" b="0"/>
            <a:pathLst>
              <a:path>
                <a:moveTo>
                  <a:pt x="0" y="0"/>
                </a:moveTo>
                <a:lnTo>
                  <a:pt x="0" y="1081737"/>
                </a:lnTo>
                <a:lnTo>
                  <a:pt x="686056" y="1081737"/>
                </a:lnTo>
                <a:lnTo>
                  <a:pt x="686056" y="1199623"/>
                </a:lnTo>
              </a:path>
            </a:pathLst>
          </a:custGeom>
          <a:ln w="28575"/>
        </p:spPr>
        <p:style>
          <a:lnRef idx="3">
            <a:schemeClr val="accent1"/>
          </a:lnRef>
          <a:fillRef idx="0">
            <a:schemeClr val="accent1"/>
          </a:fillRef>
          <a:effectRef idx="2">
            <a:schemeClr val="accent1"/>
          </a:effectRef>
          <a:fontRef idx="minor">
            <a:schemeClr val="tx1"/>
          </a:fontRef>
        </p:style>
      </p:sp>
      <p:sp>
        <p:nvSpPr>
          <p:cNvPr id="12" name="Figura a mano libera 11"/>
          <p:cNvSpPr/>
          <p:nvPr/>
        </p:nvSpPr>
        <p:spPr>
          <a:xfrm>
            <a:off x="9096617" y="2180407"/>
            <a:ext cx="687600" cy="1193290"/>
          </a:xfrm>
          <a:custGeom>
            <a:avLst/>
            <a:gdLst/>
            <a:ahLst/>
            <a:cxnLst/>
            <a:rect l="0" t="0" r="0" b="0"/>
            <a:pathLst>
              <a:path>
                <a:moveTo>
                  <a:pt x="882667" y="0"/>
                </a:moveTo>
                <a:lnTo>
                  <a:pt x="882667" y="1075405"/>
                </a:lnTo>
                <a:lnTo>
                  <a:pt x="0" y="1075405"/>
                </a:lnTo>
                <a:lnTo>
                  <a:pt x="0" y="1193290"/>
                </a:lnTo>
              </a:path>
            </a:pathLst>
          </a:custGeom>
          <a:ln w="28575"/>
        </p:spPr>
        <p:style>
          <a:lnRef idx="3">
            <a:schemeClr val="accent1"/>
          </a:lnRef>
          <a:fillRef idx="0">
            <a:schemeClr val="accent1"/>
          </a:fillRef>
          <a:effectRef idx="2">
            <a:schemeClr val="accent1"/>
          </a:effectRef>
          <a:fontRef idx="minor">
            <a:schemeClr val="tx1"/>
          </a:fontRef>
        </p:style>
      </p:sp>
      <p:sp>
        <p:nvSpPr>
          <p:cNvPr id="14" name="Figura a mano libera 13"/>
          <p:cNvSpPr/>
          <p:nvPr/>
        </p:nvSpPr>
        <p:spPr>
          <a:xfrm>
            <a:off x="5856816" y="2172108"/>
            <a:ext cx="309711" cy="1044000"/>
          </a:xfrm>
          <a:custGeom>
            <a:avLst/>
            <a:gdLst/>
            <a:ahLst/>
            <a:cxnLst/>
            <a:rect l="0" t="0" r="0" b="0"/>
            <a:pathLst>
              <a:path>
                <a:moveTo>
                  <a:pt x="117885" y="0"/>
                </a:moveTo>
                <a:lnTo>
                  <a:pt x="117885" y="555539"/>
                </a:lnTo>
                <a:lnTo>
                  <a:pt x="0" y="555539"/>
                </a:lnTo>
              </a:path>
            </a:pathLst>
          </a:custGeom>
          <a:ln w="28575"/>
        </p:spPr>
        <p:style>
          <a:lnRef idx="3">
            <a:schemeClr val="accent1"/>
          </a:lnRef>
          <a:fillRef idx="0">
            <a:schemeClr val="accent1"/>
          </a:fillRef>
          <a:effectRef idx="2">
            <a:schemeClr val="accent1"/>
          </a:effectRef>
          <a:fontRef idx="minor">
            <a:schemeClr val="tx1"/>
          </a:fontRef>
        </p:style>
      </p:sp>
      <p:sp>
        <p:nvSpPr>
          <p:cNvPr id="15" name="Figura a mano libera 14"/>
          <p:cNvSpPr/>
          <p:nvPr/>
        </p:nvSpPr>
        <p:spPr>
          <a:xfrm>
            <a:off x="5982346" y="2619083"/>
            <a:ext cx="1166676" cy="1894088"/>
          </a:xfrm>
          <a:custGeom>
            <a:avLst/>
            <a:gdLst/>
            <a:ahLst/>
            <a:cxnLst/>
            <a:rect l="0" t="0" r="0" b="0"/>
            <a:pathLst>
              <a:path>
                <a:moveTo>
                  <a:pt x="0" y="0"/>
                </a:moveTo>
                <a:lnTo>
                  <a:pt x="0" y="1776202"/>
                </a:lnTo>
                <a:lnTo>
                  <a:pt x="1166676" y="1776202"/>
                </a:lnTo>
                <a:lnTo>
                  <a:pt x="1166676" y="1894088"/>
                </a:lnTo>
              </a:path>
            </a:pathLst>
          </a:custGeom>
          <a:ln w="28575"/>
        </p:spPr>
        <p:style>
          <a:lnRef idx="3">
            <a:schemeClr val="accent1"/>
          </a:lnRef>
          <a:fillRef idx="0">
            <a:schemeClr val="accent1"/>
          </a:fillRef>
          <a:effectRef idx="2">
            <a:schemeClr val="accent1"/>
          </a:effectRef>
          <a:fontRef idx="minor">
            <a:schemeClr val="tx1"/>
          </a:fontRef>
        </p:style>
      </p:sp>
      <p:sp>
        <p:nvSpPr>
          <p:cNvPr id="16" name="Figura a mano libera 15"/>
          <p:cNvSpPr/>
          <p:nvPr/>
        </p:nvSpPr>
        <p:spPr>
          <a:xfrm>
            <a:off x="4338184" y="2619083"/>
            <a:ext cx="754111" cy="1867158"/>
          </a:xfrm>
          <a:custGeom>
            <a:avLst/>
            <a:gdLst/>
            <a:ahLst/>
            <a:cxnLst/>
            <a:rect l="0" t="0" r="0" b="0"/>
            <a:pathLst>
              <a:path>
                <a:moveTo>
                  <a:pt x="1642413" y="0"/>
                </a:moveTo>
                <a:lnTo>
                  <a:pt x="1642413" y="1778610"/>
                </a:lnTo>
                <a:lnTo>
                  <a:pt x="0" y="1778610"/>
                </a:lnTo>
                <a:lnTo>
                  <a:pt x="0" y="1896496"/>
                </a:lnTo>
              </a:path>
            </a:pathLst>
          </a:custGeom>
          <a:ln w="28575"/>
        </p:spPr>
        <p:style>
          <a:lnRef idx="3">
            <a:schemeClr val="accent1"/>
          </a:lnRef>
          <a:fillRef idx="0">
            <a:schemeClr val="accent1"/>
          </a:fillRef>
          <a:effectRef idx="2">
            <a:schemeClr val="accent1"/>
          </a:effectRef>
          <a:fontRef idx="minor">
            <a:schemeClr val="tx1"/>
          </a:fontRef>
        </p:style>
      </p:sp>
      <p:sp>
        <p:nvSpPr>
          <p:cNvPr id="17" name="Figura a mano libera 16"/>
          <p:cNvSpPr/>
          <p:nvPr/>
        </p:nvSpPr>
        <p:spPr>
          <a:xfrm>
            <a:off x="1922928" y="2162169"/>
            <a:ext cx="119075" cy="555539"/>
          </a:xfrm>
          <a:custGeom>
            <a:avLst/>
            <a:gdLst/>
            <a:ahLst/>
            <a:cxnLst/>
            <a:rect l="0" t="0" r="0" b="0"/>
            <a:pathLst>
              <a:path>
                <a:moveTo>
                  <a:pt x="0" y="0"/>
                </a:moveTo>
                <a:lnTo>
                  <a:pt x="0" y="555539"/>
                </a:lnTo>
                <a:lnTo>
                  <a:pt x="119075" y="555539"/>
                </a:lnTo>
              </a:path>
            </a:pathLst>
          </a:custGeom>
          <a:ln w="28575"/>
        </p:spPr>
        <p:style>
          <a:lnRef idx="3">
            <a:schemeClr val="accent1"/>
          </a:lnRef>
          <a:fillRef idx="0">
            <a:schemeClr val="accent1"/>
          </a:fillRef>
          <a:effectRef idx="2">
            <a:schemeClr val="accent1"/>
          </a:effectRef>
          <a:fontRef idx="minor">
            <a:schemeClr val="tx1"/>
          </a:fontRef>
        </p:style>
      </p:sp>
      <p:sp>
        <p:nvSpPr>
          <p:cNvPr id="18" name="Figura a mano libera 17"/>
          <p:cNvSpPr/>
          <p:nvPr/>
        </p:nvSpPr>
        <p:spPr>
          <a:xfrm>
            <a:off x="1922928" y="2162169"/>
            <a:ext cx="692989" cy="1111079"/>
          </a:xfrm>
          <a:custGeom>
            <a:avLst/>
            <a:gdLst/>
            <a:ahLst/>
            <a:cxnLst/>
            <a:rect l="0" t="0" r="0" b="0"/>
            <a:pathLst>
              <a:path>
                <a:moveTo>
                  <a:pt x="0" y="0"/>
                </a:moveTo>
                <a:lnTo>
                  <a:pt x="0" y="993193"/>
                </a:lnTo>
                <a:lnTo>
                  <a:pt x="692989" y="993193"/>
                </a:lnTo>
                <a:lnTo>
                  <a:pt x="692989" y="1111079"/>
                </a:lnTo>
              </a:path>
            </a:pathLst>
          </a:custGeom>
          <a:ln w="28575"/>
        </p:spPr>
        <p:style>
          <a:lnRef idx="3">
            <a:schemeClr val="accent1"/>
          </a:lnRef>
          <a:fillRef idx="0">
            <a:schemeClr val="accent1"/>
          </a:fillRef>
          <a:effectRef idx="2">
            <a:schemeClr val="accent1"/>
          </a:effectRef>
          <a:fontRef idx="minor">
            <a:schemeClr val="tx1"/>
          </a:fontRef>
        </p:style>
      </p:sp>
      <p:sp>
        <p:nvSpPr>
          <p:cNvPr id="19" name="Figura a mano libera 18"/>
          <p:cNvSpPr/>
          <p:nvPr/>
        </p:nvSpPr>
        <p:spPr>
          <a:xfrm>
            <a:off x="1243681" y="2162169"/>
            <a:ext cx="679246" cy="1111079"/>
          </a:xfrm>
          <a:custGeom>
            <a:avLst/>
            <a:gdLst/>
            <a:ahLst/>
            <a:cxnLst/>
            <a:rect l="0" t="0" r="0" b="0"/>
            <a:pathLst>
              <a:path>
                <a:moveTo>
                  <a:pt x="679246" y="0"/>
                </a:moveTo>
                <a:lnTo>
                  <a:pt x="679246" y="993193"/>
                </a:lnTo>
                <a:lnTo>
                  <a:pt x="0" y="993193"/>
                </a:lnTo>
                <a:lnTo>
                  <a:pt x="0" y="1111079"/>
                </a:lnTo>
              </a:path>
            </a:pathLst>
          </a:custGeom>
          <a:ln w="28575"/>
        </p:spPr>
        <p:style>
          <a:lnRef idx="3">
            <a:schemeClr val="accent1"/>
          </a:lnRef>
          <a:fillRef idx="0">
            <a:schemeClr val="accent1"/>
          </a:fillRef>
          <a:effectRef idx="2">
            <a:schemeClr val="accent1"/>
          </a:effectRef>
          <a:fontRef idx="minor">
            <a:schemeClr val="tx1"/>
          </a:fontRef>
        </p:style>
      </p:sp>
      <p:sp>
        <p:nvSpPr>
          <p:cNvPr id="20" name="Figura a mano libera 19"/>
          <p:cNvSpPr/>
          <p:nvPr/>
        </p:nvSpPr>
        <p:spPr>
          <a:xfrm>
            <a:off x="787553" y="1451076"/>
            <a:ext cx="2270750" cy="711092"/>
          </a:xfrm>
          <a:custGeom>
            <a:avLst/>
            <a:gdLst>
              <a:gd name="connsiteX0" fmla="*/ 0 w 2270750"/>
              <a:gd name="connsiteY0" fmla="*/ 0 h 711092"/>
              <a:gd name="connsiteX1" fmla="*/ 2270750 w 2270750"/>
              <a:gd name="connsiteY1" fmla="*/ 0 h 711092"/>
              <a:gd name="connsiteX2" fmla="*/ 2270750 w 2270750"/>
              <a:gd name="connsiteY2" fmla="*/ 711092 h 711092"/>
              <a:gd name="connsiteX3" fmla="*/ 0 w 2270750"/>
              <a:gd name="connsiteY3" fmla="*/ 711092 h 711092"/>
              <a:gd name="connsiteX4" fmla="*/ 0 w 2270750"/>
              <a:gd name="connsiteY4" fmla="*/ 0 h 711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0750" h="711092">
                <a:moveTo>
                  <a:pt x="0" y="0"/>
                </a:moveTo>
                <a:lnTo>
                  <a:pt x="2270750" y="0"/>
                </a:lnTo>
                <a:lnTo>
                  <a:pt x="2270750" y="711092"/>
                </a:lnTo>
                <a:lnTo>
                  <a:pt x="0" y="711092"/>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it-IT" sz="2400" b="1" kern="1200" dirty="0"/>
              <a:t>Mazza</a:t>
            </a:r>
            <a:endParaRPr lang="en-GB" sz="2400" b="1" kern="1200" dirty="0"/>
          </a:p>
        </p:txBody>
      </p:sp>
      <p:sp>
        <p:nvSpPr>
          <p:cNvPr id="21" name="Figura a mano libera 20"/>
          <p:cNvSpPr/>
          <p:nvPr/>
        </p:nvSpPr>
        <p:spPr>
          <a:xfrm>
            <a:off x="424304" y="3273248"/>
            <a:ext cx="1521995" cy="672964"/>
          </a:xfrm>
          <a:custGeom>
            <a:avLst/>
            <a:gdLst>
              <a:gd name="connsiteX0" fmla="*/ 0 w 1122722"/>
              <a:gd name="connsiteY0" fmla="*/ 0 h 561361"/>
              <a:gd name="connsiteX1" fmla="*/ 1122722 w 1122722"/>
              <a:gd name="connsiteY1" fmla="*/ 0 h 561361"/>
              <a:gd name="connsiteX2" fmla="*/ 1122722 w 1122722"/>
              <a:gd name="connsiteY2" fmla="*/ 561361 h 561361"/>
              <a:gd name="connsiteX3" fmla="*/ 0 w 1122722"/>
              <a:gd name="connsiteY3" fmla="*/ 561361 h 561361"/>
              <a:gd name="connsiteX4" fmla="*/ 0 w 1122722"/>
              <a:gd name="connsiteY4" fmla="*/ 0 h 561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2722" h="561361">
                <a:moveTo>
                  <a:pt x="0" y="0"/>
                </a:moveTo>
                <a:lnTo>
                  <a:pt x="1122722" y="0"/>
                </a:lnTo>
                <a:lnTo>
                  <a:pt x="1122722" y="561361"/>
                </a:lnTo>
                <a:lnTo>
                  <a:pt x="0" y="561361"/>
                </a:lnTo>
                <a:lnTo>
                  <a:pt x="0" y="0"/>
                </a:lnTo>
                <a:close/>
              </a:path>
            </a:pathLst>
          </a:custGeom>
          <a:solidFill>
            <a:schemeClr val="accent1">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255" tIns="8255" rIns="8255" bIns="8255" numCol="1" spcCol="1270" anchor="ctr" anchorCtr="0">
            <a:noAutofit/>
          </a:bodyPr>
          <a:lstStyle/>
          <a:p>
            <a:pPr lvl="0" algn="ctr" defTabSz="577850" rtl="0">
              <a:lnSpc>
                <a:spcPct val="90000"/>
              </a:lnSpc>
              <a:spcBef>
                <a:spcPct val="0"/>
              </a:spcBef>
              <a:spcAft>
                <a:spcPct val="35000"/>
              </a:spcAft>
            </a:pPr>
            <a:r>
              <a:rPr lang="it-IT" kern="1200" dirty="0"/>
              <a:t>Accusato di corruzione</a:t>
            </a:r>
          </a:p>
        </p:txBody>
      </p:sp>
      <p:sp>
        <p:nvSpPr>
          <p:cNvPr id="22" name="Figura a mano libera 21"/>
          <p:cNvSpPr/>
          <p:nvPr/>
        </p:nvSpPr>
        <p:spPr>
          <a:xfrm>
            <a:off x="2054555" y="3273248"/>
            <a:ext cx="1521995" cy="672964"/>
          </a:xfrm>
          <a:custGeom>
            <a:avLst/>
            <a:gdLst>
              <a:gd name="connsiteX0" fmla="*/ 0 w 1122722"/>
              <a:gd name="connsiteY0" fmla="*/ 0 h 561361"/>
              <a:gd name="connsiteX1" fmla="*/ 1122722 w 1122722"/>
              <a:gd name="connsiteY1" fmla="*/ 0 h 561361"/>
              <a:gd name="connsiteX2" fmla="*/ 1122722 w 1122722"/>
              <a:gd name="connsiteY2" fmla="*/ 561361 h 561361"/>
              <a:gd name="connsiteX3" fmla="*/ 0 w 1122722"/>
              <a:gd name="connsiteY3" fmla="*/ 561361 h 561361"/>
              <a:gd name="connsiteX4" fmla="*/ 0 w 1122722"/>
              <a:gd name="connsiteY4" fmla="*/ 0 h 561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2722" h="561361">
                <a:moveTo>
                  <a:pt x="0" y="0"/>
                </a:moveTo>
                <a:lnTo>
                  <a:pt x="1122722" y="0"/>
                </a:lnTo>
                <a:lnTo>
                  <a:pt x="1122722" y="561361"/>
                </a:lnTo>
                <a:lnTo>
                  <a:pt x="0" y="561361"/>
                </a:lnTo>
                <a:lnTo>
                  <a:pt x="0" y="0"/>
                </a:lnTo>
                <a:close/>
              </a:path>
            </a:pathLst>
          </a:custGeom>
          <a:solidFill>
            <a:schemeClr val="accent1">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255" tIns="8255" rIns="8255" bIns="8255" numCol="1" spcCol="1270" anchor="ctr" anchorCtr="0">
            <a:noAutofit/>
          </a:bodyPr>
          <a:lstStyle/>
          <a:p>
            <a:pPr lvl="0" algn="ctr" defTabSz="577850" rtl="0">
              <a:lnSpc>
                <a:spcPct val="90000"/>
              </a:lnSpc>
              <a:spcBef>
                <a:spcPct val="0"/>
              </a:spcBef>
              <a:spcAft>
                <a:spcPct val="35000"/>
              </a:spcAft>
            </a:pPr>
            <a:r>
              <a:rPr lang="it-IT" kern="1200" dirty="0"/>
              <a:t>Condannato ai domiciliari</a:t>
            </a:r>
          </a:p>
        </p:txBody>
      </p:sp>
      <p:sp>
        <p:nvSpPr>
          <p:cNvPr id="23" name="Figura a mano libera 22"/>
          <p:cNvSpPr/>
          <p:nvPr/>
        </p:nvSpPr>
        <p:spPr>
          <a:xfrm>
            <a:off x="2042004" y="2397940"/>
            <a:ext cx="1401943" cy="639536"/>
          </a:xfrm>
          <a:custGeom>
            <a:avLst/>
            <a:gdLst>
              <a:gd name="connsiteX0" fmla="*/ 0 w 1401943"/>
              <a:gd name="connsiteY0" fmla="*/ 0 h 639536"/>
              <a:gd name="connsiteX1" fmla="*/ 1401943 w 1401943"/>
              <a:gd name="connsiteY1" fmla="*/ 0 h 639536"/>
              <a:gd name="connsiteX2" fmla="*/ 1401943 w 1401943"/>
              <a:gd name="connsiteY2" fmla="*/ 639536 h 639536"/>
              <a:gd name="connsiteX3" fmla="*/ 0 w 1401943"/>
              <a:gd name="connsiteY3" fmla="*/ 639536 h 639536"/>
              <a:gd name="connsiteX4" fmla="*/ 0 w 1401943"/>
              <a:gd name="connsiteY4" fmla="*/ 0 h 639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1943" h="639536">
                <a:moveTo>
                  <a:pt x="0" y="0"/>
                </a:moveTo>
                <a:lnTo>
                  <a:pt x="1401943" y="0"/>
                </a:lnTo>
                <a:lnTo>
                  <a:pt x="1401943" y="639536"/>
                </a:lnTo>
                <a:lnTo>
                  <a:pt x="0" y="639536"/>
                </a:lnTo>
                <a:lnTo>
                  <a:pt x="0" y="0"/>
                </a:lnTo>
                <a:close/>
              </a:path>
            </a:pathLst>
          </a:custGeom>
          <a:solidFill>
            <a:srgbClr val="FF2F2F"/>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it-IT" sz="1600" kern="1200" dirty="0"/>
              <a:t>Sindaco di Seregno (2015-2017)</a:t>
            </a:r>
          </a:p>
        </p:txBody>
      </p:sp>
      <p:sp>
        <p:nvSpPr>
          <p:cNvPr id="24" name="Figura a mano libera 23"/>
          <p:cNvSpPr/>
          <p:nvPr/>
        </p:nvSpPr>
        <p:spPr>
          <a:xfrm>
            <a:off x="4815375" y="1441510"/>
            <a:ext cx="2361264" cy="733126"/>
          </a:xfrm>
          <a:custGeom>
            <a:avLst/>
            <a:gdLst>
              <a:gd name="connsiteX0" fmla="*/ 0 w 2361264"/>
              <a:gd name="connsiteY0" fmla="*/ 0 h 733126"/>
              <a:gd name="connsiteX1" fmla="*/ 2361264 w 2361264"/>
              <a:gd name="connsiteY1" fmla="*/ 0 h 733126"/>
              <a:gd name="connsiteX2" fmla="*/ 2361264 w 2361264"/>
              <a:gd name="connsiteY2" fmla="*/ 733126 h 733126"/>
              <a:gd name="connsiteX3" fmla="*/ 0 w 2361264"/>
              <a:gd name="connsiteY3" fmla="*/ 733126 h 733126"/>
              <a:gd name="connsiteX4" fmla="*/ 0 w 2361264"/>
              <a:gd name="connsiteY4" fmla="*/ 0 h 733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1264" h="733126">
                <a:moveTo>
                  <a:pt x="0" y="0"/>
                </a:moveTo>
                <a:lnTo>
                  <a:pt x="2361264" y="0"/>
                </a:lnTo>
                <a:lnTo>
                  <a:pt x="2361264" y="733126"/>
                </a:lnTo>
                <a:lnTo>
                  <a:pt x="0" y="733126"/>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it-IT" sz="2400" b="1" kern="1200" dirty="0"/>
              <a:t>Lugarà </a:t>
            </a:r>
            <a:endParaRPr lang="en-GB" sz="2400" b="1" kern="1200" dirty="0"/>
          </a:p>
        </p:txBody>
      </p:sp>
      <p:sp>
        <p:nvSpPr>
          <p:cNvPr id="25" name="Figura a mano libera 24"/>
          <p:cNvSpPr/>
          <p:nvPr/>
        </p:nvSpPr>
        <p:spPr>
          <a:xfrm>
            <a:off x="3661380" y="4520706"/>
            <a:ext cx="2019600" cy="1105200"/>
          </a:xfrm>
          <a:custGeom>
            <a:avLst/>
            <a:gdLst>
              <a:gd name="connsiteX0" fmla="*/ 0 w 2212907"/>
              <a:gd name="connsiteY0" fmla="*/ 0 h 1231828"/>
              <a:gd name="connsiteX1" fmla="*/ 2212907 w 2212907"/>
              <a:gd name="connsiteY1" fmla="*/ 0 h 1231828"/>
              <a:gd name="connsiteX2" fmla="*/ 2212907 w 2212907"/>
              <a:gd name="connsiteY2" fmla="*/ 1231828 h 1231828"/>
              <a:gd name="connsiteX3" fmla="*/ 0 w 2212907"/>
              <a:gd name="connsiteY3" fmla="*/ 1231828 h 1231828"/>
              <a:gd name="connsiteX4" fmla="*/ 0 w 2212907"/>
              <a:gd name="connsiteY4" fmla="*/ 0 h 12318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2907" h="1231828">
                <a:moveTo>
                  <a:pt x="0" y="0"/>
                </a:moveTo>
                <a:lnTo>
                  <a:pt x="2212907" y="0"/>
                </a:lnTo>
                <a:lnTo>
                  <a:pt x="2212907" y="1231828"/>
                </a:lnTo>
                <a:lnTo>
                  <a:pt x="0" y="1231828"/>
                </a:lnTo>
                <a:lnTo>
                  <a:pt x="0" y="0"/>
                </a:lnTo>
                <a:close/>
              </a:path>
            </a:pathLst>
          </a:custGeom>
          <a:solidFill>
            <a:schemeClr val="accent1">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it-IT" kern="1200" dirty="0"/>
              <a:t>Reciproci favori con esponenti della criminalità organizzata</a:t>
            </a:r>
            <a:endParaRPr lang="en-GB" kern="1200" dirty="0"/>
          </a:p>
        </p:txBody>
      </p:sp>
      <p:sp>
        <p:nvSpPr>
          <p:cNvPr id="26" name="Figura a mano libera 25"/>
          <p:cNvSpPr/>
          <p:nvPr/>
        </p:nvSpPr>
        <p:spPr>
          <a:xfrm>
            <a:off x="6061623" y="4520706"/>
            <a:ext cx="2017902" cy="1104174"/>
          </a:xfrm>
          <a:custGeom>
            <a:avLst/>
            <a:gdLst>
              <a:gd name="connsiteX0" fmla="*/ 0 w 2017902"/>
              <a:gd name="connsiteY0" fmla="*/ 0 h 1104174"/>
              <a:gd name="connsiteX1" fmla="*/ 2017902 w 2017902"/>
              <a:gd name="connsiteY1" fmla="*/ 0 h 1104174"/>
              <a:gd name="connsiteX2" fmla="*/ 2017902 w 2017902"/>
              <a:gd name="connsiteY2" fmla="*/ 1104174 h 1104174"/>
              <a:gd name="connsiteX3" fmla="*/ 0 w 2017902"/>
              <a:gd name="connsiteY3" fmla="*/ 1104174 h 1104174"/>
              <a:gd name="connsiteX4" fmla="*/ 0 w 2017902"/>
              <a:gd name="connsiteY4" fmla="*/ 0 h 1104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7902" h="1104174">
                <a:moveTo>
                  <a:pt x="0" y="0"/>
                </a:moveTo>
                <a:lnTo>
                  <a:pt x="2017902" y="0"/>
                </a:lnTo>
                <a:lnTo>
                  <a:pt x="2017902" y="1104174"/>
                </a:lnTo>
                <a:lnTo>
                  <a:pt x="0" y="1104174"/>
                </a:lnTo>
                <a:lnTo>
                  <a:pt x="0" y="0"/>
                </a:lnTo>
                <a:close/>
              </a:path>
            </a:pathLst>
          </a:custGeom>
          <a:solidFill>
            <a:schemeClr val="accent1">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it-IT" kern="1200" dirty="0"/>
              <a:t>Voleva costruire un supermercato con l’appoggio di Mazza</a:t>
            </a:r>
            <a:endParaRPr lang="en-GB" kern="1200" dirty="0"/>
          </a:p>
        </p:txBody>
      </p:sp>
      <p:sp>
        <p:nvSpPr>
          <p:cNvPr id="27" name="Figura a mano libera 26"/>
          <p:cNvSpPr/>
          <p:nvPr/>
        </p:nvSpPr>
        <p:spPr>
          <a:xfrm>
            <a:off x="4476178" y="2410408"/>
            <a:ext cx="1401943" cy="639536"/>
          </a:xfrm>
          <a:custGeom>
            <a:avLst/>
            <a:gdLst>
              <a:gd name="connsiteX0" fmla="*/ 0 w 1401943"/>
              <a:gd name="connsiteY0" fmla="*/ 0 h 639536"/>
              <a:gd name="connsiteX1" fmla="*/ 1401943 w 1401943"/>
              <a:gd name="connsiteY1" fmla="*/ 0 h 639536"/>
              <a:gd name="connsiteX2" fmla="*/ 1401943 w 1401943"/>
              <a:gd name="connsiteY2" fmla="*/ 639536 h 639536"/>
              <a:gd name="connsiteX3" fmla="*/ 0 w 1401943"/>
              <a:gd name="connsiteY3" fmla="*/ 639536 h 639536"/>
              <a:gd name="connsiteX4" fmla="*/ 0 w 1401943"/>
              <a:gd name="connsiteY4" fmla="*/ 0 h 639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1943" h="639536">
                <a:moveTo>
                  <a:pt x="0" y="0"/>
                </a:moveTo>
                <a:lnTo>
                  <a:pt x="1401943" y="0"/>
                </a:lnTo>
                <a:lnTo>
                  <a:pt x="1401943" y="639536"/>
                </a:lnTo>
                <a:lnTo>
                  <a:pt x="0" y="639536"/>
                </a:lnTo>
                <a:lnTo>
                  <a:pt x="0" y="0"/>
                </a:lnTo>
                <a:close/>
              </a:path>
            </a:pathLst>
          </a:custGeom>
          <a:solidFill>
            <a:srgbClr val="FF2F2F"/>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255" tIns="8255" rIns="8255" bIns="8255" numCol="1" spcCol="1270" anchor="ctr" anchorCtr="0">
            <a:noAutofit/>
          </a:bodyPr>
          <a:lstStyle/>
          <a:p>
            <a:pPr lvl="0" algn="ctr" defTabSz="577850" rtl="0">
              <a:lnSpc>
                <a:spcPct val="90000"/>
              </a:lnSpc>
              <a:spcBef>
                <a:spcPct val="0"/>
              </a:spcBef>
              <a:spcAft>
                <a:spcPct val="35000"/>
              </a:spcAft>
            </a:pPr>
            <a:r>
              <a:rPr lang="it-IT" sz="1600" kern="1200" dirty="0"/>
              <a:t>Imprenditore</a:t>
            </a:r>
          </a:p>
        </p:txBody>
      </p:sp>
      <p:sp>
        <p:nvSpPr>
          <p:cNvPr id="29" name="Figura a mano libera 28"/>
          <p:cNvSpPr/>
          <p:nvPr/>
        </p:nvSpPr>
        <p:spPr>
          <a:xfrm>
            <a:off x="8798653" y="1441510"/>
            <a:ext cx="2361264" cy="738897"/>
          </a:xfrm>
          <a:custGeom>
            <a:avLst/>
            <a:gdLst>
              <a:gd name="connsiteX0" fmla="*/ 0 w 2361264"/>
              <a:gd name="connsiteY0" fmla="*/ 0 h 738897"/>
              <a:gd name="connsiteX1" fmla="*/ 2361264 w 2361264"/>
              <a:gd name="connsiteY1" fmla="*/ 0 h 738897"/>
              <a:gd name="connsiteX2" fmla="*/ 2361264 w 2361264"/>
              <a:gd name="connsiteY2" fmla="*/ 738897 h 738897"/>
              <a:gd name="connsiteX3" fmla="*/ 0 w 2361264"/>
              <a:gd name="connsiteY3" fmla="*/ 738897 h 738897"/>
              <a:gd name="connsiteX4" fmla="*/ 0 w 2361264"/>
              <a:gd name="connsiteY4" fmla="*/ 0 h 738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1264" h="738897">
                <a:moveTo>
                  <a:pt x="0" y="0"/>
                </a:moveTo>
                <a:lnTo>
                  <a:pt x="2361264" y="0"/>
                </a:lnTo>
                <a:lnTo>
                  <a:pt x="2361264" y="738897"/>
                </a:lnTo>
                <a:lnTo>
                  <a:pt x="0" y="738897"/>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it-IT" sz="2400" b="1" kern="1200" dirty="0"/>
              <a:t>Mantovani</a:t>
            </a:r>
            <a:endParaRPr lang="en-GB" sz="2400" b="1" kern="1200" dirty="0"/>
          </a:p>
        </p:txBody>
      </p:sp>
      <p:sp>
        <p:nvSpPr>
          <p:cNvPr id="30" name="Figura a mano libera 29"/>
          <p:cNvSpPr/>
          <p:nvPr/>
        </p:nvSpPr>
        <p:spPr>
          <a:xfrm>
            <a:off x="8322675" y="3372526"/>
            <a:ext cx="1795693" cy="1061957"/>
          </a:xfrm>
          <a:custGeom>
            <a:avLst/>
            <a:gdLst>
              <a:gd name="connsiteX0" fmla="*/ 0 w 1272706"/>
              <a:gd name="connsiteY0" fmla="*/ 0 h 942654"/>
              <a:gd name="connsiteX1" fmla="*/ 1272706 w 1272706"/>
              <a:gd name="connsiteY1" fmla="*/ 0 h 942654"/>
              <a:gd name="connsiteX2" fmla="*/ 1272706 w 1272706"/>
              <a:gd name="connsiteY2" fmla="*/ 942654 h 942654"/>
              <a:gd name="connsiteX3" fmla="*/ 0 w 1272706"/>
              <a:gd name="connsiteY3" fmla="*/ 942654 h 942654"/>
              <a:gd name="connsiteX4" fmla="*/ 0 w 1272706"/>
              <a:gd name="connsiteY4" fmla="*/ 0 h 9426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2706" h="942654">
                <a:moveTo>
                  <a:pt x="0" y="0"/>
                </a:moveTo>
                <a:lnTo>
                  <a:pt x="1272706" y="0"/>
                </a:lnTo>
                <a:lnTo>
                  <a:pt x="1272706" y="942654"/>
                </a:lnTo>
                <a:lnTo>
                  <a:pt x="0" y="942654"/>
                </a:lnTo>
                <a:lnTo>
                  <a:pt x="0" y="0"/>
                </a:lnTo>
                <a:close/>
              </a:path>
            </a:pathLst>
          </a:custGeom>
          <a:solidFill>
            <a:schemeClr val="accent1">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it-IT" kern="1200" dirty="0"/>
              <a:t>Contribuisce alla vittoria elettorale di Mazza</a:t>
            </a:r>
            <a:endParaRPr lang="en-GB" kern="1200" dirty="0"/>
          </a:p>
        </p:txBody>
      </p:sp>
      <p:sp>
        <p:nvSpPr>
          <p:cNvPr id="31" name="Figura a mano libera 30"/>
          <p:cNvSpPr/>
          <p:nvPr/>
        </p:nvSpPr>
        <p:spPr>
          <a:xfrm>
            <a:off x="10165054" y="3371908"/>
            <a:ext cx="1798083" cy="1062572"/>
          </a:xfrm>
          <a:custGeom>
            <a:avLst/>
            <a:gdLst>
              <a:gd name="connsiteX0" fmla="*/ 0 w 1519952"/>
              <a:gd name="connsiteY0" fmla="*/ 0 h 1078296"/>
              <a:gd name="connsiteX1" fmla="*/ 1519952 w 1519952"/>
              <a:gd name="connsiteY1" fmla="*/ 0 h 1078296"/>
              <a:gd name="connsiteX2" fmla="*/ 1519952 w 1519952"/>
              <a:gd name="connsiteY2" fmla="*/ 1078296 h 1078296"/>
              <a:gd name="connsiteX3" fmla="*/ 0 w 1519952"/>
              <a:gd name="connsiteY3" fmla="*/ 1078296 h 1078296"/>
              <a:gd name="connsiteX4" fmla="*/ 0 w 1519952"/>
              <a:gd name="connsiteY4" fmla="*/ 0 h 1078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9952" h="1078296">
                <a:moveTo>
                  <a:pt x="0" y="0"/>
                </a:moveTo>
                <a:lnTo>
                  <a:pt x="1519952" y="0"/>
                </a:lnTo>
                <a:lnTo>
                  <a:pt x="1519952" y="1078296"/>
                </a:lnTo>
                <a:lnTo>
                  <a:pt x="0" y="1078296"/>
                </a:lnTo>
                <a:lnTo>
                  <a:pt x="0" y="0"/>
                </a:lnTo>
                <a:close/>
              </a:path>
            </a:pathLst>
          </a:custGeom>
          <a:solidFill>
            <a:schemeClr val="accent1">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it-IT" kern="1200" dirty="0"/>
              <a:t>Agevola alcuni medici degli ospedali di Desio e Monza </a:t>
            </a:r>
            <a:endParaRPr lang="en-GB" kern="1200" dirty="0"/>
          </a:p>
        </p:txBody>
      </p:sp>
      <p:sp>
        <p:nvSpPr>
          <p:cNvPr id="32" name="Figura a mano libera 31"/>
          <p:cNvSpPr/>
          <p:nvPr/>
        </p:nvSpPr>
        <p:spPr>
          <a:xfrm>
            <a:off x="8073992" y="2416179"/>
            <a:ext cx="1787408" cy="621297"/>
          </a:xfrm>
          <a:custGeom>
            <a:avLst/>
            <a:gdLst>
              <a:gd name="connsiteX0" fmla="*/ 0 w 1401943"/>
              <a:gd name="connsiteY0" fmla="*/ 0 h 639536"/>
              <a:gd name="connsiteX1" fmla="*/ 1401943 w 1401943"/>
              <a:gd name="connsiteY1" fmla="*/ 0 h 639536"/>
              <a:gd name="connsiteX2" fmla="*/ 1401943 w 1401943"/>
              <a:gd name="connsiteY2" fmla="*/ 639536 h 639536"/>
              <a:gd name="connsiteX3" fmla="*/ 0 w 1401943"/>
              <a:gd name="connsiteY3" fmla="*/ 639536 h 639536"/>
              <a:gd name="connsiteX4" fmla="*/ 0 w 1401943"/>
              <a:gd name="connsiteY4" fmla="*/ 0 h 639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1943" h="639536">
                <a:moveTo>
                  <a:pt x="0" y="0"/>
                </a:moveTo>
                <a:lnTo>
                  <a:pt x="1401943" y="0"/>
                </a:lnTo>
                <a:lnTo>
                  <a:pt x="1401943" y="639536"/>
                </a:lnTo>
                <a:lnTo>
                  <a:pt x="0" y="639536"/>
                </a:lnTo>
                <a:lnTo>
                  <a:pt x="0" y="0"/>
                </a:lnTo>
                <a:close/>
              </a:path>
            </a:pathLst>
          </a:custGeom>
          <a:solidFill>
            <a:srgbClr val="FF2F2F"/>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255" tIns="8255" rIns="8255" bIns="8255" numCol="1" spcCol="1270" anchor="ctr" anchorCtr="0">
            <a:noAutofit/>
          </a:bodyPr>
          <a:lstStyle/>
          <a:p>
            <a:pPr lvl="0" algn="ctr" defTabSz="577850" rtl="0">
              <a:lnSpc>
                <a:spcPct val="90000"/>
              </a:lnSpc>
              <a:spcBef>
                <a:spcPct val="0"/>
              </a:spcBef>
              <a:spcAft>
                <a:spcPct val="35000"/>
              </a:spcAft>
            </a:pPr>
            <a:r>
              <a:rPr lang="it-IT" sz="1600" kern="1200" dirty="0"/>
              <a:t>Assessore regionale alla Sanità</a:t>
            </a:r>
          </a:p>
        </p:txBody>
      </p:sp>
      <p:pic>
        <p:nvPicPr>
          <p:cNvPr id="5" name="Immagine 4"/>
          <p:cNvPicPr>
            <a:picLocks noChangeAspect="1"/>
          </p:cNvPicPr>
          <p:nvPr/>
        </p:nvPicPr>
        <p:blipFill rotWithShape="1">
          <a:blip r:embed="rId3">
            <a:extLst>
              <a:ext uri="{28A0092B-C50C-407E-A947-70E740481C1C}">
                <a14:useLocalDpi xmlns:a14="http://schemas.microsoft.com/office/drawing/2010/main" val="0"/>
              </a:ext>
            </a:extLst>
          </a:blip>
          <a:srcRect b="21885"/>
          <a:stretch/>
        </p:blipFill>
        <p:spPr>
          <a:xfrm>
            <a:off x="473635" y="4047565"/>
            <a:ext cx="2859210" cy="2233474"/>
          </a:xfrm>
          <a:prstGeom prst="rect">
            <a:avLst/>
          </a:prstGeom>
        </p:spPr>
      </p:pic>
      <p:pic>
        <p:nvPicPr>
          <p:cNvPr id="1026" name="Picture 2" descr="Immagine correlat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9128" y="2386963"/>
            <a:ext cx="1637422" cy="193351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magine correlata"/>
          <p:cNvPicPr>
            <a:picLocks noChangeAspect="1" noChangeArrowheads="1"/>
          </p:cNvPicPr>
          <p:nvPr/>
        </p:nvPicPr>
        <p:blipFill rotWithShape="1">
          <a:blip r:embed="rId5">
            <a:extLst>
              <a:ext uri="{28A0092B-C50C-407E-A947-70E740481C1C}">
                <a14:useLocalDpi xmlns:a14="http://schemas.microsoft.com/office/drawing/2010/main" val="0"/>
              </a:ext>
            </a:extLst>
          </a:blip>
          <a:srcRect l="31520" r="25343" b="16692"/>
          <a:stretch/>
        </p:blipFill>
        <p:spPr bwMode="auto">
          <a:xfrm>
            <a:off x="8292838" y="4588222"/>
            <a:ext cx="2007609" cy="2166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6366725"/>
      </p:ext>
    </p:extLst>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500" fill="hold"/>
                                        <p:tgtEl>
                                          <p:spTgt spid="29"/>
                                        </p:tgtEl>
                                        <p:attrNameLst>
                                          <p:attrName>ppt_x</p:attrName>
                                        </p:attrNameLst>
                                      </p:cBhvr>
                                      <p:tavLst>
                                        <p:tav tm="0">
                                          <p:val>
                                            <p:strVal val="#ppt_x"/>
                                          </p:val>
                                        </p:tav>
                                        <p:tav tm="100000">
                                          <p:val>
                                            <p:strVal val="#ppt_x"/>
                                          </p:val>
                                        </p:tav>
                                      </p:tavLst>
                                    </p:anim>
                                    <p:anim calcmode="lin" valueType="num">
                                      <p:cBhvr additive="base">
                                        <p:cTn id="16" dur="500" fill="hold"/>
                                        <p:tgtEl>
                                          <p:spTgt spid="29"/>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up)">
                                      <p:cBhvr>
                                        <p:cTn id="21" dur="500"/>
                                        <p:tgtEl>
                                          <p:spTgt spid="17"/>
                                        </p:tgtEl>
                                      </p:cBhvr>
                                    </p:animEffect>
                                  </p:childTnLst>
                                </p:cTn>
                              </p:par>
                              <p:par>
                                <p:cTn id="22" presetID="22" presetClass="entr" presetSubtype="1"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up)">
                                      <p:cBhvr>
                                        <p:cTn id="24" dur="500"/>
                                        <p:tgtEl>
                                          <p:spTgt spid="19"/>
                                        </p:tgtEl>
                                      </p:cBhvr>
                                    </p:animEffect>
                                  </p:childTnLst>
                                </p:cTn>
                              </p:par>
                              <p:par>
                                <p:cTn id="25" presetID="22" presetClass="entr" presetSubtype="1"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up)">
                                      <p:cBhvr>
                                        <p:cTn id="27" dur="500"/>
                                        <p:tgtEl>
                                          <p:spTgt spid="18"/>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up)">
                                      <p:cBhvr>
                                        <p:cTn id="30" dur="500"/>
                                        <p:tgtEl>
                                          <p:spTgt spid="23"/>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500" fill="hold"/>
                                        <p:tgtEl>
                                          <p:spTgt spid="21"/>
                                        </p:tgtEl>
                                        <p:attrNameLst>
                                          <p:attrName>ppt_x</p:attrName>
                                        </p:attrNameLst>
                                      </p:cBhvr>
                                      <p:tavLst>
                                        <p:tav tm="0">
                                          <p:val>
                                            <p:strVal val="#ppt_x"/>
                                          </p:val>
                                        </p:tav>
                                        <p:tav tm="100000">
                                          <p:val>
                                            <p:strVal val="#ppt_x"/>
                                          </p:val>
                                        </p:tav>
                                      </p:tavLst>
                                    </p:anim>
                                    <p:anim calcmode="lin" valueType="num">
                                      <p:cBhvr additive="base">
                                        <p:cTn id="36" dur="500" fill="hold"/>
                                        <p:tgtEl>
                                          <p:spTgt spid="2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500" fill="hold"/>
                                        <p:tgtEl>
                                          <p:spTgt spid="22"/>
                                        </p:tgtEl>
                                        <p:attrNameLst>
                                          <p:attrName>ppt_x</p:attrName>
                                        </p:attrNameLst>
                                      </p:cBhvr>
                                      <p:tavLst>
                                        <p:tav tm="0">
                                          <p:val>
                                            <p:strVal val="#ppt_x"/>
                                          </p:val>
                                        </p:tav>
                                        <p:tav tm="100000">
                                          <p:val>
                                            <p:strVal val="#ppt_x"/>
                                          </p:val>
                                        </p:tav>
                                      </p:tavLst>
                                    </p:anim>
                                    <p:anim calcmode="lin" valueType="num">
                                      <p:cBhvr additive="base">
                                        <p:cTn id="4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6" presetClass="entr" presetSubtype="0" fill="hold" nodeType="click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435">
                                          <p:stCondLst>
                                            <p:cond delay="0"/>
                                          </p:stCondLst>
                                        </p:cTn>
                                        <p:tgtEl>
                                          <p:spTgt spid="5"/>
                                        </p:tgtEl>
                                      </p:cBhvr>
                                    </p:animEffect>
                                    <p:anim calcmode="lin" valueType="num">
                                      <p:cBhvr>
                                        <p:cTn id="46" dur="1367"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7" dur="498"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8" dur="498" tmFilter="0, 0; 0.125,0.2665; 0.25,0.4; 0.375,0.465; 0.5,0.5;  0.625,0.535; 0.75,0.6; 0.875,0.7335; 1,1">
                                          <p:stCondLst>
                                            <p:cond delay="498"/>
                                          </p:stCondLst>
                                        </p:cTn>
                                        <p:tgtEl>
                                          <p:spTgt spid="5"/>
                                        </p:tgtEl>
                                        <p:attrNameLst>
                                          <p:attrName>ppt_y</p:attrName>
                                        </p:attrNameLst>
                                      </p:cBhvr>
                                      <p:tavLst>
                                        <p:tav tm="0" fmla="#ppt_y-sin(pi*$)/9">
                                          <p:val>
                                            <p:fltVal val="0"/>
                                          </p:val>
                                        </p:tav>
                                        <p:tav tm="100000">
                                          <p:val>
                                            <p:fltVal val="1"/>
                                          </p:val>
                                        </p:tav>
                                      </p:tavLst>
                                    </p:anim>
                                    <p:anim calcmode="lin" valueType="num">
                                      <p:cBhvr>
                                        <p:cTn id="49" dur="249" tmFilter="0, 0; 0.125,0.2665; 0.25,0.4; 0.375,0.465; 0.5,0.5;  0.625,0.535; 0.75,0.6; 0.875,0.7335; 1,1">
                                          <p:stCondLst>
                                            <p:cond delay="993"/>
                                          </p:stCondLst>
                                        </p:cTn>
                                        <p:tgtEl>
                                          <p:spTgt spid="5"/>
                                        </p:tgtEl>
                                        <p:attrNameLst>
                                          <p:attrName>ppt_y</p:attrName>
                                        </p:attrNameLst>
                                      </p:cBhvr>
                                      <p:tavLst>
                                        <p:tav tm="0" fmla="#ppt_y-sin(pi*$)/27">
                                          <p:val>
                                            <p:fltVal val="0"/>
                                          </p:val>
                                        </p:tav>
                                        <p:tav tm="100000">
                                          <p:val>
                                            <p:fltVal val="1"/>
                                          </p:val>
                                        </p:tav>
                                      </p:tavLst>
                                    </p:anim>
                                    <p:anim calcmode="lin" valueType="num">
                                      <p:cBhvr>
                                        <p:cTn id="50" dur="123" tmFilter="0, 0; 0.125,0.2665; 0.25,0.4; 0.375,0.465; 0.5,0.5;  0.625,0.535; 0.75,0.6; 0.875,0.7335; 1,1">
                                          <p:stCondLst>
                                            <p:cond delay="1242"/>
                                          </p:stCondLst>
                                        </p:cTn>
                                        <p:tgtEl>
                                          <p:spTgt spid="5"/>
                                        </p:tgtEl>
                                        <p:attrNameLst>
                                          <p:attrName>ppt_y</p:attrName>
                                        </p:attrNameLst>
                                      </p:cBhvr>
                                      <p:tavLst>
                                        <p:tav tm="0" fmla="#ppt_y-sin(pi*$)/81">
                                          <p:val>
                                            <p:fltVal val="0"/>
                                          </p:val>
                                        </p:tav>
                                        <p:tav tm="100000">
                                          <p:val>
                                            <p:fltVal val="1"/>
                                          </p:val>
                                        </p:tav>
                                      </p:tavLst>
                                    </p:anim>
                                    <p:animScale>
                                      <p:cBhvr>
                                        <p:cTn id="51" dur="20">
                                          <p:stCondLst>
                                            <p:cond delay="487"/>
                                          </p:stCondLst>
                                        </p:cTn>
                                        <p:tgtEl>
                                          <p:spTgt spid="5"/>
                                        </p:tgtEl>
                                      </p:cBhvr>
                                      <p:to x="100000" y="60000"/>
                                    </p:animScale>
                                    <p:animScale>
                                      <p:cBhvr>
                                        <p:cTn id="52" dur="124" decel="50000">
                                          <p:stCondLst>
                                            <p:cond delay="507"/>
                                          </p:stCondLst>
                                        </p:cTn>
                                        <p:tgtEl>
                                          <p:spTgt spid="5"/>
                                        </p:tgtEl>
                                      </p:cBhvr>
                                      <p:to x="100000" y="100000"/>
                                    </p:animScale>
                                    <p:animScale>
                                      <p:cBhvr>
                                        <p:cTn id="53" dur="20">
                                          <p:stCondLst>
                                            <p:cond delay="984"/>
                                          </p:stCondLst>
                                        </p:cTn>
                                        <p:tgtEl>
                                          <p:spTgt spid="5"/>
                                        </p:tgtEl>
                                      </p:cBhvr>
                                      <p:to x="100000" y="80000"/>
                                    </p:animScale>
                                    <p:animScale>
                                      <p:cBhvr>
                                        <p:cTn id="54" dur="124" decel="50000">
                                          <p:stCondLst>
                                            <p:cond delay="1004"/>
                                          </p:stCondLst>
                                        </p:cTn>
                                        <p:tgtEl>
                                          <p:spTgt spid="5"/>
                                        </p:tgtEl>
                                      </p:cBhvr>
                                      <p:to x="100000" y="100000"/>
                                    </p:animScale>
                                    <p:animScale>
                                      <p:cBhvr>
                                        <p:cTn id="55" dur="20">
                                          <p:stCondLst>
                                            <p:cond delay="1231"/>
                                          </p:stCondLst>
                                        </p:cTn>
                                        <p:tgtEl>
                                          <p:spTgt spid="5"/>
                                        </p:tgtEl>
                                      </p:cBhvr>
                                      <p:to x="100000" y="90000"/>
                                    </p:animScale>
                                    <p:animScale>
                                      <p:cBhvr>
                                        <p:cTn id="56" dur="124" decel="50000">
                                          <p:stCondLst>
                                            <p:cond delay="1251"/>
                                          </p:stCondLst>
                                        </p:cTn>
                                        <p:tgtEl>
                                          <p:spTgt spid="5"/>
                                        </p:tgtEl>
                                      </p:cBhvr>
                                      <p:to x="100000" y="100000"/>
                                    </p:animScale>
                                    <p:animScale>
                                      <p:cBhvr>
                                        <p:cTn id="57" dur="20">
                                          <p:stCondLst>
                                            <p:cond delay="1356"/>
                                          </p:stCondLst>
                                        </p:cTn>
                                        <p:tgtEl>
                                          <p:spTgt spid="5"/>
                                        </p:tgtEl>
                                      </p:cBhvr>
                                      <p:to x="100000" y="95000"/>
                                    </p:animScale>
                                    <p:animScale>
                                      <p:cBhvr>
                                        <p:cTn id="58" dur="124" decel="50000">
                                          <p:stCondLst>
                                            <p:cond delay="1376"/>
                                          </p:stCondLst>
                                        </p:cTn>
                                        <p:tgtEl>
                                          <p:spTgt spid="5"/>
                                        </p:tgtEl>
                                      </p:cBhvr>
                                      <p:to x="100000" y="100000"/>
                                    </p:animScale>
                                  </p:childTnLst>
                                </p:cTn>
                              </p:par>
                            </p:childTnLst>
                          </p:cTn>
                        </p:par>
                      </p:childTnLst>
                    </p:cTn>
                  </p:par>
                  <p:par>
                    <p:cTn id="59" fill="hold">
                      <p:stCondLst>
                        <p:cond delay="indefinite"/>
                      </p:stCondLst>
                      <p:childTnLst>
                        <p:par>
                          <p:cTn id="60" fill="hold">
                            <p:stCondLst>
                              <p:cond delay="0"/>
                            </p:stCondLst>
                            <p:childTnLst>
                              <p:par>
                                <p:cTn id="61" presetID="22" presetClass="entr" presetSubtype="1" fill="hold" nodeType="click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par>
                                <p:cTn id="64" presetID="22" presetClass="entr" presetSubtype="1" fill="hold" grpId="0" nodeType="withEffect">
                                  <p:stCondLst>
                                    <p:cond delay="0"/>
                                  </p:stCondLst>
                                  <p:childTnLst>
                                    <p:set>
                                      <p:cBhvr>
                                        <p:cTn id="65" dur="1" fill="hold">
                                          <p:stCondLst>
                                            <p:cond delay="0"/>
                                          </p:stCondLst>
                                        </p:cTn>
                                        <p:tgtEl>
                                          <p:spTgt spid="27"/>
                                        </p:tgtEl>
                                        <p:attrNameLst>
                                          <p:attrName>style.visibility</p:attrName>
                                        </p:attrNameLst>
                                      </p:cBhvr>
                                      <p:to>
                                        <p:strVal val="visible"/>
                                      </p:to>
                                    </p:set>
                                    <p:animEffect transition="in" filter="wipe(up)">
                                      <p:cBhvr>
                                        <p:cTn id="66" dur="500"/>
                                        <p:tgtEl>
                                          <p:spTgt spid="27"/>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1" fill="hold" nodeType="clickEffect">
                                  <p:stCondLst>
                                    <p:cond delay="0"/>
                                  </p:stCondLst>
                                  <p:childTnLst>
                                    <p:set>
                                      <p:cBhvr>
                                        <p:cTn id="70" dur="1" fill="hold">
                                          <p:stCondLst>
                                            <p:cond delay="0"/>
                                          </p:stCondLst>
                                        </p:cTn>
                                        <p:tgtEl>
                                          <p:spTgt spid="16"/>
                                        </p:tgtEl>
                                        <p:attrNameLst>
                                          <p:attrName>style.visibility</p:attrName>
                                        </p:attrNameLst>
                                      </p:cBhvr>
                                      <p:to>
                                        <p:strVal val="visible"/>
                                      </p:to>
                                    </p:set>
                                    <p:animEffect transition="in" filter="wipe(up)">
                                      <p:cBhvr>
                                        <p:cTn id="71" dur="500"/>
                                        <p:tgtEl>
                                          <p:spTgt spid="16"/>
                                        </p:tgtEl>
                                      </p:cBhvr>
                                    </p:animEffect>
                                  </p:childTnLst>
                                </p:cTn>
                              </p:par>
                              <p:par>
                                <p:cTn id="72" presetID="22" presetClass="entr" presetSubtype="1" fill="hold" nodeType="with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wipe(up)">
                                      <p:cBhvr>
                                        <p:cTn id="74" dur="500"/>
                                        <p:tgtEl>
                                          <p:spTgt spid="15"/>
                                        </p:tgtEl>
                                      </p:cBhvr>
                                    </p:animEffect>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additive="base">
                                        <p:cTn id="83" dur="500" fill="hold"/>
                                        <p:tgtEl>
                                          <p:spTgt spid="25"/>
                                        </p:tgtEl>
                                        <p:attrNameLst>
                                          <p:attrName>ppt_x</p:attrName>
                                        </p:attrNameLst>
                                      </p:cBhvr>
                                      <p:tavLst>
                                        <p:tav tm="0">
                                          <p:val>
                                            <p:strVal val="#ppt_x"/>
                                          </p:val>
                                        </p:tav>
                                        <p:tav tm="100000">
                                          <p:val>
                                            <p:strVal val="#ppt_x"/>
                                          </p:val>
                                        </p:tav>
                                      </p:tavLst>
                                    </p:anim>
                                    <p:anim calcmode="lin" valueType="num">
                                      <p:cBhvr additive="base">
                                        <p:cTn id="8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5" presetClass="entr" presetSubtype="0" fill="hold" nodeType="clickEffect">
                                  <p:stCondLst>
                                    <p:cond delay="0"/>
                                  </p:stCondLst>
                                  <p:childTnLst>
                                    <p:set>
                                      <p:cBhvr>
                                        <p:cTn id="88" dur="1" fill="hold">
                                          <p:stCondLst>
                                            <p:cond delay="0"/>
                                          </p:stCondLst>
                                        </p:cTn>
                                        <p:tgtEl>
                                          <p:spTgt spid="1026"/>
                                        </p:tgtEl>
                                        <p:attrNameLst>
                                          <p:attrName>style.visibility</p:attrName>
                                        </p:attrNameLst>
                                      </p:cBhvr>
                                      <p:to>
                                        <p:strVal val="visible"/>
                                      </p:to>
                                    </p:set>
                                    <p:animEffect transition="in" filter="fade">
                                      <p:cBhvr>
                                        <p:cTn id="89" dur="1500"/>
                                        <p:tgtEl>
                                          <p:spTgt spid="1026"/>
                                        </p:tgtEl>
                                      </p:cBhvr>
                                    </p:animEffect>
                                    <p:anim calcmode="lin" valueType="num">
                                      <p:cBhvr>
                                        <p:cTn id="90" dur="1500" fill="hold"/>
                                        <p:tgtEl>
                                          <p:spTgt spid="1026"/>
                                        </p:tgtEl>
                                        <p:attrNameLst>
                                          <p:attrName>ppt_w</p:attrName>
                                        </p:attrNameLst>
                                      </p:cBhvr>
                                      <p:tavLst>
                                        <p:tav tm="0" fmla="#ppt_w*sin(2.5*pi*$)">
                                          <p:val>
                                            <p:fltVal val="0"/>
                                          </p:val>
                                        </p:tav>
                                        <p:tav tm="100000">
                                          <p:val>
                                            <p:fltVal val="1"/>
                                          </p:val>
                                        </p:tav>
                                      </p:tavLst>
                                    </p:anim>
                                    <p:anim calcmode="lin" valueType="num">
                                      <p:cBhvr>
                                        <p:cTn id="91" dur="1500" fill="hold"/>
                                        <p:tgtEl>
                                          <p:spTgt spid="1026"/>
                                        </p:tgtEl>
                                        <p:attrNameLst>
                                          <p:attrName>ppt_h</p:attrName>
                                        </p:attrNameLst>
                                      </p:cBhvr>
                                      <p:tavLst>
                                        <p:tav tm="0">
                                          <p:val>
                                            <p:strVal val="#ppt_h"/>
                                          </p:val>
                                        </p:tav>
                                        <p:tav tm="100000">
                                          <p:val>
                                            <p:strVal val="#ppt_h"/>
                                          </p:val>
                                        </p:tav>
                                      </p:tavLst>
                                    </p:anim>
                                  </p:childTnLst>
                                </p:cTn>
                              </p:par>
                            </p:childTnLst>
                          </p:cTn>
                        </p:par>
                      </p:childTnLst>
                    </p:cTn>
                  </p:par>
                  <p:par>
                    <p:cTn id="92" fill="hold">
                      <p:stCondLst>
                        <p:cond delay="indefinite"/>
                      </p:stCondLst>
                      <p:childTnLst>
                        <p:par>
                          <p:cTn id="93" fill="hold">
                            <p:stCondLst>
                              <p:cond delay="0"/>
                            </p:stCondLst>
                            <p:childTnLst>
                              <p:par>
                                <p:cTn id="94" presetID="22" presetClass="entr" presetSubtype="1" fill="hold" grpId="0" nodeType="clickEffect">
                                  <p:stCondLst>
                                    <p:cond delay="0"/>
                                  </p:stCondLst>
                                  <p:childTnLst>
                                    <p:set>
                                      <p:cBhvr>
                                        <p:cTn id="95" dur="1" fill="hold">
                                          <p:stCondLst>
                                            <p:cond delay="0"/>
                                          </p:stCondLst>
                                        </p:cTn>
                                        <p:tgtEl>
                                          <p:spTgt spid="32"/>
                                        </p:tgtEl>
                                        <p:attrNameLst>
                                          <p:attrName>style.visibility</p:attrName>
                                        </p:attrNameLst>
                                      </p:cBhvr>
                                      <p:to>
                                        <p:strVal val="visible"/>
                                      </p:to>
                                    </p:set>
                                    <p:animEffect transition="in" filter="wipe(up)">
                                      <p:cBhvr>
                                        <p:cTn id="96" dur="500"/>
                                        <p:tgtEl>
                                          <p:spTgt spid="32"/>
                                        </p:tgtEl>
                                      </p:cBhvr>
                                    </p:animEffect>
                                  </p:childTnLst>
                                </p:cTn>
                              </p:par>
                              <p:par>
                                <p:cTn id="97" presetID="22" presetClass="entr" presetSubtype="1" fill="hold" nodeType="with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wipe(up)">
                                      <p:cBhvr>
                                        <p:cTn id="99" dur="500"/>
                                        <p:tgtEl>
                                          <p:spTgt spid="10"/>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1" fill="hold" nodeType="clickEffect">
                                  <p:stCondLst>
                                    <p:cond delay="0"/>
                                  </p:stCondLst>
                                  <p:childTnLst>
                                    <p:set>
                                      <p:cBhvr>
                                        <p:cTn id="103" dur="1" fill="hold">
                                          <p:stCondLst>
                                            <p:cond delay="0"/>
                                          </p:stCondLst>
                                        </p:cTn>
                                        <p:tgtEl>
                                          <p:spTgt spid="11"/>
                                        </p:tgtEl>
                                        <p:attrNameLst>
                                          <p:attrName>style.visibility</p:attrName>
                                        </p:attrNameLst>
                                      </p:cBhvr>
                                      <p:to>
                                        <p:strVal val="visible"/>
                                      </p:to>
                                    </p:set>
                                    <p:animEffect transition="in" filter="wipe(up)">
                                      <p:cBhvr>
                                        <p:cTn id="104" dur="500"/>
                                        <p:tgtEl>
                                          <p:spTgt spid="11"/>
                                        </p:tgtEl>
                                      </p:cBhvr>
                                    </p:animEffect>
                                  </p:childTnLst>
                                </p:cTn>
                              </p:par>
                              <p:par>
                                <p:cTn id="105" presetID="22" presetClass="entr" presetSubtype="1" fill="hold" nodeType="withEffect">
                                  <p:stCondLst>
                                    <p:cond delay="0"/>
                                  </p:stCondLst>
                                  <p:childTnLst>
                                    <p:set>
                                      <p:cBhvr>
                                        <p:cTn id="106" dur="1" fill="hold">
                                          <p:stCondLst>
                                            <p:cond delay="0"/>
                                          </p:stCondLst>
                                        </p:cTn>
                                        <p:tgtEl>
                                          <p:spTgt spid="12"/>
                                        </p:tgtEl>
                                        <p:attrNameLst>
                                          <p:attrName>style.visibility</p:attrName>
                                        </p:attrNameLst>
                                      </p:cBhvr>
                                      <p:to>
                                        <p:strVal val="visible"/>
                                      </p:to>
                                    </p:set>
                                    <p:animEffect transition="in" filter="wipe(up)">
                                      <p:cBhvr>
                                        <p:cTn id="107" dur="500"/>
                                        <p:tgtEl>
                                          <p:spTgt spid="12"/>
                                        </p:tgtEl>
                                      </p:cBhvr>
                                    </p:animEffect>
                                  </p:childTnLst>
                                </p:cTn>
                              </p:par>
                            </p:childTnLst>
                          </p:cTn>
                        </p:par>
                      </p:childTnLst>
                    </p:cTn>
                  </p:par>
                  <p:par>
                    <p:cTn id="108" fill="hold">
                      <p:stCondLst>
                        <p:cond delay="indefinite"/>
                      </p:stCondLst>
                      <p:childTnLst>
                        <p:par>
                          <p:cTn id="109" fill="hold">
                            <p:stCondLst>
                              <p:cond delay="0"/>
                            </p:stCondLst>
                            <p:childTnLst>
                              <p:par>
                                <p:cTn id="110" presetID="2" presetClass="entr" presetSubtype="4" fill="hold" grpId="0" nodeType="clickEffect">
                                  <p:stCondLst>
                                    <p:cond delay="0"/>
                                  </p:stCondLst>
                                  <p:childTnLst>
                                    <p:set>
                                      <p:cBhvr>
                                        <p:cTn id="111" dur="1" fill="hold">
                                          <p:stCondLst>
                                            <p:cond delay="0"/>
                                          </p:stCondLst>
                                        </p:cTn>
                                        <p:tgtEl>
                                          <p:spTgt spid="31"/>
                                        </p:tgtEl>
                                        <p:attrNameLst>
                                          <p:attrName>style.visibility</p:attrName>
                                        </p:attrNameLst>
                                      </p:cBhvr>
                                      <p:to>
                                        <p:strVal val="visible"/>
                                      </p:to>
                                    </p:set>
                                    <p:anim calcmode="lin" valueType="num">
                                      <p:cBhvr additive="base">
                                        <p:cTn id="112" dur="500" fill="hold"/>
                                        <p:tgtEl>
                                          <p:spTgt spid="31"/>
                                        </p:tgtEl>
                                        <p:attrNameLst>
                                          <p:attrName>ppt_x</p:attrName>
                                        </p:attrNameLst>
                                      </p:cBhvr>
                                      <p:tavLst>
                                        <p:tav tm="0">
                                          <p:val>
                                            <p:strVal val="#ppt_x"/>
                                          </p:val>
                                        </p:tav>
                                        <p:tav tm="100000">
                                          <p:val>
                                            <p:strVal val="#ppt_x"/>
                                          </p:val>
                                        </p:tav>
                                      </p:tavLst>
                                    </p:anim>
                                    <p:anim calcmode="lin" valueType="num">
                                      <p:cBhvr additive="base">
                                        <p:cTn id="113" dur="500" fill="hold"/>
                                        <p:tgtEl>
                                          <p:spTgt spid="31"/>
                                        </p:tgtEl>
                                        <p:attrNameLst>
                                          <p:attrName>ppt_y</p:attrName>
                                        </p:attrNameLst>
                                      </p:cBhvr>
                                      <p:tavLst>
                                        <p:tav tm="0">
                                          <p:val>
                                            <p:strVal val="1+#ppt_h/2"/>
                                          </p:val>
                                        </p:tav>
                                        <p:tav tm="100000">
                                          <p:val>
                                            <p:strVal val="#ppt_y"/>
                                          </p:val>
                                        </p:tav>
                                      </p:tavLst>
                                    </p:anim>
                                  </p:childTnLst>
                                </p:cTn>
                              </p:par>
                              <p:par>
                                <p:cTn id="114" presetID="2" presetClass="entr" presetSubtype="4"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additive="base">
                                        <p:cTn id="116" dur="500" fill="hold"/>
                                        <p:tgtEl>
                                          <p:spTgt spid="30"/>
                                        </p:tgtEl>
                                        <p:attrNameLst>
                                          <p:attrName>ppt_x</p:attrName>
                                        </p:attrNameLst>
                                      </p:cBhvr>
                                      <p:tavLst>
                                        <p:tav tm="0">
                                          <p:val>
                                            <p:strVal val="#ppt_x"/>
                                          </p:val>
                                        </p:tav>
                                        <p:tav tm="100000">
                                          <p:val>
                                            <p:strVal val="#ppt_x"/>
                                          </p:val>
                                        </p:tav>
                                      </p:tavLst>
                                    </p:anim>
                                    <p:anim calcmode="lin" valueType="num">
                                      <p:cBhvr additive="base">
                                        <p:cTn id="117"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53" presetClass="entr" presetSubtype="16" fill="hold" nodeType="clickEffect">
                                  <p:stCondLst>
                                    <p:cond delay="0"/>
                                  </p:stCondLst>
                                  <p:childTnLst>
                                    <p:set>
                                      <p:cBhvr>
                                        <p:cTn id="121" dur="1" fill="hold">
                                          <p:stCondLst>
                                            <p:cond delay="0"/>
                                          </p:stCondLst>
                                        </p:cTn>
                                        <p:tgtEl>
                                          <p:spTgt spid="1034"/>
                                        </p:tgtEl>
                                        <p:attrNameLst>
                                          <p:attrName>style.visibility</p:attrName>
                                        </p:attrNameLst>
                                      </p:cBhvr>
                                      <p:to>
                                        <p:strVal val="visible"/>
                                      </p:to>
                                    </p:set>
                                    <p:anim calcmode="lin" valueType="num">
                                      <p:cBhvr>
                                        <p:cTn id="122" dur="1250" fill="hold"/>
                                        <p:tgtEl>
                                          <p:spTgt spid="1034"/>
                                        </p:tgtEl>
                                        <p:attrNameLst>
                                          <p:attrName>ppt_w</p:attrName>
                                        </p:attrNameLst>
                                      </p:cBhvr>
                                      <p:tavLst>
                                        <p:tav tm="0">
                                          <p:val>
                                            <p:fltVal val="0"/>
                                          </p:val>
                                        </p:tav>
                                        <p:tav tm="100000">
                                          <p:val>
                                            <p:strVal val="#ppt_w"/>
                                          </p:val>
                                        </p:tav>
                                      </p:tavLst>
                                    </p:anim>
                                    <p:anim calcmode="lin" valueType="num">
                                      <p:cBhvr>
                                        <p:cTn id="123" dur="1250" fill="hold"/>
                                        <p:tgtEl>
                                          <p:spTgt spid="1034"/>
                                        </p:tgtEl>
                                        <p:attrNameLst>
                                          <p:attrName>ppt_h</p:attrName>
                                        </p:attrNameLst>
                                      </p:cBhvr>
                                      <p:tavLst>
                                        <p:tav tm="0">
                                          <p:val>
                                            <p:fltVal val="0"/>
                                          </p:val>
                                        </p:tav>
                                        <p:tav tm="100000">
                                          <p:val>
                                            <p:strVal val="#ppt_h"/>
                                          </p:val>
                                        </p:tav>
                                      </p:tavLst>
                                    </p:anim>
                                    <p:animEffect transition="in" filter="fade">
                                      <p:cBhvr>
                                        <p:cTn id="124" dur="1250"/>
                                        <p:tgtEl>
                                          <p:spTgt spid="1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6" grpId="0" animBg="1"/>
      <p:bldP spid="27" grpId="0" animBg="1"/>
      <p:bldP spid="29" grpId="0" animBg="1"/>
      <p:bldP spid="30" grpId="0" animBg="1"/>
      <p:bldP spid="31" grpId="0" animBg="1"/>
      <p:bldP spid="3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XKUuMJGLaCM"/>
          <p:cNvPicPr>
            <a:picLocks noGrp="1" noRot="1" noChangeAspect="1"/>
          </p:cNvPicPr>
          <p:nvPr>
            <p:ph idx="1"/>
            <a:videoFile r:link="rId1"/>
          </p:nvPr>
        </p:nvPicPr>
        <p:blipFill>
          <a:blip r:embed="rId4"/>
          <a:stretch>
            <a:fillRect/>
          </a:stretch>
        </p:blipFill>
        <p:spPr>
          <a:xfrm>
            <a:off x="540657" y="195943"/>
            <a:ext cx="10813144" cy="6082393"/>
          </a:xfrm>
          <a:prstGeom prst="rect">
            <a:avLst/>
          </a:prstGeom>
        </p:spPr>
      </p:pic>
    </p:spTree>
    <p:extLst>
      <p:ext uri="{BB962C8B-B14F-4D97-AF65-F5344CB8AC3E}">
        <p14:creationId xmlns:p14="http://schemas.microsoft.com/office/powerpoint/2010/main" val="2567351465"/>
      </p:ext>
    </p:extLst>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895600" y="581512"/>
            <a:ext cx="8610600" cy="1293028"/>
          </a:xfrm>
        </p:spPr>
        <p:txBody>
          <a:bodyPr/>
          <a:lstStyle/>
          <a:p>
            <a:r>
              <a:rPr lang="it-IT" dirty="0"/>
              <a:t>Droga a fiumi dalla Calabria</a:t>
            </a:r>
          </a:p>
        </p:txBody>
      </p:sp>
      <p:sp>
        <p:nvSpPr>
          <p:cNvPr id="5" name="Figura a mano libera 4"/>
          <p:cNvSpPr/>
          <p:nvPr/>
        </p:nvSpPr>
        <p:spPr>
          <a:xfrm>
            <a:off x="685800" y="1519297"/>
            <a:ext cx="10820400" cy="710485"/>
          </a:xfrm>
          <a:custGeom>
            <a:avLst/>
            <a:gdLst>
              <a:gd name="connsiteX0" fmla="*/ 0 w 10820400"/>
              <a:gd name="connsiteY0" fmla="*/ 95942 h 575639"/>
              <a:gd name="connsiteX1" fmla="*/ 95942 w 10820400"/>
              <a:gd name="connsiteY1" fmla="*/ 0 h 575639"/>
              <a:gd name="connsiteX2" fmla="*/ 10724458 w 10820400"/>
              <a:gd name="connsiteY2" fmla="*/ 0 h 575639"/>
              <a:gd name="connsiteX3" fmla="*/ 10820400 w 10820400"/>
              <a:gd name="connsiteY3" fmla="*/ 95942 h 575639"/>
              <a:gd name="connsiteX4" fmla="*/ 10820400 w 10820400"/>
              <a:gd name="connsiteY4" fmla="*/ 479697 h 575639"/>
              <a:gd name="connsiteX5" fmla="*/ 10724458 w 10820400"/>
              <a:gd name="connsiteY5" fmla="*/ 575639 h 575639"/>
              <a:gd name="connsiteX6" fmla="*/ 95942 w 10820400"/>
              <a:gd name="connsiteY6" fmla="*/ 575639 h 575639"/>
              <a:gd name="connsiteX7" fmla="*/ 0 w 10820400"/>
              <a:gd name="connsiteY7" fmla="*/ 479697 h 575639"/>
              <a:gd name="connsiteX8" fmla="*/ 0 w 10820400"/>
              <a:gd name="connsiteY8" fmla="*/ 95942 h 57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20400" h="575639">
                <a:moveTo>
                  <a:pt x="0" y="95942"/>
                </a:moveTo>
                <a:cubicBezTo>
                  <a:pt x="0" y="42955"/>
                  <a:pt x="42955" y="0"/>
                  <a:pt x="95942" y="0"/>
                </a:cubicBezTo>
                <a:lnTo>
                  <a:pt x="10724458" y="0"/>
                </a:lnTo>
                <a:cubicBezTo>
                  <a:pt x="10777445" y="0"/>
                  <a:pt x="10820400" y="42955"/>
                  <a:pt x="10820400" y="95942"/>
                </a:cubicBezTo>
                <a:lnTo>
                  <a:pt x="10820400" y="479697"/>
                </a:lnTo>
                <a:cubicBezTo>
                  <a:pt x="10820400" y="532684"/>
                  <a:pt x="10777445" y="575639"/>
                  <a:pt x="10724458" y="575639"/>
                </a:cubicBezTo>
                <a:lnTo>
                  <a:pt x="95942" y="575639"/>
                </a:lnTo>
                <a:cubicBezTo>
                  <a:pt x="42955" y="575639"/>
                  <a:pt x="0" y="532684"/>
                  <a:pt x="0" y="479697"/>
                </a:cubicBezTo>
                <a:lnTo>
                  <a:pt x="0" y="95942"/>
                </a:lnTo>
                <a:close/>
              </a:path>
            </a:pathLst>
          </a:cu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9540" tIns="119540" rIns="119540" bIns="119540" numCol="1" spcCol="1270" anchor="ctr" anchorCtr="0">
            <a:noAutofit/>
          </a:bodyPr>
          <a:lstStyle/>
          <a:p>
            <a:pPr lvl="0" algn="l" defTabSz="1066800" rtl="0">
              <a:lnSpc>
                <a:spcPct val="90000"/>
              </a:lnSpc>
              <a:spcBef>
                <a:spcPct val="0"/>
              </a:spcBef>
              <a:spcAft>
                <a:spcPct val="35000"/>
              </a:spcAft>
            </a:pPr>
            <a:r>
              <a:rPr lang="it-IT" sz="2800" kern="1200" dirty="0"/>
              <a:t>Persone coinvolte</a:t>
            </a:r>
          </a:p>
        </p:txBody>
      </p:sp>
      <p:sp>
        <p:nvSpPr>
          <p:cNvPr id="6" name="Figura a mano libera 5"/>
          <p:cNvSpPr/>
          <p:nvPr/>
        </p:nvSpPr>
        <p:spPr>
          <a:xfrm>
            <a:off x="685800" y="2229783"/>
            <a:ext cx="10820400" cy="1101891"/>
          </a:xfrm>
          <a:custGeom>
            <a:avLst/>
            <a:gdLst>
              <a:gd name="connsiteX0" fmla="*/ 0 w 10820400"/>
              <a:gd name="connsiteY0" fmla="*/ 0 h 1167480"/>
              <a:gd name="connsiteX1" fmla="*/ 10820400 w 10820400"/>
              <a:gd name="connsiteY1" fmla="*/ 0 h 1167480"/>
              <a:gd name="connsiteX2" fmla="*/ 10820400 w 10820400"/>
              <a:gd name="connsiteY2" fmla="*/ 1167480 h 1167480"/>
              <a:gd name="connsiteX3" fmla="*/ 0 w 10820400"/>
              <a:gd name="connsiteY3" fmla="*/ 1167480 h 1167480"/>
              <a:gd name="connsiteX4" fmla="*/ 0 w 10820400"/>
              <a:gd name="connsiteY4" fmla="*/ 0 h 1167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20400" h="1167480">
                <a:moveTo>
                  <a:pt x="0" y="0"/>
                </a:moveTo>
                <a:lnTo>
                  <a:pt x="10820400" y="0"/>
                </a:lnTo>
                <a:lnTo>
                  <a:pt x="10820400" y="1167480"/>
                </a:lnTo>
                <a:lnTo>
                  <a:pt x="0" y="1167480"/>
                </a:lnTo>
                <a:lnTo>
                  <a:pt x="0" y="0"/>
                </a:lnTo>
                <a:close/>
              </a:path>
            </a:pathLst>
          </a:custGeom>
        </p:spPr>
        <p:style>
          <a:lnRef idx="2">
            <a:schemeClr val="dk1"/>
          </a:lnRef>
          <a:fillRef idx="1">
            <a:schemeClr val="lt1"/>
          </a:fillRef>
          <a:effectRef idx="0">
            <a:schemeClr val="dk1"/>
          </a:effectRef>
          <a:fontRef idx="minor">
            <a:schemeClr val="dk1"/>
          </a:fontRef>
        </p:style>
        <p:txBody>
          <a:bodyPr spcFirstLastPara="0" vert="horz" wrap="square" lIns="343548" tIns="25400" rIns="142240" bIns="25400" numCol="2" spcCol="1270" anchor="t" anchorCtr="0">
            <a:noAutofit/>
          </a:bodyPr>
          <a:lstStyle/>
          <a:p>
            <a:pPr marL="228600" lvl="1" indent="-228600" algn="l" defTabSz="889000" rtl="0">
              <a:lnSpc>
                <a:spcPct val="90000"/>
              </a:lnSpc>
              <a:spcBef>
                <a:spcPct val="0"/>
              </a:spcBef>
              <a:spcAft>
                <a:spcPct val="20000"/>
              </a:spcAft>
              <a:buChar char="••"/>
            </a:pPr>
            <a:r>
              <a:rPr lang="it-IT" sz="2400" kern="1200" dirty="0"/>
              <a:t>2 seregnesi</a:t>
            </a:r>
          </a:p>
          <a:p>
            <a:pPr marL="228600" lvl="2" indent="-114300" algn="l" defTabSz="622300" rtl="0">
              <a:lnSpc>
                <a:spcPct val="90000"/>
              </a:lnSpc>
              <a:spcBef>
                <a:spcPct val="0"/>
              </a:spcBef>
              <a:spcAft>
                <a:spcPct val="20000"/>
              </a:spcAft>
              <a:buChar char="••"/>
            </a:pPr>
            <a:r>
              <a:rPr lang="it-IT" sz="2000" kern="1200" dirty="0"/>
              <a:t>Federica Mariani</a:t>
            </a:r>
          </a:p>
          <a:p>
            <a:pPr marL="228600" lvl="2" indent="-114300" algn="l" defTabSz="622300" rtl="0">
              <a:lnSpc>
                <a:spcPct val="90000"/>
              </a:lnSpc>
              <a:spcBef>
                <a:spcPct val="0"/>
              </a:spcBef>
              <a:spcAft>
                <a:spcPct val="20000"/>
              </a:spcAft>
              <a:buChar char="••"/>
            </a:pPr>
            <a:r>
              <a:rPr lang="it-IT" sz="2000" kern="1200" dirty="0"/>
              <a:t>Massimo Salvatore Sculli</a:t>
            </a:r>
            <a:endParaRPr lang="it-IT" sz="2400" kern="1200" dirty="0"/>
          </a:p>
          <a:p>
            <a:pPr marL="228600" lvl="1" indent="-228600" algn="l" defTabSz="889000" rtl="0">
              <a:lnSpc>
                <a:spcPct val="90000"/>
              </a:lnSpc>
              <a:spcBef>
                <a:spcPct val="0"/>
              </a:spcBef>
              <a:spcAft>
                <a:spcPct val="20000"/>
              </a:spcAft>
              <a:buChar char="••"/>
            </a:pPr>
            <a:r>
              <a:rPr lang="it-IT" sz="2400" kern="1200" dirty="0"/>
              <a:t>7</a:t>
            </a:r>
            <a:r>
              <a:rPr lang="it-IT" kern="1200" dirty="0"/>
              <a:t> </a:t>
            </a:r>
            <a:r>
              <a:rPr lang="it-IT" sz="2400" kern="1200" dirty="0"/>
              <a:t>calabresi</a:t>
            </a:r>
            <a:endParaRPr lang="it-IT" kern="1200" dirty="0"/>
          </a:p>
        </p:txBody>
      </p:sp>
      <p:sp>
        <p:nvSpPr>
          <p:cNvPr id="7" name="Figura a mano libera 6"/>
          <p:cNvSpPr/>
          <p:nvPr/>
        </p:nvSpPr>
        <p:spPr>
          <a:xfrm>
            <a:off x="685800" y="3432010"/>
            <a:ext cx="10820400" cy="710485"/>
          </a:xfrm>
          <a:custGeom>
            <a:avLst/>
            <a:gdLst>
              <a:gd name="connsiteX0" fmla="*/ 0 w 10820400"/>
              <a:gd name="connsiteY0" fmla="*/ 95942 h 575639"/>
              <a:gd name="connsiteX1" fmla="*/ 95942 w 10820400"/>
              <a:gd name="connsiteY1" fmla="*/ 0 h 575639"/>
              <a:gd name="connsiteX2" fmla="*/ 10724458 w 10820400"/>
              <a:gd name="connsiteY2" fmla="*/ 0 h 575639"/>
              <a:gd name="connsiteX3" fmla="*/ 10820400 w 10820400"/>
              <a:gd name="connsiteY3" fmla="*/ 95942 h 575639"/>
              <a:gd name="connsiteX4" fmla="*/ 10820400 w 10820400"/>
              <a:gd name="connsiteY4" fmla="*/ 479697 h 575639"/>
              <a:gd name="connsiteX5" fmla="*/ 10724458 w 10820400"/>
              <a:gd name="connsiteY5" fmla="*/ 575639 h 575639"/>
              <a:gd name="connsiteX6" fmla="*/ 95942 w 10820400"/>
              <a:gd name="connsiteY6" fmla="*/ 575639 h 575639"/>
              <a:gd name="connsiteX7" fmla="*/ 0 w 10820400"/>
              <a:gd name="connsiteY7" fmla="*/ 479697 h 575639"/>
              <a:gd name="connsiteX8" fmla="*/ 0 w 10820400"/>
              <a:gd name="connsiteY8" fmla="*/ 95942 h 57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20400" h="575639">
                <a:moveTo>
                  <a:pt x="0" y="95942"/>
                </a:moveTo>
                <a:cubicBezTo>
                  <a:pt x="0" y="42955"/>
                  <a:pt x="42955" y="0"/>
                  <a:pt x="95942" y="0"/>
                </a:cubicBezTo>
                <a:lnTo>
                  <a:pt x="10724458" y="0"/>
                </a:lnTo>
                <a:cubicBezTo>
                  <a:pt x="10777445" y="0"/>
                  <a:pt x="10820400" y="42955"/>
                  <a:pt x="10820400" y="95942"/>
                </a:cubicBezTo>
                <a:lnTo>
                  <a:pt x="10820400" y="479697"/>
                </a:lnTo>
                <a:cubicBezTo>
                  <a:pt x="10820400" y="532684"/>
                  <a:pt x="10777445" y="575639"/>
                  <a:pt x="10724458" y="575639"/>
                </a:cubicBezTo>
                <a:lnTo>
                  <a:pt x="95942" y="575639"/>
                </a:lnTo>
                <a:cubicBezTo>
                  <a:pt x="42955" y="575639"/>
                  <a:pt x="0" y="532684"/>
                  <a:pt x="0" y="479697"/>
                </a:cubicBezTo>
                <a:lnTo>
                  <a:pt x="0" y="95942"/>
                </a:lnTo>
                <a:close/>
              </a:path>
            </a:pathLst>
          </a:custGeom>
          <a:solidFill>
            <a:srgbClr val="C0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9540" tIns="119540" rIns="119540" bIns="119540" numCol="1" spcCol="1270" anchor="ctr" anchorCtr="0">
            <a:noAutofit/>
          </a:bodyPr>
          <a:lstStyle/>
          <a:p>
            <a:pPr lvl="0" algn="l" defTabSz="1066800" rtl="0">
              <a:lnSpc>
                <a:spcPct val="90000"/>
              </a:lnSpc>
              <a:spcBef>
                <a:spcPct val="0"/>
              </a:spcBef>
              <a:spcAft>
                <a:spcPct val="35000"/>
              </a:spcAft>
            </a:pPr>
            <a:r>
              <a:rPr lang="it-IT" sz="2800" kern="1200" dirty="0"/>
              <a:t>Come sono stati scoperti?</a:t>
            </a:r>
          </a:p>
        </p:txBody>
      </p:sp>
      <p:sp>
        <p:nvSpPr>
          <p:cNvPr id="8" name="Figura a mano libera 7"/>
          <p:cNvSpPr/>
          <p:nvPr/>
        </p:nvSpPr>
        <p:spPr>
          <a:xfrm>
            <a:off x="685800" y="4142495"/>
            <a:ext cx="10820400" cy="843120"/>
          </a:xfrm>
          <a:custGeom>
            <a:avLst/>
            <a:gdLst>
              <a:gd name="connsiteX0" fmla="*/ 0 w 10820400"/>
              <a:gd name="connsiteY0" fmla="*/ 0 h 683100"/>
              <a:gd name="connsiteX1" fmla="*/ 10820400 w 10820400"/>
              <a:gd name="connsiteY1" fmla="*/ 0 h 683100"/>
              <a:gd name="connsiteX2" fmla="*/ 10820400 w 10820400"/>
              <a:gd name="connsiteY2" fmla="*/ 683100 h 683100"/>
              <a:gd name="connsiteX3" fmla="*/ 0 w 10820400"/>
              <a:gd name="connsiteY3" fmla="*/ 683100 h 683100"/>
              <a:gd name="connsiteX4" fmla="*/ 0 w 10820400"/>
              <a:gd name="connsiteY4" fmla="*/ 0 h 683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20400" h="683100">
                <a:moveTo>
                  <a:pt x="0" y="0"/>
                </a:moveTo>
                <a:lnTo>
                  <a:pt x="10820400" y="0"/>
                </a:lnTo>
                <a:lnTo>
                  <a:pt x="10820400" y="683100"/>
                </a:lnTo>
                <a:lnTo>
                  <a:pt x="0" y="683100"/>
                </a:lnTo>
                <a:lnTo>
                  <a:pt x="0" y="0"/>
                </a:lnTo>
                <a:close/>
              </a:path>
            </a:pathLst>
          </a:custGeom>
        </p:spPr>
        <p:style>
          <a:lnRef idx="2">
            <a:schemeClr val="dk1"/>
          </a:lnRef>
          <a:fillRef idx="1">
            <a:schemeClr val="lt1"/>
          </a:fillRef>
          <a:effectRef idx="0">
            <a:schemeClr val="dk1"/>
          </a:effectRef>
          <a:fontRef idx="minor">
            <a:schemeClr val="dk1"/>
          </a:fontRef>
        </p:style>
        <p:txBody>
          <a:bodyPr spcFirstLastPara="0" vert="horz" wrap="square" lIns="343548" tIns="25400" rIns="142240" bIns="25400" numCol="1" spcCol="1270" anchor="t" anchorCtr="0">
            <a:noAutofit/>
          </a:bodyPr>
          <a:lstStyle/>
          <a:p>
            <a:pPr marL="228600" lvl="1" indent="-228600" algn="l" defTabSz="889000" rtl="0">
              <a:lnSpc>
                <a:spcPct val="90000"/>
              </a:lnSpc>
              <a:spcBef>
                <a:spcPct val="0"/>
              </a:spcBef>
              <a:spcAft>
                <a:spcPct val="20000"/>
              </a:spcAft>
              <a:buChar char="••"/>
            </a:pPr>
            <a:r>
              <a:rPr lang="it-IT" sz="2400" kern="1200" dirty="0"/>
              <a:t>Visti fermare spesso in un appartamento di Cabiate</a:t>
            </a:r>
          </a:p>
          <a:p>
            <a:pPr marL="228600" lvl="1" indent="-228600" algn="l" defTabSz="889000" rtl="0">
              <a:lnSpc>
                <a:spcPct val="90000"/>
              </a:lnSpc>
              <a:spcBef>
                <a:spcPct val="0"/>
              </a:spcBef>
              <a:spcAft>
                <a:spcPct val="20000"/>
              </a:spcAft>
              <a:buChar char="••"/>
            </a:pPr>
            <a:r>
              <a:rPr lang="it-IT" sz="2400" kern="1200" dirty="0"/>
              <a:t>Uso di telefoni particolari</a:t>
            </a:r>
          </a:p>
        </p:txBody>
      </p:sp>
      <p:sp>
        <p:nvSpPr>
          <p:cNvPr id="9" name="Figura a mano libera 8"/>
          <p:cNvSpPr/>
          <p:nvPr/>
        </p:nvSpPr>
        <p:spPr>
          <a:xfrm>
            <a:off x="685800" y="5091726"/>
            <a:ext cx="10820400" cy="710485"/>
          </a:xfrm>
          <a:custGeom>
            <a:avLst/>
            <a:gdLst>
              <a:gd name="connsiteX0" fmla="*/ 0 w 10820400"/>
              <a:gd name="connsiteY0" fmla="*/ 95942 h 575639"/>
              <a:gd name="connsiteX1" fmla="*/ 95942 w 10820400"/>
              <a:gd name="connsiteY1" fmla="*/ 0 h 575639"/>
              <a:gd name="connsiteX2" fmla="*/ 10724458 w 10820400"/>
              <a:gd name="connsiteY2" fmla="*/ 0 h 575639"/>
              <a:gd name="connsiteX3" fmla="*/ 10820400 w 10820400"/>
              <a:gd name="connsiteY3" fmla="*/ 95942 h 575639"/>
              <a:gd name="connsiteX4" fmla="*/ 10820400 w 10820400"/>
              <a:gd name="connsiteY4" fmla="*/ 479697 h 575639"/>
              <a:gd name="connsiteX5" fmla="*/ 10724458 w 10820400"/>
              <a:gd name="connsiteY5" fmla="*/ 575639 h 575639"/>
              <a:gd name="connsiteX6" fmla="*/ 95942 w 10820400"/>
              <a:gd name="connsiteY6" fmla="*/ 575639 h 575639"/>
              <a:gd name="connsiteX7" fmla="*/ 0 w 10820400"/>
              <a:gd name="connsiteY7" fmla="*/ 479697 h 575639"/>
              <a:gd name="connsiteX8" fmla="*/ 0 w 10820400"/>
              <a:gd name="connsiteY8" fmla="*/ 95942 h 57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20400" h="575639">
                <a:moveTo>
                  <a:pt x="0" y="95942"/>
                </a:moveTo>
                <a:cubicBezTo>
                  <a:pt x="0" y="42955"/>
                  <a:pt x="42955" y="0"/>
                  <a:pt x="95942" y="0"/>
                </a:cubicBezTo>
                <a:lnTo>
                  <a:pt x="10724458" y="0"/>
                </a:lnTo>
                <a:cubicBezTo>
                  <a:pt x="10777445" y="0"/>
                  <a:pt x="10820400" y="42955"/>
                  <a:pt x="10820400" y="95942"/>
                </a:cubicBezTo>
                <a:lnTo>
                  <a:pt x="10820400" y="479697"/>
                </a:lnTo>
                <a:cubicBezTo>
                  <a:pt x="10820400" y="532684"/>
                  <a:pt x="10777445" y="575639"/>
                  <a:pt x="10724458" y="575639"/>
                </a:cubicBezTo>
                <a:lnTo>
                  <a:pt x="95942" y="575639"/>
                </a:lnTo>
                <a:cubicBezTo>
                  <a:pt x="42955" y="575639"/>
                  <a:pt x="0" y="532684"/>
                  <a:pt x="0" y="479697"/>
                </a:cubicBezTo>
                <a:lnTo>
                  <a:pt x="0" y="95942"/>
                </a:lnTo>
                <a:close/>
              </a:path>
            </a:pathLst>
          </a:custGeom>
          <a:solidFill>
            <a:srgbClr val="86171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9540" tIns="119540" rIns="119540" bIns="119540" numCol="1" spcCol="1270" anchor="ctr" anchorCtr="0">
            <a:noAutofit/>
          </a:bodyPr>
          <a:lstStyle/>
          <a:p>
            <a:pPr lvl="0" algn="l" defTabSz="1066800" rtl="0">
              <a:lnSpc>
                <a:spcPct val="90000"/>
              </a:lnSpc>
              <a:spcBef>
                <a:spcPct val="0"/>
              </a:spcBef>
              <a:spcAft>
                <a:spcPct val="35000"/>
              </a:spcAft>
            </a:pPr>
            <a:r>
              <a:rPr lang="it-IT" sz="2800" kern="1200" dirty="0"/>
              <a:t>Condanna?</a:t>
            </a:r>
          </a:p>
        </p:txBody>
      </p:sp>
      <p:sp>
        <p:nvSpPr>
          <p:cNvPr id="10" name="Figura a mano libera 9"/>
          <p:cNvSpPr/>
          <p:nvPr/>
        </p:nvSpPr>
        <p:spPr>
          <a:xfrm>
            <a:off x="685800" y="5802211"/>
            <a:ext cx="10820400" cy="490542"/>
          </a:xfrm>
          <a:custGeom>
            <a:avLst/>
            <a:gdLst>
              <a:gd name="connsiteX0" fmla="*/ 0 w 10820400"/>
              <a:gd name="connsiteY0" fmla="*/ 0 h 397440"/>
              <a:gd name="connsiteX1" fmla="*/ 10820400 w 10820400"/>
              <a:gd name="connsiteY1" fmla="*/ 0 h 397440"/>
              <a:gd name="connsiteX2" fmla="*/ 10820400 w 10820400"/>
              <a:gd name="connsiteY2" fmla="*/ 397440 h 397440"/>
              <a:gd name="connsiteX3" fmla="*/ 0 w 10820400"/>
              <a:gd name="connsiteY3" fmla="*/ 397440 h 397440"/>
              <a:gd name="connsiteX4" fmla="*/ 0 w 10820400"/>
              <a:gd name="connsiteY4" fmla="*/ 0 h 397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20400" h="397440">
                <a:moveTo>
                  <a:pt x="0" y="0"/>
                </a:moveTo>
                <a:lnTo>
                  <a:pt x="10820400" y="0"/>
                </a:lnTo>
                <a:lnTo>
                  <a:pt x="10820400" y="397440"/>
                </a:lnTo>
                <a:lnTo>
                  <a:pt x="0" y="397440"/>
                </a:lnTo>
                <a:lnTo>
                  <a:pt x="0" y="0"/>
                </a:lnTo>
                <a:close/>
              </a:path>
            </a:pathLst>
          </a:custGeom>
        </p:spPr>
        <p:style>
          <a:lnRef idx="2">
            <a:schemeClr val="dk1"/>
          </a:lnRef>
          <a:fillRef idx="1">
            <a:schemeClr val="lt1"/>
          </a:fillRef>
          <a:effectRef idx="0">
            <a:schemeClr val="dk1"/>
          </a:effectRef>
          <a:fontRef idx="minor">
            <a:schemeClr val="dk1"/>
          </a:fontRef>
        </p:style>
        <p:txBody>
          <a:bodyPr spcFirstLastPara="0" vert="horz" wrap="square" lIns="343548" tIns="25400" rIns="142240" bIns="25400" numCol="1" spcCol="1270" anchor="t" anchorCtr="0">
            <a:noAutofit/>
          </a:bodyPr>
          <a:lstStyle/>
          <a:p>
            <a:pPr marL="457200" indent="-457200" defTabSz="889000">
              <a:lnSpc>
                <a:spcPct val="90000"/>
              </a:lnSpc>
              <a:spcBef>
                <a:spcPct val="0"/>
              </a:spcBef>
              <a:spcAft>
                <a:spcPct val="20000"/>
              </a:spcAft>
              <a:buFont typeface="Arial" panose="020B0604020202020204" pitchFamily="34" charset="0"/>
              <a:buChar char="•"/>
            </a:pPr>
            <a:r>
              <a:rPr lang="it-IT" sz="2400" dirty="0"/>
              <a:t>Fissato il giudizio immediato</a:t>
            </a:r>
          </a:p>
        </p:txBody>
      </p:sp>
      <p:sp>
        <p:nvSpPr>
          <p:cNvPr id="3" name="Segnaposto data 2"/>
          <p:cNvSpPr>
            <a:spLocks noGrp="1"/>
          </p:cNvSpPr>
          <p:nvPr>
            <p:ph type="dt" sz="half" idx="10"/>
          </p:nvPr>
        </p:nvSpPr>
        <p:spPr/>
        <p:txBody>
          <a:bodyPr/>
          <a:lstStyle/>
          <a:p>
            <a:r>
              <a:rPr lang="en-US" sz="1800" dirty="0"/>
              <a:t>01/10/2017</a:t>
            </a:r>
          </a:p>
        </p:txBody>
      </p:sp>
    </p:spTree>
    <p:extLst>
      <p:ext uri="{BB962C8B-B14F-4D97-AF65-F5344CB8AC3E}">
        <p14:creationId xmlns:p14="http://schemas.microsoft.com/office/powerpoint/2010/main" val="2428629264"/>
      </p:ext>
    </p:extLst>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p:cTn id="7" dur="1000" fill="hold"/>
                                        <p:tgtEl>
                                          <p:spTgt spid="5">
                                            <p:bg/>
                                          </p:spTgt>
                                        </p:tgtEl>
                                        <p:attrNameLst>
                                          <p:attrName>ppt_w</p:attrName>
                                        </p:attrNameLst>
                                      </p:cBhvr>
                                      <p:tavLst>
                                        <p:tav tm="0">
                                          <p:val>
                                            <p:fltVal val="0"/>
                                          </p:val>
                                        </p:tav>
                                        <p:tav tm="100000">
                                          <p:val>
                                            <p:strVal val="#ppt_w"/>
                                          </p:val>
                                        </p:tav>
                                      </p:tavLst>
                                    </p:anim>
                                    <p:anim calcmode="lin" valueType="num">
                                      <p:cBhvr>
                                        <p:cTn id="8" dur="1000" fill="hold"/>
                                        <p:tgtEl>
                                          <p:spTgt spid="5">
                                            <p:bg/>
                                          </p:spTgt>
                                        </p:tgtEl>
                                        <p:attrNameLst>
                                          <p:attrName>ppt_h</p:attrName>
                                        </p:attrNameLst>
                                      </p:cBhvr>
                                      <p:tavLst>
                                        <p:tav tm="0">
                                          <p:val>
                                            <p:fltVal val="0"/>
                                          </p:val>
                                        </p:tav>
                                        <p:tav tm="100000">
                                          <p:val>
                                            <p:strVal val="#ppt_h"/>
                                          </p:val>
                                        </p:tav>
                                      </p:tavLst>
                                    </p:anim>
                                    <p:anim calcmode="lin" valueType="num">
                                      <p:cBhvr>
                                        <p:cTn id="9" dur="1000" fill="hold"/>
                                        <p:tgtEl>
                                          <p:spTgt spid="5">
                                            <p:bg/>
                                          </p:spTgt>
                                        </p:tgtEl>
                                        <p:attrNameLst>
                                          <p:attrName>style.rotation</p:attrName>
                                        </p:attrNameLst>
                                      </p:cBhvr>
                                      <p:tavLst>
                                        <p:tav tm="0">
                                          <p:val>
                                            <p:fltVal val="90"/>
                                          </p:val>
                                        </p:tav>
                                        <p:tav tm="100000">
                                          <p:val>
                                            <p:fltVal val="0"/>
                                          </p:val>
                                        </p:tav>
                                      </p:tavLst>
                                    </p:anim>
                                    <p:animEffect transition="in" filter="fade">
                                      <p:cBhvr>
                                        <p:cTn id="10" dur="1000"/>
                                        <p:tgtEl>
                                          <p:spTgt spid="5">
                                            <p:bg/>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6">
                                            <p:bg/>
                                          </p:spTgt>
                                        </p:tgtEl>
                                        <p:attrNameLst>
                                          <p:attrName>style.visibility</p:attrName>
                                        </p:attrNameLst>
                                      </p:cBhvr>
                                      <p:to>
                                        <p:strVal val="visible"/>
                                      </p:to>
                                    </p:set>
                                    <p:anim calcmode="lin" valueType="num">
                                      <p:cBhvr>
                                        <p:cTn id="21" dur="1000" fill="hold"/>
                                        <p:tgtEl>
                                          <p:spTgt spid="6">
                                            <p:bg/>
                                          </p:spTgt>
                                        </p:tgtEl>
                                        <p:attrNameLst>
                                          <p:attrName>ppt_w</p:attrName>
                                        </p:attrNameLst>
                                      </p:cBhvr>
                                      <p:tavLst>
                                        <p:tav tm="0">
                                          <p:val>
                                            <p:fltVal val="0"/>
                                          </p:val>
                                        </p:tav>
                                        <p:tav tm="100000">
                                          <p:val>
                                            <p:strVal val="#ppt_w"/>
                                          </p:val>
                                        </p:tav>
                                      </p:tavLst>
                                    </p:anim>
                                    <p:anim calcmode="lin" valueType="num">
                                      <p:cBhvr>
                                        <p:cTn id="22" dur="1000" fill="hold"/>
                                        <p:tgtEl>
                                          <p:spTgt spid="6">
                                            <p:bg/>
                                          </p:spTgt>
                                        </p:tgtEl>
                                        <p:attrNameLst>
                                          <p:attrName>ppt_h</p:attrName>
                                        </p:attrNameLst>
                                      </p:cBhvr>
                                      <p:tavLst>
                                        <p:tav tm="0">
                                          <p:val>
                                            <p:fltVal val="0"/>
                                          </p:val>
                                        </p:tav>
                                        <p:tav tm="100000">
                                          <p:val>
                                            <p:strVal val="#ppt_h"/>
                                          </p:val>
                                        </p:tav>
                                      </p:tavLst>
                                    </p:anim>
                                    <p:anim calcmode="lin" valueType="num">
                                      <p:cBhvr>
                                        <p:cTn id="23" dur="1000" fill="hold"/>
                                        <p:tgtEl>
                                          <p:spTgt spid="6">
                                            <p:bg/>
                                          </p:spTgt>
                                        </p:tgtEl>
                                        <p:attrNameLst>
                                          <p:attrName>style.rotation</p:attrName>
                                        </p:attrNameLst>
                                      </p:cBhvr>
                                      <p:tavLst>
                                        <p:tav tm="0">
                                          <p:val>
                                            <p:fltVal val="90"/>
                                          </p:val>
                                        </p:tav>
                                        <p:tav tm="100000">
                                          <p:val>
                                            <p:fltVal val="0"/>
                                          </p:val>
                                        </p:tav>
                                      </p:tavLst>
                                    </p:anim>
                                    <p:animEffect transition="in" filter="fade">
                                      <p:cBhvr>
                                        <p:cTn id="24" dur="1000"/>
                                        <p:tgtEl>
                                          <p:spTgt spid="6">
                                            <p:bg/>
                                          </p:spTgt>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 calcmode="lin" valueType="num">
                                      <p:cBhvr>
                                        <p:cTn id="27"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28"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29"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30" dur="1000"/>
                                        <p:tgtEl>
                                          <p:spTgt spid="6">
                                            <p:txEl>
                                              <p:pRg st="0" end="0"/>
                                            </p:txEl>
                                          </p:spTgt>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6">
                                            <p:txEl>
                                              <p:pRg st="1" end="1"/>
                                            </p:txEl>
                                          </p:spTgt>
                                        </p:tgtEl>
                                        <p:attrNameLst>
                                          <p:attrName>style.visibility</p:attrName>
                                        </p:attrNameLst>
                                      </p:cBhvr>
                                      <p:to>
                                        <p:strVal val="visible"/>
                                      </p:to>
                                    </p:set>
                                    <p:anim calcmode="lin" valueType="num">
                                      <p:cBhvr>
                                        <p:cTn id="33"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34" dur="1000" fill="hold"/>
                                        <p:tgtEl>
                                          <p:spTgt spid="6">
                                            <p:txEl>
                                              <p:pRg st="1" end="1"/>
                                            </p:txEl>
                                          </p:spTgt>
                                        </p:tgtEl>
                                        <p:attrNameLst>
                                          <p:attrName>ppt_h</p:attrName>
                                        </p:attrNameLst>
                                      </p:cBhvr>
                                      <p:tavLst>
                                        <p:tav tm="0">
                                          <p:val>
                                            <p:fltVal val="0"/>
                                          </p:val>
                                        </p:tav>
                                        <p:tav tm="100000">
                                          <p:val>
                                            <p:strVal val="#ppt_h"/>
                                          </p:val>
                                        </p:tav>
                                      </p:tavLst>
                                    </p:anim>
                                    <p:anim calcmode="lin" valueType="num">
                                      <p:cBhvr>
                                        <p:cTn id="35" dur="1000" fill="hold"/>
                                        <p:tgtEl>
                                          <p:spTgt spid="6">
                                            <p:txEl>
                                              <p:pRg st="1" end="1"/>
                                            </p:txEl>
                                          </p:spTgt>
                                        </p:tgtEl>
                                        <p:attrNameLst>
                                          <p:attrName>style.rotation</p:attrName>
                                        </p:attrNameLst>
                                      </p:cBhvr>
                                      <p:tavLst>
                                        <p:tav tm="0">
                                          <p:val>
                                            <p:fltVal val="90"/>
                                          </p:val>
                                        </p:tav>
                                        <p:tav tm="100000">
                                          <p:val>
                                            <p:fltVal val="0"/>
                                          </p:val>
                                        </p:tav>
                                      </p:tavLst>
                                    </p:anim>
                                    <p:animEffect transition="in" filter="fade">
                                      <p:cBhvr>
                                        <p:cTn id="36" dur="1000"/>
                                        <p:tgtEl>
                                          <p:spTgt spid="6">
                                            <p:txEl>
                                              <p:pRg st="1" end="1"/>
                                            </p:txEl>
                                          </p:spTgt>
                                        </p:tgtEl>
                                      </p:cBhvr>
                                    </p:animEffect>
                                  </p:childTnLst>
                                </p:cTn>
                              </p:par>
                              <p:par>
                                <p:cTn id="37" presetID="31" presetClass="entr" presetSubtype="0" fill="hold" grpId="0" nodeType="withEffect">
                                  <p:stCondLst>
                                    <p:cond delay="0"/>
                                  </p:stCondLst>
                                  <p:childTnLst>
                                    <p:set>
                                      <p:cBhvr>
                                        <p:cTn id="38" dur="1" fill="hold">
                                          <p:stCondLst>
                                            <p:cond delay="0"/>
                                          </p:stCondLst>
                                        </p:cTn>
                                        <p:tgtEl>
                                          <p:spTgt spid="6">
                                            <p:txEl>
                                              <p:pRg st="2" end="2"/>
                                            </p:txEl>
                                          </p:spTgt>
                                        </p:tgtEl>
                                        <p:attrNameLst>
                                          <p:attrName>style.visibility</p:attrName>
                                        </p:attrNameLst>
                                      </p:cBhvr>
                                      <p:to>
                                        <p:strVal val="visible"/>
                                      </p:to>
                                    </p:set>
                                    <p:anim calcmode="lin" valueType="num">
                                      <p:cBhvr>
                                        <p:cTn id="39"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40" dur="1000" fill="hold"/>
                                        <p:tgtEl>
                                          <p:spTgt spid="6">
                                            <p:txEl>
                                              <p:pRg st="2" end="2"/>
                                            </p:txEl>
                                          </p:spTgt>
                                        </p:tgtEl>
                                        <p:attrNameLst>
                                          <p:attrName>ppt_h</p:attrName>
                                        </p:attrNameLst>
                                      </p:cBhvr>
                                      <p:tavLst>
                                        <p:tav tm="0">
                                          <p:val>
                                            <p:fltVal val="0"/>
                                          </p:val>
                                        </p:tav>
                                        <p:tav tm="100000">
                                          <p:val>
                                            <p:strVal val="#ppt_h"/>
                                          </p:val>
                                        </p:tav>
                                      </p:tavLst>
                                    </p:anim>
                                    <p:anim calcmode="lin" valueType="num">
                                      <p:cBhvr>
                                        <p:cTn id="41" dur="1000" fill="hold"/>
                                        <p:tgtEl>
                                          <p:spTgt spid="6">
                                            <p:txEl>
                                              <p:pRg st="2" end="2"/>
                                            </p:txEl>
                                          </p:spTgt>
                                        </p:tgtEl>
                                        <p:attrNameLst>
                                          <p:attrName>style.rotation</p:attrName>
                                        </p:attrNameLst>
                                      </p:cBhvr>
                                      <p:tavLst>
                                        <p:tav tm="0">
                                          <p:val>
                                            <p:fltVal val="90"/>
                                          </p:val>
                                        </p:tav>
                                        <p:tav tm="100000">
                                          <p:val>
                                            <p:fltVal val="0"/>
                                          </p:val>
                                        </p:tav>
                                      </p:tavLst>
                                    </p:anim>
                                    <p:animEffect transition="in" filter="fade">
                                      <p:cBhvr>
                                        <p:cTn id="42" dur="1000"/>
                                        <p:tgtEl>
                                          <p:spTgt spid="6">
                                            <p:txEl>
                                              <p:pRg st="2" end="2"/>
                                            </p:txEl>
                                          </p:spTgt>
                                        </p:tgtEl>
                                      </p:cBhvr>
                                    </p:animEffect>
                                  </p:childTnLst>
                                </p:cTn>
                              </p:par>
                              <p:par>
                                <p:cTn id="43" presetID="31" presetClass="entr" presetSubtype="0" fill="hold" grpId="0" nodeType="withEffect">
                                  <p:stCondLst>
                                    <p:cond delay="0"/>
                                  </p:stCondLst>
                                  <p:childTnLst>
                                    <p:set>
                                      <p:cBhvr>
                                        <p:cTn id="44" dur="1" fill="hold">
                                          <p:stCondLst>
                                            <p:cond delay="0"/>
                                          </p:stCondLst>
                                        </p:cTn>
                                        <p:tgtEl>
                                          <p:spTgt spid="6">
                                            <p:txEl>
                                              <p:pRg st="3" end="3"/>
                                            </p:txEl>
                                          </p:spTgt>
                                        </p:tgtEl>
                                        <p:attrNameLst>
                                          <p:attrName>style.visibility</p:attrName>
                                        </p:attrNameLst>
                                      </p:cBhvr>
                                      <p:to>
                                        <p:strVal val="visible"/>
                                      </p:to>
                                    </p:set>
                                    <p:anim calcmode="lin" valueType="num">
                                      <p:cBhvr>
                                        <p:cTn id="45" dur="1000" fill="hold"/>
                                        <p:tgtEl>
                                          <p:spTgt spid="6">
                                            <p:txEl>
                                              <p:pRg st="3" end="3"/>
                                            </p:txEl>
                                          </p:spTgt>
                                        </p:tgtEl>
                                        <p:attrNameLst>
                                          <p:attrName>ppt_w</p:attrName>
                                        </p:attrNameLst>
                                      </p:cBhvr>
                                      <p:tavLst>
                                        <p:tav tm="0">
                                          <p:val>
                                            <p:fltVal val="0"/>
                                          </p:val>
                                        </p:tav>
                                        <p:tav tm="100000">
                                          <p:val>
                                            <p:strVal val="#ppt_w"/>
                                          </p:val>
                                        </p:tav>
                                      </p:tavLst>
                                    </p:anim>
                                    <p:anim calcmode="lin" valueType="num">
                                      <p:cBhvr>
                                        <p:cTn id="46" dur="1000" fill="hold"/>
                                        <p:tgtEl>
                                          <p:spTgt spid="6">
                                            <p:txEl>
                                              <p:pRg st="3" end="3"/>
                                            </p:txEl>
                                          </p:spTgt>
                                        </p:tgtEl>
                                        <p:attrNameLst>
                                          <p:attrName>ppt_h</p:attrName>
                                        </p:attrNameLst>
                                      </p:cBhvr>
                                      <p:tavLst>
                                        <p:tav tm="0">
                                          <p:val>
                                            <p:fltVal val="0"/>
                                          </p:val>
                                        </p:tav>
                                        <p:tav tm="100000">
                                          <p:val>
                                            <p:strVal val="#ppt_h"/>
                                          </p:val>
                                        </p:tav>
                                      </p:tavLst>
                                    </p:anim>
                                    <p:anim calcmode="lin" valueType="num">
                                      <p:cBhvr>
                                        <p:cTn id="47" dur="1000" fill="hold"/>
                                        <p:tgtEl>
                                          <p:spTgt spid="6">
                                            <p:txEl>
                                              <p:pRg st="3" end="3"/>
                                            </p:txEl>
                                          </p:spTgt>
                                        </p:tgtEl>
                                        <p:attrNameLst>
                                          <p:attrName>style.rotation</p:attrName>
                                        </p:attrNameLst>
                                      </p:cBhvr>
                                      <p:tavLst>
                                        <p:tav tm="0">
                                          <p:val>
                                            <p:fltVal val="90"/>
                                          </p:val>
                                        </p:tav>
                                        <p:tav tm="100000">
                                          <p:val>
                                            <p:fltVal val="0"/>
                                          </p:val>
                                        </p:tav>
                                      </p:tavLst>
                                    </p:anim>
                                    <p:animEffect transition="in" filter="fade">
                                      <p:cBhvr>
                                        <p:cTn id="48" dur="1000"/>
                                        <p:tgtEl>
                                          <p:spTgt spid="6">
                                            <p:txEl>
                                              <p:pRg st="3" end="3"/>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grpId="0" nodeType="clickEffect">
                                  <p:stCondLst>
                                    <p:cond delay="0"/>
                                  </p:stCondLst>
                                  <p:childTnLst>
                                    <p:set>
                                      <p:cBhvr>
                                        <p:cTn id="52" dur="1" fill="hold">
                                          <p:stCondLst>
                                            <p:cond delay="0"/>
                                          </p:stCondLst>
                                        </p:cTn>
                                        <p:tgtEl>
                                          <p:spTgt spid="7">
                                            <p:bg/>
                                          </p:spTgt>
                                        </p:tgtEl>
                                        <p:attrNameLst>
                                          <p:attrName>style.visibility</p:attrName>
                                        </p:attrNameLst>
                                      </p:cBhvr>
                                      <p:to>
                                        <p:strVal val="visible"/>
                                      </p:to>
                                    </p:set>
                                    <p:anim calcmode="lin" valueType="num">
                                      <p:cBhvr>
                                        <p:cTn id="53" dur="1000" fill="hold"/>
                                        <p:tgtEl>
                                          <p:spTgt spid="7">
                                            <p:bg/>
                                          </p:spTgt>
                                        </p:tgtEl>
                                        <p:attrNameLst>
                                          <p:attrName>ppt_w</p:attrName>
                                        </p:attrNameLst>
                                      </p:cBhvr>
                                      <p:tavLst>
                                        <p:tav tm="0">
                                          <p:val>
                                            <p:fltVal val="0"/>
                                          </p:val>
                                        </p:tav>
                                        <p:tav tm="100000">
                                          <p:val>
                                            <p:strVal val="#ppt_w"/>
                                          </p:val>
                                        </p:tav>
                                      </p:tavLst>
                                    </p:anim>
                                    <p:anim calcmode="lin" valueType="num">
                                      <p:cBhvr>
                                        <p:cTn id="54" dur="1000" fill="hold"/>
                                        <p:tgtEl>
                                          <p:spTgt spid="7">
                                            <p:bg/>
                                          </p:spTgt>
                                        </p:tgtEl>
                                        <p:attrNameLst>
                                          <p:attrName>ppt_h</p:attrName>
                                        </p:attrNameLst>
                                      </p:cBhvr>
                                      <p:tavLst>
                                        <p:tav tm="0">
                                          <p:val>
                                            <p:fltVal val="0"/>
                                          </p:val>
                                        </p:tav>
                                        <p:tav tm="100000">
                                          <p:val>
                                            <p:strVal val="#ppt_h"/>
                                          </p:val>
                                        </p:tav>
                                      </p:tavLst>
                                    </p:anim>
                                    <p:anim calcmode="lin" valueType="num">
                                      <p:cBhvr>
                                        <p:cTn id="55" dur="1000" fill="hold"/>
                                        <p:tgtEl>
                                          <p:spTgt spid="7">
                                            <p:bg/>
                                          </p:spTgt>
                                        </p:tgtEl>
                                        <p:attrNameLst>
                                          <p:attrName>style.rotation</p:attrName>
                                        </p:attrNameLst>
                                      </p:cBhvr>
                                      <p:tavLst>
                                        <p:tav tm="0">
                                          <p:val>
                                            <p:fltVal val="90"/>
                                          </p:val>
                                        </p:tav>
                                        <p:tav tm="100000">
                                          <p:val>
                                            <p:fltVal val="0"/>
                                          </p:val>
                                        </p:tav>
                                      </p:tavLst>
                                    </p:anim>
                                    <p:animEffect transition="in" filter="fade">
                                      <p:cBhvr>
                                        <p:cTn id="56" dur="1000"/>
                                        <p:tgtEl>
                                          <p:spTgt spid="7">
                                            <p:bg/>
                                          </p:spTgt>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7">
                                            <p:txEl>
                                              <p:pRg st="0" end="0"/>
                                            </p:txEl>
                                          </p:spTgt>
                                        </p:tgtEl>
                                        <p:attrNameLst>
                                          <p:attrName>style.visibility</p:attrName>
                                        </p:attrNameLst>
                                      </p:cBhvr>
                                      <p:to>
                                        <p:strVal val="visible"/>
                                      </p:to>
                                    </p:set>
                                    <p:anim calcmode="lin" valueType="num">
                                      <p:cBhvr>
                                        <p:cTn id="59"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60"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61"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62" dur="1000"/>
                                        <p:tgtEl>
                                          <p:spTgt spid="7">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31" presetClass="entr" presetSubtype="0" fill="hold" grpId="0" nodeType="clickEffect">
                                  <p:stCondLst>
                                    <p:cond delay="0"/>
                                  </p:stCondLst>
                                  <p:childTnLst>
                                    <p:set>
                                      <p:cBhvr>
                                        <p:cTn id="66" dur="1" fill="hold">
                                          <p:stCondLst>
                                            <p:cond delay="0"/>
                                          </p:stCondLst>
                                        </p:cTn>
                                        <p:tgtEl>
                                          <p:spTgt spid="8">
                                            <p:bg/>
                                          </p:spTgt>
                                        </p:tgtEl>
                                        <p:attrNameLst>
                                          <p:attrName>style.visibility</p:attrName>
                                        </p:attrNameLst>
                                      </p:cBhvr>
                                      <p:to>
                                        <p:strVal val="visible"/>
                                      </p:to>
                                    </p:set>
                                    <p:anim calcmode="lin" valueType="num">
                                      <p:cBhvr>
                                        <p:cTn id="67" dur="1000" fill="hold"/>
                                        <p:tgtEl>
                                          <p:spTgt spid="8">
                                            <p:bg/>
                                          </p:spTgt>
                                        </p:tgtEl>
                                        <p:attrNameLst>
                                          <p:attrName>ppt_w</p:attrName>
                                        </p:attrNameLst>
                                      </p:cBhvr>
                                      <p:tavLst>
                                        <p:tav tm="0">
                                          <p:val>
                                            <p:fltVal val="0"/>
                                          </p:val>
                                        </p:tav>
                                        <p:tav tm="100000">
                                          <p:val>
                                            <p:strVal val="#ppt_w"/>
                                          </p:val>
                                        </p:tav>
                                      </p:tavLst>
                                    </p:anim>
                                    <p:anim calcmode="lin" valueType="num">
                                      <p:cBhvr>
                                        <p:cTn id="68" dur="1000" fill="hold"/>
                                        <p:tgtEl>
                                          <p:spTgt spid="8">
                                            <p:bg/>
                                          </p:spTgt>
                                        </p:tgtEl>
                                        <p:attrNameLst>
                                          <p:attrName>ppt_h</p:attrName>
                                        </p:attrNameLst>
                                      </p:cBhvr>
                                      <p:tavLst>
                                        <p:tav tm="0">
                                          <p:val>
                                            <p:fltVal val="0"/>
                                          </p:val>
                                        </p:tav>
                                        <p:tav tm="100000">
                                          <p:val>
                                            <p:strVal val="#ppt_h"/>
                                          </p:val>
                                        </p:tav>
                                      </p:tavLst>
                                    </p:anim>
                                    <p:anim calcmode="lin" valueType="num">
                                      <p:cBhvr>
                                        <p:cTn id="69" dur="1000" fill="hold"/>
                                        <p:tgtEl>
                                          <p:spTgt spid="8">
                                            <p:bg/>
                                          </p:spTgt>
                                        </p:tgtEl>
                                        <p:attrNameLst>
                                          <p:attrName>style.rotation</p:attrName>
                                        </p:attrNameLst>
                                      </p:cBhvr>
                                      <p:tavLst>
                                        <p:tav tm="0">
                                          <p:val>
                                            <p:fltVal val="90"/>
                                          </p:val>
                                        </p:tav>
                                        <p:tav tm="100000">
                                          <p:val>
                                            <p:fltVal val="0"/>
                                          </p:val>
                                        </p:tav>
                                      </p:tavLst>
                                    </p:anim>
                                    <p:animEffect transition="in" filter="fade">
                                      <p:cBhvr>
                                        <p:cTn id="70" dur="1000"/>
                                        <p:tgtEl>
                                          <p:spTgt spid="8">
                                            <p:bg/>
                                          </p:spTgt>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8">
                                            <p:txEl>
                                              <p:pRg st="0" end="0"/>
                                            </p:txEl>
                                          </p:spTgt>
                                        </p:tgtEl>
                                        <p:attrNameLst>
                                          <p:attrName>style.visibility</p:attrName>
                                        </p:attrNameLst>
                                      </p:cBhvr>
                                      <p:to>
                                        <p:strVal val="visible"/>
                                      </p:to>
                                    </p:set>
                                    <p:anim calcmode="lin" valueType="num">
                                      <p:cBhvr>
                                        <p:cTn id="73"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74" dur="1000" fill="hold"/>
                                        <p:tgtEl>
                                          <p:spTgt spid="8">
                                            <p:txEl>
                                              <p:pRg st="0" end="0"/>
                                            </p:txEl>
                                          </p:spTgt>
                                        </p:tgtEl>
                                        <p:attrNameLst>
                                          <p:attrName>ppt_h</p:attrName>
                                        </p:attrNameLst>
                                      </p:cBhvr>
                                      <p:tavLst>
                                        <p:tav tm="0">
                                          <p:val>
                                            <p:fltVal val="0"/>
                                          </p:val>
                                        </p:tav>
                                        <p:tav tm="100000">
                                          <p:val>
                                            <p:strVal val="#ppt_h"/>
                                          </p:val>
                                        </p:tav>
                                      </p:tavLst>
                                    </p:anim>
                                    <p:anim calcmode="lin" valueType="num">
                                      <p:cBhvr>
                                        <p:cTn id="75" dur="1000" fill="hold"/>
                                        <p:tgtEl>
                                          <p:spTgt spid="8">
                                            <p:txEl>
                                              <p:pRg st="0" end="0"/>
                                            </p:txEl>
                                          </p:spTgt>
                                        </p:tgtEl>
                                        <p:attrNameLst>
                                          <p:attrName>style.rotation</p:attrName>
                                        </p:attrNameLst>
                                      </p:cBhvr>
                                      <p:tavLst>
                                        <p:tav tm="0">
                                          <p:val>
                                            <p:fltVal val="90"/>
                                          </p:val>
                                        </p:tav>
                                        <p:tav tm="100000">
                                          <p:val>
                                            <p:fltVal val="0"/>
                                          </p:val>
                                        </p:tav>
                                      </p:tavLst>
                                    </p:anim>
                                    <p:animEffect transition="in" filter="fade">
                                      <p:cBhvr>
                                        <p:cTn id="76" dur="1000"/>
                                        <p:tgtEl>
                                          <p:spTgt spid="8">
                                            <p:txEl>
                                              <p:pRg st="0" end="0"/>
                                            </p:txEl>
                                          </p:spTgt>
                                        </p:tgtEl>
                                      </p:cBhvr>
                                    </p:animEffect>
                                  </p:childTnLst>
                                </p:cTn>
                              </p:par>
                              <p:par>
                                <p:cTn id="77" presetID="31" presetClass="entr" presetSubtype="0" fill="hold" grpId="0" nodeType="withEffect">
                                  <p:stCondLst>
                                    <p:cond delay="0"/>
                                  </p:stCondLst>
                                  <p:childTnLst>
                                    <p:set>
                                      <p:cBhvr>
                                        <p:cTn id="78" dur="1" fill="hold">
                                          <p:stCondLst>
                                            <p:cond delay="0"/>
                                          </p:stCondLst>
                                        </p:cTn>
                                        <p:tgtEl>
                                          <p:spTgt spid="8">
                                            <p:txEl>
                                              <p:pRg st="1" end="1"/>
                                            </p:txEl>
                                          </p:spTgt>
                                        </p:tgtEl>
                                        <p:attrNameLst>
                                          <p:attrName>style.visibility</p:attrName>
                                        </p:attrNameLst>
                                      </p:cBhvr>
                                      <p:to>
                                        <p:strVal val="visible"/>
                                      </p:to>
                                    </p:set>
                                    <p:anim calcmode="lin" valueType="num">
                                      <p:cBhvr>
                                        <p:cTn id="79" dur="10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0" dur="1000" fill="hold"/>
                                        <p:tgtEl>
                                          <p:spTgt spid="8">
                                            <p:txEl>
                                              <p:pRg st="1" end="1"/>
                                            </p:txEl>
                                          </p:spTgt>
                                        </p:tgtEl>
                                        <p:attrNameLst>
                                          <p:attrName>ppt_h</p:attrName>
                                        </p:attrNameLst>
                                      </p:cBhvr>
                                      <p:tavLst>
                                        <p:tav tm="0">
                                          <p:val>
                                            <p:fltVal val="0"/>
                                          </p:val>
                                        </p:tav>
                                        <p:tav tm="100000">
                                          <p:val>
                                            <p:strVal val="#ppt_h"/>
                                          </p:val>
                                        </p:tav>
                                      </p:tavLst>
                                    </p:anim>
                                    <p:anim calcmode="lin" valueType="num">
                                      <p:cBhvr>
                                        <p:cTn id="81" dur="1000" fill="hold"/>
                                        <p:tgtEl>
                                          <p:spTgt spid="8">
                                            <p:txEl>
                                              <p:pRg st="1" end="1"/>
                                            </p:txEl>
                                          </p:spTgt>
                                        </p:tgtEl>
                                        <p:attrNameLst>
                                          <p:attrName>style.rotation</p:attrName>
                                        </p:attrNameLst>
                                      </p:cBhvr>
                                      <p:tavLst>
                                        <p:tav tm="0">
                                          <p:val>
                                            <p:fltVal val="90"/>
                                          </p:val>
                                        </p:tav>
                                        <p:tav tm="100000">
                                          <p:val>
                                            <p:fltVal val="0"/>
                                          </p:val>
                                        </p:tav>
                                      </p:tavLst>
                                    </p:anim>
                                    <p:animEffect transition="in" filter="fade">
                                      <p:cBhvr>
                                        <p:cTn id="82" dur="1000"/>
                                        <p:tgtEl>
                                          <p:spTgt spid="8">
                                            <p:txEl>
                                              <p:pRg st="1" end="1"/>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31" presetClass="entr" presetSubtype="0" fill="hold" grpId="0" nodeType="clickEffect">
                                  <p:stCondLst>
                                    <p:cond delay="0"/>
                                  </p:stCondLst>
                                  <p:childTnLst>
                                    <p:set>
                                      <p:cBhvr>
                                        <p:cTn id="86" dur="1" fill="hold">
                                          <p:stCondLst>
                                            <p:cond delay="0"/>
                                          </p:stCondLst>
                                        </p:cTn>
                                        <p:tgtEl>
                                          <p:spTgt spid="9">
                                            <p:bg/>
                                          </p:spTgt>
                                        </p:tgtEl>
                                        <p:attrNameLst>
                                          <p:attrName>style.visibility</p:attrName>
                                        </p:attrNameLst>
                                      </p:cBhvr>
                                      <p:to>
                                        <p:strVal val="visible"/>
                                      </p:to>
                                    </p:set>
                                    <p:anim calcmode="lin" valueType="num">
                                      <p:cBhvr>
                                        <p:cTn id="87" dur="1000" fill="hold"/>
                                        <p:tgtEl>
                                          <p:spTgt spid="9">
                                            <p:bg/>
                                          </p:spTgt>
                                        </p:tgtEl>
                                        <p:attrNameLst>
                                          <p:attrName>ppt_w</p:attrName>
                                        </p:attrNameLst>
                                      </p:cBhvr>
                                      <p:tavLst>
                                        <p:tav tm="0">
                                          <p:val>
                                            <p:fltVal val="0"/>
                                          </p:val>
                                        </p:tav>
                                        <p:tav tm="100000">
                                          <p:val>
                                            <p:strVal val="#ppt_w"/>
                                          </p:val>
                                        </p:tav>
                                      </p:tavLst>
                                    </p:anim>
                                    <p:anim calcmode="lin" valueType="num">
                                      <p:cBhvr>
                                        <p:cTn id="88" dur="1000" fill="hold"/>
                                        <p:tgtEl>
                                          <p:spTgt spid="9">
                                            <p:bg/>
                                          </p:spTgt>
                                        </p:tgtEl>
                                        <p:attrNameLst>
                                          <p:attrName>ppt_h</p:attrName>
                                        </p:attrNameLst>
                                      </p:cBhvr>
                                      <p:tavLst>
                                        <p:tav tm="0">
                                          <p:val>
                                            <p:fltVal val="0"/>
                                          </p:val>
                                        </p:tav>
                                        <p:tav tm="100000">
                                          <p:val>
                                            <p:strVal val="#ppt_h"/>
                                          </p:val>
                                        </p:tav>
                                      </p:tavLst>
                                    </p:anim>
                                    <p:anim calcmode="lin" valueType="num">
                                      <p:cBhvr>
                                        <p:cTn id="89" dur="1000" fill="hold"/>
                                        <p:tgtEl>
                                          <p:spTgt spid="9">
                                            <p:bg/>
                                          </p:spTgt>
                                        </p:tgtEl>
                                        <p:attrNameLst>
                                          <p:attrName>style.rotation</p:attrName>
                                        </p:attrNameLst>
                                      </p:cBhvr>
                                      <p:tavLst>
                                        <p:tav tm="0">
                                          <p:val>
                                            <p:fltVal val="90"/>
                                          </p:val>
                                        </p:tav>
                                        <p:tav tm="100000">
                                          <p:val>
                                            <p:fltVal val="0"/>
                                          </p:val>
                                        </p:tav>
                                      </p:tavLst>
                                    </p:anim>
                                    <p:animEffect transition="in" filter="fade">
                                      <p:cBhvr>
                                        <p:cTn id="90" dur="1000"/>
                                        <p:tgtEl>
                                          <p:spTgt spid="9">
                                            <p:bg/>
                                          </p:spTgt>
                                        </p:tgtEl>
                                      </p:cBhvr>
                                    </p:animEffect>
                                  </p:childTnLst>
                                </p:cTn>
                              </p:par>
                              <p:par>
                                <p:cTn id="91" presetID="31" presetClass="entr" presetSubtype="0" fill="hold" grpId="0" nodeType="withEffect">
                                  <p:stCondLst>
                                    <p:cond delay="0"/>
                                  </p:stCondLst>
                                  <p:childTnLst>
                                    <p:set>
                                      <p:cBhvr>
                                        <p:cTn id="92" dur="1" fill="hold">
                                          <p:stCondLst>
                                            <p:cond delay="0"/>
                                          </p:stCondLst>
                                        </p:cTn>
                                        <p:tgtEl>
                                          <p:spTgt spid="9">
                                            <p:txEl>
                                              <p:pRg st="0" end="0"/>
                                            </p:txEl>
                                          </p:spTgt>
                                        </p:tgtEl>
                                        <p:attrNameLst>
                                          <p:attrName>style.visibility</p:attrName>
                                        </p:attrNameLst>
                                      </p:cBhvr>
                                      <p:to>
                                        <p:strVal val="visible"/>
                                      </p:to>
                                    </p:set>
                                    <p:anim calcmode="lin" valueType="num">
                                      <p:cBhvr>
                                        <p:cTn id="93" dur="1000" fill="hold"/>
                                        <p:tgtEl>
                                          <p:spTgt spid="9">
                                            <p:txEl>
                                              <p:pRg st="0" end="0"/>
                                            </p:txEl>
                                          </p:spTgt>
                                        </p:tgtEl>
                                        <p:attrNameLst>
                                          <p:attrName>ppt_w</p:attrName>
                                        </p:attrNameLst>
                                      </p:cBhvr>
                                      <p:tavLst>
                                        <p:tav tm="0">
                                          <p:val>
                                            <p:fltVal val="0"/>
                                          </p:val>
                                        </p:tav>
                                        <p:tav tm="100000">
                                          <p:val>
                                            <p:strVal val="#ppt_w"/>
                                          </p:val>
                                        </p:tav>
                                      </p:tavLst>
                                    </p:anim>
                                    <p:anim calcmode="lin" valueType="num">
                                      <p:cBhvr>
                                        <p:cTn id="94" dur="1000" fill="hold"/>
                                        <p:tgtEl>
                                          <p:spTgt spid="9">
                                            <p:txEl>
                                              <p:pRg st="0" end="0"/>
                                            </p:txEl>
                                          </p:spTgt>
                                        </p:tgtEl>
                                        <p:attrNameLst>
                                          <p:attrName>ppt_h</p:attrName>
                                        </p:attrNameLst>
                                      </p:cBhvr>
                                      <p:tavLst>
                                        <p:tav tm="0">
                                          <p:val>
                                            <p:fltVal val="0"/>
                                          </p:val>
                                        </p:tav>
                                        <p:tav tm="100000">
                                          <p:val>
                                            <p:strVal val="#ppt_h"/>
                                          </p:val>
                                        </p:tav>
                                      </p:tavLst>
                                    </p:anim>
                                    <p:anim calcmode="lin" valueType="num">
                                      <p:cBhvr>
                                        <p:cTn id="95" dur="1000" fill="hold"/>
                                        <p:tgtEl>
                                          <p:spTgt spid="9">
                                            <p:txEl>
                                              <p:pRg st="0" end="0"/>
                                            </p:txEl>
                                          </p:spTgt>
                                        </p:tgtEl>
                                        <p:attrNameLst>
                                          <p:attrName>style.rotation</p:attrName>
                                        </p:attrNameLst>
                                      </p:cBhvr>
                                      <p:tavLst>
                                        <p:tav tm="0">
                                          <p:val>
                                            <p:fltVal val="90"/>
                                          </p:val>
                                        </p:tav>
                                        <p:tav tm="100000">
                                          <p:val>
                                            <p:fltVal val="0"/>
                                          </p:val>
                                        </p:tav>
                                      </p:tavLst>
                                    </p:anim>
                                    <p:animEffect transition="in" filter="fade">
                                      <p:cBhvr>
                                        <p:cTn id="96" dur="1000"/>
                                        <p:tgtEl>
                                          <p:spTgt spid="9">
                                            <p:txEl>
                                              <p:pRg st="0" end="0"/>
                                            </p:txEl>
                                          </p:spTgt>
                                        </p:tgtEl>
                                      </p:cBhvr>
                                    </p:animEffect>
                                  </p:childTnLst>
                                </p:cTn>
                              </p:par>
                            </p:childTnLst>
                          </p:cTn>
                        </p:par>
                      </p:childTnLst>
                    </p:cTn>
                  </p:par>
                  <p:par>
                    <p:cTn id="97" fill="hold">
                      <p:stCondLst>
                        <p:cond delay="indefinite"/>
                      </p:stCondLst>
                      <p:childTnLst>
                        <p:par>
                          <p:cTn id="98" fill="hold">
                            <p:stCondLst>
                              <p:cond delay="0"/>
                            </p:stCondLst>
                            <p:childTnLst>
                              <p:par>
                                <p:cTn id="99" presetID="31" presetClass="entr" presetSubtype="0" fill="hold" grpId="0" nodeType="clickEffect">
                                  <p:stCondLst>
                                    <p:cond delay="0"/>
                                  </p:stCondLst>
                                  <p:childTnLst>
                                    <p:set>
                                      <p:cBhvr>
                                        <p:cTn id="100" dur="1" fill="hold">
                                          <p:stCondLst>
                                            <p:cond delay="0"/>
                                          </p:stCondLst>
                                        </p:cTn>
                                        <p:tgtEl>
                                          <p:spTgt spid="10">
                                            <p:bg/>
                                          </p:spTgt>
                                        </p:tgtEl>
                                        <p:attrNameLst>
                                          <p:attrName>style.visibility</p:attrName>
                                        </p:attrNameLst>
                                      </p:cBhvr>
                                      <p:to>
                                        <p:strVal val="visible"/>
                                      </p:to>
                                    </p:set>
                                    <p:anim calcmode="lin" valueType="num">
                                      <p:cBhvr>
                                        <p:cTn id="101" dur="1000" fill="hold"/>
                                        <p:tgtEl>
                                          <p:spTgt spid="10">
                                            <p:bg/>
                                          </p:spTgt>
                                        </p:tgtEl>
                                        <p:attrNameLst>
                                          <p:attrName>ppt_w</p:attrName>
                                        </p:attrNameLst>
                                      </p:cBhvr>
                                      <p:tavLst>
                                        <p:tav tm="0">
                                          <p:val>
                                            <p:fltVal val="0"/>
                                          </p:val>
                                        </p:tav>
                                        <p:tav tm="100000">
                                          <p:val>
                                            <p:strVal val="#ppt_w"/>
                                          </p:val>
                                        </p:tav>
                                      </p:tavLst>
                                    </p:anim>
                                    <p:anim calcmode="lin" valueType="num">
                                      <p:cBhvr>
                                        <p:cTn id="102" dur="1000" fill="hold"/>
                                        <p:tgtEl>
                                          <p:spTgt spid="10">
                                            <p:bg/>
                                          </p:spTgt>
                                        </p:tgtEl>
                                        <p:attrNameLst>
                                          <p:attrName>ppt_h</p:attrName>
                                        </p:attrNameLst>
                                      </p:cBhvr>
                                      <p:tavLst>
                                        <p:tav tm="0">
                                          <p:val>
                                            <p:fltVal val="0"/>
                                          </p:val>
                                        </p:tav>
                                        <p:tav tm="100000">
                                          <p:val>
                                            <p:strVal val="#ppt_h"/>
                                          </p:val>
                                        </p:tav>
                                      </p:tavLst>
                                    </p:anim>
                                    <p:anim calcmode="lin" valueType="num">
                                      <p:cBhvr>
                                        <p:cTn id="103" dur="1000" fill="hold"/>
                                        <p:tgtEl>
                                          <p:spTgt spid="10">
                                            <p:bg/>
                                          </p:spTgt>
                                        </p:tgtEl>
                                        <p:attrNameLst>
                                          <p:attrName>style.rotation</p:attrName>
                                        </p:attrNameLst>
                                      </p:cBhvr>
                                      <p:tavLst>
                                        <p:tav tm="0">
                                          <p:val>
                                            <p:fltVal val="90"/>
                                          </p:val>
                                        </p:tav>
                                        <p:tav tm="100000">
                                          <p:val>
                                            <p:fltVal val="0"/>
                                          </p:val>
                                        </p:tav>
                                      </p:tavLst>
                                    </p:anim>
                                    <p:animEffect transition="in" filter="fade">
                                      <p:cBhvr>
                                        <p:cTn id="104" dur="1000"/>
                                        <p:tgtEl>
                                          <p:spTgt spid="10">
                                            <p:bg/>
                                          </p:spTgt>
                                        </p:tgtEl>
                                      </p:cBhvr>
                                    </p:animEffect>
                                  </p:childTnLst>
                                </p:cTn>
                              </p:par>
                              <p:par>
                                <p:cTn id="105" presetID="31" presetClass="entr" presetSubtype="0" fill="hold" grpId="0" nodeType="withEffect">
                                  <p:stCondLst>
                                    <p:cond delay="0"/>
                                  </p:stCondLst>
                                  <p:childTnLst>
                                    <p:set>
                                      <p:cBhvr>
                                        <p:cTn id="106" dur="1" fill="hold">
                                          <p:stCondLst>
                                            <p:cond delay="0"/>
                                          </p:stCondLst>
                                        </p:cTn>
                                        <p:tgtEl>
                                          <p:spTgt spid="10">
                                            <p:txEl>
                                              <p:pRg st="0" end="0"/>
                                            </p:txEl>
                                          </p:spTgt>
                                        </p:tgtEl>
                                        <p:attrNameLst>
                                          <p:attrName>style.visibility</p:attrName>
                                        </p:attrNameLst>
                                      </p:cBhvr>
                                      <p:to>
                                        <p:strVal val="visible"/>
                                      </p:to>
                                    </p:set>
                                    <p:anim calcmode="lin" valueType="num">
                                      <p:cBhvr>
                                        <p:cTn id="107" dur="10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108" dur="1000" fill="hold"/>
                                        <p:tgtEl>
                                          <p:spTgt spid="10">
                                            <p:txEl>
                                              <p:pRg st="0" end="0"/>
                                            </p:txEl>
                                          </p:spTgt>
                                        </p:tgtEl>
                                        <p:attrNameLst>
                                          <p:attrName>ppt_h</p:attrName>
                                        </p:attrNameLst>
                                      </p:cBhvr>
                                      <p:tavLst>
                                        <p:tav tm="0">
                                          <p:val>
                                            <p:fltVal val="0"/>
                                          </p:val>
                                        </p:tav>
                                        <p:tav tm="100000">
                                          <p:val>
                                            <p:strVal val="#ppt_h"/>
                                          </p:val>
                                        </p:tav>
                                      </p:tavLst>
                                    </p:anim>
                                    <p:anim calcmode="lin" valueType="num">
                                      <p:cBhvr>
                                        <p:cTn id="109" dur="1000" fill="hold"/>
                                        <p:tgtEl>
                                          <p:spTgt spid="10">
                                            <p:txEl>
                                              <p:pRg st="0" end="0"/>
                                            </p:txEl>
                                          </p:spTgt>
                                        </p:tgtEl>
                                        <p:attrNameLst>
                                          <p:attrName>style.rotation</p:attrName>
                                        </p:attrNameLst>
                                      </p:cBhvr>
                                      <p:tavLst>
                                        <p:tav tm="0">
                                          <p:val>
                                            <p:fltVal val="90"/>
                                          </p:val>
                                        </p:tav>
                                        <p:tav tm="100000">
                                          <p:val>
                                            <p:fltVal val="0"/>
                                          </p:val>
                                        </p:tav>
                                      </p:tavLst>
                                    </p:anim>
                                    <p:animEffect transition="in" filter="fade">
                                      <p:cBhvr>
                                        <p:cTn id="110" dur="1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P spid="6" grpId="0" uiExpand="1" build="p" animBg="1"/>
      <p:bldP spid="7" grpId="0" uiExpand="1" build="p" animBg="1"/>
      <p:bldP spid="8" grpId="0" uiExpand="1" build="p" animBg="1"/>
      <p:bldP spid="9" grpId="0" uiExpand="1" build="p" animBg="1"/>
      <p:bldP spid="10" grpId="0" uiExpand="1"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60219" y="3484140"/>
            <a:ext cx="4089400" cy="516715"/>
          </a:xfrm>
        </p:spPr>
        <p:txBody>
          <a:bodyPr/>
          <a:lstStyle/>
          <a:p>
            <a:pPr marL="0" indent="0">
              <a:buNone/>
            </a:pPr>
            <a:r>
              <a:rPr lang="it-IT" dirty="0"/>
              <a:t>Presentazione creata da:</a:t>
            </a:r>
          </a:p>
        </p:txBody>
      </p:sp>
      <p:sp>
        <p:nvSpPr>
          <p:cNvPr id="4" name="Titolo 3"/>
          <p:cNvSpPr>
            <a:spLocks noGrp="1"/>
          </p:cNvSpPr>
          <p:nvPr>
            <p:ph type="title"/>
          </p:nvPr>
        </p:nvSpPr>
        <p:spPr>
          <a:xfrm>
            <a:off x="1779937" y="1804912"/>
            <a:ext cx="8610600" cy="1293028"/>
          </a:xfrm>
        </p:spPr>
        <p:txBody>
          <a:bodyPr/>
          <a:lstStyle/>
          <a:p>
            <a:pPr algn="ctr"/>
            <a:r>
              <a:rPr lang="it-IT" dirty="0"/>
              <a:t>GRAZIE PER L’ASCOLTO</a:t>
            </a:r>
            <a:endParaRPr lang="en-GB" dirty="0"/>
          </a:p>
        </p:txBody>
      </p:sp>
      <p:sp>
        <p:nvSpPr>
          <p:cNvPr id="5" name="Rettangolo 4"/>
          <p:cNvSpPr/>
          <p:nvPr/>
        </p:nvSpPr>
        <p:spPr>
          <a:xfrm>
            <a:off x="360219" y="4387055"/>
            <a:ext cx="2290618" cy="7204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Casati Greta</a:t>
            </a:r>
            <a:endParaRPr lang="en-GB" dirty="0"/>
          </a:p>
        </p:txBody>
      </p:sp>
      <p:sp>
        <p:nvSpPr>
          <p:cNvPr id="7" name="Rettangolo 6"/>
          <p:cNvSpPr/>
          <p:nvPr/>
        </p:nvSpPr>
        <p:spPr>
          <a:xfrm>
            <a:off x="4940437" y="4387273"/>
            <a:ext cx="2289600" cy="72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Lamboglia Pablo</a:t>
            </a:r>
            <a:endParaRPr lang="en-GB" dirty="0"/>
          </a:p>
        </p:txBody>
      </p:sp>
      <p:sp>
        <p:nvSpPr>
          <p:cNvPr id="8" name="Rettangolo 7"/>
          <p:cNvSpPr/>
          <p:nvPr/>
        </p:nvSpPr>
        <p:spPr>
          <a:xfrm>
            <a:off x="2650837" y="5752048"/>
            <a:ext cx="2289600" cy="72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La Torre Lorenzo</a:t>
            </a:r>
            <a:endParaRPr lang="en-GB" dirty="0"/>
          </a:p>
        </p:txBody>
      </p:sp>
      <p:sp>
        <p:nvSpPr>
          <p:cNvPr id="15" name="Rettangolo 14"/>
          <p:cNvSpPr/>
          <p:nvPr/>
        </p:nvSpPr>
        <p:spPr>
          <a:xfrm>
            <a:off x="9519637" y="4355288"/>
            <a:ext cx="2289600" cy="72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Pieri Davide</a:t>
            </a:r>
            <a:endParaRPr lang="en-GB" dirty="0"/>
          </a:p>
        </p:txBody>
      </p:sp>
      <p:sp>
        <p:nvSpPr>
          <p:cNvPr id="16" name="Rettangolo 15"/>
          <p:cNvSpPr/>
          <p:nvPr/>
        </p:nvSpPr>
        <p:spPr>
          <a:xfrm>
            <a:off x="7230037" y="5812963"/>
            <a:ext cx="2289600" cy="72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Perego Giulia</a:t>
            </a:r>
            <a:endParaRPr lang="en-GB" dirty="0"/>
          </a:p>
        </p:txBody>
      </p:sp>
    </p:spTree>
    <p:extLst>
      <p:ext uri="{BB962C8B-B14F-4D97-AF65-F5344CB8AC3E}">
        <p14:creationId xmlns:p14="http://schemas.microsoft.com/office/powerpoint/2010/main" val="1976701406"/>
      </p:ext>
    </p:extLst>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500"/>
                                        <p:tgtEl>
                                          <p:spTgt spid="4"/>
                                        </p:tgtEl>
                                      </p:cBhvr>
                                    </p:animEffect>
                                  </p:childTnLst>
                                </p:cTn>
                              </p:par>
                              <p:par>
                                <p:cTn id="8" presetID="22" presetClass="entr" presetSubtype="8" fill="hold" grpId="0" nodeType="withEffect">
                                  <p:stCondLst>
                                    <p:cond delay="150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1500"/>
                                        <p:tgtEl>
                                          <p:spTgt spid="3">
                                            <p:txEl>
                                              <p:pRg st="0" end="0"/>
                                            </p:txEl>
                                          </p:spTgt>
                                        </p:tgtEl>
                                      </p:cBhvr>
                                    </p:animEffect>
                                  </p:childTnLst>
                                </p:cTn>
                              </p:par>
                              <p:par>
                                <p:cTn id="11" presetID="8" presetClass="entr" presetSubtype="16" fill="hold" grpId="0" nodeType="withEffect">
                                  <p:stCondLst>
                                    <p:cond delay="3000"/>
                                  </p:stCondLst>
                                  <p:childTnLst>
                                    <p:set>
                                      <p:cBhvr>
                                        <p:cTn id="12" dur="1" fill="hold">
                                          <p:stCondLst>
                                            <p:cond delay="0"/>
                                          </p:stCondLst>
                                        </p:cTn>
                                        <p:tgtEl>
                                          <p:spTgt spid="5"/>
                                        </p:tgtEl>
                                        <p:attrNameLst>
                                          <p:attrName>style.visibility</p:attrName>
                                        </p:attrNameLst>
                                      </p:cBhvr>
                                      <p:to>
                                        <p:strVal val="visible"/>
                                      </p:to>
                                    </p:set>
                                    <p:animEffect transition="in" filter="diamond(in)">
                                      <p:cBhvr>
                                        <p:cTn id="13" dur="1500"/>
                                        <p:tgtEl>
                                          <p:spTgt spid="5"/>
                                        </p:tgtEl>
                                      </p:cBhvr>
                                    </p:animEffect>
                                  </p:childTnLst>
                                </p:cTn>
                              </p:par>
                              <p:par>
                                <p:cTn id="14" presetID="8" presetClass="entr" presetSubtype="16" fill="hold" grpId="0" nodeType="withEffect">
                                  <p:stCondLst>
                                    <p:cond delay="3000"/>
                                  </p:stCondLst>
                                  <p:childTnLst>
                                    <p:set>
                                      <p:cBhvr>
                                        <p:cTn id="15" dur="1" fill="hold">
                                          <p:stCondLst>
                                            <p:cond delay="0"/>
                                          </p:stCondLst>
                                        </p:cTn>
                                        <p:tgtEl>
                                          <p:spTgt spid="8"/>
                                        </p:tgtEl>
                                        <p:attrNameLst>
                                          <p:attrName>style.visibility</p:attrName>
                                        </p:attrNameLst>
                                      </p:cBhvr>
                                      <p:to>
                                        <p:strVal val="visible"/>
                                      </p:to>
                                    </p:set>
                                    <p:animEffect transition="in" filter="diamond(in)">
                                      <p:cBhvr>
                                        <p:cTn id="16" dur="1500"/>
                                        <p:tgtEl>
                                          <p:spTgt spid="8"/>
                                        </p:tgtEl>
                                      </p:cBhvr>
                                    </p:animEffect>
                                  </p:childTnLst>
                                </p:cTn>
                              </p:par>
                              <p:par>
                                <p:cTn id="17" presetID="8" presetClass="entr" presetSubtype="16" fill="hold" grpId="0" nodeType="withEffect">
                                  <p:stCondLst>
                                    <p:cond delay="3000"/>
                                  </p:stCondLst>
                                  <p:childTnLst>
                                    <p:set>
                                      <p:cBhvr>
                                        <p:cTn id="18" dur="1" fill="hold">
                                          <p:stCondLst>
                                            <p:cond delay="0"/>
                                          </p:stCondLst>
                                        </p:cTn>
                                        <p:tgtEl>
                                          <p:spTgt spid="7"/>
                                        </p:tgtEl>
                                        <p:attrNameLst>
                                          <p:attrName>style.visibility</p:attrName>
                                        </p:attrNameLst>
                                      </p:cBhvr>
                                      <p:to>
                                        <p:strVal val="visible"/>
                                      </p:to>
                                    </p:set>
                                    <p:animEffect transition="in" filter="diamond(in)">
                                      <p:cBhvr>
                                        <p:cTn id="19" dur="1500"/>
                                        <p:tgtEl>
                                          <p:spTgt spid="7"/>
                                        </p:tgtEl>
                                      </p:cBhvr>
                                    </p:animEffect>
                                  </p:childTnLst>
                                </p:cTn>
                              </p:par>
                              <p:par>
                                <p:cTn id="20" presetID="8" presetClass="entr" presetSubtype="16" fill="hold" grpId="0" nodeType="withEffect">
                                  <p:stCondLst>
                                    <p:cond delay="3000"/>
                                  </p:stCondLst>
                                  <p:childTnLst>
                                    <p:set>
                                      <p:cBhvr>
                                        <p:cTn id="21" dur="1" fill="hold">
                                          <p:stCondLst>
                                            <p:cond delay="0"/>
                                          </p:stCondLst>
                                        </p:cTn>
                                        <p:tgtEl>
                                          <p:spTgt spid="16"/>
                                        </p:tgtEl>
                                        <p:attrNameLst>
                                          <p:attrName>style.visibility</p:attrName>
                                        </p:attrNameLst>
                                      </p:cBhvr>
                                      <p:to>
                                        <p:strVal val="visible"/>
                                      </p:to>
                                    </p:set>
                                    <p:animEffect transition="in" filter="diamond(in)">
                                      <p:cBhvr>
                                        <p:cTn id="22" dur="1500"/>
                                        <p:tgtEl>
                                          <p:spTgt spid="16"/>
                                        </p:tgtEl>
                                      </p:cBhvr>
                                    </p:animEffect>
                                  </p:childTnLst>
                                </p:cTn>
                              </p:par>
                              <p:par>
                                <p:cTn id="23" presetID="8" presetClass="entr" presetSubtype="16" fill="hold" grpId="0" nodeType="withEffect">
                                  <p:stCondLst>
                                    <p:cond delay="3000"/>
                                  </p:stCondLst>
                                  <p:childTnLst>
                                    <p:set>
                                      <p:cBhvr>
                                        <p:cTn id="24" dur="1" fill="hold">
                                          <p:stCondLst>
                                            <p:cond delay="0"/>
                                          </p:stCondLst>
                                        </p:cTn>
                                        <p:tgtEl>
                                          <p:spTgt spid="15"/>
                                        </p:tgtEl>
                                        <p:attrNameLst>
                                          <p:attrName>style.visibility</p:attrName>
                                        </p:attrNameLst>
                                      </p:cBhvr>
                                      <p:to>
                                        <p:strVal val="visible"/>
                                      </p:to>
                                    </p:set>
                                    <p:animEffect transition="in" filter="diamond(in)">
                                      <p:cBhvr>
                                        <p:cTn id="25" dur="1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animBg="1"/>
      <p:bldP spid="7" grpId="0" animBg="1"/>
      <p:bldP spid="8" grpId="0" animBg="1"/>
      <p:bldP spid="15" grpId="0" animBg="1"/>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INDICE:</a:t>
            </a:r>
            <a:endParaRPr lang="en-GB" dirty="0"/>
          </a:p>
        </p:txBody>
      </p:sp>
      <p:sp>
        <p:nvSpPr>
          <p:cNvPr id="7" name="Figura a mano libera 6"/>
          <p:cNvSpPr/>
          <p:nvPr/>
        </p:nvSpPr>
        <p:spPr>
          <a:xfrm>
            <a:off x="1684818" y="2061577"/>
            <a:ext cx="9821382" cy="408847"/>
          </a:xfrm>
          <a:custGeom>
            <a:avLst/>
            <a:gdLst>
              <a:gd name="connsiteX0" fmla="*/ 0 w 10423568"/>
              <a:gd name="connsiteY0" fmla="*/ 0 h 431904"/>
              <a:gd name="connsiteX1" fmla="*/ 10423568 w 10423568"/>
              <a:gd name="connsiteY1" fmla="*/ 0 h 431904"/>
              <a:gd name="connsiteX2" fmla="*/ 10423568 w 10423568"/>
              <a:gd name="connsiteY2" fmla="*/ 431904 h 431904"/>
              <a:gd name="connsiteX3" fmla="*/ 0 w 10423568"/>
              <a:gd name="connsiteY3" fmla="*/ 431904 h 431904"/>
              <a:gd name="connsiteX4" fmla="*/ 0 w 10423568"/>
              <a:gd name="connsiteY4" fmla="*/ 0 h 431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23568" h="431904">
                <a:moveTo>
                  <a:pt x="0" y="0"/>
                </a:moveTo>
                <a:lnTo>
                  <a:pt x="10423568" y="0"/>
                </a:lnTo>
                <a:lnTo>
                  <a:pt x="10423568" y="431904"/>
                </a:lnTo>
                <a:lnTo>
                  <a:pt x="0" y="431904"/>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42824" tIns="55880" rIns="55880" bIns="55880" numCol="1" spcCol="1270" anchor="ctr" anchorCtr="0">
            <a:noAutofit/>
          </a:bodyPr>
          <a:lstStyle/>
          <a:p>
            <a:pPr lvl="0" algn="l" defTabSz="977900" rtl="0">
              <a:lnSpc>
                <a:spcPct val="90000"/>
              </a:lnSpc>
              <a:spcBef>
                <a:spcPct val="0"/>
              </a:spcBef>
              <a:spcAft>
                <a:spcPct val="35000"/>
              </a:spcAft>
            </a:pPr>
            <a:r>
              <a:rPr lang="it-IT" sz="2200" kern="1200" dirty="0"/>
              <a:t>Introduzione alla Mafia in Brianza </a:t>
            </a:r>
            <a:endParaRPr lang="en-GB" sz="2200" kern="1200" dirty="0"/>
          </a:p>
        </p:txBody>
      </p:sp>
      <p:sp>
        <p:nvSpPr>
          <p:cNvPr id="8" name="Ovale 7"/>
          <p:cNvSpPr/>
          <p:nvPr/>
        </p:nvSpPr>
        <p:spPr>
          <a:xfrm>
            <a:off x="1430472" y="2010471"/>
            <a:ext cx="508691" cy="511060"/>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9" name="Figura a mano libera 8"/>
          <p:cNvSpPr/>
          <p:nvPr/>
        </p:nvSpPr>
        <p:spPr>
          <a:xfrm>
            <a:off x="2053350" y="2675208"/>
            <a:ext cx="9452849" cy="408847"/>
          </a:xfrm>
          <a:custGeom>
            <a:avLst/>
            <a:gdLst>
              <a:gd name="connsiteX0" fmla="*/ 0 w 10032439"/>
              <a:gd name="connsiteY0" fmla="*/ 0 h 431904"/>
              <a:gd name="connsiteX1" fmla="*/ 10032439 w 10032439"/>
              <a:gd name="connsiteY1" fmla="*/ 0 h 431904"/>
              <a:gd name="connsiteX2" fmla="*/ 10032439 w 10032439"/>
              <a:gd name="connsiteY2" fmla="*/ 431904 h 431904"/>
              <a:gd name="connsiteX3" fmla="*/ 0 w 10032439"/>
              <a:gd name="connsiteY3" fmla="*/ 431904 h 431904"/>
              <a:gd name="connsiteX4" fmla="*/ 0 w 10032439"/>
              <a:gd name="connsiteY4" fmla="*/ 0 h 431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2439" h="431904">
                <a:moveTo>
                  <a:pt x="0" y="0"/>
                </a:moveTo>
                <a:lnTo>
                  <a:pt x="10032439" y="0"/>
                </a:lnTo>
                <a:lnTo>
                  <a:pt x="10032439" y="431904"/>
                </a:lnTo>
                <a:lnTo>
                  <a:pt x="0" y="431904"/>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42824" tIns="55880" rIns="55880" bIns="55880" numCol="1" spcCol="1270" anchor="ctr" anchorCtr="0">
            <a:noAutofit/>
          </a:bodyPr>
          <a:lstStyle/>
          <a:p>
            <a:pPr lvl="0" algn="l" defTabSz="977900" rtl="0">
              <a:lnSpc>
                <a:spcPct val="90000"/>
              </a:lnSpc>
              <a:spcBef>
                <a:spcPct val="0"/>
              </a:spcBef>
              <a:spcAft>
                <a:spcPct val="35000"/>
              </a:spcAft>
            </a:pPr>
            <a:r>
              <a:rPr lang="it-IT" sz="2200" kern="1200" dirty="0"/>
              <a:t>Ucciso capo della ’ndrangheta di Seregno </a:t>
            </a:r>
            <a:r>
              <a:rPr lang="it-IT" sz="2200" kern="1200" dirty="0">
                <a:sym typeface="Wingdings" panose="05000000000000000000" pitchFamily="2" charset="2"/>
              </a:rPr>
              <a:t></a:t>
            </a:r>
            <a:r>
              <a:rPr lang="it-IT" sz="2200" kern="1200" dirty="0"/>
              <a:t> 27/03/2008  </a:t>
            </a:r>
            <a:endParaRPr lang="en-GB" sz="2200" kern="1200" dirty="0"/>
          </a:p>
        </p:txBody>
      </p:sp>
      <p:sp>
        <p:nvSpPr>
          <p:cNvPr id="10" name="Ovale 9"/>
          <p:cNvSpPr/>
          <p:nvPr/>
        </p:nvSpPr>
        <p:spPr>
          <a:xfrm>
            <a:off x="1799005" y="2624102"/>
            <a:ext cx="508691" cy="511060"/>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1" name="Figura a mano libera 10"/>
          <p:cNvSpPr/>
          <p:nvPr/>
        </p:nvSpPr>
        <p:spPr>
          <a:xfrm>
            <a:off x="2255304" y="3288390"/>
            <a:ext cx="9250896" cy="408847"/>
          </a:xfrm>
          <a:custGeom>
            <a:avLst/>
            <a:gdLst>
              <a:gd name="connsiteX0" fmla="*/ 0 w 9818103"/>
              <a:gd name="connsiteY0" fmla="*/ 0 h 431904"/>
              <a:gd name="connsiteX1" fmla="*/ 9818103 w 9818103"/>
              <a:gd name="connsiteY1" fmla="*/ 0 h 431904"/>
              <a:gd name="connsiteX2" fmla="*/ 9818103 w 9818103"/>
              <a:gd name="connsiteY2" fmla="*/ 431904 h 431904"/>
              <a:gd name="connsiteX3" fmla="*/ 0 w 9818103"/>
              <a:gd name="connsiteY3" fmla="*/ 431904 h 431904"/>
              <a:gd name="connsiteX4" fmla="*/ 0 w 9818103"/>
              <a:gd name="connsiteY4" fmla="*/ 0 h 431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8103" h="431904">
                <a:moveTo>
                  <a:pt x="0" y="0"/>
                </a:moveTo>
                <a:lnTo>
                  <a:pt x="9818103" y="0"/>
                </a:lnTo>
                <a:lnTo>
                  <a:pt x="9818103" y="431904"/>
                </a:lnTo>
                <a:lnTo>
                  <a:pt x="0" y="431904"/>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42824" tIns="55880" rIns="55880" bIns="55880" numCol="1" spcCol="1270" anchor="ctr" anchorCtr="0">
            <a:noAutofit/>
          </a:bodyPr>
          <a:lstStyle/>
          <a:p>
            <a:pPr lvl="0" algn="l" defTabSz="977900" rtl="0">
              <a:lnSpc>
                <a:spcPct val="90000"/>
              </a:lnSpc>
              <a:spcBef>
                <a:spcPct val="0"/>
              </a:spcBef>
              <a:spcAft>
                <a:spcPct val="35000"/>
              </a:spcAft>
            </a:pPr>
            <a:r>
              <a:rPr lang="it-IT" sz="2200" kern="1200" dirty="0"/>
              <a:t>8 persone arrestate per omicidio </a:t>
            </a:r>
            <a:r>
              <a:rPr lang="it-IT" sz="2200" kern="1200" dirty="0">
                <a:sym typeface="Wingdings" panose="05000000000000000000" pitchFamily="2" charset="2"/>
              </a:rPr>
              <a:t></a:t>
            </a:r>
            <a:r>
              <a:rPr lang="it-IT" sz="2200" kern="1200" dirty="0"/>
              <a:t> 2011 </a:t>
            </a:r>
            <a:endParaRPr lang="en-GB" sz="2200" kern="1200" dirty="0"/>
          </a:p>
        </p:txBody>
      </p:sp>
      <p:sp>
        <p:nvSpPr>
          <p:cNvPr id="12" name="Ovale 11"/>
          <p:cNvSpPr/>
          <p:nvPr/>
        </p:nvSpPr>
        <p:spPr>
          <a:xfrm>
            <a:off x="2000958" y="3237284"/>
            <a:ext cx="508691" cy="511060"/>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3" name="Figura a mano libera 12"/>
          <p:cNvSpPr/>
          <p:nvPr/>
        </p:nvSpPr>
        <p:spPr>
          <a:xfrm>
            <a:off x="2319786" y="3902021"/>
            <a:ext cx="9186413" cy="408847"/>
          </a:xfrm>
          <a:custGeom>
            <a:avLst/>
            <a:gdLst>
              <a:gd name="connsiteX0" fmla="*/ 0 w 9749667"/>
              <a:gd name="connsiteY0" fmla="*/ 0 h 431904"/>
              <a:gd name="connsiteX1" fmla="*/ 9749667 w 9749667"/>
              <a:gd name="connsiteY1" fmla="*/ 0 h 431904"/>
              <a:gd name="connsiteX2" fmla="*/ 9749667 w 9749667"/>
              <a:gd name="connsiteY2" fmla="*/ 431904 h 431904"/>
              <a:gd name="connsiteX3" fmla="*/ 0 w 9749667"/>
              <a:gd name="connsiteY3" fmla="*/ 431904 h 431904"/>
              <a:gd name="connsiteX4" fmla="*/ 0 w 9749667"/>
              <a:gd name="connsiteY4" fmla="*/ 0 h 431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9667" h="431904">
                <a:moveTo>
                  <a:pt x="0" y="0"/>
                </a:moveTo>
                <a:lnTo>
                  <a:pt x="9749667" y="0"/>
                </a:lnTo>
                <a:lnTo>
                  <a:pt x="9749667" y="431904"/>
                </a:lnTo>
                <a:lnTo>
                  <a:pt x="0" y="431904"/>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42824" tIns="55880" rIns="55880" bIns="55880" numCol="1" spcCol="1270" anchor="ctr" anchorCtr="0">
            <a:noAutofit/>
          </a:bodyPr>
          <a:lstStyle/>
          <a:p>
            <a:pPr lvl="0" algn="l" defTabSz="977900" rtl="0">
              <a:lnSpc>
                <a:spcPct val="90000"/>
              </a:lnSpc>
              <a:spcBef>
                <a:spcPct val="0"/>
              </a:spcBef>
              <a:spcAft>
                <a:spcPct val="35000"/>
              </a:spcAft>
            </a:pPr>
            <a:r>
              <a:rPr lang="it-IT" sz="2200" kern="1200" dirty="0"/>
              <a:t>37 arresti per l’operazione Ulisse</a:t>
            </a:r>
            <a:r>
              <a:rPr lang="it-IT" sz="2200" kern="1200" dirty="0">
                <a:sym typeface="Wingdings" panose="05000000000000000000" pitchFamily="2" charset="2"/>
              </a:rPr>
              <a:t></a:t>
            </a:r>
            <a:r>
              <a:rPr lang="it-IT" sz="2200" kern="1200" dirty="0"/>
              <a:t> 11/09/2012 </a:t>
            </a:r>
            <a:endParaRPr lang="en-GB" sz="2200" kern="1200" dirty="0"/>
          </a:p>
        </p:txBody>
      </p:sp>
      <p:sp>
        <p:nvSpPr>
          <p:cNvPr id="14" name="Ovale 13"/>
          <p:cNvSpPr/>
          <p:nvPr/>
        </p:nvSpPr>
        <p:spPr>
          <a:xfrm>
            <a:off x="2065441" y="3850915"/>
            <a:ext cx="508691" cy="511060"/>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5" name="Figura a mano libera 14"/>
          <p:cNvSpPr/>
          <p:nvPr/>
        </p:nvSpPr>
        <p:spPr>
          <a:xfrm>
            <a:off x="2255304" y="4515653"/>
            <a:ext cx="9250896" cy="408847"/>
          </a:xfrm>
          <a:custGeom>
            <a:avLst/>
            <a:gdLst>
              <a:gd name="connsiteX0" fmla="*/ 0 w 9818103"/>
              <a:gd name="connsiteY0" fmla="*/ 0 h 431904"/>
              <a:gd name="connsiteX1" fmla="*/ 9818103 w 9818103"/>
              <a:gd name="connsiteY1" fmla="*/ 0 h 431904"/>
              <a:gd name="connsiteX2" fmla="*/ 9818103 w 9818103"/>
              <a:gd name="connsiteY2" fmla="*/ 431904 h 431904"/>
              <a:gd name="connsiteX3" fmla="*/ 0 w 9818103"/>
              <a:gd name="connsiteY3" fmla="*/ 431904 h 431904"/>
              <a:gd name="connsiteX4" fmla="*/ 0 w 9818103"/>
              <a:gd name="connsiteY4" fmla="*/ 0 h 431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8103" h="431904">
                <a:moveTo>
                  <a:pt x="0" y="0"/>
                </a:moveTo>
                <a:lnTo>
                  <a:pt x="9818103" y="0"/>
                </a:lnTo>
                <a:lnTo>
                  <a:pt x="9818103" y="431904"/>
                </a:lnTo>
                <a:lnTo>
                  <a:pt x="0" y="431904"/>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42824" tIns="55880" rIns="55880" bIns="55880" numCol="1" spcCol="1270" anchor="ctr" anchorCtr="0">
            <a:noAutofit/>
          </a:bodyPr>
          <a:lstStyle/>
          <a:p>
            <a:pPr lvl="0" algn="l" defTabSz="977900" rtl="0">
              <a:lnSpc>
                <a:spcPct val="90000"/>
              </a:lnSpc>
              <a:spcBef>
                <a:spcPct val="0"/>
              </a:spcBef>
              <a:spcAft>
                <a:spcPct val="35000"/>
              </a:spcAft>
            </a:pPr>
            <a:r>
              <a:rPr lang="it-IT" sz="2200" kern="1200" dirty="0"/>
              <a:t>Patto segreto tra clan </a:t>
            </a:r>
            <a:r>
              <a:rPr lang="it-IT" sz="2200" kern="1200" dirty="0">
                <a:sym typeface="Wingdings" panose="05000000000000000000" pitchFamily="2" charset="2"/>
              </a:rPr>
              <a:t></a:t>
            </a:r>
            <a:r>
              <a:rPr lang="it-IT" sz="2200" kern="1200" dirty="0"/>
              <a:t> 9/03/2013 </a:t>
            </a:r>
            <a:endParaRPr lang="en-GB" sz="2200" kern="1200" dirty="0"/>
          </a:p>
        </p:txBody>
      </p:sp>
      <p:sp>
        <p:nvSpPr>
          <p:cNvPr id="16" name="Ovale 15"/>
          <p:cNvSpPr/>
          <p:nvPr/>
        </p:nvSpPr>
        <p:spPr>
          <a:xfrm>
            <a:off x="2000958" y="4464546"/>
            <a:ext cx="508691" cy="511060"/>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7" name="Figura a mano libera 16"/>
          <p:cNvSpPr/>
          <p:nvPr/>
        </p:nvSpPr>
        <p:spPr>
          <a:xfrm>
            <a:off x="2053350" y="5128834"/>
            <a:ext cx="9452849" cy="408847"/>
          </a:xfrm>
          <a:custGeom>
            <a:avLst/>
            <a:gdLst>
              <a:gd name="connsiteX0" fmla="*/ 0 w 10032439"/>
              <a:gd name="connsiteY0" fmla="*/ 0 h 431904"/>
              <a:gd name="connsiteX1" fmla="*/ 10032439 w 10032439"/>
              <a:gd name="connsiteY1" fmla="*/ 0 h 431904"/>
              <a:gd name="connsiteX2" fmla="*/ 10032439 w 10032439"/>
              <a:gd name="connsiteY2" fmla="*/ 431904 h 431904"/>
              <a:gd name="connsiteX3" fmla="*/ 0 w 10032439"/>
              <a:gd name="connsiteY3" fmla="*/ 431904 h 431904"/>
              <a:gd name="connsiteX4" fmla="*/ 0 w 10032439"/>
              <a:gd name="connsiteY4" fmla="*/ 0 h 431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2439" h="431904">
                <a:moveTo>
                  <a:pt x="0" y="0"/>
                </a:moveTo>
                <a:lnTo>
                  <a:pt x="10032439" y="0"/>
                </a:lnTo>
                <a:lnTo>
                  <a:pt x="10032439" y="431904"/>
                </a:lnTo>
                <a:lnTo>
                  <a:pt x="0" y="431904"/>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42824" tIns="55880" rIns="55880" bIns="55880" numCol="1" spcCol="1270" anchor="ctr" anchorCtr="0">
            <a:noAutofit/>
          </a:bodyPr>
          <a:lstStyle/>
          <a:p>
            <a:pPr lvl="0" algn="l" defTabSz="977900" rtl="0">
              <a:lnSpc>
                <a:spcPct val="90000"/>
              </a:lnSpc>
              <a:spcBef>
                <a:spcPct val="0"/>
              </a:spcBef>
              <a:spcAft>
                <a:spcPct val="35000"/>
              </a:spcAft>
            </a:pPr>
            <a:r>
              <a:rPr lang="it-IT" sz="2200" kern="1200" dirty="0"/>
              <a:t>Blitz a Seregno </a:t>
            </a:r>
            <a:r>
              <a:rPr lang="it-IT" sz="2200" kern="1200" dirty="0">
                <a:sym typeface="Wingdings" panose="05000000000000000000" pitchFamily="2" charset="2"/>
              </a:rPr>
              <a:t></a:t>
            </a:r>
            <a:r>
              <a:rPr lang="it-IT" sz="2200" kern="1200" dirty="0"/>
              <a:t> 26/09/2017 </a:t>
            </a:r>
            <a:endParaRPr lang="en-GB" sz="2200" kern="1200" dirty="0"/>
          </a:p>
        </p:txBody>
      </p:sp>
      <p:sp>
        <p:nvSpPr>
          <p:cNvPr id="18" name="Ovale 17"/>
          <p:cNvSpPr/>
          <p:nvPr/>
        </p:nvSpPr>
        <p:spPr>
          <a:xfrm>
            <a:off x="1799005" y="5077728"/>
            <a:ext cx="508691" cy="511060"/>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9" name="Figura a mano libera 18"/>
          <p:cNvSpPr/>
          <p:nvPr/>
        </p:nvSpPr>
        <p:spPr>
          <a:xfrm>
            <a:off x="1684818" y="5742465"/>
            <a:ext cx="9821382" cy="408847"/>
          </a:xfrm>
          <a:custGeom>
            <a:avLst/>
            <a:gdLst>
              <a:gd name="connsiteX0" fmla="*/ 0 w 10423568"/>
              <a:gd name="connsiteY0" fmla="*/ 0 h 431904"/>
              <a:gd name="connsiteX1" fmla="*/ 10423568 w 10423568"/>
              <a:gd name="connsiteY1" fmla="*/ 0 h 431904"/>
              <a:gd name="connsiteX2" fmla="*/ 10423568 w 10423568"/>
              <a:gd name="connsiteY2" fmla="*/ 431904 h 431904"/>
              <a:gd name="connsiteX3" fmla="*/ 0 w 10423568"/>
              <a:gd name="connsiteY3" fmla="*/ 431904 h 431904"/>
              <a:gd name="connsiteX4" fmla="*/ 0 w 10423568"/>
              <a:gd name="connsiteY4" fmla="*/ 0 h 431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23568" h="431904">
                <a:moveTo>
                  <a:pt x="0" y="0"/>
                </a:moveTo>
                <a:lnTo>
                  <a:pt x="10423568" y="0"/>
                </a:lnTo>
                <a:lnTo>
                  <a:pt x="10423568" y="431904"/>
                </a:lnTo>
                <a:lnTo>
                  <a:pt x="0" y="431904"/>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42824" tIns="55880" rIns="55880" bIns="55880" numCol="1" spcCol="1270" anchor="ctr" anchorCtr="0">
            <a:noAutofit/>
          </a:bodyPr>
          <a:lstStyle/>
          <a:p>
            <a:pPr lvl="0" algn="l" defTabSz="977900" rtl="0">
              <a:lnSpc>
                <a:spcPct val="90000"/>
              </a:lnSpc>
              <a:spcBef>
                <a:spcPct val="0"/>
              </a:spcBef>
              <a:spcAft>
                <a:spcPct val="35000"/>
              </a:spcAft>
            </a:pPr>
            <a:r>
              <a:rPr lang="it-IT" sz="2200" kern="1200" dirty="0"/>
              <a:t>Droga a fiumi dalla Calabria </a:t>
            </a:r>
            <a:r>
              <a:rPr lang="it-IT" sz="2200" kern="1200" dirty="0">
                <a:sym typeface="Wingdings" panose="05000000000000000000" pitchFamily="2" charset="2"/>
              </a:rPr>
              <a:t></a:t>
            </a:r>
            <a:r>
              <a:rPr lang="it-IT" sz="2200" kern="1200" dirty="0"/>
              <a:t> 1/10/2017 </a:t>
            </a:r>
            <a:endParaRPr lang="en-GB" sz="2200" kern="1200" dirty="0"/>
          </a:p>
        </p:txBody>
      </p:sp>
      <p:sp>
        <p:nvSpPr>
          <p:cNvPr id="20" name="Ovale 19"/>
          <p:cNvSpPr/>
          <p:nvPr/>
        </p:nvSpPr>
        <p:spPr>
          <a:xfrm>
            <a:off x="1430472" y="5691359"/>
            <a:ext cx="508691" cy="511060"/>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483310833"/>
      </p:ext>
    </p:extLst>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par>
                                <p:cTn id="14" presetID="22" presetClass="entr" presetSubtype="8"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par>
                                <p:cTn id="20" presetID="22" presetClass="entr" presetSubtype="8"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par>
                                <p:cTn id="23" presetID="22" presetClass="entr" presetSubtype="8"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left)">
                                      <p:cBhvr>
                                        <p:cTn id="25" dur="500"/>
                                        <p:tgtEl>
                                          <p:spTgt spid="2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left)">
                                      <p:cBhvr>
                                        <p:cTn id="28" dur="500"/>
                                        <p:tgtEl>
                                          <p:spTgt spid="19"/>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right)">
                                      <p:cBhvr>
                                        <p:cTn id="31" dur="500"/>
                                        <p:tgtEl>
                                          <p:spTgt spid="9"/>
                                        </p:tgtEl>
                                      </p:cBhvr>
                                    </p:animEffect>
                                  </p:childTnLst>
                                </p:cTn>
                              </p:par>
                              <p:par>
                                <p:cTn id="32" presetID="22" presetClass="entr" presetSubtype="2"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right)">
                                      <p:cBhvr>
                                        <p:cTn id="34" dur="500"/>
                                        <p:tgtEl>
                                          <p:spTgt spid="10"/>
                                        </p:tgtEl>
                                      </p:cBhvr>
                                    </p:animEffect>
                                  </p:childTnLst>
                                </p:cTn>
                              </p:par>
                              <p:par>
                                <p:cTn id="35" presetID="22" presetClass="entr" presetSubtype="2"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right)">
                                      <p:cBhvr>
                                        <p:cTn id="37" dur="500"/>
                                        <p:tgtEl>
                                          <p:spTgt spid="13"/>
                                        </p:tgtEl>
                                      </p:cBhvr>
                                    </p:animEffect>
                                  </p:childTnLst>
                                </p:cTn>
                              </p:par>
                              <p:par>
                                <p:cTn id="38" presetID="22" presetClass="entr" presetSubtype="2" fill="hold"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right)">
                                      <p:cBhvr>
                                        <p:cTn id="40" dur="500"/>
                                        <p:tgtEl>
                                          <p:spTgt spid="14"/>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right)">
                                      <p:cBhvr>
                                        <p:cTn id="43" dur="500"/>
                                        <p:tgtEl>
                                          <p:spTgt spid="17"/>
                                        </p:tgtEl>
                                      </p:cBhvr>
                                    </p:animEffect>
                                  </p:childTnLst>
                                </p:cTn>
                              </p:par>
                              <p:par>
                                <p:cTn id="44" presetID="22" presetClass="entr" presetSubtype="2"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wipe(right)">
                                      <p:cBhvr>
                                        <p:cTn id="4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P spid="13" grpId="0" animBg="1"/>
      <p:bldP spid="15" grpId="0" animBg="1"/>
      <p:bldP spid="17" grpId="0" animBg="1"/>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La mafia in Brianza</a:t>
            </a:r>
            <a:endParaRPr lang="en-GB" dirty="0"/>
          </a:p>
        </p:txBody>
      </p:sp>
      <p:sp>
        <p:nvSpPr>
          <p:cNvPr id="5" name="Figura a mano libera 4"/>
          <p:cNvSpPr/>
          <p:nvPr/>
        </p:nvSpPr>
        <p:spPr>
          <a:xfrm>
            <a:off x="692568" y="2195821"/>
            <a:ext cx="10813631" cy="1218240"/>
          </a:xfrm>
          <a:custGeom>
            <a:avLst/>
            <a:gdLst>
              <a:gd name="connsiteX0" fmla="*/ 0 w 10813631"/>
              <a:gd name="connsiteY0" fmla="*/ 121824 h 1218240"/>
              <a:gd name="connsiteX1" fmla="*/ 121824 w 10813631"/>
              <a:gd name="connsiteY1" fmla="*/ 0 h 1218240"/>
              <a:gd name="connsiteX2" fmla="*/ 10691807 w 10813631"/>
              <a:gd name="connsiteY2" fmla="*/ 0 h 1218240"/>
              <a:gd name="connsiteX3" fmla="*/ 10813631 w 10813631"/>
              <a:gd name="connsiteY3" fmla="*/ 121824 h 1218240"/>
              <a:gd name="connsiteX4" fmla="*/ 10813631 w 10813631"/>
              <a:gd name="connsiteY4" fmla="*/ 1096416 h 1218240"/>
              <a:gd name="connsiteX5" fmla="*/ 10691807 w 10813631"/>
              <a:gd name="connsiteY5" fmla="*/ 1218240 h 1218240"/>
              <a:gd name="connsiteX6" fmla="*/ 121824 w 10813631"/>
              <a:gd name="connsiteY6" fmla="*/ 1218240 h 1218240"/>
              <a:gd name="connsiteX7" fmla="*/ 0 w 10813631"/>
              <a:gd name="connsiteY7" fmla="*/ 1096416 h 1218240"/>
              <a:gd name="connsiteX8" fmla="*/ 0 w 10813631"/>
              <a:gd name="connsiteY8" fmla="*/ 121824 h 121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13631" h="1218240">
                <a:moveTo>
                  <a:pt x="0" y="121824"/>
                </a:moveTo>
                <a:cubicBezTo>
                  <a:pt x="0" y="54542"/>
                  <a:pt x="54542" y="0"/>
                  <a:pt x="121824" y="0"/>
                </a:cubicBezTo>
                <a:lnTo>
                  <a:pt x="10691807" y="0"/>
                </a:lnTo>
                <a:cubicBezTo>
                  <a:pt x="10759089" y="0"/>
                  <a:pt x="10813631" y="54542"/>
                  <a:pt x="10813631" y="121824"/>
                </a:cubicBezTo>
                <a:lnTo>
                  <a:pt x="10813631" y="1096416"/>
                </a:lnTo>
                <a:cubicBezTo>
                  <a:pt x="10813631" y="1163698"/>
                  <a:pt x="10759089" y="1218240"/>
                  <a:pt x="10691807" y="1218240"/>
                </a:cubicBezTo>
                <a:lnTo>
                  <a:pt x="121824" y="1218240"/>
                </a:lnTo>
                <a:cubicBezTo>
                  <a:pt x="54542" y="1218240"/>
                  <a:pt x="0" y="1163698"/>
                  <a:pt x="0" y="1096416"/>
                </a:cubicBezTo>
                <a:lnTo>
                  <a:pt x="0" y="121824"/>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alpha val="80000"/>
              <a:hueOff val="0"/>
              <a:satOff val="0"/>
              <a:lumOff val="0"/>
              <a:alphaOff val="0"/>
            </a:schemeClr>
          </a:fillRef>
          <a:effectRef idx="2">
            <a:schemeClr val="accent1">
              <a:alpha val="80000"/>
              <a:hueOff val="0"/>
              <a:satOff val="0"/>
              <a:lumOff val="0"/>
              <a:alphaOff val="0"/>
            </a:schemeClr>
          </a:effectRef>
          <a:fontRef idx="minor">
            <a:schemeClr val="lt1"/>
          </a:fontRef>
        </p:style>
        <p:txBody>
          <a:bodyPr spcFirstLastPara="0" vert="horz" wrap="square" lIns="142361" tIns="142361" rIns="142361" bIns="142361" numCol="1" spcCol="1270" anchor="ctr" anchorCtr="0">
            <a:noAutofit/>
          </a:bodyPr>
          <a:lstStyle/>
          <a:p>
            <a:pPr lvl="0" algn="ctr" defTabSz="1244600" rtl="0">
              <a:lnSpc>
                <a:spcPct val="90000"/>
              </a:lnSpc>
              <a:spcBef>
                <a:spcPct val="0"/>
              </a:spcBef>
              <a:spcAft>
                <a:spcPct val="35000"/>
              </a:spcAft>
            </a:pPr>
            <a:r>
              <a:rPr lang="it-IT" sz="2800" b="1" i="0" u="none" strike="noStrike" kern="1200" dirty="0">
                <a:effectLst/>
                <a:latin typeface="+mn-lt"/>
                <a:ea typeface="+mn-ea"/>
                <a:cs typeface="+mn-cs"/>
              </a:rPr>
              <a:t>La mafia c’è e sta sulla sponda opposta del vivere civile</a:t>
            </a:r>
            <a:endParaRPr lang="it-IT" sz="2800" b="1" kern="1200" dirty="0"/>
          </a:p>
        </p:txBody>
      </p:sp>
      <p:sp>
        <p:nvSpPr>
          <p:cNvPr id="6" name="Figura a mano libera 5"/>
          <p:cNvSpPr/>
          <p:nvPr/>
        </p:nvSpPr>
        <p:spPr>
          <a:xfrm>
            <a:off x="7010033" y="3552481"/>
            <a:ext cx="3742508" cy="1218240"/>
          </a:xfrm>
          <a:custGeom>
            <a:avLst/>
            <a:gdLst>
              <a:gd name="connsiteX0" fmla="*/ 0 w 3742508"/>
              <a:gd name="connsiteY0" fmla="*/ 121824 h 1218240"/>
              <a:gd name="connsiteX1" fmla="*/ 121824 w 3742508"/>
              <a:gd name="connsiteY1" fmla="*/ 0 h 1218240"/>
              <a:gd name="connsiteX2" fmla="*/ 3620684 w 3742508"/>
              <a:gd name="connsiteY2" fmla="*/ 0 h 1218240"/>
              <a:gd name="connsiteX3" fmla="*/ 3742508 w 3742508"/>
              <a:gd name="connsiteY3" fmla="*/ 121824 h 1218240"/>
              <a:gd name="connsiteX4" fmla="*/ 3742508 w 3742508"/>
              <a:gd name="connsiteY4" fmla="*/ 1096416 h 1218240"/>
              <a:gd name="connsiteX5" fmla="*/ 3620684 w 3742508"/>
              <a:gd name="connsiteY5" fmla="*/ 1218240 h 1218240"/>
              <a:gd name="connsiteX6" fmla="*/ 121824 w 3742508"/>
              <a:gd name="connsiteY6" fmla="*/ 1218240 h 1218240"/>
              <a:gd name="connsiteX7" fmla="*/ 0 w 3742508"/>
              <a:gd name="connsiteY7" fmla="*/ 1096416 h 1218240"/>
              <a:gd name="connsiteX8" fmla="*/ 0 w 3742508"/>
              <a:gd name="connsiteY8" fmla="*/ 121824 h 121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2508" h="1218240">
                <a:moveTo>
                  <a:pt x="0" y="121824"/>
                </a:moveTo>
                <a:cubicBezTo>
                  <a:pt x="0" y="54542"/>
                  <a:pt x="54542" y="0"/>
                  <a:pt x="121824" y="0"/>
                </a:cubicBezTo>
                <a:lnTo>
                  <a:pt x="3620684" y="0"/>
                </a:lnTo>
                <a:cubicBezTo>
                  <a:pt x="3687966" y="0"/>
                  <a:pt x="3742508" y="54542"/>
                  <a:pt x="3742508" y="121824"/>
                </a:cubicBezTo>
                <a:lnTo>
                  <a:pt x="3742508" y="1096416"/>
                </a:lnTo>
                <a:cubicBezTo>
                  <a:pt x="3742508" y="1163698"/>
                  <a:pt x="3687966" y="1218240"/>
                  <a:pt x="3620684" y="1218240"/>
                </a:cubicBezTo>
                <a:lnTo>
                  <a:pt x="121824" y="1218240"/>
                </a:lnTo>
                <a:cubicBezTo>
                  <a:pt x="54542" y="1218240"/>
                  <a:pt x="0" y="1163698"/>
                  <a:pt x="0" y="1096416"/>
                </a:cubicBezTo>
                <a:lnTo>
                  <a:pt x="0" y="121824"/>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alpha val="70000"/>
              <a:hueOff val="0"/>
              <a:satOff val="0"/>
              <a:lumOff val="0"/>
              <a:alphaOff val="0"/>
            </a:schemeClr>
          </a:fillRef>
          <a:effectRef idx="1">
            <a:schemeClr val="accent1">
              <a:alpha val="70000"/>
              <a:hueOff val="0"/>
              <a:satOff val="0"/>
              <a:lumOff val="0"/>
              <a:alphaOff val="0"/>
            </a:schemeClr>
          </a:effectRef>
          <a:fontRef idx="minor">
            <a:schemeClr val="lt1"/>
          </a:fontRef>
        </p:style>
        <p:txBody>
          <a:bodyPr spcFirstLastPara="0" vert="horz" wrap="square" lIns="104261" tIns="104261" rIns="104261" bIns="104261" numCol="1" spcCol="1270" anchor="ctr" anchorCtr="0">
            <a:noAutofit/>
          </a:bodyPr>
          <a:lstStyle/>
          <a:p>
            <a:pPr lvl="0" algn="ctr" defTabSz="800100" rtl="0">
              <a:lnSpc>
                <a:spcPct val="90000"/>
              </a:lnSpc>
              <a:spcBef>
                <a:spcPct val="0"/>
              </a:spcBef>
              <a:spcAft>
                <a:spcPct val="35000"/>
              </a:spcAft>
            </a:pPr>
            <a:r>
              <a:rPr lang="it-IT" sz="1800" b="1" kern="1200" dirty="0"/>
              <a:t>La Mafia sta colonizzando la Brianza:</a:t>
            </a:r>
          </a:p>
        </p:txBody>
      </p:sp>
      <p:sp>
        <p:nvSpPr>
          <p:cNvPr id="7" name="Figura a mano libera 6"/>
          <p:cNvSpPr/>
          <p:nvPr/>
        </p:nvSpPr>
        <p:spPr>
          <a:xfrm>
            <a:off x="5911116" y="5068630"/>
            <a:ext cx="1196263" cy="1218240"/>
          </a:xfrm>
          <a:custGeom>
            <a:avLst/>
            <a:gdLst>
              <a:gd name="connsiteX0" fmla="*/ 0 w 1014759"/>
              <a:gd name="connsiteY0" fmla="*/ 101476 h 1218240"/>
              <a:gd name="connsiteX1" fmla="*/ 101476 w 1014759"/>
              <a:gd name="connsiteY1" fmla="*/ 0 h 1218240"/>
              <a:gd name="connsiteX2" fmla="*/ 913283 w 1014759"/>
              <a:gd name="connsiteY2" fmla="*/ 0 h 1218240"/>
              <a:gd name="connsiteX3" fmla="*/ 1014759 w 1014759"/>
              <a:gd name="connsiteY3" fmla="*/ 101476 h 1218240"/>
              <a:gd name="connsiteX4" fmla="*/ 1014759 w 1014759"/>
              <a:gd name="connsiteY4" fmla="*/ 1116764 h 1218240"/>
              <a:gd name="connsiteX5" fmla="*/ 913283 w 1014759"/>
              <a:gd name="connsiteY5" fmla="*/ 1218240 h 1218240"/>
              <a:gd name="connsiteX6" fmla="*/ 101476 w 1014759"/>
              <a:gd name="connsiteY6" fmla="*/ 1218240 h 1218240"/>
              <a:gd name="connsiteX7" fmla="*/ 0 w 1014759"/>
              <a:gd name="connsiteY7" fmla="*/ 1116764 h 1218240"/>
              <a:gd name="connsiteX8" fmla="*/ 0 w 1014759"/>
              <a:gd name="connsiteY8" fmla="*/ 101476 h 121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4759" h="1218240">
                <a:moveTo>
                  <a:pt x="0" y="101476"/>
                </a:moveTo>
                <a:cubicBezTo>
                  <a:pt x="0" y="45432"/>
                  <a:pt x="45432" y="0"/>
                  <a:pt x="101476" y="0"/>
                </a:cubicBezTo>
                <a:lnTo>
                  <a:pt x="913283" y="0"/>
                </a:lnTo>
                <a:cubicBezTo>
                  <a:pt x="969327" y="0"/>
                  <a:pt x="1014759" y="45432"/>
                  <a:pt x="1014759" y="101476"/>
                </a:cubicBezTo>
                <a:lnTo>
                  <a:pt x="1014759" y="1116764"/>
                </a:lnTo>
                <a:cubicBezTo>
                  <a:pt x="1014759" y="1172808"/>
                  <a:pt x="969327" y="1218240"/>
                  <a:pt x="913283" y="1218240"/>
                </a:cubicBezTo>
                <a:lnTo>
                  <a:pt x="101476" y="1218240"/>
                </a:lnTo>
                <a:cubicBezTo>
                  <a:pt x="45432" y="1218240"/>
                  <a:pt x="0" y="1172808"/>
                  <a:pt x="0" y="1116764"/>
                </a:cubicBezTo>
                <a:lnTo>
                  <a:pt x="0" y="101476"/>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alpha val="50000"/>
              <a:hueOff val="0"/>
              <a:satOff val="0"/>
              <a:lumOff val="0"/>
              <a:alphaOff val="0"/>
            </a:schemeClr>
          </a:fillRef>
          <a:effectRef idx="1">
            <a:schemeClr val="accent1">
              <a:alpha val="50000"/>
              <a:hueOff val="0"/>
              <a:satOff val="0"/>
              <a:lumOff val="0"/>
              <a:alphaOff val="0"/>
            </a:schemeClr>
          </a:effectRef>
          <a:fontRef idx="minor">
            <a:schemeClr val="lt1"/>
          </a:fontRef>
        </p:style>
        <p:txBody>
          <a:bodyPr spcFirstLastPara="0" vert="horz" wrap="square" lIns="90681" tIns="90681" rIns="90681" bIns="90681" numCol="1" spcCol="1270" anchor="ctr" anchorCtr="0">
            <a:noAutofit/>
          </a:bodyPr>
          <a:lstStyle/>
          <a:p>
            <a:pPr lvl="0" algn="ctr" defTabSz="711200" rtl="0">
              <a:lnSpc>
                <a:spcPct val="90000"/>
              </a:lnSpc>
              <a:spcBef>
                <a:spcPct val="0"/>
              </a:spcBef>
              <a:spcAft>
                <a:spcPct val="35000"/>
              </a:spcAft>
            </a:pPr>
            <a:r>
              <a:rPr lang="it-IT" b="1" kern="1200" dirty="0"/>
              <a:t>Seregno</a:t>
            </a:r>
            <a:endParaRPr lang="it-IT" sz="1800" b="1" kern="1200" dirty="0"/>
          </a:p>
        </p:txBody>
      </p:sp>
      <p:sp>
        <p:nvSpPr>
          <p:cNvPr id="8" name="Figura a mano libera 7"/>
          <p:cNvSpPr/>
          <p:nvPr/>
        </p:nvSpPr>
        <p:spPr>
          <a:xfrm>
            <a:off x="7160353" y="5068630"/>
            <a:ext cx="1196263" cy="1218240"/>
          </a:xfrm>
          <a:custGeom>
            <a:avLst/>
            <a:gdLst>
              <a:gd name="connsiteX0" fmla="*/ 0 w 1014759"/>
              <a:gd name="connsiteY0" fmla="*/ 101476 h 1218240"/>
              <a:gd name="connsiteX1" fmla="*/ 101476 w 1014759"/>
              <a:gd name="connsiteY1" fmla="*/ 0 h 1218240"/>
              <a:gd name="connsiteX2" fmla="*/ 913283 w 1014759"/>
              <a:gd name="connsiteY2" fmla="*/ 0 h 1218240"/>
              <a:gd name="connsiteX3" fmla="*/ 1014759 w 1014759"/>
              <a:gd name="connsiteY3" fmla="*/ 101476 h 1218240"/>
              <a:gd name="connsiteX4" fmla="*/ 1014759 w 1014759"/>
              <a:gd name="connsiteY4" fmla="*/ 1116764 h 1218240"/>
              <a:gd name="connsiteX5" fmla="*/ 913283 w 1014759"/>
              <a:gd name="connsiteY5" fmla="*/ 1218240 h 1218240"/>
              <a:gd name="connsiteX6" fmla="*/ 101476 w 1014759"/>
              <a:gd name="connsiteY6" fmla="*/ 1218240 h 1218240"/>
              <a:gd name="connsiteX7" fmla="*/ 0 w 1014759"/>
              <a:gd name="connsiteY7" fmla="*/ 1116764 h 1218240"/>
              <a:gd name="connsiteX8" fmla="*/ 0 w 1014759"/>
              <a:gd name="connsiteY8" fmla="*/ 101476 h 121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4759" h="1218240">
                <a:moveTo>
                  <a:pt x="0" y="101476"/>
                </a:moveTo>
                <a:cubicBezTo>
                  <a:pt x="0" y="45432"/>
                  <a:pt x="45432" y="0"/>
                  <a:pt x="101476" y="0"/>
                </a:cubicBezTo>
                <a:lnTo>
                  <a:pt x="913283" y="0"/>
                </a:lnTo>
                <a:cubicBezTo>
                  <a:pt x="969327" y="0"/>
                  <a:pt x="1014759" y="45432"/>
                  <a:pt x="1014759" y="101476"/>
                </a:cubicBezTo>
                <a:lnTo>
                  <a:pt x="1014759" y="1116764"/>
                </a:lnTo>
                <a:cubicBezTo>
                  <a:pt x="1014759" y="1172808"/>
                  <a:pt x="969327" y="1218240"/>
                  <a:pt x="913283" y="1218240"/>
                </a:cubicBezTo>
                <a:lnTo>
                  <a:pt x="101476" y="1218240"/>
                </a:lnTo>
                <a:cubicBezTo>
                  <a:pt x="45432" y="1218240"/>
                  <a:pt x="0" y="1172808"/>
                  <a:pt x="0" y="1116764"/>
                </a:cubicBezTo>
                <a:lnTo>
                  <a:pt x="0" y="101476"/>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alpha val="50000"/>
              <a:hueOff val="0"/>
              <a:satOff val="0"/>
              <a:lumOff val="0"/>
              <a:alphaOff val="0"/>
            </a:schemeClr>
          </a:fillRef>
          <a:effectRef idx="1">
            <a:schemeClr val="accent1">
              <a:alpha val="50000"/>
              <a:hueOff val="0"/>
              <a:satOff val="0"/>
              <a:lumOff val="0"/>
              <a:alphaOff val="0"/>
            </a:schemeClr>
          </a:effectRef>
          <a:fontRef idx="minor">
            <a:schemeClr val="lt1"/>
          </a:fontRef>
        </p:style>
        <p:txBody>
          <a:bodyPr spcFirstLastPara="0" vert="horz" wrap="square" lIns="98301" tIns="98301" rIns="98301" bIns="98301" numCol="1" spcCol="1270" anchor="ctr" anchorCtr="0">
            <a:noAutofit/>
          </a:bodyPr>
          <a:lstStyle/>
          <a:p>
            <a:pPr lvl="0" algn="ctr" defTabSz="800100" rtl="0">
              <a:lnSpc>
                <a:spcPct val="90000"/>
              </a:lnSpc>
              <a:spcBef>
                <a:spcPct val="0"/>
              </a:spcBef>
              <a:spcAft>
                <a:spcPct val="35000"/>
              </a:spcAft>
            </a:pPr>
            <a:r>
              <a:rPr lang="it-IT" sz="1800" b="1" kern="1200" dirty="0"/>
              <a:t>Monza</a:t>
            </a:r>
          </a:p>
        </p:txBody>
      </p:sp>
      <p:sp>
        <p:nvSpPr>
          <p:cNvPr id="9" name="Figura a mano libera 8"/>
          <p:cNvSpPr/>
          <p:nvPr/>
        </p:nvSpPr>
        <p:spPr>
          <a:xfrm>
            <a:off x="8409591" y="5068630"/>
            <a:ext cx="1196263" cy="1218240"/>
          </a:xfrm>
          <a:custGeom>
            <a:avLst/>
            <a:gdLst>
              <a:gd name="connsiteX0" fmla="*/ 0 w 1014759"/>
              <a:gd name="connsiteY0" fmla="*/ 101476 h 1218240"/>
              <a:gd name="connsiteX1" fmla="*/ 101476 w 1014759"/>
              <a:gd name="connsiteY1" fmla="*/ 0 h 1218240"/>
              <a:gd name="connsiteX2" fmla="*/ 913283 w 1014759"/>
              <a:gd name="connsiteY2" fmla="*/ 0 h 1218240"/>
              <a:gd name="connsiteX3" fmla="*/ 1014759 w 1014759"/>
              <a:gd name="connsiteY3" fmla="*/ 101476 h 1218240"/>
              <a:gd name="connsiteX4" fmla="*/ 1014759 w 1014759"/>
              <a:gd name="connsiteY4" fmla="*/ 1116764 h 1218240"/>
              <a:gd name="connsiteX5" fmla="*/ 913283 w 1014759"/>
              <a:gd name="connsiteY5" fmla="*/ 1218240 h 1218240"/>
              <a:gd name="connsiteX6" fmla="*/ 101476 w 1014759"/>
              <a:gd name="connsiteY6" fmla="*/ 1218240 h 1218240"/>
              <a:gd name="connsiteX7" fmla="*/ 0 w 1014759"/>
              <a:gd name="connsiteY7" fmla="*/ 1116764 h 1218240"/>
              <a:gd name="connsiteX8" fmla="*/ 0 w 1014759"/>
              <a:gd name="connsiteY8" fmla="*/ 101476 h 121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4759" h="1218240">
                <a:moveTo>
                  <a:pt x="0" y="101476"/>
                </a:moveTo>
                <a:cubicBezTo>
                  <a:pt x="0" y="45432"/>
                  <a:pt x="45432" y="0"/>
                  <a:pt x="101476" y="0"/>
                </a:cubicBezTo>
                <a:lnTo>
                  <a:pt x="913283" y="0"/>
                </a:lnTo>
                <a:cubicBezTo>
                  <a:pt x="969327" y="0"/>
                  <a:pt x="1014759" y="45432"/>
                  <a:pt x="1014759" y="101476"/>
                </a:cubicBezTo>
                <a:lnTo>
                  <a:pt x="1014759" y="1116764"/>
                </a:lnTo>
                <a:cubicBezTo>
                  <a:pt x="1014759" y="1172808"/>
                  <a:pt x="969327" y="1218240"/>
                  <a:pt x="913283" y="1218240"/>
                </a:cubicBezTo>
                <a:lnTo>
                  <a:pt x="101476" y="1218240"/>
                </a:lnTo>
                <a:cubicBezTo>
                  <a:pt x="45432" y="1218240"/>
                  <a:pt x="0" y="1172808"/>
                  <a:pt x="0" y="1116764"/>
                </a:cubicBezTo>
                <a:lnTo>
                  <a:pt x="0" y="101476"/>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alpha val="50000"/>
              <a:hueOff val="0"/>
              <a:satOff val="0"/>
              <a:lumOff val="0"/>
              <a:alphaOff val="0"/>
            </a:schemeClr>
          </a:fillRef>
          <a:effectRef idx="1">
            <a:schemeClr val="accent1">
              <a:alpha val="50000"/>
              <a:hueOff val="0"/>
              <a:satOff val="0"/>
              <a:lumOff val="0"/>
              <a:alphaOff val="0"/>
            </a:schemeClr>
          </a:effectRef>
          <a:fontRef idx="minor">
            <a:schemeClr val="lt1"/>
          </a:fontRef>
        </p:style>
        <p:txBody>
          <a:bodyPr spcFirstLastPara="0" vert="horz" wrap="square" lIns="98301" tIns="98301" rIns="98301" bIns="98301" numCol="1" spcCol="1270" anchor="ctr" anchorCtr="0">
            <a:noAutofit/>
          </a:bodyPr>
          <a:lstStyle/>
          <a:p>
            <a:pPr lvl="0" algn="ctr" defTabSz="800100" rtl="0">
              <a:lnSpc>
                <a:spcPct val="90000"/>
              </a:lnSpc>
              <a:spcBef>
                <a:spcPct val="0"/>
              </a:spcBef>
              <a:spcAft>
                <a:spcPct val="35000"/>
              </a:spcAft>
            </a:pPr>
            <a:r>
              <a:rPr lang="it-IT" sz="1800" b="1" kern="1200" dirty="0"/>
              <a:t>Desio</a:t>
            </a:r>
          </a:p>
        </p:txBody>
      </p:sp>
      <p:sp>
        <p:nvSpPr>
          <p:cNvPr id="10" name="Figura a mano libera 9"/>
          <p:cNvSpPr/>
          <p:nvPr/>
        </p:nvSpPr>
        <p:spPr>
          <a:xfrm>
            <a:off x="9658829" y="5068630"/>
            <a:ext cx="1196263" cy="1218240"/>
          </a:xfrm>
          <a:custGeom>
            <a:avLst/>
            <a:gdLst>
              <a:gd name="connsiteX0" fmla="*/ 0 w 1014759"/>
              <a:gd name="connsiteY0" fmla="*/ 101476 h 1218240"/>
              <a:gd name="connsiteX1" fmla="*/ 101476 w 1014759"/>
              <a:gd name="connsiteY1" fmla="*/ 0 h 1218240"/>
              <a:gd name="connsiteX2" fmla="*/ 913283 w 1014759"/>
              <a:gd name="connsiteY2" fmla="*/ 0 h 1218240"/>
              <a:gd name="connsiteX3" fmla="*/ 1014759 w 1014759"/>
              <a:gd name="connsiteY3" fmla="*/ 101476 h 1218240"/>
              <a:gd name="connsiteX4" fmla="*/ 1014759 w 1014759"/>
              <a:gd name="connsiteY4" fmla="*/ 1116764 h 1218240"/>
              <a:gd name="connsiteX5" fmla="*/ 913283 w 1014759"/>
              <a:gd name="connsiteY5" fmla="*/ 1218240 h 1218240"/>
              <a:gd name="connsiteX6" fmla="*/ 101476 w 1014759"/>
              <a:gd name="connsiteY6" fmla="*/ 1218240 h 1218240"/>
              <a:gd name="connsiteX7" fmla="*/ 0 w 1014759"/>
              <a:gd name="connsiteY7" fmla="*/ 1116764 h 1218240"/>
              <a:gd name="connsiteX8" fmla="*/ 0 w 1014759"/>
              <a:gd name="connsiteY8" fmla="*/ 101476 h 121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4759" h="1218240">
                <a:moveTo>
                  <a:pt x="0" y="101476"/>
                </a:moveTo>
                <a:cubicBezTo>
                  <a:pt x="0" y="45432"/>
                  <a:pt x="45432" y="0"/>
                  <a:pt x="101476" y="0"/>
                </a:cubicBezTo>
                <a:lnTo>
                  <a:pt x="913283" y="0"/>
                </a:lnTo>
                <a:cubicBezTo>
                  <a:pt x="969327" y="0"/>
                  <a:pt x="1014759" y="45432"/>
                  <a:pt x="1014759" y="101476"/>
                </a:cubicBezTo>
                <a:lnTo>
                  <a:pt x="1014759" y="1116764"/>
                </a:lnTo>
                <a:cubicBezTo>
                  <a:pt x="1014759" y="1172808"/>
                  <a:pt x="969327" y="1218240"/>
                  <a:pt x="913283" y="1218240"/>
                </a:cubicBezTo>
                <a:lnTo>
                  <a:pt x="101476" y="1218240"/>
                </a:lnTo>
                <a:cubicBezTo>
                  <a:pt x="45432" y="1218240"/>
                  <a:pt x="0" y="1172808"/>
                  <a:pt x="0" y="1116764"/>
                </a:cubicBezTo>
                <a:lnTo>
                  <a:pt x="0" y="101476"/>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alpha val="50000"/>
              <a:hueOff val="0"/>
              <a:satOff val="0"/>
              <a:lumOff val="0"/>
              <a:alphaOff val="0"/>
            </a:schemeClr>
          </a:fillRef>
          <a:effectRef idx="1">
            <a:schemeClr val="accent1">
              <a:alpha val="50000"/>
              <a:hueOff val="0"/>
              <a:satOff val="0"/>
              <a:lumOff val="0"/>
              <a:alphaOff val="0"/>
            </a:schemeClr>
          </a:effectRef>
          <a:fontRef idx="minor">
            <a:schemeClr val="lt1"/>
          </a:fontRef>
        </p:style>
        <p:txBody>
          <a:bodyPr spcFirstLastPara="0" vert="horz" wrap="square" lIns="90681" tIns="90681" rIns="90681" bIns="90681" numCol="1" spcCol="1270" anchor="ctr" anchorCtr="0">
            <a:noAutofit/>
          </a:bodyPr>
          <a:lstStyle/>
          <a:p>
            <a:pPr lvl="0" algn="ctr" defTabSz="711200" rtl="0">
              <a:lnSpc>
                <a:spcPct val="90000"/>
              </a:lnSpc>
              <a:spcBef>
                <a:spcPct val="0"/>
              </a:spcBef>
              <a:spcAft>
                <a:spcPct val="35000"/>
              </a:spcAft>
            </a:pPr>
            <a:r>
              <a:rPr lang="it-IT" b="1" kern="1200" dirty="0"/>
              <a:t>Limbiate</a:t>
            </a:r>
          </a:p>
        </p:txBody>
      </p:sp>
      <p:sp>
        <p:nvSpPr>
          <p:cNvPr id="11" name="Figura a mano libera 10"/>
          <p:cNvSpPr/>
          <p:nvPr/>
        </p:nvSpPr>
        <p:spPr>
          <a:xfrm>
            <a:off x="10908067" y="5068630"/>
            <a:ext cx="1196263" cy="1218240"/>
          </a:xfrm>
          <a:custGeom>
            <a:avLst/>
            <a:gdLst>
              <a:gd name="connsiteX0" fmla="*/ 0 w 1014759"/>
              <a:gd name="connsiteY0" fmla="*/ 101476 h 1218240"/>
              <a:gd name="connsiteX1" fmla="*/ 101476 w 1014759"/>
              <a:gd name="connsiteY1" fmla="*/ 0 h 1218240"/>
              <a:gd name="connsiteX2" fmla="*/ 913283 w 1014759"/>
              <a:gd name="connsiteY2" fmla="*/ 0 h 1218240"/>
              <a:gd name="connsiteX3" fmla="*/ 1014759 w 1014759"/>
              <a:gd name="connsiteY3" fmla="*/ 101476 h 1218240"/>
              <a:gd name="connsiteX4" fmla="*/ 1014759 w 1014759"/>
              <a:gd name="connsiteY4" fmla="*/ 1116764 h 1218240"/>
              <a:gd name="connsiteX5" fmla="*/ 913283 w 1014759"/>
              <a:gd name="connsiteY5" fmla="*/ 1218240 h 1218240"/>
              <a:gd name="connsiteX6" fmla="*/ 101476 w 1014759"/>
              <a:gd name="connsiteY6" fmla="*/ 1218240 h 1218240"/>
              <a:gd name="connsiteX7" fmla="*/ 0 w 1014759"/>
              <a:gd name="connsiteY7" fmla="*/ 1116764 h 1218240"/>
              <a:gd name="connsiteX8" fmla="*/ 0 w 1014759"/>
              <a:gd name="connsiteY8" fmla="*/ 101476 h 121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4759" h="1218240">
                <a:moveTo>
                  <a:pt x="0" y="101476"/>
                </a:moveTo>
                <a:cubicBezTo>
                  <a:pt x="0" y="45432"/>
                  <a:pt x="45432" y="0"/>
                  <a:pt x="101476" y="0"/>
                </a:cubicBezTo>
                <a:lnTo>
                  <a:pt x="913283" y="0"/>
                </a:lnTo>
                <a:cubicBezTo>
                  <a:pt x="969327" y="0"/>
                  <a:pt x="1014759" y="45432"/>
                  <a:pt x="1014759" y="101476"/>
                </a:cubicBezTo>
                <a:lnTo>
                  <a:pt x="1014759" y="1116764"/>
                </a:lnTo>
                <a:cubicBezTo>
                  <a:pt x="1014759" y="1172808"/>
                  <a:pt x="969327" y="1218240"/>
                  <a:pt x="913283" y="1218240"/>
                </a:cubicBezTo>
                <a:lnTo>
                  <a:pt x="101476" y="1218240"/>
                </a:lnTo>
                <a:cubicBezTo>
                  <a:pt x="45432" y="1218240"/>
                  <a:pt x="0" y="1172808"/>
                  <a:pt x="0" y="1116764"/>
                </a:cubicBezTo>
                <a:lnTo>
                  <a:pt x="0" y="101476"/>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alpha val="50000"/>
              <a:hueOff val="0"/>
              <a:satOff val="0"/>
              <a:lumOff val="0"/>
              <a:alphaOff val="0"/>
            </a:schemeClr>
          </a:fillRef>
          <a:effectRef idx="1">
            <a:schemeClr val="accent1">
              <a:alpha val="50000"/>
              <a:hueOff val="0"/>
              <a:satOff val="0"/>
              <a:lumOff val="0"/>
              <a:alphaOff val="0"/>
            </a:schemeClr>
          </a:effectRef>
          <a:fontRef idx="minor">
            <a:schemeClr val="lt1"/>
          </a:fontRef>
        </p:style>
        <p:txBody>
          <a:bodyPr spcFirstLastPara="0" vert="horz" wrap="square" lIns="90681" tIns="90681" rIns="90681" bIns="90681" numCol="1" spcCol="1270" anchor="ctr" anchorCtr="0">
            <a:noAutofit/>
          </a:bodyPr>
          <a:lstStyle/>
          <a:p>
            <a:pPr lvl="0" algn="ctr" defTabSz="711200" rtl="0">
              <a:lnSpc>
                <a:spcPct val="90000"/>
              </a:lnSpc>
              <a:spcBef>
                <a:spcPct val="0"/>
              </a:spcBef>
              <a:spcAft>
                <a:spcPct val="35000"/>
              </a:spcAft>
            </a:pPr>
            <a:r>
              <a:rPr lang="it-IT" b="1" kern="1200" dirty="0"/>
              <a:t>Lentate</a:t>
            </a:r>
            <a:endParaRPr lang="it-IT" sz="1800" b="1" kern="1200" dirty="0"/>
          </a:p>
        </p:txBody>
      </p:sp>
      <p:sp>
        <p:nvSpPr>
          <p:cNvPr id="12" name="Figura a mano libera 11"/>
          <p:cNvSpPr/>
          <p:nvPr/>
        </p:nvSpPr>
        <p:spPr>
          <a:xfrm>
            <a:off x="831055" y="3552481"/>
            <a:ext cx="4129089" cy="1218240"/>
          </a:xfrm>
          <a:custGeom>
            <a:avLst/>
            <a:gdLst>
              <a:gd name="connsiteX0" fmla="*/ 0 w 4129089"/>
              <a:gd name="connsiteY0" fmla="*/ 121824 h 1218240"/>
              <a:gd name="connsiteX1" fmla="*/ 121824 w 4129089"/>
              <a:gd name="connsiteY1" fmla="*/ 0 h 1218240"/>
              <a:gd name="connsiteX2" fmla="*/ 4007265 w 4129089"/>
              <a:gd name="connsiteY2" fmla="*/ 0 h 1218240"/>
              <a:gd name="connsiteX3" fmla="*/ 4129089 w 4129089"/>
              <a:gd name="connsiteY3" fmla="*/ 121824 h 1218240"/>
              <a:gd name="connsiteX4" fmla="*/ 4129089 w 4129089"/>
              <a:gd name="connsiteY4" fmla="*/ 1096416 h 1218240"/>
              <a:gd name="connsiteX5" fmla="*/ 4007265 w 4129089"/>
              <a:gd name="connsiteY5" fmla="*/ 1218240 h 1218240"/>
              <a:gd name="connsiteX6" fmla="*/ 121824 w 4129089"/>
              <a:gd name="connsiteY6" fmla="*/ 1218240 h 1218240"/>
              <a:gd name="connsiteX7" fmla="*/ 0 w 4129089"/>
              <a:gd name="connsiteY7" fmla="*/ 1096416 h 1218240"/>
              <a:gd name="connsiteX8" fmla="*/ 0 w 4129089"/>
              <a:gd name="connsiteY8" fmla="*/ 121824 h 121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29089" h="1218240">
                <a:moveTo>
                  <a:pt x="0" y="121824"/>
                </a:moveTo>
                <a:cubicBezTo>
                  <a:pt x="0" y="54542"/>
                  <a:pt x="54542" y="0"/>
                  <a:pt x="121824" y="0"/>
                </a:cubicBezTo>
                <a:lnTo>
                  <a:pt x="4007265" y="0"/>
                </a:lnTo>
                <a:cubicBezTo>
                  <a:pt x="4074547" y="0"/>
                  <a:pt x="4129089" y="54542"/>
                  <a:pt x="4129089" y="121824"/>
                </a:cubicBezTo>
                <a:lnTo>
                  <a:pt x="4129089" y="1096416"/>
                </a:lnTo>
                <a:cubicBezTo>
                  <a:pt x="4129089" y="1163698"/>
                  <a:pt x="4074547" y="1218240"/>
                  <a:pt x="4007265" y="1218240"/>
                </a:cubicBezTo>
                <a:lnTo>
                  <a:pt x="121824" y="1218240"/>
                </a:lnTo>
                <a:cubicBezTo>
                  <a:pt x="54542" y="1218240"/>
                  <a:pt x="0" y="1163698"/>
                  <a:pt x="0" y="1096416"/>
                </a:cubicBezTo>
                <a:lnTo>
                  <a:pt x="0" y="121824"/>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alpha val="70000"/>
              <a:hueOff val="0"/>
              <a:satOff val="0"/>
              <a:lumOff val="0"/>
              <a:alphaOff val="0"/>
            </a:schemeClr>
          </a:fillRef>
          <a:effectRef idx="1">
            <a:schemeClr val="accent1">
              <a:alpha val="70000"/>
              <a:hueOff val="0"/>
              <a:satOff val="0"/>
              <a:lumOff val="0"/>
              <a:alphaOff val="0"/>
            </a:schemeClr>
          </a:effectRef>
          <a:fontRef idx="minor">
            <a:schemeClr val="lt1"/>
          </a:fontRef>
        </p:style>
        <p:txBody>
          <a:bodyPr spcFirstLastPara="0" vert="horz" wrap="square" lIns="104261" tIns="104261" rIns="104261" bIns="104261" numCol="1" spcCol="1270" anchor="ctr" anchorCtr="0">
            <a:noAutofit/>
          </a:bodyPr>
          <a:lstStyle/>
          <a:p>
            <a:pPr lvl="0" algn="ctr" defTabSz="800100" rtl="0">
              <a:lnSpc>
                <a:spcPct val="90000"/>
              </a:lnSpc>
              <a:spcBef>
                <a:spcPct val="0"/>
              </a:spcBef>
              <a:spcAft>
                <a:spcPct val="35000"/>
              </a:spcAft>
            </a:pPr>
            <a:r>
              <a:rPr lang="it-IT" sz="1800" b="1" kern="1200" dirty="0"/>
              <a:t>Un lombardo su tre considera la mafia:</a:t>
            </a:r>
          </a:p>
        </p:txBody>
      </p:sp>
      <p:sp>
        <p:nvSpPr>
          <p:cNvPr id="13" name="Figura a mano libera 12"/>
          <p:cNvSpPr/>
          <p:nvPr/>
        </p:nvSpPr>
        <p:spPr>
          <a:xfrm>
            <a:off x="204166" y="5068630"/>
            <a:ext cx="2547593" cy="1218240"/>
          </a:xfrm>
          <a:custGeom>
            <a:avLst/>
            <a:gdLst>
              <a:gd name="connsiteX0" fmla="*/ 0 w 2547593"/>
              <a:gd name="connsiteY0" fmla="*/ 121824 h 1218240"/>
              <a:gd name="connsiteX1" fmla="*/ 121824 w 2547593"/>
              <a:gd name="connsiteY1" fmla="*/ 0 h 1218240"/>
              <a:gd name="connsiteX2" fmla="*/ 2425769 w 2547593"/>
              <a:gd name="connsiteY2" fmla="*/ 0 h 1218240"/>
              <a:gd name="connsiteX3" fmla="*/ 2547593 w 2547593"/>
              <a:gd name="connsiteY3" fmla="*/ 121824 h 1218240"/>
              <a:gd name="connsiteX4" fmla="*/ 2547593 w 2547593"/>
              <a:gd name="connsiteY4" fmla="*/ 1096416 h 1218240"/>
              <a:gd name="connsiteX5" fmla="*/ 2425769 w 2547593"/>
              <a:gd name="connsiteY5" fmla="*/ 1218240 h 1218240"/>
              <a:gd name="connsiteX6" fmla="*/ 121824 w 2547593"/>
              <a:gd name="connsiteY6" fmla="*/ 1218240 h 1218240"/>
              <a:gd name="connsiteX7" fmla="*/ 0 w 2547593"/>
              <a:gd name="connsiteY7" fmla="*/ 1096416 h 1218240"/>
              <a:gd name="connsiteX8" fmla="*/ 0 w 2547593"/>
              <a:gd name="connsiteY8" fmla="*/ 121824 h 121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7593" h="1218240">
                <a:moveTo>
                  <a:pt x="0" y="121824"/>
                </a:moveTo>
                <a:cubicBezTo>
                  <a:pt x="0" y="54542"/>
                  <a:pt x="54542" y="0"/>
                  <a:pt x="121824" y="0"/>
                </a:cubicBezTo>
                <a:lnTo>
                  <a:pt x="2425769" y="0"/>
                </a:lnTo>
                <a:cubicBezTo>
                  <a:pt x="2493051" y="0"/>
                  <a:pt x="2547593" y="54542"/>
                  <a:pt x="2547593" y="121824"/>
                </a:cubicBezTo>
                <a:lnTo>
                  <a:pt x="2547593" y="1096416"/>
                </a:lnTo>
                <a:cubicBezTo>
                  <a:pt x="2547593" y="1163698"/>
                  <a:pt x="2493051" y="1218240"/>
                  <a:pt x="2425769" y="1218240"/>
                </a:cubicBezTo>
                <a:lnTo>
                  <a:pt x="121824" y="1218240"/>
                </a:lnTo>
                <a:cubicBezTo>
                  <a:pt x="54542" y="1218240"/>
                  <a:pt x="0" y="1163698"/>
                  <a:pt x="0" y="1096416"/>
                </a:cubicBezTo>
                <a:lnTo>
                  <a:pt x="0" y="121824"/>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alpha val="50000"/>
              <a:hueOff val="0"/>
              <a:satOff val="0"/>
              <a:lumOff val="0"/>
              <a:alphaOff val="0"/>
            </a:schemeClr>
          </a:fillRef>
          <a:effectRef idx="1">
            <a:schemeClr val="accent1">
              <a:alpha val="50000"/>
              <a:hueOff val="0"/>
              <a:satOff val="0"/>
              <a:lumOff val="0"/>
              <a:alphaOff val="0"/>
            </a:schemeClr>
          </a:effectRef>
          <a:fontRef idx="minor">
            <a:schemeClr val="lt1"/>
          </a:fontRef>
        </p:style>
        <p:txBody>
          <a:bodyPr spcFirstLastPara="0" vert="horz" wrap="square" lIns="104261" tIns="104261" rIns="104261" bIns="104261" numCol="1" spcCol="1270" anchor="ctr" anchorCtr="0">
            <a:noAutofit/>
          </a:bodyPr>
          <a:lstStyle/>
          <a:p>
            <a:pPr lvl="0" algn="ctr" defTabSz="800100" rtl="0">
              <a:lnSpc>
                <a:spcPct val="90000"/>
              </a:lnSpc>
              <a:spcBef>
                <a:spcPct val="0"/>
              </a:spcBef>
              <a:spcAft>
                <a:spcPct val="35000"/>
              </a:spcAft>
            </a:pPr>
            <a:r>
              <a:rPr lang="it-IT" sz="1800" b="1" kern="1200" dirty="0"/>
              <a:t>un fenomeno marginale</a:t>
            </a:r>
          </a:p>
        </p:txBody>
      </p:sp>
      <p:sp>
        <p:nvSpPr>
          <p:cNvPr id="14" name="Figura a mano libera 13"/>
          <p:cNvSpPr/>
          <p:nvPr/>
        </p:nvSpPr>
        <p:spPr>
          <a:xfrm>
            <a:off x="2821494" y="5068630"/>
            <a:ext cx="2751778" cy="1218240"/>
          </a:xfrm>
          <a:custGeom>
            <a:avLst/>
            <a:gdLst>
              <a:gd name="connsiteX0" fmla="*/ 0 w 2779296"/>
              <a:gd name="connsiteY0" fmla="*/ 121824 h 1218240"/>
              <a:gd name="connsiteX1" fmla="*/ 121824 w 2779296"/>
              <a:gd name="connsiteY1" fmla="*/ 0 h 1218240"/>
              <a:gd name="connsiteX2" fmla="*/ 2657472 w 2779296"/>
              <a:gd name="connsiteY2" fmla="*/ 0 h 1218240"/>
              <a:gd name="connsiteX3" fmla="*/ 2779296 w 2779296"/>
              <a:gd name="connsiteY3" fmla="*/ 121824 h 1218240"/>
              <a:gd name="connsiteX4" fmla="*/ 2779296 w 2779296"/>
              <a:gd name="connsiteY4" fmla="*/ 1096416 h 1218240"/>
              <a:gd name="connsiteX5" fmla="*/ 2657472 w 2779296"/>
              <a:gd name="connsiteY5" fmla="*/ 1218240 h 1218240"/>
              <a:gd name="connsiteX6" fmla="*/ 121824 w 2779296"/>
              <a:gd name="connsiteY6" fmla="*/ 1218240 h 1218240"/>
              <a:gd name="connsiteX7" fmla="*/ 0 w 2779296"/>
              <a:gd name="connsiteY7" fmla="*/ 1096416 h 1218240"/>
              <a:gd name="connsiteX8" fmla="*/ 0 w 2779296"/>
              <a:gd name="connsiteY8" fmla="*/ 121824 h 121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9296" h="1218240">
                <a:moveTo>
                  <a:pt x="0" y="121824"/>
                </a:moveTo>
                <a:cubicBezTo>
                  <a:pt x="0" y="54542"/>
                  <a:pt x="54542" y="0"/>
                  <a:pt x="121824" y="0"/>
                </a:cubicBezTo>
                <a:lnTo>
                  <a:pt x="2657472" y="0"/>
                </a:lnTo>
                <a:cubicBezTo>
                  <a:pt x="2724754" y="0"/>
                  <a:pt x="2779296" y="54542"/>
                  <a:pt x="2779296" y="121824"/>
                </a:cubicBezTo>
                <a:lnTo>
                  <a:pt x="2779296" y="1096416"/>
                </a:lnTo>
                <a:cubicBezTo>
                  <a:pt x="2779296" y="1163698"/>
                  <a:pt x="2724754" y="1218240"/>
                  <a:pt x="2657472" y="1218240"/>
                </a:cubicBezTo>
                <a:lnTo>
                  <a:pt x="121824" y="1218240"/>
                </a:lnTo>
                <a:cubicBezTo>
                  <a:pt x="54542" y="1218240"/>
                  <a:pt x="0" y="1163698"/>
                  <a:pt x="0" y="1096416"/>
                </a:cubicBezTo>
                <a:lnTo>
                  <a:pt x="0" y="121824"/>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alpha val="50000"/>
              <a:hueOff val="0"/>
              <a:satOff val="0"/>
              <a:lumOff val="0"/>
              <a:alphaOff val="0"/>
            </a:schemeClr>
          </a:fillRef>
          <a:effectRef idx="1">
            <a:schemeClr val="accent1">
              <a:alpha val="50000"/>
              <a:hueOff val="0"/>
              <a:satOff val="0"/>
              <a:lumOff val="0"/>
              <a:alphaOff val="0"/>
            </a:schemeClr>
          </a:effectRef>
          <a:fontRef idx="minor">
            <a:schemeClr val="lt1"/>
          </a:fontRef>
        </p:style>
        <p:txBody>
          <a:bodyPr spcFirstLastPara="0" vert="horz" wrap="square" lIns="96641" tIns="96641" rIns="96641" bIns="96641" numCol="1" spcCol="1270" anchor="ctr" anchorCtr="0">
            <a:noAutofit/>
          </a:bodyPr>
          <a:lstStyle/>
          <a:p>
            <a:pPr lvl="0" algn="ctr" defTabSz="711200" rtl="0">
              <a:lnSpc>
                <a:spcPct val="90000"/>
              </a:lnSpc>
              <a:spcBef>
                <a:spcPct val="0"/>
              </a:spcBef>
              <a:spcAft>
                <a:spcPct val="35000"/>
              </a:spcAft>
            </a:pPr>
            <a:r>
              <a:rPr lang="it-IT" sz="1600" b="1" kern="1200" dirty="0"/>
              <a:t>un fenomeno che non ci tocca da vicino</a:t>
            </a:r>
          </a:p>
        </p:txBody>
      </p:sp>
    </p:spTree>
    <p:extLst>
      <p:ext uri="{BB962C8B-B14F-4D97-AF65-F5344CB8AC3E}">
        <p14:creationId xmlns:p14="http://schemas.microsoft.com/office/powerpoint/2010/main" val="912252153"/>
      </p:ext>
    </p:extLst>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randombar(horizontal)">
                                      <p:cBhvr>
                                        <p:cTn id="13" dur="75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diamond(in)">
                                      <p:cBhvr>
                                        <p:cTn id="18" dur="10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diamond(in)">
                                      <p:cBhvr>
                                        <p:cTn id="23" dur="10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randombar(horizontal)">
                                      <p:cBhvr>
                                        <p:cTn id="28" dur="75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8" presetClass="entr" presetSubtype="16"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diamond(in)">
                                      <p:cBhvr>
                                        <p:cTn id="33" dur="750"/>
                                        <p:tgtEl>
                                          <p:spTgt spid="7"/>
                                        </p:tgtEl>
                                      </p:cBhvr>
                                    </p:animEffect>
                                  </p:childTnLst>
                                </p:cTn>
                              </p:par>
                            </p:childTnLst>
                          </p:cTn>
                        </p:par>
                        <p:par>
                          <p:cTn id="34" fill="hold">
                            <p:stCondLst>
                              <p:cond delay="750"/>
                            </p:stCondLst>
                            <p:childTnLst>
                              <p:par>
                                <p:cTn id="35" presetID="8" presetClass="entr" presetSubtype="16"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diamond(in)">
                                      <p:cBhvr>
                                        <p:cTn id="37" dur="750"/>
                                        <p:tgtEl>
                                          <p:spTgt spid="8"/>
                                        </p:tgtEl>
                                      </p:cBhvr>
                                    </p:animEffect>
                                  </p:childTnLst>
                                </p:cTn>
                              </p:par>
                            </p:childTnLst>
                          </p:cTn>
                        </p:par>
                        <p:par>
                          <p:cTn id="38" fill="hold">
                            <p:stCondLst>
                              <p:cond delay="1500"/>
                            </p:stCondLst>
                            <p:childTnLst>
                              <p:par>
                                <p:cTn id="39" presetID="8" presetClass="entr" presetSubtype="16"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diamond(in)">
                                      <p:cBhvr>
                                        <p:cTn id="41" dur="750"/>
                                        <p:tgtEl>
                                          <p:spTgt spid="9"/>
                                        </p:tgtEl>
                                      </p:cBhvr>
                                    </p:animEffect>
                                  </p:childTnLst>
                                </p:cTn>
                              </p:par>
                            </p:childTnLst>
                          </p:cTn>
                        </p:par>
                        <p:par>
                          <p:cTn id="42" fill="hold">
                            <p:stCondLst>
                              <p:cond delay="2250"/>
                            </p:stCondLst>
                            <p:childTnLst>
                              <p:par>
                                <p:cTn id="43" presetID="8" presetClass="entr" presetSubtype="16"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diamond(in)">
                                      <p:cBhvr>
                                        <p:cTn id="45" dur="750"/>
                                        <p:tgtEl>
                                          <p:spTgt spid="10"/>
                                        </p:tgtEl>
                                      </p:cBhvr>
                                    </p:animEffect>
                                  </p:childTnLst>
                                </p:cTn>
                              </p:par>
                            </p:childTnLst>
                          </p:cTn>
                        </p:par>
                        <p:par>
                          <p:cTn id="46" fill="hold">
                            <p:stCondLst>
                              <p:cond delay="3000"/>
                            </p:stCondLst>
                            <p:childTnLst>
                              <p:par>
                                <p:cTn id="47" presetID="8" presetClass="entr" presetSubtype="16"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diamond(in)">
                                      <p:cBhvr>
                                        <p:cTn id="49"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68582" y="764373"/>
            <a:ext cx="10037618" cy="1293028"/>
          </a:xfrm>
        </p:spPr>
        <p:txBody>
          <a:bodyPr/>
          <a:lstStyle/>
          <a:p>
            <a:r>
              <a:rPr lang="it-IT" dirty="0"/>
              <a:t>La mafia dei giorni nostri </a:t>
            </a:r>
          </a:p>
        </p:txBody>
      </p:sp>
      <p:sp>
        <p:nvSpPr>
          <p:cNvPr id="6" name="Figura a mano libera 5"/>
          <p:cNvSpPr/>
          <p:nvPr/>
        </p:nvSpPr>
        <p:spPr>
          <a:xfrm>
            <a:off x="413701" y="1828800"/>
            <a:ext cx="5434569" cy="4907666"/>
          </a:xfrm>
          <a:custGeom>
            <a:avLst/>
            <a:gdLst>
              <a:gd name="connsiteX0" fmla="*/ 0 w 5476450"/>
              <a:gd name="connsiteY0" fmla="*/ 454191 h 4541906"/>
              <a:gd name="connsiteX1" fmla="*/ 454191 w 5476450"/>
              <a:gd name="connsiteY1" fmla="*/ 0 h 4541906"/>
              <a:gd name="connsiteX2" fmla="*/ 5022259 w 5476450"/>
              <a:gd name="connsiteY2" fmla="*/ 0 h 4541906"/>
              <a:gd name="connsiteX3" fmla="*/ 5476450 w 5476450"/>
              <a:gd name="connsiteY3" fmla="*/ 454191 h 4541906"/>
              <a:gd name="connsiteX4" fmla="*/ 5476450 w 5476450"/>
              <a:gd name="connsiteY4" fmla="*/ 4087715 h 4541906"/>
              <a:gd name="connsiteX5" fmla="*/ 5022259 w 5476450"/>
              <a:gd name="connsiteY5" fmla="*/ 4541906 h 4541906"/>
              <a:gd name="connsiteX6" fmla="*/ 454191 w 5476450"/>
              <a:gd name="connsiteY6" fmla="*/ 4541906 h 4541906"/>
              <a:gd name="connsiteX7" fmla="*/ 0 w 5476450"/>
              <a:gd name="connsiteY7" fmla="*/ 4087715 h 4541906"/>
              <a:gd name="connsiteX8" fmla="*/ 0 w 5476450"/>
              <a:gd name="connsiteY8" fmla="*/ 454191 h 4541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76450" h="4541906">
                <a:moveTo>
                  <a:pt x="0" y="454191"/>
                </a:moveTo>
                <a:cubicBezTo>
                  <a:pt x="0" y="203348"/>
                  <a:pt x="203348" y="0"/>
                  <a:pt x="454191" y="0"/>
                </a:cubicBezTo>
                <a:lnTo>
                  <a:pt x="5022259" y="0"/>
                </a:lnTo>
                <a:cubicBezTo>
                  <a:pt x="5273102" y="0"/>
                  <a:pt x="5476450" y="203348"/>
                  <a:pt x="5476450" y="454191"/>
                </a:cubicBezTo>
                <a:lnTo>
                  <a:pt x="5476450" y="4087715"/>
                </a:lnTo>
                <a:cubicBezTo>
                  <a:pt x="5476450" y="4338558"/>
                  <a:pt x="5273102" y="4541906"/>
                  <a:pt x="5022259" y="4541906"/>
                </a:cubicBezTo>
                <a:lnTo>
                  <a:pt x="454191" y="4541906"/>
                </a:lnTo>
                <a:cubicBezTo>
                  <a:pt x="203348" y="4541906"/>
                  <a:pt x="0" y="4338558"/>
                  <a:pt x="0" y="4087715"/>
                </a:cubicBezTo>
                <a:lnTo>
                  <a:pt x="0" y="454191"/>
                </a:lnTo>
                <a:close/>
              </a:path>
            </a:pathLst>
          </a:cu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106680" tIns="106680" rIns="106680" bIns="3286015" numCol="1" spcCol="1270" anchor="ctr" anchorCtr="0">
            <a:noAutofit/>
          </a:bodyPr>
          <a:lstStyle/>
          <a:p>
            <a:pPr lvl="0" algn="ctr" defTabSz="1244600" rtl="0">
              <a:lnSpc>
                <a:spcPct val="90000"/>
              </a:lnSpc>
              <a:spcBef>
                <a:spcPct val="0"/>
              </a:spcBef>
              <a:spcAft>
                <a:spcPct val="35000"/>
              </a:spcAft>
            </a:pPr>
            <a:r>
              <a:rPr lang="it-IT" sz="2800" kern="1200" dirty="0"/>
              <a:t>La Mafia</a:t>
            </a:r>
            <a:r>
              <a:rPr lang="en-GB" sz="2800" kern="1200" dirty="0"/>
              <a:t> secondo </a:t>
            </a:r>
            <a:r>
              <a:rPr lang="it-IT" sz="2800" kern="1200" dirty="0"/>
              <a:t>i dati della DIA:</a:t>
            </a:r>
          </a:p>
          <a:p>
            <a:pPr lvl="0" algn="ctr" defTabSz="1244600" rtl="0">
              <a:lnSpc>
                <a:spcPct val="90000"/>
              </a:lnSpc>
              <a:spcBef>
                <a:spcPct val="0"/>
              </a:spcBef>
              <a:spcAft>
                <a:spcPct val="35000"/>
              </a:spcAft>
            </a:pPr>
            <a:endParaRPr lang="en-GB" kern="1200" dirty="0"/>
          </a:p>
        </p:txBody>
      </p:sp>
      <p:sp>
        <p:nvSpPr>
          <p:cNvPr id="7" name="Figura a mano libera 6"/>
          <p:cNvSpPr/>
          <p:nvPr/>
        </p:nvSpPr>
        <p:spPr>
          <a:xfrm>
            <a:off x="779904" y="3035163"/>
            <a:ext cx="4725118" cy="1021508"/>
          </a:xfrm>
          <a:custGeom>
            <a:avLst/>
            <a:gdLst>
              <a:gd name="connsiteX0" fmla="*/ 0 w 4761532"/>
              <a:gd name="connsiteY0" fmla="*/ 97843 h 978433"/>
              <a:gd name="connsiteX1" fmla="*/ 97843 w 4761532"/>
              <a:gd name="connsiteY1" fmla="*/ 0 h 978433"/>
              <a:gd name="connsiteX2" fmla="*/ 4663689 w 4761532"/>
              <a:gd name="connsiteY2" fmla="*/ 0 h 978433"/>
              <a:gd name="connsiteX3" fmla="*/ 4761532 w 4761532"/>
              <a:gd name="connsiteY3" fmla="*/ 97843 h 978433"/>
              <a:gd name="connsiteX4" fmla="*/ 4761532 w 4761532"/>
              <a:gd name="connsiteY4" fmla="*/ 880590 h 978433"/>
              <a:gd name="connsiteX5" fmla="*/ 4663689 w 4761532"/>
              <a:gd name="connsiteY5" fmla="*/ 978433 h 978433"/>
              <a:gd name="connsiteX6" fmla="*/ 97843 w 4761532"/>
              <a:gd name="connsiteY6" fmla="*/ 978433 h 978433"/>
              <a:gd name="connsiteX7" fmla="*/ 0 w 4761532"/>
              <a:gd name="connsiteY7" fmla="*/ 880590 h 978433"/>
              <a:gd name="connsiteX8" fmla="*/ 0 w 4761532"/>
              <a:gd name="connsiteY8" fmla="*/ 97843 h 978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61532" h="978433">
                <a:moveTo>
                  <a:pt x="0" y="97843"/>
                </a:moveTo>
                <a:cubicBezTo>
                  <a:pt x="0" y="43806"/>
                  <a:pt x="43806" y="0"/>
                  <a:pt x="97843" y="0"/>
                </a:cubicBezTo>
                <a:lnTo>
                  <a:pt x="4663689" y="0"/>
                </a:lnTo>
                <a:cubicBezTo>
                  <a:pt x="4717726" y="0"/>
                  <a:pt x="4761532" y="43806"/>
                  <a:pt x="4761532" y="97843"/>
                </a:cubicBezTo>
                <a:lnTo>
                  <a:pt x="4761532" y="880590"/>
                </a:lnTo>
                <a:cubicBezTo>
                  <a:pt x="4761532" y="934627"/>
                  <a:pt x="4717726" y="978433"/>
                  <a:pt x="4663689" y="978433"/>
                </a:cubicBezTo>
                <a:lnTo>
                  <a:pt x="97843" y="978433"/>
                </a:lnTo>
                <a:cubicBezTo>
                  <a:pt x="43806" y="978433"/>
                  <a:pt x="0" y="934627"/>
                  <a:pt x="0" y="880590"/>
                </a:cubicBezTo>
                <a:lnTo>
                  <a:pt x="0" y="9784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9617" tIns="74377" rIns="89617" bIns="74377" numCol="1" spcCol="1270" anchor="ctr" anchorCtr="0">
            <a:noAutofit/>
          </a:bodyPr>
          <a:lstStyle/>
          <a:p>
            <a:pPr lvl="0" algn="ctr" defTabSz="1066800" rtl="0">
              <a:lnSpc>
                <a:spcPct val="90000"/>
              </a:lnSpc>
              <a:spcBef>
                <a:spcPct val="0"/>
              </a:spcBef>
              <a:spcAft>
                <a:spcPct val="35000"/>
              </a:spcAft>
            </a:pPr>
            <a:r>
              <a:rPr lang="it-IT" sz="2400" kern="1200" dirty="0"/>
              <a:t>Giro d’affari che sfiora i 400 milioni l’anno</a:t>
            </a:r>
            <a:endParaRPr lang="en-GB" sz="2400" kern="1200" dirty="0"/>
          </a:p>
        </p:txBody>
      </p:sp>
      <p:sp>
        <p:nvSpPr>
          <p:cNvPr id="8" name="Figura a mano libera 7"/>
          <p:cNvSpPr/>
          <p:nvPr/>
        </p:nvSpPr>
        <p:spPr>
          <a:xfrm>
            <a:off x="791381" y="4275854"/>
            <a:ext cx="4725118" cy="1021508"/>
          </a:xfrm>
          <a:custGeom>
            <a:avLst/>
            <a:gdLst>
              <a:gd name="connsiteX0" fmla="*/ 0 w 4761532"/>
              <a:gd name="connsiteY0" fmla="*/ 97843 h 978433"/>
              <a:gd name="connsiteX1" fmla="*/ 97843 w 4761532"/>
              <a:gd name="connsiteY1" fmla="*/ 0 h 978433"/>
              <a:gd name="connsiteX2" fmla="*/ 4663689 w 4761532"/>
              <a:gd name="connsiteY2" fmla="*/ 0 h 978433"/>
              <a:gd name="connsiteX3" fmla="*/ 4761532 w 4761532"/>
              <a:gd name="connsiteY3" fmla="*/ 97843 h 978433"/>
              <a:gd name="connsiteX4" fmla="*/ 4761532 w 4761532"/>
              <a:gd name="connsiteY4" fmla="*/ 880590 h 978433"/>
              <a:gd name="connsiteX5" fmla="*/ 4663689 w 4761532"/>
              <a:gd name="connsiteY5" fmla="*/ 978433 h 978433"/>
              <a:gd name="connsiteX6" fmla="*/ 97843 w 4761532"/>
              <a:gd name="connsiteY6" fmla="*/ 978433 h 978433"/>
              <a:gd name="connsiteX7" fmla="*/ 0 w 4761532"/>
              <a:gd name="connsiteY7" fmla="*/ 880590 h 978433"/>
              <a:gd name="connsiteX8" fmla="*/ 0 w 4761532"/>
              <a:gd name="connsiteY8" fmla="*/ 97843 h 978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61532" h="978433">
                <a:moveTo>
                  <a:pt x="0" y="97843"/>
                </a:moveTo>
                <a:cubicBezTo>
                  <a:pt x="0" y="43806"/>
                  <a:pt x="43806" y="0"/>
                  <a:pt x="97843" y="0"/>
                </a:cubicBezTo>
                <a:lnTo>
                  <a:pt x="4663689" y="0"/>
                </a:lnTo>
                <a:cubicBezTo>
                  <a:pt x="4717726" y="0"/>
                  <a:pt x="4761532" y="43806"/>
                  <a:pt x="4761532" y="97843"/>
                </a:cubicBezTo>
                <a:lnTo>
                  <a:pt x="4761532" y="880590"/>
                </a:lnTo>
                <a:cubicBezTo>
                  <a:pt x="4761532" y="934627"/>
                  <a:pt x="4717726" y="978433"/>
                  <a:pt x="4663689" y="978433"/>
                </a:cubicBezTo>
                <a:lnTo>
                  <a:pt x="97843" y="978433"/>
                </a:lnTo>
                <a:cubicBezTo>
                  <a:pt x="43806" y="978433"/>
                  <a:pt x="0" y="934627"/>
                  <a:pt x="0" y="880590"/>
                </a:cubicBezTo>
                <a:lnTo>
                  <a:pt x="0" y="9784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9617" tIns="74377" rIns="89617" bIns="74377" numCol="1" spcCol="1270" anchor="ctr" anchorCtr="0">
            <a:noAutofit/>
          </a:bodyPr>
          <a:lstStyle/>
          <a:p>
            <a:pPr lvl="0" algn="ctr" defTabSz="1066800" rtl="0">
              <a:lnSpc>
                <a:spcPct val="90000"/>
              </a:lnSpc>
              <a:spcBef>
                <a:spcPct val="0"/>
              </a:spcBef>
              <a:spcAft>
                <a:spcPct val="35000"/>
              </a:spcAft>
            </a:pPr>
            <a:r>
              <a:rPr lang="it-IT" sz="2400" kern="1200" dirty="0"/>
              <a:t>Sottrae risorse allo sviluppo</a:t>
            </a:r>
            <a:endParaRPr lang="en-GB" sz="2400" kern="1200" dirty="0"/>
          </a:p>
        </p:txBody>
      </p:sp>
      <p:sp>
        <p:nvSpPr>
          <p:cNvPr id="9" name="Figura a mano libera 8"/>
          <p:cNvSpPr/>
          <p:nvPr/>
        </p:nvSpPr>
        <p:spPr>
          <a:xfrm>
            <a:off x="768425" y="5541818"/>
            <a:ext cx="4725118" cy="1021508"/>
          </a:xfrm>
          <a:custGeom>
            <a:avLst/>
            <a:gdLst>
              <a:gd name="connsiteX0" fmla="*/ 0 w 4761532"/>
              <a:gd name="connsiteY0" fmla="*/ 97843 h 978433"/>
              <a:gd name="connsiteX1" fmla="*/ 97843 w 4761532"/>
              <a:gd name="connsiteY1" fmla="*/ 0 h 978433"/>
              <a:gd name="connsiteX2" fmla="*/ 4663689 w 4761532"/>
              <a:gd name="connsiteY2" fmla="*/ 0 h 978433"/>
              <a:gd name="connsiteX3" fmla="*/ 4761532 w 4761532"/>
              <a:gd name="connsiteY3" fmla="*/ 97843 h 978433"/>
              <a:gd name="connsiteX4" fmla="*/ 4761532 w 4761532"/>
              <a:gd name="connsiteY4" fmla="*/ 880590 h 978433"/>
              <a:gd name="connsiteX5" fmla="*/ 4663689 w 4761532"/>
              <a:gd name="connsiteY5" fmla="*/ 978433 h 978433"/>
              <a:gd name="connsiteX6" fmla="*/ 97843 w 4761532"/>
              <a:gd name="connsiteY6" fmla="*/ 978433 h 978433"/>
              <a:gd name="connsiteX7" fmla="*/ 0 w 4761532"/>
              <a:gd name="connsiteY7" fmla="*/ 880590 h 978433"/>
              <a:gd name="connsiteX8" fmla="*/ 0 w 4761532"/>
              <a:gd name="connsiteY8" fmla="*/ 97843 h 978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61532" h="978433">
                <a:moveTo>
                  <a:pt x="0" y="97843"/>
                </a:moveTo>
                <a:cubicBezTo>
                  <a:pt x="0" y="43806"/>
                  <a:pt x="43806" y="0"/>
                  <a:pt x="97843" y="0"/>
                </a:cubicBezTo>
                <a:lnTo>
                  <a:pt x="4663689" y="0"/>
                </a:lnTo>
                <a:cubicBezTo>
                  <a:pt x="4717726" y="0"/>
                  <a:pt x="4761532" y="43806"/>
                  <a:pt x="4761532" y="97843"/>
                </a:cubicBezTo>
                <a:lnTo>
                  <a:pt x="4761532" y="880590"/>
                </a:lnTo>
                <a:cubicBezTo>
                  <a:pt x="4761532" y="934627"/>
                  <a:pt x="4717726" y="978433"/>
                  <a:pt x="4663689" y="978433"/>
                </a:cubicBezTo>
                <a:lnTo>
                  <a:pt x="97843" y="978433"/>
                </a:lnTo>
                <a:cubicBezTo>
                  <a:pt x="43806" y="978433"/>
                  <a:pt x="0" y="934627"/>
                  <a:pt x="0" y="880590"/>
                </a:cubicBezTo>
                <a:lnTo>
                  <a:pt x="0" y="9784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9617" tIns="74377" rIns="89617" bIns="74377" numCol="1" spcCol="1270" anchor="ctr" anchorCtr="0">
            <a:noAutofit/>
          </a:bodyPr>
          <a:lstStyle/>
          <a:p>
            <a:pPr lvl="0" algn="ctr" defTabSz="1066800" rtl="0">
              <a:lnSpc>
                <a:spcPct val="90000"/>
              </a:lnSpc>
              <a:spcBef>
                <a:spcPct val="0"/>
              </a:spcBef>
              <a:spcAft>
                <a:spcPct val="35000"/>
              </a:spcAft>
            </a:pPr>
            <a:r>
              <a:rPr lang="it-IT" sz="2400" kern="1200" dirty="0"/>
              <a:t>Condiziona la vita di tutti noi</a:t>
            </a:r>
            <a:endParaRPr lang="en-GB" sz="2400" kern="1200" dirty="0"/>
          </a:p>
        </p:txBody>
      </p:sp>
      <p:sp>
        <p:nvSpPr>
          <p:cNvPr id="10" name="Figura a mano libera 9"/>
          <p:cNvSpPr/>
          <p:nvPr/>
        </p:nvSpPr>
        <p:spPr>
          <a:xfrm>
            <a:off x="6225950" y="1828800"/>
            <a:ext cx="5434569" cy="4907666"/>
          </a:xfrm>
          <a:custGeom>
            <a:avLst/>
            <a:gdLst>
              <a:gd name="connsiteX0" fmla="*/ 0 w 5476450"/>
              <a:gd name="connsiteY0" fmla="*/ 454191 h 4541906"/>
              <a:gd name="connsiteX1" fmla="*/ 454191 w 5476450"/>
              <a:gd name="connsiteY1" fmla="*/ 0 h 4541906"/>
              <a:gd name="connsiteX2" fmla="*/ 5022259 w 5476450"/>
              <a:gd name="connsiteY2" fmla="*/ 0 h 4541906"/>
              <a:gd name="connsiteX3" fmla="*/ 5476450 w 5476450"/>
              <a:gd name="connsiteY3" fmla="*/ 454191 h 4541906"/>
              <a:gd name="connsiteX4" fmla="*/ 5476450 w 5476450"/>
              <a:gd name="connsiteY4" fmla="*/ 4087715 h 4541906"/>
              <a:gd name="connsiteX5" fmla="*/ 5022259 w 5476450"/>
              <a:gd name="connsiteY5" fmla="*/ 4541906 h 4541906"/>
              <a:gd name="connsiteX6" fmla="*/ 454191 w 5476450"/>
              <a:gd name="connsiteY6" fmla="*/ 4541906 h 4541906"/>
              <a:gd name="connsiteX7" fmla="*/ 0 w 5476450"/>
              <a:gd name="connsiteY7" fmla="*/ 4087715 h 4541906"/>
              <a:gd name="connsiteX8" fmla="*/ 0 w 5476450"/>
              <a:gd name="connsiteY8" fmla="*/ 454191 h 4541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76450" h="4541906">
                <a:moveTo>
                  <a:pt x="0" y="454191"/>
                </a:moveTo>
                <a:cubicBezTo>
                  <a:pt x="0" y="203348"/>
                  <a:pt x="203348" y="0"/>
                  <a:pt x="454191" y="0"/>
                </a:cubicBezTo>
                <a:lnTo>
                  <a:pt x="5022259" y="0"/>
                </a:lnTo>
                <a:cubicBezTo>
                  <a:pt x="5273102" y="0"/>
                  <a:pt x="5476450" y="203348"/>
                  <a:pt x="5476450" y="454191"/>
                </a:cubicBezTo>
                <a:lnTo>
                  <a:pt x="5476450" y="4087715"/>
                </a:lnTo>
                <a:cubicBezTo>
                  <a:pt x="5476450" y="4338558"/>
                  <a:pt x="5273102" y="4541906"/>
                  <a:pt x="5022259" y="4541906"/>
                </a:cubicBezTo>
                <a:lnTo>
                  <a:pt x="454191" y="4541906"/>
                </a:lnTo>
                <a:cubicBezTo>
                  <a:pt x="203348" y="4541906"/>
                  <a:pt x="0" y="4338558"/>
                  <a:pt x="0" y="4087715"/>
                </a:cubicBezTo>
                <a:lnTo>
                  <a:pt x="0" y="454191"/>
                </a:lnTo>
                <a:close/>
              </a:path>
            </a:pathLst>
          </a:cu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99060" tIns="99060" rIns="99060" bIns="3278395" numCol="1" spcCol="1270" anchor="ctr" anchorCtr="0">
            <a:noAutofit/>
          </a:bodyPr>
          <a:lstStyle/>
          <a:p>
            <a:pPr lvl="0" algn="ctr" defTabSz="1155700" rtl="0">
              <a:lnSpc>
                <a:spcPct val="90000"/>
              </a:lnSpc>
              <a:spcBef>
                <a:spcPct val="0"/>
              </a:spcBef>
              <a:spcAft>
                <a:spcPct val="35000"/>
              </a:spcAft>
            </a:pPr>
            <a:r>
              <a:rPr lang="en-GB" sz="2600" kern="1200" dirty="0"/>
              <a:t>La mafia oggi:</a:t>
            </a:r>
          </a:p>
          <a:p>
            <a:pPr lvl="0" algn="ctr" defTabSz="1155700" rtl="0">
              <a:lnSpc>
                <a:spcPct val="90000"/>
              </a:lnSpc>
              <a:spcBef>
                <a:spcPct val="0"/>
              </a:spcBef>
              <a:spcAft>
                <a:spcPct val="35000"/>
              </a:spcAft>
            </a:pPr>
            <a:endParaRPr lang="en-GB" sz="2600" dirty="0"/>
          </a:p>
          <a:p>
            <a:pPr lvl="0" algn="ctr" defTabSz="1155700" rtl="0">
              <a:lnSpc>
                <a:spcPct val="90000"/>
              </a:lnSpc>
              <a:spcBef>
                <a:spcPct val="0"/>
              </a:spcBef>
              <a:spcAft>
                <a:spcPct val="35000"/>
              </a:spcAft>
            </a:pPr>
            <a:endParaRPr lang="en-GB" sz="4000" kern="1200" dirty="0"/>
          </a:p>
        </p:txBody>
      </p:sp>
      <p:sp>
        <p:nvSpPr>
          <p:cNvPr id="11" name="Figura a mano libera 10"/>
          <p:cNvSpPr/>
          <p:nvPr/>
        </p:nvSpPr>
        <p:spPr>
          <a:xfrm>
            <a:off x="6487391" y="2391917"/>
            <a:ext cx="4873460" cy="758818"/>
          </a:xfrm>
          <a:custGeom>
            <a:avLst/>
            <a:gdLst>
              <a:gd name="connsiteX0" fmla="*/ 0 w 4911017"/>
              <a:gd name="connsiteY0" fmla="*/ 52544 h 525435"/>
              <a:gd name="connsiteX1" fmla="*/ 52544 w 4911017"/>
              <a:gd name="connsiteY1" fmla="*/ 0 h 525435"/>
              <a:gd name="connsiteX2" fmla="*/ 4858474 w 4911017"/>
              <a:gd name="connsiteY2" fmla="*/ 0 h 525435"/>
              <a:gd name="connsiteX3" fmla="*/ 4911018 w 4911017"/>
              <a:gd name="connsiteY3" fmla="*/ 52544 h 525435"/>
              <a:gd name="connsiteX4" fmla="*/ 4911017 w 4911017"/>
              <a:gd name="connsiteY4" fmla="*/ 472892 h 525435"/>
              <a:gd name="connsiteX5" fmla="*/ 4858473 w 4911017"/>
              <a:gd name="connsiteY5" fmla="*/ 525436 h 525435"/>
              <a:gd name="connsiteX6" fmla="*/ 52544 w 4911017"/>
              <a:gd name="connsiteY6" fmla="*/ 525435 h 525435"/>
              <a:gd name="connsiteX7" fmla="*/ 0 w 4911017"/>
              <a:gd name="connsiteY7" fmla="*/ 472891 h 525435"/>
              <a:gd name="connsiteX8" fmla="*/ 0 w 4911017"/>
              <a:gd name="connsiteY8" fmla="*/ 52544 h 525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11017" h="525435">
                <a:moveTo>
                  <a:pt x="0" y="52544"/>
                </a:moveTo>
                <a:cubicBezTo>
                  <a:pt x="0" y="23525"/>
                  <a:pt x="23525" y="0"/>
                  <a:pt x="52544" y="0"/>
                </a:cubicBezTo>
                <a:lnTo>
                  <a:pt x="4858474" y="0"/>
                </a:lnTo>
                <a:cubicBezTo>
                  <a:pt x="4887493" y="0"/>
                  <a:pt x="4911018" y="23525"/>
                  <a:pt x="4911018" y="52544"/>
                </a:cubicBezTo>
                <a:cubicBezTo>
                  <a:pt x="4911018" y="192660"/>
                  <a:pt x="4911017" y="332776"/>
                  <a:pt x="4911017" y="472892"/>
                </a:cubicBezTo>
                <a:cubicBezTo>
                  <a:pt x="4911017" y="501911"/>
                  <a:pt x="4887492" y="525436"/>
                  <a:pt x="4858473" y="525436"/>
                </a:cubicBezTo>
                <a:lnTo>
                  <a:pt x="52544" y="525435"/>
                </a:lnTo>
                <a:cubicBezTo>
                  <a:pt x="23525" y="525435"/>
                  <a:pt x="0" y="501910"/>
                  <a:pt x="0" y="472891"/>
                </a:cubicBezTo>
                <a:lnTo>
                  <a:pt x="0" y="5254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6029" tIns="45869" rIns="56029" bIns="45869" numCol="1" spcCol="1270" anchor="ctr" anchorCtr="0">
            <a:noAutofit/>
          </a:bodyPr>
          <a:lstStyle/>
          <a:p>
            <a:pPr lvl="0" algn="ctr" defTabSz="711200" rtl="0">
              <a:lnSpc>
                <a:spcPct val="90000"/>
              </a:lnSpc>
              <a:spcBef>
                <a:spcPct val="0"/>
              </a:spcBef>
              <a:spcAft>
                <a:spcPct val="35000"/>
              </a:spcAft>
            </a:pPr>
            <a:r>
              <a:rPr lang="it-IT" sz="2400" kern="1200" dirty="0"/>
              <a:t>Usa strumenti tecnologici all’avanguardia</a:t>
            </a:r>
            <a:endParaRPr lang="en-GB" sz="2400" kern="1200" dirty="0"/>
          </a:p>
        </p:txBody>
      </p:sp>
      <p:sp>
        <p:nvSpPr>
          <p:cNvPr id="12" name="Figura a mano libera 11"/>
          <p:cNvSpPr/>
          <p:nvPr/>
        </p:nvSpPr>
        <p:spPr>
          <a:xfrm>
            <a:off x="6487391" y="3245065"/>
            <a:ext cx="4873460" cy="758818"/>
          </a:xfrm>
          <a:custGeom>
            <a:avLst/>
            <a:gdLst>
              <a:gd name="connsiteX0" fmla="*/ 0 w 4911017"/>
              <a:gd name="connsiteY0" fmla="*/ 52544 h 525435"/>
              <a:gd name="connsiteX1" fmla="*/ 52544 w 4911017"/>
              <a:gd name="connsiteY1" fmla="*/ 0 h 525435"/>
              <a:gd name="connsiteX2" fmla="*/ 4858474 w 4911017"/>
              <a:gd name="connsiteY2" fmla="*/ 0 h 525435"/>
              <a:gd name="connsiteX3" fmla="*/ 4911018 w 4911017"/>
              <a:gd name="connsiteY3" fmla="*/ 52544 h 525435"/>
              <a:gd name="connsiteX4" fmla="*/ 4911017 w 4911017"/>
              <a:gd name="connsiteY4" fmla="*/ 472892 h 525435"/>
              <a:gd name="connsiteX5" fmla="*/ 4858473 w 4911017"/>
              <a:gd name="connsiteY5" fmla="*/ 525436 h 525435"/>
              <a:gd name="connsiteX6" fmla="*/ 52544 w 4911017"/>
              <a:gd name="connsiteY6" fmla="*/ 525435 h 525435"/>
              <a:gd name="connsiteX7" fmla="*/ 0 w 4911017"/>
              <a:gd name="connsiteY7" fmla="*/ 472891 h 525435"/>
              <a:gd name="connsiteX8" fmla="*/ 0 w 4911017"/>
              <a:gd name="connsiteY8" fmla="*/ 52544 h 525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11017" h="525435">
                <a:moveTo>
                  <a:pt x="0" y="52544"/>
                </a:moveTo>
                <a:cubicBezTo>
                  <a:pt x="0" y="23525"/>
                  <a:pt x="23525" y="0"/>
                  <a:pt x="52544" y="0"/>
                </a:cubicBezTo>
                <a:lnTo>
                  <a:pt x="4858474" y="0"/>
                </a:lnTo>
                <a:cubicBezTo>
                  <a:pt x="4887493" y="0"/>
                  <a:pt x="4911018" y="23525"/>
                  <a:pt x="4911018" y="52544"/>
                </a:cubicBezTo>
                <a:cubicBezTo>
                  <a:pt x="4911018" y="192660"/>
                  <a:pt x="4911017" y="332776"/>
                  <a:pt x="4911017" y="472892"/>
                </a:cubicBezTo>
                <a:cubicBezTo>
                  <a:pt x="4911017" y="501911"/>
                  <a:pt x="4887492" y="525436"/>
                  <a:pt x="4858473" y="525436"/>
                </a:cubicBezTo>
                <a:lnTo>
                  <a:pt x="52544" y="525435"/>
                </a:lnTo>
                <a:cubicBezTo>
                  <a:pt x="23525" y="525435"/>
                  <a:pt x="0" y="501910"/>
                  <a:pt x="0" y="472891"/>
                </a:cubicBezTo>
                <a:lnTo>
                  <a:pt x="0" y="5254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6029" tIns="45869" rIns="56029" bIns="45869" numCol="1" spcCol="1270" anchor="ctr" anchorCtr="0">
            <a:noAutofit/>
          </a:bodyPr>
          <a:lstStyle/>
          <a:p>
            <a:pPr lvl="0" algn="ctr" defTabSz="711200" rtl="0">
              <a:lnSpc>
                <a:spcPct val="90000"/>
              </a:lnSpc>
              <a:spcBef>
                <a:spcPct val="0"/>
              </a:spcBef>
              <a:spcAft>
                <a:spcPct val="35000"/>
              </a:spcAft>
            </a:pPr>
            <a:r>
              <a:rPr lang="it-IT" sz="2400" kern="1200" dirty="0"/>
              <a:t>Si muove in contesti di finanza torbida</a:t>
            </a:r>
            <a:endParaRPr lang="en-GB" sz="2400" kern="1200" dirty="0"/>
          </a:p>
        </p:txBody>
      </p:sp>
      <p:sp>
        <p:nvSpPr>
          <p:cNvPr id="13" name="Figura a mano libera 12"/>
          <p:cNvSpPr/>
          <p:nvPr/>
        </p:nvSpPr>
        <p:spPr>
          <a:xfrm>
            <a:off x="6487391" y="4098213"/>
            <a:ext cx="4873460" cy="758818"/>
          </a:xfrm>
          <a:custGeom>
            <a:avLst/>
            <a:gdLst>
              <a:gd name="connsiteX0" fmla="*/ 0 w 4911017"/>
              <a:gd name="connsiteY0" fmla="*/ 52544 h 525435"/>
              <a:gd name="connsiteX1" fmla="*/ 52544 w 4911017"/>
              <a:gd name="connsiteY1" fmla="*/ 0 h 525435"/>
              <a:gd name="connsiteX2" fmla="*/ 4858474 w 4911017"/>
              <a:gd name="connsiteY2" fmla="*/ 0 h 525435"/>
              <a:gd name="connsiteX3" fmla="*/ 4911018 w 4911017"/>
              <a:gd name="connsiteY3" fmla="*/ 52544 h 525435"/>
              <a:gd name="connsiteX4" fmla="*/ 4911017 w 4911017"/>
              <a:gd name="connsiteY4" fmla="*/ 472892 h 525435"/>
              <a:gd name="connsiteX5" fmla="*/ 4858473 w 4911017"/>
              <a:gd name="connsiteY5" fmla="*/ 525436 h 525435"/>
              <a:gd name="connsiteX6" fmla="*/ 52544 w 4911017"/>
              <a:gd name="connsiteY6" fmla="*/ 525435 h 525435"/>
              <a:gd name="connsiteX7" fmla="*/ 0 w 4911017"/>
              <a:gd name="connsiteY7" fmla="*/ 472891 h 525435"/>
              <a:gd name="connsiteX8" fmla="*/ 0 w 4911017"/>
              <a:gd name="connsiteY8" fmla="*/ 52544 h 525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11017" h="525435">
                <a:moveTo>
                  <a:pt x="0" y="52544"/>
                </a:moveTo>
                <a:cubicBezTo>
                  <a:pt x="0" y="23525"/>
                  <a:pt x="23525" y="0"/>
                  <a:pt x="52544" y="0"/>
                </a:cubicBezTo>
                <a:lnTo>
                  <a:pt x="4858474" y="0"/>
                </a:lnTo>
                <a:cubicBezTo>
                  <a:pt x="4887493" y="0"/>
                  <a:pt x="4911018" y="23525"/>
                  <a:pt x="4911018" y="52544"/>
                </a:cubicBezTo>
                <a:cubicBezTo>
                  <a:pt x="4911018" y="192660"/>
                  <a:pt x="4911017" y="332776"/>
                  <a:pt x="4911017" y="472892"/>
                </a:cubicBezTo>
                <a:cubicBezTo>
                  <a:pt x="4911017" y="501911"/>
                  <a:pt x="4887492" y="525436"/>
                  <a:pt x="4858473" y="525436"/>
                </a:cubicBezTo>
                <a:lnTo>
                  <a:pt x="52544" y="525435"/>
                </a:lnTo>
                <a:cubicBezTo>
                  <a:pt x="23525" y="525435"/>
                  <a:pt x="0" y="501910"/>
                  <a:pt x="0" y="472891"/>
                </a:cubicBezTo>
                <a:lnTo>
                  <a:pt x="0" y="5254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6029" tIns="45869" rIns="56029" bIns="45869" numCol="1" spcCol="1270" anchor="ctr" anchorCtr="0">
            <a:noAutofit/>
          </a:bodyPr>
          <a:lstStyle/>
          <a:p>
            <a:pPr lvl="0" algn="ctr" defTabSz="711200" rtl="0">
              <a:lnSpc>
                <a:spcPct val="90000"/>
              </a:lnSpc>
              <a:spcBef>
                <a:spcPct val="0"/>
              </a:spcBef>
              <a:spcAft>
                <a:spcPct val="35000"/>
              </a:spcAft>
            </a:pPr>
            <a:r>
              <a:rPr lang="it-IT" sz="2400" kern="1200" dirty="0"/>
              <a:t>Si insinua nelle pubbliche amministrazioni</a:t>
            </a:r>
            <a:endParaRPr lang="en-GB" sz="2400" kern="1200" dirty="0"/>
          </a:p>
        </p:txBody>
      </p:sp>
      <p:sp>
        <p:nvSpPr>
          <p:cNvPr id="14" name="Figura a mano libera 13"/>
          <p:cNvSpPr/>
          <p:nvPr/>
        </p:nvSpPr>
        <p:spPr>
          <a:xfrm>
            <a:off x="6487391" y="4951361"/>
            <a:ext cx="4873460" cy="758818"/>
          </a:xfrm>
          <a:custGeom>
            <a:avLst/>
            <a:gdLst>
              <a:gd name="connsiteX0" fmla="*/ 0 w 4911017"/>
              <a:gd name="connsiteY0" fmla="*/ 52544 h 525435"/>
              <a:gd name="connsiteX1" fmla="*/ 52544 w 4911017"/>
              <a:gd name="connsiteY1" fmla="*/ 0 h 525435"/>
              <a:gd name="connsiteX2" fmla="*/ 4858474 w 4911017"/>
              <a:gd name="connsiteY2" fmla="*/ 0 h 525435"/>
              <a:gd name="connsiteX3" fmla="*/ 4911018 w 4911017"/>
              <a:gd name="connsiteY3" fmla="*/ 52544 h 525435"/>
              <a:gd name="connsiteX4" fmla="*/ 4911017 w 4911017"/>
              <a:gd name="connsiteY4" fmla="*/ 472892 h 525435"/>
              <a:gd name="connsiteX5" fmla="*/ 4858473 w 4911017"/>
              <a:gd name="connsiteY5" fmla="*/ 525436 h 525435"/>
              <a:gd name="connsiteX6" fmla="*/ 52544 w 4911017"/>
              <a:gd name="connsiteY6" fmla="*/ 525435 h 525435"/>
              <a:gd name="connsiteX7" fmla="*/ 0 w 4911017"/>
              <a:gd name="connsiteY7" fmla="*/ 472891 h 525435"/>
              <a:gd name="connsiteX8" fmla="*/ 0 w 4911017"/>
              <a:gd name="connsiteY8" fmla="*/ 52544 h 525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11017" h="525435">
                <a:moveTo>
                  <a:pt x="0" y="52544"/>
                </a:moveTo>
                <a:cubicBezTo>
                  <a:pt x="0" y="23525"/>
                  <a:pt x="23525" y="0"/>
                  <a:pt x="52544" y="0"/>
                </a:cubicBezTo>
                <a:lnTo>
                  <a:pt x="4858474" y="0"/>
                </a:lnTo>
                <a:cubicBezTo>
                  <a:pt x="4887493" y="0"/>
                  <a:pt x="4911018" y="23525"/>
                  <a:pt x="4911018" y="52544"/>
                </a:cubicBezTo>
                <a:cubicBezTo>
                  <a:pt x="4911018" y="192660"/>
                  <a:pt x="4911017" y="332776"/>
                  <a:pt x="4911017" y="472892"/>
                </a:cubicBezTo>
                <a:cubicBezTo>
                  <a:pt x="4911017" y="501911"/>
                  <a:pt x="4887492" y="525436"/>
                  <a:pt x="4858473" y="525436"/>
                </a:cubicBezTo>
                <a:lnTo>
                  <a:pt x="52544" y="525435"/>
                </a:lnTo>
                <a:cubicBezTo>
                  <a:pt x="23525" y="525435"/>
                  <a:pt x="0" y="501910"/>
                  <a:pt x="0" y="472891"/>
                </a:cubicBezTo>
                <a:lnTo>
                  <a:pt x="0" y="5254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6029" tIns="45869" rIns="56029" bIns="45869" numCol="1" spcCol="1270" anchor="ctr" anchorCtr="0">
            <a:noAutofit/>
          </a:bodyPr>
          <a:lstStyle/>
          <a:p>
            <a:pPr lvl="0" algn="ctr" defTabSz="711200" rtl="0">
              <a:lnSpc>
                <a:spcPct val="90000"/>
              </a:lnSpc>
              <a:spcBef>
                <a:spcPct val="0"/>
              </a:spcBef>
              <a:spcAft>
                <a:spcPct val="35000"/>
              </a:spcAft>
            </a:pPr>
            <a:r>
              <a:rPr lang="it-IT" sz="2400" kern="1200" dirty="0"/>
              <a:t>Condiziona la politica e la vita economica </a:t>
            </a:r>
            <a:endParaRPr lang="en-GB" sz="2400" kern="1200" dirty="0"/>
          </a:p>
        </p:txBody>
      </p:sp>
      <p:sp>
        <p:nvSpPr>
          <p:cNvPr id="15" name="Figura a mano libera 14"/>
          <p:cNvSpPr/>
          <p:nvPr/>
        </p:nvSpPr>
        <p:spPr>
          <a:xfrm>
            <a:off x="6475696" y="5804508"/>
            <a:ext cx="4873460" cy="758818"/>
          </a:xfrm>
          <a:custGeom>
            <a:avLst/>
            <a:gdLst>
              <a:gd name="connsiteX0" fmla="*/ 0 w 4911017"/>
              <a:gd name="connsiteY0" fmla="*/ 52544 h 525435"/>
              <a:gd name="connsiteX1" fmla="*/ 52544 w 4911017"/>
              <a:gd name="connsiteY1" fmla="*/ 0 h 525435"/>
              <a:gd name="connsiteX2" fmla="*/ 4858474 w 4911017"/>
              <a:gd name="connsiteY2" fmla="*/ 0 h 525435"/>
              <a:gd name="connsiteX3" fmla="*/ 4911018 w 4911017"/>
              <a:gd name="connsiteY3" fmla="*/ 52544 h 525435"/>
              <a:gd name="connsiteX4" fmla="*/ 4911017 w 4911017"/>
              <a:gd name="connsiteY4" fmla="*/ 472892 h 525435"/>
              <a:gd name="connsiteX5" fmla="*/ 4858473 w 4911017"/>
              <a:gd name="connsiteY5" fmla="*/ 525436 h 525435"/>
              <a:gd name="connsiteX6" fmla="*/ 52544 w 4911017"/>
              <a:gd name="connsiteY6" fmla="*/ 525435 h 525435"/>
              <a:gd name="connsiteX7" fmla="*/ 0 w 4911017"/>
              <a:gd name="connsiteY7" fmla="*/ 472891 h 525435"/>
              <a:gd name="connsiteX8" fmla="*/ 0 w 4911017"/>
              <a:gd name="connsiteY8" fmla="*/ 52544 h 525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11017" h="525435">
                <a:moveTo>
                  <a:pt x="0" y="52544"/>
                </a:moveTo>
                <a:cubicBezTo>
                  <a:pt x="0" y="23525"/>
                  <a:pt x="23525" y="0"/>
                  <a:pt x="52544" y="0"/>
                </a:cubicBezTo>
                <a:lnTo>
                  <a:pt x="4858474" y="0"/>
                </a:lnTo>
                <a:cubicBezTo>
                  <a:pt x="4887493" y="0"/>
                  <a:pt x="4911018" y="23525"/>
                  <a:pt x="4911018" y="52544"/>
                </a:cubicBezTo>
                <a:cubicBezTo>
                  <a:pt x="4911018" y="192660"/>
                  <a:pt x="4911017" y="332776"/>
                  <a:pt x="4911017" y="472892"/>
                </a:cubicBezTo>
                <a:cubicBezTo>
                  <a:pt x="4911017" y="501911"/>
                  <a:pt x="4887492" y="525436"/>
                  <a:pt x="4858473" y="525436"/>
                </a:cubicBezTo>
                <a:lnTo>
                  <a:pt x="52544" y="525435"/>
                </a:lnTo>
                <a:cubicBezTo>
                  <a:pt x="23525" y="525435"/>
                  <a:pt x="0" y="501910"/>
                  <a:pt x="0" y="472891"/>
                </a:cubicBezTo>
                <a:lnTo>
                  <a:pt x="0" y="5254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6029" tIns="45869" rIns="56029" bIns="45869" numCol="1" spcCol="1270" anchor="ctr" anchorCtr="0">
            <a:noAutofit/>
          </a:bodyPr>
          <a:lstStyle/>
          <a:p>
            <a:pPr lvl="0" algn="ctr" defTabSz="711200" rtl="0">
              <a:lnSpc>
                <a:spcPct val="90000"/>
              </a:lnSpc>
              <a:spcBef>
                <a:spcPct val="0"/>
              </a:spcBef>
              <a:spcAft>
                <a:spcPct val="35000"/>
              </a:spcAft>
            </a:pPr>
            <a:r>
              <a:rPr lang="it-IT" sz="2400" kern="1200" dirty="0"/>
              <a:t>Interagisce con la criminalità straniera</a:t>
            </a:r>
            <a:endParaRPr lang="en-GB" sz="2400" kern="1200" dirty="0"/>
          </a:p>
        </p:txBody>
      </p:sp>
    </p:spTree>
    <p:extLst>
      <p:ext uri="{BB962C8B-B14F-4D97-AF65-F5344CB8AC3E}">
        <p14:creationId xmlns:p14="http://schemas.microsoft.com/office/powerpoint/2010/main" val="3296704002"/>
      </p:ext>
    </p:extLst>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righ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randombar(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right)">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left)">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right)">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rotWithShape="1">
          <a:blip r:embed="rId3">
            <a:extLst>
              <a:ext uri="{28A0092B-C50C-407E-A947-70E740481C1C}">
                <a14:useLocalDpi xmlns:a14="http://schemas.microsoft.com/office/drawing/2010/main" val="0"/>
              </a:ext>
            </a:extLst>
          </a:blip>
          <a:srcRect l="14645" t="17712" r="12396" b="19060"/>
          <a:stretch/>
        </p:blipFill>
        <p:spPr>
          <a:xfrm>
            <a:off x="155575" y="1588610"/>
            <a:ext cx="6342555" cy="3887371"/>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1028" name="Picture 4" descr="Grafico 1"/>
          <p:cNvPicPr>
            <a:picLocks noChangeAspect="1" noChangeArrowheads="1"/>
          </p:cNvPicPr>
          <p:nvPr/>
        </p:nvPicPr>
        <p:blipFill rotWithShape="1">
          <a:blip r:embed="rId4">
            <a:extLst>
              <a:ext uri="{28A0092B-C50C-407E-A947-70E740481C1C}">
                <a14:useLocalDpi xmlns:a14="http://schemas.microsoft.com/office/drawing/2010/main" val="0"/>
              </a:ext>
            </a:extLst>
          </a:blip>
          <a:srcRect r="27236" b="8064"/>
          <a:stretch/>
        </p:blipFill>
        <p:spPr bwMode="auto">
          <a:xfrm>
            <a:off x="7346065" y="241521"/>
            <a:ext cx="3600000" cy="250124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Ovale 4"/>
          <p:cNvSpPr/>
          <p:nvPr/>
        </p:nvSpPr>
        <p:spPr>
          <a:xfrm>
            <a:off x="1683592" y="2975328"/>
            <a:ext cx="914400" cy="849745"/>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30" name="Picture 6" descr="Immagine correlata"/>
          <p:cNvPicPr>
            <a:picLocks noChangeAspect="1" noChangeArrowheads="1"/>
          </p:cNvPicPr>
          <p:nvPr/>
        </p:nvPicPr>
        <p:blipFill rotWithShape="1">
          <a:blip r:embed="rId5">
            <a:extLst>
              <a:ext uri="{28A0092B-C50C-407E-A947-70E740481C1C}">
                <a14:useLocalDpi xmlns:a14="http://schemas.microsoft.com/office/drawing/2010/main" val="0"/>
              </a:ext>
            </a:extLst>
          </a:blip>
          <a:srcRect t="17629" b="7841"/>
          <a:stretch/>
        </p:blipFill>
        <p:spPr bwMode="auto">
          <a:xfrm>
            <a:off x="7308190" y="3343375"/>
            <a:ext cx="3600000" cy="294338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CasellaDiTesto 2"/>
          <p:cNvSpPr txBox="1"/>
          <p:nvPr/>
        </p:nvSpPr>
        <p:spPr>
          <a:xfrm>
            <a:off x="243840" y="5684520"/>
            <a:ext cx="6324600" cy="369332"/>
          </a:xfrm>
          <a:prstGeom prst="rect">
            <a:avLst/>
          </a:prstGeom>
          <a:noFill/>
        </p:spPr>
        <p:txBody>
          <a:bodyPr wrap="square" rtlCol="0">
            <a:spAutoFit/>
          </a:bodyPr>
          <a:lstStyle/>
          <a:p>
            <a:pPr marL="285750" indent="-285750" algn="ctr">
              <a:buClr>
                <a:schemeClr val="tx1"/>
              </a:buClr>
              <a:buFont typeface="Wingdings" panose="05000000000000000000" pitchFamily="2" charset="2"/>
              <a:buChar char="§"/>
            </a:pPr>
            <a:r>
              <a:rPr lang="it-IT" dirty="0"/>
              <a:t>INDICE DI PRESENZA MAFIOSA AL NORD ITALIA</a:t>
            </a:r>
          </a:p>
        </p:txBody>
      </p:sp>
      <p:sp>
        <p:nvSpPr>
          <p:cNvPr id="7" name="CasellaDiTesto 6"/>
          <p:cNvSpPr txBox="1"/>
          <p:nvPr/>
        </p:nvSpPr>
        <p:spPr>
          <a:xfrm>
            <a:off x="6568440" y="2742764"/>
            <a:ext cx="5273040" cy="369332"/>
          </a:xfrm>
          <a:prstGeom prst="rect">
            <a:avLst/>
          </a:prstGeom>
          <a:noFill/>
        </p:spPr>
        <p:txBody>
          <a:bodyPr wrap="square" rtlCol="0">
            <a:spAutoFit/>
          </a:bodyPr>
          <a:lstStyle/>
          <a:p>
            <a:pPr marL="285750" indent="-285750" algn="ctr">
              <a:buClr>
                <a:schemeClr val="tx1"/>
              </a:buClr>
              <a:buFont typeface="Wingdings" panose="05000000000000000000" pitchFamily="2" charset="2"/>
              <a:buChar char="§"/>
            </a:pPr>
            <a:r>
              <a:rPr lang="it-IT" dirty="0"/>
              <a:t>REATO DI ESTORSIONE SU BASE REGIONALE</a:t>
            </a:r>
          </a:p>
        </p:txBody>
      </p:sp>
      <p:sp>
        <p:nvSpPr>
          <p:cNvPr id="11" name="CasellaDiTesto 10"/>
          <p:cNvSpPr txBox="1"/>
          <p:nvPr/>
        </p:nvSpPr>
        <p:spPr>
          <a:xfrm>
            <a:off x="5760720" y="6300154"/>
            <a:ext cx="6690360" cy="369332"/>
          </a:xfrm>
          <a:prstGeom prst="rect">
            <a:avLst/>
          </a:prstGeom>
          <a:noFill/>
        </p:spPr>
        <p:txBody>
          <a:bodyPr wrap="square" rtlCol="0">
            <a:spAutoFit/>
          </a:bodyPr>
          <a:lstStyle/>
          <a:p>
            <a:pPr marL="285750" indent="-285750" algn="ctr">
              <a:buClr>
                <a:schemeClr val="tx1"/>
              </a:buClr>
              <a:buFont typeface="Wingdings" panose="05000000000000000000" pitchFamily="2" charset="2"/>
              <a:buChar char="§"/>
            </a:pPr>
            <a:r>
              <a:rPr lang="it-IT" dirty="0"/>
              <a:t>INFILTRAZIONI MAFIOSE AMMINISTRAZIONI BRIANZA          </a:t>
            </a:r>
          </a:p>
        </p:txBody>
      </p:sp>
      <p:sp>
        <p:nvSpPr>
          <p:cNvPr id="2" name="Freccia in su 1"/>
          <p:cNvSpPr/>
          <p:nvPr/>
        </p:nvSpPr>
        <p:spPr>
          <a:xfrm>
            <a:off x="8794377" y="2087976"/>
            <a:ext cx="152400" cy="531637"/>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227366669"/>
      </p:ext>
    </p:extLst>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heel(1)">
                                      <p:cBhvr>
                                        <p:cTn id="41" dur="1500"/>
                                        <p:tgtEl>
                                          <p:spTgt spid="5"/>
                                        </p:tgtEl>
                                      </p:cBhvr>
                                    </p:animEffect>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nodeType="clickEffect">
                                  <p:stCondLst>
                                    <p:cond delay="0"/>
                                  </p:stCondLst>
                                  <p:childTnLst>
                                    <p:set>
                                      <p:cBhvr>
                                        <p:cTn id="45" dur="1" fill="hold">
                                          <p:stCondLst>
                                            <p:cond delay="0"/>
                                          </p:stCondLst>
                                        </p:cTn>
                                        <p:tgtEl>
                                          <p:spTgt spid="1028"/>
                                        </p:tgtEl>
                                        <p:attrNameLst>
                                          <p:attrName>style.visibility</p:attrName>
                                        </p:attrNameLst>
                                      </p:cBhvr>
                                      <p:to>
                                        <p:strVal val="visible"/>
                                      </p:to>
                                    </p:set>
                                    <p:anim calcmode="lin" valueType="num">
                                      <p:cBhvr>
                                        <p:cTn id="46" dur="1000" fill="hold"/>
                                        <p:tgtEl>
                                          <p:spTgt spid="1028"/>
                                        </p:tgtEl>
                                        <p:attrNameLst>
                                          <p:attrName>ppt_w</p:attrName>
                                        </p:attrNameLst>
                                      </p:cBhvr>
                                      <p:tavLst>
                                        <p:tav tm="0">
                                          <p:val>
                                            <p:fltVal val="0"/>
                                          </p:val>
                                        </p:tav>
                                        <p:tav tm="100000">
                                          <p:val>
                                            <p:strVal val="#ppt_w"/>
                                          </p:val>
                                        </p:tav>
                                      </p:tavLst>
                                    </p:anim>
                                    <p:anim calcmode="lin" valueType="num">
                                      <p:cBhvr>
                                        <p:cTn id="47" dur="1000" fill="hold"/>
                                        <p:tgtEl>
                                          <p:spTgt spid="1028"/>
                                        </p:tgtEl>
                                        <p:attrNameLst>
                                          <p:attrName>ppt_h</p:attrName>
                                        </p:attrNameLst>
                                      </p:cBhvr>
                                      <p:tavLst>
                                        <p:tav tm="0">
                                          <p:val>
                                            <p:fltVal val="0"/>
                                          </p:val>
                                        </p:tav>
                                        <p:tav tm="100000">
                                          <p:val>
                                            <p:strVal val="#ppt_h"/>
                                          </p:val>
                                        </p:tav>
                                      </p:tavLst>
                                    </p:anim>
                                    <p:anim calcmode="lin" valueType="num">
                                      <p:cBhvr>
                                        <p:cTn id="48" dur="1000" fill="hold"/>
                                        <p:tgtEl>
                                          <p:spTgt spid="1028"/>
                                        </p:tgtEl>
                                        <p:attrNameLst>
                                          <p:attrName>style.rotation</p:attrName>
                                        </p:attrNameLst>
                                      </p:cBhvr>
                                      <p:tavLst>
                                        <p:tav tm="0">
                                          <p:val>
                                            <p:fltVal val="90"/>
                                          </p:val>
                                        </p:tav>
                                        <p:tav tm="100000">
                                          <p:val>
                                            <p:fltVal val="0"/>
                                          </p:val>
                                        </p:tav>
                                      </p:tavLst>
                                    </p:anim>
                                    <p:animEffect transition="in" filter="fade">
                                      <p:cBhvr>
                                        <p:cTn id="49" dur="1000"/>
                                        <p:tgtEl>
                                          <p:spTgt spid="1028"/>
                                        </p:tgtEl>
                                      </p:cBhvr>
                                    </p:animEffect>
                                  </p:childTnLst>
                                </p:cTn>
                              </p:par>
                              <p:par>
                                <p:cTn id="50" presetID="31" presetClass="entr" presetSubtype="0" fill="hold" grpId="0" nodeType="withEffect">
                                  <p:stCondLst>
                                    <p:cond delay="0"/>
                                  </p:stCondLst>
                                  <p:childTnLst>
                                    <p:set>
                                      <p:cBhvr>
                                        <p:cTn id="51" dur="1" fill="hold">
                                          <p:stCondLst>
                                            <p:cond delay="0"/>
                                          </p:stCondLst>
                                        </p:cTn>
                                        <p:tgtEl>
                                          <p:spTgt spid="7"/>
                                        </p:tgtEl>
                                        <p:attrNameLst>
                                          <p:attrName>style.visibility</p:attrName>
                                        </p:attrNameLst>
                                      </p:cBhvr>
                                      <p:to>
                                        <p:strVal val="visible"/>
                                      </p:to>
                                    </p:set>
                                    <p:anim calcmode="lin" valueType="num">
                                      <p:cBhvr>
                                        <p:cTn id="52" dur="1000" fill="hold"/>
                                        <p:tgtEl>
                                          <p:spTgt spid="7"/>
                                        </p:tgtEl>
                                        <p:attrNameLst>
                                          <p:attrName>ppt_w</p:attrName>
                                        </p:attrNameLst>
                                      </p:cBhvr>
                                      <p:tavLst>
                                        <p:tav tm="0">
                                          <p:val>
                                            <p:fltVal val="0"/>
                                          </p:val>
                                        </p:tav>
                                        <p:tav tm="100000">
                                          <p:val>
                                            <p:strVal val="#ppt_w"/>
                                          </p:val>
                                        </p:tav>
                                      </p:tavLst>
                                    </p:anim>
                                    <p:anim calcmode="lin" valueType="num">
                                      <p:cBhvr>
                                        <p:cTn id="53" dur="1000" fill="hold"/>
                                        <p:tgtEl>
                                          <p:spTgt spid="7"/>
                                        </p:tgtEl>
                                        <p:attrNameLst>
                                          <p:attrName>ppt_h</p:attrName>
                                        </p:attrNameLst>
                                      </p:cBhvr>
                                      <p:tavLst>
                                        <p:tav tm="0">
                                          <p:val>
                                            <p:fltVal val="0"/>
                                          </p:val>
                                        </p:tav>
                                        <p:tav tm="100000">
                                          <p:val>
                                            <p:strVal val="#ppt_h"/>
                                          </p:val>
                                        </p:tav>
                                      </p:tavLst>
                                    </p:anim>
                                    <p:anim calcmode="lin" valueType="num">
                                      <p:cBhvr>
                                        <p:cTn id="54" dur="1000" fill="hold"/>
                                        <p:tgtEl>
                                          <p:spTgt spid="7"/>
                                        </p:tgtEl>
                                        <p:attrNameLst>
                                          <p:attrName>style.rotation</p:attrName>
                                        </p:attrNameLst>
                                      </p:cBhvr>
                                      <p:tavLst>
                                        <p:tav tm="0">
                                          <p:val>
                                            <p:fltVal val="90"/>
                                          </p:val>
                                        </p:tav>
                                        <p:tav tm="100000">
                                          <p:val>
                                            <p:fltVal val="0"/>
                                          </p:val>
                                        </p:tav>
                                      </p:tavLst>
                                    </p:anim>
                                    <p:animEffect transition="in" filter="fade">
                                      <p:cBhvr>
                                        <p:cTn id="55" dur="1000"/>
                                        <p:tgtEl>
                                          <p:spTgt spid="7"/>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wipe(down)">
                                      <p:cBhvr>
                                        <p:cTn id="60" dur="500"/>
                                        <p:tgtEl>
                                          <p:spTgt spid="2"/>
                                        </p:tgtEl>
                                      </p:cBhvr>
                                    </p:animEffect>
                                  </p:childTnLst>
                                </p:cTn>
                              </p:par>
                            </p:childTnLst>
                          </p:cTn>
                        </p:par>
                      </p:childTnLst>
                    </p:cTn>
                  </p:par>
                  <p:par>
                    <p:cTn id="61" fill="hold">
                      <p:stCondLst>
                        <p:cond delay="indefinite"/>
                      </p:stCondLst>
                      <p:childTnLst>
                        <p:par>
                          <p:cTn id="62" fill="hold">
                            <p:stCondLst>
                              <p:cond delay="0"/>
                            </p:stCondLst>
                            <p:childTnLst>
                              <p:par>
                                <p:cTn id="63" presetID="45" presetClass="entr" presetSubtype="0" fill="hold" nodeType="clickEffect">
                                  <p:stCondLst>
                                    <p:cond delay="0"/>
                                  </p:stCondLst>
                                  <p:childTnLst>
                                    <p:set>
                                      <p:cBhvr>
                                        <p:cTn id="64" dur="1" fill="hold">
                                          <p:stCondLst>
                                            <p:cond delay="0"/>
                                          </p:stCondLst>
                                        </p:cTn>
                                        <p:tgtEl>
                                          <p:spTgt spid="1030"/>
                                        </p:tgtEl>
                                        <p:attrNameLst>
                                          <p:attrName>style.visibility</p:attrName>
                                        </p:attrNameLst>
                                      </p:cBhvr>
                                      <p:to>
                                        <p:strVal val="visible"/>
                                      </p:to>
                                    </p:set>
                                    <p:animEffect transition="in" filter="fade">
                                      <p:cBhvr>
                                        <p:cTn id="65" dur="2000"/>
                                        <p:tgtEl>
                                          <p:spTgt spid="1030"/>
                                        </p:tgtEl>
                                      </p:cBhvr>
                                    </p:animEffect>
                                    <p:anim calcmode="lin" valueType="num">
                                      <p:cBhvr>
                                        <p:cTn id="66" dur="2000" fill="hold"/>
                                        <p:tgtEl>
                                          <p:spTgt spid="1030"/>
                                        </p:tgtEl>
                                        <p:attrNameLst>
                                          <p:attrName>ppt_w</p:attrName>
                                        </p:attrNameLst>
                                      </p:cBhvr>
                                      <p:tavLst>
                                        <p:tav tm="0" fmla="#ppt_w*sin(2.5*pi*$)">
                                          <p:val>
                                            <p:fltVal val="0"/>
                                          </p:val>
                                        </p:tav>
                                        <p:tav tm="100000">
                                          <p:val>
                                            <p:fltVal val="1"/>
                                          </p:val>
                                        </p:tav>
                                      </p:tavLst>
                                    </p:anim>
                                    <p:anim calcmode="lin" valueType="num">
                                      <p:cBhvr>
                                        <p:cTn id="67" dur="2000" fill="hold"/>
                                        <p:tgtEl>
                                          <p:spTgt spid="1030"/>
                                        </p:tgtEl>
                                        <p:attrNameLst>
                                          <p:attrName>ppt_h</p:attrName>
                                        </p:attrNameLst>
                                      </p:cBhvr>
                                      <p:tavLst>
                                        <p:tav tm="0">
                                          <p:val>
                                            <p:strVal val="#ppt_h"/>
                                          </p:val>
                                        </p:tav>
                                        <p:tav tm="100000">
                                          <p:val>
                                            <p:strVal val="#ppt_h"/>
                                          </p:val>
                                        </p:tav>
                                      </p:tavLst>
                                    </p:anim>
                                  </p:childTnLst>
                                </p:cTn>
                              </p:par>
                              <p:par>
                                <p:cTn id="68" presetID="45" presetClass="entr" presetSubtype="0" fill="hold" grpId="0" nodeType="with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2000"/>
                                        <p:tgtEl>
                                          <p:spTgt spid="11"/>
                                        </p:tgtEl>
                                      </p:cBhvr>
                                    </p:animEffect>
                                    <p:anim calcmode="lin" valueType="num">
                                      <p:cBhvr>
                                        <p:cTn id="71" dur="2000" fill="hold"/>
                                        <p:tgtEl>
                                          <p:spTgt spid="11"/>
                                        </p:tgtEl>
                                        <p:attrNameLst>
                                          <p:attrName>ppt_w</p:attrName>
                                        </p:attrNameLst>
                                      </p:cBhvr>
                                      <p:tavLst>
                                        <p:tav tm="0" fmla="#ppt_w*sin(2.5*pi*$)">
                                          <p:val>
                                            <p:fltVal val="0"/>
                                          </p:val>
                                        </p:tav>
                                        <p:tav tm="100000">
                                          <p:val>
                                            <p:fltVal val="1"/>
                                          </p:val>
                                        </p:tav>
                                      </p:tavLst>
                                    </p:anim>
                                    <p:anim calcmode="lin" valueType="num">
                                      <p:cBhvr>
                                        <p:cTn id="72" dur="20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P spid="7" grpId="0"/>
      <p:bldP spid="11" grpId="0"/>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73018" y="764373"/>
            <a:ext cx="10333182" cy="1293028"/>
          </a:xfrm>
        </p:spPr>
        <p:txBody>
          <a:bodyPr/>
          <a:lstStyle/>
          <a:p>
            <a:r>
              <a:rPr lang="it-IT" dirty="0"/>
              <a:t>Uccisione capo della ’ndrangheta</a:t>
            </a:r>
            <a:endParaRPr lang="en-GB" dirty="0"/>
          </a:p>
        </p:txBody>
      </p:sp>
      <p:sp>
        <p:nvSpPr>
          <p:cNvPr id="7" name="Figura a mano libera 6"/>
          <p:cNvSpPr/>
          <p:nvPr/>
        </p:nvSpPr>
        <p:spPr>
          <a:xfrm>
            <a:off x="462252" y="1643303"/>
            <a:ext cx="1944000" cy="2016000"/>
          </a:xfrm>
          <a:custGeom>
            <a:avLst/>
            <a:gdLst>
              <a:gd name="connsiteX0" fmla="*/ 0 w 1344645"/>
              <a:gd name="connsiteY0" fmla="*/ 0 h 941251"/>
              <a:gd name="connsiteX1" fmla="*/ 874020 w 1344645"/>
              <a:gd name="connsiteY1" fmla="*/ 0 h 941251"/>
              <a:gd name="connsiteX2" fmla="*/ 1344645 w 1344645"/>
              <a:gd name="connsiteY2" fmla="*/ 470626 h 941251"/>
              <a:gd name="connsiteX3" fmla="*/ 874020 w 1344645"/>
              <a:gd name="connsiteY3" fmla="*/ 941251 h 941251"/>
              <a:gd name="connsiteX4" fmla="*/ 0 w 1344645"/>
              <a:gd name="connsiteY4" fmla="*/ 941251 h 941251"/>
              <a:gd name="connsiteX5" fmla="*/ 470626 w 1344645"/>
              <a:gd name="connsiteY5" fmla="*/ 470626 h 941251"/>
              <a:gd name="connsiteX6" fmla="*/ 0 w 1344645"/>
              <a:gd name="connsiteY6" fmla="*/ 0 h 941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4645" h="941251">
                <a:moveTo>
                  <a:pt x="1344645" y="0"/>
                </a:moveTo>
                <a:lnTo>
                  <a:pt x="1344645" y="611814"/>
                </a:lnTo>
                <a:lnTo>
                  <a:pt x="672322" y="941251"/>
                </a:lnTo>
                <a:lnTo>
                  <a:pt x="0" y="611814"/>
                </a:lnTo>
                <a:lnTo>
                  <a:pt x="0" y="0"/>
                </a:lnTo>
                <a:lnTo>
                  <a:pt x="672322" y="329438"/>
                </a:lnTo>
                <a:lnTo>
                  <a:pt x="1344645" y="0"/>
                </a:lnTo>
                <a:close/>
              </a:path>
            </a:pathLst>
          </a:custGeom>
          <a:scene3d>
            <a:camera prst="orthographicFront"/>
            <a:lightRig rig="flat" dir="t"/>
          </a:scene3d>
          <a:sp3d prstMaterial="plastic">
            <a:bevelT w="120900" h="88900"/>
            <a:bevelB w="88900" h="31750" prst="angle"/>
          </a:sp3d>
        </p:spPr>
        <p:style>
          <a:lnRef idx="1">
            <a:schemeClr val="accent1">
              <a:alpha val="90000"/>
              <a:hueOff val="0"/>
              <a:satOff val="0"/>
              <a:lumOff val="0"/>
              <a:alphaOff val="0"/>
            </a:schemeClr>
          </a:lnRef>
          <a:fillRef idx="3">
            <a:schemeClr val="accent1">
              <a:alpha val="90000"/>
              <a:hueOff val="0"/>
              <a:satOff val="0"/>
              <a:lumOff val="0"/>
              <a:alphaOff val="0"/>
            </a:schemeClr>
          </a:fillRef>
          <a:effectRef idx="2">
            <a:schemeClr val="accent1">
              <a:alpha val="90000"/>
              <a:hueOff val="0"/>
              <a:satOff val="0"/>
              <a:lumOff val="0"/>
              <a:alphaOff val="0"/>
            </a:schemeClr>
          </a:effectRef>
          <a:fontRef idx="minor">
            <a:schemeClr val="lt1"/>
          </a:fontRef>
        </p:style>
        <p:txBody>
          <a:bodyPr spcFirstLastPara="0" vert="horz" wrap="square" lIns="11431" tIns="482056" rIns="11429" bIns="482055" numCol="1" spcCol="1270" anchor="ctr" anchorCtr="0">
            <a:noAutofit/>
          </a:bodyPr>
          <a:lstStyle/>
          <a:p>
            <a:pPr lvl="0" algn="ctr" defTabSz="800100" rtl="0">
              <a:lnSpc>
                <a:spcPct val="90000"/>
              </a:lnSpc>
              <a:spcBef>
                <a:spcPct val="0"/>
              </a:spcBef>
              <a:spcAft>
                <a:spcPct val="35000"/>
              </a:spcAft>
            </a:pPr>
            <a:r>
              <a:rPr lang="it-IT" sz="2000" b="1" kern="1200" dirty="0"/>
              <a:t>Omicidio Rocco Cristello</a:t>
            </a:r>
            <a:endParaRPr lang="en-GB" sz="2000" b="1" kern="1200" dirty="0"/>
          </a:p>
        </p:txBody>
      </p:sp>
      <p:sp>
        <p:nvSpPr>
          <p:cNvPr id="8" name="Figura a mano libera 7"/>
          <p:cNvSpPr/>
          <p:nvPr/>
        </p:nvSpPr>
        <p:spPr>
          <a:xfrm>
            <a:off x="2685018" y="1863222"/>
            <a:ext cx="8821182" cy="1080000"/>
          </a:xfrm>
          <a:custGeom>
            <a:avLst/>
            <a:gdLst>
              <a:gd name="connsiteX0" fmla="*/ 12345 w 74069"/>
              <a:gd name="connsiteY0" fmla="*/ 0 h 10726274"/>
              <a:gd name="connsiteX1" fmla="*/ 61724 w 74069"/>
              <a:gd name="connsiteY1" fmla="*/ 0 h 10726274"/>
              <a:gd name="connsiteX2" fmla="*/ 74069 w 74069"/>
              <a:gd name="connsiteY2" fmla="*/ 12345 h 10726274"/>
              <a:gd name="connsiteX3" fmla="*/ 74069 w 74069"/>
              <a:gd name="connsiteY3" fmla="*/ 10726274 h 10726274"/>
              <a:gd name="connsiteX4" fmla="*/ 74069 w 74069"/>
              <a:gd name="connsiteY4" fmla="*/ 10726274 h 10726274"/>
              <a:gd name="connsiteX5" fmla="*/ 0 w 74069"/>
              <a:gd name="connsiteY5" fmla="*/ 10726274 h 10726274"/>
              <a:gd name="connsiteX6" fmla="*/ 0 w 74069"/>
              <a:gd name="connsiteY6" fmla="*/ 10726274 h 10726274"/>
              <a:gd name="connsiteX7" fmla="*/ 0 w 74069"/>
              <a:gd name="connsiteY7" fmla="*/ 12345 h 10726274"/>
              <a:gd name="connsiteX8" fmla="*/ 12345 w 74069"/>
              <a:gd name="connsiteY8" fmla="*/ 0 h 10726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069" h="10726274">
                <a:moveTo>
                  <a:pt x="74069" y="1787785"/>
                </a:moveTo>
                <a:lnTo>
                  <a:pt x="74069" y="8938489"/>
                </a:lnTo>
                <a:cubicBezTo>
                  <a:pt x="74069" y="9925822"/>
                  <a:pt x="74031" y="10726202"/>
                  <a:pt x="73984" y="10726202"/>
                </a:cubicBezTo>
                <a:lnTo>
                  <a:pt x="0" y="10726202"/>
                </a:lnTo>
                <a:lnTo>
                  <a:pt x="0" y="10726202"/>
                </a:lnTo>
                <a:lnTo>
                  <a:pt x="0" y="72"/>
                </a:lnTo>
                <a:lnTo>
                  <a:pt x="0" y="72"/>
                </a:lnTo>
                <a:lnTo>
                  <a:pt x="73984" y="72"/>
                </a:lnTo>
                <a:cubicBezTo>
                  <a:pt x="74031" y="72"/>
                  <a:pt x="74069" y="800452"/>
                  <a:pt x="74069" y="1787785"/>
                </a:cubicBezTo>
                <a:close/>
              </a:path>
            </a:pathLst>
          </a:custGeom>
          <a:scene3d>
            <a:camera prst="orthographicFront"/>
            <a:lightRig rig="flat" dir="t"/>
          </a:scene3d>
          <a:sp3d extrusionH="12700" prstMaterial="plastic">
            <a:bevelT w="50800" h="50800"/>
          </a:sp3d>
        </p:spPr>
        <p:style>
          <a:lnRef idx="1">
            <a:schemeClr val="accent1">
              <a:alpha val="90000"/>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5561" tIns="6791" rIns="6791" bIns="6792" numCol="1" spcCol="1270" anchor="ctr" anchorCtr="0">
            <a:noAutofit/>
          </a:bodyPr>
          <a:lstStyle/>
          <a:p>
            <a:pPr marL="57150" lvl="1" indent="-57150" defTabSz="222250" rtl="0">
              <a:lnSpc>
                <a:spcPct val="90000"/>
              </a:lnSpc>
              <a:spcBef>
                <a:spcPct val="0"/>
              </a:spcBef>
              <a:spcAft>
                <a:spcPct val="15000"/>
              </a:spcAft>
              <a:buChar char="••"/>
            </a:pPr>
            <a:r>
              <a:rPr lang="it-IT" sz="2400" b="1" kern="1200" dirty="0"/>
              <a:t>Rocco Cristello</a:t>
            </a:r>
            <a:r>
              <a:rPr lang="it-IT" sz="2400" kern="1200" dirty="0"/>
              <a:t>, </a:t>
            </a:r>
            <a:r>
              <a:rPr lang="it-IT" sz="2400" dirty="0"/>
              <a:t>il</a:t>
            </a:r>
            <a:r>
              <a:rPr lang="it-IT" sz="2400" kern="1200" dirty="0"/>
              <a:t> capo della </a:t>
            </a:r>
            <a:r>
              <a:rPr lang="it-IT" sz="2400" b="1" kern="1200" dirty="0"/>
              <a:t>’ndrangheta di Seregno </a:t>
            </a:r>
            <a:r>
              <a:rPr lang="it-IT" sz="2400" kern="1200" dirty="0"/>
              <a:t>prima della sua morte, è stato trucidato a colpi di pistola il </a:t>
            </a:r>
            <a:r>
              <a:rPr lang="it-IT" sz="2400" b="1" kern="1200" dirty="0"/>
              <a:t>27/03/2008</a:t>
            </a:r>
          </a:p>
        </p:txBody>
      </p:sp>
      <p:sp>
        <p:nvSpPr>
          <p:cNvPr id="9" name="Figura a mano libera 8"/>
          <p:cNvSpPr/>
          <p:nvPr/>
        </p:nvSpPr>
        <p:spPr>
          <a:xfrm>
            <a:off x="462252" y="3198775"/>
            <a:ext cx="1944000" cy="2016000"/>
          </a:xfrm>
          <a:custGeom>
            <a:avLst/>
            <a:gdLst>
              <a:gd name="connsiteX0" fmla="*/ 0 w 1344645"/>
              <a:gd name="connsiteY0" fmla="*/ 0 h 941251"/>
              <a:gd name="connsiteX1" fmla="*/ 874020 w 1344645"/>
              <a:gd name="connsiteY1" fmla="*/ 0 h 941251"/>
              <a:gd name="connsiteX2" fmla="*/ 1344645 w 1344645"/>
              <a:gd name="connsiteY2" fmla="*/ 470626 h 941251"/>
              <a:gd name="connsiteX3" fmla="*/ 874020 w 1344645"/>
              <a:gd name="connsiteY3" fmla="*/ 941251 h 941251"/>
              <a:gd name="connsiteX4" fmla="*/ 0 w 1344645"/>
              <a:gd name="connsiteY4" fmla="*/ 941251 h 941251"/>
              <a:gd name="connsiteX5" fmla="*/ 470626 w 1344645"/>
              <a:gd name="connsiteY5" fmla="*/ 470626 h 941251"/>
              <a:gd name="connsiteX6" fmla="*/ 0 w 1344645"/>
              <a:gd name="connsiteY6" fmla="*/ 0 h 941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4645" h="941251">
                <a:moveTo>
                  <a:pt x="1344645" y="0"/>
                </a:moveTo>
                <a:lnTo>
                  <a:pt x="1344645" y="611814"/>
                </a:lnTo>
                <a:lnTo>
                  <a:pt x="672322" y="941251"/>
                </a:lnTo>
                <a:lnTo>
                  <a:pt x="0" y="611814"/>
                </a:lnTo>
                <a:lnTo>
                  <a:pt x="0" y="0"/>
                </a:lnTo>
                <a:lnTo>
                  <a:pt x="672322" y="329438"/>
                </a:lnTo>
                <a:lnTo>
                  <a:pt x="1344645" y="0"/>
                </a:lnTo>
                <a:close/>
              </a:path>
            </a:pathLst>
          </a:custGeom>
          <a:scene3d>
            <a:camera prst="orthographicFront"/>
            <a:lightRig rig="flat" dir="t"/>
          </a:scene3d>
          <a:sp3d prstMaterial="plastic">
            <a:bevelT w="120900" h="88900"/>
            <a:bevelB w="88900" h="31750" prst="angle"/>
          </a:sp3d>
        </p:spPr>
        <p:style>
          <a:lnRef idx="1">
            <a:schemeClr val="accent1">
              <a:alpha val="90000"/>
              <a:hueOff val="0"/>
              <a:satOff val="0"/>
              <a:lumOff val="0"/>
              <a:alphaOff val="-20000"/>
            </a:schemeClr>
          </a:lnRef>
          <a:fillRef idx="3">
            <a:schemeClr val="accent1">
              <a:alpha val="90000"/>
              <a:hueOff val="0"/>
              <a:satOff val="0"/>
              <a:lumOff val="0"/>
              <a:alphaOff val="-20000"/>
            </a:schemeClr>
          </a:fillRef>
          <a:effectRef idx="2">
            <a:schemeClr val="accent1">
              <a:alpha val="90000"/>
              <a:hueOff val="0"/>
              <a:satOff val="0"/>
              <a:lumOff val="0"/>
              <a:alphaOff val="-20000"/>
            </a:schemeClr>
          </a:effectRef>
          <a:fontRef idx="minor">
            <a:schemeClr val="lt1"/>
          </a:fontRef>
        </p:style>
        <p:txBody>
          <a:bodyPr spcFirstLastPara="0" vert="horz" wrap="square" lIns="11431" tIns="482056" rIns="11429" bIns="482055" numCol="1" spcCol="1270" anchor="ctr" anchorCtr="0">
            <a:noAutofit/>
          </a:bodyPr>
          <a:lstStyle/>
          <a:p>
            <a:pPr lvl="0" algn="ctr" defTabSz="800100" rtl="0">
              <a:lnSpc>
                <a:spcPct val="90000"/>
              </a:lnSpc>
              <a:spcBef>
                <a:spcPct val="0"/>
              </a:spcBef>
              <a:spcAft>
                <a:spcPct val="35000"/>
              </a:spcAft>
            </a:pPr>
            <a:r>
              <a:rPr lang="it-IT" sz="2000" b="1" kern="1200" dirty="0"/>
              <a:t>Antonio Stagno</a:t>
            </a:r>
            <a:endParaRPr lang="en-GB" sz="2000" b="1" kern="1200" dirty="0"/>
          </a:p>
        </p:txBody>
      </p:sp>
      <p:sp>
        <p:nvSpPr>
          <p:cNvPr id="10" name="Figura a mano libera 9"/>
          <p:cNvSpPr/>
          <p:nvPr/>
        </p:nvSpPr>
        <p:spPr>
          <a:xfrm>
            <a:off x="2685018" y="3418694"/>
            <a:ext cx="8821182" cy="1080000"/>
          </a:xfrm>
          <a:custGeom>
            <a:avLst/>
            <a:gdLst>
              <a:gd name="connsiteX0" fmla="*/ 7283 w 43700"/>
              <a:gd name="connsiteY0" fmla="*/ 0 h 10726274"/>
              <a:gd name="connsiteX1" fmla="*/ 36417 w 43700"/>
              <a:gd name="connsiteY1" fmla="*/ 0 h 10726274"/>
              <a:gd name="connsiteX2" fmla="*/ 43700 w 43700"/>
              <a:gd name="connsiteY2" fmla="*/ 7283 h 10726274"/>
              <a:gd name="connsiteX3" fmla="*/ 43700 w 43700"/>
              <a:gd name="connsiteY3" fmla="*/ 10726274 h 10726274"/>
              <a:gd name="connsiteX4" fmla="*/ 43700 w 43700"/>
              <a:gd name="connsiteY4" fmla="*/ 10726274 h 10726274"/>
              <a:gd name="connsiteX5" fmla="*/ 0 w 43700"/>
              <a:gd name="connsiteY5" fmla="*/ 10726274 h 10726274"/>
              <a:gd name="connsiteX6" fmla="*/ 0 w 43700"/>
              <a:gd name="connsiteY6" fmla="*/ 10726274 h 10726274"/>
              <a:gd name="connsiteX7" fmla="*/ 0 w 43700"/>
              <a:gd name="connsiteY7" fmla="*/ 7283 h 10726274"/>
              <a:gd name="connsiteX8" fmla="*/ 7283 w 43700"/>
              <a:gd name="connsiteY8" fmla="*/ 0 h 10726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700" h="10726274">
                <a:moveTo>
                  <a:pt x="43700" y="1787712"/>
                </a:moveTo>
                <a:lnTo>
                  <a:pt x="43700" y="8938562"/>
                </a:lnTo>
                <a:cubicBezTo>
                  <a:pt x="43700" y="9925749"/>
                  <a:pt x="43687" y="10726151"/>
                  <a:pt x="43670" y="10726151"/>
                </a:cubicBezTo>
                <a:lnTo>
                  <a:pt x="0" y="10726151"/>
                </a:lnTo>
                <a:lnTo>
                  <a:pt x="0" y="10726151"/>
                </a:lnTo>
                <a:lnTo>
                  <a:pt x="0" y="123"/>
                </a:lnTo>
                <a:lnTo>
                  <a:pt x="0" y="123"/>
                </a:lnTo>
                <a:lnTo>
                  <a:pt x="43670" y="123"/>
                </a:lnTo>
                <a:cubicBezTo>
                  <a:pt x="43687" y="123"/>
                  <a:pt x="43700" y="800525"/>
                  <a:pt x="43700" y="1787712"/>
                </a:cubicBezTo>
                <a:close/>
              </a:path>
            </a:pathLst>
          </a:custGeom>
          <a:scene3d>
            <a:camera prst="orthographicFront"/>
            <a:lightRig rig="flat" dir="t"/>
          </a:scene3d>
          <a:sp3d extrusionH="12700" prstMaterial="plastic">
            <a:bevelT w="50800" h="50800"/>
          </a:sp3d>
        </p:spPr>
        <p:style>
          <a:lnRef idx="1">
            <a:schemeClr val="accent1">
              <a:alpha val="90000"/>
              <a:hueOff val="0"/>
              <a:satOff val="0"/>
              <a:lumOff val="0"/>
              <a:alphaOff val="-2000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5561" tIns="5307" rIns="5307" bIns="5309" numCol="1" spcCol="1270" anchor="ctr" anchorCtr="0">
            <a:noAutofit/>
          </a:bodyPr>
          <a:lstStyle/>
          <a:p>
            <a:pPr marL="57150" lvl="1" indent="-57150" defTabSz="222250">
              <a:lnSpc>
                <a:spcPct val="90000"/>
              </a:lnSpc>
              <a:spcBef>
                <a:spcPct val="0"/>
              </a:spcBef>
              <a:spcAft>
                <a:spcPct val="15000"/>
              </a:spcAft>
              <a:buChar char="••"/>
            </a:pPr>
            <a:r>
              <a:rPr lang="it-IT" sz="2400" kern="1200" dirty="0"/>
              <a:t>L’omicidio, secondo le indagini, nasce da un dissidio tra </a:t>
            </a:r>
            <a:r>
              <a:rPr lang="it-IT" sz="2400" b="1" kern="1200" dirty="0"/>
              <a:t>Cristello</a:t>
            </a:r>
            <a:r>
              <a:rPr lang="it-IT" sz="2400" kern="1200" dirty="0"/>
              <a:t> e </a:t>
            </a:r>
            <a:r>
              <a:rPr lang="it-IT" sz="2400" b="1" kern="1200" dirty="0"/>
              <a:t>Antonio Stagno</a:t>
            </a:r>
            <a:endParaRPr lang="en-GB" sz="2400" b="1" kern="1200" dirty="0"/>
          </a:p>
        </p:txBody>
      </p:sp>
      <p:sp>
        <p:nvSpPr>
          <p:cNvPr id="11" name="Figura a mano libera 10"/>
          <p:cNvSpPr/>
          <p:nvPr/>
        </p:nvSpPr>
        <p:spPr>
          <a:xfrm>
            <a:off x="462252" y="4754247"/>
            <a:ext cx="1944000" cy="2016000"/>
          </a:xfrm>
          <a:custGeom>
            <a:avLst/>
            <a:gdLst>
              <a:gd name="connsiteX0" fmla="*/ 0 w 1344645"/>
              <a:gd name="connsiteY0" fmla="*/ 0 h 941251"/>
              <a:gd name="connsiteX1" fmla="*/ 874020 w 1344645"/>
              <a:gd name="connsiteY1" fmla="*/ 0 h 941251"/>
              <a:gd name="connsiteX2" fmla="*/ 1344645 w 1344645"/>
              <a:gd name="connsiteY2" fmla="*/ 470626 h 941251"/>
              <a:gd name="connsiteX3" fmla="*/ 874020 w 1344645"/>
              <a:gd name="connsiteY3" fmla="*/ 941251 h 941251"/>
              <a:gd name="connsiteX4" fmla="*/ 0 w 1344645"/>
              <a:gd name="connsiteY4" fmla="*/ 941251 h 941251"/>
              <a:gd name="connsiteX5" fmla="*/ 470626 w 1344645"/>
              <a:gd name="connsiteY5" fmla="*/ 470626 h 941251"/>
              <a:gd name="connsiteX6" fmla="*/ 0 w 1344645"/>
              <a:gd name="connsiteY6" fmla="*/ 0 h 941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4645" h="941251">
                <a:moveTo>
                  <a:pt x="1344645" y="0"/>
                </a:moveTo>
                <a:lnTo>
                  <a:pt x="1344645" y="611814"/>
                </a:lnTo>
                <a:lnTo>
                  <a:pt x="672322" y="941251"/>
                </a:lnTo>
                <a:lnTo>
                  <a:pt x="0" y="611814"/>
                </a:lnTo>
                <a:lnTo>
                  <a:pt x="0" y="0"/>
                </a:lnTo>
                <a:lnTo>
                  <a:pt x="672322" y="329438"/>
                </a:lnTo>
                <a:lnTo>
                  <a:pt x="1344645" y="0"/>
                </a:lnTo>
                <a:close/>
              </a:path>
            </a:pathLst>
          </a:custGeom>
          <a:scene3d>
            <a:camera prst="orthographicFront"/>
            <a:lightRig rig="flat" dir="t"/>
          </a:scene3d>
          <a:sp3d prstMaterial="plastic">
            <a:bevelT w="120900" h="88900"/>
            <a:bevelB w="88900" h="31750" prst="angle"/>
          </a:sp3d>
        </p:spPr>
        <p:style>
          <a:lnRef idx="1">
            <a:schemeClr val="accent1">
              <a:alpha val="90000"/>
              <a:hueOff val="0"/>
              <a:satOff val="0"/>
              <a:lumOff val="0"/>
              <a:alphaOff val="-40000"/>
            </a:schemeClr>
          </a:lnRef>
          <a:fillRef idx="3">
            <a:schemeClr val="accent1">
              <a:alpha val="90000"/>
              <a:hueOff val="0"/>
              <a:satOff val="0"/>
              <a:lumOff val="0"/>
              <a:alphaOff val="-40000"/>
            </a:schemeClr>
          </a:fillRef>
          <a:effectRef idx="2">
            <a:schemeClr val="accent1">
              <a:alpha val="90000"/>
              <a:hueOff val="0"/>
              <a:satOff val="0"/>
              <a:lumOff val="0"/>
              <a:alphaOff val="-40000"/>
            </a:schemeClr>
          </a:effectRef>
          <a:fontRef idx="minor">
            <a:schemeClr val="lt1"/>
          </a:fontRef>
        </p:style>
        <p:txBody>
          <a:bodyPr spcFirstLastPara="0" vert="horz" wrap="square" lIns="11431" tIns="482056" rIns="11429" bIns="482055" numCol="1" spcCol="1270" anchor="ctr" anchorCtr="0">
            <a:noAutofit/>
          </a:bodyPr>
          <a:lstStyle/>
          <a:p>
            <a:pPr lvl="0" algn="ctr" defTabSz="800100" rtl="0">
              <a:lnSpc>
                <a:spcPct val="90000"/>
              </a:lnSpc>
              <a:spcBef>
                <a:spcPct val="0"/>
              </a:spcBef>
              <a:spcAft>
                <a:spcPct val="35000"/>
              </a:spcAft>
            </a:pPr>
            <a:r>
              <a:rPr lang="it-IT" sz="2000" b="1" kern="1200" dirty="0"/>
              <a:t>Le dichiarazioni</a:t>
            </a:r>
            <a:endParaRPr lang="en-GB" sz="2000" b="1" kern="1200" dirty="0"/>
          </a:p>
        </p:txBody>
      </p:sp>
      <p:sp>
        <p:nvSpPr>
          <p:cNvPr id="12" name="Figura a mano libera 11"/>
          <p:cNvSpPr/>
          <p:nvPr/>
        </p:nvSpPr>
        <p:spPr>
          <a:xfrm>
            <a:off x="2685018" y="4974166"/>
            <a:ext cx="8821182" cy="1080000"/>
          </a:xfrm>
          <a:custGeom>
            <a:avLst/>
            <a:gdLst>
              <a:gd name="connsiteX0" fmla="*/ 7283 w 43700"/>
              <a:gd name="connsiteY0" fmla="*/ 0 h 10773337"/>
              <a:gd name="connsiteX1" fmla="*/ 36417 w 43700"/>
              <a:gd name="connsiteY1" fmla="*/ 0 h 10773337"/>
              <a:gd name="connsiteX2" fmla="*/ 43700 w 43700"/>
              <a:gd name="connsiteY2" fmla="*/ 7283 h 10773337"/>
              <a:gd name="connsiteX3" fmla="*/ 43700 w 43700"/>
              <a:gd name="connsiteY3" fmla="*/ 10773337 h 10773337"/>
              <a:gd name="connsiteX4" fmla="*/ 43700 w 43700"/>
              <a:gd name="connsiteY4" fmla="*/ 10773337 h 10773337"/>
              <a:gd name="connsiteX5" fmla="*/ 0 w 43700"/>
              <a:gd name="connsiteY5" fmla="*/ 10773337 h 10773337"/>
              <a:gd name="connsiteX6" fmla="*/ 0 w 43700"/>
              <a:gd name="connsiteY6" fmla="*/ 10773337 h 10773337"/>
              <a:gd name="connsiteX7" fmla="*/ 0 w 43700"/>
              <a:gd name="connsiteY7" fmla="*/ 7283 h 10773337"/>
              <a:gd name="connsiteX8" fmla="*/ 7283 w 43700"/>
              <a:gd name="connsiteY8" fmla="*/ 0 h 10773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700" h="10773337">
                <a:moveTo>
                  <a:pt x="43700" y="1795556"/>
                </a:moveTo>
                <a:lnTo>
                  <a:pt x="43700" y="8977781"/>
                </a:lnTo>
                <a:cubicBezTo>
                  <a:pt x="43700" y="9969300"/>
                  <a:pt x="43687" y="10773214"/>
                  <a:pt x="43670" y="10773214"/>
                </a:cubicBezTo>
                <a:lnTo>
                  <a:pt x="0" y="10773214"/>
                </a:lnTo>
                <a:lnTo>
                  <a:pt x="0" y="10773214"/>
                </a:lnTo>
                <a:lnTo>
                  <a:pt x="0" y="123"/>
                </a:lnTo>
                <a:lnTo>
                  <a:pt x="0" y="123"/>
                </a:lnTo>
                <a:lnTo>
                  <a:pt x="43670" y="123"/>
                </a:lnTo>
                <a:cubicBezTo>
                  <a:pt x="43687" y="123"/>
                  <a:pt x="43700" y="804037"/>
                  <a:pt x="43700" y="1795556"/>
                </a:cubicBezTo>
                <a:close/>
              </a:path>
            </a:pathLst>
          </a:custGeom>
          <a:scene3d>
            <a:camera prst="orthographicFront"/>
            <a:lightRig rig="flat" dir="t"/>
          </a:scene3d>
          <a:sp3d extrusionH="12700" prstMaterial="plastic">
            <a:bevelT w="50800" h="50800"/>
          </a:sp3d>
        </p:spPr>
        <p:style>
          <a:lnRef idx="1">
            <a:schemeClr val="accent1">
              <a:alpha val="90000"/>
              <a:hueOff val="0"/>
              <a:satOff val="0"/>
              <a:lumOff val="0"/>
              <a:alphaOff val="-4000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5561" tIns="5308" rIns="5308" bIns="5309" numCol="1" spcCol="1270" anchor="ctr" anchorCtr="0">
            <a:noAutofit/>
          </a:bodyPr>
          <a:lstStyle/>
          <a:p>
            <a:pPr marL="57150" lvl="1" indent="-57150" defTabSz="222250" rtl="0">
              <a:lnSpc>
                <a:spcPct val="90000"/>
              </a:lnSpc>
              <a:spcBef>
                <a:spcPct val="0"/>
              </a:spcBef>
              <a:spcAft>
                <a:spcPct val="15000"/>
              </a:spcAft>
              <a:buChar char="••"/>
            </a:pPr>
            <a:r>
              <a:rPr lang="it-IT" sz="2400" kern="1200" dirty="0"/>
              <a:t>Le dichiarazioni di </a:t>
            </a:r>
            <a:r>
              <a:rPr lang="it-IT" sz="2400" b="1" kern="1200" dirty="0"/>
              <a:t>Antonio</a:t>
            </a:r>
            <a:r>
              <a:rPr lang="it-IT" sz="2400" kern="1200" dirty="0"/>
              <a:t> </a:t>
            </a:r>
            <a:r>
              <a:rPr lang="it-IT" sz="2400" b="1" kern="1200" dirty="0"/>
              <a:t>Belnome</a:t>
            </a:r>
            <a:r>
              <a:rPr lang="it-IT" sz="2400" kern="1200" dirty="0"/>
              <a:t> non sono state ritenute attendibili, perciò l’arresto di Stagno e altri due suoi presunti complici è stato annullato</a:t>
            </a:r>
            <a:endParaRPr lang="en-GB" sz="2400" kern="1200" dirty="0"/>
          </a:p>
        </p:txBody>
      </p:sp>
      <p:sp>
        <p:nvSpPr>
          <p:cNvPr id="4" name="Segnaposto data 3"/>
          <p:cNvSpPr>
            <a:spLocks noGrp="1"/>
          </p:cNvSpPr>
          <p:nvPr>
            <p:ph type="dt" sz="half" idx="10"/>
          </p:nvPr>
        </p:nvSpPr>
        <p:spPr>
          <a:xfrm>
            <a:off x="8595360" y="6218685"/>
            <a:ext cx="2910840" cy="365125"/>
          </a:xfrm>
        </p:spPr>
        <p:txBody>
          <a:bodyPr/>
          <a:lstStyle/>
          <a:p>
            <a:r>
              <a:rPr lang="en-US" sz="1800" dirty="0"/>
              <a:t>27/03/2008</a:t>
            </a:r>
          </a:p>
        </p:txBody>
      </p:sp>
    </p:spTree>
    <p:extLst>
      <p:ext uri="{BB962C8B-B14F-4D97-AF65-F5344CB8AC3E}">
        <p14:creationId xmlns:p14="http://schemas.microsoft.com/office/powerpoint/2010/main" val="1233114660"/>
      </p:ext>
    </p:extLst>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1+#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1+#ppt_w/2"/>
                                          </p:val>
                                        </p:tav>
                                        <p:tav tm="100000">
                                          <p:val>
                                            <p:strVal val="#ppt_x"/>
                                          </p:val>
                                        </p:tav>
                                      </p:tavLst>
                                    </p:anim>
                                    <p:anim calcmode="lin" valueType="num">
                                      <p:cBhvr additive="base">
                                        <p:cTn id="2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0-#ppt_w/2"/>
                                          </p:val>
                                        </p:tav>
                                        <p:tav tm="100000">
                                          <p:val>
                                            <p:strVal val="#ppt_x"/>
                                          </p:val>
                                        </p:tav>
                                      </p:tavLst>
                                    </p:anim>
                                    <p:anim calcmode="lin" valueType="num">
                                      <p:cBhvr additive="base">
                                        <p:cTn id="28" dur="500" fill="hold"/>
                                        <p:tgtEl>
                                          <p:spTgt spid="11"/>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0-#ppt_w/2"/>
                                          </p:val>
                                        </p:tav>
                                        <p:tav tm="100000">
                                          <p:val>
                                            <p:strVal val="#ppt_x"/>
                                          </p:val>
                                        </p:tav>
                                      </p:tavLst>
                                    </p:anim>
                                    <p:anim calcmode="lin" valueType="num">
                                      <p:cBhvr additive="base">
                                        <p:cTn id="32"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8 ARRESTI PER OMICIDIO</a:t>
            </a:r>
          </a:p>
        </p:txBody>
      </p:sp>
      <p:sp>
        <p:nvSpPr>
          <p:cNvPr id="4" name="Connettore diritto 3"/>
          <p:cNvSpPr/>
          <p:nvPr/>
        </p:nvSpPr>
        <p:spPr>
          <a:xfrm>
            <a:off x="257536" y="1847320"/>
            <a:ext cx="11838008" cy="0"/>
          </a:xfrm>
          <a:prstGeom prst="line">
            <a:avLst/>
          </a:prstGeom>
          <a:ln w="38100"/>
          <a:scene3d>
            <a:camera prst="orthographicFront"/>
            <a:lightRig rig="flat" dir="t"/>
          </a:scene3d>
          <a:sp3d prstMaterial="plastic">
            <a:bevelT w="120900" h="88900"/>
            <a:bevelB w="88900" h="31750" prst="angle"/>
          </a:sp3d>
        </p:spPr>
        <p:style>
          <a:lnRef idx="1">
            <a:schemeClr val="accent1">
              <a:alpha val="90000"/>
              <a:hueOff val="0"/>
              <a:satOff val="0"/>
              <a:lumOff val="0"/>
              <a:alphaOff val="0"/>
            </a:schemeClr>
          </a:lnRef>
          <a:fillRef idx="3">
            <a:schemeClr val="accent1">
              <a:alpha val="90000"/>
              <a:hueOff val="0"/>
              <a:satOff val="0"/>
              <a:lumOff val="0"/>
              <a:alphaOff val="0"/>
            </a:schemeClr>
          </a:fillRef>
          <a:effectRef idx="2">
            <a:schemeClr val="accent1">
              <a:alpha val="90000"/>
              <a:hueOff val="0"/>
              <a:satOff val="0"/>
              <a:lumOff val="0"/>
              <a:alphaOff val="0"/>
            </a:schemeClr>
          </a:effectRef>
          <a:fontRef idx="minor">
            <a:schemeClr val="lt1"/>
          </a:fontRef>
        </p:style>
      </p:sp>
      <p:sp>
        <p:nvSpPr>
          <p:cNvPr id="5" name="Figura a mano libera 4"/>
          <p:cNvSpPr/>
          <p:nvPr/>
        </p:nvSpPr>
        <p:spPr>
          <a:xfrm>
            <a:off x="257536" y="1847320"/>
            <a:ext cx="11838008" cy="1213605"/>
          </a:xfrm>
          <a:custGeom>
            <a:avLst/>
            <a:gdLst>
              <a:gd name="connsiteX0" fmla="*/ 0 w 11838008"/>
              <a:gd name="connsiteY0" fmla="*/ 0 h 1213605"/>
              <a:gd name="connsiteX1" fmla="*/ 11838008 w 11838008"/>
              <a:gd name="connsiteY1" fmla="*/ 0 h 1213605"/>
              <a:gd name="connsiteX2" fmla="*/ 11838008 w 11838008"/>
              <a:gd name="connsiteY2" fmla="*/ 1213605 h 1213605"/>
              <a:gd name="connsiteX3" fmla="*/ 0 w 11838008"/>
              <a:gd name="connsiteY3" fmla="*/ 1213605 h 1213605"/>
              <a:gd name="connsiteX4" fmla="*/ 0 w 11838008"/>
              <a:gd name="connsiteY4" fmla="*/ 0 h 1213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8008" h="1213605">
                <a:moveTo>
                  <a:pt x="0" y="0"/>
                </a:moveTo>
                <a:lnTo>
                  <a:pt x="11838008" y="0"/>
                </a:lnTo>
                <a:lnTo>
                  <a:pt x="11838008" y="1213605"/>
                </a:lnTo>
                <a:lnTo>
                  <a:pt x="0" y="121360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1920" tIns="121920" rIns="121920" bIns="121920" numCol="1" spcCol="1270" anchor="t" anchorCtr="0">
            <a:noAutofit/>
          </a:bodyPr>
          <a:lstStyle/>
          <a:p>
            <a:pPr lvl="0" algn="ctr" defTabSz="1422400" rtl="0">
              <a:lnSpc>
                <a:spcPct val="90000"/>
              </a:lnSpc>
              <a:spcBef>
                <a:spcPct val="0"/>
              </a:spcBef>
              <a:spcAft>
                <a:spcPct val="35000"/>
              </a:spcAft>
            </a:pPr>
            <a:r>
              <a:rPr lang="it-IT" sz="3200" b="0" i="0" kern="1200" dirty="0"/>
              <a:t>Otto persone arrestate dai carabinieri del ROS e del comando provinciale di Milano.</a:t>
            </a:r>
            <a:endParaRPr lang="it-IT" sz="3200" kern="1200" dirty="0"/>
          </a:p>
        </p:txBody>
      </p:sp>
      <p:sp>
        <p:nvSpPr>
          <p:cNvPr id="6" name="Connettore diritto 5"/>
          <p:cNvSpPr/>
          <p:nvPr/>
        </p:nvSpPr>
        <p:spPr>
          <a:xfrm>
            <a:off x="257536" y="3060925"/>
            <a:ext cx="11838008" cy="0"/>
          </a:xfrm>
          <a:prstGeom prst="line">
            <a:avLst/>
          </a:prstGeom>
          <a:ln w="38100"/>
        </p:spPr>
        <p:style>
          <a:lnRef idx="3">
            <a:schemeClr val="accent1"/>
          </a:lnRef>
          <a:fillRef idx="0">
            <a:schemeClr val="accent1"/>
          </a:fillRef>
          <a:effectRef idx="2">
            <a:schemeClr val="accent1"/>
          </a:effectRef>
          <a:fontRef idx="minor">
            <a:schemeClr val="tx1"/>
          </a:fontRef>
        </p:style>
      </p:sp>
      <p:sp>
        <p:nvSpPr>
          <p:cNvPr id="7" name="Figura a mano libera 6"/>
          <p:cNvSpPr/>
          <p:nvPr/>
        </p:nvSpPr>
        <p:spPr>
          <a:xfrm>
            <a:off x="257534" y="3004905"/>
            <a:ext cx="2367601" cy="793590"/>
          </a:xfrm>
          <a:custGeom>
            <a:avLst/>
            <a:gdLst>
              <a:gd name="connsiteX0" fmla="*/ 0 w 2367601"/>
              <a:gd name="connsiteY0" fmla="*/ 0 h 1213605"/>
              <a:gd name="connsiteX1" fmla="*/ 2367601 w 2367601"/>
              <a:gd name="connsiteY1" fmla="*/ 0 h 1213605"/>
              <a:gd name="connsiteX2" fmla="*/ 2367601 w 2367601"/>
              <a:gd name="connsiteY2" fmla="*/ 1213605 h 1213605"/>
              <a:gd name="connsiteX3" fmla="*/ 0 w 2367601"/>
              <a:gd name="connsiteY3" fmla="*/ 1213605 h 1213605"/>
              <a:gd name="connsiteX4" fmla="*/ 0 w 2367601"/>
              <a:gd name="connsiteY4" fmla="*/ 0 h 1213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7601" h="1213605">
                <a:moveTo>
                  <a:pt x="0" y="0"/>
                </a:moveTo>
                <a:lnTo>
                  <a:pt x="2367601" y="0"/>
                </a:lnTo>
                <a:lnTo>
                  <a:pt x="2367601" y="1213605"/>
                </a:lnTo>
                <a:lnTo>
                  <a:pt x="0" y="121360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6680" tIns="106680" rIns="106680" bIns="106680" numCol="1" spcCol="1270" anchor="t" anchorCtr="0">
            <a:noAutofit/>
          </a:bodyPr>
          <a:lstStyle/>
          <a:p>
            <a:pPr lvl="0" algn="l" defTabSz="1244600" rtl="0">
              <a:lnSpc>
                <a:spcPct val="90000"/>
              </a:lnSpc>
              <a:spcBef>
                <a:spcPct val="0"/>
              </a:spcBef>
              <a:spcAft>
                <a:spcPct val="35000"/>
              </a:spcAft>
            </a:pPr>
            <a:r>
              <a:rPr lang="it-IT" sz="2800" b="1" i="0" kern="1200" dirty="0"/>
              <a:t>Condanna:</a:t>
            </a:r>
            <a:endParaRPr lang="it-IT" sz="2800" b="1" kern="1200" dirty="0"/>
          </a:p>
        </p:txBody>
      </p:sp>
      <p:sp>
        <p:nvSpPr>
          <p:cNvPr id="8" name="Figura a mano libera 7"/>
          <p:cNvSpPr/>
          <p:nvPr/>
        </p:nvSpPr>
        <p:spPr>
          <a:xfrm>
            <a:off x="2802707" y="3116035"/>
            <a:ext cx="9292836" cy="738480"/>
          </a:xfrm>
          <a:custGeom>
            <a:avLst/>
            <a:gdLst>
              <a:gd name="connsiteX0" fmla="*/ 0 w 9292836"/>
              <a:gd name="connsiteY0" fmla="*/ 0 h 1102200"/>
              <a:gd name="connsiteX1" fmla="*/ 9292836 w 9292836"/>
              <a:gd name="connsiteY1" fmla="*/ 0 h 1102200"/>
              <a:gd name="connsiteX2" fmla="*/ 9292836 w 9292836"/>
              <a:gd name="connsiteY2" fmla="*/ 1102200 h 1102200"/>
              <a:gd name="connsiteX3" fmla="*/ 0 w 9292836"/>
              <a:gd name="connsiteY3" fmla="*/ 1102200 h 1102200"/>
              <a:gd name="connsiteX4" fmla="*/ 0 w 9292836"/>
              <a:gd name="connsiteY4" fmla="*/ 0 h 1102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92836" h="1102200">
                <a:moveTo>
                  <a:pt x="0" y="0"/>
                </a:moveTo>
                <a:lnTo>
                  <a:pt x="9292836" y="0"/>
                </a:lnTo>
                <a:lnTo>
                  <a:pt x="9292836" y="1102200"/>
                </a:lnTo>
                <a:lnTo>
                  <a:pt x="0" y="11022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it-IT" sz="2400" b="0" i="0" kern="1200" dirty="0"/>
              <a:t>Ergastolo </a:t>
            </a:r>
            <a:r>
              <a:rPr lang="it-IT" sz="2500" b="0" i="0" kern="1200" dirty="0"/>
              <a:t>per</a:t>
            </a:r>
            <a:r>
              <a:rPr lang="it-IT" sz="2400" b="0" i="0" kern="1200" dirty="0"/>
              <a:t> tutti gli 8 imputati.</a:t>
            </a:r>
            <a:endParaRPr lang="it-IT" sz="2400" kern="1200" dirty="0"/>
          </a:p>
        </p:txBody>
      </p:sp>
      <p:sp>
        <p:nvSpPr>
          <p:cNvPr id="10" name="Connettore diritto 9"/>
          <p:cNvSpPr/>
          <p:nvPr/>
        </p:nvSpPr>
        <p:spPr>
          <a:xfrm>
            <a:off x="257536" y="3870554"/>
            <a:ext cx="11838008" cy="0"/>
          </a:xfrm>
          <a:prstGeom prst="line">
            <a:avLst/>
          </a:prstGeom>
          <a:ln w="38100"/>
        </p:spPr>
        <p:style>
          <a:lnRef idx="3">
            <a:schemeClr val="accent1"/>
          </a:lnRef>
          <a:fillRef idx="0">
            <a:schemeClr val="accent1"/>
          </a:fillRef>
          <a:effectRef idx="2">
            <a:schemeClr val="accent1"/>
          </a:effectRef>
          <a:fontRef idx="minor">
            <a:schemeClr val="tx1"/>
          </a:fontRef>
        </p:style>
        <p:txBody>
          <a:bodyPr/>
          <a:lstStyle/>
          <a:p>
            <a:r>
              <a:rPr lang="it-IT" dirty="0"/>
              <a:t>   </a:t>
            </a:r>
            <a:endParaRPr lang="en-GB" dirty="0"/>
          </a:p>
        </p:txBody>
      </p:sp>
      <p:sp>
        <p:nvSpPr>
          <p:cNvPr id="11" name="Figura a mano libera 10"/>
          <p:cNvSpPr/>
          <p:nvPr/>
        </p:nvSpPr>
        <p:spPr>
          <a:xfrm>
            <a:off x="257535" y="3910182"/>
            <a:ext cx="2367601" cy="1231104"/>
          </a:xfrm>
          <a:custGeom>
            <a:avLst/>
            <a:gdLst>
              <a:gd name="connsiteX0" fmla="*/ 0 w 2367601"/>
              <a:gd name="connsiteY0" fmla="*/ 0 h 1213605"/>
              <a:gd name="connsiteX1" fmla="*/ 2367601 w 2367601"/>
              <a:gd name="connsiteY1" fmla="*/ 0 h 1213605"/>
              <a:gd name="connsiteX2" fmla="*/ 2367601 w 2367601"/>
              <a:gd name="connsiteY2" fmla="*/ 1213605 h 1213605"/>
              <a:gd name="connsiteX3" fmla="*/ 0 w 2367601"/>
              <a:gd name="connsiteY3" fmla="*/ 1213605 h 1213605"/>
              <a:gd name="connsiteX4" fmla="*/ 0 w 2367601"/>
              <a:gd name="connsiteY4" fmla="*/ 0 h 1213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7601" h="1213605">
                <a:moveTo>
                  <a:pt x="0" y="0"/>
                </a:moveTo>
                <a:lnTo>
                  <a:pt x="2367601" y="0"/>
                </a:lnTo>
                <a:lnTo>
                  <a:pt x="2367601" y="1213605"/>
                </a:lnTo>
                <a:lnTo>
                  <a:pt x="0" y="121360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6680" tIns="106680" rIns="106680" bIns="106680" numCol="1" spcCol="1270" anchor="t" anchorCtr="0">
            <a:noAutofit/>
          </a:bodyPr>
          <a:lstStyle/>
          <a:p>
            <a:pPr lvl="0" algn="l" defTabSz="1244600" rtl="0">
              <a:lnSpc>
                <a:spcPct val="90000"/>
              </a:lnSpc>
              <a:spcBef>
                <a:spcPct val="0"/>
              </a:spcBef>
              <a:spcAft>
                <a:spcPct val="35000"/>
              </a:spcAft>
            </a:pPr>
            <a:r>
              <a:rPr lang="it-IT" sz="2800" b="1" kern="1200" dirty="0"/>
              <a:t>Vittime:</a:t>
            </a:r>
          </a:p>
        </p:txBody>
      </p:sp>
      <p:sp>
        <p:nvSpPr>
          <p:cNvPr id="12" name="Figura a mano libera 11"/>
          <p:cNvSpPr/>
          <p:nvPr/>
        </p:nvSpPr>
        <p:spPr>
          <a:xfrm>
            <a:off x="2802707" y="3927680"/>
            <a:ext cx="9292836" cy="564136"/>
          </a:xfrm>
          <a:custGeom>
            <a:avLst/>
            <a:gdLst>
              <a:gd name="connsiteX0" fmla="*/ 0 w 9292836"/>
              <a:gd name="connsiteY0" fmla="*/ 0 h 564136"/>
              <a:gd name="connsiteX1" fmla="*/ 9292836 w 9292836"/>
              <a:gd name="connsiteY1" fmla="*/ 0 h 564136"/>
              <a:gd name="connsiteX2" fmla="*/ 9292836 w 9292836"/>
              <a:gd name="connsiteY2" fmla="*/ 564136 h 564136"/>
              <a:gd name="connsiteX3" fmla="*/ 0 w 9292836"/>
              <a:gd name="connsiteY3" fmla="*/ 564136 h 564136"/>
              <a:gd name="connsiteX4" fmla="*/ 0 w 9292836"/>
              <a:gd name="connsiteY4" fmla="*/ 0 h 564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92836" h="564136">
                <a:moveTo>
                  <a:pt x="0" y="0"/>
                </a:moveTo>
                <a:lnTo>
                  <a:pt x="9292836" y="0"/>
                </a:lnTo>
                <a:lnTo>
                  <a:pt x="9292836" y="564136"/>
                </a:lnTo>
                <a:lnTo>
                  <a:pt x="0" y="56413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it-IT" sz="2400" b="0" i="0" kern="1200" dirty="0"/>
              <a:t>Carmelo Novella, </a:t>
            </a:r>
            <a:r>
              <a:rPr lang="it-IT" sz="2300" b="0" i="0" kern="1200" dirty="0"/>
              <a:t>Antonio</a:t>
            </a:r>
            <a:r>
              <a:rPr lang="it-IT" sz="2400" b="0" i="0" kern="1200" dirty="0"/>
              <a:t> Tedesco e Rocco Stagno</a:t>
            </a:r>
            <a:endParaRPr lang="it-IT" sz="2400" kern="1200" dirty="0"/>
          </a:p>
        </p:txBody>
      </p:sp>
      <p:sp>
        <p:nvSpPr>
          <p:cNvPr id="13" name="Connettore diritto 12"/>
          <p:cNvSpPr/>
          <p:nvPr/>
        </p:nvSpPr>
        <p:spPr>
          <a:xfrm>
            <a:off x="2625137" y="4491817"/>
            <a:ext cx="9470406" cy="0"/>
          </a:xfrm>
          <a:prstGeom prst="line">
            <a:avLst/>
          </a:prstGeom>
          <a:sp3d z="127000" prstMaterial="matte"/>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4" name="Figura a mano libera 13"/>
          <p:cNvSpPr/>
          <p:nvPr/>
        </p:nvSpPr>
        <p:spPr>
          <a:xfrm>
            <a:off x="2802707" y="4520024"/>
            <a:ext cx="9292836" cy="564136"/>
          </a:xfrm>
          <a:custGeom>
            <a:avLst/>
            <a:gdLst>
              <a:gd name="connsiteX0" fmla="*/ 0 w 9292836"/>
              <a:gd name="connsiteY0" fmla="*/ 0 h 564136"/>
              <a:gd name="connsiteX1" fmla="*/ 9292836 w 9292836"/>
              <a:gd name="connsiteY1" fmla="*/ 0 h 564136"/>
              <a:gd name="connsiteX2" fmla="*/ 9292836 w 9292836"/>
              <a:gd name="connsiteY2" fmla="*/ 564136 h 564136"/>
              <a:gd name="connsiteX3" fmla="*/ 0 w 9292836"/>
              <a:gd name="connsiteY3" fmla="*/ 564136 h 564136"/>
              <a:gd name="connsiteX4" fmla="*/ 0 w 9292836"/>
              <a:gd name="connsiteY4" fmla="*/ 0 h 564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92836" h="564136">
                <a:moveTo>
                  <a:pt x="0" y="0"/>
                </a:moveTo>
                <a:lnTo>
                  <a:pt x="9292836" y="0"/>
                </a:lnTo>
                <a:lnTo>
                  <a:pt x="9292836" y="564136"/>
                </a:lnTo>
                <a:lnTo>
                  <a:pt x="0" y="56413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3820" tIns="83820" rIns="83820" bIns="83820" numCol="1" spcCol="1270" anchor="t" anchorCtr="0">
            <a:noAutofit/>
          </a:bodyPr>
          <a:lstStyle/>
          <a:p>
            <a:pPr lvl="0" algn="l" defTabSz="977900" rtl="0">
              <a:lnSpc>
                <a:spcPct val="90000"/>
              </a:lnSpc>
              <a:spcBef>
                <a:spcPct val="0"/>
              </a:spcBef>
              <a:spcAft>
                <a:spcPct val="35000"/>
              </a:spcAft>
            </a:pPr>
            <a:r>
              <a:rPr lang="it-IT" sz="2300" kern="1200" dirty="0"/>
              <a:t>Facevano </a:t>
            </a:r>
            <a:r>
              <a:rPr lang="it-IT" sz="2300" b="0" i="0" kern="1200" dirty="0"/>
              <a:t>parte dell’Ndrangheta locale di Seregno e Giussano</a:t>
            </a:r>
            <a:endParaRPr lang="it-IT" sz="2300" kern="1200" dirty="0"/>
          </a:p>
        </p:txBody>
      </p:sp>
      <p:sp>
        <p:nvSpPr>
          <p:cNvPr id="16" name="Connettore diritto 15"/>
          <p:cNvSpPr/>
          <p:nvPr/>
        </p:nvSpPr>
        <p:spPr>
          <a:xfrm>
            <a:off x="257536" y="5136094"/>
            <a:ext cx="11838008" cy="0"/>
          </a:xfrm>
          <a:prstGeom prst="line">
            <a:avLst/>
          </a:prstGeom>
          <a:ln w="38100"/>
        </p:spPr>
        <p:style>
          <a:lnRef idx="3">
            <a:schemeClr val="accent1"/>
          </a:lnRef>
          <a:fillRef idx="0">
            <a:schemeClr val="accent1"/>
          </a:fillRef>
          <a:effectRef idx="2">
            <a:schemeClr val="accent1"/>
          </a:effectRef>
          <a:fontRef idx="minor">
            <a:schemeClr val="tx1"/>
          </a:fontRef>
        </p:style>
      </p:sp>
      <p:sp>
        <p:nvSpPr>
          <p:cNvPr id="17" name="Figura a mano libera 16"/>
          <p:cNvSpPr/>
          <p:nvPr/>
        </p:nvSpPr>
        <p:spPr>
          <a:xfrm>
            <a:off x="257534" y="5098619"/>
            <a:ext cx="2367601" cy="1213605"/>
          </a:xfrm>
          <a:custGeom>
            <a:avLst/>
            <a:gdLst>
              <a:gd name="connsiteX0" fmla="*/ 0 w 2367601"/>
              <a:gd name="connsiteY0" fmla="*/ 0 h 1213605"/>
              <a:gd name="connsiteX1" fmla="*/ 2367601 w 2367601"/>
              <a:gd name="connsiteY1" fmla="*/ 0 h 1213605"/>
              <a:gd name="connsiteX2" fmla="*/ 2367601 w 2367601"/>
              <a:gd name="connsiteY2" fmla="*/ 1213605 h 1213605"/>
              <a:gd name="connsiteX3" fmla="*/ 0 w 2367601"/>
              <a:gd name="connsiteY3" fmla="*/ 1213605 h 1213605"/>
              <a:gd name="connsiteX4" fmla="*/ 0 w 2367601"/>
              <a:gd name="connsiteY4" fmla="*/ 0 h 1213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7601" h="1213605">
                <a:moveTo>
                  <a:pt x="0" y="0"/>
                </a:moveTo>
                <a:lnTo>
                  <a:pt x="2367601" y="0"/>
                </a:lnTo>
                <a:lnTo>
                  <a:pt x="2367601" y="1213605"/>
                </a:lnTo>
                <a:lnTo>
                  <a:pt x="0" y="121360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9060" tIns="99060" rIns="99060" bIns="99060" numCol="1" spcCol="1270" anchor="t" anchorCtr="0">
            <a:noAutofit/>
          </a:bodyPr>
          <a:lstStyle/>
          <a:p>
            <a:pPr lvl="0" algn="l" defTabSz="1155700" rtl="0">
              <a:lnSpc>
                <a:spcPct val="90000"/>
              </a:lnSpc>
              <a:spcBef>
                <a:spcPct val="0"/>
              </a:spcBef>
              <a:spcAft>
                <a:spcPct val="35000"/>
              </a:spcAft>
            </a:pPr>
            <a:r>
              <a:rPr lang="it-IT" sz="2600" b="1" kern="1200" dirty="0"/>
              <a:t>Accuse contro gli 8 assassini:</a:t>
            </a:r>
          </a:p>
        </p:txBody>
      </p:sp>
      <p:sp>
        <p:nvSpPr>
          <p:cNvPr id="18" name="Figura a mano libera 17"/>
          <p:cNvSpPr/>
          <p:nvPr/>
        </p:nvSpPr>
        <p:spPr>
          <a:xfrm>
            <a:off x="2802707" y="5190374"/>
            <a:ext cx="9292836" cy="1102200"/>
          </a:xfrm>
          <a:custGeom>
            <a:avLst/>
            <a:gdLst>
              <a:gd name="connsiteX0" fmla="*/ 0 w 9292836"/>
              <a:gd name="connsiteY0" fmla="*/ 0 h 1102200"/>
              <a:gd name="connsiteX1" fmla="*/ 9292836 w 9292836"/>
              <a:gd name="connsiteY1" fmla="*/ 0 h 1102200"/>
              <a:gd name="connsiteX2" fmla="*/ 9292836 w 9292836"/>
              <a:gd name="connsiteY2" fmla="*/ 1102200 h 1102200"/>
              <a:gd name="connsiteX3" fmla="*/ 0 w 9292836"/>
              <a:gd name="connsiteY3" fmla="*/ 1102200 h 1102200"/>
              <a:gd name="connsiteX4" fmla="*/ 0 w 9292836"/>
              <a:gd name="connsiteY4" fmla="*/ 0 h 1102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92836" h="1102200">
                <a:moveTo>
                  <a:pt x="0" y="0"/>
                </a:moveTo>
                <a:lnTo>
                  <a:pt x="9292836" y="0"/>
                </a:lnTo>
                <a:lnTo>
                  <a:pt x="9292836" y="1102200"/>
                </a:lnTo>
                <a:lnTo>
                  <a:pt x="0" y="11022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t" anchorCtr="0">
            <a:noAutofit/>
          </a:bodyPr>
          <a:lstStyle/>
          <a:p>
            <a:pPr lvl="0" algn="l" defTabSz="1111250" rtl="0">
              <a:lnSpc>
                <a:spcPct val="90000"/>
              </a:lnSpc>
              <a:spcBef>
                <a:spcPct val="0"/>
              </a:spcBef>
              <a:spcAft>
                <a:spcPct val="35000"/>
              </a:spcAft>
            </a:pPr>
            <a:r>
              <a:rPr lang="it-IT" sz="2400" b="0" i="0" kern="1200" dirty="0"/>
              <a:t>Associazione</a:t>
            </a:r>
            <a:r>
              <a:rPr lang="it-IT" sz="2500" b="0" i="0" kern="1200" dirty="0"/>
              <a:t> mafiosa, omicidio, detenzione e porto illegale di armi, sottrazione e occultamento di cadavere.</a:t>
            </a:r>
            <a:endParaRPr lang="it-IT" sz="2500" kern="1200" dirty="0"/>
          </a:p>
        </p:txBody>
      </p:sp>
      <p:sp>
        <p:nvSpPr>
          <p:cNvPr id="19" name="Connettore diritto 18"/>
          <p:cNvSpPr/>
          <p:nvPr/>
        </p:nvSpPr>
        <p:spPr>
          <a:xfrm>
            <a:off x="257534" y="6292574"/>
            <a:ext cx="11836800" cy="0"/>
          </a:xfrm>
          <a:prstGeom prst="line">
            <a:avLst/>
          </a:prstGeom>
          <a:ln w="38100"/>
        </p:spPr>
        <p:style>
          <a:lnRef idx="3">
            <a:schemeClr val="accent1"/>
          </a:lnRef>
          <a:fillRef idx="0">
            <a:schemeClr val="accent1"/>
          </a:fillRef>
          <a:effectRef idx="2">
            <a:schemeClr val="accent1"/>
          </a:effectRef>
          <a:fontRef idx="minor">
            <a:schemeClr val="tx1"/>
          </a:fontRef>
        </p:style>
      </p:sp>
      <p:sp>
        <p:nvSpPr>
          <p:cNvPr id="3" name="Segnaposto data 2"/>
          <p:cNvSpPr>
            <a:spLocks noGrp="1"/>
          </p:cNvSpPr>
          <p:nvPr>
            <p:ph type="dt" sz="half" idx="10"/>
          </p:nvPr>
        </p:nvSpPr>
        <p:spPr/>
        <p:txBody>
          <a:bodyPr/>
          <a:lstStyle/>
          <a:p>
            <a:r>
              <a:rPr lang="en-US" sz="1800" dirty="0"/>
              <a:t>2011</a:t>
            </a:r>
          </a:p>
        </p:txBody>
      </p:sp>
    </p:spTree>
    <p:extLst>
      <p:ext uri="{BB962C8B-B14F-4D97-AF65-F5344CB8AC3E}">
        <p14:creationId xmlns:p14="http://schemas.microsoft.com/office/powerpoint/2010/main" val="920943438"/>
      </p:ext>
    </p:extLst>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par>
                                <p:cTn id="25" presetID="16" presetClass="entr" presetSubtype="21" fill="hold" nodeType="withEffect">
                                  <p:stCondLst>
                                    <p:cond delay="25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arn(inVertical)">
                                      <p:cBhvr>
                                        <p:cTn id="35" dur="500"/>
                                        <p:tgtEl>
                                          <p:spTgt spid="10"/>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barn(inVertical)">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barn(inVertical)">
                                      <p:cBhvr>
                                        <p:cTn id="43" dur="500"/>
                                        <p:tgtEl>
                                          <p:spTgt spid="14"/>
                                        </p:tgtEl>
                                      </p:cBhvr>
                                    </p:animEffect>
                                  </p:childTnLst>
                                </p:cTn>
                              </p:par>
                              <p:par>
                                <p:cTn id="44" presetID="16" presetClass="entr" presetSubtype="21" fill="hold"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barn(inVertical)">
                                      <p:cBhvr>
                                        <p:cTn id="46" dur="5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barn(inVertical)">
                                      <p:cBhvr>
                                        <p:cTn id="51" dur="500"/>
                                        <p:tgtEl>
                                          <p:spTgt spid="17"/>
                                        </p:tgtEl>
                                      </p:cBhvr>
                                    </p:animEffect>
                                  </p:childTnLst>
                                </p:cTn>
                              </p:par>
                              <p:par>
                                <p:cTn id="52" presetID="16" presetClass="entr" presetSubtype="21" fill="hold" nodeType="with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barn(inVertical)">
                                      <p:cBhvr>
                                        <p:cTn id="54" dur="500"/>
                                        <p:tgtEl>
                                          <p:spTgt spid="16"/>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barn(inVertical)">
                                      <p:cBhvr>
                                        <p:cTn id="59" dur="500"/>
                                        <p:tgtEl>
                                          <p:spTgt spid="18"/>
                                        </p:tgtEl>
                                      </p:cBhvr>
                                    </p:animEffect>
                                  </p:childTnLst>
                                </p:cTn>
                              </p:par>
                              <p:par>
                                <p:cTn id="60" presetID="16" presetClass="entr" presetSubtype="21" fill="hold" nodeType="with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barn(inVertical)">
                                      <p:cBhvr>
                                        <p:cTn id="6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10" grpId="0" animBg="1"/>
      <p:bldP spid="11" grpId="0"/>
      <p:bldP spid="12" grpId="0"/>
      <p:bldP spid="14"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igura a mano libera 2"/>
          <p:cNvSpPr/>
          <p:nvPr/>
        </p:nvSpPr>
        <p:spPr>
          <a:xfrm>
            <a:off x="3946209" y="2240887"/>
            <a:ext cx="7802095" cy="1208621"/>
          </a:xfrm>
          <a:custGeom>
            <a:avLst/>
            <a:gdLst>
              <a:gd name="connsiteX0" fmla="*/ 201441 w 1208621"/>
              <a:gd name="connsiteY0" fmla="*/ 0 h 7293497"/>
              <a:gd name="connsiteX1" fmla="*/ 1007180 w 1208621"/>
              <a:gd name="connsiteY1" fmla="*/ 0 h 7293497"/>
              <a:gd name="connsiteX2" fmla="*/ 1208621 w 1208621"/>
              <a:gd name="connsiteY2" fmla="*/ 201441 h 7293497"/>
              <a:gd name="connsiteX3" fmla="*/ 1208621 w 1208621"/>
              <a:gd name="connsiteY3" fmla="*/ 7293497 h 7293497"/>
              <a:gd name="connsiteX4" fmla="*/ 1208621 w 1208621"/>
              <a:gd name="connsiteY4" fmla="*/ 7293497 h 7293497"/>
              <a:gd name="connsiteX5" fmla="*/ 0 w 1208621"/>
              <a:gd name="connsiteY5" fmla="*/ 7293497 h 7293497"/>
              <a:gd name="connsiteX6" fmla="*/ 0 w 1208621"/>
              <a:gd name="connsiteY6" fmla="*/ 7293497 h 7293497"/>
              <a:gd name="connsiteX7" fmla="*/ 0 w 1208621"/>
              <a:gd name="connsiteY7" fmla="*/ 201441 h 7293497"/>
              <a:gd name="connsiteX8" fmla="*/ 201441 w 1208621"/>
              <a:gd name="connsiteY8" fmla="*/ 0 h 7293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621" h="7293497">
                <a:moveTo>
                  <a:pt x="1208621" y="1215608"/>
                </a:moveTo>
                <a:lnTo>
                  <a:pt x="1208621" y="6077889"/>
                </a:lnTo>
                <a:cubicBezTo>
                  <a:pt x="1208621" y="6749252"/>
                  <a:pt x="1193676" y="7293497"/>
                  <a:pt x="1175240" y="7293497"/>
                </a:cubicBezTo>
                <a:lnTo>
                  <a:pt x="0" y="7293497"/>
                </a:lnTo>
                <a:lnTo>
                  <a:pt x="0" y="7293497"/>
                </a:lnTo>
                <a:lnTo>
                  <a:pt x="0" y="0"/>
                </a:lnTo>
                <a:lnTo>
                  <a:pt x="0" y="0"/>
                </a:lnTo>
                <a:lnTo>
                  <a:pt x="1175240" y="0"/>
                </a:lnTo>
                <a:cubicBezTo>
                  <a:pt x="1193676" y="0"/>
                  <a:pt x="1208621" y="544245"/>
                  <a:pt x="1208621" y="1215608"/>
                </a:cubicBezTo>
                <a:close/>
              </a:path>
            </a:pathLst>
          </a:custGeom>
          <a:solidFill>
            <a:schemeClr val="tx1">
              <a:alpha val="90000"/>
            </a:schemeClr>
          </a:solidFill>
          <a:scene3d>
            <a:camera prst="orthographicFront"/>
            <a:lightRig rig="flat" dir="t"/>
          </a:scene3d>
          <a:sp3d extrusionH="12700" prstMaterial="plastic">
            <a:bevelT w="50800" h="50800"/>
          </a:sp3d>
        </p:spPr>
        <p:style>
          <a:lnRef idx="1">
            <a:schemeClr val="accent1">
              <a:alpha val="90000"/>
              <a:tint val="40000"/>
              <a:hueOff val="0"/>
              <a:satOff val="0"/>
              <a:lumOff val="0"/>
              <a:alphaOff val="0"/>
            </a:schemeClr>
          </a:lnRef>
          <a:fillRef idx="1">
            <a:scrgbClr r="0" g="0" b="0"/>
          </a:fillRef>
          <a:effectRef idx="2">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3820" tIns="100910" rIns="142820" bIns="100910" numCol="1" spcCol="1270" anchor="ctr" anchorCtr="0">
            <a:noAutofit/>
          </a:bodyPr>
          <a:lstStyle/>
          <a:p>
            <a:pPr marL="228600" lvl="1" indent="-228600" algn="l" defTabSz="889000">
              <a:lnSpc>
                <a:spcPct val="90000"/>
              </a:lnSpc>
              <a:spcBef>
                <a:spcPct val="0"/>
              </a:spcBef>
              <a:spcAft>
                <a:spcPct val="15000"/>
              </a:spcAft>
              <a:buChar char="••"/>
            </a:pPr>
            <a:r>
              <a:rPr lang="it-IT" sz="2200" b="0" i="0" kern="1200" dirty="0"/>
              <a:t>Proseguo dell’operazione “Infinito” del 2010 </a:t>
            </a:r>
            <a:endParaRPr lang="en-GB" sz="2200" kern="1200" dirty="0"/>
          </a:p>
          <a:p>
            <a:pPr marL="228600" lvl="1" indent="-228600" algn="l" defTabSz="889000" rtl="0">
              <a:lnSpc>
                <a:spcPct val="90000"/>
              </a:lnSpc>
              <a:spcBef>
                <a:spcPct val="0"/>
              </a:spcBef>
              <a:spcAft>
                <a:spcPct val="15000"/>
              </a:spcAft>
              <a:buChar char="••"/>
            </a:pPr>
            <a:r>
              <a:rPr lang="it-IT" sz="2200" kern="1200" dirty="0"/>
              <a:t>Ulisse Panetta: presunto boss della 'locale' di Giussano</a:t>
            </a:r>
            <a:endParaRPr lang="en-GB" sz="2200" kern="1200" dirty="0"/>
          </a:p>
        </p:txBody>
      </p:sp>
      <p:sp>
        <p:nvSpPr>
          <p:cNvPr id="7" name="Figura a mano libera 6"/>
          <p:cNvSpPr/>
          <p:nvPr/>
        </p:nvSpPr>
        <p:spPr>
          <a:xfrm>
            <a:off x="419857" y="2196778"/>
            <a:ext cx="3526351" cy="1296837"/>
          </a:xfrm>
          <a:custGeom>
            <a:avLst/>
            <a:gdLst>
              <a:gd name="connsiteX0" fmla="*/ 0 w 3526351"/>
              <a:gd name="connsiteY0" fmla="*/ 216144 h 1296837"/>
              <a:gd name="connsiteX1" fmla="*/ 216144 w 3526351"/>
              <a:gd name="connsiteY1" fmla="*/ 0 h 1296837"/>
              <a:gd name="connsiteX2" fmla="*/ 3310207 w 3526351"/>
              <a:gd name="connsiteY2" fmla="*/ 0 h 1296837"/>
              <a:gd name="connsiteX3" fmla="*/ 3526351 w 3526351"/>
              <a:gd name="connsiteY3" fmla="*/ 216144 h 1296837"/>
              <a:gd name="connsiteX4" fmla="*/ 3526351 w 3526351"/>
              <a:gd name="connsiteY4" fmla="*/ 1080693 h 1296837"/>
              <a:gd name="connsiteX5" fmla="*/ 3310207 w 3526351"/>
              <a:gd name="connsiteY5" fmla="*/ 1296837 h 1296837"/>
              <a:gd name="connsiteX6" fmla="*/ 216144 w 3526351"/>
              <a:gd name="connsiteY6" fmla="*/ 1296837 h 1296837"/>
              <a:gd name="connsiteX7" fmla="*/ 0 w 3526351"/>
              <a:gd name="connsiteY7" fmla="*/ 1080693 h 1296837"/>
              <a:gd name="connsiteX8" fmla="*/ 0 w 3526351"/>
              <a:gd name="connsiteY8" fmla="*/ 216144 h 1296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26351" h="1296837">
                <a:moveTo>
                  <a:pt x="0" y="216144"/>
                </a:moveTo>
                <a:cubicBezTo>
                  <a:pt x="0" y="96771"/>
                  <a:pt x="96771" y="0"/>
                  <a:pt x="216144" y="0"/>
                </a:cubicBezTo>
                <a:lnTo>
                  <a:pt x="3310207" y="0"/>
                </a:lnTo>
                <a:cubicBezTo>
                  <a:pt x="3429580" y="0"/>
                  <a:pt x="3526351" y="96771"/>
                  <a:pt x="3526351" y="216144"/>
                </a:cubicBezTo>
                <a:lnTo>
                  <a:pt x="3526351" y="1080693"/>
                </a:lnTo>
                <a:cubicBezTo>
                  <a:pt x="3526351" y="1200066"/>
                  <a:pt x="3429580" y="1296837"/>
                  <a:pt x="3310207" y="1296837"/>
                </a:cubicBezTo>
                <a:lnTo>
                  <a:pt x="216144" y="1296837"/>
                </a:lnTo>
                <a:cubicBezTo>
                  <a:pt x="96771" y="1296837"/>
                  <a:pt x="0" y="1200066"/>
                  <a:pt x="0" y="1080693"/>
                </a:cubicBezTo>
                <a:lnTo>
                  <a:pt x="0" y="216144"/>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alpha val="90000"/>
              <a:hueOff val="0"/>
              <a:satOff val="0"/>
              <a:lumOff val="0"/>
              <a:alphaOff val="0"/>
            </a:schemeClr>
          </a:fillRef>
          <a:effectRef idx="2">
            <a:schemeClr val="accent1">
              <a:alpha val="90000"/>
              <a:hueOff val="0"/>
              <a:satOff val="0"/>
              <a:lumOff val="0"/>
              <a:alphaOff val="0"/>
            </a:schemeClr>
          </a:effectRef>
          <a:fontRef idx="minor">
            <a:schemeClr val="lt1"/>
          </a:fontRef>
        </p:style>
        <p:txBody>
          <a:bodyPr spcFirstLastPara="0" vert="horz" wrap="square" lIns="162366" tIns="112836" rIns="162366" bIns="112836" numCol="1" spcCol="1270" anchor="ctr" anchorCtr="0">
            <a:noAutofit/>
          </a:bodyPr>
          <a:lstStyle/>
          <a:p>
            <a:pPr lvl="0" algn="ctr" defTabSz="1155700" rtl="0">
              <a:lnSpc>
                <a:spcPct val="90000"/>
              </a:lnSpc>
              <a:spcBef>
                <a:spcPct val="0"/>
              </a:spcBef>
              <a:spcAft>
                <a:spcPct val="35000"/>
              </a:spcAft>
            </a:pPr>
            <a:r>
              <a:rPr lang="it-IT" sz="2600" kern="1200" dirty="0"/>
              <a:t>L'operazione Ulisse</a:t>
            </a:r>
            <a:endParaRPr lang="en-GB" sz="2600" kern="1200" dirty="0"/>
          </a:p>
        </p:txBody>
      </p:sp>
      <p:sp>
        <p:nvSpPr>
          <p:cNvPr id="8" name="Figura a mano libera 7"/>
          <p:cNvSpPr/>
          <p:nvPr/>
        </p:nvSpPr>
        <p:spPr>
          <a:xfrm>
            <a:off x="3946209" y="3603567"/>
            <a:ext cx="7802095" cy="1208621"/>
          </a:xfrm>
          <a:custGeom>
            <a:avLst/>
            <a:gdLst>
              <a:gd name="connsiteX0" fmla="*/ 201441 w 1208621"/>
              <a:gd name="connsiteY0" fmla="*/ 0 h 7293497"/>
              <a:gd name="connsiteX1" fmla="*/ 1007180 w 1208621"/>
              <a:gd name="connsiteY1" fmla="*/ 0 h 7293497"/>
              <a:gd name="connsiteX2" fmla="*/ 1208621 w 1208621"/>
              <a:gd name="connsiteY2" fmla="*/ 201441 h 7293497"/>
              <a:gd name="connsiteX3" fmla="*/ 1208621 w 1208621"/>
              <a:gd name="connsiteY3" fmla="*/ 7293497 h 7293497"/>
              <a:gd name="connsiteX4" fmla="*/ 1208621 w 1208621"/>
              <a:gd name="connsiteY4" fmla="*/ 7293497 h 7293497"/>
              <a:gd name="connsiteX5" fmla="*/ 0 w 1208621"/>
              <a:gd name="connsiteY5" fmla="*/ 7293497 h 7293497"/>
              <a:gd name="connsiteX6" fmla="*/ 0 w 1208621"/>
              <a:gd name="connsiteY6" fmla="*/ 7293497 h 7293497"/>
              <a:gd name="connsiteX7" fmla="*/ 0 w 1208621"/>
              <a:gd name="connsiteY7" fmla="*/ 201441 h 7293497"/>
              <a:gd name="connsiteX8" fmla="*/ 201441 w 1208621"/>
              <a:gd name="connsiteY8" fmla="*/ 0 h 7293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621" h="7293497">
                <a:moveTo>
                  <a:pt x="1208621" y="1215608"/>
                </a:moveTo>
                <a:lnTo>
                  <a:pt x="1208621" y="6077889"/>
                </a:lnTo>
                <a:cubicBezTo>
                  <a:pt x="1208621" y="6749252"/>
                  <a:pt x="1193676" y="7293497"/>
                  <a:pt x="1175240" y="7293497"/>
                </a:cubicBezTo>
                <a:lnTo>
                  <a:pt x="0" y="7293497"/>
                </a:lnTo>
                <a:lnTo>
                  <a:pt x="0" y="7293497"/>
                </a:lnTo>
                <a:lnTo>
                  <a:pt x="0" y="0"/>
                </a:lnTo>
                <a:lnTo>
                  <a:pt x="0" y="0"/>
                </a:lnTo>
                <a:lnTo>
                  <a:pt x="1175240" y="0"/>
                </a:lnTo>
                <a:cubicBezTo>
                  <a:pt x="1193676" y="0"/>
                  <a:pt x="1208621" y="544245"/>
                  <a:pt x="1208621" y="1215608"/>
                </a:cubicBezTo>
                <a:close/>
              </a:path>
            </a:pathLst>
          </a:custGeom>
          <a:solidFill>
            <a:schemeClr val="tx1">
              <a:alpha val="90000"/>
            </a:schemeClr>
          </a:solidFill>
          <a:scene3d>
            <a:camera prst="orthographicFront"/>
            <a:lightRig rig="flat" dir="t"/>
          </a:scene3d>
          <a:sp3d extrusionH="12700" prstMaterial="plastic">
            <a:bevelT w="50800" h="50800"/>
          </a:sp3d>
        </p:spPr>
        <p:style>
          <a:lnRef idx="1">
            <a:schemeClr val="accent1">
              <a:alpha val="90000"/>
              <a:tint val="40000"/>
              <a:hueOff val="0"/>
              <a:satOff val="0"/>
              <a:lumOff val="0"/>
              <a:alphaOff val="0"/>
            </a:schemeClr>
          </a:lnRef>
          <a:fillRef idx="1">
            <a:scrgbClr r="0" g="0" b="0"/>
          </a:fillRef>
          <a:effectRef idx="2">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3820" tIns="100910" rIns="142820" bIns="100910" numCol="1" spcCol="1270" anchor="ctr" anchorCtr="0">
            <a:noAutofit/>
          </a:bodyPr>
          <a:lstStyle/>
          <a:p>
            <a:pPr marL="228600" lvl="1" indent="-228600" algn="l" defTabSz="977900" rtl="0">
              <a:lnSpc>
                <a:spcPct val="90000"/>
              </a:lnSpc>
              <a:spcBef>
                <a:spcPct val="0"/>
              </a:spcBef>
              <a:spcAft>
                <a:spcPct val="15000"/>
              </a:spcAft>
              <a:buChar char="••"/>
            </a:pPr>
            <a:r>
              <a:rPr lang="it-IT" sz="2200" kern="1200" dirty="0"/>
              <a:t>Michael Panaja</a:t>
            </a:r>
            <a:endParaRPr lang="en-GB" sz="2200" kern="1200" dirty="0"/>
          </a:p>
          <a:p>
            <a:pPr marL="228600" lvl="1" indent="-228600" algn="l" defTabSz="977900" rtl="0">
              <a:lnSpc>
                <a:spcPct val="90000"/>
              </a:lnSpc>
              <a:spcBef>
                <a:spcPct val="0"/>
              </a:spcBef>
              <a:spcAft>
                <a:spcPct val="15000"/>
              </a:spcAft>
              <a:buChar char="••"/>
            </a:pPr>
            <a:r>
              <a:rPr lang="it-IT" sz="2200" kern="1200" dirty="0"/>
              <a:t>Antonino Belnome </a:t>
            </a:r>
            <a:endParaRPr lang="en-GB" sz="2200" kern="1200" dirty="0"/>
          </a:p>
        </p:txBody>
      </p:sp>
      <p:sp>
        <p:nvSpPr>
          <p:cNvPr id="9" name="Figura a mano libera 8"/>
          <p:cNvSpPr/>
          <p:nvPr/>
        </p:nvSpPr>
        <p:spPr>
          <a:xfrm>
            <a:off x="419857" y="3558457"/>
            <a:ext cx="3526351" cy="1296837"/>
          </a:xfrm>
          <a:custGeom>
            <a:avLst/>
            <a:gdLst>
              <a:gd name="connsiteX0" fmla="*/ 0 w 3526351"/>
              <a:gd name="connsiteY0" fmla="*/ 216144 h 1296837"/>
              <a:gd name="connsiteX1" fmla="*/ 216144 w 3526351"/>
              <a:gd name="connsiteY1" fmla="*/ 0 h 1296837"/>
              <a:gd name="connsiteX2" fmla="*/ 3310207 w 3526351"/>
              <a:gd name="connsiteY2" fmla="*/ 0 h 1296837"/>
              <a:gd name="connsiteX3" fmla="*/ 3526351 w 3526351"/>
              <a:gd name="connsiteY3" fmla="*/ 216144 h 1296837"/>
              <a:gd name="connsiteX4" fmla="*/ 3526351 w 3526351"/>
              <a:gd name="connsiteY4" fmla="*/ 1080693 h 1296837"/>
              <a:gd name="connsiteX5" fmla="*/ 3310207 w 3526351"/>
              <a:gd name="connsiteY5" fmla="*/ 1296837 h 1296837"/>
              <a:gd name="connsiteX6" fmla="*/ 216144 w 3526351"/>
              <a:gd name="connsiteY6" fmla="*/ 1296837 h 1296837"/>
              <a:gd name="connsiteX7" fmla="*/ 0 w 3526351"/>
              <a:gd name="connsiteY7" fmla="*/ 1080693 h 1296837"/>
              <a:gd name="connsiteX8" fmla="*/ 0 w 3526351"/>
              <a:gd name="connsiteY8" fmla="*/ 216144 h 1296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26351" h="1296837">
                <a:moveTo>
                  <a:pt x="0" y="216144"/>
                </a:moveTo>
                <a:cubicBezTo>
                  <a:pt x="0" y="96771"/>
                  <a:pt x="96771" y="0"/>
                  <a:pt x="216144" y="0"/>
                </a:cubicBezTo>
                <a:lnTo>
                  <a:pt x="3310207" y="0"/>
                </a:lnTo>
                <a:cubicBezTo>
                  <a:pt x="3429580" y="0"/>
                  <a:pt x="3526351" y="96771"/>
                  <a:pt x="3526351" y="216144"/>
                </a:cubicBezTo>
                <a:lnTo>
                  <a:pt x="3526351" y="1080693"/>
                </a:lnTo>
                <a:cubicBezTo>
                  <a:pt x="3526351" y="1200066"/>
                  <a:pt x="3429580" y="1296837"/>
                  <a:pt x="3310207" y="1296837"/>
                </a:cubicBezTo>
                <a:lnTo>
                  <a:pt x="216144" y="1296837"/>
                </a:lnTo>
                <a:cubicBezTo>
                  <a:pt x="96771" y="1296837"/>
                  <a:pt x="0" y="1200066"/>
                  <a:pt x="0" y="1080693"/>
                </a:cubicBezTo>
                <a:lnTo>
                  <a:pt x="0" y="216144"/>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alpha val="90000"/>
              <a:hueOff val="0"/>
              <a:satOff val="0"/>
              <a:lumOff val="0"/>
              <a:alphaOff val="-20000"/>
            </a:schemeClr>
          </a:fillRef>
          <a:effectRef idx="2">
            <a:schemeClr val="accent1">
              <a:alpha val="90000"/>
              <a:hueOff val="0"/>
              <a:satOff val="0"/>
              <a:lumOff val="0"/>
              <a:alphaOff val="-20000"/>
            </a:schemeClr>
          </a:effectRef>
          <a:fontRef idx="minor">
            <a:schemeClr val="lt1"/>
          </a:fontRef>
        </p:style>
        <p:txBody>
          <a:bodyPr spcFirstLastPara="0" vert="horz" wrap="square" lIns="162366" tIns="112836" rIns="162366" bIns="112836" numCol="1" spcCol="1270" anchor="ctr" anchorCtr="0">
            <a:noAutofit/>
          </a:bodyPr>
          <a:lstStyle/>
          <a:p>
            <a:pPr lvl="0" algn="ctr" defTabSz="1155700" rtl="0">
              <a:lnSpc>
                <a:spcPct val="90000"/>
              </a:lnSpc>
              <a:spcBef>
                <a:spcPct val="0"/>
              </a:spcBef>
              <a:spcAft>
                <a:spcPct val="35000"/>
              </a:spcAft>
            </a:pPr>
            <a:r>
              <a:rPr lang="it-IT" sz="2600" kern="1200" dirty="0"/>
              <a:t>Un contributo fondamentale</a:t>
            </a:r>
            <a:endParaRPr lang="en-GB" sz="2600" kern="1200" dirty="0"/>
          </a:p>
        </p:txBody>
      </p:sp>
      <p:sp>
        <p:nvSpPr>
          <p:cNvPr id="10" name="Figura a mano libera 9"/>
          <p:cNvSpPr/>
          <p:nvPr/>
        </p:nvSpPr>
        <p:spPr>
          <a:xfrm>
            <a:off x="3946209" y="4964245"/>
            <a:ext cx="7802095" cy="1208621"/>
          </a:xfrm>
          <a:custGeom>
            <a:avLst/>
            <a:gdLst>
              <a:gd name="connsiteX0" fmla="*/ 201441 w 1208621"/>
              <a:gd name="connsiteY0" fmla="*/ 0 h 7293497"/>
              <a:gd name="connsiteX1" fmla="*/ 1007180 w 1208621"/>
              <a:gd name="connsiteY1" fmla="*/ 0 h 7293497"/>
              <a:gd name="connsiteX2" fmla="*/ 1208621 w 1208621"/>
              <a:gd name="connsiteY2" fmla="*/ 201441 h 7293497"/>
              <a:gd name="connsiteX3" fmla="*/ 1208621 w 1208621"/>
              <a:gd name="connsiteY3" fmla="*/ 7293497 h 7293497"/>
              <a:gd name="connsiteX4" fmla="*/ 1208621 w 1208621"/>
              <a:gd name="connsiteY4" fmla="*/ 7293497 h 7293497"/>
              <a:gd name="connsiteX5" fmla="*/ 0 w 1208621"/>
              <a:gd name="connsiteY5" fmla="*/ 7293497 h 7293497"/>
              <a:gd name="connsiteX6" fmla="*/ 0 w 1208621"/>
              <a:gd name="connsiteY6" fmla="*/ 7293497 h 7293497"/>
              <a:gd name="connsiteX7" fmla="*/ 0 w 1208621"/>
              <a:gd name="connsiteY7" fmla="*/ 201441 h 7293497"/>
              <a:gd name="connsiteX8" fmla="*/ 201441 w 1208621"/>
              <a:gd name="connsiteY8" fmla="*/ 0 h 7293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621" h="7293497">
                <a:moveTo>
                  <a:pt x="1208621" y="1215608"/>
                </a:moveTo>
                <a:lnTo>
                  <a:pt x="1208621" y="6077889"/>
                </a:lnTo>
                <a:cubicBezTo>
                  <a:pt x="1208621" y="6749252"/>
                  <a:pt x="1193676" y="7293497"/>
                  <a:pt x="1175240" y="7293497"/>
                </a:cubicBezTo>
                <a:lnTo>
                  <a:pt x="0" y="7293497"/>
                </a:lnTo>
                <a:lnTo>
                  <a:pt x="0" y="7293497"/>
                </a:lnTo>
                <a:lnTo>
                  <a:pt x="0" y="0"/>
                </a:lnTo>
                <a:lnTo>
                  <a:pt x="0" y="0"/>
                </a:lnTo>
                <a:lnTo>
                  <a:pt x="1175240" y="0"/>
                </a:lnTo>
                <a:cubicBezTo>
                  <a:pt x="1193676" y="0"/>
                  <a:pt x="1208621" y="544245"/>
                  <a:pt x="1208621" y="1215608"/>
                </a:cubicBezTo>
                <a:close/>
              </a:path>
            </a:pathLst>
          </a:custGeom>
          <a:solidFill>
            <a:schemeClr val="tx1">
              <a:alpha val="90000"/>
            </a:schemeClr>
          </a:solidFill>
          <a:scene3d>
            <a:camera prst="orthographicFront"/>
            <a:lightRig rig="flat" dir="t"/>
          </a:scene3d>
          <a:sp3d extrusionH="12700" prstMaterial="plastic">
            <a:bevelT w="50800" h="50800"/>
          </a:sp3d>
        </p:spPr>
        <p:style>
          <a:lnRef idx="1">
            <a:schemeClr val="accent1">
              <a:alpha val="90000"/>
              <a:tint val="40000"/>
              <a:hueOff val="0"/>
              <a:satOff val="0"/>
              <a:lumOff val="0"/>
              <a:alphaOff val="0"/>
            </a:schemeClr>
          </a:lnRef>
          <a:fillRef idx="1">
            <a:scrgbClr r="0" g="0" b="0"/>
          </a:fillRef>
          <a:effectRef idx="2">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3820" tIns="100910" rIns="142820" bIns="100910" numCol="1" spcCol="1270" anchor="ctr" anchorCtr="0">
            <a:noAutofit/>
          </a:bodyPr>
          <a:lstStyle/>
          <a:p>
            <a:pPr marL="228600" lvl="1" indent="-228600" algn="l" defTabSz="977900" rtl="0">
              <a:lnSpc>
                <a:spcPct val="90000"/>
              </a:lnSpc>
              <a:spcBef>
                <a:spcPct val="0"/>
              </a:spcBef>
              <a:spcAft>
                <a:spcPct val="15000"/>
              </a:spcAft>
              <a:buChar char="••"/>
            </a:pPr>
            <a:r>
              <a:rPr lang="it-IT" sz="2200" dirty="0"/>
              <a:t>I</a:t>
            </a:r>
            <a:r>
              <a:rPr lang="it-IT" sz="2200" kern="1200" dirty="0"/>
              <a:t>ntimidiscono piccoli imprenditori locali nonostante tutti gli arresti</a:t>
            </a:r>
            <a:endParaRPr lang="en-GB" sz="2200" kern="1200" dirty="0"/>
          </a:p>
          <a:p>
            <a:pPr marL="228600" lvl="1" indent="-228600" algn="l" defTabSz="977900" rtl="0">
              <a:lnSpc>
                <a:spcPct val="90000"/>
              </a:lnSpc>
              <a:spcBef>
                <a:spcPct val="0"/>
              </a:spcBef>
              <a:spcAft>
                <a:spcPct val="15000"/>
              </a:spcAft>
              <a:buChar char="••"/>
            </a:pPr>
            <a:r>
              <a:rPr lang="it-IT" sz="2200" kern="1200" dirty="0"/>
              <a:t>Questi ultimi non li hanno mai denunciati</a:t>
            </a:r>
            <a:endParaRPr lang="en-GB" sz="2200" kern="1200" dirty="0"/>
          </a:p>
        </p:txBody>
      </p:sp>
      <p:sp>
        <p:nvSpPr>
          <p:cNvPr id="11" name="Figura a mano libera 10"/>
          <p:cNvSpPr/>
          <p:nvPr/>
        </p:nvSpPr>
        <p:spPr>
          <a:xfrm>
            <a:off x="419857" y="4920136"/>
            <a:ext cx="3526351" cy="1296837"/>
          </a:xfrm>
          <a:custGeom>
            <a:avLst/>
            <a:gdLst>
              <a:gd name="connsiteX0" fmla="*/ 0 w 3526351"/>
              <a:gd name="connsiteY0" fmla="*/ 216144 h 1296837"/>
              <a:gd name="connsiteX1" fmla="*/ 216144 w 3526351"/>
              <a:gd name="connsiteY1" fmla="*/ 0 h 1296837"/>
              <a:gd name="connsiteX2" fmla="*/ 3310207 w 3526351"/>
              <a:gd name="connsiteY2" fmla="*/ 0 h 1296837"/>
              <a:gd name="connsiteX3" fmla="*/ 3526351 w 3526351"/>
              <a:gd name="connsiteY3" fmla="*/ 216144 h 1296837"/>
              <a:gd name="connsiteX4" fmla="*/ 3526351 w 3526351"/>
              <a:gd name="connsiteY4" fmla="*/ 1080693 h 1296837"/>
              <a:gd name="connsiteX5" fmla="*/ 3310207 w 3526351"/>
              <a:gd name="connsiteY5" fmla="*/ 1296837 h 1296837"/>
              <a:gd name="connsiteX6" fmla="*/ 216144 w 3526351"/>
              <a:gd name="connsiteY6" fmla="*/ 1296837 h 1296837"/>
              <a:gd name="connsiteX7" fmla="*/ 0 w 3526351"/>
              <a:gd name="connsiteY7" fmla="*/ 1080693 h 1296837"/>
              <a:gd name="connsiteX8" fmla="*/ 0 w 3526351"/>
              <a:gd name="connsiteY8" fmla="*/ 216144 h 1296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26351" h="1296837">
                <a:moveTo>
                  <a:pt x="0" y="216144"/>
                </a:moveTo>
                <a:cubicBezTo>
                  <a:pt x="0" y="96771"/>
                  <a:pt x="96771" y="0"/>
                  <a:pt x="216144" y="0"/>
                </a:cubicBezTo>
                <a:lnTo>
                  <a:pt x="3310207" y="0"/>
                </a:lnTo>
                <a:cubicBezTo>
                  <a:pt x="3429580" y="0"/>
                  <a:pt x="3526351" y="96771"/>
                  <a:pt x="3526351" y="216144"/>
                </a:cubicBezTo>
                <a:lnTo>
                  <a:pt x="3526351" y="1080693"/>
                </a:lnTo>
                <a:cubicBezTo>
                  <a:pt x="3526351" y="1200066"/>
                  <a:pt x="3429580" y="1296837"/>
                  <a:pt x="3310207" y="1296837"/>
                </a:cubicBezTo>
                <a:lnTo>
                  <a:pt x="216144" y="1296837"/>
                </a:lnTo>
                <a:cubicBezTo>
                  <a:pt x="96771" y="1296837"/>
                  <a:pt x="0" y="1200066"/>
                  <a:pt x="0" y="1080693"/>
                </a:cubicBezTo>
                <a:lnTo>
                  <a:pt x="0" y="216144"/>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alpha val="90000"/>
              <a:hueOff val="0"/>
              <a:satOff val="0"/>
              <a:lumOff val="0"/>
              <a:alphaOff val="-40000"/>
            </a:schemeClr>
          </a:fillRef>
          <a:effectRef idx="2">
            <a:schemeClr val="accent1">
              <a:alpha val="90000"/>
              <a:hueOff val="0"/>
              <a:satOff val="0"/>
              <a:lumOff val="0"/>
              <a:alphaOff val="-40000"/>
            </a:schemeClr>
          </a:effectRef>
          <a:fontRef idx="minor">
            <a:schemeClr val="lt1"/>
          </a:fontRef>
        </p:style>
        <p:txBody>
          <a:bodyPr spcFirstLastPara="0" vert="horz" wrap="square" lIns="162366" tIns="112836" rIns="162366" bIns="112836" numCol="1" spcCol="1270" anchor="ctr" anchorCtr="0">
            <a:noAutofit/>
          </a:bodyPr>
          <a:lstStyle/>
          <a:p>
            <a:pPr lvl="0" algn="ctr" defTabSz="1155700" rtl="0">
              <a:lnSpc>
                <a:spcPct val="90000"/>
              </a:lnSpc>
              <a:spcBef>
                <a:spcPct val="0"/>
              </a:spcBef>
              <a:spcAft>
                <a:spcPct val="35000"/>
              </a:spcAft>
            </a:pPr>
            <a:r>
              <a:rPr lang="it-IT" sz="2600" kern="1200" dirty="0"/>
              <a:t>Le cosche di Giussano e Seregno</a:t>
            </a:r>
            <a:endParaRPr lang="en-GB" sz="2600" kern="1200" dirty="0"/>
          </a:p>
        </p:txBody>
      </p:sp>
      <p:sp>
        <p:nvSpPr>
          <p:cNvPr id="4" name="Titolo 3"/>
          <p:cNvSpPr>
            <a:spLocks noGrp="1"/>
          </p:cNvSpPr>
          <p:nvPr>
            <p:ph type="title"/>
          </p:nvPr>
        </p:nvSpPr>
        <p:spPr>
          <a:xfrm>
            <a:off x="2225842" y="764373"/>
            <a:ext cx="9280358" cy="1293028"/>
          </a:xfrm>
        </p:spPr>
        <p:txBody>
          <a:bodyPr/>
          <a:lstStyle/>
          <a:p>
            <a:r>
              <a:rPr lang="it-IT" dirty="0"/>
              <a:t>37 arresti per l’operazione Ulisse</a:t>
            </a:r>
            <a:endParaRPr lang="en-GB" dirty="0"/>
          </a:p>
        </p:txBody>
      </p:sp>
      <p:sp>
        <p:nvSpPr>
          <p:cNvPr id="6" name="Segnaposto data 5"/>
          <p:cNvSpPr>
            <a:spLocks noGrp="1"/>
          </p:cNvSpPr>
          <p:nvPr>
            <p:ph type="dt" sz="half" idx="10"/>
          </p:nvPr>
        </p:nvSpPr>
        <p:spPr/>
        <p:txBody>
          <a:bodyPr/>
          <a:lstStyle/>
          <a:p>
            <a:r>
              <a:rPr lang="en-US" sz="1800" dirty="0"/>
              <a:t>11/09/2012</a:t>
            </a:r>
          </a:p>
        </p:txBody>
      </p:sp>
      <p:pic>
        <p:nvPicPr>
          <p:cNvPr id="1028" name="Picture 4" descr="Risultati immagini per graffa 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866021" y="3760315"/>
            <a:ext cx="282955" cy="88113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5" name="CasellaDiTesto 14"/>
          <p:cNvSpPr txBox="1"/>
          <p:nvPr/>
        </p:nvSpPr>
        <p:spPr>
          <a:xfrm>
            <a:off x="7257327" y="3823156"/>
            <a:ext cx="3310360" cy="769441"/>
          </a:xfrm>
          <a:prstGeom prst="rect">
            <a:avLst/>
          </a:prstGeom>
          <a:noFill/>
        </p:spPr>
        <p:txBody>
          <a:bodyPr wrap="square" rtlCol="0">
            <a:spAutoFit/>
          </a:bodyPr>
          <a:lstStyle/>
          <a:p>
            <a:pPr algn="ctr"/>
            <a:r>
              <a:rPr lang="it-IT" sz="2200" dirty="0">
                <a:solidFill>
                  <a:schemeClr val="bg1"/>
                </a:solidFill>
              </a:rPr>
              <a:t>Responsabili omicidio Carmelo Novella</a:t>
            </a:r>
            <a:endParaRPr lang="en-GB" sz="2200" dirty="0">
              <a:solidFill>
                <a:schemeClr val="bg1"/>
              </a:solidFill>
            </a:endParaRPr>
          </a:p>
        </p:txBody>
      </p:sp>
    </p:spTree>
    <p:extLst>
      <p:ext uri="{BB962C8B-B14F-4D97-AF65-F5344CB8AC3E}">
        <p14:creationId xmlns:p14="http://schemas.microsoft.com/office/powerpoint/2010/main" val="4073433496"/>
      </p:ext>
    </p:extLst>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right)">
                                      <p:cBhvr>
                                        <p:cTn id="15" dur="500"/>
                                        <p:tgtEl>
                                          <p:spTgt spid="9"/>
                                        </p:tgtEl>
                                      </p:cBhvr>
                                    </p:animEffect>
                                  </p:childTnLst>
                                </p:cTn>
                              </p:par>
                              <p:par>
                                <p:cTn id="16" presetID="22" presetClass="entr" presetSubtype="2"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right)">
                                      <p:cBhvr>
                                        <p:cTn id="18" dur="500"/>
                                        <p:tgtEl>
                                          <p:spTgt spid="8"/>
                                        </p:tgtEl>
                                      </p:cBhvr>
                                    </p:animEffect>
                                  </p:childTnLst>
                                </p:cTn>
                              </p:par>
                              <p:par>
                                <p:cTn id="19" presetID="22" presetClass="entr" presetSubtype="4" fill="hold" nodeType="withEffect">
                                  <p:stCondLst>
                                    <p:cond delay="0"/>
                                  </p:stCondLst>
                                  <p:childTnLst>
                                    <p:set>
                                      <p:cBhvr>
                                        <p:cTn id="20" dur="1" fill="hold">
                                          <p:stCondLst>
                                            <p:cond delay="0"/>
                                          </p:stCondLst>
                                        </p:cTn>
                                        <p:tgtEl>
                                          <p:spTgt spid="1028"/>
                                        </p:tgtEl>
                                        <p:attrNameLst>
                                          <p:attrName>style.visibility</p:attrName>
                                        </p:attrNameLst>
                                      </p:cBhvr>
                                      <p:to>
                                        <p:strVal val="visible"/>
                                      </p:to>
                                    </p:set>
                                    <p:animEffect transition="in" filter="wipe(down)">
                                      <p:cBhvr>
                                        <p:cTn id="21" dur="500"/>
                                        <p:tgtEl>
                                          <p:spTgt spid="102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500"/>
                                        <p:tgtEl>
                                          <p:spTgt spid="11"/>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895600" y="567728"/>
            <a:ext cx="8610600" cy="1293028"/>
          </a:xfrm>
        </p:spPr>
        <p:txBody>
          <a:bodyPr/>
          <a:lstStyle/>
          <a:p>
            <a:r>
              <a:rPr lang="it-IT" dirty="0"/>
              <a:t>Patto tra clan</a:t>
            </a:r>
            <a:endParaRPr lang="en-GB" dirty="0"/>
          </a:p>
        </p:txBody>
      </p:sp>
      <p:sp>
        <p:nvSpPr>
          <p:cNvPr id="5" name="Figura a mano libera 4"/>
          <p:cNvSpPr/>
          <p:nvPr/>
        </p:nvSpPr>
        <p:spPr>
          <a:xfrm>
            <a:off x="7627780" y="5899857"/>
            <a:ext cx="744683" cy="91440"/>
          </a:xfrm>
          <a:custGeom>
            <a:avLst/>
            <a:gdLst>
              <a:gd name="connsiteX0" fmla="*/ 0 w 744683"/>
              <a:gd name="connsiteY0" fmla="*/ 45720 h 91440"/>
              <a:gd name="connsiteX1" fmla="*/ 744683 w 744683"/>
              <a:gd name="connsiteY1" fmla="*/ 45720 h 91440"/>
            </a:gdLst>
            <a:ahLst/>
            <a:cxnLst>
              <a:cxn ang="0">
                <a:pos x="connsiteX0" y="connsiteY0"/>
              </a:cxn>
              <a:cxn ang="0">
                <a:pos x="connsiteX1" y="connsiteY1"/>
              </a:cxn>
            </a:cxnLst>
            <a:rect l="l" t="t" r="r" b="b"/>
            <a:pathLst>
              <a:path w="744683" h="91440">
                <a:moveTo>
                  <a:pt x="0" y="45720"/>
                </a:moveTo>
                <a:lnTo>
                  <a:pt x="744683" y="45720"/>
                </a:lnTo>
              </a:path>
            </a:pathLst>
          </a:custGeom>
          <a:ln w="28575"/>
        </p:spPr>
        <p:style>
          <a:lnRef idx="3">
            <a:schemeClr val="accent1"/>
          </a:lnRef>
          <a:fillRef idx="0">
            <a:schemeClr val="accent1"/>
          </a:fillRef>
          <a:effectRef idx="2">
            <a:schemeClr val="accent1"/>
          </a:effectRef>
          <a:fontRef idx="minor">
            <a:schemeClr val="tx1"/>
          </a:fontRef>
        </p:style>
        <p:txBody>
          <a:bodyPr spcFirstLastPara="0" vert="horz" wrap="square" lIns="366425" tIns="27103" rIns="366424" bIns="27103" numCol="1" spcCol="1270" anchor="ctr" anchorCtr="0">
            <a:noAutofit/>
          </a:bodyPr>
          <a:lstStyle/>
          <a:p>
            <a:pPr lvl="0" algn="ctr" defTabSz="355600">
              <a:lnSpc>
                <a:spcPct val="90000"/>
              </a:lnSpc>
              <a:spcBef>
                <a:spcPct val="0"/>
              </a:spcBef>
              <a:spcAft>
                <a:spcPct val="35000"/>
              </a:spcAft>
            </a:pPr>
            <a:endParaRPr lang="it-IT" sz="800" kern="1200" dirty="0"/>
          </a:p>
        </p:txBody>
      </p:sp>
      <p:sp>
        <p:nvSpPr>
          <p:cNvPr id="7" name="Figura a mano libera 6"/>
          <p:cNvSpPr/>
          <p:nvPr/>
        </p:nvSpPr>
        <p:spPr>
          <a:xfrm>
            <a:off x="1715247" y="3995747"/>
            <a:ext cx="2283498" cy="1949829"/>
          </a:xfrm>
          <a:custGeom>
            <a:avLst/>
            <a:gdLst>
              <a:gd name="connsiteX0" fmla="*/ 0 w 2283498"/>
              <a:gd name="connsiteY0" fmla="*/ 0 h 1949829"/>
              <a:gd name="connsiteX1" fmla="*/ 1141749 w 2283498"/>
              <a:gd name="connsiteY1" fmla="*/ 0 h 1949829"/>
              <a:gd name="connsiteX2" fmla="*/ 1141749 w 2283498"/>
              <a:gd name="connsiteY2" fmla="*/ 1949829 h 1949829"/>
              <a:gd name="connsiteX3" fmla="*/ 2283498 w 2283498"/>
              <a:gd name="connsiteY3" fmla="*/ 1949829 h 1949829"/>
            </a:gdLst>
            <a:ahLst/>
            <a:cxnLst>
              <a:cxn ang="0">
                <a:pos x="connsiteX0" y="connsiteY0"/>
              </a:cxn>
              <a:cxn ang="0">
                <a:pos x="connsiteX1" y="connsiteY1"/>
              </a:cxn>
              <a:cxn ang="0">
                <a:pos x="connsiteX2" y="connsiteY2"/>
              </a:cxn>
              <a:cxn ang="0">
                <a:pos x="connsiteX3" y="connsiteY3"/>
              </a:cxn>
            </a:cxnLst>
            <a:rect l="l" t="t" r="r" b="b"/>
            <a:pathLst>
              <a:path w="2283498" h="1949829">
                <a:moveTo>
                  <a:pt x="0" y="0"/>
                </a:moveTo>
                <a:lnTo>
                  <a:pt x="1141749" y="0"/>
                </a:lnTo>
                <a:lnTo>
                  <a:pt x="1141749" y="1949829"/>
                </a:lnTo>
                <a:lnTo>
                  <a:pt x="2283498" y="1949829"/>
                </a:lnTo>
              </a:path>
            </a:pathLst>
          </a:custGeom>
          <a:ln w="28575"/>
        </p:spPr>
        <p:style>
          <a:lnRef idx="3">
            <a:schemeClr val="accent1"/>
          </a:lnRef>
          <a:fillRef idx="0">
            <a:schemeClr val="accent1"/>
          </a:fillRef>
          <a:effectRef idx="2">
            <a:schemeClr val="accent1"/>
          </a:effectRef>
          <a:fontRef idx="minor">
            <a:schemeClr val="tx1"/>
          </a:fontRef>
        </p:style>
        <p:txBody>
          <a:bodyPr spcFirstLastPara="0" vert="horz" wrap="square" lIns="1079381" tIns="899848" rIns="1079383" bIns="899847" numCol="1" spcCol="1270" anchor="ctr" anchorCtr="0">
            <a:noAutofit/>
          </a:bodyPr>
          <a:lstStyle/>
          <a:p>
            <a:pPr lvl="0" algn="ctr" defTabSz="889000">
              <a:lnSpc>
                <a:spcPct val="90000"/>
              </a:lnSpc>
              <a:spcBef>
                <a:spcPct val="0"/>
              </a:spcBef>
              <a:spcAft>
                <a:spcPct val="35000"/>
              </a:spcAft>
            </a:pPr>
            <a:endParaRPr lang="it-IT" sz="2000" kern="1200" dirty="0"/>
          </a:p>
        </p:txBody>
      </p:sp>
      <p:sp>
        <p:nvSpPr>
          <p:cNvPr id="8" name="Figura a mano libera 7"/>
          <p:cNvSpPr/>
          <p:nvPr/>
        </p:nvSpPr>
        <p:spPr>
          <a:xfrm>
            <a:off x="7627780" y="4011247"/>
            <a:ext cx="744683" cy="967164"/>
          </a:xfrm>
          <a:custGeom>
            <a:avLst/>
            <a:gdLst>
              <a:gd name="connsiteX0" fmla="*/ 0 w 744683"/>
              <a:gd name="connsiteY0" fmla="*/ 0 h 967164"/>
              <a:gd name="connsiteX1" fmla="*/ 372341 w 744683"/>
              <a:gd name="connsiteY1" fmla="*/ 0 h 967164"/>
              <a:gd name="connsiteX2" fmla="*/ 372341 w 744683"/>
              <a:gd name="connsiteY2" fmla="*/ 967164 h 967164"/>
              <a:gd name="connsiteX3" fmla="*/ 744683 w 744683"/>
              <a:gd name="connsiteY3" fmla="*/ 967164 h 967164"/>
            </a:gdLst>
            <a:ahLst/>
            <a:cxnLst>
              <a:cxn ang="0">
                <a:pos x="connsiteX0" y="connsiteY0"/>
              </a:cxn>
              <a:cxn ang="0">
                <a:pos x="connsiteX1" y="connsiteY1"/>
              </a:cxn>
              <a:cxn ang="0">
                <a:pos x="connsiteX2" y="connsiteY2"/>
              </a:cxn>
              <a:cxn ang="0">
                <a:pos x="connsiteX3" y="connsiteY3"/>
              </a:cxn>
            </a:cxnLst>
            <a:rect l="l" t="t" r="r" b="b"/>
            <a:pathLst>
              <a:path w="744683" h="967164">
                <a:moveTo>
                  <a:pt x="0" y="0"/>
                </a:moveTo>
                <a:lnTo>
                  <a:pt x="372341" y="0"/>
                </a:lnTo>
                <a:lnTo>
                  <a:pt x="372341" y="967164"/>
                </a:lnTo>
                <a:lnTo>
                  <a:pt x="744683" y="967164"/>
                </a:lnTo>
              </a:path>
            </a:pathLst>
          </a:custGeom>
          <a:ln w="28575"/>
        </p:spPr>
        <p:style>
          <a:lnRef idx="3">
            <a:schemeClr val="accent1"/>
          </a:lnRef>
          <a:fillRef idx="0">
            <a:schemeClr val="accent1"/>
          </a:fillRef>
          <a:effectRef idx="2">
            <a:schemeClr val="accent1"/>
          </a:effectRef>
          <a:fontRef idx="minor">
            <a:schemeClr val="tx1"/>
          </a:fontRef>
        </p:style>
        <p:txBody>
          <a:bodyPr spcFirstLastPara="0" vert="horz" wrap="square" lIns="354526" tIns="453066" rIns="354526" bIns="453067" numCol="1" spcCol="1270" anchor="ctr" anchorCtr="0">
            <a:noAutofit/>
          </a:bodyPr>
          <a:lstStyle/>
          <a:p>
            <a:pPr lvl="0" algn="ctr" defTabSz="889000">
              <a:lnSpc>
                <a:spcPct val="90000"/>
              </a:lnSpc>
              <a:spcBef>
                <a:spcPct val="0"/>
              </a:spcBef>
              <a:spcAft>
                <a:spcPct val="35000"/>
              </a:spcAft>
            </a:pPr>
            <a:endParaRPr lang="it-IT" sz="2000" kern="1200" dirty="0"/>
          </a:p>
        </p:txBody>
      </p:sp>
      <p:sp>
        <p:nvSpPr>
          <p:cNvPr id="9" name="Figura a mano libera 8"/>
          <p:cNvSpPr/>
          <p:nvPr/>
        </p:nvSpPr>
        <p:spPr>
          <a:xfrm>
            <a:off x="7627780" y="3965527"/>
            <a:ext cx="744683" cy="91440"/>
          </a:xfrm>
          <a:custGeom>
            <a:avLst/>
            <a:gdLst>
              <a:gd name="connsiteX0" fmla="*/ 0 w 744683"/>
              <a:gd name="connsiteY0" fmla="*/ 45720 h 91440"/>
              <a:gd name="connsiteX1" fmla="*/ 744683 w 744683"/>
              <a:gd name="connsiteY1" fmla="*/ 45720 h 91440"/>
            </a:gdLst>
            <a:ahLst/>
            <a:cxnLst>
              <a:cxn ang="0">
                <a:pos x="connsiteX0" y="connsiteY0"/>
              </a:cxn>
              <a:cxn ang="0">
                <a:pos x="connsiteX1" y="connsiteY1"/>
              </a:cxn>
            </a:cxnLst>
            <a:rect l="l" t="t" r="r" b="b"/>
            <a:pathLst>
              <a:path w="744683" h="91440">
                <a:moveTo>
                  <a:pt x="0" y="45720"/>
                </a:moveTo>
                <a:lnTo>
                  <a:pt x="744683" y="45720"/>
                </a:lnTo>
              </a:path>
            </a:pathLst>
          </a:custGeom>
          <a:ln w="28575"/>
        </p:spPr>
        <p:style>
          <a:lnRef idx="3">
            <a:schemeClr val="accent1"/>
          </a:lnRef>
          <a:fillRef idx="0">
            <a:schemeClr val="accent1"/>
          </a:fillRef>
          <a:effectRef idx="2">
            <a:schemeClr val="accent1"/>
          </a:effectRef>
          <a:fontRef idx="minor">
            <a:schemeClr val="tx1"/>
          </a:fontRef>
        </p:style>
        <p:txBody>
          <a:bodyPr spcFirstLastPara="0" vert="horz" wrap="square" lIns="366425" tIns="27103" rIns="366424" bIns="27103" numCol="1" spcCol="1270" anchor="ctr" anchorCtr="0">
            <a:noAutofit/>
          </a:bodyPr>
          <a:lstStyle/>
          <a:p>
            <a:pPr lvl="0" algn="ctr" defTabSz="889000">
              <a:lnSpc>
                <a:spcPct val="90000"/>
              </a:lnSpc>
              <a:spcBef>
                <a:spcPct val="0"/>
              </a:spcBef>
              <a:spcAft>
                <a:spcPct val="35000"/>
              </a:spcAft>
            </a:pPr>
            <a:endParaRPr lang="it-IT" sz="2000" kern="1200" dirty="0"/>
          </a:p>
        </p:txBody>
      </p:sp>
      <p:sp>
        <p:nvSpPr>
          <p:cNvPr id="10" name="Figura a mano libera 9"/>
          <p:cNvSpPr/>
          <p:nvPr/>
        </p:nvSpPr>
        <p:spPr>
          <a:xfrm>
            <a:off x="7627780" y="3044082"/>
            <a:ext cx="744683" cy="967164"/>
          </a:xfrm>
          <a:custGeom>
            <a:avLst/>
            <a:gdLst>
              <a:gd name="connsiteX0" fmla="*/ 0 w 744683"/>
              <a:gd name="connsiteY0" fmla="*/ 967164 h 967164"/>
              <a:gd name="connsiteX1" fmla="*/ 372341 w 744683"/>
              <a:gd name="connsiteY1" fmla="*/ 967164 h 967164"/>
              <a:gd name="connsiteX2" fmla="*/ 372341 w 744683"/>
              <a:gd name="connsiteY2" fmla="*/ 0 h 967164"/>
              <a:gd name="connsiteX3" fmla="*/ 744683 w 744683"/>
              <a:gd name="connsiteY3" fmla="*/ 0 h 967164"/>
            </a:gdLst>
            <a:ahLst/>
            <a:cxnLst>
              <a:cxn ang="0">
                <a:pos x="connsiteX0" y="connsiteY0"/>
              </a:cxn>
              <a:cxn ang="0">
                <a:pos x="connsiteX1" y="connsiteY1"/>
              </a:cxn>
              <a:cxn ang="0">
                <a:pos x="connsiteX2" y="connsiteY2"/>
              </a:cxn>
              <a:cxn ang="0">
                <a:pos x="connsiteX3" y="connsiteY3"/>
              </a:cxn>
            </a:cxnLst>
            <a:rect l="l" t="t" r="r" b="b"/>
            <a:pathLst>
              <a:path w="744683" h="967164">
                <a:moveTo>
                  <a:pt x="0" y="967164"/>
                </a:moveTo>
                <a:lnTo>
                  <a:pt x="372341" y="967164"/>
                </a:lnTo>
                <a:lnTo>
                  <a:pt x="372341" y="0"/>
                </a:lnTo>
                <a:lnTo>
                  <a:pt x="744683" y="0"/>
                </a:lnTo>
              </a:path>
            </a:pathLst>
          </a:custGeom>
          <a:ln w="28575"/>
        </p:spPr>
        <p:style>
          <a:lnRef idx="3">
            <a:schemeClr val="accent1"/>
          </a:lnRef>
          <a:fillRef idx="0">
            <a:schemeClr val="accent1"/>
          </a:fillRef>
          <a:effectRef idx="2">
            <a:schemeClr val="accent1"/>
          </a:effectRef>
          <a:fontRef idx="minor">
            <a:schemeClr val="tx1"/>
          </a:fontRef>
        </p:style>
        <p:txBody>
          <a:bodyPr spcFirstLastPara="0" vert="horz" wrap="square" lIns="354526" tIns="453067" rIns="354526" bIns="453066" numCol="1" spcCol="1270" anchor="ctr" anchorCtr="0">
            <a:noAutofit/>
          </a:bodyPr>
          <a:lstStyle/>
          <a:p>
            <a:pPr lvl="0" algn="ctr" defTabSz="889000">
              <a:lnSpc>
                <a:spcPct val="90000"/>
              </a:lnSpc>
              <a:spcBef>
                <a:spcPct val="0"/>
              </a:spcBef>
              <a:spcAft>
                <a:spcPct val="35000"/>
              </a:spcAft>
            </a:pPr>
            <a:endParaRPr lang="it-IT" sz="2000" kern="1200" dirty="0"/>
          </a:p>
        </p:txBody>
      </p:sp>
      <p:sp>
        <p:nvSpPr>
          <p:cNvPr id="11" name="Figura a mano libera 10"/>
          <p:cNvSpPr/>
          <p:nvPr/>
        </p:nvSpPr>
        <p:spPr>
          <a:xfrm flipV="1">
            <a:off x="1715245" y="3980996"/>
            <a:ext cx="2283498" cy="45719"/>
          </a:xfrm>
          <a:custGeom>
            <a:avLst/>
            <a:gdLst>
              <a:gd name="connsiteX0" fmla="*/ 0 w 2283498"/>
              <a:gd name="connsiteY0" fmla="*/ 45720 h 91440"/>
              <a:gd name="connsiteX1" fmla="*/ 1141749 w 2283498"/>
              <a:gd name="connsiteY1" fmla="*/ 45720 h 91440"/>
              <a:gd name="connsiteX2" fmla="*/ 1141749 w 2283498"/>
              <a:gd name="connsiteY2" fmla="*/ 61219 h 91440"/>
              <a:gd name="connsiteX3" fmla="*/ 2283498 w 2283498"/>
              <a:gd name="connsiteY3" fmla="*/ 61219 h 91440"/>
            </a:gdLst>
            <a:ahLst/>
            <a:cxnLst>
              <a:cxn ang="0">
                <a:pos x="connsiteX0" y="connsiteY0"/>
              </a:cxn>
              <a:cxn ang="0">
                <a:pos x="connsiteX1" y="connsiteY1"/>
              </a:cxn>
              <a:cxn ang="0">
                <a:pos x="connsiteX2" y="connsiteY2"/>
              </a:cxn>
              <a:cxn ang="0">
                <a:pos x="connsiteX3" y="connsiteY3"/>
              </a:cxn>
            </a:cxnLst>
            <a:rect l="l" t="t" r="r" b="b"/>
            <a:pathLst>
              <a:path w="2283498" h="91440">
                <a:moveTo>
                  <a:pt x="0" y="45720"/>
                </a:moveTo>
                <a:lnTo>
                  <a:pt x="1141749" y="45720"/>
                </a:lnTo>
                <a:lnTo>
                  <a:pt x="1141749" y="61219"/>
                </a:lnTo>
                <a:lnTo>
                  <a:pt x="2283498" y="61219"/>
                </a:lnTo>
              </a:path>
            </a:pathLst>
          </a:custGeom>
          <a:ln w="28575"/>
        </p:spPr>
        <p:style>
          <a:lnRef idx="3">
            <a:schemeClr val="accent1"/>
          </a:lnRef>
          <a:fillRef idx="0">
            <a:schemeClr val="accent1"/>
          </a:fillRef>
          <a:effectRef idx="2">
            <a:schemeClr val="accent1"/>
          </a:effectRef>
          <a:fontRef idx="minor">
            <a:schemeClr val="tx1"/>
          </a:fontRef>
        </p:style>
        <p:txBody>
          <a:bodyPr spcFirstLastPara="0" vert="horz" wrap="square" lIns="1097360" tIns="-11368" rIns="1097361" bIns="-11369" numCol="1" spcCol="1270" anchor="ctr" anchorCtr="0">
            <a:noAutofit/>
          </a:bodyPr>
          <a:lstStyle/>
          <a:p>
            <a:pPr lvl="0" algn="ctr" defTabSz="889000">
              <a:lnSpc>
                <a:spcPct val="90000"/>
              </a:lnSpc>
              <a:spcBef>
                <a:spcPct val="0"/>
              </a:spcBef>
              <a:spcAft>
                <a:spcPct val="35000"/>
              </a:spcAft>
            </a:pPr>
            <a:endParaRPr lang="it-IT" sz="2000" kern="1200" dirty="0"/>
          </a:p>
        </p:txBody>
      </p:sp>
      <p:sp>
        <p:nvSpPr>
          <p:cNvPr id="12" name="Figura a mano libera 11"/>
          <p:cNvSpPr/>
          <p:nvPr/>
        </p:nvSpPr>
        <p:spPr>
          <a:xfrm>
            <a:off x="1715247" y="3044082"/>
            <a:ext cx="2283498" cy="951665"/>
          </a:xfrm>
          <a:custGeom>
            <a:avLst/>
            <a:gdLst>
              <a:gd name="connsiteX0" fmla="*/ 0 w 2283498"/>
              <a:gd name="connsiteY0" fmla="*/ 951665 h 951665"/>
              <a:gd name="connsiteX1" fmla="*/ 1141749 w 2283498"/>
              <a:gd name="connsiteY1" fmla="*/ 951665 h 951665"/>
              <a:gd name="connsiteX2" fmla="*/ 1141749 w 2283498"/>
              <a:gd name="connsiteY2" fmla="*/ 0 h 951665"/>
              <a:gd name="connsiteX3" fmla="*/ 2283498 w 2283498"/>
              <a:gd name="connsiteY3" fmla="*/ 0 h 951665"/>
            </a:gdLst>
            <a:ahLst/>
            <a:cxnLst>
              <a:cxn ang="0">
                <a:pos x="connsiteX0" y="connsiteY0"/>
              </a:cxn>
              <a:cxn ang="0">
                <a:pos x="connsiteX1" y="connsiteY1"/>
              </a:cxn>
              <a:cxn ang="0">
                <a:pos x="connsiteX2" y="connsiteY2"/>
              </a:cxn>
              <a:cxn ang="0">
                <a:pos x="connsiteX3" y="connsiteY3"/>
              </a:cxn>
            </a:cxnLst>
            <a:rect l="l" t="t" r="r" b="b"/>
            <a:pathLst>
              <a:path w="2283498" h="951665">
                <a:moveTo>
                  <a:pt x="0" y="951665"/>
                </a:moveTo>
                <a:lnTo>
                  <a:pt x="1141749" y="951665"/>
                </a:lnTo>
                <a:lnTo>
                  <a:pt x="1141749" y="0"/>
                </a:lnTo>
                <a:lnTo>
                  <a:pt x="2283498" y="0"/>
                </a:lnTo>
              </a:path>
            </a:pathLst>
          </a:custGeom>
          <a:ln w="28575"/>
        </p:spPr>
        <p:style>
          <a:lnRef idx="3">
            <a:schemeClr val="accent1"/>
          </a:lnRef>
          <a:fillRef idx="0">
            <a:schemeClr val="accent1"/>
          </a:fillRef>
          <a:effectRef idx="2">
            <a:schemeClr val="accent1"/>
          </a:effectRef>
          <a:fontRef idx="minor">
            <a:schemeClr val="tx1"/>
          </a:fontRef>
        </p:style>
        <p:txBody>
          <a:bodyPr spcFirstLastPara="0" vert="horz" wrap="square" lIns="1092602" tIns="413986" rIns="1092603" bIns="413986" numCol="1" spcCol="1270" anchor="ctr" anchorCtr="0">
            <a:noAutofit/>
          </a:bodyPr>
          <a:lstStyle/>
          <a:p>
            <a:pPr lvl="0" algn="ctr" defTabSz="889000">
              <a:lnSpc>
                <a:spcPct val="90000"/>
              </a:lnSpc>
              <a:spcBef>
                <a:spcPct val="0"/>
              </a:spcBef>
              <a:spcAft>
                <a:spcPct val="35000"/>
              </a:spcAft>
            </a:pPr>
            <a:endParaRPr lang="it-IT" sz="2000" kern="1200" dirty="0"/>
          </a:p>
        </p:txBody>
      </p:sp>
      <p:sp>
        <p:nvSpPr>
          <p:cNvPr id="13" name="Figura a mano libera 12"/>
          <p:cNvSpPr/>
          <p:nvPr/>
        </p:nvSpPr>
        <p:spPr>
          <a:xfrm>
            <a:off x="1715247" y="2090937"/>
            <a:ext cx="2283498" cy="1904809"/>
          </a:xfrm>
          <a:custGeom>
            <a:avLst/>
            <a:gdLst>
              <a:gd name="connsiteX0" fmla="*/ 0 w 2283498"/>
              <a:gd name="connsiteY0" fmla="*/ 1904809 h 1904809"/>
              <a:gd name="connsiteX1" fmla="*/ 1141749 w 2283498"/>
              <a:gd name="connsiteY1" fmla="*/ 1904809 h 1904809"/>
              <a:gd name="connsiteX2" fmla="*/ 1141749 w 2283498"/>
              <a:gd name="connsiteY2" fmla="*/ 0 h 1904809"/>
              <a:gd name="connsiteX3" fmla="*/ 2283498 w 2283498"/>
              <a:gd name="connsiteY3" fmla="*/ 0 h 1904809"/>
            </a:gdLst>
            <a:ahLst/>
            <a:cxnLst>
              <a:cxn ang="0">
                <a:pos x="connsiteX0" y="connsiteY0"/>
              </a:cxn>
              <a:cxn ang="0">
                <a:pos x="connsiteX1" y="connsiteY1"/>
              </a:cxn>
              <a:cxn ang="0">
                <a:pos x="connsiteX2" y="connsiteY2"/>
              </a:cxn>
              <a:cxn ang="0">
                <a:pos x="connsiteX3" y="connsiteY3"/>
              </a:cxn>
            </a:cxnLst>
            <a:rect l="l" t="t" r="r" b="b"/>
            <a:pathLst>
              <a:path w="2283498" h="1904809">
                <a:moveTo>
                  <a:pt x="0" y="1904809"/>
                </a:moveTo>
                <a:lnTo>
                  <a:pt x="1141749" y="1904809"/>
                </a:lnTo>
                <a:lnTo>
                  <a:pt x="1141749" y="0"/>
                </a:lnTo>
                <a:lnTo>
                  <a:pt x="2283498" y="0"/>
                </a:lnTo>
              </a:path>
            </a:pathLst>
          </a:custGeom>
          <a:ln w="28575"/>
        </p:spPr>
        <p:style>
          <a:lnRef idx="3">
            <a:schemeClr val="accent1"/>
          </a:lnRef>
          <a:fillRef idx="0">
            <a:schemeClr val="accent1"/>
          </a:fillRef>
          <a:effectRef idx="2">
            <a:schemeClr val="accent1"/>
          </a:effectRef>
          <a:fontRef idx="minor">
            <a:schemeClr val="tx1"/>
          </a:fontRef>
        </p:style>
        <p:txBody>
          <a:bodyPr spcFirstLastPara="0" vert="horz" wrap="square" lIns="1080107" tIns="878064" rIns="1080108" bIns="878062" numCol="1" spcCol="1270" anchor="ctr" anchorCtr="0">
            <a:noAutofit/>
          </a:bodyPr>
          <a:lstStyle/>
          <a:p>
            <a:pPr lvl="0" algn="ctr" defTabSz="889000">
              <a:lnSpc>
                <a:spcPct val="90000"/>
              </a:lnSpc>
              <a:spcBef>
                <a:spcPct val="0"/>
              </a:spcBef>
              <a:spcAft>
                <a:spcPct val="35000"/>
              </a:spcAft>
            </a:pPr>
            <a:endParaRPr lang="it-IT" sz="2000" kern="1200" dirty="0"/>
          </a:p>
        </p:txBody>
      </p:sp>
      <p:sp>
        <p:nvSpPr>
          <p:cNvPr id="14" name="Figura a mano libera 13"/>
          <p:cNvSpPr/>
          <p:nvPr/>
        </p:nvSpPr>
        <p:spPr>
          <a:xfrm>
            <a:off x="139700" y="3508393"/>
            <a:ext cx="2176385" cy="974708"/>
          </a:xfrm>
          <a:custGeom>
            <a:avLst/>
            <a:gdLst>
              <a:gd name="connsiteX0" fmla="*/ 0 w 2176385"/>
              <a:gd name="connsiteY0" fmla="*/ 0 h 974708"/>
              <a:gd name="connsiteX1" fmla="*/ 2176385 w 2176385"/>
              <a:gd name="connsiteY1" fmla="*/ 0 h 974708"/>
              <a:gd name="connsiteX2" fmla="*/ 2176385 w 2176385"/>
              <a:gd name="connsiteY2" fmla="*/ 974708 h 974708"/>
              <a:gd name="connsiteX3" fmla="*/ 0 w 2176385"/>
              <a:gd name="connsiteY3" fmla="*/ 974708 h 974708"/>
              <a:gd name="connsiteX4" fmla="*/ 0 w 2176385"/>
              <a:gd name="connsiteY4" fmla="*/ 0 h 9747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6385" h="974708">
                <a:moveTo>
                  <a:pt x="0" y="0"/>
                </a:moveTo>
                <a:lnTo>
                  <a:pt x="2176385" y="0"/>
                </a:lnTo>
                <a:lnTo>
                  <a:pt x="2176385" y="974708"/>
                </a:lnTo>
                <a:lnTo>
                  <a:pt x="0" y="974708"/>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it-IT" sz="2000" kern="1200" dirty="0"/>
              <a:t>Giuseppe Esposito        (1956)</a:t>
            </a:r>
            <a:endParaRPr lang="en-GB" sz="2000" kern="1200" dirty="0"/>
          </a:p>
        </p:txBody>
      </p:sp>
      <p:sp>
        <p:nvSpPr>
          <p:cNvPr id="15" name="Figura a mano libera 14"/>
          <p:cNvSpPr/>
          <p:nvPr/>
        </p:nvSpPr>
        <p:spPr>
          <a:xfrm>
            <a:off x="3998744" y="2657262"/>
            <a:ext cx="3629035" cy="773731"/>
          </a:xfrm>
          <a:custGeom>
            <a:avLst/>
            <a:gdLst>
              <a:gd name="connsiteX0" fmla="*/ 0 w 3629035"/>
              <a:gd name="connsiteY0" fmla="*/ 0 h 773731"/>
              <a:gd name="connsiteX1" fmla="*/ 3629035 w 3629035"/>
              <a:gd name="connsiteY1" fmla="*/ 0 h 773731"/>
              <a:gd name="connsiteX2" fmla="*/ 3629035 w 3629035"/>
              <a:gd name="connsiteY2" fmla="*/ 773731 h 773731"/>
              <a:gd name="connsiteX3" fmla="*/ 0 w 3629035"/>
              <a:gd name="connsiteY3" fmla="*/ 773731 h 773731"/>
              <a:gd name="connsiteX4" fmla="*/ 0 w 3629035"/>
              <a:gd name="connsiteY4" fmla="*/ 0 h 773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9035" h="773731">
                <a:moveTo>
                  <a:pt x="0" y="0"/>
                </a:moveTo>
                <a:lnTo>
                  <a:pt x="3629035" y="0"/>
                </a:lnTo>
                <a:lnTo>
                  <a:pt x="3629035" y="773731"/>
                </a:lnTo>
                <a:lnTo>
                  <a:pt x="0" y="773731"/>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it-IT" sz="2000" dirty="0"/>
              <a:t>80’</a:t>
            </a:r>
            <a:r>
              <a:rPr lang="it-IT" sz="2000" dirty="0">
                <a:sym typeface="Wingdings" panose="05000000000000000000" pitchFamily="2" charset="2"/>
              </a:rPr>
              <a:t> inizia a intrattenere rapporti con i boss mafiosi</a:t>
            </a:r>
            <a:endParaRPr lang="en-GB" sz="2000" kern="1200" dirty="0"/>
          </a:p>
        </p:txBody>
      </p:sp>
      <p:sp>
        <p:nvSpPr>
          <p:cNvPr id="16" name="Figura a mano libera 15"/>
          <p:cNvSpPr/>
          <p:nvPr/>
        </p:nvSpPr>
        <p:spPr>
          <a:xfrm>
            <a:off x="3998743" y="1689264"/>
            <a:ext cx="3629035" cy="773731"/>
          </a:xfrm>
          <a:custGeom>
            <a:avLst/>
            <a:gdLst>
              <a:gd name="connsiteX0" fmla="*/ 0 w 3629035"/>
              <a:gd name="connsiteY0" fmla="*/ 0 h 773731"/>
              <a:gd name="connsiteX1" fmla="*/ 3629035 w 3629035"/>
              <a:gd name="connsiteY1" fmla="*/ 0 h 773731"/>
              <a:gd name="connsiteX2" fmla="*/ 3629035 w 3629035"/>
              <a:gd name="connsiteY2" fmla="*/ 773731 h 773731"/>
              <a:gd name="connsiteX3" fmla="*/ 0 w 3629035"/>
              <a:gd name="connsiteY3" fmla="*/ 773731 h 773731"/>
              <a:gd name="connsiteX4" fmla="*/ 0 w 3629035"/>
              <a:gd name="connsiteY4" fmla="*/ 0 h 773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9035" h="773731">
                <a:moveTo>
                  <a:pt x="0" y="0"/>
                </a:moveTo>
                <a:lnTo>
                  <a:pt x="3629035" y="0"/>
                </a:lnTo>
                <a:lnTo>
                  <a:pt x="3629035" y="773731"/>
                </a:lnTo>
                <a:lnTo>
                  <a:pt x="0" y="773731"/>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it-IT" sz="2000" kern="1200" dirty="0"/>
              <a:t>Il boss della Camorra a </a:t>
            </a:r>
            <a:r>
              <a:rPr lang="it-IT" sz="2000" dirty="0"/>
              <a:t>M</a:t>
            </a:r>
            <a:r>
              <a:rPr lang="it-IT" sz="2000" kern="1200" dirty="0"/>
              <a:t>onza  </a:t>
            </a:r>
            <a:endParaRPr lang="en-GB" sz="2000" kern="1200" dirty="0"/>
          </a:p>
        </p:txBody>
      </p:sp>
      <p:sp>
        <p:nvSpPr>
          <p:cNvPr id="17" name="Figura a mano libera 16"/>
          <p:cNvSpPr/>
          <p:nvPr/>
        </p:nvSpPr>
        <p:spPr>
          <a:xfrm>
            <a:off x="3998745" y="3624381"/>
            <a:ext cx="3629035" cy="773731"/>
          </a:xfrm>
          <a:custGeom>
            <a:avLst/>
            <a:gdLst>
              <a:gd name="connsiteX0" fmla="*/ 0 w 3629035"/>
              <a:gd name="connsiteY0" fmla="*/ 0 h 773731"/>
              <a:gd name="connsiteX1" fmla="*/ 3629035 w 3629035"/>
              <a:gd name="connsiteY1" fmla="*/ 0 h 773731"/>
              <a:gd name="connsiteX2" fmla="*/ 3629035 w 3629035"/>
              <a:gd name="connsiteY2" fmla="*/ 773731 h 773731"/>
              <a:gd name="connsiteX3" fmla="*/ 0 w 3629035"/>
              <a:gd name="connsiteY3" fmla="*/ 773731 h 773731"/>
              <a:gd name="connsiteX4" fmla="*/ 0 w 3629035"/>
              <a:gd name="connsiteY4" fmla="*/ 0 h 773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9035" h="773731">
                <a:moveTo>
                  <a:pt x="0" y="0"/>
                </a:moveTo>
                <a:lnTo>
                  <a:pt x="3629035" y="0"/>
                </a:lnTo>
                <a:lnTo>
                  <a:pt x="3629035" y="773731"/>
                </a:lnTo>
                <a:lnTo>
                  <a:pt x="0" y="773731"/>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it-IT" sz="2000" kern="1200" dirty="0"/>
              <a:t>Manteneva un patto di non belligeranza con:</a:t>
            </a:r>
            <a:endParaRPr lang="en-GB" sz="2000" kern="1200" dirty="0"/>
          </a:p>
        </p:txBody>
      </p:sp>
      <p:sp>
        <p:nvSpPr>
          <p:cNvPr id="18" name="Figura a mano libera 17"/>
          <p:cNvSpPr/>
          <p:nvPr/>
        </p:nvSpPr>
        <p:spPr>
          <a:xfrm>
            <a:off x="8372464" y="2657216"/>
            <a:ext cx="3629035" cy="773731"/>
          </a:xfrm>
          <a:custGeom>
            <a:avLst/>
            <a:gdLst>
              <a:gd name="connsiteX0" fmla="*/ 0 w 3629035"/>
              <a:gd name="connsiteY0" fmla="*/ 0 h 773731"/>
              <a:gd name="connsiteX1" fmla="*/ 3629035 w 3629035"/>
              <a:gd name="connsiteY1" fmla="*/ 0 h 773731"/>
              <a:gd name="connsiteX2" fmla="*/ 3629035 w 3629035"/>
              <a:gd name="connsiteY2" fmla="*/ 773731 h 773731"/>
              <a:gd name="connsiteX3" fmla="*/ 0 w 3629035"/>
              <a:gd name="connsiteY3" fmla="*/ 773731 h 773731"/>
              <a:gd name="connsiteX4" fmla="*/ 0 w 3629035"/>
              <a:gd name="connsiteY4" fmla="*/ 0 h 773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9035" h="773731">
                <a:moveTo>
                  <a:pt x="0" y="0"/>
                </a:moveTo>
                <a:lnTo>
                  <a:pt x="3629035" y="0"/>
                </a:lnTo>
                <a:lnTo>
                  <a:pt x="3629035" y="773731"/>
                </a:lnTo>
                <a:lnTo>
                  <a:pt x="0" y="773731"/>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it-IT" sz="2000" kern="1200" dirty="0"/>
              <a:t>Franco Coco a Lecco </a:t>
            </a:r>
            <a:endParaRPr lang="en-GB" sz="2000" kern="1200" dirty="0"/>
          </a:p>
        </p:txBody>
      </p:sp>
      <p:sp>
        <p:nvSpPr>
          <p:cNvPr id="19" name="Figura a mano libera 18"/>
          <p:cNvSpPr/>
          <p:nvPr/>
        </p:nvSpPr>
        <p:spPr>
          <a:xfrm>
            <a:off x="8372464" y="3624381"/>
            <a:ext cx="3629035" cy="773731"/>
          </a:xfrm>
          <a:custGeom>
            <a:avLst/>
            <a:gdLst>
              <a:gd name="connsiteX0" fmla="*/ 0 w 3629035"/>
              <a:gd name="connsiteY0" fmla="*/ 0 h 773731"/>
              <a:gd name="connsiteX1" fmla="*/ 3629035 w 3629035"/>
              <a:gd name="connsiteY1" fmla="*/ 0 h 773731"/>
              <a:gd name="connsiteX2" fmla="*/ 3629035 w 3629035"/>
              <a:gd name="connsiteY2" fmla="*/ 773731 h 773731"/>
              <a:gd name="connsiteX3" fmla="*/ 0 w 3629035"/>
              <a:gd name="connsiteY3" fmla="*/ 773731 h 773731"/>
              <a:gd name="connsiteX4" fmla="*/ 0 w 3629035"/>
              <a:gd name="connsiteY4" fmla="*/ 0 h 773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9035" h="773731">
                <a:moveTo>
                  <a:pt x="0" y="0"/>
                </a:moveTo>
                <a:lnTo>
                  <a:pt x="3629035" y="0"/>
                </a:lnTo>
                <a:lnTo>
                  <a:pt x="3629035" y="773731"/>
                </a:lnTo>
                <a:lnTo>
                  <a:pt x="0" y="773731"/>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it-IT" sz="2000" kern="1200" dirty="0"/>
              <a:t>Gli Stagno a Seregno </a:t>
            </a:r>
            <a:endParaRPr lang="en-GB" sz="2000" kern="1200" dirty="0"/>
          </a:p>
        </p:txBody>
      </p:sp>
      <p:sp>
        <p:nvSpPr>
          <p:cNvPr id="20" name="Figura a mano libera 19"/>
          <p:cNvSpPr/>
          <p:nvPr/>
        </p:nvSpPr>
        <p:spPr>
          <a:xfrm>
            <a:off x="8372464" y="4591546"/>
            <a:ext cx="3629035" cy="773731"/>
          </a:xfrm>
          <a:custGeom>
            <a:avLst/>
            <a:gdLst>
              <a:gd name="connsiteX0" fmla="*/ 0 w 3629035"/>
              <a:gd name="connsiteY0" fmla="*/ 0 h 773731"/>
              <a:gd name="connsiteX1" fmla="*/ 3629035 w 3629035"/>
              <a:gd name="connsiteY1" fmla="*/ 0 h 773731"/>
              <a:gd name="connsiteX2" fmla="*/ 3629035 w 3629035"/>
              <a:gd name="connsiteY2" fmla="*/ 773731 h 773731"/>
              <a:gd name="connsiteX3" fmla="*/ 0 w 3629035"/>
              <a:gd name="connsiteY3" fmla="*/ 773731 h 773731"/>
              <a:gd name="connsiteX4" fmla="*/ 0 w 3629035"/>
              <a:gd name="connsiteY4" fmla="*/ 0 h 773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9035" h="773731">
                <a:moveTo>
                  <a:pt x="0" y="0"/>
                </a:moveTo>
                <a:lnTo>
                  <a:pt x="3629035" y="0"/>
                </a:lnTo>
                <a:lnTo>
                  <a:pt x="3629035" y="773731"/>
                </a:lnTo>
                <a:lnTo>
                  <a:pt x="0" y="773731"/>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it-IT" sz="2000" kern="1200" dirty="0"/>
              <a:t>Salvatore Mancuso a Giussano </a:t>
            </a:r>
            <a:endParaRPr lang="en-GB" sz="2000" kern="1200" dirty="0"/>
          </a:p>
        </p:txBody>
      </p:sp>
      <p:sp>
        <p:nvSpPr>
          <p:cNvPr id="21" name="Figura a mano libera 20"/>
          <p:cNvSpPr/>
          <p:nvPr/>
        </p:nvSpPr>
        <p:spPr>
          <a:xfrm>
            <a:off x="3998745" y="5560378"/>
            <a:ext cx="3629035" cy="770397"/>
          </a:xfrm>
          <a:custGeom>
            <a:avLst/>
            <a:gdLst>
              <a:gd name="connsiteX0" fmla="*/ 0 w 3629035"/>
              <a:gd name="connsiteY0" fmla="*/ 0 h 770397"/>
              <a:gd name="connsiteX1" fmla="*/ 3629035 w 3629035"/>
              <a:gd name="connsiteY1" fmla="*/ 0 h 770397"/>
              <a:gd name="connsiteX2" fmla="*/ 3629035 w 3629035"/>
              <a:gd name="connsiteY2" fmla="*/ 770397 h 770397"/>
              <a:gd name="connsiteX3" fmla="*/ 0 w 3629035"/>
              <a:gd name="connsiteY3" fmla="*/ 770397 h 770397"/>
              <a:gd name="connsiteX4" fmla="*/ 0 w 3629035"/>
              <a:gd name="connsiteY4" fmla="*/ 0 h 770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9035" h="770397">
                <a:moveTo>
                  <a:pt x="0" y="0"/>
                </a:moveTo>
                <a:lnTo>
                  <a:pt x="3629035" y="0"/>
                </a:lnTo>
                <a:lnTo>
                  <a:pt x="3629035" y="770397"/>
                </a:lnTo>
                <a:lnTo>
                  <a:pt x="0" y="770397"/>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it-IT" sz="2000" kern="1200" dirty="0"/>
              <a:t>Un «cane sciolto» chiese il pizzo nel suo territorio</a:t>
            </a:r>
            <a:endParaRPr lang="en-GB" sz="2000" kern="1200" dirty="0"/>
          </a:p>
        </p:txBody>
      </p:sp>
      <p:sp>
        <p:nvSpPr>
          <p:cNvPr id="22" name="Figura a mano libera 21"/>
          <p:cNvSpPr/>
          <p:nvPr/>
        </p:nvSpPr>
        <p:spPr>
          <a:xfrm>
            <a:off x="8372464" y="5558711"/>
            <a:ext cx="3629035" cy="773731"/>
          </a:xfrm>
          <a:custGeom>
            <a:avLst/>
            <a:gdLst>
              <a:gd name="connsiteX0" fmla="*/ 0 w 3629035"/>
              <a:gd name="connsiteY0" fmla="*/ 0 h 773731"/>
              <a:gd name="connsiteX1" fmla="*/ 3629035 w 3629035"/>
              <a:gd name="connsiteY1" fmla="*/ 0 h 773731"/>
              <a:gd name="connsiteX2" fmla="*/ 3629035 w 3629035"/>
              <a:gd name="connsiteY2" fmla="*/ 773731 h 773731"/>
              <a:gd name="connsiteX3" fmla="*/ 0 w 3629035"/>
              <a:gd name="connsiteY3" fmla="*/ 773731 h 773731"/>
              <a:gd name="connsiteX4" fmla="*/ 0 w 3629035"/>
              <a:gd name="connsiteY4" fmla="*/ 0 h 773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9035" h="773731">
                <a:moveTo>
                  <a:pt x="0" y="0"/>
                </a:moveTo>
                <a:lnTo>
                  <a:pt x="3629035" y="0"/>
                </a:lnTo>
                <a:lnTo>
                  <a:pt x="3629035" y="773731"/>
                </a:lnTo>
                <a:lnTo>
                  <a:pt x="0" y="773731"/>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it-IT" sz="2000" kern="1200" dirty="0"/>
              <a:t>Da questo momento fu sempre pronto alla guerra</a:t>
            </a:r>
            <a:endParaRPr lang="en-GB" sz="2000" kern="1200" dirty="0"/>
          </a:p>
        </p:txBody>
      </p:sp>
      <p:pic>
        <p:nvPicPr>
          <p:cNvPr id="23" name="Picture 2" descr="Immagine correlata"/>
          <p:cNvPicPr>
            <a:picLocks noChangeAspect="1" noChangeArrowheads="1"/>
          </p:cNvPicPr>
          <p:nvPr/>
        </p:nvPicPr>
        <p:blipFill rotWithShape="1">
          <a:blip r:embed="rId3">
            <a:extLst>
              <a:ext uri="{28A0092B-C50C-407E-A947-70E740481C1C}">
                <a14:useLocalDpi xmlns:a14="http://schemas.microsoft.com/office/drawing/2010/main" val="0"/>
              </a:ext>
            </a:extLst>
          </a:blip>
          <a:srcRect l="38929" t="16435" r="25224" b="24083"/>
          <a:stretch/>
        </p:blipFill>
        <p:spPr bwMode="auto">
          <a:xfrm>
            <a:off x="66962" y="4606993"/>
            <a:ext cx="2321860" cy="2152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9064678"/>
      </p:ext>
    </p:extLst>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amond(out)">
                                      <p:cBhvr>
                                        <p:cTn id="7" dur="2000"/>
                                        <p:tgtEl>
                                          <p:spTgt spid="14"/>
                                        </p:tgtEl>
                                      </p:cBhvr>
                                    </p:animEffect>
                                  </p:childTnLst>
                                </p:cTn>
                              </p:par>
                              <p:par>
                                <p:cTn id="8" presetID="8" presetClass="entr" presetSubtype="32"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diamond(out)">
                                      <p:cBhvr>
                                        <p:cTn id="10" dur="2000"/>
                                        <p:tgtEl>
                                          <p:spTgt spid="13"/>
                                        </p:tgtEl>
                                      </p:cBhvr>
                                    </p:animEffect>
                                  </p:childTnLst>
                                </p:cTn>
                              </p:par>
                              <p:par>
                                <p:cTn id="11" presetID="8" presetClass="entr" presetSubtype="32"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amond(out)">
                                      <p:cBhvr>
                                        <p:cTn id="13" dur="2000"/>
                                        <p:tgtEl>
                                          <p:spTgt spid="7"/>
                                        </p:tgtEl>
                                      </p:cBhvr>
                                    </p:animEffect>
                                  </p:childTnLst>
                                </p:cTn>
                              </p:par>
                              <p:par>
                                <p:cTn id="14" presetID="8" presetClass="entr" presetSubtype="32"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diamond(out)">
                                      <p:cBhvr>
                                        <p:cTn id="16" dur="2000"/>
                                        <p:tgtEl>
                                          <p:spTgt spid="12"/>
                                        </p:tgtEl>
                                      </p:cBhvr>
                                    </p:animEffect>
                                  </p:childTnLst>
                                </p:cTn>
                              </p:par>
                              <p:par>
                                <p:cTn id="17" presetID="8" presetClass="entr" presetSubtype="32"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diamond(out)">
                                      <p:cBhvr>
                                        <p:cTn id="19" dur="2000"/>
                                        <p:tgtEl>
                                          <p:spTgt spid="23"/>
                                        </p:tgtEl>
                                      </p:cBhvr>
                                    </p:animEffect>
                                  </p:childTnLst>
                                </p:cTn>
                              </p:par>
                              <p:par>
                                <p:cTn id="20" presetID="8" presetClass="entr" presetSubtype="32" fill="hold" grpId="0" nodeType="withEffect">
                                  <p:stCondLst>
                                    <p:cond delay="500"/>
                                  </p:stCondLst>
                                  <p:childTnLst>
                                    <p:set>
                                      <p:cBhvr>
                                        <p:cTn id="21" dur="1" fill="hold">
                                          <p:stCondLst>
                                            <p:cond delay="0"/>
                                          </p:stCondLst>
                                        </p:cTn>
                                        <p:tgtEl>
                                          <p:spTgt spid="11"/>
                                        </p:tgtEl>
                                        <p:attrNameLst>
                                          <p:attrName>style.visibility</p:attrName>
                                        </p:attrNameLst>
                                      </p:cBhvr>
                                      <p:to>
                                        <p:strVal val="visible"/>
                                      </p:to>
                                    </p:set>
                                    <p:animEffect transition="in" filter="diamond(out)">
                                      <p:cBhvr>
                                        <p:cTn id="22" dur="2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left)">
                                      <p:cBhvr>
                                        <p:cTn id="42" dur="500"/>
                                        <p:tgtEl>
                                          <p:spTgt spid="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left)">
                                      <p:cBhvr>
                                        <p:cTn id="45" dur="500"/>
                                        <p:tgtEl>
                                          <p:spTgt spid="10"/>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left)">
                                      <p:cBhvr>
                                        <p:cTn id="48" dur="500"/>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additive="base">
                                        <p:cTn id="53" dur="1000" fill="hold"/>
                                        <p:tgtEl>
                                          <p:spTgt spid="19"/>
                                        </p:tgtEl>
                                        <p:attrNameLst>
                                          <p:attrName>ppt_x</p:attrName>
                                        </p:attrNameLst>
                                      </p:cBhvr>
                                      <p:tavLst>
                                        <p:tav tm="0">
                                          <p:val>
                                            <p:strVal val="1+#ppt_w/2"/>
                                          </p:val>
                                        </p:tav>
                                        <p:tav tm="100000">
                                          <p:val>
                                            <p:strVal val="#ppt_x"/>
                                          </p:val>
                                        </p:tav>
                                      </p:tavLst>
                                    </p:anim>
                                    <p:anim calcmode="lin" valueType="num">
                                      <p:cBhvr additive="base">
                                        <p:cTn id="54" dur="1000" fill="hold"/>
                                        <p:tgtEl>
                                          <p:spTgt spid="19"/>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additive="base">
                                        <p:cTn id="57" dur="1000" fill="hold"/>
                                        <p:tgtEl>
                                          <p:spTgt spid="18"/>
                                        </p:tgtEl>
                                        <p:attrNameLst>
                                          <p:attrName>ppt_x</p:attrName>
                                        </p:attrNameLst>
                                      </p:cBhvr>
                                      <p:tavLst>
                                        <p:tav tm="0">
                                          <p:val>
                                            <p:strVal val="1+#ppt_w/2"/>
                                          </p:val>
                                        </p:tav>
                                        <p:tav tm="100000">
                                          <p:val>
                                            <p:strVal val="#ppt_x"/>
                                          </p:val>
                                        </p:tav>
                                      </p:tavLst>
                                    </p:anim>
                                    <p:anim calcmode="lin" valueType="num">
                                      <p:cBhvr additive="base">
                                        <p:cTn id="58" dur="1000" fill="hold"/>
                                        <p:tgtEl>
                                          <p:spTgt spid="18"/>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p:stCondLst>
                                    <p:cond delay="0"/>
                                  </p:stCondLst>
                                  <p:childTnLst>
                                    <p:set>
                                      <p:cBhvr>
                                        <p:cTn id="60" dur="1" fill="hold">
                                          <p:stCondLst>
                                            <p:cond delay="0"/>
                                          </p:stCondLst>
                                        </p:cTn>
                                        <p:tgtEl>
                                          <p:spTgt spid="20"/>
                                        </p:tgtEl>
                                        <p:attrNameLst>
                                          <p:attrName>style.visibility</p:attrName>
                                        </p:attrNameLst>
                                      </p:cBhvr>
                                      <p:to>
                                        <p:strVal val="visible"/>
                                      </p:to>
                                    </p:set>
                                    <p:anim calcmode="lin" valueType="num">
                                      <p:cBhvr additive="base">
                                        <p:cTn id="61" dur="1000" fill="hold"/>
                                        <p:tgtEl>
                                          <p:spTgt spid="20"/>
                                        </p:tgtEl>
                                        <p:attrNameLst>
                                          <p:attrName>ppt_x</p:attrName>
                                        </p:attrNameLst>
                                      </p:cBhvr>
                                      <p:tavLst>
                                        <p:tav tm="0">
                                          <p:val>
                                            <p:strVal val="1+#ppt_w/2"/>
                                          </p:val>
                                        </p:tav>
                                        <p:tav tm="100000">
                                          <p:val>
                                            <p:strVal val="#ppt_x"/>
                                          </p:val>
                                        </p:tav>
                                      </p:tavLst>
                                    </p:anim>
                                    <p:anim calcmode="lin" valueType="num">
                                      <p:cBhvr additive="base">
                                        <p:cTn id="62" dur="10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500"/>
                                        <p:tgtEl>
                                          <p:spTgt spid="21"/>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wipe(left)">
                                      <p:cBhvr>
                                        <p:cTn id="72" dur="500"/>
                                        <p:tgtEl>
                                          <p:spTgt spid="5"/>
                                        </p:tgtEl>
                                      </p:cBhvr>
                                    </p:animEffect>
                                  </p:childTnLst>
                                </p:cTn>
                              </p:par>
                              <p:par>
                                <p:cTn id="73" presetID="2" presetClass="entr" presetSubtype="2" fill="hold" grpId="0" nodeType="with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additive="base">
                                        <p:cTn id="75" dur="500" fill="hold"/>
                                        <p:tgtEl>
                                          <p:spTgt spid="22"/>
                                        </p:tgtEl>
                                        <p:attrNameLst>
                                          <p:attrName>ppt_x</p:attrName>
                                        </p:attrNameLst>
                                      </p:cBhvr>
                                      <p:tavLst>
                                        <p:tav tm="0">
                                          <p:val>
                                            <p:strVal val="1+#ppt_w/2"/>
                                          </p:val>
                                        </p:tav>
                                        <p:tav tm="100000">
                                          <p:val>
                                            <p:strVal val="#ppt_x"/>
                                          </p:val>
                                        </p:tav>
                                      </p:tavLst>
                                    </p:anim>
                                    <p:anim calcmode="lin" valueType="num">
                                      <p:cBhvr additive="base">
                                        <p:cTn id="76"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Lst>
  </p:timing>
</p:sld>
</file>

<file path=ppt/theme/theme1.xml><?xml version="1.0" encoding="utf-8"?>
<a:theme xmlns:a="http://schemas.openxmlformats.org/drawingml/2006/main" name="Scia di vapore">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TM04033929[[fn=Ardesia]]</Template>
  <TotalTime>6197</TotalTime>
  <Words>2081</Words>
  <Application>Microsoft Office PowerPoint</Application>
  <PresentationFormat>Widescreen</PresentationFormat>
  <Paragraphs>255</Paragraphs>
  <Slides>14</Slides>
  <Notes>14</Notes>
  <HiddenSlides>0</HiddenSlides>
  <MMClips>1</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14</vt:i4>
      </vt:variant>
    </vt:vector>
  </HeadingPairs>
  <TitlesOfParts>
    <vt:vector size="19" baseType="lpstr">
      <vt:lpstr>Arial</vt:lpstr>
      <vt:lpstr>Calibri</vt:lpstr>
      <vt:lpstr>Century Gothic</vt:lpstr>
      <vt:lpstr>Wingdings</vt:lpstr>
      <vt:lpstr>Scia di vapore</vt:lpstr>
      <vt:lpstr>La mafia siamo noi</vt:lpstr>
      <vt:lpstr>INDICE:</vt:lpstr>
      <vt:lpstr>La mafia in Brianza</vt:lpstr>
      <vt:lpstr>La mafia dei giorni nostri </vt:lpstr>
      <vt:lpstr>Presentazione standard di PowerPoint</vt:lpstr>
      <vt:lpstr>Uccisione capo della ’ndrangheta</vt:lpstr>
      <vt:lpstr>8 ARRESTI PER OMICIDIO</vt:lpstr>
      <vt:lpstr>37 arresti per l’operazione Ulisse</vt:lpstr>
      <vt:lpstr>Patto tra clan</vt:lpstr>
      <vt:lpstr>Maxi Blitz a Seregno</vt:lpstr>
      <vt:lpstr>Presentazione standard di PowerPoint</vt:lpstr>
      <vt:lpstr>Presentazione standard di PowerPoint</vt:lpstr>
      <vt:lpstr>Droga a fiumi dalla Calabria</vt:lpstr>
      <vt:lpstr>GRAZIE PER L’ASCOLTO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mafia siamo noi</dc:title>
  <dc:creator>Greta</dc:creator>
  <cp:lastModifiedBy>Roberto Signorello</cp:lastModifiedBy>
  <cp:revision>129</cp:revision>
  <cp:lastPrinted>2019-03-06T20:39:40Z</cp:lastPrinted>
  <dcterms:created xsi:type="dcterms:W3CDTF">2019-01-31T18:03:48Z</dcterms:created>
  <dcterms:modified xsi:type="dcterms:W3CDTF">2019-05-07T17:47:43Z</dcterms:modified>
</cp:coreProperties>
</file>