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9525" cap="flat">
              <a:solidFill>
                <a:srgbClr val="FD5E48"/>
              </a:solidFill>
              <a:prstDash val="solid"/>
              <a:round/>
            </a:ln>
          </a:left>
          <a:right>
            <a:ln w="9525" cap="flat">
              <a:solidFill>
                <a:srgbClr val="FD5E48"/>
              </a:solidFill>
              <a:prstDash val="solid"/>
              <a:round/>
            </a:ln>
          </a:right>
          <a:top>
            <a:ln w="9525" cap="flat">
              <a:solidFill>
                <a:srgbClr val="FD5E48"/>
              </a:solidFill>
              <a:prstDash val="solid"/>
              <a:round/>
            </a:ln>
          </a:top>
          <a:bottom>
            <a:ln w="9525" cap="flat">
              <a:solidFill>
                <a:srgbClr val="FD5E48"/>
              </a:solidFill>
              <a:prstDash val="solid"/>
              <a:round/>
            </a:ln>
          </a:bottom>
          <a:insideH>
            <a:ln w="9525" cap="flat">
              <a:solidFill>
                <a:srgbClr val="FD5E48"/>
              </a:solidFill>
              <a:prstDash val="solid"/>
              <a:round/>
            </a:ln>
          </a:insideH>
          <a:insideV>
            <a:ln w="9525" cap="flat">
              <a:solidFill>
                <a:srgbClr val="FD5E48"/>
              </a:solidFill>
              <a:prstDash val="solid"/>
              <a:round/>
            </a:ln>
          </a:insideV>
        </a:tcBdr>
        <a:fill>
          <a:solidFill>
            <a:schemeClr val="accent5">
              <a:alpha val="4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FD5E48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9525" cap="flat">
              <a:solidFill>
                <a:srgbClr val="FD5E48"/>
              </a:solidFill>
              <a:prstDash val="solid"/>
              <a:round/>
            </a:ln>
          </a:top>
          <a:bottom>
            <a:ln w="9525" cap="flat">
              <a:solidFill>
                <a:srgbClr val="FD5E48"/>
              </a:solidFill>
              <a:prstDash val="solid"/>
              <a:round/>
            </a:ln>
          </a:bottom>
          <a:insideH>
            <a:ln w="9525" cap="flat">
              <a:solidFill>
                <a:srgbClr val="FD5E48"/>
              </a:solidFill>
              <a:prstDash val="solid"/>
              <a:round/>
            </a:ln>
          </a:insideH>
          <a:insideV>
            <a:ln w="9525" cap="flat">
              <a:solidFill>
                <a:srgbClr val="FD5E48"/>
              </a:solidFill>
              <a:prstDash val="solid"/>
              <a:round/>
            </a:ln>
          </a:insideV>
        </a:tcBdr>
        <a:fill>
          <a:solidFill>
            <a:schemeClr val="accent5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FD5E48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8" y="453800"/>
            <a:ext cx="13098536" cy="839649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La mafia al Nord non esiste!"/>
          <p:cNvSpPr txBox="1"/>
          <p:nvPr>
            <p:ph type="ctrTitle"/>
          </p:nvPr>
        </p:nvSpPr>
        <p:spPr>
          <a:xfrm>
            <a:off x="1860825" y="2263358"/>
            <a:ext cx="9283149" cy="359796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La mafia al Nord non esiste!</a:t>
            </a:r>
          </a:p>
        </p:txBody>
      </p:sp>
      <p:graphicFrame>
        <p:nvGraphicFramePr>
          <p:cNvPr id="121" name="Tabella 3"/>
          <p:cNvGraphicFramePr/>
          <p:nvPr/>
        </p:nvGraphicFramePr>
        <p:xfrm>
          <a:off x="767135" y="3526971"/>
          <a:ext cx="9095323" cy="48198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3031774"/>
                <a:gridCol w="3031774"/>
                <a:gridCol w="3031774"/>
              </a:tblGrid>
              <a:tr h="562657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Data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FD5E48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Nome dell’operazione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Organizzazione mafiosa</a:t>
                      </a:r>
                    </a:p>
                  </a:txBody>
                  <a:tcPr marL="45720" marR="45720" marT="45720" marB="45720" anchor="t" anchorCtr="0" horzOverflow="overflow">
                    <a:lnR>
                      <a:solidFill>
                        <a:srgbClr val="FD5E48"/>
                      </a:solidFill>
                    </a:lnR>
                  </a:tcPr>
                </a:tc>
              </a:tr>
              <a:tr h="56070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Maggio 1994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Hinterland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‘Ndrangheta, Sacra Corona Unita, Camorra, Cosa Nostra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9456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Giugno 1994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I fiori della notte di San Vito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456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Ottobre 1994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Count Down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‘Ndrangheta, Camorra, cursoti di Catania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Febbraio 1999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Bingo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Camorra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Aprile 2007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Sunrise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Luglio 2010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Crimine - Infinito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Aprile 2011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Bagliore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Marzo 2012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Black Hawks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Marzo 2013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Briantenopea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Camorra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Giugno 2013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Seveso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Giugno 2013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All Inside 3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Febbraio 2014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Tibet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Ottobre 2014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Quadrifoglio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284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Novembre 2014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Insubria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456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Gennaio 2016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Operazione legata a Infinito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08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Settembre 2017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Ignoto 23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 Neue Medium"/>
                        </a:rPr>
                        <a:t>‘Ndrangheta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22" name="CasellaDiTesto 3"/>
          <p:cNvSpPr txBox="1"/>
          <p:nvPr/>
        </p:nvSpPr>
        <p:spPr>
          <a:xfrm>
            <a:off x="9862456" y="3549997"/>
            <a:ext cx="2634344" cy="20263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Inchieste giudiziarie in Brianza fino al settembre 2017.</a:t>
            </a:r>
          </a:p>
          <a:p>
            <a:pPr algn="l">
              <a:defRPr sz="16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sz="1600">
                <a:latin typeface="+mn-lt"/>
                <a:ea typeface="+mn-ea"/>
                <a:cs typeface="+mn-cs"/>
                <a:sym typeface="Helvetica Neue"/>
              </a:defRPr>
            </a:pPr>
            <a:r>
              <a:t>Fonte: Assolombarda</a:t>
            </a:r>
          </a:p>
        </p:txBody>
      </p:sp>
      <p:pic>
        <p:nvPicPr>
          <p:cNvPr id="123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566229" y="-7521213"/>
            <a:ext cx="34836960" cy="23167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afterEffect" presetSubtype="0" presetID="6" grpId="2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nodeType="withEffect" presetSubtype="0" presetID="6" grpId="4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34999" y="3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withEffect" presetSubtype="0" presetID="6" grpId="5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34999" y="3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after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447 -0.262532" origin="layout" pathEditMode="relative">
                                      <p:cBhvr>
                                        <p:cTn id="2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5450 -0.254880" origin="layout" pathEditMode="relative">
                                      <p:cBhvr>
                                        <p:cTn id="2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whole" bldLvl="1" animBg="1" rev="0" advAuto="0" spid="123" grpId="3"/>
      <p:bldP build="whole" bldLvl="1" animBg="1" rev="0" advAuto="0" spid="121" grpId="8"/>
      <p:bldP build="whole" bldLvl="1" animBg="1" rev="0" advAuto="0" spid="119" grpId="4"/>
      <p:bldP build="whole" bldLvl="1" animBg="1" rev="0" advAuto="0" spid="120" grpId="5"/>
      <p:bldP build="whole" bldLvl="1" animBg="1" rev="0" advAuto="0" spid="122" grpId="9"/>
      <p:bldP build="whole" bldLvl="1" animBg="1" rev="0" advAuto="0"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8" y="453800"/>
            <a:ext cx="13098536" cy="839649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La mafia in Brianza non esiste!"/>
          <p:cNvSpPr txBox="1"/>
          <p:nvPr>
            <p:ph type="ctrTitle"/>
          </p:nvPr>
        </p:nvSpPr>
        <p:spPr>
          <a:xfrm>
            <a:off x="1270000" y="2718473"/>
            <a:ext cx="10464800" cy="3302001"/>
          </a:xfrm>
          <a:prstGeom prst="rect">
            <a:avLst/>
          </a:prstGeom>
        </p:spPr>
        <p:txBody>
          <a:bodyPr/>
          <a:lstStyle>
            <a:lvl1pPr defTabSz="566674">
              <a:defRPr sz="776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La mafia in Brianza non esiste!</a:t>
            </a:r>
          </a:p>
        </p:txBody>
      </p:sp>
      <p:sp>
        <p:nvSpPr>
          <p:cNvPr id="127" name="CasellaDiTesto 13"/>
          <p:cNvSpPr txBox="1"/>
          <p:nvPr/>
        </p:nvSpPr>
        <p:spPr>
          <a:xfrm>
            <a:off x="653142" y="3432900"/>
            <a:ext cx="2322370" cy="569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Mappa delle ‘ndrine (cosche familiari che controllano un territorio) della provincia di Monza e Brianza.</a:t>
            </a:r>
          </a:p>
          <a:p>
            <a:pPr algn="l">
              <a:defRPr b="1" sz="14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b="1" sz="16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sz="1600">
                <a:latin typeface="+mn-lt"/>
                <a:ea typeface="+mn-ea"/>
                <a:cs typeface="+mn-cs"/>
                <a:sym typeface="Helvetica Neue"/>
              </a:defRPr>
            </a:pPr>
            <a:r>
              <a:t>Fonte: La criminalità organizzata di</a:t>
            </a:r>
            <a:endParaRPr b="1"/>
          </a:p>
          <a:p>
            <a:pPr algn="l">
              <a:defRPr sz="1600">
                <a:latin typeface="+mn-lt"/>
                <a:ea typeface="+mn-ea"/>
                <a:cs typeface="+mn-cs"/>
                <a:sym typeface="Helvetica Neue"/>
              </a:defRPr>
            </a:pPr>
            <a:r>
              <a:t>stampo mafioso nella provincia</a:t>
            </a:r>
            <a:endParaRPr b="1"/>
          </a:p>
          <a:p>
            <a:pPr algn="l">
              <a:defRPr sz="1600">
                <a:latin typeface="+mn-lt"/>
                <a:ea typeface="+mn-ea"/>
                <a:cs typeface="+mn-cs"/>
                <a:sym typeface="Helvetica Neue"/>
              </a:defRPr>
            </a:pPr>
            <a:r>
              <a:t>di Monza e Brianza, M. Maestri,</a:t>
            </a:r>
            <a:endParaRPr b="1"/>
          </a:p>
          <a:p>
            <a:pPr algn="l">
              <a:defRPr sz="1600">
                <a:latin typeface="+mn-lt"/>
                <a:ea typeface="+mn-ea"/>
                <a:cs typeface="+mn-cs"/>
                <a:sym typeface="Helvetica Neue"/>
              </a:defRPr>
            </a:pPr>
            <a:r>
              <a:t>CROSS, Università degli Studi di Milano</a:t>
            </a:r>
          </a:p>
        </p:txBody>
      </p:sp>
      <p:pic>
        <p:nvPicPr>
          <p:cNvPr id="128" name="Immagine 1" descr="Immagine 1"/>
          <p:cNvPicPr>
            <a:picLocks noChangeAspect="1"/>
          </p:cNvPicPr>
          <p:nvPr/>
        </p:nvPicPr>
        <p:blipFill>
          <a:blip r:embed="rId3">
            <a:extLst/>
          </a:blip>
          <a:srcRect l="21147" t="23102" r="22901" b="14883"/>
          <a:stretch>
            <a:fillRect/>
          </a:stretch>
        </p:blipFill>
        <p:spPr>
          <a:xfrm>
            <a:off x="2975511" y="3156330"/>
            <a:ext cx="9688286" cy="603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magine 5" descr="Immagin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805715" y="-7521213"/>
            <a:ext cx="34836960" cy="23167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afterEffect" presetSubtype="0" presetID="6" grpId="2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nodeType="withEffect" presetSubtype="0" presetID="6" grpId="4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34999" y="3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447 -0.262532" origin="layout" pathEditMode="relative">
                                      <p:cBhvr>
                                        <p:cTn id="1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withEffect" presetSubtype="0" presetID="6" grpId="6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34999" y="3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2030 -0.243170" origin="layout" pathEditMode="relative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6"/>
      <p:bldP build="whole" bldLvl="1" animBg="1" rev="0" advAuto="0" spid="129" grpId="2"/>
      <p:bldP build="whole" bldLvl="1" animBg="1" rev="0" advAuto="0" spid="129" grpId="3"/>
      <p:bldP build="whole" bldLvl="1" animBg="1" rev="0" advAuto="0" spid="127" grpId="8"/>
      <p:bldP build="whole" bldLvl="1" animBg="1" rev="0" advAuto="0" spid="128" grpId="9"/>
      <p:bldP build="whole" bldLvl="1" animBg="1" rev="0" advAuto="0" spid="125" grpId="4"/>
      <p:bldP build="whole" bldLvl="1" animBg="1" rev="0" advAuto="0" spid="1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8" y="453800"/>
            <a:ext cx="13098536" cy="839649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La mafia al Nord è stata sconfitta"/>
          <p:cNvSpPr txBox="1"/>
          <p:nvPr>
            <p:ph type="ctrTitle"/>
          </p:nvPr>
        </p:nvSpPr>
        <p:spPr>
          <a:xfrm>
            <a:off x="1270000" y="2528636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 Black"/>
                <a:ea typeface="Arial Black"/>
                <a:cs typeface="Arial Black"/>
                <a:sym typeface="Arial Black"/>
              </a:defRPr>
            </a:pPr>
            <a:r>
              <a:t>La mafia al Nord è stata sconfitta</a:t>
            </a:r>
            <a:r>
              <a:t>!</a:t>
            </a:r>
          </a:p>
        </p:txBody>
      </p:sp>
      <p:pic>
        <p:nvPicPr>
          <p:cNvPr id="133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5102" y="2812602"/>
            <a:ext cx="7526201" cy="672182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CasellaDiTesto 7"/>
          <p:cNvSpPr txBox="1"/>
          <p:nvPr/>
        </p:nvSpPr>
        <p:spPr>
          <a:xfrm>
            <a:off x="1323785" y="3751583"/>
            <a:ext cx="4091318" cy="3131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Mappa che dimostra la presenza di associazioni mafiose in Brianza.</a:t>
            </a:r>
          </a:p>
          <a:p>
            <a:pPr marL="342900" indent="-342900" algn="l">
              <a:buSzPct val="100000"/>
              <a:buChar char="▪"/>
              <a:defRPr b="1">
                <a:solidFill>
                  <a:srgbClr val="0070C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INCENDI DI RIFIUTI</a:t>
            </a:r>
            <a:endParaRPr>
              <a:solidFill>
                <a:srgbClr val="7030A0"/>
              </a:solidFill>
            </a:endParaRPr>
          </a:p>
          <a:p>
            <a:pPr marL="342900" indent="-342900" algn="l">
              <a:buSzPct val="100000"/>
              <a:buChar char="▪"/>
              <a:defRPr b="1">
                <a:solidFill>
                  <a:srgbClr val="7030A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DISCARICHE ABUSIVE</a:t>
            </a:r>
            <a:endParaRPr>
              <a:solidFill>
                <a:srgbClr val="00B050"/>
              </a:solidFill>
            </a:endParaRPr>
          </a:p>
          <a:p>
            <a:pPr marL="342900" indent="-342900" algn="l">
              <a:buSzPct val="100000"/>
              <a:buChar char="▪"/>
              <a:defRPr b="1">
                <a:solidFill>
                  <a:srgbClr val="00B05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AREE ABUSIVE</a:t>
            </a:r>
          </a:p>
          <a:p>
            <a:pPr algn="l">
              <a:defRPr b="1">
                <a:solidFill>
                  <a:srgbClr val="00B05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sz="1600">
                <a:latin typeface="+mn-lt"/>
                <a:ea typeface="+mn-ea"/>
                <a:cs typeface="+mn-cs"/>
                <a:sym typeface="Helvetica Neue"/>
              </a:defRPr>
            </a:pPr>
            <a:r>
              <a:t>Fonte: da una mappa a cura di Claudia Mannino (2017-2018)</a:t>
            </a:r>
          </a:p>
        </p:txBody>
      </p:sp>
      <p:pic>
        <p:nvPicPr>
          <p:cNvPr id="135" name="Immagine 5" descr="Immagin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916079" y="-7521213"/>
            <a:ext cx="34836960" cy="23167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afterEffect" presetSubtype="0" presetID="6" grpId="2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nodeType="withEffect" presetSubtype="0" presetID="6" grpId="4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34999" y="3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447 -0.262532" origin="layout" pathEditMode="relative">
                                      <p:cBhvr>
                                        <p:cTn id="1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withEffect" presetSubtype="0" presetID="6" grpId="6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34999" y="3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5450 -0.254880" origin="layout" pathEditMode="relative">
                                      <p:cBhvr>
                                        <p:cTn id="2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4"/>
      <p:bldP build="whole" bldLvl="1" animBg="1" rev="0" advAuto="0" spid="132" grpId="6"/>
      <p:bldP build="whole" bldLvl="1" animBg="1" rev="0" advAuto="0" spid="134" grpId="9"/>
      <p:bldP build="whole" bldLvl="1" animBg="1" rev="0" advAuto="0" spid="135" grpId="1"/>
      <p:bldP build="whole" bldLvl="1" animBg="1" rev="0" advAuto="0" spid="135" grpId="2"/>
      <p:bldP build="whole" bldLvl="1" animBg="1" rev="0" advAuto="0" spid="135" grpId="3"/>
      <p:bldP build="whole" bldLvl="1" animBg="1" rev="0" advAuto="0" spid="133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fia al Nord?.png" descr="Mafia al Nord?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5545" y="180826"/>
            <a:ext cx="689675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