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8" r:id="rId2"/>
    <p:sldId id="27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1" r:id="rId13"/>
    <p:sldId id="274" r:id="rId14"/>
    <p:sldId id="258" r:id="rId15"/>
    <p:sldId id="257" r:id="rId16"/>
    <p:sldId id="259" r:id="rId17"/>
    <p:sldId id="262" r:id="rId18"/>
    <p:sldId id="275" r:id="rId19"/>
    <p:sldId id="276" r:id="rId20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1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88AF6BC-7D09-410A-BB12-0960AA5709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CB5B17-B6CB-4A8A-ADFE-C4B9DA8A07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6F3E3B-1B3D-49A2-A772-32D4C7553E2B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8237A7D2-A4EE-4FEB-95FA-099C53E58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2D19395C-BFC1-4281-B63F-1340DA8E7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9985C5-0089-42E7-BD68-26266DC143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F31A3-0ABC-4F4B-AE5D-6CCDB094A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0556BE-0E3C-49DF-9E4C-D652C8D403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>
            <a:extLst>
              <a:ext uri="{FF2B5EF4-FFF2-40B4-BE49-F238E27FC236}">
                <a16:creationId xmlns:a16="http://schemas.microsoft.com/office/drawing/2014/main" id="{0EA68D50-55C6-46D0-A92F-1AC13EBCCF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>
            <a:extLst>
              <a:ext uri="{FF2B5EF4-FFF2-40B4-BE49-F238E27FC236}">
                <a16:creationId xmlns:a16="http://schemas.microsoft.com/office/drawing/2014/main" id="{448C80E2-5B35-4E7E-BFE8-0630729FFD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6388" name="Segnaposto numero diapositiva 3">
            <a:extLst>
              <a:ext uri="{FF2B5EF4-FFF2-40B4-BE49-F238E27FC236}">
                <a16:creationId xmlns:a16="http://schemas.microsoft.com/office/drawing/2014/main" id="{E9BBB095-5C00-4013-B087-7FDDEEB38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44CA-41E0-47F9-A2D2-6E7F4A3B7057}" type="slidenum">
              <a:rPr lang="it-IT" altLang="it-IT" smtClean="0">
                <a:latin typeface="Calibri" panose="020F0502020204030204" pitchFamily="34" charset="0"/>
              </a:rPr>
              <a:pPr/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329D95B-DB9E-4B74-8534-B39C7013B785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0B8E7-6787-445C-B11F-22D2E6D2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B2FC-4ED3-4BD4-8A67-B748E3FB3E90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0C0D5F4-A757-4B7E-BB8F-0E54BF2B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470D317-759B-4300-B771-6C48EF9E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FCD1-5FCA-4ECC-AEE2-9048AC64A9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86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E1964ED-4E42-48E2-B857-24126107E87A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CB1E048-00A0-4FC4-860F-E26E1E6B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3952-5491-4CAF-B17E-CB65C0A465D1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49D1950-20BC-4E9C-9895-981F652D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0182F44-6BD5-477D-BD54-FBF02A05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0B70-C700-4609-A5B2-DAA04D2BDD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577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6FAEE10-3192-4255-A8F8-4F48AA5D0181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769EC07-22EB-4771-A077-84390C0D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964D-0182-4099-BAA4-8F888EFBE57E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75E3256-83FB-49E0-900E-3115F045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CCDE5A3-7CF5-4AFF-AFC7-E754D7E7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B0DB-860E-4EA8-9B57-F661CBF78A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698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6EA8E95-A87D-477F-87DE-55623DAB46BE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D49A636-EF1C-4599-9D29-62A1E4C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33A6-E3DC-4EB1-9438-1775D42EE265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F92C8CF-EE21-4F9E-8AFB-95FC3246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3BA9643-D97A-4F79-985E-7CFD4EFD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259D-1089-4DDD-B689-E8C52E1F99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58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BDFB1B2-5728-4824-84AE-A44EB1126ACA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5FED758-F2E3-402E-B12B-565AF7DC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E9E9-E60B-42B6-AC7B-8013A30226F3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4DB9D5F-3B18-4B3F-AD69-917EE09F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7CF7799-5C59-4124-8915-A070D595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DF23-383E-405D-8577-1D5AA4BDD8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149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E241ADC-96A5-47EB-8902-3FBF67D86C06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4">
            <a:extLst>
              <a:ext uri="{FF2B5EF4-FFF2-40B4-BE49-F238E27FC236}">
                <a16:creationId xmlns:a16="http://schemas.microsoft.com/office/drawing/2014/main" id="{30219DF1-5EA2-4376-9768-A1FB3553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69C1-1CCE-4307-90ED-CA6F468D97E0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0548D743-B0FF-4A30-B49D-335D7BF9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1A321B36-969F-4FF3-9E44-A75303FA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1866-7CD7-45FB-BED7-4C5BB8E5F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8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7F39086-7AEC-4E1C-A2C9-91423CE5346E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data 6">
            <a:extLst>
              <a:ext uri="{FF2B5EF4-FFF2-40B4-BE49-F238E27FC236}">
                <a16:creationId xmlns:a16="http://schemas.microsoft.com/office/drawing/2014/main" id="{D91A8A57-ECCD-4690-84BD-15803FDF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CE13-02FB-4410-B84A-B7B15896629F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9" name="Segnaposto piè di pagina 7">
            <a:extLst>
              <a:ext uri="{FF2B5EF4-FFF2-40B4-BE49-F238E27FC236}">
                <a16:creationId xmlns:a16="http://schemas.microsoft.com/office/drawing/2014/main" id="{0B5F21EC-D5F3-4A91-B4EC-FA5B3573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8">
            <a:extLst>
              <a:ext uri="{FF2B5EF4-FFF2-40B4-BE49-F238E27FC236}">
                <a16:creationId xmlns:a16="http://schemas.microsoft.com/office/drawing/2014/main" id="{E790810E-4656-4569-849D-57E0DA7A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79E6-8172-43F8-AA5D-562C203F8D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301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B1A5ED0-888E-4D3A-83AB-AB9E745E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4FE8-41C6-4EB5-B967-536433D60DE4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3097CD24-754D-4F0F-9E57-15925210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E14A5CA-F278-4C84-91A6-6E45F05E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F031-993A-409B-BEDD-AE9389FDCD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820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9B574DE-6A00-47F5-97BB-F96E3F8251E1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data 1">
            <a:extLst>
              <a:ext uri="{FF2B5EF4-FFF2-40B4-BE49-F238E27FC236}">
                <a16:creationId xmlns:a16="http://schemas.microsoft.com/office/drawing/2014/main" id="{C52AA98D-8CBC-42E4-9342-E7142A49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F497-337D-4CEA-AC6B-93403F0CEF08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1CEA852D-E92D-4F3B-AE65-4D3E32EA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6996A688-7AD0-457B-B132-AFA2E7CB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CE1B-1095-464E-A3B8-DB9DB8577E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493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2F0A748-49B7-4299-84BB-9E04BB732011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4">
            <a:extLst>
              <a:ext uri="{FF2B5EF4-FFF2-40B4-BE49-F238E27FC236}">
                <a16:creationId xmlns:a16="http://schemas.microsoft.com/office/drawing/2014/main" id="{E338B4AD-97FE-44CF-8C4B-73C91949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3067-87F4-4A73-BB2A-DDB1A70E1E0F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9BCBAC4D-1741-4F90-A1DD-4B1B8AF1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B32C7F2B-9649-45F2-8BC4-A25E1641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E830-2E2A-4AA7-B9E1-ECA11F2338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716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A47E80C-0760-44AB-AEA2-824A5C843C8E}"/>
              </a:ext>
            </a:extLst>
          </p:cNvPr>
          <p:cNvSpPr/>
          <p:nvPr userDrawn="1"/>
        </p:nvSpPr>
        <p:spPr>
          <a:xfrm>
            <a:off x="11568113" y="0"/>
            <a:ext cx="62388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4">
            <a:extLst>
              <a:ext uri="{FF2B5EF4-FFF2-40B4-BE49-F238E27FC236}">
                <a16:creationId xmlns:a16="http://schemas.microsoft.com/office/drawing/2014/main" id="{B675B26D-7DC5-4E4B-A53F-BFC39ACD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6D2A-7066-4790-BF69-67CF5B8F0C25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DA0C18D1-7B77-4996-9415-6A4264C7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0C1B87F8-BB1B-4305-BE67-0FB541BE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FD49-1C0A-4B66-B285-28F48B3DBF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357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74F75D37-C992-484D-A61D-ACE61A4C71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03E4E40E-73E3-4C8D-ABB1-8E41462A7E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C9AE29-FEDA-46DC-8F5A-3A82C8BCF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ECEED6-E06A-407B-A07A-76CC466E5D11}" type="datetimeFigureOut">
              <a:rPr lang="it-IT"/>
              <a:pPr>
                <a:defRPr/>
              </a:pPr>
              <a:t>07/06/2019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5201CE-143E-40CC-AA1B-0E606E5E9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34C29B-1151-48D3-827F-1EC44E66C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0F3FED-6721-4114-8ECD-0487357453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0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_Legalit&#224;%202019\Inno%20del%20Corpo%20dei%20Paracadutisti%20Come%20folgore%20dal%20ciel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2" Type="http://schemas.openxmlformats.org/officeDocument/2006/relationships/video" Target="NULL" TargetMode="External"/><Relationship Id="rId1" Type="http://schemas.openxmlformats.org/officeDocument/2006/relationships/audio" Target="file:///C:\Users\user.user-HP\AppData\Local\Microsoft\Windows\Temporary%20Internet%20Files\Content.MSO\16389EF4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.user-HP\AppData\Local\Microsoft\Windows\Temporary%20Internet%20Files\Content.MSO\010EADD3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.user-HP\AppData\Local\Microsoft\Windows\Temporary%20Internet%20Files\Content.MSO\DC185ABF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F52C47-DB2F-4C39-B64B-C0A27F79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838"/>
            <a:ext cx="7200900" cy="26320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6600" b="1" dirty="0">
                <a:latin typeface="+mn-lt"/>
                <a:ea typeface="Segoe UI Black" panose="020B0A02040204020203" pitchFamily="34" charset="0"/>
                <a:cs typeface="Calibri Light"/>
              </a:rPr>
              <a:t>I PARACADUTISTI</a:t>
            </a:r>
            <a:br>
              <a:rPr lang="de-DE" sz="6600" b="1" dirty="0">
                <a:latin typeface="+mn-lt"/>
                <a:ea typeface="Segoe UI Black" panose="020B0A02040204020203" pitchFamily="34" charset="0"/>
                <a:cs typeface="Calibri Light"/>
              </a:rPr>
            </a:br>
            <a:r>
              <a:rPr lang="de-DE" sz="4800" dirty="0">
                <a:latin typeface="+mn-lt"/>
                <a:ea typeface="Segoe UI Black" panose="020B0A02040204020203" pitchFamily="34" charset="0"/>
                <a:cs typeface="Calibri"/>
              </a:rPr>
              <a:t>La </a:t>
            </a:r>
            <a:r>
              <a:rPr lang="de-DE" sz="4800" dirty="0" err="1">
                <a:latin typeface="+mn-lt"/>
                <a:ea typeface="Segoe UI Black" panose="020B0A02040204020203" pitchFamily="34" charset="0"/>
                <a:cs typeface="Calibri"/>
              </a:rPr>
              <a:t>brigata</a:t>
            </a:r>
            <a:r>
              <a:rPr lang="de-DE" sz="4800" dirty="0">
                <a:latin typeface="+mn-lt"/>
                <a:ea typeface="Segoe UI Black" panose="020B0A02040204020203" pitchFamily="34" charset="0"/>
                <a:cs typeface="Calibri"/>
              </a:rPr>
              <a:t> "</a:t>
            </a:r>
            <a:r>
              <a:rPr lang="de-DE" sz="4800" dirty="0" err="1">
                <a:latin typeface="+mn-lt"/>
                <a:ea typeface="Segoe UI Black" panose="020B0A02040204020203" pitchFamily="34" charset="0"/>
                <a:cs typeface="Calibri"/>
              </a:rPr>
              <a:t>Folgore</a:t>
            </a:r>
            <a:r>
              <a:rPr lang="de-DE" sz="4800" dirty="0">
                <a:latin typeface="+mn-lt"/>
                <a:ea typeface="Segoe UI Black" panose="020B0A02040204020203" pitchFamily="34" charset="0"/>
                <a:cs typeface="Calibri"/>
              </a:rPr>
              <a:t>"</a:t>
            </a:r>
            <a:endParaRPr lang="it-IT" sz="6600" b="1" dirty="0">
              <a:latin typeface="+mn-lt"/>
              <a:ea typeface="Segoe UI Black" panose="020B0A02040204020203" pitchFamily="34" charset="0"/>
            </a:endParaRPr>
          </a:p>
        </p:txBody>
      </p:sp>
      <p:sp>
        <p:nvSpPr>
          <p:cNvPr id="13315" name="Segnaposto contenuto 2">
            <a:extLst>
              <a:ext uri="{FF2B5EF4-FFF2-40B4-BE49-F238E27FC236}">
                <a16:creationId xmlns:a16="http://schemas.microsoft.com/office/drawing/2014/main" id="{872690D4-3E1D-4DA3-AB25-0DF1FC9A06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04213" y="6276975"/>
            <a:ext cx="3887787" cy="431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Napoli, Liviero, Ponti, Randazzo 4^A</a:t>
            </a:r>
          </a:p>
        </p:txBody>
      </p:sp>
      <p:pic>
        <p:nvPicPr>
          <p:cNvPr id="3" name="Inno del Corpo dei Paracadutisti Come folgore dal cielo.mp3">
            <a:hlinkClick r:id="" action="ppaction://media"/>
            <a:extLst>
              <a:ext uri="{FF2B5EF4-FFF2-40B4-BE49-F238E27FC236}">
                <a16:creationId xmlns:a16="http://schemas.microsoft.com/office/drawing/2014/main" id="{A2EC36D3-CE22-4113-B580-15430AA3A91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79B9524-1182-4F9E-A5C0-0CB6BF637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76250"/>
            <a:ext cx="9505950" cy="13366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5400" b="1" dirty="0">
                <a:latin typeface="+mn-lt"/>
              </a:rPr>
              <a:t>LA FOLGORE:  </a:t>
            </a:r>
            <a:r>
              <a:rPr lang="it-IT" sz="4800" b="1" dirty="0">
                <a:latin typeface="+mn-lt"/>
              </a:rPr>
              <a:t>STORIA</a:t>
            </a:r>
            <a:endParaRPr lang="it-IT" sz="5400" b="1" dirty="0">
              <a:latin typeface="+mn-lt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DD2862-E768-4D4A-AC8B-BA35468D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5473700" cy="3906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Calibri"/>
              </a:rPr>
              <a:t>1 settembre 1941, Tarquinia: Divisione Paracadutisti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Calibri"/>
              </a:rPr>
              <a:t>Luglio 1942: denominazione Divisione di Fanteria "Folgore" per il necessario impiego oltremare con unità terrestri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Calibri"/>
              </a:rPr>
              <a:t>23 novembre 1942: scioglimento della brigata causa sconfitta nella battaglia di El Alamein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Calibri"/>
              </a:rPr>
              <a:t>1 gennaio 1963, Pisa: ricostituzione</a:t>
            </a:r>
          </a:p>
        </p:txBody>
      </p:sp>
      <p:pic>
        <p:nvPicPr>
          <p:cNvPr id="23556" name="Immagine 5">
            <a:extLst>
              <a:ext uri="{FF2B5EF4-FFF2-40B4-BE49-F238E27FC236}">
                <a16:creationId xmlns:a16="http://schemas.microsoft.com/office/drawing/2014/main" id="{C064AC13-4AB3-4887-AE93-0AD049B1C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349500"/>
            <a:ext cx="45148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4FDFE68-521E-4188-A3CC-D62CB1E52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218613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5400" b="1" dirty="0">
                <a:latin typeface="+mn-lt"/>
              </a:rPr>
              <a:t>LA FOLGORE: </a:t>
            </a:r>
            <a:r>
              <a:rPr lang="it-IT" sz="4800" b="1" dirty="0">
                <a:latin typeface="+mn-lt"/>
              </a:rPr>
              <a:t>STEMMA</a:t>
            </a:r>
            <a:endParaRPr lang="it-IT" sz="5400" b="1" dirty="0">
              <a:latin typeface="+mn-lt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6AE9AF8-A065-4129-B954-9CB9FD7F5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713" y="2133600"/>
            <a:ext cx="5473700" cy="35988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>
                <a:latin typeface="+mj-lt"/>
                <a:cs typeface="Calibri"/>
              </a:rPr>
              <a:t>Descrizione: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Calibri"/>
              </a:rPr>
              <a:t>Fondo azzurro 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Calibri"/>
              </a:rPr>
              <a:t>Bordo giallo-oro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400" dirty="0">
                <a:latin typeface="+mj-lt"/>
                <a:cs typeface="Calibri"/>
              </a:rPr>
              <a:t>Nel mezzo: due ali spiegate dei colore bianco con una saetta di colore giallo-oro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DECBBCE2-7370-4903-95C8-F363D65DA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774825"/>
            <a:ext cx="36004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4311339-93E2-4E2D-A77E-8C9A9DD91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484188"/>
            <a:ext cx="8234363" cy="11906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800" b="1" dirty="0">
                <a:latin typeface="+mn-lt"/>
              </a:rPr>
              <a:t>INNO PARACADUTISTI FOLGORE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CEF6EFBA-3677-4B6B-9E39-D26E863D5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2200275"/>
            <a:ext cx="3225800" cy="34369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Cuori d'acciaio all'erta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il cielo è una pedana,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tra poco nell'offerta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noi piomberemo giù,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pugnali e bombe a mano,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viatico di morte,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e l'ansia della sorte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non sentiremo più!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Aggancia la fune di vincolo,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spalanca nel vento la botola,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assumi la forma di un angelo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e via pel tuo nuovo </a:t>
            </a:r>
            <a:r>
              <a:rPr lang="it-IT" sz="1800" dirty="0" err="1">
                <a:latin typeface="+mj-lt"/>
              </a:rPr>
              <a:t>destin</a:t>
            </a:r>
            <a:r>
              <a:rPr lang="it-IT" sz="1800" dirty="0">
                <a:latin typeface="+mj-lt"/>
              </a:rPr>
              <a:t>!</a:t>
            </a:r>
            <a:endParaRPr lang="it-IT" sz="1800" dirty="0">
              <a:latin typeface="+mj-lt"/>
              <a:cs typeface="Calibri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47D88254-B880-4C9D-97DF-CFB5D0E5C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350" y="2625725"/>
            <a:ext cx="3219450" cy="25733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Come folgore dal cielo!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canta il motto della gloria.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Come nembo di tempesta!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precediamo la vittoria.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800" dirty="0">
                <a:latin typeface="+mj-lt"/>
              </a:rPr>
              <a:t>Un urlo di sirena: fuori... fuori!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E giù nell'infinito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sul nemico più agguerrito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per distruggere o morir.</a:t>
            </a:r>
            <a:endParaRPr lang="it-IT" sz="18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dirty="0">
                <a:latin typeface="+mj-lt"/>
              </a:rPr>
              <a:t>Per distruggere o morir.</a:t>
            </a:r>
            <a:endParaRPr lang="it-IT" sz="1800" dirty="0">
              <a:latin typeface="+mj-lt"/>
              <a:cs typeface="Calibri"/>
            </a:endParaRPr>
          </a:p>
        </p:txBody>
      </p:sp>
      <p:sp>
        <p:nvSpPr>
          <p:cNvPr id="25605" name="AutoShape 7" descr="Risultati immagini per Testo inno paracadutisti folgore">
            <a:extLst>
              <a:ext uri="{FF2B5EF4-FFF2-40B4-BE49-F238E27FC236}">
                <a16:creationId xmlns:a16="http://schemas.microsoft.com/office/drawing/2014/main" id="{F35969EF-6C21-47A3-8667-6162FD9DC9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5606" name="AutoShape 9" descr="Risultati immagini per Testo inno paracadutisti folgore">
            <a:extLst>
              <a:ext uri="{FF2B5EF4-FFF2-40B4-BE49-F238E27FC236}">
                <a16:creationId xmlns:a16="http://schemas.microsoft.com/office/drawing/2014/main" id="{FF6ADB0E-BDD8-488A-B328-13425B397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5607" name="AutoShape 11" descr="Risultati immagini per Testo inno paracadutisti folgore">
            <a:extLst>
              <a:ext uri="{FF2B5EF4-FFF2-40B4-BE49-F238E27FC236}">
                <a16:creationId xmlns:a16="http://schemas.microsoft.com/office/drawing/2014/main" id="{FB1147DF-4B3F-4B21-9FAC-B533D956A1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5608" name="Picture 13" descr="Risultati immagini per Testo inno paracadutisti folgore">
            <a:extLst>
              <a:ext uri="{FF2B5EF4-FFF2-40B4-BE49-F238E27FC236}">
                <a16:creationId xmlns:a16="http://schemas.microsoft.com/office/drawing/2014/main" id="{B165CA18-F6E1-4E74-B960-F7D6DB21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58763"/>
            <a:ext cx="23860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3B4DFE-BC31-4FE6-9247-C788CFE79509}"/>
              </a:ext>
            </a:extLst>
          </p:cNvPr>
          <p:cNvSpPr txBox="1"/>
          <p:nvPr/>
        </p:nvSpPr>
        <p:spPr>
          <a:xfrm>
            <a:off x="8183563" y="2614613"/>
            <a:ext cx="273685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+mj-lt"/>
                <a:cs typeface="+mn-cs"/>
              </a:rPr>
              <a:t>L'occhio nemico scruta:</a:t>
            </a:r>
            <a:endParaRPr lang="it-IT" dirty="0">
              <a:latin typeface="+mj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+mj-lt"/>
                <a:cs typeface="+mn-cs"/>
              </a:rPr>
              <a:t>son nuvole che vanno,</a:t>
            </a:r>
            <a:endParaRPr lang="it-IT" dirty="0">
              <a:latin typeface="+mj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+mj-lt"/>
                <a:cs typeface="+mn-cs"/>
              </a:rPr>
              <a:t>ma poi che il vento muta</a:t>
            </a:r>
            <a:endParaRPr lang="it-IT" dirty="0">
              <a:latin typeface="+mj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+mj-lt"/>
                <a:cs typeface="+mn-cs"/>
              </a:rPr>
              <a:t>li vedi già son qui.</a:t>
            </a:r>
            <a:endParaRPr lang="it-IT" dirty="0">
              <a:latin typeface="+mj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+mj-lt"/>
                <a:cs typeface="+mn-cs"/>
              </a:rPr>
              <a:t>E gli angeli di guerra,</a:t>
            </a:r>
            <a:endParaRPr lang="it-IT" dirty="0">
              <a:latin typeface="+mj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+mj-lt"/>
                <a:cs typeface="+mn-cs"/>
              </a:rPr>
              <a:t>pugnale in mezzo ai denti,</a:t>
            </a:r>
            <a:endParaRPr lang="it-IT" dirty="0">
              <a:latin typeface="+mj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+mj-lt"/>
                <a:cs typeface="+mn-cs"/>
              </a:rPr>
              <a:t>in uno contro venti</a:t>
            </a:r>
            <a:endParaRPr lang="it-IT" dirty="0">
              <a:latin typeface="+mj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+mj-lt"/>
                <a:cs typeface="+mn-cs"/>
              </a:rPr>
              <a:t>si battono così!</a:t>
            </a:r>
            <a:endParaRPr lang="it-IT" dirty="0">
              <a:latin typeface="+mj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+mj-lt"/>
                <a:cs typeface="Calibri"/>
              </a:rPr>
              <a:t>[…]</a:t>
            </a:r>
          </a:p>
        </p:txBody>
      </p:sp>
      <p:pic>
        <p:nvPicPr>
          <p:cNvPr id="3" name="16389EF4.mp3">
            <a:hlinkClick r:id="" action="ppaction://media"/>
            <a:extLst>
              <a:ext uri="{FF2B5EF4-FFF2-40B4-BE49-F238E27FC236}">
                <a16:creationId xmlns:a16="http://schemas.microsoft.com/office/drawing/2014/main" id="{79401628-8E1E-42DB-9A47-56E53D7D39B1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340350"/>
            <a:ext cx="460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me folgore dal cielo (Originale con Testo) - canti e inni dei paracadutisti.mp3">
            <a:hlinkClick r:id="" action="ppaction://media"/>
            <a:extLst>
              <a:ext uri="{FF2B5EF4-FFF2-40B4-BE49-F238E27FC236}">
                <a16:creationId xmlns:a16="http://schemas.microsoft.com/office/drawing/2014/main" id="{EBF06E56-6762-4082-9667-040C2A3C1DE4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756" t="-493323" r="99995" b="-5"/>
          <a:stretch>
            <a:fillRect/>
          </a:stretch>
        </p:blipFill>
        <p:spPr bwMode="auto">
          <a:xfrm>
            <a:off x="9251950" y="5340350"/>
            <a:ext cx="2714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me folgore dal cielo (Originale con Testo) - canti e inni dei paracadutisti.mp3">
            <a:hlinkClick r:id="" action="ppaction://media"/>
            <a:extLst>
              <a:ext uri="{FF2B5EF4-FFF2-40B4-BE49-F238E27FC236}">
                <a16:creationId xmlns:a16="http://schemas.microsoft.com/office/drawing/2014/main" id="{63BF953C-B088-4141-814E-69FF4243E7E7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75" y="52181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C57753A-3F06-4963-AAA3-3187A3C3A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400050"/>
            <a:ext cx="1087437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VITTIMA DEL DOVERE: GIONATA MANCINELLI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C6D397F-2B34-41C1-8492-15E3B43D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2000250"/>
            <a:ext cx="6084888" cy="3938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200">
                <a:latin typeface="Calibri Light" panose="020F0302020204030204" pitchFamily="34" charset="0"/>
              </a:rPr>
              <a:t>Nasce nelle Marche il 5 aprile nel 1973</a:t>
            </a:r>
          </a:p>
          <a:p>
            <a:pPr eaLnBrk="1" hangingPunct="1">
              <a:lnSpc>
                <a:spcPct val="80000"/>
              </a:lnSpc>
            </a:pPr>
            <a:r>
              <a:rPr lang="it-IT" altLang="ja-JP" sz="2200">
                <a:latin typeface="Calibri Light" panose="020F0302020204030204" pitchFamily="34" charset="0"/>
                <a:ea typeface="MS PGothic" panose="020B0600070205080204" pitchFamily="34" charset="-128"/>
              </a:rPr>
              <a:t>Nell’ottobre del 1922 gli arriva la chiamata </a:t>
            </a:r>
            <a:r>
              <a:rPr lang="it-IT" altLang="ja-JP" sz="2200" i="1">
                <a:latin typeface="Calibri Light" panose="020F0302020204030204" pitchFamily="34" charset="0"/>
                <a:ea typeface="MS PGothic" panose="020B0600070205080204" pitchFamily="34" charset="-128"/>
              </a:rPr>
              <a:t>“alle armi”</a:t>
            </a:r>
            <a:r>
              <a:rPr lang="it-IT" altLang="ja-JP" sz="2200">
                <a:latin typeface="Calibri Light" panose="020F0302020204030204" pitchFamily="34" charset="0"/>
                <a:ea typeface="MS PGothic" panose="020B0600070205080204" pitchFamily="34" charset="-128"/>
              </a:rPr>
              <a:t> dapprima come alpino, ma Gionata fa domanda per poter accedere alla Brigata Paracadutisti Folgore</a:t>
            </a:r>
            <a:endParaRPr lang="it-IT" altLang="ja-JP" sz="2200">
              <a:latin typeface="Calibri Light" panose="020F03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ja-JP" sz="2200">
                <a:latin typeface="Calibri Light" panose="020F0302020204030204" pitchFamily="34" charset="0"/>
                <a:ea typeface="MS PGothic" panose="020B0600070205080204" pitchFamily="34" charset="-128"/>
              </a:rPr>
              <a:t>Viene inviato a Pisa dove riceve il brevetto di paracadutista militare per poi essere assegnato al </a:t>
            </a:r>
            <a:r>
              <a:rPr lang="it-IT" altLang="ja-JP" sz="2200" i="1">
                <a:latin typeface="Calibri Light" panose="020F0302020204030204" pitchFamily="34" charset="0"/>
                <a:ea typeface="MS PGothic" panose="020B0600070205080204" pitchFamily="34" charset="-128"/>
              </a:rPr>
              <a:t>186°Reggimento Fanteria</a:t>
            </a:r>
            <a:endParaRPr lang="it-IT" altLang="ja-JP" sz="220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ja-JP" sz="2200">
                <a:latin typeface="Calibri Light" panose="020F0302020204030204" pitchFamily="34" charset="0"/>
                <a:ea typeface="MS PGothic" panose="020B0600070205080204" pitchFamily="34" charset="-128"/>
              </a:rPr>
              <a:t>Gionata viene </a:t>
            </a:r>
            <a:r>
              <a:rPr lang="it-IT" altLang="ja-JP" sz="2200" i="1">
                <a:latin typeface="Calibri Light" panose="020F0302020204030204" pitchFamily="34" charset="0"/>
                <a:ea typeface="MS PGothic" panose="020B0600070205080204" pitchFamily="34" charset="-128"/>
              </a:rPr>
              <a:t>inviato</a:t>
            </a:r>
            <a:r>
              <a:rPr lang="it-IT" altLang="ja-JP" sz="2200">
                <a:latin typeface="Calibri Light" panose="020F0302020204030204" pitchFamily="34" charset="0"/>
                <a:ea typeface="MS PGothic" panose="020B0600070205080204" pitchFamily="34" charset="-128"/>
              </a:rPr>
              <a:t> in missione </a:t>
            </a:r>
            <a:r>
              <a:rPr lang="it-IT" altLang="ja-JP" sz="2200" i="1">
                <a:latin typeface="Calibri Light" panose="020F0302020204030204" pitchFamily="34" charset="0"/>
                <a:ea typeface="MS PGothic" panose="020B0600070205080204" pitchFamily="34" charset="-128"/>
              </a:rPr>
              <a:t>in Somalia</a:t>
            </a:r>
            <a:r>
              <a:rPr lang="it-IT" altLang="ja-JP" sz="2200">
                <a:latin typeface="Calibri Light" panose="020F0302020204030204" pitchFamily="34" charset="0"/>
                <a:ea typeface="MS PGothic" panose="020B0600070205080204" pitchFamily="34" charset="-128"/>
              </a:rPr>
              <a:t> come aliquota del </a:t>
            </a:r>
            <a:r>
              <a:rPr lang="it-IT" altLang="ja-JP" sz="2200" i="1">
                <a:latin typeface="Calibri Light" panose="020F0302020204030204" pitchFamily="34" charset="0"/>
                <a:ea typeface="MS PGothic" panose="020B0600070205080204" pitchFamily="34" charset="-128"/>
              </a:rPr>
              <a:t>contingente italiano</a:t>
            </a:r>
            <a:r>
              <a:rPr lang="it-IT" altLang="ja-JP" sz="2200">
                <a:latin typeface="Calibri Light" panose="020F0302020204030204" pitchFamily="34" charset="0"/>
                <a:ea typeface="MS PGothic" panose="020B0600070205080204" pitchFamily="34" charset="-128"/>
              </a:rPr>
              <a:t> nella </a:t>
            </a:r>
            <a:r>
              <a:rPr lang="it-IT" altLang="ja-JP" sz="2200" i="1">
                <a:latin typeface="Calibri Light" panose="020F0302020204030204" pitchFamily="34" charset="0"/>
                <a:ea typeface="MS PGothic" panose="020B0600070205080204" pitchFamily="34" charset="-128"/>
              </a:rPr>
              <a:t>missione “IBIS” sotto l’egida dell’ONU</a:t>
            </a:r>
          </a:p>
          <a:p>
            <a:pPr eaLnBrk="1" hangingPunct="1">
              <a:lnSpc>
                <a:spcPct val="80000"/>
              </a:lnSpc>
            </a:pPr>
            <a:r>
              <a:rPr lang="it-IT" altLang="ja-JP" sz="2200">
                <a:latin typeface="Calibri Light" panose="020F0302020204030204" pitchFamily="34" charset="0"/>
                <a:ea typeface="MS PGothic" panose="020B0600070205080204" pitchFamily="34" charset="-128"/>
              </a:rPr>
              <a:t>Il 3 Agosto 1993 viene colpito a Mogadiscio in Somalia da alcuni somali</a:t>
            </a:r>
          </a:p>
        </p:txBody>
      </p:sp>
      <p:pic>
        <p:nvPicPr>
          <p:cNvPr id="26628" name="Picture 4" descr="Risultati immagini per paracadutista gionata mancinelli">
            <a:extLst>
              <a:ext uri="{FF2B5EF4-FFF2-40B4-BE49-F238E27FC236}">
                <a16:creationId xmlns:a16="http://schemas.microsoft.com/office/drawing/2014/main" id="{736DC02F-4EF0-419E-B791-73959939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997075"/>
            <a:ext cx="2900362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37B4FE-7ADD-457F-A093-DECAF88F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04813"/>
            <a:ext cx="7535863" cy="15843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latin typeface="+mn-lt"/>
              </a:rPr>
              <a:t>GIONATA MANCINELLI: </a:t>
            </a:r>
            <a:br>
              <a:rPr lang="it-IT" sz="4000" b="1" dirty="0">
                <a:latin typeface="+mn-lt"/>
              </a:rPr>
            </a:br>
            <a:r>
              <a:rPr lang="it-IT" sz="4000" b="1" dirty="0">
                <a:latin typeface="+mn-lt"/>
              </a:rPr>
              <a:t>MISSIONE UNOSOM «Ibis»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837ADD-ABE2-49A6-9435-8C35AB63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71675"/>
            <a:ext cx="6370638" cy="4392613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>
                <a:latin typeface="Algerian"/>
              </a:rPr>
              <a:t>UNITAF </a:t>
            </a:r>
            <a:r>
              <a:rPr lang="it-IT" sz="2000" dirty="0">
                <a:latin typeface="+mj-lt"/>
              </a:rPr>
              <a:t>(</a:t>
            </a:r>
            <a:r>
              <a:rPr lang="it-IT" sz="2000" dirty="0" err="1">
                <a:latin typeface="+mj-lt"/>
              </a:rPr>
              <a:t>unified</a:t>
            </a:r>
            <a:r>
              <a:rPr lang="it-IT" sz="2000" dirty="0">
                <a:latin typeface="+mj-lt"/>
              </a:rPr>
              <a:t> task force)</a:t>
            </a:r>
            <a:endParaRPr lang="it-IT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200" dirty="0">
                <a:latin typeface="+mj-lt"/>
              </a:rPr>
              <a:t>Fu una missione sancita dall'ONU, allo scopo di stabilizzare la situazione in Somalia, paese africano, a fronte di un crescente stato di caos e di grave carestia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200" dirty="0">
                <a:latin typeface="+mj-lt"/>
              </a:rPr>
              <a:t>Si svolse dal 3 dicembre 1992 al 4 maggio 1993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200" dirty="0">
                <a:latin typeface="+mj-lt"/>
              </a:rPr>
              <a:t>Conosciuta come </a:t>
            </a:r>
            <a:r>
              <a:rPr lang="it-IT" sz="2200" b="1" dirty="0">
                <a:latin typeface="+mj-lt"/>
              </a:rPr>
              <a:t>Operazione</a:t>
            </a:r>
            <a:r>
              <a:rPr lang="it-IT" sz="2200" dirty="0">
                <a:latin typeface="+mj-lt"/>
              </a:rPr>
              <a:t> </a:t>
            </a:r>
            <a:r>
              <a:rPr lang="it-IT" sz="2200" b="1" i="1" dirty="0" err="1">
                <a:latin typeface="+mj-lt"/>
              </a:rPr>
              <a:t>Restore</a:t>
            </a:r>
            <a:r>
              <a:rPr lang="it-IT" sz="2200" b="1" i="1" dirty="0">
                <a:latin typeface="+mj-lt"/>
              </a:rPr>
              <a:t> Hope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200" dirty="0">
                <a:latin typeface="+mj-lt"/>
              </a:rPr>
              <a:t>Sotto il controllo degli Stati Uniti e anche di altre nazioni, tra cui l’Italia che ebbe un ruolo importante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200" dirty="0">
                <a:latin typeface="+mj-lt"/>
              </a:rPr>
              <a:t>Coordinata dal presidente statunitense Bill Clinton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200" dirty="0">
                <a:latin typeface="+mj-lt"/>
              </a:rPr>
              <a:t>Capo militare fu  Robert B. Johnston</a:t>
            </a:r>
            <a:endParaRPr lang="it-IT" sz="2200" dirty="0">
              <a:latin typeface="+mj-lt"/>
              <a:cs typeface="Calibri"/>
            </a:endParaRPr>
          </a:p>
        </p:txBody>
      </p:sp>
      <p:pic>
        <p:nvPicPr>
          <p:cNvPr id="27652" name="Immagine 3">
            <a:extLst>
              <a:ext uri="{FF2B5EF4-FFF2-40B4-BE49-F238E27FC236}">
                <a16:creationId xmlns:a16="http://schemas.microsoft.com/office/drawing/2014/main" id="{0A08C2CF-587D-4F1A-8F91-D597EB008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208088"/>
            <a:ext cx="3246437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BDF211-193F-43D1-AD09-61416E92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113" y="1916113"/>
            <a:ext cx="6408737" cy="4032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600" dirty="0">
                <a:latin typeface="+mj-lt"/>
              </a:rPr>
              <a:t>Il contingente italiano fu il più numeroso dopo quello americano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600" dirty="0">
                <a:latin typeface="+mj-lt"/>
              </a:rPr>
              <a:t>La base operativa delle truppe italiane venne installata a </a:t>
            </a:r>
            <a:r>
              <a:rPr lang="it-IT" sz="2600" dirty="0" err="1">
                <a:latin typeface="+mj-lt"/>
              </a:rPr>
              <a:t>Balad</a:t>
            </a:r>
            <a:r>
              <a:rPr lang="it-IT" sz="2600" dirty="0">
                <a:latin typeface="+mj-lt"/>
              </a:rPr>
              <a:t>, nei pressi della vecchia accademia militare somala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600" dirty="0">
                <a:latin typeface="+mj-lt"/>
              </a:rPr>
              <a:t>Le unità dell'Esercito impiegate nell'operazione "IBIS" operarono in un settore di responsabilità profondo circa 360 Km e largo 150 Km</a:t>
            </a:r>
          </a:p>
        </p:txBody>
      </p:sp>
      <p:pic>
        <p:nvPicPr>
          <p:cNvPr id="28675" name="Immagine 5">
            <a:extLst>
              <a:ext uri="{FF2B5EF4-FFF2-40B4-BE49-F238E27FC236}">
                <a16:creationId xmlns:a16="http://schemas.microsoft.com/office/drawing/2014/main" id="{54A4DE7E-F211-4FC8-B7A1-5B942C48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1" b="-4622"/>
          <a:stretch>
            <a:fillRect/>
          </a:stretch>
        </p:blipFill>
        <p:spPr bwMode="auto">
          <a:xfrm>
            <a:off x="623888" y="1844675"/>
            <a:ext cx="36195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egnaposto contenuto 4">
            <a:extLst>
              <a:ext uri="{FF2B5EF4-FFF2-40B4-BE49-F238E27FC236}">
                <a16:creationId xmlns:a16="http://schemas.microsoft.com/office/drawing/2014/main" id="{342A8B96-E275-4AA8-82DB-A21329A27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1700213"/>
            <a:ext cx="4057650" cy="3657600"/>
          </a:xfrm>
        </p:spPr>
      </p:pic>
      <p:sp>
        <p:nvSpPr>
          <p:cNvPr id="15363" name="CasellaDiTesto 10">
            <a:extLst>
              <a:ext uri="{FF2B5EF4-FFF2-40B4-BE49-F238E27FC236}">
                <a16:creationId xmlns:a16="http://schemas.microsoft.com/office/drawing/2014/main" id="{896442E6-1C50-40B5-88AF-D74278D7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628775"/>
            <a:ext cx="561816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it-IT" sz="2200" dirty="0">
                <a:latin typeface="+mj-lt"/>
                <a:cs typeface="+mn-cs"/>
              </a:rPr>
              <a:t>La missione multinazionale "</a:t>
            </a:r>
            <a:r>
              <a:rPr lang="it-IT" sz="2200" dirty="0" err="1">
                <a:latin typeface="+mj-lt"/>
                <a:cs typeface="+mn-cs"/>
              </a:rPr>
              <a:t>Restore</a:t>
            </a:r>
            <a:r>
              <a:rPr lang="it-IT" sz="2200" dirty="0">
                <a:latin typeface="+mj-lt"/>
                <a:cs typeface="+mn-cs"/>
              </a:rPr>
              <a:t> Hope" assunse la fisionomia di missione ONU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it-IT" sz="2200" dirty="0">
                <a:latin typeface="+mj-lt"/>
                <a:cs typeface="+mn-cs"/>
              </a:rPr>
              <a:t>Il 6 Settembre 1993, la Brigata Paracadutisti "Folgore" venne sostituita dalla Brigata meccanizzata "Legnano"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it-IT" sz="2200" dirty="0">
                <a:latin typeface="+mj-lt"/>
                <a:cs typeface="+mn-cs"/>
              </a:rPr>
              <a:t>Il 16 gennaio 1994 iniziava il ripiegamento del nostro Contingente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it-IT" sz="2200" dirty="0">
                <a:latin typeface="+mj-lt"/>
                <a:cs typeface="+mn-cs"/>
              </a:rPr>
              <a:t>L'operazione si concluse il 21 marzo 1994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it-IT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 advClick="0" advTm="1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Segnaposto contenuto 3">
            <a:extLst>
              <a:ext uri="{FF2B5EF4-FFF2-40B4-BE49-F238E27FC236}">
                <a16:creationId xmlns:a16="http://schemas.microsoft.com/office/drawing/2014/main" id="{F75B3DAE-8B96-422A-B3ED-24986DCAA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0325" y="1341438"/>
            <a:ext cx="2887663" cy="435133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DDEAA0-0F6F-41D3-B932-2C8E2829D8B4}"/>
              </a:ext>
            </a:extLst>
          </p:cNvPr>
          <p:cNvSpPr txBox="1"/>
          <p:nvPr/>
        </p:nvSpPr>
        <p:spPr>
          <a:xfrm>
            <a:off x="839788" y="1412875"/>
            <a:ext cx="619283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t-IT" sz="2200" dirty="0">
                <a:latin typeface="+mj-lt"/>
                <a:cs typeface="+mn-cs"/>
              </a:rPr>
              <a:t>Il 4 agosto dello scorso anno, a Matelica, paese marchigiano in cui nacque Gionata, fu celebrato il 25° anniversario della morte del paracadutista.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t-IT" sz="2200" dirty="0">
                <a:latin typeface="+mj-lt"/>
                <a:cs typeface="+mn-cs"/>
              </a:rPr>
              <a:t>Dopo la Santa Messa, i paracadutisti del picchetto hanno sfilato fino al piazzale El Alamein del comune di Matelica.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t-IT" sz="2200" dirty="0">
                <a:latin typeface="+mj-lt"/>
                <a:cs typeface="+mn-cs"/>
              </a:rPr>
              <a:t>Infine fu ricordata sia la missione in Somalia con il contributo che Gionata diede, in particolare l’Impiego dell’ Armata dei Paracadutisti Folgore, sia i motivi per cui gli fu attribuita la Medaglia d’Oro.</a:t>
            </a:r>
          </a:p>
        </p:txBody>
      </p:sp>
    </p:spTree>
  </p:cSld>
  <p:clrMapOvr>
    <a:masterClrMapping/>
  </p:clrMapOvr>
  <p:transition spd="med" advClick="0" advTm="1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92D16395-4F9B-42D3-AD00-12C856A5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5373688"/>
            <a:ext cx="7210425" cy="7540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b="1" i="1" dirty="0">
                <a:latin typeface="+mj-lt"/>
              </a:rPr>
              <a:t>Medaglia d'oro</a:t>
            </a:r>
            <a:r>
              <a:rPr lang="it-IT" sz="2000" i="1" dirty="0">
                <a:latin typeface="+mj-lt"/>
              </a:rPr>
              <a:t> al valore dell'Esercito conferita al paracadutista Gionata </a:t>
            </a:r>
            <a:r>
              <a:rPr lang="it-IT" sz="2000" i="1" dirty="0" err="1">
                <a:latin typeface="+mj-lt"/>
              </a:rPr>
              <a:t>Mancinelli</a:t>
            </a:r>
            <a:r>
              <a:rPr lang="it-IT" sz="2000" i="1" dirty="0">
                <a:latin typeface="+mj-lt"/>
              </a:rPr>
              <a:t> il </a:t>
            </a:r>
            <a:r>
              <a:rPr lang="it-IT" sz="2000" b="1" i="1" dirty="0">
                <a:latin typeface="+mj-lt"/>
              </a:rPr>
              <a:t>21/02/1995 </a:t>
            </a:r>
            <a:r>
              <a:rPr lang="it-IT" sz="2000" i="1" dirty="0">
                <a:latin typeface="+mj-lt"/>
              </a:rPr>
              <a:t>per la seguente motivazione</a:t>
            </a: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7BDE0DB1-E20D-4AD9-826E-846E06D8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92150"/>
            <a:ext cx="319405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BC5DA060-765C-41CF-A33C-62958BCD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65175"/>
            <a:ext cx="7620000" cy="56356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800" i="1" dirty="0">
                <a:latin typeface="+mj-lt"/>
              </a:rPr>
              <a:t>  “Paracadutista di leva, si è offerto volontariamente ed ha ottenuto di partecipare alla operazione umanitaria Onu di “Peace Keeping”, in Somalia, con il contingente militare italiano “Ibis</a:t>
            </a:r>
            <a:r>
              <a:rPr lang="it-IT" sz="1800" i="1" dirty="0">
                <a:solidFill>
                  <a:srgbClr val="FF0000"/>
                </a:solidFill>
                <a:latin typeface="+mj-lt"/>
              </a:rPr>
              <a:t>”. Ha operato in una situazione altamente rischiosa con subdola e continua minaccia da parte di banditi e guerriglieri somali</a:t>
            </a:r>
            <a:r>
              <a:rPr lang="it-IT" sz="1800" b="1" i="1" dirty="0">
                <a:solidFill>
                  <a:srgbClr val="FF0000"/>
                </a:solidFill>
                <a:latin typeface="+mj-lt"/>
              </a:rPr>
              <a:t>. Spesso si offriva volontario per operazioni di rastrellamento per ricerca e confisca di armi e per scorta a convogli</a:t>
            </a:r>
            <a:r>
              <a:rPr lang="it-IT" sz="1800" i="1" dirty="0">
                <a:solidFill>
                  <a:srgbClr val="FF0000"/>
                </a:solidFill>
                <a:latin typeface="+mj-lt"/>
              </a:rPr>
              <a:t>. Durante la sua permanenza in Somalia ha sempre assolto con zelo, professionalità e spirito di sacrificio i compiti assegnatigli meritando sempre il consenso dei propri superiori e la ammirazione dei commilitoni. </a:t>
            </a:r>
            <a:r>
              <a:rPr lang="it-IT" sz="1800" i="1" dirty="0">
                <a:latin typeface="+mj-lt"/>
              </a:rPr>
              <a:t>Il giorno 3 agosto, si trovava di guardia presso un obiettivo altamente sensibile in località porto vecchio di Mogadiscio, sede del raggruppamento “Alfa”. In quel momento era in vigore lo stato di massima allerta a causa della forte tensione in atto come conseguenza alla minaccia di attentati. Due somali che si approssimavano al limite invalicabile della base e che costituivano un potenziale pericolo venivano invitati in lingua locale ad allontanarsi. Nonostante gli avvertimenti essi continuavano ad avvicinarsi. </a:t>
            </a:r>
            <a:r>
              <a:rPr lang="it-IT" sz="1800" i="1" dirty="0">
                <a:solidFill>
                  <a:srgbClr val="FF0000"/>
                </a:solidFill>
                <a:latin typeface="+mj-lt"/>
              </a:rPr>
              <a:t>Nel tentativo di assumere una posizione defilata e nell'intento di esplodere un colpo in aria come avvertimento, azionava accidentalmente — prima di quanto fosse nelle sue intenzioni — la leva di sparo provocando la partenza del colpo che lo raggiungeva al collo ed al volto. Mortalmente ferito, </a:t>
            </a:r>
            <a:r>
              <a:rPr lang="it-IT" sz="1800" b="1" i="1" dirty="0">
                <a:solidFill>
                  <a:srgbClr val="FF0000"/>
                </a:solidFill>
                <a:latin typeface="+mj-lt"/>
              </a:rPr>
              <a:t>immolava la sua giovane vita nell'adempimento del dovere e per un ideale di pace e di solidarietà fra i popoli</a:t>
            </a:r>
            <a:r>
              <a:rPr lang="it-IT" sz="1800" i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it-IT" sz="1800" i="1" dirty="0">
                <a:latin typeface="+mj-lt"/>
              </a:rPr>
              <a:t> Chiaro esempio di soldato che ha dato lustro all'Esercito Italiano, facendogli riscuotere unanime ammirazione dalle Forze Armate Internazionali impiegate in Somalia”. 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1800" i="1" dirty="0">
                <a:latin typeface="+mj-lt"/>
              </a:rPr>
              <a:t>Mogadiscio (Somalia), 3 agosto 1993.</a:t>
            </a:r>
          </a:p>
        </p:txBody>
      </p:sp>
    </p:spTree>
  </p:cSld>
  <p:clrMapOvr>
    <a:masterClrMapping/>
  </p:clrMapOvr>
  <p:transition spd="med" advTm="1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E23E-7B3C-473A-A5AC-D5D26919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75" y="404813"/>
            <a:ext cx="5597525" cy="13684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5400" b="1" dirty="0">
                <a:latin typeface="+mn-lt"/>
                <a:ea typeface="Segoe UI Black" panose="020B0A02040204020203" pitchFamily="34" charset="0"/>
              </a:rPr>
              <a:t>I PARACADUTISTI</a:t>
            </a:r>
          </a:p>
        </p:txBody>
      </p:sp>
      <p:pic>
        <p:nvPicPr>
          <p:cNvPr id="5" name="010EADD3.mp4">
            <a:hlinkClick r:id="" action="ppaction://media"/>
            <a:extLst>
              <a:ext uri="{FF2B5EF4-FFF2-40B4-BE49-F238E27FC236}">
                <a16:creationId xmlns:a16="http://schemas.microsoft.com/office/drawing/2014/main" id="{A2BE612B-0599-46D3-B6AA-3266D62ACD8E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E137756-7353-4E3C-81CD-5D8803AFD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900" y="339725"/>
            <a:ext cx="105156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CHI SONO I PARACADUTISTI? 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7AE9423-9422-4300-9A10-8FD27F32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6119812" cy="3887788"/>
          </a:xfrm>
        </p:spPr>
        <p:txBody>
          <a:bodyPr/>
          <a:lstStyle/>
          <a:p>
            <a:pPr eaLnBrk="1" hangingPunct="1"/>
            <a:r>
              <a:rPr lang="it-IT" altLang="ja-JP" sz="2000">
                <a:latin typeface="Calibri Light" panose="020F0302020204030204" pitchFamily="34" charset="0"/>
                <a:ea typeface="MS PGothic" panose="020B0600070205080204" pitchFamily="34" charset="-128"/>
              </a:rPr>
              <a:t>In Italia nascono nel 1939.</a:t>
            </a:r>
            <a:endParaRPr lang="it-IT" altLang="it-IT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it-IT" altLang="ja-JP" sz="2000">
                <a:latin typeface="Calibri Light" panose="020F0302020204030204" pitchFamily="34" charset="0"/>
                <a:ea typeface="MS PGothic" panose="020B0600070205080204" pitchFamily="34" charset="-128"/>
              </a:rPr>
              <a:t>I primi reparti sono istruiti e formati a Castelbenito, nei pressi di Tripoli, dove la prima Scuola Militare di Paracadutismo viene istituita dalla Regia Aeronautica con personale dell'Esercito e truppa libica del Regio Corpo Truppe Coloniali</a:t>
            </a:r>
            <a:endParaRPr lang="it-IT" altLang="ja-JP" sz="2000">
              <a:latin typeface="Calibri Light" panose="020F03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it-IT" altLang="ja-JP" sz="2000">
                <a:latin typeface="Calibri Light" panose="020F0302020204030204" pitchFamily="34" charset="0"/>
                <a:ea typeface="MS PGothic" panose="020B0600070205080204" pitchFamily="34" charset="-128"/>
              </a:rPr>
              <a:t>Nel 1941 è in vita la Divisone Paracadutisti, che, nata per l'occupazione di Malta, sarà impegnata a terra, dal luglio 1942 in Africa Settentrionale</a:t>
            </a:r>
          </a:p>
          <a:p>
            <a:pPr eaLnBrk="1" hangingPunct="1"/>
            <a:r>
              <a:rPr lang="it-IT" altLang="ja-JP" sz="2000">
                <a:latin typeface="Calibri Light" panose="020F0302020204030204" pitchFamily="34" charset="0"/>
                <a:ea typeface="MS PGothic" panose="020B0600070205080204" pitchFamily="34" charset="-128"/>
              </a:rPr>
              <a:t>In Italia si costituisce una seconda Scuola a Viterbo ed una seconda Divisione, la "Nembo" seguita dalle basi della terza "Ciclone"</a:t>
            </a:r>
          </a:p>
        </p:txBody>
      </p:sp>
      <p:pic>
        <p:nvPicPr>
          <p:cNvPr id="15364" name="Picture 5" descr="I Paracadutisti">
            <a:extLst>
              <a:ext uri="{FF2B5EF4-FFF2-40B4-BE49-F238E27FC236}">
                <a16:creationId xmlns:a16="http://schemas.microsoft.com/office/drawing/2014/main" id="{21EC08AD-DEB5-46D2-90C7-541E1442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651000"/>
            <a:ext cx="34258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Risultati immagini per video paracadutisti esercito armato">
            <a:extLst>
              <a:ext uri="{FF2B5EF4-FFF2-40B4-BE49-F238E27FC236}">
                <a16:creationId xmlns:a16="http://schemas.microsoft.com/office/drawing/2014/main" id="{A21F0077-3CD2-427C-A1DE-AF5B5FF72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254500"/>
            <a:ext cx="35528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C185ABF.mp3">
            <a:hlinkClick r:id="" action="ppaction://media"/>
            <a:extLst>
              <a:ext uri="{FF2B5EF4-FFF2-40B4-BE49-F238E27FC236}">
                <a16:creationId xmlns:a16="http://schemas.microsoft.com/office/drawing/2014/main" id="{BA36A645-E517-449B-8187-3EC48E4A7AA4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115888"/>
            <a:ext cx="1222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6C713679-62D3-405E-AD54-AB3DF3B9F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27138"/>
            <a:ext cx="5753100" cy="22367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ja-JP" sz="2400" dirty="0">
                <a:latin typeface="+mj-lt"/>
                <a:ea typeface="ＭＳ Ｐゴシック"/>
              </a:rPr>
              <a:t>La "Nembo" si batterà contro i tedeschi inquadrata nel Corpo Italiano di Liberazione prima di essere riordinata in Gruppo di Combattimento "Folgore"</a:t>
            </a:r>
            <a:endParaRPr lang="it-IT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400" dirty="0">
                <a:latin typeface="+mj-lt"/>
              </a:rPr>
              <a:t>Attualmente i reggimenti sono 4</a:t>
            </a:r>
          </a:p>
        </p:txBody>
      </p:sp>
      <p:pic>
        <p:nvPicPr>
          <p:cNvPr id="17411" name="Picture 5" descr="Immagine correlata">
            <a:extLst>
              <a:ext uri="{FF2B5EF4-FFF2-40B4-BE49-F238E27FC236}">
                <a16:creationId xmlns:a16="http://schemas.microsoft.com/office/drawing/2014/main" id="{CEDC196C-D1FE-4E66-9642-9BFDBBBB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678238"/>
            <a:ext cx="40274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Risultati immagini per video paracadutisti esercito armato">
            <a:extLst>
              <a:ext uri="{FF2B5EF4-FFF2-40B4-BE49-F238E27FC236}">
                <a16:creationId xmlns:a16="http://schemas.microsoft.com/office/drawing/2014/main" id="{8A0B9EFB-6293-4889-A078-F48ED38A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908050"/>
            <a:ext cx="35433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magine 5" descr="Risultati immagini per foto parÃ  nembo">
            <a:extLst>
              <a:ext uri="{FF2B5EF4-FFF2-40B4-BE49-F238E27FC236}">
                <a16:creationId xmlns:a16="http://schemas.microsoft.com/office/drawing/2014/main" id="{35BD265F-1112-4B72-9268-13AFEBFB6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644900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91D4324-44E9-453F-8227-A7B6479D2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1138" y="469900"/>
            <a:ext cx="8578850" cy="12001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FESTA E PATRONO PARACADUTISTI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11FA815-9A28-4D51-86DB-A083BEC8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476375"/>
            <a:ext cx="10350500" cy="23510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it-IT" altLang="it-IT"/>
          </a:p>
          <a:p>
            <a:pPr eaLnBrk="1" hangingPunct="1">
              <a:lnSpc>
                <a:spcPct val="150000"/>
              </a:lnSpc>
            </a:pPr>
            <a:r>
              <a:rPr lang="it-IT" altLang="it-IT" b="1">
                <a:latin typeface="Calibri Light" panose="020F0302020204030204" pitchFamily="34" charset="0"/>
                <a:cs typeface="Calibri Light" panose="020F0302020204030204" pitchFamily="34" charset="0"/>
              </a:rPr>
              <a:t>FESTA</a:t>
            </a:r>
            <a:r>
              <a:rPr lang="it-IT" altLang="it-IT">
                <a:latin typeface="Calibri Light" panose="020F0302020204030204" pitchFamily="34" charset="0"/>
                <a:cs typeface="Calibri Light" panose="020F0302020204030204" pitchFamily="34" charset="0"/>
              </a:rPr>
              <a:t>: 23 ottobre, anniversario della battaglia di El Alamein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b="1">
                <a:latin typeface="Calibri Light" panose="020F0302020204030204" pitchFamily="34" charset="0"/>
                <a:cs typeface="Calibri Light" panose="020F0302020204030204" pitchFamily="34" charset="0"/>
              </a:rPr>
              <a:t>PATRONO</a:t>
            </a:r>
            <a:r>
              <a:rPr lang="it-IT" altLang="it-IT">
                <a:latin typeface="Calibri Light" panose="020F0302020204030204" pitchFamily="34" charset="0"/>
                <a:cs typeface="Calibri Light" panose="020F0302020204030204" pitchFamily="34" charset="0"/>
              </a:rPr>
              <a:t>: San Michele Arcangelo (29 settembre)</a:t>
            </a:r>
          </a:p>
          <a:p>
            <a:pPr eaLnBrk="1" hangingPunct="1"/>
            <a:endParaRPr lang="it-IT" altLang="it-IT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024ACE98-4877-400A-AD6F-45345E42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644900"/>
            <a:ext cx="44656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4A305C3B-9EC0-43A5-B73E-32D9A5A1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716338"/>
            <a:ext cx="41767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5925506-6472-48F5-97D4-599F03473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986588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BATTAGLIA DI EL ALAMEIN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B52E376-D70A-4F37-89D6-020B4EB44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46263"/>
            <a:ext cx="6399212" cy="44624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2400"/>
              </a:spcAft>
              <a:defRPr/>
            </a:pPr>
            <a:r>
              <a:rPr lang="it-IT" sz="2400" dirty="0">
                <a:latin typeface="+mj-lt"/>
              </a:rPr>
              <a:t>Combattuta tra il 23 ottobre e il 4 novembre 1942 durante la campagna del Nordafrica (Egitto) della seconda guerra mondiale</a:t>
            </a:r>
            <a:endParaRPr lang="it-IT" sz="24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100000"/>
              </a:lnSpc>
              <a:spcAft>
                <a:spcPts val="2400"/>
              </a:spcAft>
              <a:defRPr/>
            </a:pPr>
            <a:r>
              <a:rPr lang="it-IT" sz="2400" dirty="0">
                <a:latin typeface="+mj-lt"/>
              </a:rPr>
              <a:t>Lo scontro vide fronteggiarsi le forze dell'Armata italo-tedesca e l'Ottava armata britannica</a:t>
            </a:r>
            <a:endParaRPr lang="it-IT" sz="2400" dirty="0">
              <a:latin typeface="+mj-lt"/>
              <a:cs typeface="Calibri"/>
            </a:endParaRPr>
          </a:p>
          <a:p>
            <a:pPr eaLnBrk="1" fontAlgn="auto" hangingPunct="1">
              <a:lnSpc>
                <a:spcPct val="100000"/>
              </a:lnSpc>
              <a:spcAft>
                <a:spcPts val="2400"/>
              </a:spcAft>
              <a:defRPr/>
            </a:pPr>
            <a:r>
              <a:rPr lang="it-IT" sz="2400" dirty="0">
                <a:latin typeface="+mj-lt"/>
              </a:rPr>
              <a:t>Si concluse con la vittoria britannica (superiorità numerica e materiale)</a:t>
            </a:r>
            <a:endParaRPr lang="it-IT" sz="2400" dirty="0">
              <a:latin typeface="+mj-lt"/>
              <a:cs typeface="Calibri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FAFBDD19-07D0-4B84-B0BD-C9D019CA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00" b="50000"/>
          <a:stretch>
            <a:fillRect/>
          </a:stretch>
        </p:blipFill>
        <p:spPr bwMode="auto">
          <a:xfrm>
            <a:off x="7418388" y="-2187575"/>
            <a:ext cx="3959225" cy="766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D2504C77-BD10-4300-A2CB-0A3E6A751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5661025"/>
            <a:ext cx="298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i="1"/>
              <a:t>Proporzione forze in campo</a:t>
            </a:r>
          </a:p>
        </p:txBody>
      </p:sp>
    </p:spTree>
  </p:cSld>
  <p:clrMapOvr>
    <a:masterClrMapping/>
  </p:clrMapOvr>
  <p:transition spd="med" advClick="0"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AB80640-65A9-480E-ABF4-F8F2CBC61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5850" y="415925"/>
            <a:ext cx="9372600" cy="12827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PERCHÉ LA BATTAGLIA DI EL ALAMEIN È LA FESTA DELLA "FOLGORE"?</a:t>
            </a:r>
            <a:endParaRPr lang="it-IT" sz="3200" b="1" dirty="0">
              <a:latin typeface="+mn-lt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D99CB88-A20D-4CA9-9D34-F8F16C96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75" y="1895475"/>
            <a:ext cx="5534025" cy="4556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800"/>
              </a:spcAft>
              <a:defRPr/>
            </a:pPr>
            <a:r>
              <a:rPr lang="it-IT" sz="2400" dirty="0">
                <a:latin typeface="+mj-lt"/>
              </a:rPr>
              <a:t>I paracadutisti della “Folgore” si batterono eroicamente per giorni e giorni subendo gravi perdite</a:t>
            </a:r>
          </a:p>
          <a:p>
            <a:pPr eaLnBrk="1" fontAlgn="auto" hangingPunct="1">
              <a:spcAft>
                <a:spcPts val="1800"/>
              </a:spcAft>
              <a:defRPr/>
            </a:pPr>
            <a:r>
              <a:rPr lang="it-IT" sz="2400" dirty="0">
                <a:latin typeface="+mj-lt"/>
              </a:rPr>
              <a:t>Combatterono i britannici con mezzi di fortuna, quali bottiglie incendiarie e cariche di dinamite</a:t>
            </a:r>
          </a:p>
          <a:p>
            <a:pPr eaLnBrk="1" fontAlgn="auto" hangingPunct="1">
              <a:spcAft>
                <a:spcPts val="1800"/>
              </a:spcAft>
              <a:defRPr/>
            </a:pPr>
            <a:r>
              <a:rPr lang="it-IT" sz="2400" dirty="0">
                <a:latin typeface="+mj-lt"/>
              </a:rPr>
              <a:t>Esaurite anche queste risorse,attaccarono  le  mine anticarro, raccolte nei campi minati,  ai mezzi britannici in movimento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D146F67B-0DC5-4AD2-9A3A-522E826BFDD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9750" y="5335588"/>
            <a:ext cx="426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panose="020B0604020202020204" pitchFamily="34" charset="0"/>
              </a:rPr>
              <a:t>Divisione Paracadutisti "Folgore"</a:t>
            </a:r>
          </a:p>
        </p:txBody>
      </p:sp>
      <p:pic>
        <p:nvPicPr>
          <p:cNvPr id="20485" name="Immagine 7" descr="Risultati immagini per foto folgore el alamein">
            <a:extLst>
              <a:ext uri="{FF2B5EF4-FFF2-40B4-BE49-F238E27FC236}">
                <a16:creationId xmlns:a16="http://schemas.microsoft.com/office/drawing/2014/main" id="{AF458368-A6B7-4397-977A-4DEE0294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916113"/>
            <a:ext cx="4392613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3CB8E12-5D4A-4A12-A415-0B1775A5D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549275"/>
            <a:ext cx="7283450" cy="11255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5400" b="1" dirty="0">
                <a:latin typeface="+mn-lt"/>
              </a:rPr>
              <a:t>RICONOSCIMENTI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1EA270D-39BF-4EED-BB24-EBD3169AF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438" y="2112963"/>
            <a:ext cx="4598987" cy="3455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>
                <a:latin typeface="+mj-lt"/>
              </a:rPr>
              <a:t>Al 186°e 187°Reggimento fanteria paracadutisti "Folgore" fu conferita la Medaglia d'Oro al Valore Militare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>
                <a:latin typeface="+mj-lt"/>
              </a:rPr>
              <a:t>Furono concesse individualmente: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>
                <a:latin typeface="+mj-lt"/>
              </a:rPr>
              <a:t>61 Medaglie d'Oro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>
                <a:latin typeface="+mj-lt"/>
              </a:rPr>
              <a:t>404 Medaglie d'Argento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>
                <a:latin typeface="+mj-lt"/>
              </a:rPr>
              <a:t>409 Medaglie di Bronzo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>
                <a:latin typeface="+mj-lt"/>
              </a:rPr>
              <a:t>463 Croci di Guerra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000" dirty="0">
                <a:latin typeface="+mj-lt"/>
              </a:rPr>
              <a:t>6 Ordini Militari d'Italia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124676E8-1313-4FDC-BC3B-C8FFF074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958975"/>
            <a:ext cx="46609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192C7835-F793-4952-BC3F-5D9A0C28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68863"/>
            <a:ext cx="4618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j-lt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j-lt"/>
              <a:cs typeface="Arial"/>
            </a:endParaRPr>
          </a:p>
        </p:txBody>
      </p:sp>
    </p:spTree>
  </p:cSld>
  <p:clrMapOvr>
    <a:masterClrMapping/>
  </p:clrMapOvr>
  <p:transition spd="med"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5517CEA6-40D6-46F7-814D-38AC969D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349500"/>
            <a:ext cx="9805988" cy="1119188"/>
          </a:xfrm>
        </p:spPr>
        <p:txBody>
          <a:bodyPr rtlCol="0">
            <a:normAutofit/>
          </a:bodyPr>
          <a:lstStyle/>
          <a:p>
            <a:pPr marL="11430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3600" b="1" i="1" dirty="0">
                <a:latin typeface="+mj-lt"/>
              </a:rPr>
              <a:t>"Dobbiamo inchinarci davanti ai resti di quelli che furono i leoni della Folgore"</a:t>
            </a:r>
            <a:endParaRPr lang="it-IT" sz="3600" i="1" dirty="0">
              <a:latin typeface="+mj-lt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6532E-BBA7-4DB0-AB63-9BCB269822A8}"/>
              </a:ext>
            </a:extLst>
          </p:cNvPr>
          <p:cNvSpPr txBox="1"/>
          <p:nvPr/>
        </p:nvSpPr>
        <p:spPr>
          <a:xfrm>
            <a:off x="7824788" y="3468688"/>
            <a:ext cx="2743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j-lt"/>
                <a:cs typeface="Arial"/>
              </a:rPr>
              <a:t>-Winston Churchill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+mj-lt"/>
              <a:cs typeface="Arial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+mj-lt"/>
              <a:cs typeface="+mn-cs"/>
            </a:endParaRPr>
          </a:p>
        </p:txBody>
      </p:sp>
      <p:pic>
        <p:nvPicPr>
          <p:cNvPr id="22532" name="Immagine 2">
            <a:extLst>
              <a:ext uri="{FF2B5EF4-FFF2-40B4-BE49-F238E27FC236}">
                <a16:creationId xmlns:a16="http://schemas.microsoft.com/office/drawing/2014/main" id="{3D7000DB-0461-47DA-BB8D-2F90945A6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02" y="3429000"/>
            <a:ext cx="2592734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1200</Words>
  <Application>Microsoft Office PowerPoint</Application>
  <PresentationFormat>Widescreen</PresentationFormat>
  <Paragraphs>103</Paragraphs>
  <Slides>19</Slides>
  <Notes>1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Tema di Office</vt:lpstr>
      <vt:lpstr>I PARACADUTISTI La brigata "Folgore"</vt:lpstr>
      <vt:lpstr>I PARACADUTISTI</vt:lpstr>
      <vt:lpstr>CHI SONO I PARACADUTISTI? </vt:lpstr>
      <vt:lpstr>Presentazione standard di PowerPoint</vt:lpstr>
      <vt:lpstr>FESTA E PATRONO PARACADUTISTI </vt:lpstr>
      <vt:lpstr>BATTAGLIA DI EL ALAMEIN</vt:lpstr>
      <vt:lpstr>PERCHÉ LA BATTAGLIA DI EL ALAMEIN È LA FESTA DELLA "FOLGORE"?</vt:lpstr>
      <vt:lpstr>RICONOSCIMENTI</vt:lpstr>
      <vt:lpstr>Presentazione standard di PowerPoint</vt:lpstr>
      <vt:lpstr>LA FOLGORE:  STORIA</vt:lpstr>
      <vt:lpstr>LA FOLGORE: STEMMA</vt:lpstr>
      <vt:lpstr>INNO PARACADUTISTI FOLGORE</vt:lpstr>
      <vt:lpstr>VITTIMA DEL DOVERE: GIONATA MANCINELLI</vt:lpstr>
      <vt:lpstr>GIONATA MANCINELLI:  MISSIONE UNOSOM «Ibis»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GIONATA MANCINELLI:  MISSIONE UNOSOM «Ibis»</dc:title>
  <dc:creator>Camilla Ponti</dc:creator>
  <cp:lastModifiedBy>Roberto Signorello</cp:lastModifiedBy>
  <cp:revision>161</cp:revision>
  <dcterms:created xsi:type="dcterms:W3CDTF">2019-05-02T11:40:15Z</dcterms:created>
  <dcterms:modified xsi:type="dcterms:W3CDTF">2019-06-07T06:57:55Z</dcterms:modified>
</cp:coreProperties>
</file>