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8" r:id="rId3"/>
    <p:sldId id="269" r:id="rId4"/>
    <p:sldId id="259" r:id="rId5"/>
    <p:sldId id="270" r:id="rId6"/>
    <p:sldId id="271" r:id="rId7"/>
    <p:sldId id="265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6D84"/>
    <a:srgbClr val="5A6484"/>
    <a:srgbClr val="504D91"/>
    <a:srgbClr val="3333FF"/>
    <a:srgbClr val="0A6C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71" autoAdjust="0"/>
  </p:normalViewPr>
  <p:slideViewPr>
    <p:cSldViewPr>
      <p:cViewPr>
        <p:scale>
          <a:sx n="69" d="100"/>
          <a:sy n="69" d="100"/>
        </p:scale>
        <p:origin x="-85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068F9-BB50-46BE-9739-57AFBDD7A4E3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A8D30-02C7-4044-8778-F466E5B45A1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Titolo della questione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A8D30-02C7-4044-8778-F466E5B45A14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Indagini geologiche - </a:t>
            </a:r>
            <a:r>
              <a:rPr lang="it-IT" dirty="0" err="1"/>
              <a:t>Mariaelena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A8D30-02C7-4044-8778-F466E5B45A14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Impatto ambientale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A8D30-02C7-4044-8778-F466E5B45A14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A006CE6-C50E-0C4B-9BAB-F208A257F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A251B2-20C6-C448-9B3D-E50442475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E5009B0-7EFC-4747-8FE0-FFB794F05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B773-D9F4-4255-B057-C904C776D7B2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B38A769-4C2A-024F-AF21-7DF81DF8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88016C6-E819-DA40-842E-5D5743FE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374-3A92-478C-863F-A05DE70E8B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090D5F9-B5FA-CE4A-AEBD-A2A5B1EF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5AA0647-9E5F-314B-AF03-8B287594C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C512C5C-9878-BC41-99E6-EBBD9845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B773-D9F4-4255-B057-C904C776D7B2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AAE156D-2CF7-C14E-A07B-74BF15228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8298402-56C0-A249-B67E-27A24C93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374-3A92-478C-863F-A05DE70E8B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5BC14DF-6276-B34F-9524-4184D83A8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D80EECA-7E66-8447-BDA2-781C6A6A1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EF3EA83-85FD-E74D-ADB7-7CB8D3D7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B773-D9F4-4255-B057-C904C776D7B2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2D0D80D-2077-B04B-94F0-DFFB56FE9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D3D46E6-97E9-EF42-87AB-0407255D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374-3A92-478C-863F-A05DE70E8B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181EEFE-C325-2A4F-80BC-F2ACE5B4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825CA08-400A-E94D-B1FC-7FF86B8948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A35E8D9-C4C7-C446-BE6B-26F67CDF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B773-D9F4-4255-B057-C904C776D7B2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F88B380-8D1A-9E4E-AB5E-1B279660B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DDE9C9B-F8B8-A84C-9CC0-9B7C0EE4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374-3A92-478C-863F-A05DE70E8B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E315564-6856-B64F-8963-878A6348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17B1FE9-66FA-BC4F-A4C9-8598B0B183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6E176FB-CFFC-0F43-B095-5EA5A4D4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B773-D9F4-4255-B057-C904C776D7B2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7673918-2B3E-2A40-89B1-AB91C607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CACC272-8157-EC43-BB11-96C9DDE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374-3A92-478C-863F-A05DE70E8B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30B4DE-B9B7-4841-BDC9-824198754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00806A3-43DD-D841-84EE-B5057294B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023DD09-58F0-494F-A91F-C4D2A525C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B773-D9F4-4255-B057-C904C776D7B2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92B3E1F-B307-024A-9415-6E0DA8A6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216373E-09AA-8744-8427-C0436551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374-3A92-478C-863F-A05DE70E8B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2005C2D-297F-384A-94AA-0716BC19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06233B4-4ED6-FB48-B65C-BC0C997D9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01E10F2-A23F-3540-BDED-D4A6C94AE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B773-D9F4-4255-B057-C904C776D7B2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B6D37FB-449A-7A43-A8A3-4085C9D0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0AD11C7-CB93-E34E-AC47-462CFA3F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374-3A92-478C-863F-A05DE70E8B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2C1BC51-ED54-4E44-A09A-CD01BC40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F08C755-B5F4-B941-A008-47B91481C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977799D-1970-434A-B2A5-56D1529DA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B773-D9F4-4255-B057-C904C776D7B2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4893D62-1107-9942-BFEE-09A72FC6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C563E23-F7BD-A44D-8A3E-BF53B0F33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374-3A92-478C-863F-A05DE70E8B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FE03146-0038-AB43-A434-766E7731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CACB9AB-0453-294E-9C51-2B0B450D01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7160E72-FA3D-394E-B92A-A6EE5DDE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B773-D9F4-4255-B057-C904C776D7B2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4563F35-6F06-204E-83AF-CAE82803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D66894F-4684-8443-9EDC-AC0303AB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374-3A92-478C-863F-A05DE70E8B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44E7752-CF43-D647-8DEF-EBF43E44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DE73CF0-07F0-2548-A055-1CF9961D37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BE6313B-5D44-BF4F-A11F-7E452BF63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B773-D9F4-4255-B057-C904C776D7B2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BB84620-2D1F-474D-9834-88FCC77F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6835E1F-2341-3241-A6C0-F3AEAE51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374-3A92-478C-863F-A05DE70E8B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73E0203-1D18-8945-9AA5-0E128A411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9D5D86D-DF5C-634E-A0E3-8DCEB0C6A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B4DE20E-6195-E141-96E0-5E3A6728C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B773-D9F4-4255-B057-C904C776D7B2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D52F951-1B39-8243-AEA0-445B92920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92446E0-331E-FA42-A0CA-E52D8176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A374-3A92-478C-863F-A05DE70E8B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tango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tango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tango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tango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tango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FE4B773-D9F4-4255-B057-C904C776D7B2}" type="datetimeFigureOut">
              <a:rPr lang="it-IT" smtClean="0"/>
              <a:pPr/>
              <a:t>07/05/2019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453A374-3A92-478C-863F-A05DE70E8B1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F:\progetto%20mafia%202E\progetto%20mafia%202E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LA DISCARICA ABUSIVA </a:t>
            </a:r>
            <a:r>
              <a:rPr lang="it-IT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it-IT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it-IT" sz="4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</a:t>
            </a:r>
            <a:r>
              <a:rPr lang="it-IT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it-IT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DESIO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048125"/>
            <a:ext cx="4572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99211" y="594315"/>
            <a:ext cx="3677323" cy="3266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ttangolo 6"/>
          <p:cNvSpPr/>
          <p:nvPr/>
        </p:nvSpPr>
        <p:spPr>
          <a:xfrm>
            <a:off x="4283968" y="1268760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Courier New" pitchFamily="49" charset="0"/>
                <a:cs typeface="Courier New" pitchFamily="49" charset="0"/>
              </a:rPr>
              <a:t>Nel 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2008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venne scoperto un enorme appezzamento di terra in 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via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Molinara 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gestito dalla 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‘ndrangheta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rcRect b="16284"/>
          <a:stretch>
            <a:fillRect/>
          </a:stretch>
        </p:blipFill>
        <p:spPr>
          <a:xfrm>
            <a:off x="3635896" y="3825381"/>
            <a:ext cx="5269844" cy="2339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683568" y="4941168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La discarica oggi</a:t>
            </a:r>
          </a:p>
        </p:txBody>
      </p:sp>
      <p:sp>
        <p:nvSpPr>
          <p:cNvPr id="11" name="Freccia angolare in su 10"/>
          <p:cNvSpPr/>
          <p:nvPr/>
        </p:nvSpPr>
        <p:spPr>
          <a:xfrm rot="5400000">
            <a:off x="2467813" y="5317163"/>
            <a:ext cx="597842" cy="709948"/>
          </a:xfrm>
          <a:prstGeom prst="bent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4192124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LA QUESTIONE…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844824"/>
            <a:ext cx="8136904" cy="4680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Quantità elevate di 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materiali,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 per la maggior parte 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inquinanti, 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venivano seppelliti nel sottosuolo di questa cava di notte, per  non destare sospetto. </a:t>
            </a:r>
          </a:p>
          <a:p>
            <a:pPr>
              <a:buNone/>
            </a:pPr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2400" dirty="0">
                <a:latin typeface="Courier New" pitchFamily="49" charset="0"/>
                <a:cs typeface="Courier New" pitchFamily="49" charset="0"/>
              </a:rPr>
              <a:t>	Le ruspe scavando in profondità hanno dissotterrato 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rifiuti tossici e nocivi 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provenienti da numerose province del nord.</a:t>
            </a:r>
          </a:p>
          <a:p>
            <a:pPr>
              <a:buNone/>
            </a:pPr>
            <a:endParaRPr lang="it-IT" sz="24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2400" dirty="0">
                <a:latin typeface="Courier New" pitchFamily="49" charset="0"/>
                <a:cs typeface="Courier New" pitchFamily="49" charset="0"/>
              </a:rPr>
              <a:t>  Tra i rifiuti tossici sono stati rilevati idrocarburi incombusti, oli esausti, piombo, cadmio e cromo.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50776"/>
          </a:xfrm>
        </p:spPr>
        <p:txBody>
          <a:bodyPr>
            <a:noAutofit/>
          </a:bodyPr>
          <a:lstStyle/>
          <a:p>
            <a:r>
              <a:rPr lang="it-IT" sz="3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INDAGINI </a:t>
            </a:r>
            <a:r>
              <a:rPr lang="it-IT" sz="32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GEOLOGICHE E </a:t>
            </a:r>
            <a:r>
              <a:rPr lang="it-IT" sz="3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RIFIUTI INQUINANTI</a:t>
            </a:r>
            <a:endParaRPr lang="it-IT" sz="28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ea typeface="+mn-ea"/>
              <a:cs typeface="Aharoni" pitchFamily="2" charset="-79"/>
            </a:endParaRPr>
          </a:p>
        </p:txBody>
      </p:sp>
      <p:pic>
        <p:nvPicPr>
          <p:cNvPr id="7" name="Segnaposto contenuto 6" descr="http://www.alternativaverde.it/mapeco/cave/molinara.jpg"/>
          <p:cNvPicPr>
            <a:picLocks noGrp="1"/>
          </p:cNvPicPr>
          <p:nvPr>
            <p:ph sz="half" idx="2"/>
          </p:nvPr>
        </p:nvPicPr>
        <p:blipFill>
          <a:blip r:embed="rId3" cstate="print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16016" y="1700808"/>
            <a:ext cx="3564577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0" y="1700809"/>
            <a:ext cx="8424936" cy="51571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I 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rifiuti potrebbero </a:t>
            </a:r>
          </a:p>
          <a:p>
            <a:pPr>
              <a:buNone/>
            </a:pP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portare 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ad un grosso </a:t>
            </a:r>
          </a:p>
          <a:p>
            <a:pPr>
              <a:buNone/>
            </a:pP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 rischio 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sanitario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. </a:t>
            </a:r>
          </a:p>
          <a:p>
            <a:pPr>
              <a:buNone/>
            </a:pP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Le 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indagini geologiche </a:t>
            </a:r>
          </a:p>
          <a:p>
            <a:pPr>
              <a:buNone/>
            </a:pP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effettuate 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hanno </a:t>
            </a:r>
          </a:p>
          <a:p>
            <a:pPr>
              <a:buNone/>
            </a:pP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consentito 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di definire un’area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di circa trenta 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mila metri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quadri, in 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cui sono state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interrate 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180mila 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tonnellate di 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rifiuti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>
              <a:buNone/>
            </a:pP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Oltre 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alla spazzatura, sono stati        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          scoperti 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un 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deposito di autocarri e 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un </a:t>
            </a:r>
            <a:r>
              <a:rPr lang="it-IT" sz="2400" b="1" dirty="0" smtClean="0">
                <a:latin typeface="Courier New" pitchFamily="49" charset="0"/>
                <a:cs typeface="Courier New" pitchFamily="49" charset="0"/>
              </a:rPr>
              <a:t>distributore 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di gasolio.</a:t>
            </a:r>
            <a:r>
              <a:rPr lang="it-IT" sz="24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xmlns="" id="{87AC7984-DC8C-441C-8D14-57854F6C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52736"/>
            <a:ext cx="8382000" cy="565792"/>
          </a:xfrm>
        </p:spPr>
        <p:txBody>
          <a:bodyPr>
            <a:noAutofit/>
          </a:bodyPr>
          <a:lstStyle/>
          <a:p>
            <a:pPr algn="ctr"/>
            <a:r>
              <a:rPr lang="it-IT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FIGURE COINVOLTE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xmlns="" id="{BC067329-C0C3-4D79-A941-3194C5FBEE6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043608" y="1772816"/>
            <a:ext cx="7344816" cy="4680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Fortunato </a:t>
            </a:r>
            <a:r>
              <a:rPr lang="it-IT" sz="2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Stillittano</a:t>
            </a:r>
            <a:r>
              <a:rPr lang="it-IT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: </a:t>
            </a:r>
            <a:r>
              <a:rPr lang="it-IT" sz="2600" dirty="0">
                <a:latin typeface="Courier New" pitchFamily="49" charset="0"/>
                <a:cs typeface="Courier New" pitchFamily="49" charset="0"/>
              </a:rPr>
              <a:t>affiliato alla cosca </a:t>
            </a:r>
            <a:r>
              <a:rPr lang="it-IT" sz="2600" dirty="0" err="1">
                <a:latin typeface="Courier New" pitchFamily="49" charset="0"/>
                <a:cs typeface="Courier New" pitchFamily="49" charset="0"/>
              </a:rPr>
              <a:t>Iamonte</a:t>
            </a:r>
            <a:r>
              <a:rPr lang="it-IT" sz="2600" dirty="0">
                <a:latin typeface="Courier New" pitchFamily="49" charset="0"/>
                <a:cs typeface="Courier New" pitchFamily="49" charset="0"/>
              </a:rPr>
              <a:t> di Melito Porto Salvo. </a:t>
            </a:r>
          </a:p>
          <a:p>
            <a:pPr marL="0" indent="0">
              <a:buNone/>
            </a:pPr>
            <a:endParaRPr lang="it-IT" sz="2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it-IT" sz="2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Natale Moscato</a:t>
            </a:r>
            <a:r>
              <a:rPr lang="it-IT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: </a:t>
            </a:r>
            <a:r>
              <a:rPr lang="it-IT" sz="2600" dirty="0">
                <a:latin typeface="Courier New" pitchFamily="49" charset="0"/>
                <a:cs typeface="Courier New" pitchFamily="49" charset="0"/>
              </a:rPr>
              <a:t>imprenditore edile, ex assessore all’urbanistica e </a:t>
            </a:r>
            <a:r>
              <a:rPr lang="it-IT" sz="2600" b="1" dirty="0">
                <a:latin typeface="Courier New" pitchFamily="49" charset="0"/>
                <a:cs typeface="Courier New" pitchFamily="49" charset="0"/>
              </a:rPr>
              <a:t>consigliere comunale</a:t>
            </a:r>
            <a:r>
              <a:rPr lang="it-IT" sz="2600" dirty="0" smtClean="0">
                <a:latin typeface="Courier New" pitchFamily="49" charset="0"/>
                <a:cs typeface="Courier New" pitchFamily="49" charset="0"/>
              </a:rPr>
              <a:t>, affiliato  </a:t>
            </a:r>
            <a:r>
              <a:rPr lang="it-IT" sz="2600" dirty="0">
                <a:latin typeface="Courier New" pitchFamily="49" charset="0"/>
                <a:cs typeface="Courier New" pitchFamily="49" charset="0"/>
              </a:rPr>
              <a:t>del gruppo </a:t>
            </a:r>
            <a:r>
              <a:rPr lang="it-IT" sz="2600" dirty="0" err="1">
                <a:latin typeface="Courier New" pitchFamily="49" charset="0"/>
                <a:cs typeface="Courier New" pitchFamily="49" charset="0"/>
              </a:rPr>
              <a:t>Iamonte</a:t>
            </a:r>
            <a:r>
              <a:rPr lang="it-IT" sz="2600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endParaRPr lang="it-IT" sz="2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it-IT" sz="2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Massimo Ponzoni</a:t>
            </a:r>
            <a:r>
              <a:rPr lang="it-IT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: </a:t>
            </a:r>
            <a:r>
              <a:rPr lang="it-IT" sz="2600" dirty="0">
                <a:latin typeface="Courier New" pitchFamily="49" charset="0"/>
                <a:cs typeface="Courier New" pitchFamily="49" charset="0"/>
              </a:rPr>
              <a:t>era </a:t>
            </a:r>
            <a:r>
              <a:rPr lang="it-IT" sz="2600" b="1" dirty="0">
                <a:latin typeface="Courier New" pitchFamily="49" charset="0"/>
                <a:cs typeface="Courier New" pitchFamily="49" charset="0"/>
              </a:rPr>
              <a:t>assessore </a:t>
            </a:r>
            <a:r>
              <a:rPr lang="it-IT" sz="2600" dirty="0">
                <a:latin typeface="Courier New" pitchFamily="49" charset="0"/>
                <a:cs typeface="Courier New" pitchFamily="49" charset="0"/>
              </a:rPr>
              <a:t>all’Ecologia della regione Lombardia.</a:t>
            </a:r>
          </a:p>
          <a:p>
            <a:pPr marL="0" indent="0">
              <a:buNone/>
            </a:pPr>
            <a:endParaRPr lang="it-IT" sz="2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it-IT" sz="2600" dirty="0">
                <a:latin typeface="Courier New" pitchFamily="49" charset="0"/>
                <a:cs typeface="Courier New" pitchFamily="49" charset="0"/>
              </a:rPr>
              <a:t>Furono accusati di </a:t>
            </a:r>
            <a:r>
              <a:rPr lang="it-IT" sz="2600" b="1" dirty="0">
                <a:latin typeface="Courier New" pitchFamily="49" charset="0"/>
                <a:cs typeface="Courier New" pitchFamily="49" charset="0"/>
              </a:rPr>
              <a:t>traffico illecito di rifiuti</a:t>
            </a:r>
            <a:r>
              <a:rPr lang="it-IT" sz="2600" dirty="0">
                <a:latin typeface="Courier New" pitchFamily="49" charset="0"/>
                <a:cs typeface="Courier New" pitchFamily="49" charset="0"/>
              </a:rPr>
              <a:t>, furto, ricettazione e incendio doloso.</a:t>
            </a:r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90562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edificio, cielo, esterni, strada&#10;&#10;Descrizione generata automaticamente">
            <a:extLst>
              <a:ext uri="{FF2B5EF4-FFF2-40B4-BE49-F238E27FC236}">
                <a16:creationId xmlns:a16="http://schemas.microsoft.com/office/drawing/2014/main" xmlns="" id="{1C6723AB-A602-4783-9080-8C8F58CB2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060848"/>
            <a:ext cx="2928938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6D9E1F75-BB1A-48AE-943E-65701A9F6BE1}"/>
              </a:ext>
            </a:extLst>
          </p:cNvPr>
          <p:cNvSpPr txBox="1"/>
          <p:nvPr/>
        </p:nvSpPr>
        <p:spPr>
          <a:xfrm>
            <a:off x="611560" y="76470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PROCESSO IN TRIBUNALE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3558E3B3-B2AF-483E-8A68-585B8A7E4459}"/>
              </a:ext>
            </a:extLst>
          </p:cNvPr>
          <p:cNvSpPr txBox="1"/>
          <p:nvPr/>
        </p:nvSpPr>
        <p:spPr>
          <a:xfrm>
            <a:off x="251520" y="2204864"/>
            <a:ext cx="56166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ourier New" pitchFamily="49" charset="0"/>
                <a:cs typeface="Courier New" pitchFamily="49" charset="0"/>
              </a:rPr>
              <a:t>La </a:t>
            </a:r>
            <a:r>
              <a:rPr lang="it-IT" sz="2000" b="1" dirty="0">
                <a:latin typeface="Courier New" pitchFamily="49" charset="0"/>
                <a:cs typeface="Courier New" pitchFamily="49" charset="0"/>
              </a:rPr>
              <a:t>sentenza del tribunale civile </a:t>
            </a:r>
          </a:p>
          <a:p>
            <a:r>
              <a:rPr lang="it-IT" sz="2000" b="1" dirty="0">
                <a:latin typeface="Courier New" pitchFamily="49" charset="0"/>
                <a:cs typeface="Courier New" pitchFamily="49" charset="0"/>
              </a:rPr>
              <a:t>di Monza</a:t>
            </a:r>
            <a:r>
              <a:rPr lang="it-IT" sz="2000" dirty="0">
                <a:latin typeface="Courier New" pitchFamily="49" charset="0"/>
                <a:cs typeface="Courier New" pitchFamily="49" charset="0"/>
              </a:rPr>
              <a:t>, emessa dal giudice </a:t>
            </a:r>
          </a:p>
          <a:p>
            <a:r>
              <a:rPr lang="it-IT" sz="2000" dirty="0">
                <a:latin typeface="Courier New" pitchFamily="49" charset="0"/>
                <a:cs typeface="Courier New" pitchFamily="49" charset="0"/>
              </a:rPr>
              <a:t>Caterina </a:t>
            </a:r>
            <a:r>
              <a:rPr lang="it-IT" sz="2000" dirty="0" err="1">
                <a:latin typeface="Courier New" pitchFamily="49" charset="0"/>
                <a:cs typeface="Courier New" pitchFamily="49" charset="0"/>
              </a:rPr>
              <a:t>Caniato</a:t>
            </a:r>
            <a:r>
              <a:rPr lang="it-IT" sz="2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it-IT" sz="2000" b="1" dirty="0">
                <a:latin typeface="Courier New" pitchFamily="49" charset="0"/>
                <a:cs typeface="Courier New" pitchFamily="49" charset="0"/>
              </a:rPr>
              <a:t>ha condannato: </a:t>
            </a:r>
          </a:p>
          <a:p>
            <a:endParaRPr lang="it-IT" sz="2000" b="1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2000" b="1" dirty="0">
                <a:latin typeface="Courier New" pitchFamily="49" charset="0"/>
                <a:cs typeface="Courier New" pitchFamily="49" charset="0"/>
              </a:rPr>
              <a:t>Giovanni e Fortunato </a:t>
            </a:r>
            <a:r>
              <a:rPr lang="it-IT" sz="2000" b="1" dirty="0" err="1">
                <a:latin typeface="Courier New" pitchFamily="49" charset="0"/>
                <a:cs typeface="Courier New" pitchFamily="49" charset="0"/>
              </a:rPr>
              <a:t>Stellitano</a:t>
            </a:r>
            <a:endParaRPr lang="it-IT" sz="2000" b="1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2000" dirty="0">
                <a:latin typeface="Courier New" pitchFamily="49" charset="0"/>
                <a:cs typeface="Courier New" pitchFamily="49" charset="0"/>
              </a:rPr>
              <a:t>ritenuti responsabili del traffico di rifiuti</a:t>
            </a:r>
          </a:p>
          <a:p>
            <a:endParaRPr lang="it-IT" sz="2000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2000" b="1" dirty="0">
                <a:latin typeface="Courier New" pitchFamily="49" charset="0"/>
                <a:cs typeface="Courier New" pitchFamily="49" charset="0"/>
              </a:rPr>
              <a:t>Massimiliano </a:t>
            </a:r>
            <a:r>
              <a:rPr lang="it-IT" sz="2000" b="1" dirty="0" err="1">
                <a:latin typeface="Courier New" pitchFamily="49" charset="0"/>
                <a:cs typeface="Courier New" pitchFamily="49" charset="0"/>
              </a:rPr>
              <a:t>Cannarozzo</a:t>
            </a:r>
            <a:r>
              <a:rPr lang="it-IT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000" dirty="0">
                <a:latin typeface="Courier New" pitchFamily="49" charset="0"/>
                <a:cs typeface="Courier New" pitchFamily="49" charset="0"/>
              </a:rPr>
              <a:t>in quanto proprietario del terreno della cava. </a:t>
            </a:r>
          </a:p>
        </p:txBody>
      </p:sp>
    </p:spTree>
    <p:extLst>
      <p:ext uri="{BB962C8B-B14F-4D97-AF65-F5344CB8AC3E}">
        <p14:creationId xmlns:p14="http://schemas.microsoft.com/office/powerpoint/2010/main" xmlns="" val="225081580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4704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     </a:t>
            </a:r>
            <a:r>
              <a:rPr lang="it-IT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IMPATTO AMBIENTALE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628800"/>
            <a:ext cx="7416824" cy="46085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2000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it-IT" sz="2000" dirty="0">
                <a:latin typeface="Courier New" pitchFamily="49" charset="0"/>
                <a:cs typeface="Courier New" pitchFamily="49" charset="0"/>
              </a:rPr>
              <a:t>  Sui terreni di via Molinara non è stata ancora attuata un’</a:t>
            </a:r>
            <a:r>
              <a:rPr lang="it-IT" sz="2000" b="1" dirty="0">
                <a:latin typeface="Courier New" pitchFamily="49" charset="0"/>
                <a:cs typeface="Courier New" pitchFamily="49" charset="0"/>
              </a:rPr>
              <a:t>opera di bonifica:</a:t>
            </a:r>
          </a:p>
          <a:p>
            <a:pPr>
              <a:buNone/>
            </a:pPr>
            <a:endParaRPr lang="it-IT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sz="2000" dirty="0">
                <a:latin typeface="Courier New" pitchFamily="49" charset="0"/>
                <a:cs typeface="Courier New" pitchFamily="49" charset="0"/>
              </a:rPr>
              <a:t>  - mancato risarcimento di Carrozzo e dei </a:t>
            </a:r>
            <a:r>
              <a:rPr lang="it-IT" sz="2000" dirty="0" err="1">
                <a:latin typeface="Courier New" pitchFamily="49" charset="0"/>
                <a:cs typeface="Courier New" pitchFamily="49" charset="0"/>
              </a:rPr>
              <a:t>Stellittano</a:t>
            </a:r>
            <a:r>
              <a:rPr lang="it-IT" sz="20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it-IT" sz="2000" dirty="0">
                <a:latin typeface="Courier New" pitchFamily="49" charset="0"/>
                <a:cs typeface="Courier New" pitchFamily="49" charset="0"/>
              </a:rPr>
              <a:t>  - il comune di Desio non possiede ancora i fondi   necessari </a:t>
            </a:r>
          </a:p>
          <a:p>
            <a:pPr>
              <a:buNone/>
            </a:pPr>
            <a:r>
              <a:rPr lang="it-IT" sz="2000" dirty="0">
                <a:latin typeface="Courier New" pitchFamily="49" charset="0"/>
                <a:cs typeface="Courier New" pitchFamily="49" charset="0"/>
              </a:rPr>
              <a:t>  - non è stato ancora dato un permesso ufficiale e la somma di denaro da parte della regione. </a:t>
            </a:r>
          </a:p>
          <a:p>
            <a:pPr>
              <a:buNone/>
            </a:pPr>
            <a:r>
              <a:rPr lang="it-IT" sz="20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it-IT" sz="2000" b="1" dirty="0">
                <a:latin typeface="Courier New" pitchFamily="49" charset="0"/>
                <a:cs typeface="Courier New" pitchFamily="49" charset="0"/>
              </a:rPr>
              <a:t>  Desio è ancora sottoposta alla diffusione di sostanze pericolose</a:t>
            </a:r>
            <a:r>
              <a:rPr lang="it-IT" sz="2000" dirty="0">
                <a:latin typeface="Courier New" pitchFamily="49" charset="0"/>
                <a:cs typeface="Courier New" pitchFamily="49" charset="0"/>
              </a:rPr>
              <a:t> per l’ambiente .</a:t>
            </a:r>
          </a:p>
          <a:p>
            <a:pPr>
              <a:buNone/>
            </a:pPr>
            <a:r>
              <a:rPr lang="it-IT" sz="2000" dirty="0">
                <a:latin typeface="Courier New" pitchFamily="49" charset="0"/>
                <a:cs typeface="Courier New" pitchFamily="49" charset="0"/>
              </a:rPr>
              <a:t>  </a:t>
            </a:r>
            <a:endParaRPr lang="it-IT" sz="2000" dirty="0"/>
          </a:p>
        </p:txBody>
      </p:sp>
      <p:sp>
        <p:nvSpPr>
          <p:cNvPr id="4" name="Pagina iniziale 3">
            <a:hlinkClick r:id="rId3" action="ppaction://hlinkpres?slideindex=2&amp;slidetitle=Presentazione standard di PowerPoint" highlightClick="1"/>
          </p:cNvPr>
          <p:cNvSpPr/>
          <p:nvPr/>
        </p:nvSpPr>
        <p:spPr>
          <a:xfrm>
            <a:off x="8028384" y="6021288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Personalizzato 5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2F5496"/>
      </a:accent2>
      <a:accent3>
        <a:srgbClr val="A5A5A5"/>
      </a:accent3>
      <a:accent4>
        <a:srgbClr val="4472C4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301</Words>
  <Application>Microsoft Office PowerPoint</Application>
  <PresentationFormat>Presentazione su schermo (4:3)</PresentationFormat>
  <Paragraphs>55</Paragraphs>
  <Slides>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LA DISCARICA ABUSIVA  DI DESIO</vt:lpstr>
      <vt:lpstr>Diapositiva 2</vt:lpstr>
      <vt:lpstr>LA QUESTIONE…</vt:lpstr>
      <vt:lpstr>INDAGINI GEOLOGICHE E RIFIUTI INQUINANTI</vt:lpstr>
      <vt:lpstr>FIGURE COINVOLTE</vt:lpstr>
      <vt:lpstr>Diapositiva 6</vt:lpstr>
      <vt:lpstr>     IMPATTO AMBIENTALE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Valentina Trezzi</dc:creator>
  <cp:lastModifiedBy>HP</cp:lastModifiedBy>
  <cp:revision>76</cp:revision>
  <dcterms:created xsi:type="dcterms:W3CDTF">2019-03-06T19:47:59Z</dcterms:created>
  <dcterms:modified xsi:type="dcterms:W3CDTF">2019-05-07T13:24:02Z</dcterms:modified>
</cp:coreProperties>
</file>