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57" r:id="rId3"/>
    <p:sldId id="267" r:id="rId4"/>
    <p:sldId id="270" r:id="rId5"/>
    <p:sldId id="268" r:id="rId6"/>
    <p:sldId id="269" r:id="rId7"/>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BCE5"/>
    <a:srgbClr val="3D83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p:scale>
          <a:sx n="73" d="100"/>
          <a:sy n="73" d="100"/>
        </p:scale>
        <p:origin x="540" y="18"/>
      </p:cViewPr>
      <p:guideLst>
        <p:guide orient="horz" pos="2160"/>
        <p:guide pos="3839"/>
      </p:guideLst>
    </p:cSldViewPr>
  </p:slideViewPr>
  <p:notesTextViewPr>
    <p:cViewPr>
      <p:scale>
        <a:sx n="1" d="1"/>
        <a:sy n="1" d="1"/>
      </p:scale>
      <p:origin x="0" y="0"/>
    </p:cViewPr>
  </p:notesTextViewPr>
  <p:notesViewPr>
    <p:cSldViewPr showGuides="1">
      <p:cViewPr varScale="1">
        <p:scale>
          <a:sx n="60" d="100"/>
          <a:sy n="60" d="100"/>
        </p:scale>
        <p:origin x="2982" y="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6BDB7-CE94-4032-A4BA-F78734655BF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it-IT"/>
        </a:p>
      </dgm:t>
    </dgm:pt>
    <dgm:pt modelId="{50C6C2D0-AFF0-416F-870E-19F92EADB8FE}">
      <dgm:prSet phldrT="[Testo]"/>
      <dgm:spPr/>
      <dgm:t>
        <a:bodyPr/>
        <a:lstStyle/>
        <a:p>
          <a:r>
            <a:rPr lang="it-IT" dirty="0" smtClean="0"/>
            <a:t>La mafia</a:t>
          </a:r>
          <a:endParaRPr lang="it-IT" dirty="0"/>
        </a:p>
      </dgm:t>
    </dgm:pt>
    <dgm:pt modelId="{8B19E246-5390-40F2-97DD-65377B2781CC}" type="parTrans" cxnId="{203E5EFA-90B4-4889-BEB4-C8944821A928}">
      <dgm:prSet/>
      <dgm:spPr/>
      <dgm:t>
        <a:bodyPr/>
        <a:lstStyle/>
        <a:p>
          <a:endParaRPr lang="it-IT"/>
        </a:p>
      </dgm:t>
    </dgm:pt>
    <dgm:pt modelId="{07998D78-A6B0-4CA0-8978-3B43A359A1F6}" type="sibTrans" cxnId="{203E5EFA-90B4-4889-BEB4-C8944821A928}">
      <dgm:prSet/>
      <dgm:spPr/>
      <dgm:t>
        <a:bodyPr/>
        <a:lstStyle/>
        <a:p>
          <a:endParaRPr lang="it-IT"/>
        </a:p>
      </dgm:t>
    </dgm:pt>
    <dgm:pt modelId="{E0512B61-DAFE-407A-B3F4-FABDED5FA6F6}">
      <dgm:prSet phldrT="[Testo]"/>
      <dgm:spPr/>
      <dgm:t>
        <a:bodyPr/>
        <a:lstStyle/>
        <a:p>
          <a:r>
            <a:rPr lang="it-IT" dirty="0" smtClean="0"/>
            <a:t>Infiltrazione nell’amministrazione pubblica</a:t>
          </a:r>
          <a:endParaRPr lang="it-IT" dirty="0"/>
        </a:p>
      </dgm:t>
    </dgm:pt>
    <dgm:pt modelId="{43FBDACD-D0E8-445E-AAAE-B21FCFFD88B1}" type="parTrans" cxnId="{A3A520FB-01F1-490A-A7EF-11C61B649F4D}">
      <dgm:prSet/>
      <dgm:spPr/>
      <dgm:t>
        <a:bodyPr/>
        <a:lstStyle/>
        <a:p>
          <a:endParaRPr lang="it-IT"/>
        </a:p>
      </dgm:t>
    </dgm:pt>
    <dgm:pt modelId="{4B03BFC4-5555-4DEF-850A-672E05E22FF8}" type="sibTrans" cxnId="{A3A520FB-01F1-490A-A7EF-11C61B649F4D}">
      <dgm:prSet/>
      <dgm:spPr/>
      <dgm:t>
        <a:bodyPr/>
        <a:lstStyle/>
        <a:p>
          <a:endParaRPr lang="it-IT"/>
        </a:p>
      </dgm:t>
    </dgm:pt>
    <dgm:pt modelId="{CA188891-3E68-4EA1-97E8-E1F100707B0F}">
      <dgm:prSet/>
      <dgm:spPr/>
      <dgm:t>
        <a:bodyPr/>
        <a:lstStyle/>
        <a:p>
          <a:r>
            <a:rPr lang="it-IT" dirty="0" smtClean="0"/>
            <a:t>Infiltrazione nelle associazioni antimafia</a:t>
          </a:r>
          <a:endParaRPr lang="it-IT" dirty="0"/>
        </a:p>
      </dgm:t>
    </dgm:pt>
    <dgm:pt modelId="{BF221CFA-49E0-42A2-956B-BD8B0B89B5D3}" type="parTrans" cxnId="{A65A8884-9CF3-443D-BC6C-3C5CAB1BAF4F}">
      <dgm:prSet/>
      <dgm:spPr/>
      <dgm:t>
        <a:bodyPr/>
        <a:lstStyle/>
        <a:p>
          <a:endParaRPr lang="it-IT"/>
        </a:p>
      </dgm:t>
    </dgm:pt>
    <dgm:pt modelId="{828F0831-0588-4FF4-A421-63B7C156775D}" type="sibTrans" cxnId="{A65A8884-9CF3-443D-BC6C-3C5CAB1BAF4F}">
      <dgm:prSet/>
      <dgm:spPr/>
      <dgm:t>
        <a:bodyPr/>
        <a:lstStyle/>
        <a:p>
          <a:endParaRPr lang="it-IT"/>
        </a:p>
      </dgm:t>
    </dgm:pt>
    <dgm:pt modelId="{44338271-19B3-4E42-8DBD-2F7C4F7E46D2}" type="pres">
      <dgm:prSet presAssocID="{5D86BDB7-CE94-4032-A4BA-F78734655BF3}" presName="Name0" presStyleCnt="0">
        <dgm:presLayoutVars>
          <dgm:chMax val="1"/>
          <dgm:chPref val="1"/>
          <dgm:dir/>
          <dgm:animOne val="branch"/>
          <dgm:animLvl val="lvl"/>
        </dgm:presLayoutVars>
      </dgm:prSet>
      <dgm:spPr/>
      <dgm:t>
        <a:bodyPr/>
        <a:lstStyle/>
        <a:p>
          <a:endParaRPr lang="it-IT"/>
        </a:p>
      </dgm:t>
    </dgm:pt>
    <dgm:pt modelId="{066C08A7-BAAD-467A-BA4E-5F12187D5A32}" type="pres">
      <dgm:prSet presAssocID="{50C6C2D0-AFF0-416F-870E-19F92EADB8FE}" presName="singleCycle" presStyleCnt="0"/>
      <dgm:spPr/>
    </dgm:pt>
    <dgm:pt modelId="{9748033A-75B6-410C-8429-F32F21D69A57}" type="pres">
      <dgm:prSet presAssocID="{50C6C2D0-AFF0-416F-870E-19F92EADB8FE}" presName="singleCenter" presStyleLbl="node1" presStyleIdx="0" presStyleCnt="3" custScaleX="157498" custScaleY="75436" custLinFactNeighborX="2112" custLinFactNeighborY="507">
        <dgm:presLayoutVars>
          <dgm:chMax val="7"/>
          <dgm:chPref val="7"/>
        </dgm:presLayoutVars>
      </dgm:prSet>
      <dgm:spPr/>
      <dgm:t>
        <a:bodyPr/>
        <a:lstStyle/>
        <a:p>
          <a:endParaRPr lang="it-IT"/>
        </a:p>
      </dgm:t>
    </dgm:pt>
    <dgm:pt modelId="{F191A7C5-D9D3-4F84-AA2B-A5E4B55591D0}" type="pres">
      <dgm:prSet presAssocID="{43FBDACD-D0E8-445E-AAAE-B21FCFFD88B1}" presName="Name56" presStyleLbl="parChTrans1D2" presStyleIdx="0" presStyleCnt="2"/>
      <dgm:spPr/>
      <dgm:t>
        <a:bodyPr/>
        <a:lstStyle/>
        <a:p>
          <a:endParaRPr lang="it-IT"/>
        </a:p>
      </dgm:t>
    </dgm:pt>
    <dgm:pt modelId="{1EF7904B-A927-44FA-9803-560F98EA120B}" type="pres">
      <dgm:prSet presAssocID="{E0512B61-DAFE-407A-B3F4-FABDED5FA6F6}" presName="text0" presStyleLbl="node1" presStyleIdx="1" presStyleCnt="3" custAng="0" custScaleX="442343" custRadScaleRad="150839" custRadScaleInc="-69395">
        <dgm:presLayoutVars>
          <dgm:bulletEnabled val="1"/>
        </dgm:presLayoutVars>
      </dgm:prSet>
      <dgm:spPr/>
      <dgm:t>
        <a:bodyPr/>
        <a:lstStyle/>
        <a:p>
          <a:endParaRPr lang="it-IT"/>
        </a:p>
      </dgm:t>
    </dgm:pt>
    <dgm:pt modelId="{37BF509A-4916-43DD-8004-88C1DCAA3301}" type="pres">
      <dgm:prSet presAssocID="{BF221CFA-49E0-42A2-956B-BD8B0B89B5D3}" presName="Name56" presStyleLbl="parChTrans1D2" presStyleIdx="1" presStyleCnt="2"/>
      <dgm:spPr/>
      <dgm:t>
        <a:bodyPr/>
        <a:lstStyle/>
        <a:p>
          <a:endParaRPr lang="it-IT"/>
        </a:p>
      </dgm:t>
    </dgm:pt>
    <dgm:pt modelId="{EDAABF6A-F61D-4F1B-A3BC-28781ACA54A0}" type="pres">
      <dgm:prSet presAssocID="{CA188891-3E68-4EA1-97E8-E1F100707B0F}" presName="text0" presStyleLbl="node1" presStyleIdx="2" presStyleCnt="3" custScaleX="435814" custRadScaleRad="151924" custRadScaleInc="-69672">
        <dgm:presLayoutVars>
          <dgm:bulletEnabled val="1"/>
        </dgm:presLayoutVars>
      </dgm:prSet>
      <dgm:spPr/>
      <dgm:t>
        <a:bodyPr/>
        <a:lstStyle/>
        <a:p>
          <a:endParaRPr lang="it-IT"/>
        </a:p>
      </dgm:t>
    </dgm:pt>
  </dgm:ptLst>
  <dgm:cxnLst>
    <dgm:cxn modelId="{A3A520FB-01F1-490A-A7EF-11C61B649F4D}" srcId="{50C6C2D0-AFF0-416F-870E-19F92EADB8FE}" destId="{E0512B61-DAFE-407A-B3F4-FABDED5FA6F6}" srcOrd="0" destOrd="0" parTransId="{43FBDACD-D0E8-445E-AAAE-B21FCFFD88B1}" sibTransId="{4B03BFC4-5555-4DEF-850A-672E05E22FF8}"/>
    <dgm:cxn modelId="{ED13CBA5-21F7-44CB-A2A3-3C23C39EFA92}" type="presOf" srcId="{43FBDACD-D0E8-445E-AAAE-B21FCFFD88B1}" destId="{F191A7C5-D9D3-4F84-AA2B-A5E4B55591D0}" srcOrd="0" destOrd="0" presId="urn:microsoft.com/office/officeart/2008/layout/RadialCluster"/>
    <dgm:cxn modelId="{3D6E4F3B-B19E-4D16-8200-5E5CFB8E379F}" type="presOf" srcId="{CA188891-3E68-4EA1-97E8-E1F100707B0F}" destId="{EDAABF6A-F61D-4F1B-A3BC-28781ACA54A0}" srcOrd="0" destOrd="0" presId="urn:microsoft.com/office/officeart/2008/layout/RadialCluster"/>
    <dgm:cxn modelId="{A65A8884-9CF3-443D-BC6C-3C5CAB1BAF4F}" srcId="{50C6C2D0-AFF0-416F-870E-19F92EADB8FE}" destId="{CA188891-3E68-4EA1-97E8-E1F100707B0F}" srcOrd="1" destOrd="0" parTransId="{BF221CFA-49E0-42A2-956B-BD8B0B89B5D3}" sibTransId="{828F0831-0588-4FF4-A421-63B7C156775D}"/>
    <dgm:cxn modelId="{D22DBE54-D927-4E9C-805C-1CC3029934D8}" type="presOf" srcId="{5D86BDB7-CE94-4032-A4BA-F78734655BF3}" destId="{44338271-19B3-4E42-8DBD-2F7C4F7E46D2}" srcOrd="0" destOrd="0" presId="urn:microsoft.com/office/officeart/2008/layout/RadialCluster"/>
    <dgm:cxn modelId="{7E1393BD-0B0D-436A-AA41-B4C3D65AD63E}" type="presOf" srcId="{BF221CFA-49E0-42A2-956B-BD8B0B89B5D3}" destId="{37BF509A-4916-43DD-8004-88C1DCAA3301}" srcOrd="0" destOrd="0" presId="urn:microsoft.com/office/officeart/2008/layout/RadialCluster"/>
    <dgm:cxn modelId="{376D0379-BF9F-466C-934B-861DF6AB5BC2}" type="presOf" srcId="{E0512B61-DAFE-407A-B3F4-FABDED5FA6F6}" destId="{1EF7904B-A927-44FA-9803-560F98EA120B}" srcOrd="0" destOrd="0" presId="urn:microsoft.com/office/officeart/2008/layout/RadialCluster"/>
    <dgm:cxn modelId="{524FE2BD-A4BD-4E10-BEB5-60BF93C71462}" type="presOf" srcId="{50C6C2D0-AFF0-416F-870E-19F92EADB8FE}" destId="{9748033A-75B6-410C-8429-F32F21D69A57}" srcOrd="0" destOrd="0" presId="urn:microsoft.com/office/officeart/2008/layout/RadialCluster"/>
    <dgm:cxn modelId="{203E5EFA-90B4-4889-BEB4-C8944821A928}" srcId="{5D86BDB7-CE94-4032-A4BA-F78734655BF3}" destId="{50C6C2D0-AFF0-416F-870E-19F92EADB8FE}" srcOrd="0" destOrd="0" parTransId="{8B19E246-5390-40F2-97DD-65377B2781CC}" sibTransId="{07998D78-A6B0-4CA0-8978-3B43A359A1F6}"/>
    <dgm:cxn modelId="{14F5A68D-D4BB-4CA0-B07C-EF422E31D135}" type="presParOf" srcId="{44338271-19B3-4E42-8DBD-2F7C4F7E46D2}" destId="{066C08A7-BAAD-467A-BA4E-5F12187D5A32}" srcOrd="0" destOrd="0" presId="urn:microsoft.com/office/officeart/2008/layout/RadialCluster"/>
    <dgm:cxn modelId="{4682FC87-D6C5-4219-AD52-EC0C0CEF3E3D}" type="presParOf" srcId="{066C08A7-BAAD-467A-BA4E-5F12187D5A32}" destId="{9748033A-75B6-410C-8429-F32F21D69A57}" srcOrd="0" destOrd="0" presId="urn:microsoft.com/office/officeart/2008/layout/RadialCluster"/>
    <dgm:cxn modelId="{73C7A5F9-596A-4235-A7CC-985F2F0C35A7}" type="presParOf" srcId="{066C08A7-BAAD-467A-BA4E-5F12187D5A32}" destId="{F191A7C5-D9D3-4F84-AA2B-A5E4B55591D0}" srcOrd="1" destOrd="0" presId="urn:microsoft.com/office/officeart/2008/layout/RadialCluster"/>
    <dgm:cxn modelId="{0EFEC2E4-B082-40B2-820E-9B564961AAC2}" type="presParOf" srcId="{066C08A7-BAAD-467A-BA4E-5F12187D5A32}" destId="{1EF7904B-A927-44FA-9803-560F98EA120B}" srcOrd="2" destOrd="0" presId="urn:microsoft.com/office/officeart/2008/layout/RadialCluster"/>
    <dgm:cxn modelId="{495198AB-D9CC-4F2F-9D31-611F48052AB5}" type="presParOf" srcId="{066C08A7-BAAD-467A-BA4E-5F12187D5A32}" destId="{37BF509A-4916-43DD-8004-88C1DCAA3301}" srcOrd="3" destOrd="0" presId="urn:microsoft.com/office/officeart/2008/layout/RadialCluster"/>
    <dgm:cxn modelId="{E215E6B8-9608-4F94-B26C-CAEBFC261166}" type="presParOf" srcId="{066C08A7-BAAD-467A-BA4E-5F12187D5A32}" destId="{EDAABF6A-F61D-4F1B-A3BC-28781ACA54A0}" srcOrd="4"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8033A-75B6-410C-8429-F32F21D69A57}">
      <dsp:nvSpPr>
        <dsp:cNvPr id="0" name=""/>
        <dsp:cNvSpPr/>
      </dsp:nvSpPr>
      <dsp:spPr>
        <a:xfrm>
          <a:off x="3635879" y="1668031"/>
          <a:ext cx="2016226" cy="965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t-IT" sz="3500" kern="1200" dirty="0" smtClean="0"/>
            <a:t>La mafia</a:t>
          </a:r>
          <a:endParaRPr lang="it-IT" sz="3500" kern="1200" dirty="0"/>
        </a:p>
      </dsp:txBody>
      <dsp:txXfrm>
        <a:off x="3635879" y="1668031"/>
        <a:ext cx="2016226" cy="965701"/>
      </dsp:txXfrm>
    </dsp:sp>
    <dsp:sp modelId="{F191A7C5-D9D3-4F84-AA2B-A5E4B55591D0}">
      <dsp:nvSpPr>
        <dsp:cNvPr id="0" name=""/>
        <dsp:cNvSpPr/>
      </dsp:nvSpPr>
      <dsp:spPr>
        <a:xfrm rot="12429296">
          <a:off x="3093054" y="1520809"/>
          <a:ext cx="645147" cy="0"/>
        </a:xfrm>
        <a:custGeom>
          <a:avLst/>
          <a:gdLst/>
          <a:ahLst/>
          <a:cxnLst/>
          <a:rect l="0" t="0" r="0" b="0"/>
          <a:pathLst>
            <a:path>
              <a:moveTo>
                <a:pt x="0" y="0"/>
              </a:moveTo>
              <a:lnTo>
                <a:pt x="6451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F7904B-A927-44FA-9803-560F98EA120B}">
      <dsp:nvSpPr>
        <dsp:cNvPr id="0" name=""/>
        <dsp:cNvSpPr/>
      </dsp:nvSpPr>
      <dsp:spPr>
        <a:xfrm>
          <a:off x="395529" y="515880"/>
          <a:ext cx="3794007" cy="8577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it-IT" sz="2200" kern="1200" dirty="0" smtClean="0"/>
            <a:t>Infiltrazione nell’amministrazione pubblica</a:t>
          </a:r>
          <a:endParaRPr lang="it-IT" sz="2200" kern="1200" dirty="0"/>
        </a:p>
      </dsp:txBody>
      <dsp:txXfrm>
        <a:off x="395529" y="515880"/>
        <a:ext cx="3794007" cy="857707"/>
      </dsp:txXfrm>
    </dsp:sp>
    <dsp:sp modelId="{37BF509A-4916-43DD-8004-88C1DCAA3301}">
      <dsp:nvSpPr>
        <dsp:cNvPr id="0" name=""/>
        <dsp:cNvSpPr/>
      </dsp:nvSpPr>
      <dsp:spPr>
        <a:xfrm rot="1661822">
          <a:off x="5531949" y="2762948"/>
          <a:ext cx="556007" cy="0"/>
        </a:xfrm>
        <a:custGeom>
          <a:avLst/>
          <a:gdLst/>
          <a:ahLst/>
          <a:cxnLst/>
          <a:rect l="0" t="0" r="0" b="0"/>
          <a:pathLst>
            <a:path>
              <a:moveTo>
                <a:pt x="0" y="0"/>
              </a:moveTo>
              <a:lnTo>
                <a:pt x="5560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AABF6A-F61D-4F1B-A3BC-28781ACA54A0}">
      <dsp:nvSpPr>
        <dsp:cNvPr id="0" name=""/>
        <dsp:cNvSpPr/>
      </dsp:nvSpPr>
      <dsp:spPr>
        <a:xfrm>
          <a:off x="5004046" y="2892163"/>
          <a:ext cx="3738008" cy="8577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it-IT" sz="2300" kern="1200" dirty="0" smtClean="0"/>
            <a:t>Infiltrazione nelle associazioni antimafia</a:t>
          </a:r>
          <a:endParaRPr lang="it-IT" sz="2300" kern="1200" dirty="0"/>
        </a:p>
      </dsp:txBody>
      <dsp:txXfrm>
        <a:off x="5004046" y="2892163"/>
        <a:ext cx="3738008" cy="85770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A7F2705-E656-4786-A776-A7DBCF120BFF}" type="datetime1">
              <a:rPr lang="it-IT" smtClean="0"/>
              <a:pPr rtl="0"/>
              <a:t>30/05/2018</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it-IT" smtClean="0"/>
              <a:pPr rtl="0"/>
              <a:t>‹N›</a:t>
            </a:fld>
            <a:endParaRPr lang="it-IT" dirty="0"/>
          </a:p>
        </p:txBody>
      </p:sp>
    </p:spTree>
    <p:extLst>
      <p:ext uri="{BB962C8B-B14F-4D97-AF65-F5344CB8AC3E}">
        <p14:creationId xmlns:p14="http://schemas.microsoft.com/office/powerpoint/2010/main" xmlns=""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062593E-48E8-4A78-BBF9-B0B31497B875}" type="datetime1">
              <a:rPr lang="it-IT" smtClean="0"/>
              <a:pPr rtl="0"/>
              <a:t>30/05/2018</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it-IT" smtClean="0"/>
              <a:pPr rtl="0"/>
              <a:t>‹N›</a:t>
            </a:fld>
            <a:endParaRPr lang="it-IT" dirty="0"/>
          </a:p>
        </p:txBody>
      </p:sp>
    </p:spTree>
    <p:extLst>
      <p:ext uri="{BB962C8B-B14F-4D97-AF65-F5344CB8AC3E}">
        <p14:creationId xmlns:p14="http://schemas.microsoft.com/office/powerpoint/2010/main" xmlns=""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1</a:t>
            </a:fld>
            <a:endParaRPr lang="it-IT" dirty="0"/>
          </a:p>
        </p:txBody>
      </p:sp>
    </p:spTree>
    <p:extLst>
      <p:ext uri="{BB962C8B-B14F-4D97-AF65-F5344CB8AC3E}">
        <p14:creationId xmlns:p14="http://schemas.microsoft.com/office/powerpoint/2010/main" xmlns="" val="163239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2</a:t>
            </a:fld>
            <a:endParaRPr lang="it-IT" dirty="0"/>
          </a:p>
        </p:txBody>
      </p:sp>
    </p:spTree>
    <p:extLst>
      <p:ext uri="{BB962C8B-B14F-4D97-AF65-F5344CB8AC3E}">
        <p14:creationId xmlns:p14="http://schemas.microsoft.com/office/powerpoint/2010/main" xmlns="" val="323675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3</a:t>
            </a:fld>
            <a:endParaRPr lang="it-IT" dirty="0"/>
          </a:p>
        </p:txBody>
      </p:sp>
    </p:spTree>
    <p:extLst>
      <p:ext uri="{BB962C8B-B14F-4D97-AF65-F5344CB8AC3E}">
        <p14:creationId xmlns:p14="http://schemas.microsoft.com/office/powerpoint/2010/main" xmlns="" val="180955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5</a:t>
            </a:fld>
            <a:endParaRPr lang="it-IT" dirty="0"/>
          </a:p>
        </p:txBody>
      </p:sp>
    </p:spTree>
    <p:extLst>
      <p:ext uri="{BB962C8B-B14F-4D97-AF65-F5344CB8AC3E}">
        <p14:creationId xmlns:p14="http://schemas.microsoft.com/office/powerpoint/2010/main" xmlns="" val="33391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905000"/>
            <a:ext cx="9144000" cy="2667000"/>
          </a:xfrm>
        </p:spPr>
        <p:txBody>
          <a:bodyPr rtlCol="0">
            <a:noAutofit/>
          </a:bodyPr>
          <a:lstStyle>
            <a:lvl1pPr>
              <a:defRPr sz="5400"/>
            </a:lvl1pPr>
          </a:lstStyle>
          <a:p>
            <a:pPr rtl="0"/>
            <a:r>
              <a:rPr lang="it-IT" smtClean="0"/>
              <a:t>Fare clic per modificare lo stile del titolo</a:t>
            </a:r>
            <a:endParaRPr lang="it-IT" dirty="0"/>
          </a:p>
        </p:txBody>
      </p:sp>
      <p:grpSp>
        <p:nvGrpSpPr>
          <p:cNvPr id="256" name="linea" descr="Elemento grafico linea"/>
          <p:cNvGrpSpPr/>
          <p:nvPr/>
        </p:nvGrpSpPr>
        <p:grpSpPr bwMode="invGray">
          <a:xfrm>
            <a:off x="1584896" y="4724400"/>
            <a:ext cx="8631936" cy="64008"/>
            <a:chOff x="-4110038" y="2703513"/>
            <a:chExt cx="17394239" cy="160336"/>
          </a:xfrm>
          <a:solidFill>
            <a:schemeClr val="accent1"/>
          </a:solidFill>
        </p:grpSpPr>
        <p:sp>
          <p:nvSpPr>
            <p:cNvPr id="257"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9"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ottotito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smtClean="0"/>
              <a:t>Fare clic per modificare lo stile del sottotitolo dello schema</a:t>
            </a:r>
            <a:endParaRPr lang="it-IT" dirty="0"/>
          </a:p>
        </p:txBody>
      </p:sp>
    </p:spTree>
    <p:extLst>
      <p:ext uri="{BB962C8B-B14F-4D97-AF65-F5344CB8AC3E}">
        <p14:creationId xmlns:p14="http://schemas.microsoft.com/office/powerpoint/2010/main" xmlns="" val="67435665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grpSp>
        <p:nvGrpSpPr>
          <p:cNvPr id="7" name="linea" descr="Elemento grafico linea"/>
          <p:cNvGrpSpPr/>
          <p:nvPr/>
        </p:nvGrpSpPr>
        <p:grpSpPr bwMode="invGray">
          <a:xfrm>
            <a:off x="1522413" y="1514475"/>
            <a:ext cx="10569575" cy="64008"/>
            <a:chOff x="1522413" y="1514475"/>
            <a:chExt cx="10569575" cy="64008"/>
          </a:xfrm>
        </p:grpSpPr>
        <p:sp>
          <p:nvSpPr>
            <p:cNvPr id="8" name="Figura a mano libera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14812DCB-13CC-4BA8-AC92-DC8283ABE320}" type="datetime1">
              <a:rPr lang="it-IT" smtClean="0"/>
              <a:pPr rtl="0"/>
              <a:t>30/05/2018</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212679351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361612" y="274639"/>
            <a:ext cx="1371600" cy="5901747"/>
          </a:xfrm>
        </p:spPr>
        <p:txBody>
          <a:bodyPr vert="eaVert" rtlCol="0"/>
          <a:lstStyle/>
          <a:p>
            <a:pPr rtl="0"/>
            <a:r>
              <a:rPr lang="it-IT" smtClean="0"/>
              <a:t>Fare clic per modificare lo stile del titolo</a:t>
            </a:r>
            <a:endParaRPr lang="it-IT" dirty="0"/>
          </a:p>
        </p:txBody>
      </p:sp>
      <p:grpSp>
        <p:nvGrpSpPr>
          <p:cNvPr id="7" name="linea" descr="Elemento grafico linea"/>
          <p:cNvGrpSpPr/>
          <p:nvPr/>
        </p:nvGrpSpPr>
        <p:grpSpPr bwMode="invGray">
          <a:xfrm rot="5400000">
            <a:off x="6864412" y="3472598"/>
            <a:ext cx="6492240" cy="64008"/>
            <a:chOff x="1522413" y="1514475"/>
            <a:chExt cx="10569575" cy="64008"/>
          </a:xfrm>
        </p:grpSpPr>
        <p:sp>
          <p:nvSpPr>
            <p:cNvPr id="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524C6AC3-A024-4ECA-B42E-7BC52F31A7CF}" type="datetime1">
              <a:rPr lang="it-IT" smtClean="0"/>
              <a:pPr rtl="0"/>
              <a:t>30/05/2018</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221179101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smtClean="0"/>
              <a:t>Fare clic per modificare lo stile del titolo</a:t>
            </a:r>
            <a:endParaRPr lang="it-IT" dirty="0"/>
          </a:p>
        </p:txBody>
      </p:sp>
      <p:grpSp>
        <p:nvGrpSpPr>
          <p:cNvPr id="167" name="linea" descr="Elemento grafico linea"/>
          <p:cNvGrpSpPr/>
          <p:nvPr/>
        </p:nvGrpSpPr>
        <p:grpSpPr bwMode="invGray">
          <a:xfrm>
            <a:off x="1522413" y="1514475"/>
            <a:ext cx="10569575" cy="64008"/>
            <a:chOff x="1522413" y="1514475"/>
            <a:chExt cx="10569575" cy="64008"/>
          </a:xfrm>
        </p:grpSpPr>
        <p:sp>
          <p:nvSpPr>
            <p:cNvPr id="16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7842EEAC-C6C8-403B-9501-61F2E6F99A74}" type="datetime1">
              <a:rPr lang="it-IT" smtClean="0"/>
              <a:pPr rtl="0"/>
              <a:t>30/05/2018</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261447267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it-IT" smtClean="0"/>
              <a:t>Fare clic per modificare lo stile del titolo</a:t>
            </a:r>
            <a:endParaRPr lang="it-IT" dirty="0"/>
          </a:p>
        </p:txBody>
      </p:sp>
      <p:grpSp>
        <p:nvGrpSpPr>
          <p:cNvPr id="255" name="linea" descr="Elemento grafico linea"/>
          <p:cNvGrpSpPr/>
          <p:nvPr/>
        </p:nvGrpSpPr>
        <p:grpSpPr bwMode="invGray">
          <a:xfrm>
            <a:off x="1584896" y="4724400"/>
            <a:ext cx="8631936" cy="64008"/>
            <a:chOff x="-4110038" y="2703513"/>
            <a:chExt cx="17394239" cy="160336"/>
          </a:xfrm>
          <a:solidFill>
            <a:schemeClr val="accent1"/>
          </a:solidFill>
        </p:grpSpPr>
        <p:sp>
          <p:nvSpPr>
            <p:cNvPr id="256"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7"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tes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C25B7593-7344-4804-B1F7-4D6E3D57FD22}" type="datetime1">
              <a:rPr lang="it-IT" smtClean="0"/>
              <a:pPr rtl="0"/>
              <a:t>30/05/2018</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4058797780"/>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smtClean="0"/>
              <a:t>Fare clic per modificare lo stile del titolo</a:t>
            </a:r>
            <a:endParaRPr lang="it-IT" dirty="0"/>
          </a:p>
        </p:txBody>
      </p:sp>
      <p:grpSp>
        <p:nvGrpSpPr>
          <p:cNvPr id="158" name="linea" descr="Elemento grafico linea"/>
          <p:cNvGrpSpPr/>
          <p:nvPr/>
        </p:nvGrpSpPr>
        <p:grpSpPr bwMode="invGray">
          <a:xfrm>
            <a:off x="1522413" y="1514475"/>
            <a:ext cx="10569575" cy="64008"/>
            <a:chOff x="1522413" y="1514475"/>
            <a:chExt cx="10569575" cy="64008"/>
          </a:xfrm>
        </p:grpSpPr>
        <p:sp>
          <p:nvSpPr>
            <p:cNvPr id="159"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2D15938-F2B5-4C3A-8F80-A5F06BB3C4D6}" type="datetime1">
              <a:rPr lang="it-IT" smtClean="0"/>
              <a:pPr rtl="0"/>
              <a:t>30/05/2018</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168329410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lvl1pPr>
              <a:defRPr/>
            </a:lvl1pPr>
          </a:lstStyle>
          <a:p>
            <a:pPr rtl="0"/>
            <a:r>
              <a:rPr lang="it-IT" smtClean="0"/>
              <a:t>Fare clic per modificare lo stile del titolo</a:t>
            </a:r>
            <a:endParaRPr lang="it-IT" dirty="0"/>
          </a:p>
        </p:txBody>
      </p:sp>
      <p:grpSp>
        <p:nvGrpSpPr>
          <p:cNvPr id="160" name="linea" descr="Elemento grafico linea"/>
          <p:cNvGrpSpPr/>
          <p:nvPr/>
        </p:nvGrpSpPr>
        <p:grpSpPr bwMode="invGray">
          <a:xfrm>
            <a:off x="1522413" y="1514475"/>
            <a:ext cx="10569575" cy="64008"/>
            <a:chOff x="1522413" y="1514475"/>
            <a:chExt cx="10569575" cy="64008"/>
          </a:xfrm>
        </p:grpSpPr>
        <p:sp>
          <p:nvSpPr>
            <p:cNvPr id="161" name="Figura a mano libera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p>
            <a:pPr rtl="0"/>
            <a:fld id="{954188F6-4358-4B59-8D53-DB71264C9325}" type="datetime1">
              <a:rPr lang="it-IT" smtClean="0"/>
              <a:pPr rtl="0"/>
              <a:t>30/05/2018</a:t>
            </a:fld>
            <a:endParaRPr lang="it-IT" dirty="0"/>
          </a:p>
        </p:txBody>
      </p:sp>
      <p:sp>
        <p:nvSpPr>
          <p:cNvPr id="9" name="Segnaposto numero diapositiva 8"/>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
        <p:nvSpPr>
          <p:cNvPr id="85" name="Segnaposto contenuto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Tree>
    <p:extLst>
      <p:ext uri="{BB962C8B-B14F-4D97-AF65-F5344CB8AC3E}">
        <p14:creationId xmlns:p14="http://schemas.microsoft.com/office/powerpoint/2010/main" xmlns="" val="418249181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grpSp>
        <p:nvGrpSpPr>
          <p:cNvPr id="156" name="linea" descr="Elemento grafico linea"/>
          <p:cNvGrpSpPr/>
          <p:nvPr/>
        </p:nvGrpSpPr>
        <p:grpSpPr bwMode="invGray">
          <a:xfrm>
            <a:off x="1522413" y="1514475"/>
            <a:ext cx="10569575" cy="64008"/>
            <a:chOff x="1522413" y="1514475"/>
            <a:chExt cx="10569575" cy="64008"/>
          </a:xfrm>
        </p:grpSpPr>
        <p:sp>
          <p:nvSpPr>
            <p:cNvPr id="157"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8"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9"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p>
            <a:pPr rtl="0"/>
            <a:fld id="{39E4BA44-79B0-459D-A931-40A416E3AABF}" type="datetime1">
              <a:rPr lang="it-IT" smtClean="0"/>
              <a:pPr rtl="0"/>
              <a:t>30/05/2018</a:t>
            </a:fld>
            <a:endParaRPr lang="it-IT" dirty="0"/>
          </a:p>
        </p:txBody>
      </p:sp>
      <p:sp>
        <p:nvSpPr>
          <p:cNvPr id="5" name="Segnaposto numero diapositiva 4"/>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253156146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p>
            <a:pPr rtl="0"/>
            <a:fld id="{A06B0899-3B81-4955-8184-211BEE128D75}" type="datetime1">
              <a:rPr lang="it-IT" smtClean="0"/>
              <a:pPr rtl="0"/>
              <a:t>30/05/2018</a:t>
            </a:fld>
            <a:endParaRPr lang="it-IT" dirty="0"/>
          </a:p>
        </p:txBody>
      </p:sp>
      <p:sp>
        <p:nvSpPr>
          <p:cNvPr id="4" name="Segnaposto numero diapositiva 3"/>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140596662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smtClean="0"/>
              <a:t>Fare clic per modificare lo stile del titolo</a:t>
            </a:r>
            <a:endParaRPr lang="it-IT" dirty="0"/>
          </a:p>
        </p:txBody>
      </p:sp>
      <p:sp>
        <p:nvSpPr>
          <p:cNvPr id="4" name="Segnaposto tes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Fare clic per modificare stili del testo dello schema</a:t>
            </a:r>
          </a:p>
        </p:txBody>
      </p:sp>
      <p:sp>
        <p:nvSpPr>
          <p:cNvPr id="3" name="Segnaposto contenut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grpSp>
        <p:nvGrpSpPr>
          <p:cNvPr id="615" name="cornice" descr="Elemento grafico casella"/>
          <p:cNvGrpSpPr/>
          <p:nvPr/>
        </p:nvGrpSpPr>
        <p:grpSpPr bwMode="invGray">
          <a:xfrm>
            <a:off x="4417839" y="1630821"/>
            <a:ext cx="6291028" cy="4575885"/>
            <a:chOff x="4417839" y="1630821"/>
            <a:chExt cx="6291028" cy="4575885"/>
          </a:xfrm>
        </p:grpSpPr>
        <p:grpSp>
          <p:nvGrpSpPr>
            <p:cNvPr id="616" name="Gruppo 615"/>
            <p:cNvGrpSpPr/>
            <p:nvPr/>
          </p:nvGrpSpPr>
          <p:grpSpPr bwMode="invGray">
            <a:xfrm>
              <a:off x="5414491" y="1630821"/>
              <a:ext cx="5294376" cy="4114800"/>
              <a:chOff x="3310555" y="716546"/>
              <a:chExt cx="5294376" cy="4114800"/>
            </a:xfrm>
          </p:grpSpPr>
          <p:grpSp>
            <p:nvGrpSpPr>
              <p:cNvPr id="768" name="Gruppo 767"/>
              <p:cNvGrpSpPr/>
              <p:nvPr/>
            </p:nvGrpSpPr>
            <p:grpSpPr bwMode="invGray">
              <a:xfrm flipH="1">
                <a:off x="3310555" y="737968"/>
                <a:ext cx="5294376" cy="54864"/>
                <a:chOff x="1522413" y="1514475"/>
                <a:chExt cx="10569575" cy="64008"/>
              </a:xfrm>
              <a:solidFill>
                <a:schemeClr val="accent1"/>
              </a:solidFill>
            </p:grpSpPr>
            <p:sp>
              <p:nvSpPr>
                <p:cNvPr id="844" name="Figura a mano libera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9" name="Gruppo 768"/>
              <p:cNvGrpSpPr/>
              <p:nvPr/>
            </p:nvGrpSpPr>
            <p:grpSpPr bwMode="invGray">
              <a:xfrm rot="16200000" flipH="1">
                <a:off x="6492229" y="2755658"/>
                <a:ext cx="4114800" cy="36576"/>
                <a:chOff x="1522413" y="1514475"/>
                <a:chExt cx="10569575" cy="64008"/>
              </a:xfrm>
              <a:solidFill>
                <a:schemeClr val="accent1"/>
              </a:solidFill>
            </p:grpSpPr>
            <p:sp>
              <p:nvSpPr>
                <p:cNvPr id="770" name="Figura a mano libera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7" name="Gruppo 616"/>
            <p:cNvGrpSpPr/>
            <p:nvPr/>
          </p:nvGrpSpPr>
          <p:grpSpPr bwMode="invGray">
            <a:xfrm rot="10800000">
              <a:off x="4417839" y="2091906"/>
              <a:ext cx="5294376" cy="4114800"/>
              <a:chOff x="3310555" y="716546"/>
              <a:chExt cx="5294376" cy="4114800"/>
            </a:xfrm>
          </p:grpSpPr>
          <p:grpSp>
            <p:nvGrpSpPr>
              <p:cNvPr id="618" name="Gruppo 617"/>
              <p:cNvGrpSpPr/>
              <p:nvPr/>
            </p:nvGrpSpPr>
            <p:grpSpPr bwMode="invGray">
              <a:xfrm flipH="1">
                <a:off x="3310555" y="737968"/>
                <a:ext cx="5294376" cy="54864"/>
                <a:chOff x="1522413" y="1514475"/>
                <a:chExt cx="10569575" cy="64008"/>
              </a:xfrm>
              <a:solidFill>
                <a:schemeClr val="accent1"/>
              </a:solidFill>
            </p:grpSpPr>
            <p:sp>
              <p:nvSpPr>
                <p:cNvPr id="694" name="Figura a mano libera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9" name="Gruppo 618"/>
              <p:cNvGrpSpPr/>
              <p:nvPr/>
            </p:nvGrpSpPr>
            <p:grpSpPr bwMode="invGray">
              <a:xfrm rot="16200000" flipH="1">
                <a:off x="6492229" y="2755658"/>
                <a:ext cx="4114800" cy="36576"/>
                <a:chOff x="1522413" y="1514475"/>
                <a:chExt cx="10569575" cy="64008"/>
              </a:xfrm>
              <a:solidFill>
                <a:schemeClr val="accent1"/>
              </a:solidFill>
            </p:grpSpPr>
            <p:sp>
              <p:nvSpPr>
                <p:cNvPr id="620" name="Figura a mano libera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3008412-227E-4B4A-B883-726E67A2A05D}" type="datetime1">
              <a:rPr lang="it-IT" smtClean="0"/>
              <a:pPr rtl="0"/>
              <a:t>30/05/2018</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96211661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smtClean="0"/>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smtClean="0"/>
              <a:t>Fare clic sull'icona per inserire un'immagine</a:t>
            </a:r>
            <a:endParaRPr lang="it-IT" dirty="0"/>
          </a:p>
        </p:txBody>
      </p:sp>
      <p:grpSp>
        <p:nvGrpSpPr>
          <p:cNvPr id="614" name="cornice" descr="Elemento grafico casella"/>
          <p:cNvGrpSpPr/>
          <p:nvPr/>
        </p:nvGrpSpPr>
        <p:grpSpPr bwMode="invGray">
          <a:xfrm flipH="1">
            <a:off x="1447500" y="1630821"/>
            <a:ext cx="6291028" cy="4575885"/>
            <a:chOff x="4417839" y="1630821"/>
            <a:chExt cx="6291028" cy="4575885"/>
          </a:xfrm>
        </p:grpSpPr>
        <p:grpSp>
          <p:nvGrpSpPr>
            <p:cNvPr id="615" name="Gruppo 614"/>
            <p:cNvGrpSpPr/>
            <p:nvPr/>
          </p:nvGrpSpPr>
          <p:grpSpPr bwMode="invGray">
            <a:xfrm>
              <a:off x="5414491" y="1630821"/>
              <a:ext cx="5294376" cy="4114800"/>
              <a:chOff x="3310555" y="716546"/>
              <a:chExt cx="5294376" cy="4114800"/>
            </a:xfrm>
          </p:grpSpPr>
          <p:grpSp>
            <p:nvGrpSpPr>
              <p:cNvPr id="767" name="Gruppo 766"/>
              <p:cNvGrpSpPr/>
              <p:nvPr/>
            </p:nvGrpSpPr>
            <p:grpSpPr bwMode="invGray">
              <a:xfrm flipH="1">
                <a:off x="3310555" y="737968"/>
                <a:ext cx="5294376" cy="54864"/>
                <a:chOff x="1522413" y="1514475"/>
                <a:chExt cx="10569575" cy="64008"/>
              </a:xfrm>
              <a:solidFill>
                <a:schemeClr val="accent1"/>
              </a:solidFill>
            </p:grpSpPr>
            <p:sp>
              <p:nvSpPr>
                <p:cNvPr id="843" name="Figura a mano libera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4" name="Figura a mano libera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8" name="Gruppo 767"/>
              <p:cNvGrpSpPr/>
              <p:nvPr/>
            </p:nvGrpSpPr>
            <p:grpSpPr bwMode="invGray">
              <a:xfrm rot="16200000" flipH="1">
                <a:off x="6492229" y="2755658"/>
                <a:ext cx="4114800" cy="36576"/>
                <a:chOff x="1522413" y="1514475"/>
                <a:chExt cx="10569575" cy="64008"/>
              </a:xfrm>
              <a:solidFill>
                <a:schemeClr val="accent1"/>
              </a:solidFill>
            </p:grpSpPr>
            <p:sp>
              <p:nvSpPr>
                <p:cNvPr id="769" name="Figura a mano libera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0" name="Figura a mano libera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6" name="Gruppo 615"/>
            <p:cNvGrpSpPr/>
            <p:nvPr/>
          </p:nvGrpSpPr>
          <p:grpSpPr bwMode="invGray">
            <a:xfrm rot="10800000">
              <a:off x="4417839" y="2091906"/>
              <a:ext cx="5294376" cy="4114800"/>
              <a:chOff x="3310555" y="716546"/>
              <a:chExt cx="5294376" cy="4114800"/>
            </a:xfrm>
          </p:grpSpPr>
          <p:grpSp>
            <p:nvGrpSpPr>
              <p:cNvPr id="617" name="Gruppo 616"/>
              <p:cNvGrpSpPr/>
              <p:nvPr/>
            </p:nvGrpSpPr>
            <p:grpSpPr bwMode="invGray">
              <a:xfrm flipH="1">
                <a:off x="3310555" y="737968"/>
                <a:ext cx="5294376" cy="54864"/>
                <a:chOff x="1522413" y="1514475"/>
                <a:chExt cx="10569575" cy="64008"/>
              </a:xfrm>
              <a:solidFill>
                <a:schemeClr val="accent1"/>
              </a:solidFill>
            </p:grpSpPr>
            <p:sp>
              <p:nvSpPr>
                <p:cNvPr id="693" name="Figura a mano libera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4" name="Figura a mano libera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8" name="Gruppo 617"/>
              <p:cNvGrpSpPr/>
              <p:nvPr/>
            </p:nvGrpSpPr>
            <p:grpSpPr bwMode="invGray">
              <a:xfrm rot="16200000" flipH="1">
                <a:off x="6492229" y="2755658"/>
                <a:ext cx="4114800" cy="36576"/>
                <a:chOff x="1522413" y="1514475"/>
                <a:chExt cx="10569575" cy="64008"/>
              </a:xfrm>
              <a:solidFill>
                <a:schemeClr val="accent1"/>
              </a:solidFill>
            </p:grpSpPr>
            <p:sp>
              <p:nvSpPr>
                <p:cNvPr id="619" name="Figura a mano libera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0" name="Figura a mano libera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4" name="Segnaposto tes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Fare clic per modificare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32742B24-F30D-4E7C-93B5-C744ACB2FB1B}" type="datetime1">
              <a:rPr lang="it-IT" smtClean="0"/>
              <a:pPr rtl="0"/>
              <a:t>30/05/2018</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361769410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5" name="Segnaposto piè di pa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it-IT" dirty="0"/>
          </a:p>
        </p:txBody>
      </p:sp>
      <p:sp>
        <p:nvSpPr>
          <p:cNvPr id="4" name="Segnaposto dat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3AD8FC-EAA1-4B24-804B-21C98F7AE93D}" type="datetime1">
              <a:rPr lang="it-IT" smtClean="0"/>
              <a:pPr rtl="0"/>
              <a:t>30/05/2018</a:t>
            </a:fld>
            <a:endParaRPr lang="it-IT" dirty="0"/>
          </a:p>
        </p:txBody>
      </p:sp>
      <p:sp>
        <p:nvSpPr>
          <p:cNvPr id="6" name="Segnaposto numero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xmlns=""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b="1" dirty="0" smtClean="0">
                <a:latin typeface="Cooper Std Black" panose="0208090304030B020404" pitchFamily="18" charset="0"/>
              </a:rPr>
              <a:t>Le mafia «parassita»</a:t>
            </a:r>
            <a:r>
              <a:rPr lang="it-IT" dirty="0" smtClean="0"/>
              <a:t>	</a:t>
            </a:r>
            <a:endParaRPr lang="it-IT" dirty="0"/>
          </a:p>
        </p:txBody>
      </p:sp>
      <p:sp>
        <p:nvSpPr>
          <p:cNvPr id="3" name="Sottotitolo 2"/>
          <p:cNvSpPr>
            <a:spLocks noGrp="1"/>
          </p:cNvSpPr>
          <p:nvPr>
            <p:ph type="subTitle" idx="1"/>
          </p:nvPr>
        </p:nvSpPr>
        <p:spPr/>
        <p:txBody>
          <a:bodyPr rtlCol="0"/>
          <a:lstStyle/>
          <a:p>
            <a:pPr rtl="0"/>
            <a:r>
              <a:rPr lang="it-IT" dirty="0" smtClean="0"/>
              <a:t>Raccontiamo come le mafie abbiano imparato a introdursi nella società</a:t>
            </a:r>
            <a:endParaRPr lang="it-IT" dirty="0"/>
          </a:p>
        </p:txBody>
      </p:sp>
    </p:spTree>
    <p:extLst>
      <p:ext uri="{BB962C8B-B14F-4D97-AF65-F5344CB8AC3E}">
        <p14:creationId xmlns:p14="http://schemas.microsoft.com/office/powerpoint/2010/main" xmlns="" val="192011101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it-IT" dirty="0" smtClean="0"/>
              <a:t>La mafia oggi </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385638220"/>
              </p:ext>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ttore 1 6"/>
          <p:cNvCxnSpPr/>
          <p:nvPr/>
        </p:nvCxnSpPr>
        <p:spPr>
          <a:xfrm>
            <a:off x="3214092" y="3284984"/>
            <a:ext cx="0" cy="972108"/>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8686700" y="3717032"/>
            <a:ext cx="0" cy="1080120"/>
          </a:xfrm>
          <a:prstGeom prst="line">
            <a:avLst/>
          </a:prstGeom>
          <a:ln w="25400">
            <a:solidFill>
              <a:srgbClr val="57BCE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Rettangolo arrotondato 10"/>
          <p:cNvSpPr/>
          <p:nvPr/>
        </p:nvSpPr>
        <p:spPr>
          <a:xfrm>
            <a:off x="2349996" y="4242538"/>
            <a:ext cx="1728192" cy="972108"/>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 dato la vita per la mia terra</a:t>
            </a:r>
            <a:endParaRPr lang="it-IT" dirty="0"/>
          </a:p>
        </p:txBody>
      </p:sp>
      <p:sp>
        <p:nvSpPr>
          <p:cNvPr id="14" name="Rettangolo arrotondato 13"/>
          <p:cNvSpPr/>
          <p:nvPr/>
        </p:nvSpPr>
        <p:spPr>
          <a:xfrm>
            <a:off x="7678588" y="2889593"/>
            <a:ext cx="2016224" cy="86409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Una favoletta della legalità</a:t>
            </a:r>
          </a:p>
        </p:txBody>
      </p:sp>
    </p:spTree>
    <p:extLst>
      <p:ext uri="{BB962C8B-B14F-4D97-AF65-F5344CB8AC3E}">
        <p14:creationId xmlns:p14="http://schemas.microsoft.com/office/powerpoint/2010/main" xmlns="" val="212853603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dirty="0" smtClean="0"/>
              <a:t>Infiltrazione nelle amministrazioni pubbliche</a:t>
            </a:r>
            <a:endParaRPr lang="it-IT" dirty="0"/>
          </a:p>
        </p:txBody>
      </p:sp>
      <p:sp>
        <p:nvSpPr>
          <p:cNvPr id="5" name="CasellaDiTesto 4"/>
          <p:cNvSpPr txBox="1"/>
          <p:nvPr/>
        </p:nvSpPr>
        <p:spPr>
          <a:xfrm>
            <a:off x="981844" y="2132856"/>
            <a:ext cx="10729192" cy="2086725"/>
          </a:xfrm>
          <a:prstGeom prst="rect">
            <a:avLst/>
          </a:prstGeom>
          <a:noFill/>
        </p:spPr>
        <p:txBody>
          <a:bodyPr wrap="square" rtlCol="0">
            <a:spAutoFit/>
          </a:bodyPr>
          <a:lstStyle/>
          <a:p>
            <a:pPr>
              <a:lnSpc>
                <a:spcPct val="90000"/>
              </a:lnSpc>
            </a:pPr>
            <a:r>
              <a:rPr lang="it-IT" sz="2400" dirty="0" smtClean="0"/>
              <a:t>Col passare degli anni, le società mafiose hanno rinunciato ad agire nell’ombra e hanno iniziato a uscire alla luce del sole, infiltrandosi e confondendosi tra i normali cittadini, ricoprendo ruoli prestigiosi anche nell’amministrazione pubblica. </a:t>
            </a:r>
          </a:p>
          <a:p>
            <a:pPr>
              <a:lnSpc>
                <a:spcPct val="90000"/>
              </a:lnSpc>
            </a:pPr>
            <a:r>
              <a:rPr lang="it-IT" sz="2400" dirty="0" smtClean="0"/>
              <a:t>Così hanno potuto trarre vantaggi economici per finanziare le loro attività criminali e hanno trovato il modo per riciclare il denaro sporco, introducendolo nell’economia locale.</a:t>
            </a:r>
            <a:endParaRPr lang="it-IT" sz="2400"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9876" y="4219581"/>
            <a:ext cx="4006181" cy="2253477"/>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42284" y="4710183"/>
            <a:ext cx="3154618" cy="1762875"/>
          </a:xfrm>
          <a:prstGeom prst="rect">
            <a:avLst/>
          </a:prstGeom>
        </p:spPr>
      </p:pic>
    </p:spTree>
    <p:extLst>
      <p:ext uri="{BB962C8B-B14F-4D97-AF65-F5344CB8AC3E}">
        <p14:creationId xmlns:p14="http://schemas.microsoft.com/office/powerpoint/2010/main" xmlns="" val="396580736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Ho dato la vita per la mia terra</a:t>
            </a:r>
            <a:endParaRPr lang="it-IT" dirty="0"/>
          </a:p>
        </p:txBody>
      </p:sp>
      <p:sp>
        <p:nvSpPr>
          <p:cNvPr id="3" name="Segnaposto contenuto 2"/>
          <p:cNvSpPr>
            <a:spLocks noGrp="1"/>
          </p:cNvSpPr>
          <p:nvPr>
            <p:ph idx="1"/>
          </p:nvPr>
        </p:nvSpPr>
        <p:spPr>
          <a:xfrm>
            <a:off x="1341884" y="1844824"/>
            <a:ext cx="7308302" cy="4260304"/>
          </a:xfrm>
        </p:spPr>
        <p:txBody>
          <a:bodyPr>
            <a:normAutofit fontScale="85000" lnSpcReduction="10000"/>
          </a:bodyPr>
          <a:lstStyle/>
          <a:p>
            <a:r>
              <a:rPr lang="it-IT" dirty="0" smtClean="0"/>
              <a:t>All’età di 29 anni, Renata Fonte insieme alle figlie e al marito torna nel Salento. Si era allontanata dalla Puglia da bambina per motivi di lavoro. Assume il ruolo di insegnante alle scuole elementari del paese, si interessa ai problemi del posto e inizia a fare politica. Decide di candidarsi alle elezioni comunali e nel 1982 viene eletta, è la prima rappresentante in comune del Partito repubblicano. Intraprende una battaglia per difendere gli oltre mille ettari di natura incontaminata, parte del territorio di Nardò. L’altro candidato molto conosciuto e molto potente si chiamava Antonio Spagnolo. Il suo comitato si aspettava la vittoria e per il comune è un terremoto politico mettere in discussione le decisioni già prese, accordi tra poteri pari, affari, ricchezze. Antonio rappresentava la garanzia di un ordine consolidato nel tempo, in lui sarebbero confluiti i benefici di impegni, scambi, relazioni. L’elezione di Renata rappresenta la rottura di ogni equilibrio, che paga con la vita il 31 marzo 1984.</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62764" y="1844825"/>
            <a:ext cx="2246080" cy="2952328"/>
          </a:xfrm>
          <a:prstGeom prst="rect">
            <a:avLst/>
          </a:prstGeom>
        </p:spPr>
      </p:pic>
      <p:sp>
        <p:nvSpPr>
          <p:cNvPr id="5" name="CasellaDiTesto 4"/>
          <p:cNvSpPr txBox="1"/>
          <p:nvPr/>
        </p:nvSpPr>
        <p:spPr>
          <a:xfrm>
            <a:off x="11513136" y="1844824"/>
            <a:ext cx="406265" cy="2952329"/>
          </a:xfrm>
          <a:prstGeom prst="rect">
            <a:avLst/>
          </a:prstGeom>
          <a:noFill/>
        </p:spPr>
        <p:txBody>
          <a:bodyPr vert="vert" wrap="square" rtlCol="0">
            <a:spAutoFit/>
          </a:bodyPr>
          <a:lstStyle/>
          <a:p>
            <a:pPr>
              <a:lnSpc>
                <a:spcPct val="90000"/>
              </a:lnSpc>
            </a:pPr>
            <a:r>
              <a:rPr lang="it-IT" sz="1600" dirty="0" smtClean="0"/>
              <a:t>Foto di Renata Fonte</a:t>
            </a:r>
            <a:endParaRPr lang="it-IT" sz="1600" dirty="0"/>
          </a:p>
        </p:txBody>
      </p:sp>
      <p:sp>
        <p:nvSpPr>
          <p:cNvPr id="6" name="CasellaDiTesto 5"/>
          <p:cNvSpPr txBox="1"/>
          <p:nvPr/>
        </p:nvSpPr>
        <p:spPr>
          <a:xfrm>
            <a:off x="8919610" y="6105128"/>
            <a:ext cx="3269215" cy="480131"/>
          </a:xfrm>
          <a:prstGeom prst="rect">
            <a:avLst/>
          </a:prstGeom>
          <a:noFill/>
        </p:spPr>
        <p:txBody>
          <a:bodyPr wrap="square" rtlCol="0">
            <a:spAutoFit/>
          </a:bodyPr>
          <a:lstStyle/>
          <a:p>
            <a:pPr>
              <a:lnSpc>
                <a:spcPct val="90000"/>
              </a:lnSpc>
            </a:pPr>
            <a:r>
              <a:rPr lang="it-IT" sz="1400" dirty="0" smtClean="0"/>
              <a:t>Fonte: La Mafia siamo Noi</a:t>
            </a:r>
          </a:p>
          <a:p>
            <a:pPr>
              <a:lnSpc>
                <a:spcPct val="90000"/>
              </a:lnSpc>
            </a:pPr>
            <a:r>
              <a:rPr lang="it-IT" sz="1400" dirty="0" smtClean="0"/>
              <a:t> Sandro De </a:t>
            </a:r>
            <a:r>
              <a:rPr lang="it-IT" sz="1400" dirty="0" err="1" smtClean="0"/>
              <a:t>Riccardis</a:t>
            </a:r>
            <a:endParaRPr lang="it-IT" sz="1400" dirty="0"/>
          </a:p>
        </p:txBody>
      </p:sp>
    </p:spTree>
    <p:extLst>
      <p:ext uri="{BB962C8B-B14F-4D97-AF65-F5344CB8AC3E}">
        <p14:creationId xmlns:p14="http://schemas.microsoft.com/office/powerpoint/2010/main" xmlns="" val="399214252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7169" y="260648"/>
            <a:ext cx="9176745" cy="1020762"/>
          </a:xfrm>
        </p:spPr>
        <p:txBody>
          <a:bodyPr rtlCol="0"/>
          <a:lstStyle/>
          <a:p>
            <a:pPr algn="ctr" rtl="0"/>
            <a:r>
              <a:rPr lang="it-IT" dirty="0" smtClean="0"/>
              <a:t>Infiltrazione nelle associazioni antimafia</a:t>
            </a:r>
            <a:endParaRPr lang="it-IT" dirty="0"/>
          </a:p>
        </p:txBody>
      </p:sp>
      <p:sp>
        <p:nvSpPr>
          <p:cNvPr id="7" name="CasellaDiTesto 6"/>
          <p:cNvSpPr txBox="1"/>
          <p:nvPr/>
        </p:nvSpPr>
        <p:spPr>
          <a:xfrm>
            <a:off x="1597169" y="2060848"/>
            <a:ext cx="8673707" cy="1421928"/>
          </a:xfrm>
          <a:prstGeom prst="rect">
            <a:avLst/>
          </a:prstGeom>
          <a:noFill/>
        </p:spPr>
        <p:txBody>
          <a:bodyPr wrap="square" rtlCol="0">
            <a:spAutoFit/>
          </a:bodyPr>
          <a:lstStyle/>
          <a:p>
            <a:pPr>
              <a:lnSpc>
                <a:spcPct val="90000"/>
              </a:lnSpc>
            </a:pPr>
            <a:r>
              <a:rPr lang="it-IT" sz="2400" dirty="0" smtClean="0"/>
              <a:t>La mafia è anche riuscita ad infiltrarsi senza farsi riconoscere nelle associazioni antimafia, rendendo il loro compito inefficace e inutile. Poiché si limitano a organizzare manifestazioni senza però compiere nulla di concreto.</a:t>
            </a:r>
            <a:endParaRPr lang="it-IT" sz="240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71845" y="3717032"/>
            <a:ext cx="3682927" cy="2086992"/>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54750" y="4581128"/>
            <a:ext cx="3061581" cy="1741934"/>
          </a:xfrm>
          <a:prstGeom prst="rect">
            <a:avLst/>
          </a:prstGeom>
        </p:spPr>
      </p:pic>
    </p:spTree>
    <p:extLst>
      <p:ext uri="{BB962C8B-B14F-4D97-AF65-F5344CB8AC3E}">
        <p14:creationId xmlns:p14="http://schemas.microsoft.com/office/powerpoint/2010/main" xmlns="" val="22373099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favoletta delle legalità</a:t>
            </a:r>
            <a:endParaRPr lang="it-IT" dirty="0"/>
          </a:p>
        </p:txBody>
      </p:sp>
      <p:sp>
        <p:nvSpPr>
          <p:cNvPr id="3" name="Segnaposto contenuto 2"/>
          <p:cNvSpPr>
            <a:spLocks noGrp="1"/>
          </p:cNvSpPr>
          <p:nvPr>
            <p:ph sz="half" idx="1"/>
          </p:nvPr>
        </p:nvSpPr>
        <p:spPr>
          <a:xfrm>
            <a:off x="1522413" y="1905000"/>
            <a:ext cx="4419599" cy="4620344"/>
          </a:xfrm>
        </p:spPr>
        <p:txBody>
          <a:bodyPr>
            <a:normAutofit fontScale="92500" lnSpcReduction="10000"/>
          </a:bodyPr>
          <a:lstStyle/>
          <a:p>
            <a:r>
              <a:rPr lang="it-IT" dirty="0" smtClean="0"/>
              <a:t>Il 12 dicembre 2013, i carabinieri di Reggio Calabria eseguono un’ordinanza di custodia cautelare per Rosy Canale, uno delle icone antimafia più attive in Calabria. Ha anche scritto un libro, «La mia ‘</a:t>
            </a:r>
            <a:r>
              <a:rPr lang="it-IT" dirty="0" err="1" smtClean="0"/>
              <a:t>ndragheta</a:t>
            </a:r>
            <a:r>
              <a:rPr lang="it-IT" dirty="0" smtClean="0"/>
              <a:t>» in cui racconta la sua storia da imprenditrice minacciata dai clan, pestata per non aver accettato di aprire il suo pub allo spaccio, costretta così a chiudere il locale e a scappare. I militari dell’Arma stavano indagando su una serie di appalti truccati nel comune di San Luca, scoprendo così l’attività illegale della donna.    </a:t>
            </a:r>
          </a:p>
        </p:txBody>
      </p:sp>
      <p:sp>
        <p:nvSpPr>
          <p:cNvPr id="6" name="CasellaDiTesto 5"/>
          <p:cNvSpPr txBox="1"/>
          <p:nvPr/>
        </p:nvSpPr>
        <p:spPr>
          <a:xfrm>
            <a:off x="6166420" y="1905000"/>
            <a:ext cx="5112568" cy="1920526"/>
          </a:xfrm>
          <a:prstGeom prst="rect">
            <a:avLst/>
          </a:prstGeom>
          <a:noFill/>
        </p:spPr>
        <p:txBody>
          <a:bodyPr wrap="square" rtlCol="0">
            <a:spAutoFit/>
          </a:bodyPr>
          <a:lstStyle/>
          <a:p>
            <a:pPr>
              <a:lnSpc>
                <a:spcPct val="90000"/>
              </a:lnSpc>
            </a:pPr>
            <a:r>
              <a:rPr lang="it-IT" sz="2200" dirty="0" smtClean="0"/>
              <a:t>Alla fine del processo con rito ordinario, è stata condannata a quattro anni. Accusata di peculato e truffa, per aver perseguito un ingiusto profitto, impiegando la maggior parte della somma affidatale per scopi esclusivamente personali.</a:t>
            </a:r>
            <a:endParaRPr lang="it-IT" sz="22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0476" y="4149316"/>
            <a:ext cx="1330560" cy="1990055"/>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29500" y="4483187"/>
            <a:ext cx="1656184" cy="1656184"/>
          </a:xfrm>
          <a:prstGeom prst="rect">
            <a:avLst/>
          </a:prstGeom>
        </p:spPr>
      </p:pic>
      <p:sp>
        <p:nvSpPr>
          <p:cNvPr id="9" name="CasellaDiTesto 8"/>
          <p:cNvSpPr txBox="1"/>
          <p:nvPr/>
        </p:nvSpPr>
        <p:spPr>
          <a:xfrm>
            <a:off x="7932056" y="4130225"/>
            <a:ext cx="378565" cy="1691706"/>
          </a:xfrm>
          <a:prstGeom prst="rect">
            <a:avLst/>
          </a:prstGeom>
          <a:noFill/>
        </p:spPr>
        <p:txBody>
          <a:bodyPr vert="vert" wrap="square" rtlCol="0">
            <a:spAutoFit/>
          </a:bodyPr>
          <a:lstStyle/>
          <a:p>
            <a:pPr>
              <a:lnSpc>
                <a:spcPct val="90000"/>
              </a:lnSpc>
            </a:pPr>
            <a:r>
              <a:rPr lang="it-IT" sz="1400" dirty="0" smtClean="0"/>
              <a:t>Foto di </a:t>
            </a:r>
            <a:r>
              <a:rPr lang="it-IT" sz="1400" dirty="0"/>
              <a:t>R</a:t>
            </a:r>
            <a:r>
              <a:rPr lang="it-IT" sz="1400" dirty="0" smtClean="0"/>
              <a:t>osy Canale</a:t>
            </a:r>
            <a:endParaRPr lang="it-IT" sz="1400" dirty="0"/>
          </a:p>
        </p:txBody>
      </p:sp>
      <p:sp>
        <p:nvSpPr>
          <p:cNvPr id="10" name="CasellaDiTesto 9"/>
          <p:cNvSpPr txBox="1"/>
          <p:nvPr/>
        </p:nvSpPr>
        <p:spPr>
          <a:xfrm>
            <a:off x="10287847" y="4130225"/>
            <a:ext cx="378565" cy="2009146"/>
          </a:xfrm>
          <a:prstGeom prst="rect">
            <a:avLst/>
          </a:prstGeom>
          <a:noFill/>
        </p:spPr>
        <p:txBody>
          <a:bodyPr vert="vert" wrap="square" rtlCol="0">
            <a:spAutoFit/>
          </a:bodyPr>
          <a:lstStyle/>
          <a:p>
            <a:pPr algn="ctr">
              <a:lnSpc>
                <a:spcPct val="90000"/>
              </a:lnSpc>
            </a:pPr>
            <a:r>
              <a:rPr lang="it-IT" sz="1400" dirty="0" smtClean="0"/>
              <a:t>Città di San Luca</a:t>
            </a:r>
            <a:endParaRPr lang="it-IT" sz="1400" dirty="0"/>
          </a:p>
        </p:txBody>
      </p:sp>
      <p:sp>
        <p:nvSpPr>
          <p:cNvPr id="4" name="CasellaDiTesto 3"/>
          <p:cNvSpPr txBox="1"/>
          <p:nvPr/>
        </p:nvSpPr>
        <p:spPr>
          <a:xfrm>
            <a:off x="9622804" y="6204004"/>
            <a:ext cx="3312368" cy="480131"/>
          </a:xfrm>
          <a:prstGeom prst="rect">
            <a:avLst/>
          </a:prstGeom>
          <a:noFill/>
        </p:spPr>
        <p:txBody>
          <a:bodyPr wrap="square" rtlCol="0">
            <a:spAutoFit/>
          </a:bodyPr>
          <a:lstStyle/>
          <a:p>
            <a:pPr>
              <a:lnSpc>
                <a:spcPct val="90000"/>
              </a:lnSpc>
            </a:pPr>
            <a:r>
              <a:rPr lang="it-IT" sz="1400" dirty="0" smtClean="0"/>
              <a:t>Fonte: La Mafia siamo Noi</a:t>
            </a:r>
          </a:p>
          <a:p>
            <a:pPr>
              <a:lnSpc>
                <a:spcPct val="90000"/>
              </a:lnSpc>
            </a:pPr>
            <a:r>
              <a:rPr lang="it-IT" sz="1400" dirty="0" smtClean="0"/>
              <a:t>Sandro De </a:t>
            </a:r>
            <a:r>
              <a:rPr lang="it-IT" sz="1400" dirty="0" err="1" smtClean="0"/>
              <a:t>Riccardis</a:t>
            </a:r>
            <a:endParaRPr lang="it-IT" sz="1400" dirty="0"/>
          </a:p>
        </p:txBody>
      </p:sp>
    </p:spTree>
    <p:extLst>
      <p:ext uri="{BB962C8B-B14F-4D97-AF65-F5344CB8AC3E}">
        <p14:creationId xmlns:p14="http://schemas.microsoft.com/office/powerpoint/2010/main" xmlns="" val="175620086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vagna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Office_9529477_TF02804846_TF02804846.potx" id="{3D20F840-C1CB-49AA-9B99-D1664C5D7955}" vid="{BDD8EBD5-EB77-4377-AE48-333448456E57}"/>
    </a:ext>
  </a:extLst>
</a:theme>
</file>

<file path=ppt/theme/theme2.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didattica su lavagna (widescreen)</Template>
  <TotalTime>212</TotalTime>
  <Words>514</Words>
  <Application>Microsoft Office PowerPoint</Application>
  <PresentationFormat>Personalizzato</PresentationFormat>
  <Paragraphs>29</Paragraphs>
  <Slides>6</Slides>
  <Notes>4</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Lavagna 16x9</vt:lpstr>
      <vt:lpstr>Le mafia «parassita» </vt:lpstr>
      <vt:lpstr>La mafia oggi </vt:lpstr>
      <vt:lpstr>Infiltrazione nelle amministrazioni pubbliche</vt:lpstr>
      <vt:lpstr>Ho dato la vita per la mia terra</vt:lpstr>
      <vt:lpstr>Infiltrazione nelle associazioni antimafia</vt:lpstr>
      <vt:lpstr>La favoletta delle legalità</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dc:title>
  <dc:creator>Utente</dc:creator>
  <cp:lastModifiedBy>Maria Teresa</cp:lastModifiedBy>
  <cp:revision>9</cp:revision>
  <dcterms:created xsi:type="dcterms:W3CDTF">2018-01-23T15:59:17Z</dcterms:created>
  <dcterms:modified xsi:type="dcterms:W3CDTF">2018-05-30T06:19:07Z</dcterms:modified>
</cp:coreProperties>
</file>