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88345-8A1E-47CB-A0F1-C65125DBF4B8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BFAFE-E90B-475B-B374-B049C12B7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37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903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85EDC1-6A73-419D-8B7C-770999FB9D83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729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9703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F95D-5464-4B01-AF0A-849D730AA2B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727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F95D-5464-4B01-AF0A-849D730AA2BD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F95D-5464-4B01-AF0A-849D730AA2B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F95D-5464-4B01-AF0A-849D730AA2BD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374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432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2757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4089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0037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0561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623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9425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2911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979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507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145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DFCD00-7A99-43BC-8F7E-FC02CC86FDEF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FB6D3D-0619-42C4-887D-2F893348C471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dirty="0" smtClean="0"/>
              <a:t>Lunghezza d’onda tra 0,1 e 10 nm circa</a:t>
            </a:r>
            <a:endParaRPr lang="it-IT" alt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CCB50A-F979-49FB-8262-A6DF65A2BC04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090C27-0E59-4C2F-83A9-128112E67396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C7A8C6-4255-4269-8C3A-DD8B808B260D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9CCFC1-45D9-4A93-9D66-FB4ACA7AE5A5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129614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D6EDE-46DF-44F9-8C54-30F199BA9940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294B9-09DC-412A-B77E-3053753947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331640" y="188640"/>
            <a:ext cx="6192688" cy="1296144"/>
          </a:xfrm>
          <a:prstGeom prst="rect">
            <a:avLst/>
          </a:prstGeom>
          <a:solidFill>
            <a:schemeClr val="bg1"/>
          </a:solidFill>
          <a:ln w="22225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SKYLAB</a:t>
            </a:r>
            <a:r>
              <a:rPr lang="it-IT" b="1" baseline="0" dirty="0" smtClean="0">
                <a:solidFill>
                  <a:schemeClr val="accent1">
                    <a:lumMod val="50000"/>
                  </a:schemeClr>
                </a:solidFill>
              </a:rPr>
              <a:t> : UNA FINESTRA SUL COSMO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6622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XM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986473"/>
            <a:ext cx="1368152" cy="871527"/>
          </a:xfrm>
          <a:prstGeom prst="rect">
            <a:avLst/>
          </a:prstGeom>
        </p:spPr>
      </p:pic>
      <p:pic>
        <p:nvPicPr>
          <p:cNvPr id="12" name="Immagine 11" descr="SArdini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17605" y="5948442"/>
            <a:ext cx="1331640" cy="909558"/>
          </a:xfrm>
          <a:prstGeom prst="rect">
            <a:avLst/>
          </a:prstGeom>
        </p:spPr>
      </p:pic>
      <p:pic>
        <p:nvPicPr>
          <p:cNvPr id="13" name="Immagine 12" descr="index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316416" y="0"/>
            <a:ext cx="827584" cy="1201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none" spc="0">
          <a:ln w="12700">
            <a:solidFill>
              <a:schemeClr val="accent1">
                <a:lumMod val="75000"/>
              </a:schemeClr>
            </a:solidFill>
            <a:prstDash val="solid"/>
          </a:ln>
          <a:solidFill>
            <a:schemeClr val="tx2">
              <a:lumMod val="20000"/>
              <a:lumOff val="8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Produzione e caratteristiche</a:t>
            </a:r>
            <a:br>
              <a:rPr lang="it-IT" dirty="0" smtClean="0"/>
            </a:br>
            <a:r>
              <a:rPr lang="it-IT" dirty="0" smtClean="0"/>
              <a:t>di un telescopio a RX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70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04939" y="190500"/>
            <a:ext cx="6192837" cy="1295400"/>
          </a:xfrm>
          <a:ln/>
        </p:spPr>
        <p:txBody>
          <a:bodyPr/>
          <a:lstStyle/>
          <a:p>
            <a:pPr algn="ctr"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4400" b="1">
                <a:solidFill>
                  <a:srgbClr val="C0D5EF"/>
                </a:solidFill>
              </a:rPr>
              <a:t>Risoluzione temporale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47701" y="1871663"/>
            <a:ext cx="388778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</a:pPr>
            <a:r>
              <a:rPr lang="it-IT" altLang="it-IT" sz="2400">
                <a:latin typeface="Calibri" charset="0"/>
              </a:rPr>
              <a:t>La capacità dei telescopi di percepire due segnali avvenuti in momenti diversi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47700" y="3455989"/>
            <a:ext cx="3743325" cy="2016125"/>
          </a:xfrm>
          <a:prstGeom prst="rect">
            <a:avLst/>
          </a:prstGeom>
          <a:solidFill>
            <a:srgbClr val="FFFFFF"/>
          </a:solidFill>
          <a:ln w="2232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it-IT" sz="2400">
                <a:solidFill>
                  <a:srgbClr val="08121F"/>
                </a:solidFill>
                <a:latin typeface="Calibri" charset="0"/>
              </a:rPr>
              <a:t>L'estrema risoluzione temporale, migliore di un microsecondo, lo rende uno strumento adatto anche all'osservazione delle pulsar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23"/>
          <a:stretch>
            <a:fillRect/>
          </a:stretch>
        </p:blipFill>
        <p:spPr bwMode="auto">
          <a:xfrm>
            <a:off x="4679951" y="2303464"/>
            <a:ext cx="4319588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00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818310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06526" y="190500"/>
            <a:ext cx="6192839" cy="1295400"/>
          </a:xfrm>
          <a:ln/>
        </p:spPr>
        <p:txBody>
          <a:bodyPr/>
          <a:lstStyle/>
          <a:p>
            <a:pPr algn="ctr"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4400" b="1">
                <a:solidFill>
                  <a:srgbClr val="C0D5EF"/>
                </a:solidFill>
              </a:rPr>
              <a:t>Risoluzione temporale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7340" y="1625601"/>
            <a:ext cx="56467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it-IT" altLang="it-IT" sz="2400" dirty="0"/>
              <a:t>E' la capacità di distinguere due impulsi a raggi x di lunghezza d'onda molto vicina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808289"/>
            <a:ext cx="5256213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2833687"/>
            <a:ext cx="504031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975351" y="2519363"/>
            <a:ext cx="2879725" cy="2735262"/>
          </a:xfrm>
          <a:prstGeom prst="rect">
            <a:avLst/>
          </a:prstGeom>
          <a:solidFill>
            <a:srgbClr val="FFFFFF"/>
          </a:solidFill>
          <a:ln w="2232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38"/>
              </a:spcBef>
            </a:pPr>
            <a:r>
              <a:rPr lang="it-IT" altLang="it-IT" sz="2400" dirty="0">
                <a:solidFill>
                  <a:srgbClr val="08121F"/>
                </a:solidFill>
                <a:latin typeface="Calibri" charset="0"/>
              </a:rPr>
              <a:t>La risoluzione energetica di XMM </a:t>
            </a:r>
            <a:r>
              <a:rPr lang="it-IT" altLang="it-IT" sz="2400" dirty="0" smtClean="0">
                <a:solidFill>
                  <a:srgbClr val="08121F"/>
                </a:solidFill>
                <a:latin typeface="Calibri" charset="0"/>
              </a:rPr>
              <a:t>ha </a:t>
            </a:r>
            <a:r>
              <a:rPr lang="it-IT" altLang="it-IT" sz="2400" dirty="0">
                <a:solidFill>
                  <a:srgbClr val="08121F"/>
                </a:solidFill>
                <a:latin typeface="Calibri" charset="0"/>
              </a:rPr>
              <a:t>permesso per la prima volta di osservare sorgenti di raggi X anche nelle galassie vicine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06526" y="190500"/>
            <a:ext cx="6192839" cy="1295400"/>
          </a:xfrm>
          <a:prstGeom prst="rect">
            <a:avLst/>
          </a:prstGeom>
          <a:solidFill>
            <a:srgbClr val="FFFFFF"/>
          </a:solidFill>
          <a:ln w="2232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altLang="it-IT" sz="4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Risoluzione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2412299347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L’orbita 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628801"/>
            <a:ext cx="7470172" cy="4536763"/>
          </a:xfrm>
        </p:spPr>
      </p:pic>
    </p:spTree>
    <p:extLst>
      <p:ext uri="{BB962C8B-B14F-4D97-AF65-F5344CB8AC3E}">
        <p14:creationId xmlns:p14="http://schemas.microsoft.com/office/powerpoint/2010/main" val="150027747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struttura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700809"/>
            <a:ext cx="2664296" cy="417646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it-IT" dirty="0" smtClean="0"/>
              <a:t>Solo il telescopio misura dieci metri di lunghezza per sedici di larghezza.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/>
          <a:stretch/>
        </p:blipFill>
        <p:spPr>
          <a:xfrm>
            <a:off x="3977344" y="1628800"/>
            <a:ext cx="4581525" cy="45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407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focalizzare i raggi X?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1628800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I fotoni visibili possono essere concentrati mediante una semplice lente, ma i raggi X no.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Immagine 7" descr="riflessione_lu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413" y="2708921"/>
            <a:ext cx="2740852" cy="23042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852937"/>
            <a:ext cx="5290911" cy="33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3634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focalizzare i raggi X?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0031" y="1844824"/>
            <a:ext cx="6839375" cy="864096"/>
          </a:xfrm>
        </p:spPr>
        <p:txBody>
          <a:bodyPr>
            <a:normAutofit fontScale="77500" lnSpcReduction="20000"/>
          </a:bodyPr>
          <a:lstStyle/>
          <a:p>
            <a:pPr marL="261938" indent="-261938"/>
            <a:r>
              <a:rPr lang="it-IT" sz="2600" dirty="0" smtClean="0">
                <a:cs typeface="Times New Roman" pitchFamily="18" charset="0"/>
              </a:rPr>
              <a:t>I raggi X vengono riflessi solo se colpiscono uno specchio formando un angolo di circa 1° con la superficie.</a:t>
            </a:r>
          </a:p>
          <a:p>
            <a:pPr marL="0">
              <a:buNone/>
            </a:pPr>
            <a:endParaRPr lang="it-IT" dirty="0" smtClean="0"/>
          </a:p>
          <a:p>
            <a:pPr marL="0">
              <a:buNone/>
            </a:pPr>
            <a:endParaRPr lang="it-IT" dirty="0"/>
          </a:p>
          <a:p>
            <a:pPr marL="0">
              <a:buNone/>
            </a:pPr>
            <a:endParaRPr lang="it-IT" dirty="0" smtClean="0"/>
          </a:p>
        </p:txBody>
      </p:sp>
      <p:pic>
        <p:nvPicPr>
          <p:cNvPr id="4" name="Immagine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5" y="2924944"/>
            <a:ext cx="6601783" cy="24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9104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struttura degli specchi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5196" y="1916832"/>
            <a:ext cx="79862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Gli specchi devono avere una determinata forma affinché riescano a concentrare i raggi X in</a:t>
            </a:r>
          </a:p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un unico fuoco.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95197" y="3573016"/>
            <a:ext cx="30546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A studiare questa determinata forma fu il fisico tedesco Hans </a:t>
            </a:r>
            <a:r>
              <a:rPr lang="it-IT" sz="2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Wolter</a:t>
            </a: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3" r="-5141" b="-32647"/>
          <a:stretch/>
        </p:blipFill>
        <p:spPr>
          <a:xfrm>
            <a:off x="3649847" y="3068960"/>
            <a:ext cx="5359679" cy="32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3911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struttura degli specchi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8301" y="1988840"/>
            <a:ext cx="5328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La prima sezione dello specchio dovrà avere una forma parabolica.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3455" y="3055258"/>
            <a:ext cx="4320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Il fascio proveniente da grandi distanze è formato da raggi paralleli tra loro, per questo i fotoni X raggiungeranno il paraboloide con angolo di incidenza veramente piccolo.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37" y="2549152"/>
            <a:ext cx="4030553" cy="28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1261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struttura degli specchi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8301" y="1988840"/>
            <a:ext cx="5328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La seconda sezione dello specchio dovrà avere una forma iperbolica.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3456" y="3074527"/>
            <a:ext cx="44626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La piccola inclinazione fornita dal paraboloide devia la traiettoria dei raggi di poco, una sezione iperbolica contribuisce a </a:t>
            </a:r>
            <a:r>
              <a:rPr lang="it-IT" sz="2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ridurre la lunghezza focale </a:t>
            </a: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e le </a:t>
            </a:r>
            <a:r>
              <a:rPr lang="it-IT" sz="2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dimensioni dello strumento.</a:t>
            </a:r>
          </a:p>
        </p:txBody>
      </p:sp>
      <p:pic>
        <p:nvPicPr>
          <p:cNvPr id="8" name="Immagin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286"/>
            <a:ext cx="3600400" cy="35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8859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Specchio per RX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263694018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408712" cy="1296144"/>
          </a:xfrm>
        </p:spPr>
        <p:txBody>
          <a:bodyPr>
            <a:noAutofit/>
          </a:bodyPr>
          <a:lstStyle/>
          <a:p>
            <a:r>
              <a:rPr lang="it-IT" dirty="0" smtClean="0"/>
              <a:t>Il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844824"/>
            <a:ext cx="2880320" cy="396044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it-IT" sz="2600" dirty="0" smtClean="0">
                <a:cs typeface="Times New Roman" pitchFamily="18" charset="0"/>
              </a:rPr>
              <a:t>La nascita del telescopio RX è da situarsi nei primi anni sessanta,  grazie agli studi di Riccardo Giacconi (sopra) e Bruno Rossi (sotto).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1995392" cy="28220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77" y="3039828"/>
            <a:ext cx="2502943" cy="25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3728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riflessione per i raggi x</a:t>
            </a:r>
            <a:endParaRPr lang="it-IT" sz="4800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0199" y="1772815"/>
            <a:ext cx="5976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Per ottenere maggiori prestazioni e al fine di avere un’immagine più chiara delle sorgenti, vengono utilizzati più specchi in una struttura </a:t>
            </a:r>
          </a:p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detta «spider».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3140969"/>
            <a:ext cx="4250395" cy="30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5809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85728"/>
            <a:ext cx="6192688" cy="12961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dirty="0" smtClean="0"/>
              <a:t>Come ottenere questi specchi?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3" y="1696160"/>
            <a:ext cx="6377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La lavorazione di questi specchi è estremamente complessa: le irregolarità superficiali devono essere di </a:t>
            </a:r>
          </a:p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dimensioni minori della</a:t>
            </a:r>
          </a:p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lunghezza d'onda</a:t>
            </a:r>
          </a:p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del raggio che riflette.</a:t>
            </a:r>
          </a:p>
          <a:p>
            <a:pPr algn="just"/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La lavorazione si divide in</a:t>
            </a:r>
          </a:p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5 fasi principali.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079778"/>
            <a:ext cx="3367263" cy="33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7038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ottenere questi specchi?		1 Fase.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512074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La prima fase consiste nella lavorazione di matrici in </a:t>
            </a:r>
            <a:r>
              <a:rPr lang="it-IT" sz="2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alluminio che </a:t>
            </a: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fungeranno da stampo per lo specchio.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32" y="2404626"/>
            <a:ext cx="4636587" cy="39961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9514" y="3284984"/>
            <a:ext cx="2699895" cy="16927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Un mandrino </a:t>
            </a: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può avere </a:t>
            </a:r>
            <a:r>
              <a:rPr lang="it-IT" sz="2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come </a:t>
            </a: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massimo </a:t>
            </a:r>
            <a:r>
              <a:rPr lang="it-IT" sz="2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una rugosità di 4 </a:t>
            </a: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Å.</a:t>
            </a:r>
          </a:p>
        </p:txBody>
      </p:sp>
    </p:spTree>
    <p:extLst>
      <p:ext uri="{BB962C8B-B14F-4D97-AF65-F5344CB8AC3E}">
        <p14:creationId xmlns:p14="http://schemas.microsoft.com/office/powerpoint/2010/main" val="127315796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ottenere questi specchi?		2 Fase.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512074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La seconda fase consiste nella deposizione di un sottilissimo strato d’oro sulla matrice.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4" y="3212977"/>
            <a:ext cx="2699895" cy="16927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La deposizione avviene per evaporazione</a:t>
            </a:r>
          </a:p>
          <a:p>
            <a:pPr algn="ctr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di oro.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33571" r="36978" b="20535"/>
          <a:stretch/>
        </p:blipFill>
        <p:spPr>
          <a:xfrm>
            <a:off x="3779914" y="2535622"/>
            <a:ext cx="4176463" cy="323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4470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ottenere questi specchi?		3 Fase.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512074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Nella terza fase si passa alla parte strutturale dello specchio, si deposita uno strato di Nichel.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7518" y="3275225"/>
            <a:ext cx="2699895" cy="16927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La deposizione</a:t>
            </a:r>
          </a:p>
          <a:p>
            <a:pPr algn="ctr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del Nichel </a:t>
            </a:r>
          </a:p>
          <a:p>
            <a:pPr algn="ctr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avviene per elettrolisi.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04627"/>
            <a:ext cx="2861299" cy="40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9903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ottenere questi specchi?		</a:t>
            </a:r>
            <a:r>
              <a:rPr lang="it-IT" dirty="0"/>
              <a:t>4</a:t>
            </a:r>
            <a:r>
              <a:rPr lang="it-IT" dirty="0" smtClean="0"/>
              <a:t> Fase.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512074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Avendo oramai formato la struttura dello specchio, si passa alla fase di estrazione dello specchio dallo «stampo».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4" y="3284985"/>
            <a:ext cx="2699895" cy="129266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L’estrazione avviene mediante raffreddamento.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30" y="2429960"/>
            <a:ext cx="3713135" cy="38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7188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ottenere questi specchi?		5 Fase.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512074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Dopo aver rimosso gli specchi dalle matrici, si passa alla fase di sistemazione degli specchi nella struttura «spider».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4" y="3284984"/>
            <a:ext cx="2699895" cy="21698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Il fuoco si ciascuno specchio deve infatti coincidere con quello degli </a:t>
            </a: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altri.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34" y="2708921"/>
            <a:ext cx="4603007" cy="31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204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Come catturare i raggi X?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767993"/>
            <a:ext cx="7056784" cy="1296144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it-IT" sz="4400" dirty="0" smtClean="0"/>
              <a:t>Ora abbiamo capito come concentrare i raggi X in un fuoco, ma come tradurre il segnale energetico in immagine?</a:t>
            </a:r>
          </a:p>
          <a:p>
            <a:pPr marL="0">
              <a:buNone/>
            </a:pPr>
            <a:endParaRPr lang="it-IT" dirty="0"/>
          </a:p>
          <a:p>
            <a:pPr marL="0">
              <a:buNone/>
            </a:pP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64137"/>
            <a:ext cx="4824536" cy="33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0350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Come catturare i raggi X?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628801"/>
            <a:ext cx="7344816" cy="1440160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it-IT" dirty="0" smtClean="0"/>
              <a:t>I raggi X possono essere tradotti in immagine grazie a dei CCD, dispositivi ad accoppiamento di carica. (</a:t>
            </a:r>
            <a:r>
              <a:rPr lang="it-IT" i="1" dirty="0" err="1"/>
              <a:t>Charge-Coupled</a:t>
            </a:r>
            <a:r>
              <a:rPr lang="it-IT" i="1" dirty="0"/>
              <a:t> </a:t>
            </a:r>
            <a:r>
              <a:rPr lang="it-IT" i="1" dirty="0" smtClean="0"/>
              <a:t>Device)</a:t>
            </a:r>
            <a:endParaRPr lang="it-IT" dirty="0"/>
          </a:p>
          <a:p>
            <a:pPr marL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67" y="3068961"/>
            <a:ext cx="4834880" cy="31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319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Come funziona un CCD?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700808"/>
            <a:ext cx="7344816" cy="1440160"/>
          </a:xfrm>
        </p:spPr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it-IT" dirty="0" smtClean="0"/>
              <a:t>Un CCD è formato da una barra di un materiale semiconduttore che in base all’energia che percepisce conduce più o meno segnale elettrico. 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9"/>
          <a:stretch/>
        </p:blipFill>
        <p:spPr>
          <a:xfrm>
            <a:off x="2322984" y="3118928"/>
            <a:ext cx="4625280" cy="28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2547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XMM-Newton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120680" cy="38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1481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lancio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67125" y="2496344"/>
            <a:ext cx="1809750" cy="2733675"/>
          </a:xfrm>
        </p:spPr>
      </p:pic>
      <p:sp>
        <p:nvSpPr>
          <p:cNvPr id="8" name="CasellaDiTesto 7"/>
          <p:cNvSpPr txBox="1"/>
          <p:nvPr/>
        </p:nvSpPr>
        <p:spPr>
          <a:xfrm>
            <a:off x="683568" y="3284984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Il lancio avviene il 10 Dicembre del 1999.</a:t>
            </a:r>
          </a:p>
        </p:txBody>
      </p:sp>
    </p:spTree>
    <p:extLst>
      <p:ext uri="{BB962C8B-B14F-4D97-AF65-F5344CB8AC3E}">
        <p14:creationId xmlns:p14="http://schemas.microsoft.com/office/powerpoint/2010/main" val="235392374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016126" y="1792289"/>
            <a:ext cx="5111751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it-IT" altLang="it-IT" sz="2800">
                <a:latin typeface="Calibri" charset="0"/>
              </a:rPr>
              <a:t>Le caratteristiche fondamentali di un satellite a raggi x sono: </a:t>
            </a:r>
          </a:p>
          <a:p>
            <a:pPr algn="ctr">
              <a:lnSpc>
                <a:spcPct val="102000"/>
              </a:lnSpc>
            </a:pPr>
            <a:endParaRPr lang="it-IT" altLang="it-IT" sz="2800">
              <a:latin typeface="Calibri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1" y="188913"/>
            <a:ext cx="6227763" cy="1395412"/>
          </a:xfrm>
          <a:ln/>
        </p:spPr>
        <p:txBody>
          <a:bodyPr>
            <a:normAutofit fontScale="90000"/>
          </a:bodyPr>
          <a:lstStyle/>
          <a:p>
            <a:pPr algn="ctr"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4400" b="1">
                <a:solidFill>
                  <a:srgbClr val="C0D5EF"/>
                </a:solidFill>
              </a:rPr>
              <a:t>Le caratteristiche di un telescopio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3825" y="3062288"/>
            <a:ext cx="3632200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it-IT" altLang="it-IT" sz="2800">
                <a:latin typeface="Calibri" charset="0"/>
              </a:rPr>
              <a:t>Banda energetica</a:t>
            </a:r>
          </a:p>
          <a:p>
            <a:pPr algn="ctr"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it-IT" altLang="it-IT" sz="2800">
                <a:latin typeface="Calibri" charset="0"/>
              </a:rPr>
              <a:t>Area efficace</a:t>
            </a:r>
          </a:p>
          <a:p>
            <a:pPr algn="ctr"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it-IT" altLang="it-IT" sz="2800">
                <a:latin typeface="Calibri" charset="0"/>
              </a:rPr>
              <a:t>Campo di vista</a:t>
            </a:r>
          </a:p>
          <a:p>
            <a:pPr algn="ctr"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it-IT" altLang="it-IT" sz="2800">
                <a:latin typeface="Calibri" charset="0"/>
              </a:rPr>
              <a:t>Risoluzione spaziale</a:t>
            </a:r>
          </a:p>
          <a:p>
            <a:pPr algn="ctr"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it-IT" altLang="it-IT" sz="2800">
                <a:latin typeface="Calibri" charset="0"/>
              </a:rPr>
              <a:t>Risoluzione temporale</a:t>
            </a:r>
          </a:p>
          <a:p>
            <a:pPr algn="ctr"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it-IT" altLang="it-IT" sz="2800">
                <a:latin typeface="Calibri" charset="0"/>
              </a:rPr>
              <a:t>Risoluzione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2638092071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6192839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320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19690" y="214515"/>
            <a:ext cx="6192839" cy="1295400"/>
          </a:xfrm>
          <a:prstGeom prst="rect">
            <a:avLst/>
          </a:prstGeom>
          <a:solidFill>
            <a:srgbClr val="FFFFFF"/>
          </a:solidFill>
          <a:ln w="2232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altLang="it-IT" sz="4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C0D5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Banda energetica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03239" y="1655764"/>
            <a:ext cx="2808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</a:pPr>
            <a:r>
              <a:rPr lang="it-IT" altLang="it-IT" sz="2800">
                <a:latin typeface="Calibri" charset="0"/>
              </a:rPr>
              <a:t>Con essa si indica i valori che un telescopio è in grado di visualizzare </a:t>
            </a:r>
            <a:r>
              <a:rPr lang="it-IT" altLang="it-IT" sz="2400">
                <a:latin typeface="Calibri" charset="0"/>
              </a:rPr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68426" y="4176714"/>
            <a:ext cx="24479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</a:pPr>
            <a:r>
              <a:rPr lang="it-IT" altLang="it-IT" sz="2400" dirty="0" smtClean="0">
                <a:latin typeface="Calibri" charset="0"/>
              </a:rPr>
              <a:t>XMM-Newton </a:t>
            </a:r>
            <a:r>
              <a:rPr lang="it-IT" altLang="it-IT" sz="2400" dirty="0">
                <a:latin typeface="Calibri" charset="0"/>
              </a:rPr>
              <a:t>si colloca fra  0,1 e 12 </a:t>
            </a:r>
            <a:r>
              <a:rPr lang="it-IT" altLang="it-IT" sz="2400" dirty="0" err="1">
                <a:latin typeface="Calibri" charset="0"/>
              </a:rPr>
              <a:t>keV</a:t>
            </a:r>
            <a:endParaRPr lang="it-IT" altLang="it-IT" sz="2400" dirty="0">
              <a:latin typeface="Calibri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2895601"/>
            <a:ext cx="5256213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616201" y="4967289"/>
            <a:ext cx="1368425" cy="360362"/>
          </a:xfrm>
          <a:prstGeom prst="rightArrow">
            <a:avLst>
              <a:gd name="adj1" fmla="val 50000"/>
              <a:gd name="adj2" fmla="val 94934"/>
            </a:avLst>
          </a:prstGeom>
          <a:solidFill>
            <a:srgbClr val="0000CC"/>
          </a:solidFill>
          <a:ln w="9525" cap="flat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380833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404939" y="188913"/>
            <a:ext cx="6192837" cy="1295400"/>
          </a:xfrm>
          <a:ln/>
        </p:spPr>
        <p:txBody>
          <a:bodyPr/>
          <a:lstStyle/>
          <a:p>
            <a:pPr algn="ctr"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4400" b="1" dirty="0">
                <a:solidFill>
                  <a:srgbClr val="C0D5EF"/>
                </a:solidFill>
              </a:rPr>
              <a:t>A</a:t>
            </a:r>
            <a:r>
              <a:rPr lang="it-IT" altLang="it-IT" dirty="0">
                <a:solidFill>
                  <a:srgbClr val="C0D5EF"/>
                </a:solidFill>
              </a:rPr>
              <a:t>rea </a:t>
            </a:r>
            <a:r>
              <a:rPr lang="it-IT" altLang="it-IT" sz="4400" b="1" dirty="0">
                <a:solidFill>
                  <a:srgbClr val="C0D5EF"/>
                </a:solidFill>
              </a:rPr>
              <a:t>efficace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0363" y="1735138"/>
            <a:ext cx="3600451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</a:pPr>
            <a:r>
              <a:rPr lang="it-IT" altLang="it-IT" sz="2400" b="1" i="1">
                <a:latin typeface="Calibri" charset="0"/>
                <a:cs typeface="Arial" charset="0"/>
              </a:rPr>
              <a:t>L’area efficace</a:t>
            </a:r>
            <a:r>
              <a:rPr lang="it-IT" altLang="it-IT" sz="2400">
                <a:latin typeface="Calibri" charset="0"/>
                <a:cs typeface="Arial" charset="0"/>
              </a:rPr>
              <a:t> di un telescopio a raggi x dipende essenzialmente da due fattori:</a:t>
            </a:r>
          </a:p>
          <a:p>
            <a:pPr>
              <a:lnSpc>
                <a:spcPct val="102000"/>
              </a:lnSpc>
            </a:pPr>
            <a:endParaRPr lang="it-IT" altLang="it-IT" sz="2400">
              <a:latin typeface="Calibri" charset="0"/>
              <a:cs typeface="Arial" charset="0"/>
            </a:endParaRPr>
          </a:p>
          <a:p>
            <a:pPr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it-IT" altLang="it-IT" sz="2400">
                <a:latin typeface="Calibri" charset="0"/>
              </a:rPr>
              <a:t>Dalla superficie degli specchi in grado di raccogliere raggi x</a:t>
            </a:r>
          </a:p>
          <a:p>
            <a:pPr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it-IT" altLang="it-IT" sz="2400">
                <a:latin typeface="Calibri" charset="0"/>
              </a:rPr>
              <a:t>Dall’area sensibile del rivelatore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1" y="1655764"/>
            <a:ext cx="410368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08288" y="5616576"/>
            <a:ext cx="3743325" cy="719138"/>
          </a:xfrm>
          <a:prstGeom prst="rect">
            <a:avLst/>
          </a:prstGeom>
          <a:solidFill>
            <a:srgbClr val="FFFFFF"/>
          </a:solidFill>
          <a:ln w="2232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it-IT" sz="2400" b="1">
                <a:latin typeface="Calibri" charset="0"/>
              </a:rPr>
              <a:t>XMM ha un'area efficace di 3 400 cm²</a:t>
            </a:r>
          </a:p>
        </p:txBody>
      </p:sp>
    </p:spTree>
    <p:extLst>
      <p:ext uri="{BB962C8B-B14F-4D97-AF65-F5344CB8AC3E}">
        <p14:creationId xmlns:p14="http://schemas.microsoft.com/office/powerpoint/2010/main" val="2945244438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404939" y="190500"/>
            <a:ext cx="6192837" cy="1295400"/>
          </a:xfrm>
          <a:ln/>
        </p:spPr>
        <p:txBody>
          <a:bodyPr/>
          <a:lstStyle/>
          <a:p>
            <a:pPr algn="ctr"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4400" b="1">
                <a:solidFill>
                  <a:srgbClr val="C0D5EF"/>
                </a:solidFill>
              </a:rPr>
              <a:t>Campo di vista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60365" y="2232025"/>
            <a:ext cx="3240087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</a:pPr>
            <a:r>
              <a:rPr lang="it-IT" altLang="it-IT" sz="2400">
                <a:latin typeface="Calibri" charset="0"/>
              </a:rPr>
              <a:t>Ci si riferisce alla parte di cielo che il telescopio è in grado di visualizzare in una osservazioni.</a:t>
            </a:r>
          </a:p>
          <a:p>
            <a:pPr>
              <a:lnSpc>
                <a:spcPct val="102000"/>
              </a:lnSpc>
            </a:pPr>
            <a:endParaRPr lang="it-IT" altLang="it-IT" sz="2400">
              <a:latin typeface="Calibri" charset="0"/>
            </a:endParaRPr>
          </a:p>
          <a:p>
            <a:pPr>
              <a:lnSpc>
                <a:spcPct val="102000"/>
              </a:lnSpc>
            </a:pPr>
            <a:r>
              <a:rPr lang="it-IT" altLang="it-IT" sz="2400">
                <a:latin typeface="Calibri" charset="0"/>
              </a:rPr>
              <a:t>Esso viene misurato in gradi angolari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9" y="1846263"/>
            <a:ext cx="4772025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11301" y="5472114"/>
            <a:ext cx="6192839" cy="1008062"/>
          </a:xfrm>
          <a:prstGeom prst="rect">
            <a:avLst/>
          </a:prstGeom>
          <a:solidFill>
            <a:srgbClr val="FFFFFF"/>
          </a:solidFill>
          <a:ln w="2232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it-IT" sz="2800" b="1">
                <a:latin typeface="Calibri" charset="0"/>
              </a:rPr>
              <a:t>XMM possiede un campo di vista pari a 30'</a:t>
            </a:r>
          </a:p>
        </p:txBody>
      </p:sp>
    </p:spTree>
    <p:extLst>
      <p:ext uri="{BB962C8B-B14F-4D97-AF65-F5344CB8AC3E}">
        <p14:creationId xmlns:p14="http://schemas.microsoft.com/office/powerpoint/2010/main" val="1161755175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04939" y="190500"/>
            <a:ext cx="6192837" cy="1295400"/>
          </a:xfrm>
          <a:ln/>
        </p:spPr>
        <p:txBody>
          <a:bodyPr/>
          <a:lstStyle/>
          <a:p>
            <a:pPr algn="ctr"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4400" b="1">
                <a:solidFill>
                  <a:srgbClr val="C0D5EF"/>
                </a:solidFill>
              </a:rPr>
              <a:t>Risoluzione angolare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319588" y="1772817"/>
            <a:ext cx="4464051" cy="297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</a:pPr>
            <a:r>
              <a:rPr lang="it-IT" altLang="it-IT" sz="2600" dirty="0" smtClean="0">
                <a:latin typeface="Calibri" charset="0"/>
              </a:rPr>
              <a:t>Si intende la capacità di un rivelatore di definire due sorgenti come distinte.</a:t>
            </a:r>
            <a:endParaRPr lang="it-IT" altLang="it-IT" sz="2600" dirty="0">
              <a:latin typeface="Calibri" charset="0"/>
            </a:endParaRPr>
          </a:p>
          <a:p>
            <a:pPr>
              <a:lnSpc>
                <a:spcPct val="102000"/>
              </a:lnSpc>
            </a:pPr>
            <a:r>
              <a:rPr lang="it-IT" altLang="it-IT" sz="2600" dirty="0">
                <a:latin typeface="Calibri" charset="0"/>
              </a:rPr>
              <a:t>Essa </a:t>
            </a:r>
            <a:r>
              <a:rPr lang="it-IT" altLang="it-IT" sz="2600" dirty="0" smtClean="0">
                <a:latin typeface="Calibri" charset="0"/>
              </a:rPr>
              <a:t>dipende anche dalla dimensione in pixel del rivelatore, </a:t>
            </a:r>
            <a:r>
              <a:rPr lang="it-IT" altLang="it-IT" sz="2600" dirty="0">
                <a:latin typeface="Calibri" charset="0"/>
              </a:rPr>
              <a:t>come per le fotografie.</a:t>
            </a:r>
          </a:p>
          <a:p>
            <a:endParaRPr lang="it-IT" altLang="it-IT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55763"/>
            <a:ext cx="3816351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319588" y="4743451"/>
            <a:ext cx="4464051" cy="863600"/>
          </a:xfrm>
          <a:prstGeom prst="rect">
            <a:avLst/>
          </a:prstGeom>
          <a:solidFill>
            <a:srgbClr val="FFFFFF"/>
          </a:solidFill>
          <a:ln w="2232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it-IT" sz="2600" b="1">
                <a:latin typeface="Calibri" charset="0"/>
              </a:rPr>
              <a:t>Per quanto riguarda XMM esso ha una risoluzione di 6''</a:t>
            </a:r>
          </a:p>
        </p:txBody>
      </p:sp>
    </p:spTree>
    <p:extLst>
      <p:ext uri="{BB962C8B-B14F-4D97-AF65-F5344CB8AC3E}">
        <p14:creationId xmlns:p14="http://schemas.microsoft.com/office/powerpoint/2010/main" val="100371153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-uhur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4-uhuru</Template>
  <TotalTime>2</TotalTime>
  <Words>833</Words>
  <Application>Microsoft Office PowerPoint</Application>
  <PresentationFormat>Presentazione su schermo (4:3)</PresentationFormat>
  <Paragraphs>121</Paragraphs>
  <Slides>29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4-uhuru</vt:lpstr>
      <vt:lpstr>Produzione e caratteristiche di un telescopio a RX</vt:lpstr>
      <vt:lpstr>Il progetto</vt:lpstr>
      <vt:lpstr>XMM-Newton</vt:lpstr>
      <vt:lpstr>Il lancio</vt:lpstr>
      <vt:lpstr>Le caratteristiche di un telescopio</vt:lpstr>
      <vt:lpstr>Presentazione standard di PowerPoint</vt:lpstr>
      <vt:lpstr>Area efficace</vt:lpstr>
      <vt:lpstr>Campo di vista</vt:lpstr>
      <vt:lpstr>Risoluzione angolare</vt:lpstr>
      <vt:lpstr>Risoluzione temporale</vt:lpstr>
      <vt:lpstr>Risoluzione temporale</vt:lpstr>
      <vt:lpstr>L’orbita </vt:lpstr>
      <vt:lpstr>La struttura</vt:lpstr>
      <vt:lpstr>Come focalizzare i raggi X?</vt:lpstr>
      <vt:lpstr>Come focalizzare i raggi X?</vt:lpstr>
      <vt:lpstr>La struttura degli specchi</vt:lpstr>
      <vt:lpstr>La struttura degli specchi</vt:lpstr>
      <vt:lpstr>La struttura degli specchi</vt:lpstr>
      <vt:lpstr>Specchio per RX</vt:lpstr>
      <vt:lpstr>La riflessione per i raggi x</vt:lpstr>
      <vt:lpstr>Come ottenere questi specchi?</vt:lpstr>
      <vt:lpstr>Come ottenere questi specchi?  1 Fase.</vt:lpstr>
      <vt:lpstr>Come ottenere questi specchi?  2 Fase.</vt:lpstr>
      <vt:lpstr>Come ottenere questi specchi?  3 Fase.</vt:lpstr>
      <vt:lpstr>Come ottenere questi specchi?  4 Fase.</vt:lpstr>
      <vt:lpstr>Come ottenere questi specchi?  5 Fase.</vt:lpstr>
      <vt:lpstr>Come catturare i raggi X?</vt:lpstr>
      <vt:lpstr>Come catturare i raggi X?</vt:lpstr>
      <vt:lpstr>Come funziona un CCD?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Produzione e caratteristiche di un telescopio a RX</dc:title>
  <dc:creator>Nicoletta Lanzani</dc:creator>
  <cp:lastModifiedBy>Nicoletta Lanzani</cp:lastModifiedBy>
  <cp:revision>1</cp:revision>
  <dcterms:created xsi:type="dcterms:W3CDTF">2016-05-12T14:56:14Z</dcterms:created>
  <dcterms:modified xsi:type="dcterms:W3CDTF">2016-05-12T14:58:27Z</dcterms:modified>
</cp:coreProperties>
</file>