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411265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471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58f9b2c5aa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58f9b2c5a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5875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8ed96e5a5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8ed96e5a5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5283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58ed96e5a5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58ed96e5a5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5123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15195dfd7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515195dfd7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6904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7600f2750a423d2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7600f2750a423d2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4760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58f9b2c5a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58f9b2c5a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5164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5f70fc475cc5239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5f70fc475cc5239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7940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58ed96e5a5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58ed96e5a5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468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515195dfd7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515195dfd7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2211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8ed96e5a5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8ed96e5a5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051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58ed96e5a5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58ed96e5a5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0279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58f436632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58f436632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8204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5f70fc475cc5239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5f70fc475cc5239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289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58f436632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58f436632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7932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58f9b2c5a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58f9b2c5a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822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58ed96e5a5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58ed96e5a5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9131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8ed96e5a5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8ed96e5a5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392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
              <a:t>LE FORZE ARMATE</a:t>
            </a:r>
            <a:endParaRPr/>
          </a:p>
        </p:txBody>
      </p:sp>
      <p:sp>
        <p:nvSpPr>
          <p:cNvPr id="55" name="Google Shape;55;p13"/>
          <p:cNvSpPr txBox="1">
            <a:spLocks noGrp="1"/>
          </p:cNvSpPr>
          <p:nvPr>
            <p:ph type="subTitle" idx="1"/>
          </p:nvPr>
        </p:nvSpPr>
        <p:spPr>
          <a:xfrm>
            <a:off x="311700" y="2797175"/>
            <a:ext cx="86373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it" sz="1800"/>
              <a:t> Barbieri Filippo, Cattaneo Cesare, Corbetta Samuele, </a:t>
            </a:r>
            <a:br>
              <a:rPr lang="it" sz="1800"/>
            </a:br>
            <a:r>
              <a:rPr lang="it" sz="1800"/>
              <a:t>Novara Davide, Amatore Luigi, Campisi Matteo</a:t>
            </a:r>
            <a:endParaRPr sz="1800"/>
          </a:p>
        </p:txBody>
      </p:sp>
      <p:pic>
        <p:nvPicPr>
          <p:cNvPr id="2" name="ERAVAMO IN 19 (Franco Bagutti) base musicale">
            <a:hlinkClick r:id="" action="ppaction://media"/>
          </p:cNvPr>
          <p:cNvPicPr>
            <a:picLocks noChangeAspect="1"/>
          </p:cNvPicPr>
          <p:nvPr>
            <a:audioFile r:link="rId1"/>
            <p:extLst>
              <p:ext uri="{DAA4B4D4-6D71-4841-9C94-3DE7FCFB9230}">
                <p14:media xmlns:p14="http://schemas.microsoft.com/office/powerpoint/2010/main" r:embed="rId2">
                  <p14:trim end="89362.4081"/>
                  <p14:fade out="250"/>
                </p14:media>
              </p:ext>
            </p:extLst>
          </p:nvPr>
        </p:nvPicPr>
        <p:blipFill>
          <a:blip r:embed="rId5"/>
          <a:stretch>
            <a:fillRect/>
          </a:stretch>
        </p:blipFill>
        <p:spPr>
          <a:xfrm>
            <a:off x="598583" y="3974564"/>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660">
        <p15:prstTrans prst="peelOff"/>
      </p:transition>
    </mc:Choice>
    <mc:Fallback xmlns="">
      <p:transition spd="slow" advTm="26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it" sz="1800"/>
              <a:t>L’arma dei Carabinieri è stata impiegata quindi anche per missioni estere. Un precedente storico si ha già nel 1855 in Crimea. La missione più recente è iniziata nel 2010 in Uganda. Altre missioni importanti a cui ha partecipato sono quella in Iraq nel 2003 e in Afghanistan nel 2007</a:t>
            </a:r>
            <a:r>
              <a:rPr lang="it"/>
              <a:t> </a:t>
            </a:r>
            <a:endParaRPr/>
          </a:p>
        </p:txBody>
      </p:sp>
      <p:sp>
        <p:nvSpPr>
          <p:cNvPr id="119" name="Google Shape;119;p2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20" name="Google Shape;120;p22"/>
          <p:cNvPicPr preferRelativeResize="0"/>
          <p:nvPr/>
        </p:nvPicPr>
        <p:blipFill>
          <a:blip r:embed="rId3">
            <a:alphaModFix/>
          </a:blip>
          <a:stretch>
            <a:fillRect/>
          </a:stretch>
        </p:blipFill>
        <p:spPr>
          <a:xfrm>
            <a:off x="4832400" y="1152475"/>
            <a:ext cx="3999900" cy="2747496"/>
          </a:xfrm>
          <a:prstGeom prst="rect">
            <a:avLst/>
          </a:prstGeom>
          <a:noFill/>
          <a:ln>
            <a:noFill/>
          </a:ln>
        </p:spPr>
      </p:pic>
    </p:spTree>
  </p:cSld>
  <p:clrMapOvr>
    <a:masterClrMapping/>
  </p:clrMapOvr>
  <p:transition spd="slow" advTm="10539">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PeaceKeeping </a:t>
            </a:r>
            <a:endParaRPr/>
          </a:p>
        </p:txBody>
      </p:sp>
      <p:sp>
        <p:nvSpPr>
          <p:cNvPr id="126" name="Google Shape;126;p23"/>
          <p:cNvSpPr txBox="1">
            <a:spLocks noGrp="1"/>
          </p:cNvSpPr>
          <p:nvPr>
            <p:ph type="body" idx="1"/>
          </p:nvPr>
        </p:nvSpPr>
        <p:spPr>
          <a:xfrm>
            <a:off x="311700" y="1152475"/>
            <a:ext cx="5162100" cy="329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In riferimento all’articolo 11 della Costituzione italiana l’arma dei Carabinieri si mette in prima linea per il mantenimento della pace in territori a rischio elevato per la popolazione civile. </a:t>
            </a:r>
            <a:endParaRPr/>
          </a:p>
          <a:p>
            <a:pPr marL="0" lvl="0" indent="0" algn="l" rtl="0">
              <a:spcBef>
                <a:spcPts val="1600"/>
              </a:spcBef>
              <a:spcAft>
                <a:spcPts val="1600"/>
              </a:spcAft>
              <a:buNone/>
            </a:pPr>
            <a:r>
              <a:rPr lang="it"/>
              <a:t>Esempi di territorio dove l’Arma è impegnata sono Albania, Kosovo, Iraq, Gibuti, Somalia, Niger, Congo, Libano e Israele.</a:t>
            </a:r>
            <a:endParaRPr sz="1400" b="1">
              <a:solidFill>
                <a:srgbClr val="434343"/>
              </a:solidFill>
            </a:endParaRPr>
          </a:p>
        </p:txBody>
      </p:sp>
      <p:pic>
        <p:nvPicPr>
          <p:cNvPr id="127" name="Google Shape;127;p23"/>
          <p:cNvPicPr preferRelativeResize="0"/>
          <p:nvPr/>
        </p:nvPicPr>
        <p:blipFill>
          <a:blip r:embed="rId3">
            <a:alphaModFix/>
          </a:blip>
          <a:stretch>
            <a:fillRect/>
          </a:stretch>
        </p:blipFill>
        <p:spPr>
          <a:xfrm>
            <a:off x="5473800" y="1223200"/>
            <a:ext cx="3596125" cy="2697100"/>
          </a:xfrm>
          <a:prstGeom prst="rect">
            <a:avLst/>
          </a:prstGeom>
          <a:noFill/>
          <a:ln>
            <a:noFill/>
          </a:ln>
        </p:spPr>
      </p:pic>
    </p:spTree>
  </p:cSld>
  <p:clrMapOvr>
    <a:masterClrMapping/>
  </p:clrMapOvr>
  <p:transition spd="slow" advTm="11395">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Le vittime del dovere</a:t>
            </a:r>
            <a:endParaRPr/>
          </a:p>
        </p:txBody>
      </p:sp>
      <p:sp>
        <p:nvSpPr>
          <p:cNvPr id="133" name="Google Shape;133;p24"/>
          <p:cNvSpPr txBox="1">
            <a:spLocks noGrp="1"/>
          </p:cNvSpPr>
          <p:nvPr>
            <p:ph type="body" idx="1"/>
          </p:nvPr>
        </p:nvSpPr>
        <p:spPr>
          <a:xfrm>
            <a:off x="311700" y="1152475"/>
            <a:ext cx="8520600" cy="180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dirty="0"/>
              <a:t>Il 12 Novembre 2003 a Nassiriya, Iraq, un camion cisterna pieno di esplosivo scoppiò davanti alla base “Maestrale”, presidiata dai Carabinieri, che aveva funzione di Camera di commercio per il governo iracheno. </a:t>
            </a:r>
            <a:endParaRPr dirty="0"/>
          </a:p>
          <a:p>
            <a:pPr marL="0" lvl="0" indent="0" algn="l" rtl="0">
              <a:spcBef>
                <a:spcPts val="1600"/>
              </a:spcBef>
              <a:spcAft>
                <a:spcPts val="1600"/>
              </a:spcAft>
              <a:buNone/>
            </a:pPr>
            <a:r>
              <a:rPr lang="it" dirty="0"/>
              <a:t>Il mezzo purtroppo esplose causando </a:t>
            </a:r>
            <a:br>
              <a:rPr lang="it" dirty="0"/>
            </a:br>
            <a:r>
              <a:rPr lang="it" dirty="0"/>
              <a:t>28 vittime.</a:t>
            </a:r>
            <a:endParaRPr dirty="0"/>
          </a:p>
        </p:txBody>
      </p:sp>
      <p:pic>
        <p:nvPicPr>
          <p:cNvPr id="134" name="Google Shape;134;p24"/>
          <p:cNvPicPr preferRelativeResize="0"/>
          <p:nvPr/>
        </p:nvPicPr>
        <p:blipFill>
          <a:blip r:embed="rId3">
            <a:alphaModFix/>
          </a:blip>
          <a:stretch>
            <a:fillRect/>
          </a:stretch>
        </p:blipFill>
        <p:spPr>
          <a:xfrm>
            <a:off x="5287075" y="2652575"/>
            <a:ext cx="3248725" cy="2122500"/>
          </a:xfrm>
          <a:prstGeom prst="rect">
            <a:avLst/>
          </a:prstGeom>
          <a:noFill/>
          <a:ln>
            <a:noFill/>
          </a:ln>
        </p:spPr>
      </p:pic>
      <p:sp>
        <p:nvSpPr>
          <p:cNvPr id="2" name="CasellaDiTesto 1"/>
          <p:cNvSpPr txBox="1"/>
          <p:nvPr/>
        </p:nvSpPr>
        <p:spPr>
          <a:xfrm>
            <a:off x="311700" y="3227943"/>
            <a:ext cx="4458604" cy="369332"/>
          </a:xfrm>
          <a:prstGeom prst="rect">
            <a:avLst/>
          </a:prstGeom>
          <a:noFill/>
        </p:spPr>
        <p:txBody>
          <a:bodyPr wrap="square" rtlCol="0">
            <a:spAutoFit/>
          </a:bodyPr>
          <a:lstStyle/>
          <a:p>
            <a:r>
              <a:rPr lang="it-IT" sz="1800" dirty="0">
                <a:solidFill>
                  <a:schemeClr val="tx2"/>
                </a:solidFill>
              </a:rPr>
              <a:t>Tra cui 19 italiani e 9 iracheni.</a:t>
            </a:r>
          </a:p>
        </p:txBody>
      </p:sp>
    </p:spTree>
  </p:cSld>
  <p:clrMapOvr>
    <a:masterClrMapping/>
  </p:clrMapOvr>
  <p:transition spd="slow" advTm="15770">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t"/>
              <a:t>Carabinieri vittime del Dovere</a:t>
            </a:r>
            <a:endParaRPr/>
          </a:p>
          <a:p>
            <a:pPr marL="457200" lvl="0" indent="-381000" algn="ctr" rtl="0">
              <a:spcBef>
                <a:spcPts val="0"/>
              </a:spcBef>
              <a:spcAft>
                <a:spcPts val="0"/>
              </a:spcAft>
              <a:buSzPts val="2400"/>
              <a:buChar char="-"/>
            </a:pPr>
            <a:r>
              <a:rPr lang="it" sz="2400"/>
              <a:t>qualche esempio - </a:t>
            </a:r>
            <a:endParaRPr sz="2400"/>
          </a:p>
        </p:txBody>
      </p:sp>
    </p:spTree>
  </p:cSld>
  <p:clrMapOvr>
    <a:masterClrMapping/>
  </p:clrMapOvr>
  <mc:AlternateContent xmlns:mc="http://schemas.openxmlformats.org/markup-compatibility/2006" xmlns:p14="http://schemas.microsoft.com/office/powerpoint/2010/main">
    <mc:Choice Requires="p14">
      <p:transition spd="slow" p14:dur="1300" advTm="917">
        <p14:pan dir="u"/>
      </p:transition>
    </mc:Choice>
    <mc:Fallback xmlns="">
      <p:transition spd="slow" advTm="917">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Salvo D'Acquisto - 23/09/1943 </a:t>
            </a:r>
            <a:endParaRPr/>
          </a:p>
        </p:txBody>
      </p:sp>
      <p:sp>
        <p:nvSpPr>
          <p:cNvPr id="145" name="Google Shape;145;p26"/>
          <p:cNvSpPr txBox="1">
            <a:spLocks noGrp="1"/>
          </p:cNvSpPr>
          <p:nvPr>
            <p:ph type="body" idx="1"/>
          </p:nvPr>
        </p:nvSpPr>
        <p:spPr>
          <a:xfrm>
            <a:off x="311700" y="1152475"/>
            <a:ext cx="4680000" cy="3960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it" sz="1600"/>
              <a:t>Salvo D'Acquisto è stato vice brigadiere dell’Arma dei Carabinieri e decorato con la medaglia d’oro al valor militare per il seguente motivo: </a:t>
            </a:r>
            <a:r>
              <a:rPr lang="it" sz="1600" i="1"/>
              <a:t>dopo un attentato mortale subito da alcuni soldati tedeschi durante la Seconda guerra mondiale, come rappresaglia, venne fatto un rastrellamento da parte dei tedeschi con l’intenzione di fucilare dieci civili. Lo scopo era di costringere gli attentatori a costituirsi ma Salvo D'Acquisto si è costituito come colpevole, pur non avendo egli commesso il fatto, evitando col suo sacrificio l’uccisione di dieci persone innocenti</a:t>
            </a:r>
            <a:r>
              <a:rPr lang="it" sz="1600"/>
              <a:t>. </a:t>
            </a:r>
            <a:endParaRPr sz="1600"/>
          </a:p>
        </p:txBody>
      </p:sp>
      <p:pic>
        <p:nvPicPr>
          <p:cNvPr id="146" name="Google Shape;146;p26"/>
          <p:cNvPicPr preferRelativeResize="0"/>
          <p:nvPr/>
        </p:nvPicPr>
        <p:blipFill rotWithShape="1">
          <a:blip r:embed="rId3">
            <a:alphaModFix/>
          </a:blip>
          <a:srcRect l="18187"/>
          <a:stretch/>
        </p:blipFill>
        <p:spPr>
          <a:xfrm>
            <a:off x="5482225" y="1841400"/>
            <a:ext cx="2922699" cy="2038525"/>
          </a:xfrm>
          <a:prstGeom prst="rect">
            <a:avLst/>
          </a:prstGeom>
          <a:noFill/>
          <a:ln>
            <a:noFill/>
          </a:ln>
        </p:spPr>
      </p:pic>
    </p:spTree>
  </p:cSld>
  <p:clrMapOvr>
    <a:masterClrMapping/>
  </p:clrMapOvr>
  <p:transition spd="slow" advTm="17581">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Clemente Bovi - 08/09/1959</a:t>
            </a:r>
            <a:endParaRPr/>
          </a:p>
        </p:txBody>
      </p:sp>
      <p:sp>
        <p:nvSpPr>
          <p:cNvPr id="152" name="Google Shape;152;p27"/>
          <p:cNvSpPr txBox="1">
            <a:spLocks noGrp="1"/>
          </p:cNvSpPr>
          <p:nvPr>
            <p:ph type="body" idx="1"/>
          </p:nvPr>
        </p:nvSpPr>
        <p:spPr>
          <a:xfrm>
            <a:off x="469235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33333"/>
              </a:solidFill>
              <a:highlight>
                <a:srgbClr val="FFFFFF"/>
              </a:highlight>
            </a:endParaRPr>
          </a:p>
          <a:p>
            <a:pPr marL="0" lvl="0" indent="0" algn="l" rtl="0">
              <a:spcBef>
                <a:spcPts val="1600"/>
              </a:spcBef>
              <a:spcAft>
                <a:spcPts val="1600"/>
              </a:spcAft>
              <a:buNone/>
            </a:pPr>
            <a:endParaRPr sz="1050">
              <a:solidFill>
                <a:srgbClr val="333333"/>
              </a:solidFill>
              <a:highlight>
                <a:srgbClr val="FFFFFF"/>
              </a:highlight>
            </a:endParaRPr>
          </a:p>
        </p:txBody>
      </p:sp>
      <p:sp>
        <p:nvSpPr>
          <p:cNvPr id="153" name="Google Shape;153;p27"/>
          <p:cNvSpPr txBox="1">
            <a:spLocks noGrp="1"/>
          </p:cNvSpPr>
          <p:nvPr>
            <p:ph type="body" idx="2"/>
          </p:nvPr>
        </p:nvSpPr>
        <p:spPr>
          <a:xfrm>
            <a:off x="311700" y="1152475"/>
            <a:ext cx="4680000" cy="396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800"/>
              <a:t>La sera dell’8 settembre 1959, lasciata la moglie ed un figlioletto di pochi mesi, presso i propri parenti a Ciminna (in Sicilia), rientrava in caserma a bordo di un’autovettura condotta da un amico. </a:t>
            </a:r>
            <a:endParaRPr sz="1800"/>
          </a:p>
          <a:p>
            <a:pPr marL="0" lvl="0" indent="0" algn="l" rtl="0">
              <a:spcBef>
                <a:spcPts val="1600"/>
              </a:spcBef>
              <a:spcAft>
                <a:spcPts val="1600"/>
              </a:spcAft>
              <a:buNone/>
            </a:pPr>
            <a:r>
              <a:rPr lang="it" sz="1800"/>
              <a:t>Venne attaccato da banditi nei pressi di “Case Moscato”, sulla statale n.118, e cadde vittima in impari lotta, testimone con la vita del suo dovere.</a:t>
            </a:r>
            <a:endParaRPr sz="1800"/>
          </a:p>
        </p:txBody>
      </p:sp>
      <p:pic>
        <p:nvPicPr>
          <p:cNvPr id="154" name="Google Shape;154;p27"/>
          <p:cNvPicPr preferRelativeResize="0"/>
          <p:nvPr/>
        </p:nvPicPr>
        <p:blipFill>
          <a:blip r:embed="rId3">
            <a:alphaModFix/>
          </a:blip>
          <a:stretch>
            <a:fillRect/>
          </a:stretch>
        </p:blipFill>
        <p:spPr>
          <a:xfrm>
            <a:off x="5662800" y="1065213"/>
            <a:ext cx="2743200" cy="3590925"/>
          </a:xfrm>
          <a:prstGeom prst="rect">
            <a:avLst/>
          </a:prstGeom>
          <a:noFill/>
          <a:ln>
            <a:noFill/>
          </a:ln>
        </p:spPr>
      </p:pic>
    </p:spTree>
  </p:cSld>
  <p:clrMapOvr>
    <a:masterClrMapping/>
  </p:clrMapOvr>
  <p:transition spd="slow" advTm="12306">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Pietro Petrucci - 12/11/2003</a:t>
            </a:r>
            <a:endParaRPr/>
          </a:p>
        </p:txBody>
      </p:sp>
      <p:sp>
        <p:nvSpPr>
          <p:cNvPr id="160" name="Google Shape;160;p28"/>
          <p:cNvSpPr txBox="1">
            <a:spLocks noGrp="1"/>
          </p:cNvSpPr>
          <p:nvPr>
            <p:ph type="body" idx="1"/>
          </p:nvPr>
        </p:nvSpPr>
        <p:spPr>
          <a:xfrm>
            <a:off x="320600" y="1017725"/>
            <a:ext cx="4680000" cy="3960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it" sz="1800"/>
              <a:t>22 anni, di Casavatore (Napoli), caporale dell'esercito, caduto a Nassiriya. </a:t>
            </a:r>
            <a:endParaRPr sz="1800"/>
          </a:p>
          <a:p>
            <a:pPr marL="0" lvl="0" indent="0" algn="l" rtl="0">
              <a:lnSpc>
                <a:spcPct val="100000"/>
              </a:lnSpc>
              <a:spcBef>
                <a:spcPts val="0"/>
              </a:spcBef>
              <a:spcAft>
                <a:spcPts val="0"/>
              </a:spcAft>
              <a:buNone/>
            </a:pPr>
            <a:endParaRPr sz="1800"/>
          </a:p>
          <a:p>
            <a:pPr marL="0" lvl="0" indent="0" algn="l" rtl="0">
              <a:lnSpc>
                <a:spcPct val="100000"/>
              </a:lnSpc>
              <a:spcBef>
                <a:spcPts val="0"/>
              </a:spcBef>
              <a:spcAft>
                <a:spcPts val="0"/>
              </a:spcAft>
              <a:buNone/>
            </a:pPr>
            <a:r>
              <a:rPr lang="it" sz="1800"/>
              <a:t>Ne era stata dichiarata la morte cerebrale poche ore dopo la strage. </a:t>
            </a:r>
            <a:endParaRPr sz="1800"/>
          </a:p>
          <a:p>
            <a:pPr marL="0" lvl="0" indent="0" algn="l" rtl="0">
              <a:lnSpc>
                <a:spcPct val="100000"/>
              </a:lnSpc>
              <a:spcBef>
                <a:spcPts val="0"/>
              </a:spcBef>
              <a:spcAft>
                <a:spcPts val="0"/>
              </a:spcAft>
              <a:buNone/>
            </a:pPr>
            <a:endParaRPr sz="1800"/>
          </a:p>
          <a:p>
            <a:pPr marL="0" lvl="0" indent="0" algn="l" rtl="0">
              <a:lnSpc>
                <a:spcPct val="100000"/>
              </a:lnSpc>
              <a:spcBef>
                <a:spcPts val="0"/>
              </a:spcBef>
              <a:spcAft>
                <a:spcPts val="0"/>
              </a:spcAft>
              <a:buNone/>
            </a:pPr>
            <a:r>
              <a:rPr lang="it" sz="1800"/>
              <a:t>Poi è stata staccata la spina della macchina che lo teneva in vita. </a:t>
            </a:r>
            <a:endParaRPr sz="1800"/>
          </a:p>
          <a:p>
            <a:pPr marL="0" lvl="0" indent="0" algn="l" rtl="0">
              <a:lnSpc>
                <a:spcPct val="100000"/>
              </a:lnSpc>
              <a:spcBef>
                <a:spcPts val="0"/>
              </a:spcBef>
              <a:spcAft>
                <a:spcPts val="0"/>
              </a:spcAft>
              <a:buNone/>
            </a:pPr>
            <a:endParaRPr sz="1800"/>
          </a:p>
          <a:p>
            <a:pPr marL="0" lvl="0" indent="0" algn="l" rtl="0">
              <a:lnSpc>
                <a:spcPct val="100000"/>
              </a:lnSpc>
              <a:spcBef>
                <a:spcPts val="0"/>
              </a:spcBef>
              <a:spcAft>
                <a:spcPts val="0"/>
              </a:spcAft>
              <a:buNone/>
            </a:pPr>
            <a:r>
              <a:rPr lang="it" sz="1800"/>
              <a:t>Petrucci era un volontario in ferma breve e in missione in Iraq con l'incarico di conduttore di automezzi.</a:t>
            </a:r>
            <a:endParaRPr sz="1800"/>
          </a:p>
          <a:p>
            <a:pPr marL="0" lvl="0" indent="0" algn="ctr" rtl="0">
              <a:spcBef>
                <a:spcPts val="0"/>
              </a:spcBef>
              <a:spcAft>
                <a:spcPts val="1600"/>
              </a:spcAft>
              <a:buNone/>
            </a:pPr>
            <a:endParaRPr/>
          </a:p>
        </p:txBody>
      </p:sp>
      <p:pic>
        <p:nvPicPr>
          <p:cNvPr id="161" name="Google Shape;161;p28"/>
          <p:cNvPicPr preferRelativeResize="0"/>
          <p:nvPr/>
        </p:nvPicPr>
        <p:blipFill>
          <a:blip r:embed="rId3">
            <a:alphaModFix/>
          </a:blip>
          <a:stretch>
            <a:fillRect/>
          </a:stretch>
        </p:blipFill>
        <p:spPr>
          <a:xfrm>
            <a:off x="5868000" y="434230"/>
            <a:ext cx="2537125" cy="4275025"/>
          </a:xfrm>
          <a:prstGeom prst="rect">
            <a:avLst/>
          </a:prstGeom>
          <a:noFill/>
          <a:ln>
            <a:noFill/>
          </a:ln>
        </p:spPr>
      </p:pic>
    </p:spTree>
  </p:cSld>
  <p:clrMapOvr>
    <a:masterClrMapping/>
  </p:clrMapOvr>
  <p:transition spd="slow" advTm="8799">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9"/>
          <p:cNvSpPr txBox="1">
            <a:spLocks noGrp="1"/>
          </p:cNvSpPr>
          <p:nvPr>
            <p:ph type="body" idx="1"/>
          </p:nvPr>
        </p:nvSpPr>
        <p:spPr>
          <a:xfrm>
            <a:off x="311700" y="243275"/>
            <a:ext cx="8520600" cy="481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it" sz="2400" dirty="0">
                <a:solidFill>
                  <a:srgbClr val="FF0000"/>
                </a:solidFill>
              </a:rPr>
              <a:t>“Chi dona la vita agli altri resta per sempre” </a:t>
            </a:r>
            <a:br>
              <a:rPr lang="it" sz="2400" dirty="0"/>
            </a:br>
            <a:r>
              <a:rPr lang="it" dirty="0"/>
              <a:t>questo è il motto scelto dall’Associazione Vittime del Dovere</a:t>
            </a:r>
            <a:endParaRPr dirty="0"/>
          </a:p>
          <a:p>
            <a:pPr marL="0" lvl="0" indent="0" algn="ctr" rtl="0">
              <a:spcBef>
                <a:spcPts val="1600"/>
              </a:spcBef>
              <a:spcAft>
                <a:spcPts val="0"/>
              </a:spcAft>
              <a:buNone/>
            </a:pPr>
            <a:r>
              <a:rPr lang="it" sz="2000" dirty="0"/>
              <a:t>Tutti i membri delle forze armate e di polizia che </a:t>
            </a:r>
            <a:r>
              <a:rPr lang="it" sz="2000" b="1" dirty="0">
                <a:solidFill>
                  <a:srgbClr val="FF0000"/>
                </a:solidFill>
              </a:rPr>
              <a:t>donano la loro vita</a:t>
            </a:r>
            <a:r>
              <a:rPr lang="it" sz="2000" dirty="0">
                <a:solidFill>
                  <a:srgbClr val="FF0000"/>
                </a:solidFill>
              </a:rPr>
              <a:t> </a:t>
            </a:r>
            <a:r>
              <a:rPr lang="it" sz="2000" dirty="0"/>
              <a:t>ogni giorno per lo stato sono la massima espressione di patriottismo e di servizio. </a:t>
            </a:r>
            <a:endParaRPr sz="2000" dirty="0"/>
          </a:p>
          <a:p>
            <a:pPr marL="0" lvl="0" indent="0" algn="ctr" rtl="0">
              <a:spcBef>
                <a:spcPts val="1600"/>
              </a:spcBef>
              <a:spcAft>
                <a:spcPts val="0"/>
              </a:spcAft>
              <a:buNone/>
            </a:pPr>
            <a:r>
              <a:rPr lang="it" sz="2000" dirty="0"/>
              <a:t>Un </a:t>
            </a:r>
            <a:r>
              <a:rPr lang="it" sz="2000" b="1" dirty="0">
                <a:solidFill>
                  <a:srgbClr val="FF0000"/>
                </a:solidFill>
              </a:rPr>
              <a:t>servizio che va ben oltre il lavoro</a:t>
            </a:r>
            <a:r>
              <a:rPr lang="it" sz="2000" dirty="0"/>
              <a:t> e che si vive ogni giorno. </a:t>
            </a:r>
            <a:endParaRPr sz="2000" dirty="0"/>
          </a:p>
          <a:p>
            <a:pPr marL="0" lvl="0" indent="0" algn="ctr" rtl="0">
              <a:spcBef>
                <a:spcPts val="1600"/>
              </a:spcBef>
              <a:spcAft>
                <a:spcPts val="1600"/>
              </a:spcAft>
              <a:buNone/>
            </a:pPr>
            <a:r>
              <a:rPr lang="it" sz="2000" dirty="0"/>
              <a:t>Per quanto per molte persone questo servizio è invisibile per le persone soccorse durante le operazioni di peacekeeping non lo è. </a:t>
            </a:r>
            <a:r>
              <a:rPr lang="it" sz="2000" dirty="0">
                <a:solidFill>
                  <a:schemeClr val="tx2"/>
                </a:solidFill>
              </a:rPr>
              <a:t>Le operazioni internazionali italiane sono l’esempio di una </a:t>
            </a:r>
            <a:r>
              <a:rPr lang="it" sz="2000" b="1" dirty="0">
                <a:solidFill>
                  <a:srgbClr val="FF0000"/>
                </a:solidFill>
              </a:rPr>
              <a:t>democrazia sana</a:t>
            </a:r>
            <a:r>
              <a:rPr lang="it" sz="2000" dirty="0">
                <a:solidFill>
                  <a:srgbClr val="FF0000"/>
                </a:solidFill>
              </a:rPr>
              <a:t> </a:t>
            </a:r>
            <a:r>
              <a:rPr lang="it" sz="2000" dirty="0">
                <a:solidFill>
                  <a:schemeClr val="tx2"/>
                </a:solidFill>
              </a:rPr>
              <a:t>che punta ad esportare quei valori e quei diritti che ritiene inalienabili </a:t>
            </a:r>
            <a:r>
              <a:rPr lang="it" sz="2000" dirty="0"/>
              <a:t>per i propri cittadini anche fuori dai confini nazionali.</a:t>
            </a:r>
            <a:endParaRPr sz="2000" dirty="0"/>
          </a:p>
        </p:txBody>
      </p:sp>
    </p:spTree>
  </p:cSld>
  <p:clrMapOvr>
    <a:masterClrMapping/>
  </p:clrMapOvr>
  <p:transition spd="slow" advTm="14933">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t"/>
              <a:t>Grazie per l’attenzione</a:t>
            </a:r>
            <a:endParaRPr/>
          </a:p>
        </p:txBody>
      </p:sp>
    </p:spTree>
  </p:cSld>
  <p:clrMapOvr>
    <a:masterClrMapping/>
  </p:clrMapOvr>
  <mc:AlternateContent xmlns:mc="http://schemas.openxmlformats.org/markup-compatibility/2006" xmlns:p14="http://schemas.microsoft.com/office/powerpoint/2010/main">
    <mc:Choice Requires="p14">
      <p:transition spd="slow" p14:dur="800" advTm="4441">
        <p14:flythrough/>
      </p:transition>
    </mc:Choice>
    <mc:Fallback xmlns="">
      <p:transition spd="slow" advTm="4441">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Le origini di un esercito del popolo</a:t>
            </a:r>
            <a:endParaRPr/>
          </a:p>
        </p:txBody>
      </p:sp>
      <p:sp>
        <p:nvSpPr>
          <p:cNvPr id="61" name="Google Shape;61;p14"/>
          <p:cNvSpPr txBox="1">
            <a:spLocks noGrp="1"/>
          </p:cNvSpPr>
          <p:nvPr>
            <p:ph type="body" idx="1"/>
          </p:nvPr>
        </p:nvSpPr>
        <p:spPr>
          <a:xfrm>
            <a:off x="311700" y="1152475"/>
            <a:ext cx="4536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Prima di parlare delle forze armate nello Stato italiano è opportuno un cenno alla </a:t>
            </a:r>
            <a:r>
              <a:rPr lang="it" u="sng"/>
              <a:t>Guardia Nazionale</a:t>
            </a:r>
            <a:r>
              <a:rPr lang="it"/>
              <a:t>: un corpo nato nel periodo postunitario, su modello francese, per combattere il brigantaggio nel Mezzogiorno (l’ex </a:t>
            </a:r>
            <a:r>
              <a:rPr lang="it" i="1"/>
              <a:t>Regno delle due Sicilie</a:t>
            </a:r>
            <a:r>
              <a:rPr lang="it"/>
              <a:t>).</a:t>
            </a:r>
            <a:endParaRPr/>
          </a:p>
          <a:p>
            <a:pPr marL="0" lvl="0" indent="0" algn="l" rtl="0">
              <a:spcBef>
                <a:spcPts val="1600"/>
              </a:spcBef>
              <a:spcAft>
                <a:spcPts val="1600"/>
              </a:spcAft>
              <a:buNone/>
            </a:pPr>
            <a:r>
              <a:rPr lang="it"/>
              <a:t>Questo corpo arrivò a comprendere 220 battaglioni ma, non essendo ben organizzato, venne sciolto già nel 1876.</a:t>
            </a:r>
            <a:endParaRPr/>
          </a:p>
        </p:txBody>
      </p:sp>
      <p:pic>
        <p:nvPicPr>
          <p:cNvPr id="62" name="Google Shape;62;p14"/>
          <p:cNvPicPr preferRelativeResize="0"/>
          <p:nvPr/>
        </p:nvPicPr>
        <p:blipFill>
          <a:blip r:embed="rId3">
            <a:alphaModFix/>
          </a:blip>
          <a:stretch>
            <a:fillRect/>
          </a:stretch>
        </p:blipFill>
        <p:spPr>
          <a:xfrm>
            <a:off x="5835921" y="1017727"/>
            <a:ext cx="2908404" cy="3782625"/>
          </a:xfrm>
          <a:prstGeom prst="rect">
            <a:avLst/>
          </a:prstGeom>
          <a:noFill/>
          <a:ln>
            <a:noFill/>
          </a:ln>
        </p:spPr>
      </p:pic>
    </p:spTree>
  </p:cSld>
  <p:clrMapOvr>
    <a:masterClrMapping/>
  </p:clrMapOvr>
  <p:transition spd="slow" advTm="10545">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L’Esercito nella Repubblica</a:t>
            </a:r>
            <a:endParaRPr/>
          </a:p>
        </p:txBody>
      </p:sp>
      <p:sp>
        <p:nvSpPr>
          <p:cNvPr id="68" name="Google Shape;68;p15"/>
          <p:cNvSpPr txBox="1">
            <a:spLocks noGrp="1"/>
          </p:cNvSpPr>
          <p:nvPr>
            <p:ph type="body" idx="1"/>
          </p:nvPr>
        </p:nvSpPr>
        <p:spPr>
          <a:xfrm>
            <a:off x="311700" y="1291475"/>
            <a:ext cx="4171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dirty="0"/>
              <a:t>Alle dipendenze del Ministero della Difesa le forze armate vennero divise in tre settori:</a:t>
            </a:r>
            <a:endParaRPr dirty="0"/>
          </a:p>
          <a:p>
            <a:pPr marL="457200" lvl="0" indent="-342900" algn="l" rtl="0">
              <a:spcBef>
                <a:spcPts val="1600"/>
              </a:spcBef>
              <a:spcAft>
                <a:spcPts val="0"/>
              </a:spcAft>
              <a:buSzPts val="1800"/>
              <a:buChar char="●"/>
            </a:pPr>
            <a:r>
              <a:rPr lang="it" dirty="0"/>
              <a:t>L’Esercito (comprendeva l’arma dei Carabinieri)</a:t>
            </a:r>
            <a:endParaRPr dirty="0"/>
          </a:p>
          <a:p>
            <a:pPr marL="457200" lvl="0" indent="-342900" algn="l" rtl="0">
              <a:spcBef>
                <a:spcPts val="0"/>
              </a:spcBef>
              <a:spcAft>
                <a:spcPts val="0"/>
              </a:spcAft>
              <a:buSzPts val="1800"/>
              <a:buChar char="●"/>
            </a:pPr>
            <a:r>
              <a:rPr lang="it" dirty="0"/>
              <a:t>L’Aeronautica Militare</a:t>
            </a:r>
            <a:endParaRPr dirty="0"/>
          </a:p>
          <a:p>
            <a:pPr marL="457200" lvl="0" indent="-342900" algn="l" rtl="0">
              <a:spcBef>
                <a:spcPts val="0"/>
              </a:spcBef>
              <a:spcAft>
                <a:spcPts val="0"/>
              </a:spcAft>
              <a:buSzPts val="1800"/>
              <a:buChar char="●"/>
            </a:pPr>
            <a:r>
              <a:rPr lang="it" dirty="0"/>
              <a:t>La Marina Militare</a:t>
            </a:r>
            <a:endParaRPr dirty="0"/>
          </a:p>
        </p:txBody>
      </p:sp>
      <p:pic>
        <p:nvPicPr>
          <p:cNvPr id="69" name="Google Shape;69;p15"/>
          <p:cNvPicPr preferRelativeResize="0"/>
          <p:nvPr/>
        </p:nvPicPr>
        <p:blipFill>
          <a:blip r:embed="rId3">
            <a:alphaModFix/>
          </a:blip>
          <a:stretch>
            <a:fillRect/>
          </a:stretch>
        </p:blipFill>
        <p:spPr>
          <a:xfrm>
            <a:off x="4572000" y="1225624"/>
            <a:ext cx="4382700" cy="2920001"/>
          </a:xfrm>
          <a:prstGeom prst="rect">
            <a:avLst/>
          </a:prstGeom>
          <a:noFill/>
          <a:ln>
            <a:noFill/>
          </a:ln>
        </p:spPr>
      </p:pic>
      <p:sp>
        <p:nvSpPr>
          <p:cNvPr id="70" name="Google Shape;70;p15"/>
          <p:cNvSpPr txBox="1"/>
          <p:nvPr/>
        </p:nvSpPr>
        <p:spPr>
          <a:xfrm>
            <a:off x="4851900" y="4187775"/>
            <a:ext cx="3822900" cy="4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dirty="0">
                <a:solidFill>
                  <a:srgbClr val="FFFFFF"/>
                </a:solidFill>
              </a:rPr>
              <a:t>Bandiera del Ministero della difesa, 2002</a:t>
            </a:r>
            <a:endParaRPr dirty="0">
              <a:solidFill>
                <a:srgbClr val="FFFFFF"/>
              </a:solidFill>
            </a:endParaRPr>
          </a:p>
        </p:txBody>
      </p:sp>
    </p:spTree>
  </p:cSld>
  <p:clrMapOvr>
    <a:masterClrMapping/>
  </p:clrMapOvr>
  <p:transition spd="slow" advTm="7031">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L’arma dei Bersaglieri</a:t>
            </a:r>
            <a:endParaRPr/>
          </a:p>
        </p:txBody>
      </p:sp>
      <p:sp>
        <p:nvSpPr>
          <p:cNvPr id="76" name="Google Shape;76;p16"/>
          <p:cNvSpPr txBox="1">
            <a:spLocks noGrp="1"/>
          </p:cNvSpPr>
          <p:nvPr>
            <p:ph type="body" idx="1"/>
          </p:nvPr>
        </p:nvSpPr>
        <p:spPr>
          <a:xfrm>
            <a:off x="311700" y="1152475"/>
            <a:ext cx="5832000" cy="372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800"/>
              <a:t>Il corpo dei Bersaglieri è una specialità dell’arma della fanteria dell’esercito italiano. La sua costituzione è avvenuta il 18 giugno 1836 sotto il Re di Sardegna (Carlo Alberto di Savoia - Carignano). </a:t>
            </a:r>
            <a:endParaRPr sz="1800"/>
          </a:p>
          <a:p>
            <a:pPr marL="0" lvl="0" indent="0" algn="l" rtl="0">
              <a:spcBef>
                <a:spcPts val="1600"/>
              </a:spcBef>
              <a:spcAft>
                <a:spcPts val="0"/>
              </a:spcAft>
              <a:buNone/>
            </a:pPr>
            <a:r>
              <a:rPr lang="it" sz="1800"/>
              <a:t>Il compito assegnato a questa specialità fu quello di esplorazione, di primo contatto con il nemico e di fiancheggiamento della fanteria di linea.</a:t>
            </a:r>
            <a:endParaRPr sz="1800"/>
          </a:p>
          <a:p>
            <a:pPr marL="0" lvl="0" indent="0" algn="l" rtl="0">
              <a:spcBef>
                <a:spcPts val="1600"/>
              </a:spcBef>
              <a:spcAft>
                <a:spcPts val="1600"/>
              </a:spcAft>
              <a:buNone/>
            </a:pPr>
            <a:r>
              <a:rPr lang="it" sz="1800"/>
              <a:t>Oltre alle battaglie del Risorgimento, i Bersaglieri vennero utilizzati per la lotta contro il brigantaggio (che fu in realtà una guerra civile).</a:t>
            </a:r>
            <a:endParaRPr sz="1800"/>
          </a:p>
        </p:txBody>
      </p:sp>
      <p:sp>
        <p:nvSpPr>
          <p:cNvPr id="77" name="Google Shape;77;p16"/>
          <p:cNvSpPr txBox="1">
            <a:spLocks noGrp="1"/>
          </p:cNvSpPr>
          <p:nvPr>
            <p:ph type="body" idx="2"/>
          </p:nvPr>
        </p:nvSpPr>
        <p:spPr>
          <a:xfrm>
            <a:off x="6390975" y="1152475"/>
            <a:ext cx="24414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78" name="Google Shape;78;p16"/>
          <p:cNvPicPr preferRelativeResize="0"/>
          <p:nvPr/>
        </p:nvPicPr>
        <p:blipFill>
          <a:blip r:embed="rId3">
            <a:alphaModFix/>
          </a:blip>
          <a:stretch>
            <a:fillRect/>
          </a:stretch>
        </p:blipFill>
        <p:spPr>
          <a:xfrm>
            <a:off x="6143703" y="1152475"/>
            <a:ext cx="2680450" cy="3565175"/>
          </a:xfrm>
          <a:prstGeom prst="rect">
            <a:avLst/>
          </a:prstGeom>
          <a:noFill/>
          <a:ln>
            <a:noFill/>
          </a:ln>
        </p:spPr>
      </p:pic>
    </p:spTree>
  </p:cSld>
  <p:clrMapOvr>
    <a:masterClrMapping/>
  </p:clrMapOvr>
  <p:transition spd="slow" advTm="11428">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4" name="Google Shape;84;p17"/>
          <p:cNvPicPr preferRelativeResize="0"/>
          <p:nvPr/>
        </p:nvPicPr>
        <p:blipFill>
          <a:blip r:embed="rId3">
            <a:alphaModFix/>
          </a:blip>
          <a:stretch>
            <a:fillRect/>
          </a:stretch>
        </p:blipFill>
        <p:spPr>
          <a:xfrm>
            <a:off x="4726236" y="1160637"/>
            <a:ext cx="4263528" cy="2702939"/>
          </a:xfrm>
          <a:prstGeom prst="rect">
            <a:avLst/>
          </a:prstGeom>
          <a:noFill/>
          <a:ln>
            <a:noFill/>
          </a:ln>
        </p:spPr>
      </p:pic>
      <p:sp>
        <p:nvSpPr>
          <p:cNvPr id="85" name="Google Shape;85;p17"/>
          <p:cNvSpPr txBox="1"/>
          <p:nvPr/>
        </p:nvSpPr>
        <p:spPr>
          <a:xfrm>
            <a:off x="3068574" y="4196183"/>
            <a:ext cx="3073500" cy="6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2400" dirty="0">
                <a:solidFill>
                  <a:srgbClr val="FFFFFF"/>
                </a:solidFill>
              </a:rPr>
              <a:t>Simboli dell’arma</a:t>
            </a:r>
            <a:endParaRPr sz="2400" dirty="0">
              <a:solidFill>
                <a:srgbClr val="FFFFFF"/>
              </a:solidFill>
            </a:endParaRPr>
          </a:p>
        </p:txBody>
      </p:sp>
      <p:pic>
        <p:nvPicPr>
          <p:cNvPr id="2" name="Immagine 1"/>
          <p:cNvPicPr>
            <a:picLocks noChangeAspect="1"/>
          </p:cNvPicPr>
          <p:nvPr/>
        </p:nvPicPr>
        <p:blipFill>
          <a:blip r:embed="rId4"/>
          <a:stretch>
            <a:fillRect/>
          </a:stretch>
        </p:blipFill>
        <p:spPr>
          <a:xfrm>
            <a:off x="251698" y="1160636"/>
            <a:ext cx="3603919" cy="2702939"/>
          </a:xfrm>
          <a:prstGeom prst="rect">
            <a:avLst/>
          </a:prstGeom>
        </p:spPr>
      </p:pic>
    </p:spTree>
  </p:cSld>
  <p:clrMapOvr>
    <a:masterClrMapping/>
  </p:clrMapOvr>
  <p:transition spd="slow" advTm="1800">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body" idx="1"/>
          </p:nvPr>
        </p:nvSpPr>
        <p:spPr>
          <a:xfrm>
            <a:off x="311700" y="1152475"/>
            <a:ext cx="4167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800"/>
              <a:t>Il 20 settembre 1870, a Roma, un corpo di </a:t>
            </a:r>
            <a:r>
              <a:rPr lang="it"/>
              <a:t>B</a:t>
            </a:r>
            <a:r>
              <a:rPr lang="it" sz="1800"/>
              <a:t>ersaglieri guidato dal generale Raffaele Cadorna </a:t>
            </a:r>
            <a:r>
              <a:rPr lang="it"/>
              <a:t>penetrò attraverso </a:t>
            </a:r>
            <a:r>
              <a:rPr lang="it" sz="1800"/>
              <a:t>una breccia nelle mura, presso Porta Pia. I </a:t>
            </a:r>
            <a:r>
              <a:rPr lang="it"/>
              <a:t>B</a:t>
            </a:r>
            <a:r>
              <a:rPr lang="it" sz="1800"/>
              <a:t>ersaglieri entrarono nella città sancendo così la fine del potere temporale dei papi.</a:t>
            </a:r>
            <a:endParaRPr sz="1800"/>
          </a:p>
          <a:p>
            <a:pPr marL="0" lvl="0" indent="0" algn="l" rtl="0">
              <a:spcBef>
                <a:spcPts val="1600"/>
              </a:spcBef>
              <a:spcAft>
                <a:spcPts val="1600"/>
              </a:spcAft>
              <a:buNone/>
            </a:pPr>
            <a:endParaRPr sz="1800"/>
          </a:p>
        </p:txBody>
      </p:sp>
      <p:pic>
        <p:nvPicPr>
          <p:cNvPr id="91" name="Google Shape;91;p18"/>
          <p:cNvPicPr preferRelativeResize="0"/>
          <p:nvPr/>
        </p:nvPicPr>
        <p:blipFill>
          <a:blip r:embed="rId3">
            <a:alphaModFix/>
          </a:blip>
          <a:stretch>
            <a:fillRect/>
          </a:stretch>
        </p:blipFill>
        <p:spPr>
          <a:xfrm>
            <a:off x="4635375" y="1152475"/>
            <a:ext cx="4260304" cy="3416403"/>
          </a:xfrm>
          <a:prstGeom prst="rect">
            <a:avLst/>
          </a:prstGeom>
          <a:noFill/>
          <a:ln>
            <a:noFill/>
          </a:ln>
        </p:spPr>
      </p:pic>
      <p:sp>
        <p:nvSpPr>
          <p:cNvPr id="92" name="Google Shape;9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La presa di Roma</a:t>
            </a:r>
            <a:endParaRPr/>
          </a:p>
        </p:txBody>
      </p:sp>
    </p:spTree>
  </p:cSld>
  <p:clrMapOvr>
    <a:masterClrMapping/>
  </p:clrMapOvr>
  <p:transition spd="slow" advTm="8802">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Interventi per la pace</a:t>
            </a:r>
            <a:endParaRPr/>
          </a:p>
        </p:txBody>
      </p:sp>
      <p:sp>
        <p:nvSpPr>
          <p:cNvPr id="98" name="Google Shape;98;p1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it" sz="1800"/>
              <a:t>I Bersaglieri a partire dagli anni ‘80 furono la specialità più utilizzata in missioni italiane all’estero; parteciparono a tutte le missioni oltremare affrontate dalle Forze Armate schierando i loro reggimenti in molti stati esteri come Libano, Kosovo, Iraq.</a:t>
            </a:r>
            <a:r>
              <a:rPr lang="it"/>
              <a:t> </a:t>
            </a:r>
            <a:endParaRPr/>
          </a:p>
        </p:txBody>
      </p:sp>
      <p:sp>
        <p:nvSpPr>
          <p:cNvPr id="99" name="Google Shape;99;p1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00" name="Google Shape;100;p19"/>
          <p:cNvPicPr preferRelativeResize="0"/>
          <p:nvPr/>
        </p:nvPicPr>
        <p:blipFill>
          <a:blip r:embed="rId3">
            <a:alphaModFix/>
          </a:blip>
          <a:stretch>
            <a:fillRect/>
          </a:stretch>
        </p:blipFill>
        <p:spPr>
          <a:xfrm>
            <a:off x="4496728" y="1152487"/>
            <a:ext cx="4451150" cy="2982275"/>
          </a:xfrm>
          <a:prstGeom prst="rect">
            <a:avLst/>
          </a:prstGeom>
          <a:noFill/>
          <a:ln>
            <a:noFill/>
          </a:ln>
        </p:spPr>
      </p:pic>
    </p:spTree>
  </p:cSld>
  <p:clrMapOvr>
    <a:masterClrMapping/>
  </p:clrMapOvr>
  <p:transition spd="slow" advTm="11421">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L’arma dei Carabinieri</a:t>
            </a:r>
            <a:endParaRPr/>
          </a:p>
        </p:txBody>
      </p:sp>
      <p:sp>
        <p:nvSpPr>
          <p:cNvPr id="106" name="Google Shape;106;p20"/>
          <p:cNvSpPr txBox="1">
            <a:spLocks noGrp="1"/>
          </p:cNvSpPr>
          <p:nvPr>
            <p:ph type="body" idx="1"/>
          </p:nvPr>
        </p:nvSpPr>
        <p:spPr>
          <a:xfrm>
            <a:off x="311700" y="1121550"/>
            <a:ext cx="6048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Fu creata con compiti di polizia nel 1814 da Vittorio Emanuele I di Savoia, Re di Sardegna. </a:t>
            </a:r>
            <a:endParaRPr/>
          </a:p>
          <a:p>
            <a:pPr marL="0" lvl="0" indent="0" algn="l" rtl="0">
              <a:spcBef>
                <a:spcPts val="1600"/>
              </a:spcBef>
              <a:spcAft>
                <a:spcPts val="0"/>
              </a:spcAft>
              <a:buNone/>
            </a:pPr>
            <a:r>
              <a:rPr lang="it"/>
              <a:t>Ebbe il nome di </a:t>
            </a:r>
            <a:r>
              <a:rPr lang="it" i="1"/>
              <a:t>Corpo dei Carabinieri Reali</a:t>
            </a:r>
            <a:r>
              <a:rPr lang="it"/>
              <a:t>, era formata da fanteria leggera (portatrice di carabina), prese il nome di “Arma” con l’unità d’Italia.</a:t>
            </a:r>
            <a:endParaRPr/>
          </a:p>
          <a:p>
            <a:pPr marL="0" lvl="0" indent="0" algn="l" rtl="0">
              <a:spcBef>
                <a:spcPts val="1600"/>
              </a:spcBef>
              <a:spcAft>
                <a:spcPts val="1600"/>
              </a:spcAft>
              <a:buNone/>
            </a:pPr>
            <a:r>
              <a:rPr lang="it"/>
              <a:t>Questo corpo prese parte a molte battaglie risorgimentali e si distinse per il suo valore anche nelle due guerre mondiali.</a:t>
            </a:r>
            <a:r>
              <a:rPr lang="it" b="1"/>
              <a:t> </a:t>
            </a:r>
            <a:endParaRPr b="1"/>
          </a:p>
        </p:txBody>
      </p:sp>
      <p:pic>
        <p:nvPicPr>
          <p:cNvPr id="107" name="Google Shape;107;p20"/>
          <p:cNvPicPr preferRelativeResize="0"/>
          <p:nvPr/>
        </p:nvPicPr>
        <p:blipFill>
          <a:blip r:embed="rId3">
            <a:alphaModFix/>
          </a:blip>
          <a:stretch>
            <a:fillRect/>
          </a:stretch>
        </p:blipFill>
        <p:spPr>
          <a:xfrm>
            <a:off x="6609175" y="661263"/>
            <a:ext cx="2223113" cy="38209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300" advTm="12281">
        <p14:pan dir="u"/>
      </p:transition>
    </mc:Choice>
    <mc:Fallback xmlns="">
      <p:transition spd="slow" advTm="12281">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txBox="1">
            <a:spLocks noGrp="1"/>
          </p:cNvSpPr>
          <p:nvPr>
            <p:ph type="body" idx="1"/>
          </p:nvPr>
        </p:nvSpPr>
        <p:spPr>
          <a:xfrm>
            <a:off x="322717" y="701040"/>
            <a:ext cx="4467000" cy="383041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dirty="0"/>
              <a:t>Nel 2000 il corpo viene elevato al rango di forza armata autonoma: si rese così possibile l’intervento anche nelle missioni italiane all’estero.</a:t>
            </a:r>
            <a:endParaRPr dirty="0"/>
          </a:p>
          <a:p>
            <a:pPr marL="0" lvl="0" indent="0" algn="l" rtl="0">
              <a:spcBef>
                <a:spcPts val="1600"/>
              </a:spcBef>
              <a:spcAft>
                <a:spcPts val="0"/>
              </a:spcAft>
              <a:buNone/>
            </a:pPr>
            <a:r>
              <a:rPr lang="it" dirty="0"/>
              <a:t>Possedendo la duplice natura di forza armata e di forza di polizia l’arma dipende sia dal ministro della difesa che dal ministro degli interni.</a:t>
            </a:r>
            <a:endParaRPr dirty="0"/>
          </a:p>
          <a:p>
            <a:pPr marL="0" lvl="0" indent="0" algn="l" rtl="0">
              <a:spcBef>
                <a:spcPts val="1600"/>
              </a:spcBef>
              <a:spcAft>
                <a:spcPts val="1600"/>
              </a:spcAft>
              <a:buNone/>
            </a:pPr>
            <a:r>
              <a:rPr lang="it" dirty="0"/>
              <a:t>I compiti si dividono in militari, di polizia, speciali e internazionali.</a:t>
            </a:r>
            <a:endParaRPr dirty="0"/>
          </a:p>
        </p:txBody>
      </p:sp>
      <p:pic>
        <p:nvPicPr>
          <p:cNvPr id="113" name="Google Shape;113;p21"/>
          <p:cNvPicPr preferRelativeResize="0"/>
          <p:nvPr/>
        </p:nvPicPr>
        <p:blipFill>
          <a:blip r:embed="rId3">
            <a:alphaModFix/>
          </a:blip>
          <a:stretch>
            <a:fillRect/>
          </a:stretch>
        </p:blipFill>
        <p:spPr>
          <a:xfrm>
            <a:off x="4789717" y="1093561"/>
            <a:ext cx="4060498" cy="3045373"/>
          </a:xfrm>
          <a:prstGeom prst="rect">
            <a:avLst/>
          </a:prstGeom>
          <a:noFill/>
          <a:ln>
            <a:noFill/>
          </a:ln>
        </p:spPr>
      </p:pic>
    </p:spTree>
  </p:cSld>
  <p:clrMapOvr>
    <a:masterClrMapping/>
  </p:clrMapOvr>
  <p:transition spd="slow" advTm="12311">
    <p:cover/>
  </p:transition>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858</Words>
  <Application>Microsoft Office PowerPoint</Application>
  <PresentationFormat>Presentazione su schermo (16:9)</PresentationFormat>
  <Paragraphs>55</Paragraphs>
  <Slides>18</Slides>
  <Notes>18</Notes>
  <HiddenSlides>0</HiddenSlides>
  <MMClips>1</MMClips>
  <ScaleCrop>false</ScaleCrop>
  <HeadingPairs>
    <vt:vector size="6" baseType="variant">
      <vt:variant>
        <vt:lpstr>Caratteri utilizzati</vt:lpstr>
      </vt:variant>
      <vt:variant>
        <vt:i4>1</vt:i4>
      </vt:variant>
      <vt:variant>
        <vt:lpstr>Tema</vt:lpstr>
      </vt:variant>
      <vt:variant>
        <vt:i4>1</vt:i4>
      </vt:variant>
      <vt:variant>
        <vt:lpstr>Titoli diapositive</vt:lpstr>
      </vt:variant>
      <vt:variant>
        <vt:i4>18</vt:i4>
      </vt:variant>
    </vt:vector>
  </HeadingPairs>
  <TitlesOfParts>
    <vt:vector size="20" baseType="lpstr">
      <vt:lpstr>Arial</vt:lpstr>
      <vt:lpstr>Simple Dark</vt:lpstr>
      <vt:lpstr>LE FORZE ARMATE</vt:lpstr>
      <vt:lpstr>Le origini di un esercito del popolo</vt:lpstr>
      <vt:lpstr>L’Esercito nella Repubblica</vt:lpstr>
      <vt:lpstr>L’arma dei Bersaglieri</vt:lpstr>
      <vt:lpstr>Presentazione standard di PowerPoint</vt:lpstr>
      <vt:lpstr>La presa di Roma</vt:lpstr>
      <vt:lpstr>Interventi per la pace</vt:lpstr>
      <vt:lpstr>L’arma dei Carabinieri</vt:lpstr>
      <vt:lpstr>Presentazione standard di PowerPoint</vt:lpstr>
      <vt:lpstr>Presentazione standard di PowerPoint</vt:lpstr>
      <vt:lpstr>PeaceKeeping </vt:lpstr>
      <vt:lpstr>Le vittime del dovere</vt:lpstr>
      <vt:lpstr>Carabinieri vittime del Dovere qualche esempio - </vt:lpstr>
      <vt:lpstr>Salvo D'Acquisto - 23/09/1943 </vt:lpstr>
      <vt:lpstr>Clemente Bovi - 08/09/1959</vt:lpstr>
      <vt:lpstr>Pietro Petrucci - 12/11/2003</vt:lpstr>
      <vt:lpstr>Presentazione standard di PowerPoint</vt:lpstr>
      <vt:lpstr>Grazie per l’attenzione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FORZE ARMATE</dc:title>
  <dc:creator>Filippo Barbieri</dc:creator>
  <cp:lastModifiedBy>Roberto Signorello</cp:lastModifiedBy>
  <cp:revision>5</cp:revision>
  <dcterms:modified xsi:type="dcterms:W3CDTF">2019-05-07T03:36:35Z</dcterms:modified>
</cp:coreProperties>
</file>