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37" r:id="rId2"/>
    <p:sldId id="338" r:id="rId3"/>
    <p:sldId id="339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85158" autoAdjust="0"/>
  </p:normalViewPr>
  <p:slideViewPr>
    <p:cSldViewPr snapToGrid="0">
      <p:cViewPr varScale="1">
        <p:scale>
          <a:sx n="61" d="100"/>
          <a:sy n="61" d="100"/>
        </p:scale>
        <p:origin x="11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15F6C-910D-4510-88D1-988366AABFD2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AA609-64BF-4EC9-9675-A7F86CEDC1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354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 poter rispondere a questa domanda occorre ricordare che quando un’onda incontro un ostacolo o una fenditura subisce il fenomeno della diffrazione. Nel caso di un’apertura circolare l’immagine di una sorgente puntiforme sarà uno spot, la cui apertura angolare è proporzionale al rapporto tra la lunghezza dell’onda incidente ed il diametro dell’apertura o dell’ostacolo. Mentre la lunghezza d’onda della luce è di qualche decimo di micron, per cui diametri dell’ordine del metro forniscono ottime risoluzioni , per le onde radio , di lunghezza d’onda maggiore, occorrono aperture rilevanti per poter fornire delle buone risoluzioni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AA609-64BF-4EC9-9675-A7F86CEDC15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1712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generale diremo che riusciamo a «separare» due sorgenti se sono ad una distanza angolare superiore al valore  fornito dalla formula sopra.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AA609-64BF-4EC9-9675-A7F86CEDC15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4971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AA609-64BF-4EC9-9675-A7F86CEDC15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683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C3D8A-1840-4269-9633-F1DAF0DE5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E0747CE-359E-4429-9800-4EC2045FB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238B8F-98C2-4129-8BEF-5A437855FC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A3EE77-118C-45BD-9ED0-8954ADB9058C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30A357-11C5-4974-B6F3-33BC25FD8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6EBC76-DBC8-4B55-8E2A-69EB51B6C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0D26E1-3FEC-44C6-BFF7-B8257F15EB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68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009B3F-9D6B-4B18-AD59-3610665EF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C607CC6-3264-4088-8B5F-7EBF0E73E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D6F6B1-3A66-4A4A-A816-B895CB0574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A3EE77-118C-45BD-9ED0-8954ADB9058C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BE1C7D-9618-45FC-9DF6-7D44759C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30CCA4-D000-46F4-AEFB-B4386862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0D26E1-3FEC-44C6-BFF7-B8257F15EB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832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C30230F-6231-4A30-8CCF-A2E8808B6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80FEB8-6ACE-47B4-9F45-1F33CF1F6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30ADCF-4FCB-4C94-93BD-700672C9A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A3EE77-118C-45BD-9ED0-8954ADB9058C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1CF87C-CA5A-4A55-90DD-89CBE6E28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763622-1D66-4061-8406-1E5B62155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0D26E1-3FEC-44C6-BFF7-B8257F15EB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754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50E7E0-E90E-47E5-82EE-C310E517C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189" y="365125"/>
            <a:ext cx="7615646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681BE8E-F793-41EC-9E37-C9693B4BC6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86970"/>
            <a:ext cx="3457575" cy="25717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A3C5F6F-FDD6-46B4-A923-791071A2A2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7575" y="6586970"/>
            <a:ext cx="3457575" cy="25717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773BE2D-68DC-4C21-80C6-D4F4C2BB32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586970"/>
            <a:ext cx="3457575" cy="25717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09963F7-22E0-4DF3-BEDF-7827B3A31E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4425" y="6586969"/>
            <a:ext cx="3457575" cy="2571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0EE538DD-4BA3-4E12-B712-BA01A5D76C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7174"/>
            <a:ext cx="3457575" cy="25717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5429463-A2F3-42D7-979D-DF2FD6391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7575" y="-17174"/>
            <a:ext cx="3457575" cy="25717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530296D7-4201-47DC-BD40-54AB0BE1F2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49" y="-17174"/>
            <a:ext cx="3457575" cy="25717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687B80F8-D5B0-41EE-8176-0F166A7B0F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4425" y="-17174"/>
            <a:ext cx="3457575" cy="257175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4B3D4F20-C1CF-4F2B-A584-2F428F7282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09" y="-17174"/>
            <a:ext cx="3457575" cy="25717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1F54197C-D915-410A-83C2-DF5D2B78E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5285" y="-17174"/>
            <a:ext cx="3457575" cy="257175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DFEDBCB4-240D-419E-996D-EE9887C53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42859" y="-17174"/>
            <a:ext cx="3457575" cy="257175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2D87DCF6-BBE6-415B-ACC4-B1D70CFF5A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2135" y="-17174"/>
            <a:ext cx="34575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5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B8723A-CCA3-4084-99C6-8C2A6E4A6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6B649B-9346-470C-868B-C943B6D46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E173D4-ABCF-4DF6-8FC0-A8DBFB0D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A3EE77-118C-45BD-9ED0-8954ADB9058C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997B09-EA5C-4400-A9BE-95C72813B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BCF0C2-24F1-42D2-93CD-02E539684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0D26E1-3FEC-44C6-BFF7-B8257F15EB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16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1DF7AA-747E-4920-AB5E-E20B71F97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4AA9E2-4CCE-4E88-9999-78A17806D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58C8054-83AE-4B9A-9FD0-E3F75318C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D08D658-7DE7-4885-9961-5454F33DA2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A3EE77-118C-45BD-9ED0-8954ADB9058C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8088273-50F7-45DE-9BEE-4EDF54091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BD8B31-D57D-46DD-A9D2-D03C34E35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0D26E1-3FEC-44C6-BFF7-B8257F15EB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04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AB5D90-723B-4BE2-8611-97D929CEB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820E85F-50F9-4A43-A3D5-57E6A362E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322FD6B-1CDF-4C22-87B8-BBA8889D5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C70BEE2-428B-4D99-B75E-B1468C423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D22F885-59E8-4AC2-AAEA-C84B241645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63CD0EB-551F-4C66-B06D-2542316692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A3EE77-118C-45BD-9ED0-8954ADB9058C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20EC19-6F37-47FD-A2BF-276EADFCA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27F5EE4-1A2A-4D76-B8F4-D1CC1E7B6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0D26E1-3FEC-44C6-BFF7-B8257F15EB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2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E766D9-A254-40EE-9FBA-905874A64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6D79C23-FDCA-47AF-85E1-0E64C0D7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A3EE77-118C-45BD-9ED0-8954ADB9058C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B73C12D-4D2E-44F4-8A77-F17E70B07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3B07379-01B5-4F86-A71F-7133E88C6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0D26E1-3FEC-44C6-BFF7-B8257F15EB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5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09F7EDF-7B8A-4568-A517-0295156FD7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A3EE77-118C-45BD-9ED0-8954ADB9058C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C5E0367-9930-4B2D-AEA6-11958AF1B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CCD31A4-4CC4-45DF-A08B-113AB42A5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0D26E1-3FEC-44C6-BFF7-B8257F15EB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26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45F8B7-AF33-44BD-95AB-A1652C3C5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F9C098-3461-43D4-82A1-3CD0FA9BF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452D186-1F18-4298-BEA5-C952E9DF3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773F2E-9504-4023-B2F2-314ADA4CC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A3EE77-118C-45BD-9ED0-8954ADB9058C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B728DFD-D3D8-4AC3-AEA1-FF28C9FF3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5FBA96-EA9A-4890-9A74-66C645E5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0D26E1-3FEC-44C6-BFF7-B8257F15EB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53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5AE995-707C-44E8-A0A1-E5B08B1BB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6ABDD40-8C50-496E-ABAB-E9E4C6FA1A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AE11DF9-91D6-43FB-92EE-66C33F02E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7D9012E-7E36-4D1A-A659-F1D619A5D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A3EE77-118C-45BD-9ED0-8954ADB9058C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E86205-BC8D-4620-8813-FC523003B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C3D302-8577-4DB5-A54C-34B091623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0D26E1-3FEC-44C6-BFF7-B8257F15EB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427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024056E-6C5C-4F27-9A61-8F259642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633" y="365126"/>
            <a:ext cx="7613074" cy="1202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EF394A-C85E-4152-8AD5-FD408CF8C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16432AB-3D59-4F27-A4A8-8537F497E58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709" y="-17174"/>
            <a:ext cx="3457575" cy="25717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6100F23-359E-4127-AB80-EAF00B41EB5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485285" y="-17174"/>
            <a:ext cx="3457575" cy="25717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F0F6A5A-66A9-4F9F-8676-E167F1242E5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942859" y="-17174"/>
            <a:ext cx="3457575" cy="25717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D8FD7FF-08BE-4C02-9435-B7A69BD0F8E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762135" y="-17174"/>
            <a:ext cx="3457575" cy="25717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6502B66D-F06B-4351-8E3B-C56EAAE29E7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6200000">
            <a:off x="8856900" y="3209205"/>
            <a:ext cx="6411261" cy="344261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A75F0CBC-8DB2-49AF-B6CD-C9749BAAEB1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6200000">
            <a:off x="-3094639" y="3281132"/>
            <a:ext cx="6551665" cy="34081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24AD1DC6-DEFE-4694-B492-9FCBA5F00125}"/>
              </a:ext>
            </a:extLst>
          </p:cNvPr>
          <p:cNvSpPr/>
          <p:nvPr userDrawn="1"/>
        </p:nvSpPr>
        <p:spPr>
          <a:xfrm>
            <a:off x="0" y="6586967"/>
            <a:ext cx="12181212" cy="2571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FF00"/>
                </a:solidFill>
              </a:rPr>
              <a:t>SKYLAB – L’OSSERVAZIONE DEL CIELO ALLE DIVERSE FREQUENZE</a:t>
            </a:r>
          </a:p>
        </p:txBody>
      </p:sp>
      <p:pic>
        <p:nvPicPr>
          <p:cNvPr id="1026" name="Picture 2" descr="Risultati immagini per Radiotelescopio">
            <a:extLst>
              <a:ext uri="{FF2B5EF4-FFF2-40B4-BE49-F238E27FC236}">
                <a16:creationId xmlns:a16="http://schemas.microsoft.com/office/drawing/2014/main" id="{4BC34D1A-4F4C-4962-9A05-3000D6E227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77" y="303793"/>
            <a:ext cx="1899079" cy="126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sultati immagini per ALMA ANTENNA">
            <a:extLst>
              <a:ext uri="{FF2B5EF4-FFF2-40B4-BE49-F238E27FC236}">
                <a16:creationId xmlns:a16="http://schemas.microsoft.com/office/drawing/2014/main" id="{A0B07B88-E16B-4DA1-AB69-2D1877067E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84" y="365126"/>
            <a:ext cx="1772739" cy="119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3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3200" kern="1200" dirty="0" smtClean="0">
          <a:solidFill>
            <a:schemeClr val="accent1">
              <a:lumMod val="75000"/>
            </a:schemeClr>
          </a:solidFill>
          <a:latin typeface="Algerian" panose="04020705040A02060702" pitchFamily="8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5FE724-6ECC-4E3F-AF76-0B32A8A69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739" y="346464"/>
            <a:ext cx="7352522" cy="1277063"/>
          </a:xfrm>
        </p:spPr>
        <p:txBody>
          <a:bodyPr>
            <a:normAutofit/>
          </a:bodyPr>
          <a:lstStyle/>
          <a:p>
            <a:r>
              <a:rPr lang="it-IT" sz="2800" dirty="0"/>
              <a:t>PERCHE’ I RADIOTELESCOPI SONO GRANDI 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FD89DFC-3AAC-465C-ADF6-B8EC1C10A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55" y="1702410"/>
            <a:ext cx="3935345" cy="214180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E8A1E98-4B80-4AE6-A332-C07046FC0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85" y="3923095"/>
            <a:ext cx="3408107" cy="252393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0B26B06-66E7-462B-9E44-889F28E1F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2060" y="3558816"/>
            <a:ext cx="2631571" cy="263966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CCC4350-7F4E-4F18-9366-2A57DC9E09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4611" y="1846385"/>
            <a:ext cx="3229881" cy="152561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E4C2174-5C03-4AC4-9A6A-D7853D3083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1184" y="1997163"/>
            <a:ext cx="4285693" cy="436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00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99ED67-8E8D-4223-8428-95AA4E032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120" y="275397"/>
            <a:ext cx="7615646" cy="1325563"/>
          </a:xfrm>
        </p:spPr>
        <p:txBody>
          <a:bodyPr/>
          <a:lstStyle/>
          <a:p>
            <a:r>
              <a:rPr lang="it-IT" dirty="0"/>
              <a:t>CRITERIO DI Criterio di </a:t>
            </a:r>
            <a:r>
              <a:rPr lang="it-IT" dirty="0" err="1"/>
              <a:t>Rayleigh</a:t>
            </a:r>
            <a:r>
              <a:rPr lang="it-IT" dirty="0"/>
              <a:t> </a:t>
            </a:r>
            <a:br>
              <a:rPr lang="it-IT" dirty="0"/>
            </a:br>
            <a:r>
              <a:rPr lang="it-IT" sz="2000" dirty="0"/>
              <a:t>per poter «separare» due sorgenti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01E74F6-C824-4E73-A422-92650AD50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250" y="3002094"/>
            <a:ext cx="5662585" cy="358050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C515CFF-328F-494C-A8CA-9B6D812A2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612" y="4868655"/>
            <a:ext cx="3658223" cy="152393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9C0DE29-3009-40A5-8D6C-075C902EA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22829" y="2091507"/>
            <a:ext cx="4701898" cy="390026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5E25CB8D-039F-487B-B03D-10CA4AE4DFE4}"/>
              </a:ext>
            </a:extLst>
          </p:cNvPr>
          <p:cNvSpPr/>
          <p:nvPr/>
        </p:nvSpPr>
        <p:spPr>
          <a:xfrm>
            <a:off x="7479227" y="1739228"/>
            <a:ext cx="42819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latin typeface="Aharoni" panose="02010803020104030203" pitchFamily="2" charset="-79"/>
                <a:cs typeface="Aharoni" panose="02010803020104030203" pitchFamily="2" charset="-79"/>
              </a:rPr>
              <a:t>POTERE RISOLVENTE:</a:t>
            </a:r>
          </a:p>
          <a:p>
            <a:r>
              <a:rPr lang="it-IT" sz="2400" dirty="0">
                <a:latin typeface="Aharoni" panose="02010803020104030203" pitchFamily="2" charset="-79"/>
                <a:cs typeface="Aharoni" panose="02010803020104030203" pitchFamily="2" charset="-79"/>
              </a:rPr>
              <a:t>Capacità di vedere separati </a:t>
            </a:r>
          </a:p>
          <a:p>
            <a:r>
              <a:rPr lang="it-IT" sz="2400" dirty="0">
                <a:latin typeface="Aharoni" panose="02010803020104030203" pitchFamily="2" charset="-79"/>
                <a:cs typeface="Aharoni" panose="02010803020104030203" pitchFamily="2" charset="-79"/>
              </a:rPr>
              <a:t>due oggetti vicini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328C8F4-DA63-4A4A-813D-065A1D64B1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9212" y="1388436"/>
            <a:ext cx="4282439" cy="152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94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186CE0-1D5D-4F7C-BBAE-A9B77BE23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RADIOTELESCOPI SONO MIOPI !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1930442-22DD-4B52-9A27-60368549B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32" y="1616531"/>
            <a:ext cx="10898155" cy="3191498"/>
          </a:xfrm>
          <a:prstGeom prst="rect">
            <a:avLst/>
          </a:prstGeom>
        </p:spPr>
      </p:pic>
      <p:pic>
        <p:nvPicPr>
          <p:cNvPr id="5" name="Immagine 4" descr="Immagine che contiene specchio, occhialidasole&#10;&#10;Descrizione generata automaticamente">
            <a:extLst>
              <a:ext uri="{FF2B5EF4-FFF2-40B4-BE49-F238E27FC236}">
                <a16:creationId xmlns:a16="http://schemas.microsoft.com/office/drawing/2014/main" id="{741DAF58-BFA9-4FCE-B031-82AD79B09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520" y="263719"/>
            <a:ext cx="2724955" cy="132556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9DE28B3-5282-4286-A0F9-FDCD943AE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825" y="5201862"/>
            <a:ext cx="2447074" cy="1380598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62AD23CD-C58D-4E0A-8E1E-68742F72E52C}"/>
              </a:ext>
            </a:extLst>
          </p:cNvPr>
          <p:cNvSpPr/>
          <p:nvPr/>
        </p:nvSpPr>
        <p:spPr>
          <a:xfrm>
            <a:off x="4420548" y="5439821"/>
            <a:ext cx="68525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Aharoni" panose="02010803020104030203" pitchFamily="2" charset="-79"/>
                <a:cs typeface="Aharoni" panose="02010803020104030203" pitchFamily="2" charset="-79"/>
              </a:rPr>
              <a:t>Quanto più </a:t>
            </a:r>
            <a:r>
              <a:rPr lang="it-IT" sz="2400" b="1" dirty="0">
                <a:latin typeface="Aharoni" panose="02010803020104030203" pitchFamily="2" charset="-79"/>
                <a:cs typeface="Aharoni" panose="02010803020104030203" pitchFamily="2" charset="-79"/>
                <a:sym typeface="Symbol" panose="05050102010706020507" pitchFamily="18" charset="2"/>
              </a:rPr>
              <a:t></a:t>
            </a:r>
            <a:r>
              <a:rPr lang="it-IT" sz="2400" dirty="0">
                <a:latin typeface="Aharoni" panose="02010803020104030203" pitchFamily="2" charset="-79"/>
                <a:cs typeface="Aharoni" panose="02010803020104030203" pitchFamily="2" charset="-79"/>
                <a:sym typeface="Symbol" panose="05050102010706020507" pitchFamily="18" charset="2"/>
              </a:rPr>
              <a:t> è piccolo tanto più riesco a «risolvere» i dettagli = &gt; immagine nitida</a:t>
            </a:r>
            <a:endParaRPr lang="it-IT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7B0CAFF-B152-43CC-ABD9-FC15E2F295A4}"/>
              </a:ext>
            </a:extLst>
          </p:cNvPr>
          <p:cNvSpPr txBox="1"/>
          <p:nvPr/>
        </p:nvSpPr>
        <p:spPr>
          <a:xfrm>
            <a:off x="7912359" y="4761863"/>
            <a:ext cx="341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Risoluzione dell’occhio umano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1A7DACA-2FCF-4DFB-812E-5E141167811C}"/>
              </a:ext>
            </a:extLst>
          </p:cNvPr>
          <p:cNvSpPr txBox="1"/>
          <p:nvPr/>
        </p:nvSpPr>
        <p:spPr>
          <a:xfrm>
            <a:off x="430832" y="4808029"/>
            <a:ext cx="7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Negli esempi sopra si è considerata una </a:t>
            </a:r>
            <a:r>
              <a:rPr lang="it-IT" dirty="0">
                <a:sym typeface="Symbol" panose="05050102010706020507" pitchFamily="18" charset="2"/>
              </a:rPr>
              <a:t> = 20 cm , lunghezza d’onda tipica della radioastronomia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3183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16516</TotalTime>
  <Words>192</Words>
  <Application>Microsoft Office PowerPoint</Application>
  <PresentationFormat>Widescreen</PresentationFormat>
  <Paragraphs>14</Paragraphs>
  <Slides>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Aharoni</vt:lpstr>
      <vt:lpstr>Algerian</vt:lpstr>
      <vt:lpstr>Arial</vt:lpstr>
      <vt:lpstr>Calibri</vt:lpstr>
      <vt:lpstr>Tema di Office</vt:lpstr>
      <vt:lpstr>PERCHE’ I RADIOTELESCOPI SONO GRANDI ?</vt:lpstr>
      <vt:lpstr>CRITERIO DI Criterio di Rayleigh  per poter «separare» due sorgenti</vt:lpstr>
      <vt:lpstr>I RADIOTELESCOPI SONO MIOPI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COLORI DEL CIELO</dc:title>
  <dc:creator>Marina Canali</dc:creator>
  <cp:lastModifiedBy>Canali Marina</cp:lastModifiedBy>
  <cp:revision>232</cp:revision>
  <dcterms:created xsi:type="dcterms:W3CDTF">2018-01-23T17:51:56Z</dcterms:created>
  <dcterms:modified xsi:type="dcterms:W3CDTF">2020-04-05T14:10:43Z</dcterms:modified>
</cp:coreProperties>
</file>