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6"/>
  </p:notesMasterIdLst>
  <p:sldIdLst>
    <p:sldId id="272" r:id="rId2"/>
    <p:sldId id="256" r:id="rId3"/>
    <p:sldId id="257" r:id="rId4"/>
    <p:sldId id="268" r:id="rId5"/>
    <p:sldId id="258" r:id="rId6"/>
    <p:sldId id="259" r:id="rId7"/>
    <p:sldId id="260" r:id="rId8"/>
    <p:sldId id="261" r:id="rId9"/>
    <p:sldId id="262" r:id="rId10"/>
    <p:sldId id="263" r:id="rId11"/>
    <p:sldId id="264" r:id="rId12"/>
    <p:sldId id="265" r:id="rId13"/>
    <p:sldId id="266" r:id="rId14"/>
    <p:sldId id="269" r:id="rId1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EE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76" autoAdjust="0"/>
  </p:normalViewPr>
  <p:slideViewPr>
    <p:cSldViewPr>
      <p:cViewPr>
        <p:scale>
          <a:sx n="66" d="100"/>
          <a:sy n="66" d="100"/>
        </p:scale>
        <p:origin x="-7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82B957-62C2-47FA-A069-E91411376E86}" type="datetimeFigureOut">
              <a:rPr lang="it-IT" smtClean="0"/>
              <a:pPr/>
              <a:t>03/12/2015</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0AF95D-5464-4B01-AF0A-849D730AA2BD}" type="slidenum">
              <a:rPr lang="it-IT" smtClean="0"/>
              <a:pPr/>
              <a:t>‹N›</a:t>
            </a:fld>
            <a:endParaRPr lang="it-IT"/>
          </a:p>
        </p:txBody>
      </p:sp>
    </p:spTree>
    <p:extLst>
      <p:ext uri="{BB962C8B-B14F-4D97-AF65-F5344CB8AC3E}">
        <p14:creationId xmlns:p14="http://schemas.microsoft.com/office/powerpoint/2010/main" val="983630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A40AF95D-5464-4B01-AF0A-849D730AA2BD}" type="slidenum">
              <a:rPr lang="it-IT" smtClean="0"/>
              <a:pPr/>
              <a:t>2</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A40AF95D-5464-4B01-AF0A-849D730AA2BD}" type="slidenum">
              <a:rPr lang="it-IT" smtClean="0"/>
              <a:pPr/>
              <a:t>6</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a:xfrm>
            <a:off x="0" y="6492875"/>
            <a:ext cx="2133600" cy="365125"/>
          </a:xfrm>
          <a:prstGeom prst="rect">
            <a:avLst/>
          </a:prstGeom>
        </p:spPr>
        <p:txBody>
          <a:bodyPr/>
          <a:lstStyle>
            <a:lvl1pPr>
              <a:defRPr/>
            </a:lvl1pPr>
          </a:lstStyle>
          <a:p>
            <a:pPr>
              <a:defRPr/>
            </a:pPr>
            <a:fld id="{E6123881-BC6A-4C62-89E7-D77AA72C2F47}" type="datetimeFigureOut">
              <a:rPr lang="it-IT"/>
              <a:pPr>
                <a:defRPr/>
              </a:pPr>
              <a:t>03/12/2015</a:t>
            </a:fld>
            <a:endParaRPr lang="it-IT"/>
          </a:p>
        </p:txBody>
      </p:sp>
      <p:sp>
        <p:nvSpPr>
          <p:cNvPr id="6" name="Segnaposto numero diapositiva 5"/>
          <p:cNvSpPr>
            <a:spLocks noGrp="1"/>
          </p:cNvSpPr>
          <p:nvPr>
            <p:ph type="sldNum" sz="quarter" idx="12"/>
          </p:nvPr>
        </p:nvSpPr>
        <p:spPr>
          <a:xfrm>
            <a:off x="7010400" y="6492875"/>
            <a:ext cx="2133600" cy="365125"/>
          </a:xfrm>
          <a:prstGeom prst="rect">
            <a:avLst/>
          </a:prstGeom>
        </p:spPr>
        <p:txBody>
          <a:bodyPr/>
          <a:lstStyle>
            <a:lvl1pPr>
              <a:defRPr/>
            </a:lvl1pPr>
          </a:lstStyle>
          <a:p>
            <a:pPr>
              <a:defRPr/>
            </a:pPr>
            <a:fld id="{BB6198E9-BE17-4FD2-81CA-776B2B4D3CF5}" type="slidenum">
              <a:rPr lang="it-IT"/>
              <a:pPr>
                <a:defRPr/>
              </a:pPr>
              <a:t>‹N›</a:t>
            </a:fld>
            <a:endParaRPr lang="it-IT"/>
          </a:p>
        </p:txBody>
      </p:sp>
    </p:spTree>
  </p:cSld>
  <p:clrMapOvr>
    <a:masterClrMapping/>
  </p:clrMapOvr>
  <p:transition spd="slow">
    <p:cover dir="d"/>
    <p:sndAc>
      <p:stSnd>
        <p:snd r:embed="rId1" name="bomb.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a:xfrm>
            <a:off x="457200" y="6356350"/>
            <a:ext cx="2133600" cy="365125"/>
          </a:xfrm>
          <a:prstGeom prst="rect">
            <a:avLst/>
          </a:prstGeom>
        </p:spPr>
        <p:txBody>
          <a:bodyPr/>
          <a:lstStyle>
            <a:lvl1pPr>
              <a:defRPr/>
            </a:lvl1pPr>
          </a:lstStyle>
          <a:p>
            <a:pPr>
              <a:defRPr/>
            </a:pPr>
            <a:fld id="{ED4747A4-8058-4785-8B58-CE53F1FE64D4}" type="datetimeFigureOut">
              <a:rPr lang="it-IT"/>
              <a:pPr>
                <a:defRPr/>
              </a:pPr>
              <a:t>03/12/2015</a:t>
            </a:fld>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it-IT"/>
          </a:p>
        </p:txBody>
      </p:sp>
      <p:sp>
        <p:nvSpPr>
          <p:cNvPr id="6" name="Segnaposto numero diapositiva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D50734D-5702-44F5-927E-CD77C86AFFEA}" type="slidenum">
              <a:rPr lang="it-IT"/>
              <a:pPr>
                <a:defRPr/>
              </a:pPr>
              <a:t>‹N›</a:t>
            </a:fld>
            <a:endParaRPr lang="it-IT"/>
          </a:p>
        </p:txBody>
      </p:sp>
    </p:spTree>
  </p:cSld>
  <p:clrMapOvr>
    <a:masterClrMapping/>
  </p:clrMapOvr>
  <p:transition spd="slow">
    <p:cover dir="d"/>
    <p:sndAc>
      <p:stSnd>
        <p:snd r:embed="rId1" name="bomb.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a:xfrm>
            <a:off x="457200" y="6356350"/>
            <a:ext cx="2133600" cy="365125"/>
          </a:xfrm>
          <a:prstGeom prst="rect">
            <a:avLst/>
          </a:prstGeom>
        </p:spPr>
        <p:txBody>
          <a:bodyPr/>
          <a:lstStyle>
            <a:lvl1pPr>
              <a:defRPr/>
            </a:lvl1pPr>
          </a:lstStyle>
          <a:p>
            <a:pPr>
              <a:defRPr/>
            </a:pPr>
            <a:fld id="{2B6722BB-FBD6-4D4A-B4E7-237318A8391E}" type="datetimeFigureOut">
              <a:rPr lang="it-IT"/>
              <a:pPr>
                <a:defRPr/>
              </a:pPr>
              <a:t>03/12/2015</a:t>
            </a:fld>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it-IT"/>
          </a:p>
        </p:txBody>
      </p:sp>
      <p:sp>
        <p:nvSpPr>
          <p:cNvPr id="6" name="Segnaposto numero diapositiva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597EF377-D975-4517-A689-3DAA0CFA960B}" type="slidenum">
              <a:rPr lang="it-IT"/>
              <a:pPr>
                <a:defRPr/>
              </a:pPr>
              <a:t>‹N›</a:t>
            </a:fld>
            <a:endParaRPr lang="it-IT"/>
          </a:p>
        </p:txBody>
      </p:sp>
    </p:spTree>
  </p:cSld>
  <p:clrMapOvr>
    <a:masterClrMapping/>
  </p:clrMapOvr>
  <p:transition spd="slow">
    <p:cover dir="d"/>
    <p:sndAc>
      <p:stSnd>
        <p:snd r:embed="rId1" name="bomb.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1403648" y="188640"/>
            <a:ext cx="6192688" cy="1296144"/>
          </a:xfrm>
        </p:spPr>
        <p:txBody>
          <a:bodyPr/>
          <a:lstStyle/>
          <a:p>
            <a:r>
              <a:rPr lang="it-IT" dirty="0" smtClean="0"/>
              <a:t>Fare clic per modificare lo stile del titolo</a:t>
            </a:r>
            <a:endParaRPr lang="it-IT" dirty="0"/>
          </a:p>
        </p:txBody>
      </p:sp>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a:xfrm>
            <a:off x="457200" y="6356350"/>
            <a:ext cx="2133600" cy="365125"/>
          </a:xfrm>
          <a:prstGeom prst="rect">
            <a:avLst/>
          </a:prstGeom>
        </p:spPr>
        <p:txBody>
          <a:bodyPr/>
          <a:lstStyle>
            <a:lvl1pPr>
              <a:defRPr/>
            </a:lvl1pPr>
          </a:lstStyle>
          <a:p>
            <a:pPr>
              <a:defRPr/>
            </a:pPr>
            <a:fld id="{EE459297-6001-4F7B-A376-30629B4102AF}" type="datetimeFigureOut">
              <a:rPr lang="it-IT"/>
              <a:pPr>
                <a:defRPr/>
              </a:pPr>
              <a:t>03/12/2015</a:t>
            </a:fld>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it-IT"/>
          </a:p>
        </p:txBody>
      </p:sp>
      <p:sp>
        <p:nvSpPr>
          <p:cNvPr id="6" name="Segnaposto numero diapositiva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1F7595B-5966-422B-8B81-DE9711DB59CE}" type="slidenum">
              <a:rPr lang="it-IT"/>
              <a:pPr>
                <a:defRPr/>
              </a:pPr>
              <a:t>‹N›</a:t>
            </a:fld>
            <a:endParaRPr lang="it-IT"/>
          </a:p>
        </p:txBody>
      </p:sp>
    </p:spTree>
  </p:cSld>
  <p:clrMapOvr>
    <a:masterClrMapping/>
  </p:clrMapOvr>
  <p:transition spd="slow">
    <p:cover dir="d"/>
    <p:sndAc>
      <p:stSnd>
        <p:snd r:embed="rId1" name="bomb.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a:xfrm>
            <a:off x="457200" y="6356350"/>
            <a:ext cx="2133600" cy="365125"/>
          </a:xfrm>
          <a:prstGeom prst="rect">
            <a:avLst/>
          </a:prstGeom>
        </p:spPr>
        <p:txBody>
          <a:bodyPr/>
          <a:lstStyle>
            <a:lvl1pPr>
              <a:defRPr/>
            </a:lvl1pPr>
          </a:lstStyle>
          <a:p>
            <a:pPr>
              <a:defRPr/>
            </a:pPr>
            <a:fld id="{37D243F9-E4D3-43C0-920E-5B465DE0354D}" type="datetimeFigureOut">
              <a:rPr lang="it-IT"/>
              <a:pPr>
                <a:defRPr/>
              </a:pPr>
              <a:t>03/12/2015</a:t>
            </a:fld>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it-IT"/>
          </a:p>
        </p:txBody>
      </p:sp>
      <p:sp>
        <p:nvSpPr>
          <p:cNvPr id="6" name="Segnaposto numero diapositiva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F3725756-FFFF-40C4-A4E4-A6179FE12537}" type="slidenum">
              <a:rPr lang="it-IT"/>
              <a:pPr>
                <a:defRPr/>
              </a:pPr>
              <a:t>‹N›</a:t>
            </a:fld>
            <a:endParaRPr lang="it-IT"/>
          </a:p>
        </p:txBody>
      </p:sp>
    </p:spTree>
  </p:cSld>
  <p:clrMapOvr>
    <a:masterClrMapping/>
  </p:clrMapOvr>
  <p:transition spd="slow">
    <p:cover dir="d"/>
    <p:sndAc>
      <p:stSnd>
        <p:snd r:embed="rId1" name="bomb.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3"/>
          <p:cNvSpPr>
            <a:spLocks noGrp="1"/>
          </p:cNvSpPr>
          <p:nvPr>
            <p:ph type="dt" sz="half" idx="10"/>
          </p:nvPr>
        </p:nvSpPr>
        <p:spPr>
          <a:xfrm>
            <a:off x="457200" y="6356350"/>
            <a:ext cx="2133600" cy="365125"/>
          </a:xfrm>
          <a:prstGeom prst="rect">
            <a:avLst/>
          </a:prstGeom>
        </p:spPr>
        <p:txBody>
          <a:bodyPr/>
          <a:lstStyle>
            <a:lvl1pPr>
              <a:defRPr/>
            </a:lvl1pPr>
          </a:lstStyle>
          <a:p>
            <a:pPr>
              <a:defRPr/>
            </a:pPr>
            <a:fld id="{708732A6-281D-451D-A621-F0682CD709CB}" type="datetimeFigureOut">
              <a:rPr lang="it-IT"/>
              <a:pPr>
                <a:defRPr/>
              </a:pPr>
              <a:t>03/12/2015</a:t>
            </a:fld>
            <a:endParaRPr lang="it-IT"/>
          </a:p>
        </p:txBody>
      </p:sp>
      <p:sp>
        <p:nvSpPr>
          <p:cNvPr id="6" name="Segnaposto piè di pagina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it-IT"/>
          </a:p>
        </p:txBody>
      </p:sp>
      <p:sp>
        <p:nvSpPr>
          <p:cNvPr id="7" name="Segnaposto numero diapositiva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50426EB-1F4C-4C09-9C08-74F706135E1D}" type="slidenum">
              <a:rPr lang="it-IT"/>
              <a:pPr>
                <a:defRPr/>
              </a:pPr>
              <a:t>‹N›</a:t>
            </a:fld>
            <a:endParaRPr lang="it-IT"/>
          </a:p>
        </p:txBody>
      </p:sp>
    </p:spTree>
  </p:cSld>
  <p:clrMapOvr>
    <a:masterClrMapping/>
  </p:clrMapOvr>
  <p:transition spd="slow">
    <p:cover dir="d"/>
    <p:sndAc>
      <p:stSnd>
        <p:snd r:embed="rId1" name="bomb.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3"/>
          <p:cNvSpPr>
            <a:spLocks noGrp="1"/>
          </p:cNvSpPr>
          <p:nvPr>
            <p:ph type="dt" sz="half" idx="10"/>
          </p:nvPr>
        </p:nvSpPr>
        <p:spPr>
          <a:xfrm>
            <a:off x="457200" y="6356350"/>
            <a:ext cx="2133600" cy="365125"/>
          </a:xfrm>
          <a:prstGeom prst="rect">
            <a:avLst/>
          </a:prstGeom>
        </p:spPr>
        <p:txBody>
          <a:bodyPr/>
          <a:lstStyle>
            <a:lvl1pPr>
              <a:defRPr/>
            </a:lvl1pPr>
          </a:lstStyle>
          <a:p>
            <a:pPr>
              <a:defRPr/>
            </a:pPr>
            <a:fld id="{785D9FB8-EFA7-47CA-8CA7-A3FDC61E1772}" type="datetimeFigureOut">
              <a:rPr lang="it-IT"/>
              <a:pPr>
                <a:defRPr/>
              </a:pPr>
              <a:t>03/12/2015</a:t>
            </a:fld>
            <a:endParaRPr lang="it-IT"/>
          </a:p>
        </p:txBody>
      </p:sp>
      <p:sp>
        <p:nvSpPr>
          <p:cNvPr id="8" name="Segnaposto piè di pagina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it-IT"/>
          </a:p>
        </p:txBody>
      </p:sp>
      <p:sp>
        <p:nvSpPr>
          <p:cNvPr id="9" name="Segnaposto numero diapositiva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DC561A24-861D-4DEC-934E-3BD9B7B97024}" type="slidenum">
              <a:rPr lang="it-IT"/>
              <a:pPr>
                <a:defRPr/>
              </a:pPr>
              <a:t>‹N›</a:t>
            </a:fld>
            <a:endParaRPr lang="it-IT"/>
          </a:p>
        </p:txBody>
      </p:sp>
    </p:spTree>
  </p:cSld>
  <p:clrMapOvr>
    <a:masterClrMapping/>
  </p:clrMapOvr>
  <p:transition spd="slow">
    <p:cover dir="d"/>
    <p:sndAc>
      <p:stSnd>
        <p:snd r:embed="rId1" name="bomb.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3"/>
          <p:cNvSpPr>
            <a:spLocks noGrp="1"/>
          </p:cNvSpPr>
          <p:nvPr>
            <p:ph type="dt" sz="half" idx="10"/>
          </p:nvPr>
        </p:nvSpPr>
        <p:spPr>
          <a:xfrm>
            <a:off x="457200" y="6356350"/>
            <a:ext cx="2133600" cy="365125"/>
          </a:xfrm>
          <a:prstGeom prst="rect">
            <a:avLst/>
          </a:prstGeom>
        </p:spPr>
        <p:txBody>
          <a:bodyPr/>
          <a:lstStyle>
            <a:lvl1pPr>
              <a:defRPr/>
            </a:lvl1pPr>
          </a:lstStyle>
          <a:p>
            <a:pPr>
              <a:defRPr/>
            </a:pPr>
            <a:fld id="{85F766A4-275A-4C3B-A7E3-A5D18D3D43B8}" type="datetimeFigureOut">
              <a:rPr lang="it-IT"/>
              <a:pPr>
                <a:defRPr/>
              </a:pPr>
              <a:t>03/12/2015</a:t>
            </a:fld>
            <a:endParaRPr lang="it-IT"/>
          </a:p>
        </p:txBody>
      </p:sp>
      <p:sp>
        <p:nvSpPr>
          <p:cNvPr id="4" name="Segnaposto piè di pagina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it-IT"/>
          </a:p>
        </p:txBody>
      </p:sp>
      <p:sp>
        <p:nvSpPr>
          <p:cNvPr id="5" name="Segnaposto numero diapositiva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EFFB9116-527C-4582-B2EE-FBD2521588CE}" type="slidenum">
              <a:rPr lang="it-IT"/>
              <a:pPr>
                <a:defRPr/>
              </a:pPr>
              <a:t>‹N›</a:t>
            </a:fld>
            <a:endParaRPr lang="it-IT"/>
          </a:p>
        </p:txBody>
      </p:sp>
    </p:spTree>
  </p:cSld>
  <p:clrMapOvr>
    <a:masterClrMapping/>
  </p:clrMapOvr>
  <p:transition spd="slow">
    <p:cover dir="d"/>
    <p:sndAc>
      <p:stSnd>
        <p:snd r:embed="rId1" name="bomb.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a:xfrm>
            <a:off x="457200" y="6356350"/>
            <a:ext cx="2133600" cy="365125"/>
          </a:xfrm>
          <a:prstGeom prst="rect">
            <a:avLst/>
          </a:prstGeom>
        </p:spPr>
        <p:txBody>
          <a:bodyPr/>
          <a:lstStyle>
            <a:lvl1pPr>
              <a:defRPr/>
            </a:lvl1pPr>
          </a:lstStyle>
          <a:p>
            <a:pPr>
              <a:defRPr/>
            </a:pPr>
            <a:fld id="{06A9495F-24DB-44AF-9542-6C326DE964C1}" type="datetimeFigureOut">
              <a:rPr lang="it-IT"/>
              <a:pPr>
                <a:defRPr/>
              </a:pPr>
              <a:t>03/12/2015</a:t>
            </a:fld>
            <a:endParaRPr lang="it-IT"/>
          </a:p>
        </p:txBody>
      </p:sp>
      <p:sp>
        <p:nvSpPr>
          <p:cNvPr id="3" name="Segnaposto piè di pagina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it-IT"/>
          </a:p>
        </p:txBody>
      </p:sp>
      <p:sp>
        <p:nvSpPr>
          <p:cNvPr id="4" name="Segnaposto numero diapositiva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1DE75CE-2D49-4E32-A564-516EB840372E}" type="slidenum">
              <a:rPr lang="it-IT"/>
              <a:pPr>
                <a:defRPr/>
              </a:pPr>
              <a:t>‹N›</a:t>
            </a:fld>
            <a:endParaRPr lang="it-IT"/>
          </a:p>
        </p:txBody>
      </p:sp>
    </p:spTree>
  </p:cSld>
  <p:clrMapOvr>
    <a:masterClrMapping/>
  </p:clrMapOvr>
  <p:transition spd="slow">
    <p:cover dir="d"/>
    <p:sndAc>
      <p:stSnd>
        <p:snd r:embed="rId1" name="bomb.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a:xfrm>
            <a:off x="457200" y="6356350"/>
            <a:ext cx="2133600" cy="365125"/>
          </a:xfrm>
          <a:prstGeom prst="rect">
            <a:avLst/>
          </a:prstGeom>
        </p:spPr>
        <p:txBody>
          <a:bodyPr/>
          <a:lstStyle>
            <a:lvl1pPr>
              <a:defRPr/>
            </a:lvl1pPr>
          </a:lstStyle>
          <a:p>
            <a:pPr>
              <a:defRPr/>
            </a:pPr>
            <a:fld id="{CD50CF9C-A7DD-4738-ABCF-DE81A64D14F4}" type="datetimeFigureOut">
              <a:rPr lang="it-IT"/>
              <a:pPr>
                <a:defRPr/>
              </a:pPr>
              <a:t>03/12/2015</a:t>
            </a:fld>
            <a:endParaRPr lang="it-IT"/>
          </a:p>
        </p:txBody>
      </p:sp>
      <p:sp>
        <p:nvSpPr>
          <p:cNvPr id="6" name="Segnaposto piè di pagina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it-IT"/>
          </a:p>
        </p:txBody>
      </p:sp>
      <p:sp>
        <p:nvSpPr>
          <p:cNvPr id="7" name="Segnaposto numero diapositiva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51FED3E-AF71-4864-A0BC-A7382F5ED596}" type="slidenum">
              <a:rPr lang="it-IT"/>
              <a:pPr>
                <a:defRPr/>
              </a:pPr>
              <a:t>‹N›</a:t>
            </a:fld>
            <a:endParaRPr lang="it-IT"/>
          </a:p>
        </p:txBody>
      </p:sp>
    </p:spTree>
  </p:cSld>
  <p:clrMapOvr>
    <a:masterClrMapping/>
  </p:clrMapOvr>
  <p:transition spd="slow">
    <p:cover dir="d"/>
    <p:sndAc>
      <p:stSnd>
        <p:snd r:embed="rId1" name="bomb.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a:xfrm>
            <a:off x="457200" y="6356350"/>
            <a:ext cx="2133600" cy="365125"/>
          </a:xfrm>
          <a:prstGeom prst="rect">
            <a:avLst/>
          </a:prstGeom>
        </p:spPr>
        <p:txBody>
          <a:bodyPr/>
          <a:lstStyle>
            <a:lvl1pPr>
              <a:defRPr/>
            </a:lvl1pPr>
          </a:lstStyle>
          <a:p>
            <a:pPr>
              <a:defRPr/>
            </a:pPr>
            <a:fld id="{4D87C10F-7C64-4FC0-B6A6-ABDE73835A91}" type="datetimeFigureOut">
              <a:rPr lang="it-IT"/>
              <a:pPr>
                <a:defRPr/>
              </a:pPr>
              <a:t>03/12/2015</a:t>
            </a:fld>
            <a:endParaRPr lang="it-IT"/>
          </a:p>
        </p:txBody>
      </p:sp>
      <p:sp>
        <p:nvSpPr>
          <p:cNvPr id="6" name="Segnaposto piè di pagina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it-IT"/>
          </a:p>
        </p:txBody>
      </p:sp>
      <p:sp>
        <p:nvSpPr>
          <p:cNvPr id="7" name="Segnaposto numero diapositiva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72292A73-F4C4-4CF1-A1FA-2D729886C41D}" type="slidenum">
              <a:rPr lang="it-IT"/>
              <a:pPr>
                <a:defRPr/>
              </a:pPr>
              <a:t>‹N›</a:t>
            </a:fld>
            <a:endParaRPr lang="it-IT"/>
          </a:p>
        </p:txBody>
      </p:sp>
    </p:spTree>
  </p:cSld>
  <p:clrMapOvr>
    <a:masterClrMapping/>
  </p:clrMapOvr>
  <p:transition spd="slow">
    <p:cover dir="d"/>
    <p:sndAc>
      <p:stSnd>
        <p:snd r:embed="rId1" name="bomb.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20000"/>
                <a:lumOff val="8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1331640" y="188640"/>
            <a:ext cx="6192688" cy="1296144"/>
          </a:xfrm>
          <a:prstGeom prst="rect">
            <a:avLst/>
          </a:prstGeom>
          <a:solidFill>
            <a:schemeClr val="bg1"/>
          </a:solidFill>
          <a:ln w="22225" cmpd="thickThin">
            <a:solidFill>
              <a:schemeClr val="tx1"/>
            </a:solidFill>
            <a:miter lim="800000"/>
            <a:headEnd/>
            <a:tailEnd/>
          </a:ln>
        </p:spPr>
        <p:txBody>
          <a:bodyPr vert="horz" wrap="square" lIns="91440" tIns="45720" rIns="91440" bIns="45720" numCol="1" anchor="ctr" anchorCtr="0" compatLnSpc="1">
            <a:prstTxWarp prst="textNoShape">
              <a:avLst/>
            </a:prstTxWarp>
          </a:bodyPr>
          <a:lstStyle/>
          <a:p>
            <a:pPr lvl="0"/>
            <a:r>
              <a:rPr lang="it-IT" dirty="0" smtClean="0"/>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p>
        </p:txBody>
      </p:sp>
      <p:sp>
        <p:nvSpPr>
          <p:cNvPr id="7" name="Rettangolo 6"/>
          <p:cNvSpPr/>
          <p:nvPr/>
        </p:nvSpPr>
        <p:spPr>
          <a:xfrm>
            <a:off x="0" y="6525344"/>
            <a:ext cx="9144000" cy="332656"/>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solidFill>
                  <a:schemeClr val="accent1">
                    <a:lumMod val="50000"/>
                  </a:schemeClr>
                </a:solidFill>
              </a:rPr>
              <a:t>SKYLAB</a:t>
            </a:r>
            <a:r>
              <a:rPr lang="it-IT" b="1" baseline="0" dirty="0" smtClean="0">
                <a:solidFill>
                  <a:schemeClr val="accent1">
                    <a:lumMod val="50000"/>
                  </a:schemeClr>
                </a:solidFill>
              </a:rPr>
              <a:t> : UNA FINESTRA SUL COSMO</a:t>
            </a:r>
            <a:endParaRPr lang="it-IT" b="1" dirty="0">
              <a:solidFill>
                <a:schemeClr val="accent1">
                  <a:lumMod val="50000"/>
                </a:schemeClr>
              </a:solidFill>
            </a:endParaRPr>
          </a:p>
        </p:txBody>
      </p:sp>
      <p:pic>
        <p:nvPicPr>
          <p:cNvPr id="2" name="Picture 2"/>
          <p:cNvPicPr>
            <a:picLocks noChangeAspect="1" noChangeArrowheads="1"/>
          </p:cNvPicPr>
          <p:nvPr userDrawn="1"/>
        </p:nvPicPr>
        <p:blipFill>
          <a:blip r:embed="rId14" cstate="print">
            <a:clrChange>
              <a:clrFrom>
                <a:srgbClr val="FFFFFF"/>
              </a:clrFrom>
              <a:clrTo>
                <a:srgbClr val="FFFFFF">
                  <a:alpha val="0"/>
                </a:srgbClr>
              </a:clrTo>
            </a:clrChange>
          </a:blip>
          <a:srcRect/>
          <a:stretch>
            <a:fillRect/>
          </a:stretch>
        </p:blipFill>
        <p:spPr bwMode="auto">
          <a:xfrm>
            <a:off x="0" y="0"/>
            <a:ext cx="1266226" cy="1196752"/>
          </a:xfrm>
          <a:prstGeom prst="rect">
            <a:avLst/>
          </a:prstGeom>
          <a:noFill/>
          <a:ln w="9525">
            <a:noFill/>
            <a:miter lim="800000"/>
            <a:headEnd/>
            <a:tailEnd/>
          </a:ln>
        </p:spPr>
      </p:pic>
      <p:pic>
        <p:nvPicPr>
          <p:cNvPr id="11" name="Immagine 10" descr="XMM.png"/>
          <p:cNvPicPr>
            <a:picLocks noChangeAspect="1"/>
          </p:cNvPicPr>
          <p:nvPr userDrawn="1"/>
        </p:nvPicPr>
        <p:blipFill>
          <a:blip r:embed="rId15" cstate="print"/>
          <a:stretch>
            <a:fillRect/>
          </a:stretch>
        </p:blipFill>
        <p:spPr>
          <a:xfrm>
            <a:off x="0" y="5986473"/>
            <a:ext cx="1368152" cy="871527"/>
          </a:xfrm>
          <a:prstGeom prst="rect">
            <a:avLst/>
          </a:prstGeom>
        </p:spPr>
      </p:pic>
      <p:pic>
        <p:nvPicPr>
          <p:cNvPr id="12" name="Immagine 11" descr="SArdinia.png"/>
          <p:cNvPicPr>
            <a:picLocks noChangeAspect="1"/>
          </p:cNvPicPr>
          <p:nvPr userDrawn="1"/>
        </p:nvPicPr>
        <p:blipFill>
          <a:blip r:embed="rId16" cstate="print"/>
          <a:stretch>
            <a:fillRect/>
          </a:stretch>
        </p:blipFill>
        <p:spPr>
          <a:xfrm>
            <a:off x="7812360" y="5948442"/>
            <a:ext cx="1331640" cy="909558"/>
          </a:xfrm>
          <a:prstGeom prst="rect">
            <a:avLst/>
          </a:prstGeom>
        </p:spPr>
      </p:pic>
      <p:pic>
        <p:nvPicPr>
          <p:cNvPr id="13" name="Immagine 12" descr="index.jpg"/>
          <p:cNvPicPr>
            <a:picLocks noChangeAspect="1"/>
          </p:cNvPicPr>
          <p:nvPr userDrawn="1"/>
        </p:nvPicPr>
        <p:blipFill>
          <a:blip r:embed="rId17" cstate="print"/>
          <a:stretch>
            <a:fillRect/>
          </a:stretch>
        </p:blipFill>
        <p:spPr>
          <a:xfrm>
            <a:off x="8316416" y="0"/>
            <a:ext cx="827584" cy="1201332"/>
          </a:xfrm>
          <a:prstGeom prst="rect">
            <a:avLst/>
          </a:prstGeom>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ransition spd="slow">
    <p:cover dir="d"/>
    <p:sndAc>
      <p:stSnd>
        <p:snd r:embed="rId13" name="bomb.wav"/>
      </p:stSnd>
    </p:sndAc>
  </p:transition>
  <p:txStyles>
    <p:titleStyle>
      <a:lvl1pPr algn="ctr" rtl="0" eaLnBrk="0" fontAlgn="base" hangingPunct="0">
        <a:spcBef>
          <a:spcPct val="0"/>
        </a:spcBef>
        <a:spcAft>
          <a:spcPct val="0"/>
        </a:spcAft>
        <a:defRPr sz="4400" b="1" kern="1200" cap="none" spc="0">
          <a:ln w="12700">
            <a:solidFill>
              <a:schemeClr val="accent1">
                <a:lumMod val="75000"/>
              </a:schemeClr>
            </a:solidFill>
            <a:prstDash val="solid"/>
          </a:ln>
          <a:solidFill>
            <a:schemeClr val="tx2">
              <a:lumMod val="20000"/>
              <a:lumOff val="80000"/>
            </a:schemeClr>
          </a:solidFill>
          <a:effectLst>
            <a:outerShdw blurRad="41275" dist="20320" dir="18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ln>
            <a:solidFill>
              <a:schemeClr val="tx2">
                <a:lumMod val="50000"/>
              </a:schemeClr>
            </a:solidFill>
          </a:ln>
          <a:solidFill>
            <a:schemeClr val="tx2">
              <a:lumMod val="50000"/>
            </a:schemeClr>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ln>
            <a:solidFill>
              <a:schemeClr val="tx2">
                <a:lumMod val="50000"/>
              </a:schemeClr>
            </a:solidFill>
          </a:ln>
          <a:solidFill>
            <a:schemeClr val="tx2">
              <a:lumMod val="50000"/>
            </a:schemeClr>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ln>
            <a:solidFill>
              <a:schemeClr val="tx2">
                <a:lumMod val="50000"/>
              </a:schemeClr>
            </a:solidFill>
          </a:ln>
          <a:solidFill>
            <a:schemeClr val="tx2">
              <a:lumMod val="50000"/>
            </a:schemeClr>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ln>
            <a:solidFill>
              <a:schemeClr val="tx2">
                <a:lumMod val="50000"/>
              </a:schemeClr>
            </a:solidFill>
          </a:ln>
          <a:solidFill>
            <a:schemeClr val="tx2">
              <a:lumMod val="50000"/>
            </a:schemeClr>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ln>
            <a:solidFill>
              <a:schemeClr val="tx2">
                <a:lumMod val="50000"/>
              </a:schemeClr>
            </a:solidFill>
          </a:ln>
          <a:solidFill>
            <a:schemeClr val="tx2">
              <a:lumMod val="5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it.wikipedia.org/wiki/Lunghezza_d'onda" TargetMode="External"/><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s://it.wikipedia.org/wiki/Coefficiente_di_dilatazione_termica" TargetMode="External"/><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hyperlink" Target="https://it.wikipedia.org/wiki/Contatore_Geiger" TargetMode="External"/><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hyperlink" Target="https://it.wikipedia.org/wiki/Riccardo_Giacconi" TargetMode="External"/><Relationship Id="rId2" Type="http://schemas.openxmlformats.org/officeDocument/2006/relationships/slideLayout" Target="../slideLayouts/slideLayout6.xml"/><Relationship Id="rId1" Type="http://schemas.openxmlformats.org/officeDocument/2006/relationships/themeOverride" Target="../theme/themeOverride1.xml"/><Relationship Id="rId6" Type="http://schemas.openxmlformats.org/officeDocument/2006/relationships/hyperlink" Target="https://it.wikipedia.org/wiki/Bruno_Rossi" TargetMode="External"/><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audio" Target="../media/audio1.wav"/><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txBox="1">
            <a:spLocks/>
          </p:cNvSpPr>
          <p:nvPr/>
        </p:nvSpPr>
        <p:spPr>
          <a:xfrm>
            <a:off x="611560" y="1844824"/>
            <a:ext cx="7772400" cy="1470025"/>
          </a:xfrm>
          <a:prstGeom prst="rect">
            <a:avLst/>
          </a:prstGeom>
          <a:solidFill>
            <a:schemeClr val="bg1"/>
          </a:solidFill>
          <a:ln w="28575">
            <a:solidFill>
              <a:schemeClr val="tx1"/>
            </a:solidFill>
          </a:ln>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sz="4400" b="1" i="0" u="none" strike="noStrike" kern="1200" cap="none" spc="0" normalizeH="0" baseline="0" noProof="0" dirty="0" err="1" smtClean="0">
                <a:ln w="12700">
                  <a:solidFill>
                    <a:schemeClr val="accent1">
                      <a:lumMod val="75000"/>
                    </a:schemeClr>
                  </a:solidFill>
                  <a:prstDash val="solid"/>
                </a:ln>
                <a:solidFill>
                  <a:schemeClr val="tx2">
                    <a:lumMod val="20000"/>
                    <a:lumOff val="80000"/>
                  </a:schemeClr>
                </a:solidFill>
                <a:effectLst>
                  <a:outerShdw blurRad="41275" dist="20320" dir="1800000" algn="tl" rotWithShape="0">
                    <a:srgbClr val="000000">
                      <a:alpha val="40000"/>
                    </a:srgbClr>
                  </a:outerShdw>
                </a:effectLst>
                <a:uLnTx/>
                <a:uFillTx/>
                <a:latin typeface="+mj-lt"/>
                <a:ea typeface="+mj-ea"/>
                <a:cs typeface="+mj-cs"/>
              </a:rPr>
              <a:t>Skylab</a:t>
            </a:r>
            <a:r>
              <a:rPr kumimoji="0" lang="it-IT" sz="4400" b="1" i="0" u="none" strike="noStrike" kern="1200" cap="none" spc="0" normalizeH="0" baseline="0" noProof="0" dirty="0" smtClean="0">
                <a:ln w="12700">
                  <a:solidFill>
                    <a:schemeClr val="accent1">
                      <a:lumMod val="75000"/>
                    </a:schemeClr>
                  </a:solidFill>
                  <a:prstDash val="solid"/>
                </a:ln>
                <a:solidFill>
                  <a:schemeClr val="tx2">
                    <a:lumMod val="20000"/>
                    <a:lumOff val="80000"/>
                  </a:schemeClr>
                </a:solidFill>
                <a:effectLst>
                  <a:outerShdw blurRad="41275" dist="20320" dir="1800000" algn="tl" rotWithShape="0">
                    <a:srgbClr val="000000">
                      <a:alpha val="40000"/>
                    </a:srgbClr>
                  </a:outerShdw>
                </a:effectLst>
                <a:uLnTx/>
                <a:uFillTx/>
                <a:latin typeface="+mj-lt"/>
                <a:ea typeface="+mj-ea"/>
                <a:cs typeface="+mj-cs"/>
              </a:rPr>
              <a:t> : una finestra sul cosmo</a:t>
            </a:r>
          </a:p>
        </p:txBody>
      </p:sp>
      <p:sp>
        <p:nvSpPr>
          <p:cNvPr id="3" name="Rettangolo 2"/>
          <p:cNvSpPr/>
          <p:nvPr/>
        </p:nvSpPr>
        <p:spPr>
          <a:xfrm>
            <a:off x="1403648" y="3669992"/>
            <a:ext cx="6048672" cy="1631216"/>
          </a:xfrm>
          <a:prstGeom prst="rect">
            <a:avLst/>
          </a:prstGeom>
        </p:spPr>
        <p:txBody>
          <a:bodyPr wrap="square">
            <a:spAutoFit/>
          </a:bodyPr>
          <a:lstStyle/>
          <a:p>
            <a:pPr marL="514350" indent="-514350" algn="ctr">
              <a:buFont typeface="Arial" pitchFamily="34" charset="0"/>
              <a:buAutoNum type="arabicPeriod"/>
              <a:defRPr/>
            </a:pPr>
            <a:r>
              <a:rPr lang="it-IT" sz="2500" b="1" dirty="0" smtClean="0">
                <a:ln>
                  <a:solidFill>
                    <a:schemeClr val="tx2">
                      <a:lumMod val="50000"/>
                    </a:schemeClr>
                  </a:solidFill>
                </a:ln>
              </a:rPr>
              <a:t>Liceo </a:t>
            </a:r>
            <a:r>
              <a:rPr lang="it-IT" sz="2500" b="1" dirty="0" err="1" smtClean="0">
                <a:ln>
                  <a:solidFill>
                    <a:schemeClr val="tx2">
                      <a:lumMod val="50000"/>
                    </a:schemeClr>
                  </a:solidFill>
                </a:ln>
              </a:rPr>
              <a:t>Majorana</a:t>
            </a:r>
            <a:r>
              <a:rPr lang="it-IT" sz="2500" b="1" dirty="0" smtClean="0">
                <a:ln>
                  <a:solidFill>
                    <a:schemeClr val="tx2">
                      <a:lumMod val="50000"/>
                    </a:schemeClr>
                  </a:solidFill>
                </a:ln>
              </a:rPr>
              <a:t> - Desio</a:t>
            </a:r>
          </a:p>
          <a:p>
            <a:pPr marL="514350" indent="-514350" algn="ctr">
              <a:buFont typeface="Arial" pitchFamily="34" charset="0"/>
              <a:buAutoNum type="arabicPeriod"/>
              <a:defRPr/>
            </a:pPr>
            <a:r>
              <a:rPr lang="it-IT" sz="2500" b="1" dirty="0" smtClean="0">
                <a:ln>
                  <a:solidFill>
                    <a:schemeClr val="tx2">
                      <a:lumMod val="50000"/>
                    </a:schemeClr>
                  </a:solidFill>
                </a:ln>
              </a:rPr>
              <a:t>Liceo Fermi - Alghero</a:t>
            </a:r>
          </a:p>
          <a:p>
            <a:pPr marL="514350" indent="-514350" algn="ctr">
              <a:buFont typeface="Arial" pitchFamily="34" charset="0"/>
              <a:buAutoNum type="arabicPeriod"/>
              <a:defRPr/>
            </a:pPr>
            <a:r>
              <a:rPr lang="it-IT" sz="2500" b="1" dirty="0" smtClean="0">
                <a:ln>
                  <a:solidFill>
                    <a:schemeClr val="tx2">
                      <a:lumMod val="50000"/>
                    </a:schemeClr>
                  </a:solidFill>
                </a:ln>
              </a:rPr>
              <a:t>Palestra della Scienza - Faenza</a:t>
            </a:r>
          </a:p>
          <a:p>
            <a:pPr marL="514350" indent="-514350" algn="ctr">
              <a:buFont typeface="Arial" pitchFamily="34" charset="0"/>
              <a:buAutoNum type="arabicPeriod"/>
              <a:defRPr/>
            </a:pPr>
            <a:r>
              <a:rPr lang="it-IT" sz="2500" b="1" dirty="0" smtClean="0">
                <a:ln>
                  <a:solidFill>
                    <a:schemeClr val="tx2">
                      <a:lumMod val="50000"/>
                    </a:schemeClr>
                  </a:solidFill>
                </a:ln>
              </a:rPr>
              <a:t>Società Astronomica Italiana </a:t>
            </a:r>
          </a:p>
        </p:txBody>
      </p:sp>
    </p:spTree>
  </p:cSld>
  <p:clrMapOvr>
    <a:masterClrMapping/>
  </p:clrMapOvr>
  <p:transition spd="slow">
    <p:randomBar/>
    <p:sndAc>
      <p:stSnd>
        <p:snd r:embed="rId2" name="bomb.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331640" y="285728"/>
            <a:ext cx="6192688" cy="1296144"/>
          </a:xfrm>
          <a:solidFill>
            <a:schemeClr val="bg1"/>
          </a:solidFill>
        </p:spPr>
        <p:txBody>
          <a:bodyPr>
            <a:noAutofit/>
          </a:bodyPr>
          <a:lstStyle/>
          <a:p>
            <a:r>
              <a:rPr lang="it-IT" dirty="0" smtClean="0"/>
              <a:t>La lavorazione degli specchi</a:t>
            </a:r>
            <a:endParaRPr lang="it-IT" dirty="0">
              <a:solidFill>
                <a:schemeClr val="accent2"/>
              </a:solidFill>
              <a:latin typeface="Algerian" pitchFamily="82" charset="0"/>
            </a:endParaRPr>
          </a:p>
        </p:txBody>
      </p:sp>
      <p:sp>
        <p:nvSpPr>
          <p:cNvPr id="8" name="CasellaDiTesto 7"/>
          <p:cNvSpPr txBox="1"/>
          <p:nvPr/>
        </p:nvSpPr>
        <p:spPr>
          <a:xfrm>
            <a:off x="539552" y="1696159"/>
            <a:ext cx="6377900" cy="2092881"/>
          </a:xfrm>
          <a:prstGeom prst="rect">
            <a:avLst/>
          </a:prstGeom>
          <a:noFill/>
        </p:spPr>
        <p:txBody>
          <a:bodyPr wrap="square" rtlCol="0">
            <a:spAutoFit/>
          </a:bodyPr>
          <a:lstStyle/>
          <a:p>
            <a:pPr marL="261938" indent="-261938" algn="just">
              <a:buFont typeface="Arial" pitchFamily="34" charset="0"/>
              <a:buChar char="•"/>
            </a:pPr>
            <a:r>
              <a:rPr lang="it-IT" sz="2600" dirty="0" smtClean="0">
                <a:ln>
                  <a:solidFill>
                    <a:schemeClr val="tx2">
                      <a:lumMod val="50000"/>
                    </a:schemeClr>
                  </a:solidFill>
                </a:ln>
                <a:solidFill>
                  <a:schemeClr val="tx2">
                    <a:lumMod val="50000"/>
                  </a:schemeClr>
                </a:solidFill>
                <a:cs typeface="Times New Roman" pitchFamily="18" charset="0"/>
              </a:rPr>
              <a:t>La lavorazione di questi specchi è estremamente complessa: le irregolarità superficiali devono essere di dimensioni minori della lunghezza d'onda del raggio che riflette.</a:t>
            </a:r>
            <a:endParaRPr lang="it-IT" sz="2600" dirty="0">
              <a:ln>
                <a:solidFill>
                  <a:schemeClr val="tx2">
                    <a:lumMod val="50000"/>
                  </a:schemeClr>
                </a:solidFill>
              </a:ln>
              <a:solidFill>
                <a:schemeClr val="tx2">
                  <a:lumMod val="50000"/>
                </a:schemeClr>
              </a:solidFill>
              <a:cs typeface="Times New Roman" pitchFamily="18" charset="0"/>
            </a:endParaRPr>
          </a:p>
        </p:txBody>
      </p:sp>
      <p:sp>
        <p:nvSpPr>
          <p:cNvPr id="9" name="CasellaDiTesto 8"/>
          <p:cNvSpPr txBox="1"/>
          <p:nvPr/>
        </p:nvSpPr>
        <p:spPr>
          <a:xfrm>
            <a:off x="3419872" y="3631083"/>
            <a:ext cx="5112568" cy="2462213"/>
          </a:xfrm>
          <a:prstGeom prst="rect">
            <a:avLst/>
          </a:prstGeom>
          <a:noFill/>
        </p:spPr>
        <p:txBody>
          <a:bodyPr wrap="square" rtlCol="0">
            <a:spAutoFit/>
          </a:bodyPr>
          <a:lstStyle/>
          <a:p>
            <a:pPr marL="449263" indent="-449263" algn="just">
              <a:buFont typeface="Arial" pitchFamily="34" charset="0"/>
              <a:buChar char="•"/>
            </a:pPr>
            <a:r>
              <a:rPr lang="it-IT" sz="2600" dirty="0" smtClean="0">
                <a:ln>
                  <a:solidFill>
                    <a:schemeClr val="tx2">
                      <a:lumMod val="50000"/>
                    </a:schemeClr>
                  </a:solidFill>
                </a:ln>
                <a:solidFill>
                  <a:schemeClr val="tx2">
                    <a:lumMod val="50000"/>
                  </a:schemeClr>
                </a:solidFill>
                <a:cs typeface="Times New Roman" pitchFamily="18" charset="0"/>
              </a:rPr>
              <a:t>Nel caso dei raggi X, </a:t>
            </a:r>
            <a:r>
              <a:rPr lang="it-IT" sz="2600" dirty="0" smtClean="0">
                <a:ln>
                  <a:solidFill>
                    <a:schemeClr val="tx2">
                      <a:lumMod val="50000"/>
                    </a:schemeClr>
                  </a:solidFill>
                </a:ln>
                <a:solidFill>
                  <a:schemeClr val="tx2">
                    <a:lumMod val="50000"/>
                  </a:schemeClr>
                </a:solidFill>
                <a:cs typeface="Times New Roman" pitchFamily="18" charset="0"/>
                <a:hlinkClick r:id="rId3"/>
              </a:rPr>
              <a:t>le lunghezze d'onda</a:t>
            </a:r>
            <a:r>
              <a:rPr lang="it-IT" sz="2600" dirty="0" smtClean="0">
                <a:ln>
                  <a:solidFill>
                    <a:schemeClr val="tx2">
                      <a:lumMod val="50000"/>
                    </a:schemeClr>
                  </a:solidFill>
                </a:ln>
                <a:solidFill>
                  <a:schemeClr val="tx2">
                    <a:lumMod val="50000"/>
                  </a:schemeClr>
                </a:solidFill>
                <a:cs typeface="Times New Roman" pitchFamily="18" charset="0"/>
              </a:rPr>
              <a:t> sono mille volte minori di quelle della luce visibile, e quindi gli specchi per raggi X devono essere molto più lisci.</a:t>
            </a:r>
          </a:p>
          <a:p>
            <a:pPr algn="just"/>
            <a:endParaRPr lang="it-IT" sz="2400" dirty="0">
              <a:solidFill>
                <a:schemeClr val="tx2">
                  <a:lumMod val="50000"/>
                </a:schemeClr>
              </a:solidFill>
              <a:cs typeface="Times New Roman" pitchFamily="18" charset="0"/>
            </a:endParaRPr>
          </a:p>
        </p:txBody>
      </p:sp>
    </p:spTree>
  </p:cSld>
  <p:clrMapOvr>
    <a:masterClrMapping/>
  </p:clrMapOvr>
  <p:transition spd="slow">
    <p:cover dir="d"/>
    <p:sndAc>
      <p:stSnd>
        <p:snd r:embed="rId2" name="bomb.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800" decel="100000"/>
                                        <p:tgtEl>
                                          <p:spTgt spid="8"/>
                                        </p:tgtEl>
                                      </p:cBhvr>
                                    </p:animEffect>
                                    <p:anim calcmode="lin" valueType="num">
                                      <p:cBhvr>
                                        <p:cTn id="8" dur="800" decel="100000" fill="hold"/>
                                        <p:tgtEl>
                                          <p:spTgt spid="8"/>
                                        </p:tgtEl>
                                        <p:attrNameLst>
                                          <p:attrName>style.rotation</p:attrName>
                                        </p:attrNameLst>
                                      </p:cBhvr>
                                      <p:tavLst>
                                        <p:tav tm="0">
                                          <p:val>
                                            <p:fltVal val="-90"/>
                                          </p:val>
                                        </p:tav>
                                        <p:tav tm="100000">
                                          <p:val>
                                            <p:fltVal val="0"/>
                                          </p:val>
                                        </p:tav>
                                      </p:tavLst>
                                    </p:anim>
                                    <p:anim calcmode="lin" valueType="num">
                                      <p:cBhvr>
                                        <p:cTn id="9" dur="800" decel="100000" fill="hold"/>
                                        <p:tgtEl>
                                          <p:spTgt spid="8"/>
                                        </p:tgtEl>
                                        <p:attrNameLst>
                                          <p:attrName>ppt_x</p:attrName>
                                        </p:attrNameLst>
                                      </p:cBhvr>
                                      <p:tavLst>
                                        <p:tav tm="0">
                                          <p:val>
                                            <p:strVal val="#ppt_x+0.4"/>
                                          </p:val>
                                        </p:tav>
                                        <p:tav tm="100000">
                                          <p:val>
                                            <p:strVal val="#ppt_x-0.05"/>
                                          </p:val>
                                        </p:tav>
                                      </p:tavLst>
                                    </p:anim>
                                    <p:anim calcmode="lin" valueType="num">
                                      <p:cBhvr>
                                        <p:cTn id="10" dur="800" decel="100000" fill="hold"/>
                                        <p:tgtEl>
                                          <p:spTgt spid="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8"/>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800" decel="100000"/>
                                        <p:tgtEl>
                                          <p:spTgt spid="9"/>
                                        </p:tgtEl>
                                      </p:cBhvr>
                                    </p:animEffect>
                                    <p:anim calcmode="lin" valueType="num">
                                      <p:cBhvr>
                                        <p:cTn id="16" dur="800" decel="100000" fill="hold"/>
                                        <p:tgtEl>
                                          <p:spTgt spid="9"/>
                                        </p:tgtEl>
                                        <p:attrNameLst>
                                          <p:attrName>style.rotation</p:attrName>
                                        </p:attrNameLst>
                                      </p:cBhvr>
                                      <p:tavLst>
                                        <p:tav tm="0">
                                          <p:val>
                                            <p:fltVal val="-90"/>
                                          </p:val>
                                        </p:tav>
                                        <p:tav tm="100000">
                                          <p:val>
                                            <p:fltVal val="0"/>
                                          </p:val>
                                        </p:tav>
                                      </p:tavLst>
                                    </p:anim>
                                    <p:anim calcmode="lin" valueType="num">
                                      <p:cBhvr>
                                        <p:cTn id="17" dur="800" decel="100000" fill="hold"/>
                                        <p:tgtEl>
                                          <p:spTgt spid="9"/>
                                        </p:tgtEl>
                                        <p:attrNameLst>
                                          <p:attrName>ppt_x</p:attrName>
                                        </p:attrNameLst>
                                      </p:cBhvr>
                                      <p:tavLst>
                                        <p:tav tm="0">
                                          <p:val>
                                            <p:strVal val="#ppt_x+0.4"/>
                                          </p:val>
                                        </p:tav>
                                        <p:tav tm="100000">
                                          <p:val>
                                            <p:strVal val="#ppt_x-0.05"/>
                                          </p:val>
                                        </p:tav>
                                      </p:tavLst>
                                    </p:anim>
                                    <p:anim calcmode="lin" valueType="num">
                                      <p:cBhvr>
                                        <p:cTn id="18" dur="800" decel="100000" fill="hold"/>
                                        <p:tgtEl>
                                          <p:spTgt spid="9"/>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Il processo</a:t>
            </a:r>
            <a:endParaRPr lang="it-IT" dirty="0">
              <a:solidFill>
                <a:schemeClr val="accent2"/>
              </a:solidFill>
              <a:latin typeface="Algerian" pitchFamily="82" charset="0"/>
            </a:endParaRPr>
          </a:p>
        </p:txBody>
      </p:sp>
      <p:sp>
        <p:nvSpPr>
          <p:cNvPr id="6" name="CasellaDiTesto 5"/>
          <p:cNvSpPr txBox="1"/>
          <p:nvPr/>
        </p:nvSpPr>
        <p:spPr>
          <a:xfrm>
            <a:off x="395536" y="1512074"/>
            <a:ext cx="8064896" cy="2092881"/>
          </a:xfrm>
          <a:prstGeom prst="rect">
            <a:avLst/>
          </a:prstGeom>
          <a:noFill/>
        </p:spPr>
        <p:txBody>
          <a:bodyPr wrap="square" rtlCol="0">
            <a:spAutoFit/>
          </a:bodyPr>
          <a:lstStyle/>
          <a:p>
            <a:pPr marL="457200" indent="-457200" algn="just">
              <a:buFont typeface="+mj-lt"/>
              <a:buAutoNum type="arabicPeriod"/>
            </a:pPr>
            <a:r>
              <a:rPr lang="it-IT" sz="2600" dirty="0" smtClean="0">
                <a:ln>
                  <a:solidFill>
                    <a:schemeClr val="tx2">
                      <a:lumMod val="50000"/>
                    </a:schemeClr>
                  </a:solidFill>
                </a:ln>
                <a:solidFill>
                  <a:schemeClr val="tx2">
                    <a:lumMod val="50000"/>
                  </a:schemeClr>
                </a:solidFill>
                <a:cs typeface="Times New Roman" pitchFamily="18" charset="0"/>
              </a:rPr>
              <a:t>Si utilizza un mandrino di alluminio rivestito di uno strato di un decimo di millimetro di nichel, depositato sull’alluminio attraverso un processo chimico. Il mandrino così preparato viene sagomato fino a ottenere il profilo parabolico o iperbolico desiderato.</a:t>
            </a:r>
            <a:endParaRPr lang="it-IT" sz="2600" dirty="0">
              <a:ln>
                <a:solidFill>
                  <a:schemeClr val="tx2">
                    <a:lumMod val="50000"/>
                  </a:schemeClr>
                </a:solidFill>
              </a:ln>
              <a:solidFill>
                <a:schemeClr val="tx2">
                  <a:lumMod val="50000"/>
                </a:schemeClr>
              </a:solidFill>
              <a:cs typeface="Times New Roman" pitchFamily="18" charset="0"/>
            </a:endParaRPr>
          </a:p>
        </p:txBody>
      </p:sp>
      <p:sp>
        <p:nvSpPr>
          <p:cNvPr id="7" name="CasellaDiTesto 6"/>
          <p:cNvSpPr txBox="1"/>
          <p:nvPr/>
        </p:nvSpPr>
        <p:spPr>
          <a:xfrm>
            <a:off x="323528" y="3573016"/>
            <a:ext cx="8496944" cy="2492990"/>
          </a:xfrm>
          <a:prstGeom prst="rect">
            <a:avLst/>
          </a:prstGeom>
          <a:noFill/>
        </p:spPr>
        <p:txBody>
          <a:bodyPr wrap="square" rtlCol="0">
            <a:spAutoFit/>
          </a:bodyPr>
          <a:lstStyle/>
          <a:p>
            <a:pPr marL="536575" lvl="8" indent="-536575" algn="just">
              <a:buFont typeface="+mj-lt"/>
              <a:buAutoNum type="arabicPeriod" startAt="2"/>
            </a:pPr>
            <a:r>
              <a:rPr lang="it-IT" sz="2600" dirty="0" smtClean="0">
                <a:ln>
                  <a:solidFill>
                    <a:schemeClr val="tx2">
                      <a:lumMod val="50000"/>
                    </a:schemeClr>
                  </a:solidFill>
                </a:ln>
                <a:solidFill>
                  <a:schemeClr val="tx2">
                    <a:lumMod val="50000"/>
                  </a:schemeClr>
                </a:solidFill>
                <a:cs typeface="Times New Roman" pitchFamily="18" charset="0"/>
              </a:rPr>
              <a:t>Il mandrino viene inserito in un crogiuolo con della polvere d’oro. Il sistema viene riscaldato attraverso un bombardamento di elettroni, fino ad ottenere l’evaporazione della polvere. Gli atomi d’oro si depositano sulla superficie del mandrino, formando un sottile strato di circa 100 miliardesimi di metro. </a:t>
            </a:r>
            <a:endParaRPr lang="it-IT" sz="2600" dirty="0">
              <a:ln>
                <a:solidFill>
                  <a:schemeClr val="tx2">
                    <a:lumMod val="50000"/>
                  </a:schemeClr>
                </a:solidFill>
              </a:ln>
              <a:solidFill>
                <a:schemeClr val="tx2">
                  <a:lumMod val="50000"/>
                </a:schemeClr>
              </a:solidFill>
              <a:cs typeface="Times New Roman" pitchFamily="18" charset="0"/>
            </a:endParaRPr>
          </a:p>
        </p:txBody>
      </p:sp>
    </p:spTree>
  </p:cSld>
  <p:clrMapOvr>
    <a:masterClrMapping/>
  </p:clrMapOvr>
  <p:transition spd="slow">
    <p:cover dir="d"/>
    <p:sndAc>
      <p:stSnd>
        <p:snd r:embed="rId2" name="bomb.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800" decel="100000"/>
                                        <p:tgtEl>
                                          <p:spTgt spid="6"/>
                                        </p:tgtEl>
                                      </p:cBhvr>
                                    </p:animEffect>
                                    <p:anim calcmode="lin" valueType="num">
                                      <p:cBhvr>
                                        <p:cTn id="8" dur="800" decel="100000" fill="hold"/>
                                        <p:tgtEl>
                                          <p:spTgt spid="6"/>
                                        </p:tgtEl>
                                        <p:attrNameLst>
                                          <p:attrName>style.rotation</p:attrName>
                                        </p:attrNameLst>
                                      </p:cBhvr>
                                      <p:tavLst>
                                        <p:tav tm="0">
                                          <p:val>
                                            <p:fltVal val="-90"/>
                                          </p:val>
                                        </p:tav>
                                        <p:tav tm="100000">
                                          <p:val>
                                            <p:fltVal val="0"/>
                                          </p:val>
                                        </p:tav>
                                      </p:tavLst>
                                    </p:anim>
                                    <p:anim calcmode="lin" valueType="num">
                                      <p:cBhvr>
                                        <p:cTn id="9" dur="800" decel="100000" fill="hold"/>
                                        <p:tgtEl>
                                          <p:spTgt spid="6"/>
                                        </p:tgtEl>
                                        <p:attrNameLst>
                                          <p:attrName>ppt_x</p:attrName>
                                        </p:attrNameLst>
                                      </p:cBhvr>
                                      <p:tavLst>
                                        <p:tav tm="0">
                                          <p:val>
                                            <p:strVal val="#ppt_x+0.4"/>
                                          </p:val>
                                        </p:tav>
                                        <p:tav tm="100000">
                                          <p:val>
                                            <p:strVal val="#ppt_x-0.05"/>
                                          </p:val>
                                        </p:tav>
                                      </p:tavLst>
                                    </p:anim>
                                    <p:anim calcmode="lin" valueType="num">
                                      <p:cBhvr>
                                        <p:cTn id="10" dur="800" decel="100000" fill="hold"/>
                                        <p:tgtEl>
                                          <p:spTgt spid="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800" decel="100000"/>
                                        <p:tgtEl>
                                          <p:spTgt spid="7"/>
                                        </p:tgtEl>
                                      </p:cBhvr>
                                    </p:animEffect>
                                    <p:anim calcmode="lin" valueType="num">
                                      <p:cBhvr>
                                        <p:cTn id="16" dur="800" decel="100000" fill="hold"/>
                                        <p:tgtEl>
                                          <p:spTgt spid="7"/>
                                        </p:tgtEl>
                                        <p:attrNameLst>
                                          <p:attrName>style.rotation</p:attrName>
                                        </p:attrNameLst>
                                      </p:cBhvr>
                                      <p:tavLst>
                                        <p:tav tm="0">
                                          <p:val>
                                            <p:fltVal val="-90"/>
                                          </p:val>
                                        </p:tav>
                                        <p:tav tm="100000">
                                          <p:val>
                                            <p:fltVal val="0"/>
                                          </p:val>
                                        </p:tav>
                                      </p:tavLst>
                                    </p:anim>
                                    <p:anim calcmode="lin" valueType="num">
                                      <p:cBhvr>
                                        <p:cTn id="17" dur="800" decel="100000" fill="hold"/>
                                        <p:tgtEl>
                                          <p:spTgt spid="7"/>
                                        </p:tgtEl>
                                        <p:attrNameLst>
                                          <p:attrName>ppt_x</p:attrName>
                                        </p:attrNameLst>
                                      </p:cBhvr>
                                      <p:tavLst>
                                        <p:tav tm="0">
                                          <p:val>
                                            <p:strVal val="#ppt_x+0.4"/>
                                          </p:val>
                                        </p:tav>
                                        <p:tav tm="100000">
                                          <p:val>
                                            <p:strVal val="#ppt_x-0.05"/>
                                          </p:val>
                                        </p:tav>
                                      </p:tavLst>
                                    </p:anim>
                                    <p:anim calcmode="lin" valueType="num">
                                      <p:cBhvr>
                                        <p:cTn id="18" dur="800" decel="100000" fill="hold"/>
                                        <p:tgtEl>
                                          <p:spTgt spid="7"/>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475656" y="872133"/>
            <a:ext cx="6480720" cy="1692771"/>
          </a:xfrm>
          <a:prstGeom prst="rect">
            <a:avLst/>
          </a:prstGeom>
          <a:noFill/>
        </p:spPr>
        <p:txBody>
          <a:bodyPr wrap="square" rtlCol="0">
            <a:spAutoFit/>
          </a:bodyPr>
          <a:lstStyle/>
          <a:p>
            <a:pPr marL="457200" indent="-457200" algn="just">
              <a:buFont typeface="+mj-lt"/>
              <a:buAutoNum type="arabicPeriod" startAt="3"/>
            </a:pPr>
            <a:r>
              <a:rPr lang="it-IT" sz="2600" dirty="0" smtClean="0">
                <a:ln>
                  <a:solidFill>
                    <a:schemeClr val="tx2">
                      <a:lumMod val="50000"/>
                    </a:schemeClr>
                  </a:solidFill>
                </a:ln>
                <a:solidFill>
                  <a:schemeClr val="tx2">
                    <a:lumMod val="50000"/>
                  </a:schemeClr>
                </a:solidFill>
                <a:cs typeface="Times New Roman" pitchFamily="18" charset="0"/>
              </a:rPr>
              <a:t>Lo strato di oro è rivestito di un ulteriore strato di nichel attraverso un bagno elettrolitico fino al raggiungimento dello spessore desiderato (0,1 – 1,0 mm). </a:t>
            </a:r>
            <a:endParaRPr lang="it-IT" sz="2600" dirty="0">
              <a:ln>
                <a:solidFill>
                  <a:schemeClr val="tx2">
                    <a:lumMod val="50000"/>
                  </a:schemeClr>
                </a:solidFill>
              </a:ln>
              <a:solidFill>
                <a:schemeClr val="tx2">
                  <a:lumMod val="50000"/>
                </a:schemeClr>
              </a:solidFill>
              <a:cs typeface="Times New Roman" pitchFamily="18" charset="0"/>
            </a:endParaRPr>
          </a:p>
        </p:txBody>
      </p:sp>
      <p:sp>
        <p:nvSpPr>
          <p:cNvPr id="6" name="CasellaDiTesto 5"/>
          <p:cNvSpPr txBox="1"/>
          <p:nvPr/>
        </p:nvSpPr>
        <p:spPr>
          <a:xfrm>
            <a:off x="1043608" y="2912164"/>
            <a:ext cx="7092280" cy="2893100"/>
          </a:xfrm>
          <a:prstGeom prst="rect">
            <a:avLst/>
          </a:prstGeom>
          <a:noFill/>
        </p:spPr>
        <p:txBody>
          <a:bodyPr wrap="square" rtlCol="0">
            <a:spAutoFit/>
          </a:bodyPr>
          <a:lstStyle/>
          <a:p>
            <a:pPr marL="514350" indent="-514350" algn="just">
              <a:buFont typeface="+mj-lt"/>
              <a:buAutoNum type="arabicPeriod" startAt="4"/>
            </a:pPr>
            <a:r>
              <a:rPr lang="it-IT" sz="2600" dirty="0" smtClean="0">
                <a:ln>
                  <a:solidFill>
                    <a:schemeClr val="tx2">
                      <a:lumMod val="50000"/>
                    </a:schemeClr>
                  </a:solidFill>
                </a:ln>
                <a:solidFill>
                  <a:schemeClr val="tx2">
                    <a:lumMod val="50000"/>
                  </a:schemeClr>
                </a:solidFill>
                <a:cs typeface="Times New Roman" pitchFamily="18" charset="0"/>
              </a:rPr>
              <a:t>L’ultima fase è la separazione dello strato dal mandrino, ottenuta raffreddando quest’ultimo: infatti il </a:t>
            </a:r>
            <a:r>
              <a:rPr lang="it-IT" sz="2600" dirty="0" smtClean="0">
                <a:ln>
                  <a:solidFill>
                    <a:schemeClr val="tx2">
                      <a:lumMod val="50000"/>
                    </a:schemeClr>
                  </a:solidFill>
                </a:ln>
                <a:solidFill>
                  <a:schemeClr val="tx2">
                    <a:lumMod val="50000"/>
                  </a:schemeClr>
                </a:solidFill>
                <a:cs typeface="Times New Roman" pitchFamily="18" charset="0"/>
                <a:hlinkClick r:id="rId3"/>
              </a:rPr>
              <a:t>coefficiente di espansione termica </a:t>
            </a:r>
            <a:r>
              <a:rPr lang="it-IT" sz="2600" dirty="0" smtClean="0">
                <a:ln>
                  <a:solidFill>
                    <a:schemeClr val="tx2">
                      <a:lumMod val="50000"/>
                    </a:schemeClr>
                  </a:solidFill>
                </a:ln>
                <a:solidFill>
                  <a:schemeClr val="tx2">
                    <a:lumMod val="50000"/>
                  </a:schemeClr>
                </a:solidFill>
                <a:cs typeface="Times New Roman" pitchFamily="18" charset="0"/>
              </a:rPr>
              <a:t>dell’alluminio è circa il doppio di quello del nickel e con il raffreddamento si crea una piccola intercapedine che permette la separazione dello specchio.</a:t>
            </a:r>
            <a:endParaRPr lang="it-IT" sz="2600" dirty="0">
              <a:ln>
                <a:solidFill>
                  <a:schemeClr val="tx2">
                    <a:lumMod val="50000"/>
                  </a:schemeClr>
                </a:solidFill>
              </a:ln>
              <a:solidFill>
                <a:schemeClr val="tx2">
                  <a:lumMod val="50000"/>
                </a:schemeClr>
              </a:solidFill>
              <a:cs typeface="Times New Roman" pitchFamily="18" charset="0"/>
            </a:endParaRPr>
          </a:p>
        </p:txBody>
      </p:sp>
    </p:spTree>
  </p:cSld>
  <p:clrMapOvr>
    <a:masterClrMapping/>
  </p:clrMapOvr>
  <p:transition spd="slow">
    <p:cover dir="d"/>
    <p:sndAc>
      <p:stSnd>
        <p:snd r:embed="rId2" name="bomb.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800" decel="100000"/>
                                        <p:tgtEl>
                                          <p:spTgt spid="6"/>
                                        </p:tgtEl>
                                      </p:cBhvr>
                                    </p:animEffect>
                                    <p:anim calcmode="lin" valueType="num">
                                      <p:cBhvr>
                                        <p:cTn id="16" dur="800" decel="100000" fill="hold"/>
                                        <p:tgtEl>
                                          <p:spTgt spid="6"/>
                                        </p:tgtEl>
                                        <p:attrNameLst>
                                          <p:attrName>style.rotation</p:attrName>
                                        </p:attrNameLst>
                                      </p:cBhvr>
                                      <p:tavLst>
                                        <p:tav tm="0">
                                          <p:val>
                                            <p:fltVal val="-90"/>
                                          </p:val>
                                        </p:tav>
                                        <p:tav tm="100000">
                                          <p:val>
                                            <p:fltVal val="0"/>
                                          </p:val>
                                        </p:tav>
                                      </p:tavLst>
                                    </p:anim>
                                    <p:anim calcmode="lin" valueType="num">
                                      <p:cBhvr>
                                        <p:cTn id="17" dur="800" decel="100000" fill="hold"/>
                                        <p:tgtEl>
                                          <p:spTgt spid="6"/>
                                        </p:tgtEl>
                                        <p:attrNameLst>
                                          <p:attrName>ppt_x</p:attrName>
                                        </p:attrNameLst>
                                      </p:cBhvr>
                                      <p:tavLst>
                                        <p:tav tm="0">
                                          <p:val>
                                            <p:strVal val="#ppt_x+0.4"/>
                                          </p:val>
                                        </p:tav>
                                        <p:tav tm="100000">
                                          <p:val>
                                            <p:strVal val="#ppt_x-0.05"/>
                                          </p:val>
                                        </p:tav>
                                      </p:tavLst>
                                    </p:anim>
                                    <p:anim calcmode="lin" valueType="num">
                                      <p:cBhvr>
                                        <p:cTn id="18" dur="800" decel="100000" fill="hold"/>
                                        <p:tgtEl>
                                          <p:spTgt spid="6"/>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123728" y="620688"/>
            <a:ext cx="5472608" cy="2893100"/>
          </a:xfrm>
          <a:prstGeom prst="rect">
            <a:avLst/>
          </a:prstGeom>
          <a:noFill/>
        </p:spPr>
        <p:txBody>
          <a:bodyPr wrap="square" rtlCol="0">
            <a:spAutoFit/>
          </a:bodyPr>
          <a:lstStyle/>
          <a:p>
            <a:pPr marL="261938" indent="-261938" algn="just">
              <a:buFont typeface="Arial" pitchFamily="34" charset="0"/>
              <a:buChar char="•"/>
            </a:pPr>
            <a:r>
              <a:rPr lang="it-IT" sz="2600" dirty="0" smtClean="0">
                <a:ln>
                  <a:solidFill>
                    <a:schemeClr val="tx2">
                      <a:lumMod val="50000"/>
                    </a:schemeClr>
                  </a:solidFill>
                </a:ln>
                <a:solidFill>
                  <a:schemeClr val="tx2">
                    <a:lumMod val="50000"/>
                  </a:schemeClr>
                </a:solidFill>
                <a:cs typeface="Times New Roman" pitchFamily="18" charset="0"/>
              </a:rPr>
              <a:t>È lo strato d’oro rinforzato da quello di nickel che costituisce lo specchio. La superficie d’oro ha la funzione di riflettere i raggi X. Il rivestimento di nichel serve a dare consistenza meccanica al sottile strato di metallo prezioso. </a:t>
            </a:r>
            <a:endParaRPr lang="it-IT" sz="2600" dirty="0">
              <a:ln>
                <a:solidFill>
                  <a:schemeClr val="tx2">
                    <a:lumMod val="50000"/>
                  </a:schemeClr>
                </a:solidFill>
              </a:ln>
              <a:solidFill>
                <a:schemeClr val="tx2">
                  <a:lumMod val="50000"/>
                </a:schemeClr>
              </a:solidFill>
              <a:cs typeface="Times New Roman" pitchFamily="18" charset="0"/>
            </a:endParaRPr>
          </a:p>
        </p:txBody>
      </p:sp>
      <p:sp>
        <p:nvSpPr>
          <p:cNvPr id="4" name="CasellaDiTesto 3"/>
          <p:cNvSpPr txBox="1"/>
          <p:nvPr/>
        </p:nvSpPr>
        <p:spPr>
          <a:xfrm>
            <a:off x="827584" y="3717032"/>
            <a:ext cx="4464496" cy="2092881"/>
          </a:xfrm>
          <a:prstGeom prst="rect">
            <a:avLst/>
          </a:prstGeom>
          <a:noFill/>
        </p:spPr>
        <p:txBody>
          <a:bodyPr wrap="square" rtlCol="0">
            <a:spAutoFit/>
          </a:bodyPr>
          <a:lstStyle/>
          <a:p>
            <a:pPr marL="261938" indent="-261938" algn="just">
              <a:buFont typeface="Arial" pitchFamily="34" charset="0"/>
              <a:buChar char="•"/>
            </a:pPr>
            <a:r>
              <a:rPr lang="it-IT" sz="2600" dirty="0" smtClean="0">
                <a:ln>
                  <a:solidFill>
                    <a:schemeClr val="tx2">
                      <a:lumMod val="50000"/>
                    </a:schemeClr>
                  </a:solidFill>
                </a:ln>
                <a:solidFill>
                  <a:schemeClr val="tx2">
                    <a:lumMod val="50000"/>
                  </a:schemeClr>
                </a:solidFill>
                <a:cs typeface="Times New Roman" pitchFamily="18" charset="0"/>
              </a:rPr>
              <a:t>L’oro viene usato perché  ha densità molto elevata il che permette la riflessione dei raggi x anche di energia relativamente alta. </a:t>
            </a:r>
          </a:p>
        </p:txBody>
      </p:sp>
    </p:spTree>
  </p:cSld>
  <p:clrMapOvr>
    <a:masterClrMapping/>
  </p:clrMapOvr>
  <p:transition spd="slow">
    <p:cover dir="d"/>
    <p:sndAc>
      <p:stSnd>
        <p:snd r:embed="rId2" name="bomb.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par>
                                <p:cTn id="13" presetID="30" presetClass="entr" presetSubtype="0" fill="hold" nodeType="with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fade">
                                      <p:cBhvr>
                                        <p:cTn id="15" dur="800" decel="100000"/>
                                        <p:tgtEl>
                                          <p:spTgt spid="4">
                                            <p:txEl>
                                              <p:pRg st="0" end="0"/>
                                            </p:txEl>
                                          </p:spTgt>
                                        </p:tgtEl>
                                      </p:cBhvr>
                                    </p:animEffect>
                                    <p:anim calcmode="lin" valueType="num">
                                      <p:cBhvr>
                                        <p:cTn id="16" dur="800" decel="100000" fill="hold"/>
                                        <p:tgtEl>
                                          <p:spTgt spid="4">
                                            <p:txEl>
                                              <p:pRg st="0" end="0"/>
                                            </p:txEl>
                                          </p:spTgt>
                                        </p:tgtEl>
                                        <p:attrNameLst>
                                          <p:attrName>style.rotation</p:attrName>
                                        </p:attrNameLst>
                                      </p:cBhvr>
                                      <p:tavLst>
                                        <p:tav tm="0">
                                          <p:val>
                                            <p:fltVal val="-90"/>
                                          </p:val>
                                        </p:tav>
                                        <p:tav tm="100000">
                                          <p:val>
                                            <p:fltVal val="0"/>
                                          </p:val>
                                        </p:tav>
                                      </p:tavLst>
                                    </p:anim>
                                    <p:anim calcmode="lin" valueType="num">
                                      <p:cBhvr>
                                        <p:cTn id="17" dur="800" decel="100000" fill="hold"/>
                                        <p:tgtEl>
                                          <p:spTgt spid="4">
                                            <p:txEl>
                                              <p:pRg st="0" end="0"/>
                                            </p:txEl>
                                          </p:spTgt>
                                        </p:tgtEl>
                                        <p:attrNameLst>
                                          <p:attrName>ppt_x</p:attrName>
                                        </p:attrNameLst>
                                      </p:cBhvr>
                                      <p:tavLst>
                                        <p:tav tm="0">
                                          <p:val>
                                            <p:strVal val="#ppt_x+0.4"/>
                                          </p:val>
                                        </p:tav>
                                        <p:tav tm="100000">
                                          <p:val>
                                            <p:strVal val="#ppt_x-0.05"/>
                                          </p:val>
                                        </p:tav>
                                      </p:tavLst>
                                    </p:anim>
                                    <p:anim calcmode="lin" valueType="num">
                                      <p:cBhvr>
                                        <p:cTn id="18" dur="800" decel="100000" fill="hold"/>
                                        <p:tgtEl>
                                          <p:spTgt spid="4">
                                            <p:txEl>
                                              <p:pRg st="0" end="0"/>
                                            </p:txEl>
                                          </p:spTgt>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4">
                                            <p:txEl>
                                              <p:pRg st="0" end="0"/>
                                            </p:txEl>
                                          </p:spTgt>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4">
                                            <p:txEl>
                                              <p:pRg st="0" end="0"/>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clrChange>
              <a:clrFrom>
                <a:srgbClr val="DBEEF4"/>
              </a:clrFrom>
              <a:clrTo>
                <a:srgbClr val="DBEEF4">
                  <a:alpha val="0"/>
                </a:srgbClr>
              </a:clrTo>
            </a:clrChange>
          </a:blip>
          <a:srcRect/>
          <a:stretch>
            <a:fillRect/>
          </a:stretch>
        </p:blipFill>
        <p:spPr bwMode="auto">
          <a:xfrm>
            <a:off x="1571604" y="428604"/>
            <a:ext cx="6029325" cy="5619750"/>
          </a:xfrm>
          <a:prstGeom prst="rect">
            <a:avLst/>
          </a:prstGeom>
          <a:noFill/>
          <a:ln w="9525">
            <a:noFill/>
            <a:miter lim="800000"/>
            <a:headEnd/>
            <a:tailEnd/>
          </a:ln>
          <a:effectLst/>
        </p:spPr>
      </p:pic>
      <p:sp>
        <p:nvSpPr>
          <p:cNvPr id="3" name="CasellaDiTesto 2"/>
          <p:cNvSpPr txBox="1"/>
          <p:nvPr/>
        </p:nvSpPr>
        <p:spPr>
          <a:xfrm>
            <a:off x="2987824" y="2564904"/>
            <a:ext cx="3312368" cy="1200329"/>
          </a:xfrm>
          <a:prstGeom prst="rect">
            <a:avLst/>
          </a:prstGeom>
          <a:noFill/>
        </p:spPr>
        <p:txBody>
          <a:bodyPr wrap="square" rtlCol="0">
            <a:spAutoFit/>
          </a:bodyPr>
          <a:lstStyle/>
          <a:p>
            <a:r>
              <a:rPr lang="it-IT" sz="2400" dirty="0" smtClean="0">
                <a:solidFill>
                  <a:schemeClr val="bg1"/>
                </a:solidFill>
                <a:latin typeface="Times New Roman" pitchFamily="18" charset="0"/>
                <a:cs typeface="Times New Roman" pitchFamily="18" charset="0"/>
              </a:rPr>
              <a:t>GARIBOLDI ANDREA</a:t>
            </a:r>
          </a:p>
          <a:p>
            <a:r>
              <a:rPr lang="it-IT" sz="2400" dirty="0" smtClean="0">
                <a:solidFill>
                  <a:schemeClr val="bg1"/>
                </a:solidFill>
                <a:latin typeface="Times New Roman" pitchFamily="18" charset="0"/>
                <a:cs typeface="Times New Roman" pitchFamily="18" charset="0"/>
              </a:rPr>
              <a:t>GIUFFRE’ RICCARDO</a:t>
            </a:r>
          </a:p>
          <a:p>
            <a:r>
              <a:rPr lang="it-IT" sz="2400" dirty="0" smtClean="0">
                <a:solidFill>
                  <a:schemeClr val="bg1"/>
                </a:solidFill>
                <a:latin typeface="Times New Roman" pitchFamily="18" charset="0"/>
                <a:cs typeface="Times New Roman" pitchFamily="18" charset="0"/>
              </a:rPr>
              <a:t>PELUCCHI TOMMASO</a:t>
            </a:r>
          </a:p>
        </p:txBody>
      </p:sp>
    </p:spTree>
  </p:cSld>
  <p:clrMapOvr>
    <a:masterClrMapping/>
  </p:clrMapOvr>
  <p:transition spd="slow">
    <p:randomBar/>
    <p:sndAc>
      <p:stSnd>
        <p:snd r:embed="rId2" name="bomb.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p:cNvPicPr>
            <a:picLocks noChangeAspect="1" noChangeArrowheads="1"/>
          </p:cNvPicPr>
          <p:nvPr/>
        </p:nvPicPr>
        <p:blipFill>
          <a:blip r:embed="rId4" cstate="print">
            <a:clrChange>
              <a:clrFrom>
                <a:srgbClr val="DBEEF4"/>
              </a:clrFrom>
              <a:clrTo>
                <a:srgbClr val="DBEEF4">
                  <a:alpha val="0"/>
                </a:srgbClr>
              </a:clrTo>
            </a:clrChange>
          </a:blip>
          <a:srcRect/>
          <a:stretch>
            <a:fillRect/>
          </a:stretch>
        </p:blipFill>
        <p:spPr bwMode="auto">
          <a:xfrm>
            <a:off x="1571604" y="571480"/>
            <a:ext cx="6029325" cy="5619750"/>
          </a:xfrm>
          <a:prstGeom prst="rect">
            <a:avLst/>
          </a:prstGeom>
          <a:noFill/>
          <a:ln w="9525">
            <a:noFill/>
            <a:miter lim="800000"/>
            <a:headEnd/>
            <a:tailEnd/>
          </a:ln>
          <a:effectLst/>
        </p:spPr>
      </p:pic>
      <p:sp>
        <p:nvSpPr>
          <p:cNvPr id="5" name="CasellaDiTesto 4"/>
          <p:cNvSpPr txBox="1"/>
          <p:nvPr/>
        </p:nvSpPr>
        <p:spPr>
          <a:xfrm>
            <a:off x="3275856" y="2780928"/>
            <a:ext cx="2664296" cy="1077218"/>
          </a:xfrm>
          <a:prstGeom prst="rect">
            <a:avLst/>
          </a:prstGeom>
          <a:noFill/>
        </p:spPr>
        <p:txBody>
          <a:bodyPr wrap="square" rtlCol="0">
            <a:spAutoFit/>
          </a:bodyPr>
          <a:lstStyle/>
          <a:p>
            <a:pPr algn="ctr"/>
            <a:r>
              <a:rPr lang="it-IT" sz="3200" dirty="0" smtClean="0">
                <a:solidFill>
                  <a:schemeClr val="bg1"/>
                </a:solidFill>
                <a:latin typeface="Times New Roman" pitchFamily="18" charset="0"/>
                <a:cs typeface="Times New Roman" pitchFamily="18" charset="0"/>
              </a:rPr>
              <a:t>TELESCOPIO A RAGGI  X</a:t>
            </a:r>
            <a:endParaRPr lang="it-IT" sz="3200" dirty="0">
              <a:solidFill>
                <a:schemeClr val="bg1"/>
              </a:solidFill>
              <a:latin typeface="Times New Roman" pitchFamily="18" charset="0"/>
              <a:cs typeface="Times New Roman" pitchFamily="18" charset="0"/>
            </a:endParaRPr>
          </a:p>
        </p:txBody>
      </p:sp>
    </p:spTree>
  </p:cSld>
  <p:clrMapOvr>
    <a:masterClrMapping/>
  </p:clrMapOvr>
  <p:transition spd="slow">
    <p:cover dir="d"/>
    <p:sndAc>
      <p:stSnd>
        <p:snd r:embed="rId3" name="bomb.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03648" y="188640"/>
            <a:ext cx="6408712" cy="1296144"/>
          </a:xfrm>
        </p:spPr>
        <p:txBody>
          <a:bodyPr>
            <a:noAutofit/>
          </a:bodyPr>
          <a:lstStyle/>
          <a:p>
            <a:r>
              <a:rPr lang="it-IT" dirty="0" err="1" smtClean="0"/>
              <a:t>Perchè</a:t>
            </a:r>
            <a:r>
              <a:rPr lang="it-IT" dirty="0" smtClean="0"/>
              <a:t> è stato progettato?</a:t>
            </a:r>
            <a:endParaRPr lang="it-IT" dirty="0"/>
          </a:p>
        </p:txBody>
      </p:sp>
      <p:sp>
        <p:nvSpPr>
          <p:cNvPr id="3" name="Segnaposto contenuto 2"/>
          <p:cNvSpPr>
            <a:spLocks noGrp="1"/>
          </p:cNvSpPr>
          <p:nvPr>
            <p:ph idx="1"/>
          </p:nvPr>
        </p:nvSpPr>
        <p:spPr>
          <a:xfrm>
            <a:off x="1331640" y="1844824"/>
            <a:ext cx="6552728" cy="1008112"/>
          </a:xfrm>
        </p:spPr>
        <p:txBody>
          <a:bodyPr>
            <a:noAutofit/>
          </a:bodyPr>
          <a:lstStyle/>
          <a:p>
            <a:pPr marL="261938" indent="-261938" algn="just" eaLnBrk="1" hangingPunct="1"/>
            <a:r>
              <a:rPr lang="it-IT" sz="2600" dirty="0" smtClean="0">
                <a:cs typeface="Times New Roman" pitchFamily="18" charset="0"/>
              </a:rPr>
              <a:t>L’obiettivo dei fisici, dopo la scoperta dei raggi X, è quello di rilevarne sorgenti al di fuori del Sistema Solare.</a:t>
            </a:r>
          </a:p>
        </p:txBody>
      </p:sp>
      <p:sp>
        <p:nvSpPr>
          <p:cNvPr id="4" name="CasellaDiTesto 3"/>
          <p:cNvSpPr txBox="1"/>
          <p:nvPr/>
        </p:nvSpPr>
        <p:spPr>
          <a:xfrm>
            <a:off x="1331640" y="3284984"/>
            <a:ext cx="6624736" cy="2462213"/>
          </a:xfrm>
          <a:prstGeom prst="rect">
            <a:avLst/>
          </a:prstGeom>
          <a:noFill/>
        </p:spPr>
        <p:txBody>
          <a:bodyPr wrap="square" rtlCol="0">
            <a:spAutoFit/>
          </a:bodyPr>
          <a:lstStyle/>
          <a:p>
            <a:pPr marL="261938" indent="-261938" algn="just" fontAlgn="base">
              <a:spcBef>
                <a:spcPct val="20000"/>
              </a:spcBef>
              <a:spcAft>
                <a:spcPct val="0"/>
              </a:spcAft>
              <a:buFont typeface="Arial" pitchFamily="34" charset="0"/>
              <a:buChar char="•"/>
            </a:pPr>
            <a:r>
              <a:rPr lang="it-IT" sz="2600" dirty="0">
                <a:ln>
                  <a:solidFill>
                    <a:schemeClr val="tx2">
                      <a:lumMod val="50000"/>
                    </a:schemeClr>
                  </a:solidFill>
                </a:ln>
                <a:solidFill>
                  <a:schemeClr val="tx2">
                    <a:lumMod val="50000"/>
                  </a:schemeClr>
                </a:solidFill>
                <a:cs typeface="Times New Roman" pitchFamily="18" charset="0"/>
              </a:rPr>
              <a:t>Inizialmente le prime osservazioni del cielo in raggi X furono fatte con semplici </a:t>
            </a:r>
            <a:r>
              <a:rPr lang="it-IT" sz="2600" dirty="0">
                <a:ln>
                  <a:solidFill>
                    <a:schemeClr val="tx2">
                      <a:lumMod val="50000"/>
                    </a:schemeClr>
                  </a:solidFill>
                </a:ln>
                <a:solidFill>
                  <a:schemeClr val="tx2">
                    <a:lumMod val="50000"/>
                  </a:schemeClr>
                </a:solidFill>
                <a:cs typeface="Times New Roman" pitchFamily="18" charset="0"/>
                <a:hlinkClick r:id="rId3"/>
              </a:rPr>
              <a:t>contatori Geiger</a:t>
            </a:r>
            <a:r>
              <a:rPr lang="it-IT" sz="2600" dirty="0">
                <a:ln>
                  <a:solidFill>
                    <a:schemeClr val="tx2">
                      <a:lumMod val="50000"/>
                    </a:schemeClr>
                  </a:solidFill>
                </a:ln>
                <a:solidFill>
                  <a:schemeClr val="tx2">
                    <a:lumMod val="50000"/>
                  </a:schemeClr>
                </a:solidFill>
                <a:cs typeface="Times New Roman" pitchFamily="18" charset="0"/>
              </a:rPr>
              <a:t>. Essi non forniscono immagini ma solo l'intensità e la direzione approssimata del cielo da cui proviene il segnale </a:t>
            </a:r>
            <a:r>
              <a:rPr lang="it-IT" sz="2600" dirty="0" smtClean="0">
                <a:ln>
                  <a:solidFill>
                    <a:schemeClr val="tx2">
                      <a:lumMod val="50000"/>
                    </a:schemeClr>
                  </a:solidFill>
                </a:ln>
                <a:solidFill>
                  <a:schemeClr val="tx2">
                    <a:lumMod val="50000"/>
                  </a:schemeClr>
                </a:solidFill>
                <a:cs typeface="Times New Roman" pitchFamily="18" charset="0"/>
              </a:rPr>
              <a:t>rilevato</a:t>
            </a:r>
            <a:r>
              <a:rPr lang="it-IT" sz="2600" dirty="0">
                <a:ln>
                  <a:solidFill>
                    <a:schemeClr val="tx2">
                      <a:lumMod val="50000"/>
                    </a:schemeClr>
                  </a:solidFill>
                </a:ln>
                <a:solidFill>
                  <a:schemeClr val="tx2">
                    <a:lumMod val="50000"/>
                  </a:schemeClr>
                </a:solidFill>
                <a:cs typeface="Times New Roman" pitchFamily="18" charset="0"/>
              </a:rPr>
              <a:t>.</a:t>
            </a:r>
          </a:p>
          <a:p>
            <a:pPr algn="just"/>
            <a:endParaRPr lang="it-IT" sz="2400" dirty="0">
              <a:solidFill>
                <a:schemeClr val="bg1"/>
              </a:solidFill>
              <a:latin typeface="Times New Roman" pitchFamily="18" charset="0"/>
              <a:cs typeface="Times New Roman" pitchFamily="18" charset="0"/>
            </a:endParaRPr>
          </a:p>
        </p:txBody>
      </p:sp>
    </p:spTree>
  </p:cSld>
  <p:clrMapOvr>
    <a:masterClrMapping/>
  </p:clrMapOvr>
  <p:transition spd="slow">
    <p:cover dir="d"/>
    <p:sndAc>
      <p:stSnd>
        <p:snd r:embed="rId2" name="bomb.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800" decel="100000"/>
                                        <p:tgtEl>
                                          <p:spTgt spid="3">
                                            <p:txEl>
                                              <p:pRg st="0" end="0"/>
                                            </p:txEl>
                                          </p:spTgt>
                                        </p:tgtEl>
                                      </p:cBhvr>
                                    </p:animEffect>
                                    <p:anim calcmode="lin" valueType="num">
                                      <p:cBhvr>
                                        <p:cTn id="16"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17"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8"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20000"/>
                <a:lumOff val="8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I progettisti</a:t>
            </a:r>
            <a:endParaRPr lang="it-IT" dirty="0"/>
          </a:p>
        </p:txBody>
      </p:sp>
      <p:sp>
        <p:nvSpPr>
          <p:cNvPr id="4" name="CasellaDiTesto 3"/>
          <p:cNvSpPr txBox="1"/>
          <p:nvPr/>
        </p:nvSpPr>
        <p:spPr>
          <a:xfrm>
            <a:off x="144016" y="1704290"/>
            <a:ext cx="8820472" cy="1292662"/>
          </a:xfrm>
          <a:prstGeom prst="rect">
            <a:avLst/>
          </a:prstGeom>
          <a:noFill/>
        </p:spPr>
        <p:txBody>
          <a:bodyPr wrap="square" rtlCol="0">
            <a:spAutoFit/>
          </a:bodyPr>
          <a:lstStyle/>
          <a:p>
            <a:pPr marL="261938" lvl="0" indent="-261938" algn="just">
              <a:buFont typeface="Arial" pitchFamily="34" charset="0"/>
              <a:buChar char="•"/>
            </a:pPr>
            <a:r>
              <a:rPr lang="it-IT" sz="2600" dirty="0" smtClean="0">
                <a:ln>
                  <a:solidFill>
                    <a:schemeClr val="tx2">
                      <a:lumMod val="50000"/>
                    </a:schemeClr>
                  </a:solidFill>
                </a:ln>
                <a:solidFill>
                  <a:schemeClr val="tx2">
                    <a:lumMod val="50000"/>
                  </a:schemeClr>
                </a:solidFill>
                <a:cs typeface="Times New Roman" pitchFamily="18" charset="0"/>
              </a:rPr>
              <a:t>Giacconi propone il progetto alla NASA ma questa non è interessata.  Inizialmente sceglie quindi di fabbricare contatori simili a quelli Geiger, ma aumentandone la sensibilità.</a:t>
            </a:r>
            <a:endParaRPr lang="it-IT" sz="2600" dirty="0">
              <a:ln>
                <a:solidFill>
                  <a:schemeClr val="tx2">
                    <a:lumMod val="50000"/>
                  </a:schemeClr>
                </a:solidFill>
              </a:ln>
              <a:solidFill>
                <a:schemeClr val="tx2">
                  <a:lumMod val="50000"/>
                </a:schemeClr>
              </a:solidFill>
              <a:cs typeface="Times New Roman" pitchFamily="18" charset="0"/>
            </a:endParaRPr>
          </a:p>
        </p:txBody>
      </p:sp>
      <p:sp>
        <p:nvSpPr>
          <p:cNvPr id="5" name="CasellaDiTesto 4"/>
          <p:cNvSpPr txBox="1"/>
          <p:nvPr/>
        </p:nvSpPr>
        <p:spPr>
          <a:xfrm>
            <a:off x="107504" y="3240266"/>
            <a:ext cx="3456384" cy="2492990"/>
          </a:xfrm>
          <a:prstGeom prst="rect">
            <a:avLst/>
          </a:prstGeom>
          <a:noFill/>
        </p:spPr>
        <p:txBody>
          <a:bodyPr wrap="square" rtlCol="0">
            <a:spAutoFit/>
          </a:bodyPr>
          <a:lstStyle/>
          <a:p>
            <a:pPr marL="261938" indent="-261938" algn="just">
              <a:buFont typeface="Arial" pitchFamily="34" charset="0"/>
              <a:buChar char="•"/>
            </a:pPr>
            <a:r>
              <a:rPr lang="it-IT" sz="2600" dirty="0" smtClean="0">
                <a:ln>
                  <a:solidFill>
                    <a:schemeClr val="tx2">
                      <a:lumMod val="50000"/>
                    </a:schemeClr>
                  </a:solidFill>
                </a:ln>
                <a:solidFill>
                  <a:schemeClr val="tx2">
                    <a:lumMod val="50000"/>
                  </a:schemeClr>
                </a:solidFill>
                <a:cs typeface="Times New Roman" pitchFamily="18" charset="0"/>
              </a:rPr>
              <a:t>Riccardo Giacconi e Bruno Rossi nel 1960 pubblicano la descrizione del loro progetto sul telescopio a raggi X.</a:t>
            </a:r>
            <a:endParaRPr lang="it-IT" sz="2600" dirty="0">
              <a:ln>
                <a:solidFill>
                  <a:schemeClr val="tx2">
                    <a:lumMod val="50000"/>
                  </a:schemeClr>
                </a:solidFill>
              </a:ln>
              <a:solidFill>
                <a:schemeClr val="tx2">
                  <a:lumMod val="50000"/>
                </a:schemeClr>
              </a:solidFill>
              <a:cs typeface="Times New Roman" pitchFamily="18" charset="0"/>
            </a:endParaRPr>
          </a:p>
        </p:txBody>
      </p:sp>
      <p:pic>
        <p:nvPicPr>
          <p:cNvPr id="6" name="Immagine 5" descr="rossi.jpg"/>
          <p:cNvPicPr>
            <a:picLocks noChangeAspect="1"/>
          </p:cNvPicPr>
          <p:nvPr/>
        </p:nvPicPr>
        <p:blipFill>
          <a:blip r:embed="rId4" cstate="print"/>
          <a:stretch>
            <a:fillRect/>
          </a:stretch>
        </p:blipFill>
        <p:spPr>
          <a:xfrm>
            <a:off x="6170021" y="3140968"/>
            <a:ext cx="2434427" cy="2700000"/>
          </a:xfrm>
          <a:prstGeom prst="rect">
            <a:avLst/>
          </a:prstGeom>
        </p:spPr>
      </p:pic>
      <p:pic>
        <p:nvPicPr>
          <p:cNvPr id="7" name="Immagine 6" descr="brutto_vero.jpg"/>
          <p:cNvPicPr>
            <a:picLocks noChangeAspect="1"/>
          </p:cNvPicPr>
          <p:nvPr/>
        </p:nvPicPr>
        <p:blipFill>
          <a:blip r:embed="rId5" cstate="print"/>
          <a:stretch>
            <a:fillRect/>
          </a:stretch>
        </p:blipFill>
        <p:spPr>
          <a:xfrm>
            <a:off x="3923928" y="3140968"/>
            <a:ext cx="2140970" cy="2700000"/>
          </a:xfrm>
          <a:prstGeom prst="rect">
            <a:avLst/>
          </a:prstGeom>
        </p:spPr>
      </p:pic>
      <p:sp>
        <p:nvSpPr>
          <p:cNvPr id="8" name="CasellaDiTesto 7"/>
          <p:cNvSpPr txBox="1"/>
          <p:nvPr/>
        </p:nvSpPr>
        <p:spPr>
          <a:xfrm>
            <a:off x="6228184" y="5909210"/>
            <a:ext cx="2304256" cy="400110"/>
          </a:xfrm>
          <a:prstGeom prst="rect">
            <a:avLst/>
          </a:prstGeom>
          <a:noFill/>
        </p:spPr>
        <p:txBody>
          <a:bodyPr wrap="square" rtlCol="0">
            <a:spAutoFit/>
          </a:bodyPr>
          <a:lstStyle/>
          <a:p>
            <a:pPr algn="ctr"/>
            <a:r>
              <a:rPr lang="it-IT" sz="2000" dirty="0" smtClean="0">
                <a:ln>
                  <a:solidFill>
                    <a:schemeClr val="tx2">
                      <a:lumMod val="50000"/>
                    </a:schemeClr>
                  </a:solidFill>
                </a:ln>
                <a:solidFill>
                  <a:schemeClr val="tx2">
                    <a:lumMod val="50000"/>
                  </a:schemeClr>
                </a:solidFill>
                <a:cs typeface="Times New Roman" pitchFamily="18" charset="0"/>
                <a:hlinkClick r:id="rId6"/>
              </a:rPr>
              <a:t>Bruno Rossi</a:t>
            </a:r>
            <a:endParaRPr lang="it-IT" sz="2000" dirty="0">
              <a:ln>
                <a:solidFill>
                  <a:schemeClr val="tx2">
                    <a:lumMod val="50000"/>
                  </a:schemeClr>
                </a:solidFill>
              </a:ln>
              <a:solidFill>
                <a:schemeClr val="tx2">
                  <a:lumMod val="50000"/>
                </a:schemeClr>
              </a:solidFill>
              <a:cs typeface="Times New Roman" pitchFamily="18" charset="0"/>
              <a:hlinkClick r:id="rId7"/>
            </a:endParaRPr>
          </a:p>
        </p:txBody>
      </p:sp>
      <p:sp>
        <p:nvSpPr>
          <p:cNvPr id="9" name="CasellaDiTesto 8"/>
          <p:cNvSpPr txBox="1"/>
          <p:nvPr/>
        </p:nvSpPr>
        <p:spPr>
          <a:xfrm>
            <a:off x="3995936" y="5837202"/>
            <a:ext cx="2232248" cy="400110"/>
          </a:xfrm>
          <a:prstGeom prst="rect">
            <a:avLst/>
          </a:prstGeom>
          <a:noFill/>
        </p:spPr>
        <p:txBody>
          <a:bodyPr wrap="square" rtlCol="0">
            <a:spAutoFit/>
          </a:bodyPr>
          <a:lstStyle/>
          <a:p>
            <a:r>
              <a:rPr lang="it-IT" sz="2000" dirty="0" smtClean="0">
                <a:ln>
                  <a:solidFill>
                    <a:schemeClr val="tx2">
                      <a:lumMod val="50000"/>
                    </a:schemeClr>
                  </a:solidFill>
                </a:ln>
                <a:solidFill>
                  <a:schemeClr val="tx2">
                    <a:lumMod val="50000"/>
                  </a:schemeClr>
                </a:solidFill>
                <a:cs typeface="Times New Roman" pitchFamily="18" charset="0"/>
                <a:hlinkClick r:id="rId7"/>
              </a:rPr>
              <a:t>Riccardo Giacconi</a:t>
            </a:r>
            <a:endParaRPr lang="it-IT" sz="2000" dirty="0">
              <a:ln>
                <a:solidFill>
                  <a:schemeClr val="tx2">
                    <a:lumMod val="50000"/>
                  </a:schemeClr>
                </a:solidFill>
              </a:ln>
              <a:solidFill>
                <a:schemeClr val="tx2">
                  <a:lumMod val="50000"/>
                </a:schemeClr>
              </a:solidFill>
              <a:cs typeface="Times New Roman" pitchFamily="18" charset="0"/>
            </a:endParaRPr>
          </a:p>
        </p:txBody>
      </p:sp>
    </p:spTree>
  </p:cSld>
  <p:clrMapOvr>
    <a:overrideClrMapping bg1="lt1" tx1="dk1" bg2="lt2" tx2="dk2" accent1="accent1" accent2="accent2" accent3="accent3" accent4="accent4" accent5="accent5" accent6="accent6" hlink="hlink" folHlink="folHlink"/>
  </p:clrMapOvr>
  <p:transition spd="slow">
    <p:cover dir="d"/>
    <p:sndAc>
      <p:stSnd>
        <p:snd r:embed="rId3" name="bomb.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800" decel="100000"/>
                                        <p:tgtEl>
                                          <p:spTgt spid="5"/>
                                        </p:tgtEl>
                                      </p:cBhvr>
                                    </p:animEffect>
                                    <p:anim calcmode="lin" valueType="num">
                                      <p:cBhvr>
                                        <p:cTn id="16" dur="800" decel="100000" fill="hold"/>
                                        <p:tgtEl>
                                          <p:spTgt spid="5"/>
                                        </p:tgtEl>
                                        <p:attrNameLst>
                                          <p:attrName>style.rotation</p:attrName>
                                        </p:attrNameLst>
                                      </p:cBhvr>
                                      <p:tavLst>
                                        <p:tav tm="0">
                                          <p:val>
                                            <p:fltVal val="-90"/>
                                          </p:val>
                                        </p:tav>
                                        <p:tav tm="100000">
                                          <p:val>
                                            <p:fltVal val="0"/>
                                          </p:val>
                                        </p:tav>
                                      </p:tavLst>
                                    </p:anim>
                                    <p:anim calcmode="lin" valueType="num">
                                      <p:cBhvr>
                                        <p:cTn id="17" dur="800" decel="100000" fill="hold"/>
                                        <p:tgtEl>
                                          <p:spTgt spid="5"/>
                                        </p:tgtEl>
                                        <p:attrNameLst>
                                          <p:attrName>ppt_x</p:attrName>
                                        </p:attrNameLst>
                                      </p:cBhvr>
                                      <p:tavLst>
                                        <p:tav tm="0">
                                          <p:val>
                                            <p:strVal val="#ppt_x+0.4"/>
                                          </p:val>
                                        </p:tav>
                                        <p:tav tm="100000">
                                          <p:val>
                                            <p:strVal val="#ppt_x-0.05"/>
                                          </p:val>
                                        </p:tav>
                                      </p:tavLst>
                                    </p:anim>
                                    <p:anim calcmode="lin" valueType="num">
                                      <p:cBhvr>
                                        <p:cTn id="18" dur="800" decel="100000" fill="hold"/>
                                        <p:tgtEl>
                                          <p:spTgt spid="5"/>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21" fill="hold">
                            <p:stCondLst>
                              <p:cond delay="1000"/>
                            </p:stCondLst>
                            <p:childTnLst>
                              <p:par>
                                <p:cTn id="22" presetID="26" presetClass="entr" presetSubtype="0" fill="hold" nodeType="after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down)">
                                      <p:cBhvr>
                                        <p:cTn id="24" dur="580">
                                          <p:stCondLst>
                                            <p:cond delay="0"/>
                                          </p:stCondLst>
                                        </p:cTn>
                                        <p:tgtEl>
                                          <p:spTgt spid="6"/>
                                        </p:tgtEl>
                                      </p:cBhvr>
                                    </p:animEffect>
                                    <p:anim calcmode="lin" valueType="num">
                                      <p:cBhvr>
                                        <p:cTn id="25"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0" dur="26">
                                          <p:stCondLst>
                                            <p:cond delay="650"/>
                                          </p:stCondLst>
                                        </p:cTn>
                                        <p:tgtEl>
                                          <p:spTgt spid="6"/>
                                        </p:tgtEl>
                                      </p:cBhvr>
                                      <p:to x="100000" y="60000"/>
                                    </p:animScale>
                                    <p:animScale>
                                      <p:cBhvr>
                                        <p:cTn id="31" dur="166" decel="50000">
                                          <p:stCondLst>
                                            <p:cond delay="676"/>
                                          </p:stCondLst>
                                        </p:cTn>
                                        <p:tgtEl>
                                          <p:spTgt spid="6"/>
                                        </p:tgtEl>
                                      </p:cBhvr>
                                      <p:to x="100000" y="100000"/>
                                    </p:animScale>
                                    <p:animScale>
                                      <p:cBhvr>
                                        <p:cTn id="32" dur="26">
                                          <p:stCondLst>
                                            <p:cond delay="1312"/>
                                          </p:stCondLst>
                                        </p:cTn>
                                        <p:tgtEl>
                                          <p:spTgt spid="6"/>
                                        </p:tgtEl>
                                      </p:cBhvr>
                                      <p:to x="100000" y="80000"/>
                                    </p:animScale>
                                    <p:animScale>
                                      <p:cBhvr>
                                        <p:cTn id="33" dur="166" decel="50000">
                                          <p:stCondLst>
                                            <p:cond delay="1338"/>
                                          </p:stCondLst>
                                        </p:cTn>
                                        <p:tgtEl>
                                          <p:spTgt spid="6"/>
                                        </p:tgtEl>
                                      </p:cBhvr>
                                      <p:to x="100000" y="100000"/>
                                    </p:animScale>
                                    <p:animScale>
                                      <p:cBhvr>
                                        <p:cTn id="34" dur="26">
                                          <p:stCondLst>
                                            <p:cond delay="1642"/>
                                          </p:stCondLst>
                                        </p:cTn>
                                        <p:tgtEl>
                                          <p:spTgt spid="6"/>
                                        </p:tgtEl>
                                      </p:cBhvr>
                                      <p:to x="100000" y="90000"/>
                                    </p:animScale>
                                    <p:animScale>
                                      <p:cBhvr>
                                        <p:cTn id="35" dur="166" decel="50000">
                                          <p:stCondLst>
                                            <p:cond delay="1668"/>
                                          </p:stCondLst>
                                        </p:cTn>
                                        <p:tgtEl>
                                          <p:spTgt spid="6"/>
                                        </p:tgtEl>
                                      </p:cBhvr>
                                      <p:to x="100000" y="100000"/>
                                    </p:animScale>
                                    <p:animScale>
                                      <p:cBhvr>
                                        <p:cTn id="36" dur="26">
                                          <p:stCondLst>
                                            <p:cond delay="1808"/>
                                          </p:stCondLst>
                                        </p:cTn>
                                        <p:tgtEl>
                                          <p:spTgt spid="6"/>
                                        </p:tgtEl>
                                      </p:cBhvr>
                                      <p:to x="100000" y="95000"/>
                                    </p:animScale>
                                    <p:animScale>
                                      <p:cBhvr>
                                        <p:cTn id="37" dur="166" decel="50000">
                                          <p:stCondLst>
                                            <p:cond delay="1834"/>
                                          </p:stCondLst>
                                        </p:cTn>
                                        <p:tgtEl>
                                          <p:spTgt spid="6"/>
                                        </p:tgtEl>
                                      </p:cBhvr>
                                      <p:to x="100000" y="100000"/>
                                    </p:animScale>
                                  </p:childTnLst>
                                </p:cTn>
                              </p:par>
                              <p:par>
                                <p:cTn id="38" presetID="26" presetClass="entr" presetSubtype="0" fill="hold" nodeType="with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wipe(down)">
                                      <p:cBhvr>
                                        <p:cTn id="40" dur="580">
                                          <p:stCondLst>
                                            <p:cond delay="0"/>
                                          </p:stCondLst>
                                        </p:cTn>
                                        <p:tgtEl>
                                          <p:spTgt spid="7"/>
                                        </p:tgtEl>
                                      </p:cBhvr>
                                    </p:animEffect>
                                    <p:anim calcmode="lin" valueType="num">
                                      <p:cBhvr>
                                        <p:cTn id="41"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46" dur="26">
                                          <p:stCondLst>
                                            <p:cond delay="650"/>
                                          </p:stCondLst>
                                        </p:cTn>
                                        <p:tgtEl>
                                          <p:spTgt spid="7"/>
                                        </p:tgtEl>
                                      </p:cBhvr>
                                      <p:to x="100000" y="60000"/>
                                    </p:animScale>
                                    <p:animScale>
                                      <p:cBhvr>
                                        <p:cTn id="47" dur="166" decel="50000">
                                          <p:stCondLst>
                                            <p:cond delay="676"/>
                                          </p:stCondLst>
                                        </p:cTn>
                                        <p:tgtEl>
                                          <p:spTgt spid="7"/>
                                        </p:tgtEl>
                                      </p:cBhvr>
                                      <p:to x="100000" y="100000"/>
                                    </p:animScale>
                                    <p:animScale>
                                      <p:cBhvr>
                                        <p:cTn id="48" dur="26">
                                          <p:stCondLst>
                                            <p:cond delay="1312"/>
                                          </p:stCondLst>
                                        </p:cTn>
                                        <p:tgtEl>
                                          <p:spTgt spid="7"/>
                                        </p:tgtEl>
                                      </p:cBhvr>
                                      <p:to x="100000" y="80000"/>
                                    </p:animScale>
                                    <p:animScale>
                                      <p:cBhvr>
                                        <p:cTn id="49" dur="166" decel="50000">
                                          <p:stCondLst>
                                            <p:cond delay="1338"/>
                                          </p:stCondLst>
                                        </p:cTn>
                                        <p:tgtEl>
                                          <p:spTgt spid="7"/>
                                        </p:tgtEl>
                                      </p:cBhvr>
                                      <p:to x="100000" y="100000"/>
                                    </p:animScale>
                                    <p:animScale>
                                      <p:cBhvr>
                                        <p:cTn id="50" dur="26">
                                          <p:stCondLst>
                                            <p:cond delay="1642"/>
                                          </p:stCondLst>
                                        </p:cTn>
                                        <p:tgtEl>
                                          <p:spTgt spid="7"/>
                                        </p:tgtEl>
                                      </p:cBhvr>
                                      <p:to x="100000" y="90000"/>
                                    </p:animScale>
                                    <p:animScale>
                                      <p:cBhvr>
                                        <p:cTn id="51" dur="166" decel="50000">
                                          <p:stCondLst>
                                            <p:cond delay="1668"/>
                                          </p:stCondLst>
                                        </p:cTn>
                                        <p:tgtEl>
                                          <p:spTgt spid="7"/>
                                        </p:tgtEl>
                                      </p:cBhvr>
                                      <p:to x="100000" y="100000"/>
                                    </p:animScale>
                                    <p:animScale>
                                      <p:cBhvr>
                                        <p:cTn id="52" dur="26">
                                          <p:stCondLst>
                                            <p:cond delay="1808"/>
                                          </p:stCondLst>
                                        </p:cTn>
                                        <p:tgtEl>
                                          <p:spTgt spid="7"/>
                                        </p:tgtEl>
                                      </p:cBhvr>
                                      <p:to x="100000" y="95000"/>
                                    </p:animScale>
                                    <p:animScale>
                                      <p:cBhvr>
                                        <p:cTn id="53" dur="166" decel="50000">
                                          <p:stCondLst>
                                            <p:cond delay="1834"/>
                                          </p:stCondLst>
                                        </p:cTn>
                                        <p:tgtEl>
                                          <p:spTgt spid="7"/>
                                        </p:tgtEl>
                                      </p:cBhvr>
                                      <p:to x="100000" y="100000"/>
                                    </p:animScale>
                                  </p:childTnLst>
                                </p:cTn>
                              </p:par>
                              <p:par>
                                <p:cTn id="54" presetID="26" presetClass="entr" presetSubtype="0" fill="hold" grpId="0" nodeType="with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wipe(down)">
                                      <p:cBhvr>
                                        <p:cTn id="56" dur="580">
                                          <p:stCondLst>
                                            <p:cond delay="0"/>
                                          </p:stCondLst>
                                        </p:cTn>
                                        <p:tgtEl>
                                          <p:spTgt spid="9"/>
                                        </p:tgtEl>
                                      </p:cBhvr>
                                    </p:animEffect>
                                    <p:anim calcmode="lin" valueType="num">
                                      <p:cBhvr>
                                        <p:cTn id="57"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58"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59"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60"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61"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62" dur="26">
                                          <p:stCondLst>
                                            <p:cond delay="650"/>
                                          </p:stCondLst>
                                        </p:cTn>
                                        <p:tgtEl>
                                          <p:spTgt spid="9"/>
                                        </p:tgtEl>
                                      </p:cBhvr>
                                      <p:to x="100000" y="60000"/>
                                    </p:animScale>
                                    <p:animScale>
                                      <p:cBhvr>
                                        <p:cTn id="63" dur="166" decel="50000">
                                          <p:stCondLst>
                                            <p:cond delay="676"/>
                                          </p:stCondLst>
                                        </p:cTn>
                                        <p:tgtEl>
                                          <p:spTgt spid="9"/>
                                        </p:tgtEl>
                                      </p:cBhvr>
                                      <p:to x="100000" y="100000"/>
                                    </p:animScale>
                                    <p:animScale>
                                      <p:cBhvr>
                                        <p:cTn id="64" dur="26">
                                          <p:stCondLst>
                                            <p:cond delay="1312"/>
                                          </p:stCondLst>
                                        </p:cTn>
                                        <p:tgtEl>
                                          <p:spTgt spid="9"/>
                                        </p:tgtEl>
                                      </p:cBhvr>
                                      <p:to x="100000" y="80000"/>
                                    </p:animScale>
                                    <p:animScale>
                                      <p:cBhvr>
                                        <p:cTn id="65" dur="166" decel="50000">
                                          <p:stCondLst>
                                            <p:cond delay="1338"/>
                                          </p:stCondLst>
                                        </p:cTn>
                                        <p:tgtEl>
                                          <p:spTgt spid="9"/>
                                        </p:tgtEl>
                                      </p:cBhvr>
                                      <p:to x="100000" y="100000"/>
                                    </p:animScale>
                                    <p:animScale>
                                      <p:cBhvr>
                                        <p:cTn id="66" dur="26">
                                          <p:stCondLst>
                                            <p:cond delay="1642"/>
                                          </p:stCondLst>
                                        </p:cTn>
                                        <p:tgtEl>
                                          <p:spTgt spid="9"/>
                                        </p:tgtEl>
                                      </p:cBhvr>
                                      <p:to x="100000" y="90000"/>
                                    </p:animScale>
                                    <p:animScale>
                                      <p:cBhvr>
                                        <p:cTn id="67" dur="166" decel="50000">
                                          <p:stCondLst>
                                            <p:cond delay="1668"/>
                                          </p:stCondLst>
                                        </p:cTn>
                                        <p:tgtEl>
                                          <p:spTgt spid="9"/>
                                        </p:tgtEl>
                                      </p:cBhvr>
                                      <p:to x="100000" y="100000"/>
                                    </p:animScale>
                                    <p:animScale>
                                      <p:cBhvr>
                                        <p:cTn id="68" dur="26">
                                          <p:stCondLst>
                                            <p:cond delay="1808"/>
                                          </p:stCondLst>
                                        </p:cTn>
                                        <p:tgtEl>
                                          <p:spTgt spid="9"/>
                                        </p:tgtEl>
                                      </p:cBhvr>
                                      <p:to x="100000" y="95000"/>
                                    </p:animScale>
                                    <p:animScale>
                                      <p:cBhvr>
                                        <p:cTn id="69" dur="166" decel="50000">
                                          <p:stCondLst>
                                            <p:cond delay="1834"/>
                                          </p:stCondLst>
                                        </p:cTn>
                                        <p:tgtEl>
                                          <p:spTgt spid="9"/>
                                        </p:tgtEl>
                                      </p:cBhvr>
                                      <p:to x="100000" y="100000"/>
                                    </p:animScale>
                                  </p:childTnLst>
                                </p:cTn>
                              </p:par>
                              <p:par>
                                <p:cTn id="70" presetID="26" presetClass="entr" presetSubtype="0" fill="hold" grpId="0" nodeType="withEffect">
                                  <p:stCondLst>
                                    <p:cond delay="0"/>
                                  </p:stCondLst>
                                  <p:childTnLst>
                                    <p:set>
                                      <p:cBhvr>
                                        <p:cTn id="71" dur="1" fill="hold">
                                          <p:stCondLst>
                                            <p:cond delay="0"/>
                                          </p:stCondLst>
                                        </p:cTn>
                                        <p:tgtEl>
                                          <p:spTgt spid="8"/>
                                        </p:tgtEl>
                                        <p:attrNameLst>
                                          <p:attrName>style.visibility</p:attrName>
                                        </p:attrNameLst>
                                      </p:cBhvr>
                                      <p:to>
                                        <p:strVal val="visible"/>
                                      </p:to>
                                    </p:set>
                                    <p:animEffect transition="in" filter="wipe(down)">
                                      <p:cBhvr>
                                        <p:cTn id="72" dur="580">
                                          <p:stCondLst>
                                            <p:cond delay="0"/>
                                          </p:stCondLst>
                                        </p:cTn>
                                        <p:tgtEl>
                                          <p:spTgt spid="8"/>
                                        </p:tgtEl>
                                      </p:cBhvr>
                                    </p:animEffect>
                                    <p:anim calcmode="lin" valueType="num">
                                      <p:cBhvr>
                                        <p:cTn id="73"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74"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75"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76"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77"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78" dur="26">
                                          <p:stCondLst>
                                            <p:cond delay="650"/>
                                          </p:stCondLst>
                                        </p:cTn>
                                        <p:tgtEl>
                                          <p:spTgt spid="8"/>
                                        </p:tgtEl>
                                      </p:cBhvr>
                                      <p:to x="100000" y="60000"/>
                                    </p:animScale>
                                    <p:animScale>
                                      <p:cBhvr>
                                        <p:cTn id="79" dur="166" decel="50000">
                                          <p:stCondLst>
                                            <p:cond delay="676"/>
                                          </p:stCondLst>
                                        </p:cTn>
                                        <p:tgtEl>
                                          <p:spTgt spid="8"/>
                                        </p:tgtEl>
                                      </p:cBhvr>
                                      <p:to x="100000" y="100000"/>
                                    </p:animScale>
                                    <p:animScale>
                                      <p:cBhvr>
                                        <p:cTn id="80" dur="26">
                                          <p:stCondLst>
                                            <p:cond delay="1312"/>
                                          </p:stCondLst>
                                        </p:cTn>
                                        <p:tgtEl>
                                          <p:spTgt spid="8"/>
                                        </p:tgtEl>
                                      </p:cBhvr>
                                      <p:to x="100000" y="80000"/>
                                    </p:animScale>
                                    <p:animScale>
                                      <p:cBhvr>
                                        <p:cTn id="81" dur="166" decel="50000">
                                          <p:stCondLst>
                                            <p:cond delay="1338"/>
                                          </p:stCondLst>
                                        </p:cTn>
                                        <p:tgtEl>
                                          <p:spTgt spid="8"/>
                                        </p:tgtEl>
                                      </p:cBhvr>
                                      <p:to x="100000" y="100000"/>
                                    </p:animScale>
                                    <p:animScale>
                                      <p:cBhvr>
                                        <p:cTn id="82" dur="26">
                                          <p:stCondLst>
                                            <p:cond delay="1642"/>
                                          </p:stCondLst>
                                        </p:cTn>
                                        <p:tgtEl>
                                          <p:spTgt spid="8"/>
                                        </p:tgtEl>
                                      </p:cBhvr>
                                      <p:to x="100000" y="90000"/>
                                    </p:animScale>
                                    <p:animScale>
                                      <p:cBhvr>
                                        <p:cTn id="83" dur="166" decel="50000">
                                          <p:stCondLst>
                                            <p:cond delay="1668"/>
                                          </p:stCondLst>
                                        </p:cTn>
                                        <p:tgtEl>
                                          <p:spTgt spid="8"/>
                                        </p:tgtEl>
                                      </p:cBhvr>
                                      <p:to x="100000" y="100000"/>
                                    </p:animScale>
                                    <p:animScale>
                                      <p:cBhvr>
                                        <p:cTn id="84" dur="26">
                                          <p:stCondLst>
                                            <p:cond delay="1808"/>
                                          </p:stCondLst>
                                        </p:cTn>
                                        <p:tgtEl>
                                          <p:spTgt spid="8"/>
                                        </p:tgtEl>
                                      </p:cBhvr>
                                      <p:to x="100000" y="95000"/>
                                    </p:animScale>
                                    <p:animScale>
                                      <p:cBhvr>
                                        <p:cTn id="85"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Qual è il problema?</a:t>
            </a:r>
            <a:endParaRPr lang="it-IT" dirty="0">
              <a:solidFill>
                <a:schemeClr val="accent2"/>
              </a:solidFill>
              <a:latin typeface="Algerian" pitchFamily="82" charset="0"/>
            </a:endParaRPr>
          </a:p>
        </p:txBody>
      </p:sp>
      <p:sp>
        <p:nvSpPr>
          <p:cNvPr id="3" name="Segnaposto contenuto 2"/>
          <p:cNvSpPr>
            <a:spLocks noGrp="1"/>
          </p:cNvSpPr>
          <p:nvPr>
            <p:ph idx="1"/>
          </p:nvPr>
        </p:nvSpPr>
        <p:spPr>
          <a:xfrm>
            <a:off x="1105272" y="1844824"/>
            <a:ext cx="7211144" cy="1584176"/>
          </a:xfrm>
        </p:spPr>
        <p:txBody>
          <a:bodyPr>
            <a:normAutofit/>
          </a:bodyPr>
          <a:lstStyle/>
          <a:p>
            <a:pPr marL="261938" indent="-261938" algn="just"/>
            <a:r>
              <a:rPr lang="it-IT" sz="2600" dirty="0" smtClean="0">
                <a:cs typeface="Times New Roman" pitchFamily="18" charset="0"/>
              </a:rPr>
              <a:t>I raggi X vengono riflessi solo se colpiscono uno specchio con un angolo di incidenza di circa 1°.</a:t>
            </a:r>
          </a:p>
          <a:p>
            <a:pPr marL="0">
              <a:buNone/>
            </a:pPr>
            <a:endParaRPr lang="it-IT" dirty="0" smtClean="0"/>
          </a:p>
          <a:p>
            <a:pPr marL="0">
              <a:buNone/>
            </a:pPr>
            <a:endParaRPr lang="it-IT" dirty="0"/>
          </a:p>
          <a:p>
            <a:pPr marL="0">
              <a:buNone/>
            </a:pPr>
            <a:endParaRPr lang="it-IT" dirty="0" smtClean="0"/>
          </a:p>
        </p:txBody>
      </p:sp>
      <p:pic>
        <p:nvPicPr>
          <p:cNvPr id="4" name="Immagine 3" descr="1.gif"/>
          <p:cNvPicPr>
            <a:picLocks noChangeAspect="1"/>
          </p:cNvPicPr>
          <p:nvPr/>
        </p:nvPicPr>
        <p:blipFill>
          <a:blip r:embed="rId3" cstate="print"/>
          <a:stretch>
            <a:fillRect/>
          </a:stretch>
        </p:blipFill>
        <p:spPr>
          <a:xfrm>
            <a:off x="2588266" y="2780928"/>
            <a:ext cx="4071966" cy="1541272"/>
          </a:xfrm>
          <a:prstGeom prst="rect">
            <a:avLst/>
          </a:prstGeom>
        </p:spPr>
      </p:pic>
      <p:sp>
        <p:nvSpPr>
          <p:cNvPr id="6" name="CasellaDiTesto 5"/>
          <p:cNvSpPr txBox="1"/>
          <p:nvPr/>
        </p:nvSpPr>
        <p:spPr>
          <a:xfrm>
            <a:off x="1043608" y="4293096"/>
            <a:ext cx="7272808" cy="1692771"/>
          </a:xfrm>
          <a:prstGeom prst="rect">
            <a:avLst/>
          </a:prstGeom>
          <a:noFill/>
        </p:spPr>
        <p:txBody>
          <a:bodyPr wrap="square" rtlCol="0">
            <a:spAutoFit/>
          </a:bodyPr>
          <a:lstStyle/>
          <a:p>
            <a:pPr marL="261938" indent="-261938" algn="just" eaLnBrk="0" fontAlgn="base" hangingPunct="0">
              <a:spcBef>
                <a:spcPct val="20000"/>
              </a:spcBef>
              <a:spcAft>
                <a:spcPct val="0"/>
              </a:spcAft>
              <a:buFont typeface="Arial" pitchFamily="34" charset="0"/>
              <a:buChar char="•"/>
            </a:pPr>
            <a:r>
              <a:rPr lang="it-IT" sz="2600" dirty="0" smtClean="0">
                <a:ln>
                  <a:solidFill>
                    <a:schemeClr val="tx2">
                      <a:lumMod val="50000"/>
                    </a:schemeClr>
                  </a:solidFill>
                </a:ln>
                <a:solidFill>
                  <a:schemeClr val="tx2">
                    <a:lumMod val="50000"/>
                  </a:schemeClr>
                </a:solidFill>
                <a:cs typeface="Times New Roman" pitchFamily="18" charset="0"/>
              </a:rPr>
              <a:t>Quanto più energetica è la radiazione X che si vuole riflettere con questa tecnica, tanto più l'incidenza della radiazione sullo specchio deve essere radente.</a:t>
            </a:r>
            <a:endParaRPr lang="it-IT" sz="2400" dirty="0">
              <a:solidFill>
                <a:schemeClr val="tx2">
                  <a:lumMod val="50000"/>
                </a:schemeClr>
              </a:solidFill>
              <a:cs typeface="Times New Roman" pitchFamily="18" charset="0"/>
            </a:endParaRPr>
          </a:p>
        </p:txBody>
      </p:sp>
    </p:spTree>
  </p:cSld>
  <p:clrMapOvr>
    <a:masterClrMapping/>
  </p:clrMapOvr>
  <p:transition spd="slow">
    <p:cover dir="d"/>
    <p:sndAc>
      <p:stSnd>
        <p:snd r:embed="rId2" name="bomb.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800" decel="100000"/>
                                        <p:tgtEl>
                                          <p:spTgt spid="6"/>
                                        </p:tgtEl>
                                      </p:cBhvr>
                                    </p:animEffect>
                                    <p:anim calcmode="lin" valueType="num">
                                      <p:cBhvr>
                                        <p:cTn id="16" dur="800" decel="100000" fill="hold"/>
                                        <p:tgtEl>
                                          <p:spTgt spid="6"/>
                                        </p:tgtEl>
                                        <p:attrNameLst>
                                          <p:attrName>style.rotation</p:attrName>
                                        </p:attrNameLst>
                                      </p:cBhvr>
                                      <p:tavLst>
                                        <p:tav tm="0">
                                          <p:val>
                                            <p:fltVal val="-90"/>
                                          </p:val>
                                        </p:tav>
                                        <p:tav tm="100000">
                                          <p:val>
                                            <p:fltVal val="0"/>
                                          </p:val>
                                        </p:tav>
                                      </p:tavLst>
                                    </p:anim>
                                    <p:anim calcmode="lin" valueType="num">
                                      <p:cBhvr>
                                        <p:cTn id="17" dur="800" decel="100000" fill="hold"/>
                                        <p:tgtEl>
                                          <p:spTgt spid="6"/>
                                        </p:tgtEl>
                                        <p:attrNameLst>
                                          <p:attrName>ppt_x</p:attrName>
                                        </p:attrNameLst>
                                      </p:cBhvr>
                                      <p:tavLst>
                                        <p:tav tm="0">
                                          <p:val>
                                            <p:strVal val="#ppt_x+0.4"/>
                                          </p:val>
                                        </p:tav>
                                        <p:tav tm="100000">
                                          <p:val>
                                            <p:strVal val="#ppt_x-0.05"/>
                                          </p:val>
                                        </p:tav>
                                      </p:tavLst>
                                    </p:anim>
                                    <p:anim calcmode="lin" valueType="num">
                                      <p:cBhvr>
                                        <p:cTn id="18" dur="800" decel="100000" fill="hold"/>
                                        <p:tgtEl>
                                          <p:spTgt spid="6"/>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par>
                          <p:cTn id="21" fill="hold">
                            <p:stCondLst>
                              <p:cond delay="1000"/>
                            </p:stCondLst>
                            <p:childTnLst>
                              <p:par>
                                <p:cTn id="22" presetID="26" presetClass="entr" presetSubtype="0" fill="hold" nodeType="after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wipe(down)">
                                      <p:cBhvr>
                                        <p:cTn id="24" dur="580">
                                          <p:stCondLst>
                                            <p:cond delay="0"/>
                                          </p:stCondLst>
                                        </p:cTn>
                                        <p:tgtEl>
                                          <p:spTgt spid="4"/>
                                        </p:tgtEl>
                                      </p:cBhvr>
                                    </p:animEffect>
                                    <p:anim calcmode="lin" valueType="num">
                                      <p:cBhvr>
                                        <p:cTn id="25"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0" dur="26">
                                          <p:stCondLst>
                                            <p:cond delay="650"/>
                                          </p:stCondLst>
                                        </p:cTn>
                                        <p:tgtEl>
                                          <p:spTgt spid="4"/>
                                        </p:tgtEl>
                                      </p:cBhvr>
                                      <p:to x="100000" y="60000"/>
                                    </p:animScale>
                                    <p:animScale>
                                      <p:cBhvr>
                                        <p:cTn id="31" dur="166" decel="50000">
                                          <p:stCondLst>
                                            <p:cond delay="676"/>
                                          </p:stCondLst>
                                        </p:cTn>
                                        <p:tgtEl>
                                          <p:spTgt spid="4"/>
                                        </p:tgtEl>
                                      </p:cBhvr>
                                      <p:to x="100000" y="100000"/>
                                    </p:animScale>
                                    <p:animScale>
                                      <p:cBhvr>
                                        <p:cTn id="32" dur="26">
                                          <p:stCondLst>
                                            <p:cond delay="1312"/>
                                          </p:stCondLst>
                                        </p:cTn>
                                        <p:tgtEl>
                                          <p:spTgt spid="4"/>
                                        </p:tgtEl>
                                      </p:cBhvr>
                                      <p:to x="100000" y="80000"/>
                                    </p:animScale>
                                    <p:animScale>
                                      <p:cBhvr>
                                        <p:cTn id="33" dur="166" decel="50000">
                                          <p:stCondLst>
                                            <p:cond delay="1338"/>
                                          </p:stCondLst>
                                        </p:cTn>
                                        <p:tgtEl>
                                          <p:spTgt spid="4"/>
                                        </p:tgtEl>
                                      </p:cBhvr>
                                      <p:to x="100000" y="100000"/>
                                    </p:animScale>
                                    <p:animScale>
                                      <p:cBhvr>
                                        <p:cTn id="34" dur="26">
                                          <p:stCondLst>
                                            <p:cond delay="1642"/>
                                          </p:stCondLst>
                                        </p:cTn>
                                        <p:tgtEl>
                                          <p:spTgt spid="4"/>
                                        </p:tgtEl>
                                      </p:cBhvr>
                                      <p:to x="100000" y="90000"/>
                                    </p:animScale>
                                    <p:animScale>
                                      <p:cBhvr>
                                        <p:cTn id="35" dur="166" decel="50000">
                                          <p:stCondLst>
                                            <p:cond delay="1668"/>
                                          </p:stCondLst>
                                        </p:cTn>
                                        <p:tgtEl>
                                          <p:spTgt spid="4"/>
                                        </p:tgtEl>
                                      </p:cBhvr>
                                      <p:to x="100000" y="100000"/>
                                    </p:animScale>
                                    <p:animScale>
                                      <p:cBhvr>
                                        <p:cTn id="36" dur="26">
                                          <p:stCondLst>
                                            <p:cond delay="1808"/>
                                          </p:stCondLst>
                                        </p:cTn>
                                        <p:tgtEl>
                                          <p:spTgt spid="4"/>
                                        </p:tgtEl>
                                      </p:cBhvr>
                                      <p:to x="100000" y="95000"/>
                                    </p:animScale>
                                    <p:animScale>
                                      <p:cBhvr>
                                        <p:cTn id="37"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La riflessione</a:t>
            </a:r>
            <a:endParaRPr lang="it-IT" dirty="0">
              <a:solidFill>
                <a:schemeClr val="accent2"/>
              </a:solidFill>
              <a:latin typeface="Algerian" pitchFamily="82" charset="0"/>
            </a:endParaRPr>
          </a:p>
        </p:txBody>
      </p:sp>
      <p:sp>
        <p:nvSpPr>
          <p:cNvPr id="5" name="CasellaDiTesto 4"/>
          <p:cNvSpPr txBox="1"/>
          <p:nvPr/>
        </p:nvSpPr>
        <p:spPr>
          <a:xfrm>
            <a:off x="611560" y="1628800"/>
            <a:ext cx="5328592" cy="1292662"/>
          </a:xfrm>
          <a:prstGeom prst="rect">
            <a:avLst/>
          </a:prstGeom>
          <a:noFill/>
        </p:spPr>
        <p:txBody>
          <a:bodyPr wrap="square" rtlCol="0">
            <a:spAutoFit/>
          </a:bodyPr>
          <a:lstStyle/>
          <a:p>
            <a:pPr marL="261938" indent="-261938" algn="just">
              <a:buFont typeface="Arial" pitchFamily="34" charset="0"/>
              <a:buChar char="•"/>
            </a:pPr>
            <a:r>
              <a:rPr lang="it-IT" sz="2600" dirty="0" smtClean="0">
                <a:ln>
                  <a:solidFill>
                    <a:schemeClr val="tx2">
                      <a:lumMod val="50000"/>
                    </a:schemeClr>
                  </a:solidFill>
                </a:ln>
                <a:solidFill>
                  <a:schemeClr val="tx2">
                    <a:lumMod val="50000"/>
                  </a:schemeClr>
                </a:solidFill>
                <a:cs typeface="Times New Roman" pitchFamily="18" charset="0"/>
              </a:rPr>
              <a:t>Raggi provenienti da una sorgente a grande distanza arrivano sulla Terra paralleli tra loro.</a:t>
            </a:r>
            <a:endParaRPr lang="it-IT" sz="2600" dirty="0">
              <a:ln>
                <a:solidFill>
                  <a:schemeClr val="tx2">
                    <a:lumMod val="50000"/>
                  </a:schemeClr>
                </a:solidFill>
              </a:ln>
              <a:solidFill>
                <a:schemeClr val="tx2">
                  <a:lumMod val="50000"/>
                </a:schemeClr>
              </a:solidFill>
              <a:cs typeface="Times New Roman" pitchFamily="18" charset="0"/>
            </a:endParaRPr>
          </a:p>
        </p:txBody>
      </p:sp>
      <p:sp>
        <p:nvSpPr>
          <p:cNvPr id="6" name="CasellaDiTesto 5"/>
          <p:cNvSpPr txBox="1"/>
          <p:nvPr/>
        </p:nvSpPr>
        <p:spPr>
          <a:xfrm>
            <a:off x="611560" y="2996952"/>
            <a:ext cx="4320480" cy="2893100"/>
          </a:xfrm>
          <a:prstGeom prst="rect">
            <a:avLst/>
          </a:prstGeom>
          <a:noFill/>
        </p:spPr>
        <p:txBody>
          <a:bodyPr wrap="square" rtlCol="0">
            <a:spAutoFit/>
          </a:bodyPr>
          <a:lstStyle/>
          <a:p>
            <a:pPr marL="261938" indent="-261938" algn="just">
              <a:buFont typeface="Arial" pitchFamily="34" charset="0"/>
              <a:buChar char="•"/>
            </a:pPr>
            <a:r>
              <a:rPr lang="it-IT" sz="2600" dirty="0" smtClean="0">
                <a:ln>
                  <a:solidFill>
                    <a:schemeClr val="tx2">
                      <a:lumMod val="50000"/>
                    </a:schemeClr>
                  </a:solidFill>
                </a:ln>
                <a:solidFill>
                  <a:schemeClr val="tx2">
                    <a:lumMod val="50000"/>
                  </a:schemeClr>
                </a:solidFill>
                <a:cs typeface="Times New Roman" pitchFamily="18" charset="0"/>
              </a:rPr>
              <a:t>In un fascio incidente di raggi paralleli, essi vengono fatti convergere in un punto, detto fuoco (F) in seguito alla loro riflessione su un paraboloide, il cui asse sia parallelo al fascio incidente.</a:t>
            </a:r>
            <a:endParaRPr lang="it-IT" sz="2600" dirty="0">
              <a:ln>
                <a:solidFill>
                  <a:schemeClr val="tx2">
                    <a:lumMod val="50000"/>
                  </a:schemeClr>
                </a:solidFill>
              </a:ln>
              <a:solidFill>
                <a:schemeClr val="tx2">
                  <a:lumMod val="50000"/>
                </a:schemeClr>
              </a:solidFill>
              <a:cs typeface="Times New Roman" pitchFamily="18" charset="0"/>
            </a:endParaRPr>
          </a:p>
        </p:txBody>
      </p:sp>
      <p:pic>
        <p:nvPicPr>
          <p:cNvPr id="8" name="Immagine 7" descr="riflessione_luce.jpg"/>
          <p:cNvPicPr>
            <a:picLocks noChangeAspect="1"/>
          </p:cNvPicPr>
          <p:nvPr/>
        </p:nvPicPr>
        <p:blipFill>
          <a:blip r:embed="rId4" cstate="print"/>
          <a:stretch>
            <a:fillRect/>
          </a:stretch>
        </p:blipFill>
        <p:spPr>
          <a:xfrm>
            <a:off x="5292080" y="2658591"/>
            <a:ext cx="3228975" cy="2714625"/>
          </a:xfrm>
          <a:prstGeom prst="rect">
            <a:avLst/>
          </a:prstGeom>
        </p:spPr>
      </p:pic>
    </p:spTree>
  </p:cSld>
  <p:clrMapOvr>
    <a:masterClrMapping/>
  </p:clrMapOvr>
  <p:transition spd="slow">
    <p:cover dir="d"/>
    <p:sndAc>
      <p:stSnd>
        <p:snd r:embed="rId3" name="bomb.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800" decel="100000"/>
                                        <p:tgtEl>
                                          <p:spTgt spid="5"/>
                                        </p:tgtEl>
                                      </p:cBhvr>
                                    </p:animEffect>
                                    <p:anim calcmode="lin" valueType="num">
                                      <p:cBhvr>
                                        <p:cTn id="8" dur="800" decel="100000" fill="hold"/>
                                        <p:tgtEl>
                                          <p:spTgt spid="5"/>
                                        </p:tgtEl>
                                        <p:attrNameLst>
                                          <p:attrName>style.rotation</p:attrName>
                                        </p:attrNameLst>
                                      </p:cBhvr>
                                      <p:tavLst>
                                        <p:tav tm="0">
                                          <p:val>
                                            <p:fltVal val="-90"/>
                                          </p:val>
                                        </p:tav>
                                        <p:tav tm="100000">
                                          <p:val>
                                            <p:fltVal val="0"/>
                                          </p:val>
                                        </p:tav>
                                      </p:tavLst>
                                    </p:anim>
                                    <p:anim calcmode="lin" valueType="num">
                                      <p:cBhvr>
                                        <p:cTn id="9" dur="800" decel="100000" fill="hold"/>
                                        <p:tgtEl>
                                          <p:spTgt spid="5"/>
                                        </p:tgtEl>
                                        <p:attrNameLst>
                                          <p:attrName>ppt_x</p:attrName>
                                        </p:attrNameLst>
                                      </p:cBhvr>
                                      <p:tavLst>
                                        <p:tav tm="0">
                                          <p:val>
                                            <p:strVal val="#ppt_x+0.4"/>
                                          </p:val>
                                        </p:tav>
                                        <p:tav tm="100000">
                                          <p:val>
                                            <p:strVal val="#ppt_x-0.05"/>
                                          </p:val>
                                        </p:tav>
                                      </p:tavLst>
                                    </p:anim>
                                    <p:anim calcmode="lin" valueType="num">
                                      <p:cBhvr>
                                        <p:cTn id="10" dur="800" decel="100000" fill="hold"/>
                                        <p:tgtEl>
                                          <p:spTgt spid="5"/>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800" decel="100000"/>
                                        <p:tgtEl>
                                          <p:spTgt spid="6"/>
                                        </p:tgtEl>
                                      </p:cBhvr>
                                    </p:animEffect>
                                    <p:anim calcmode="lin" valueType="num">
                                      <p:cBhvr>
                                        <p:cTn id="16" dur="800" decel="100000" fill="hold"/>
                                        <p:tgtEl>
                                          <p:spTgt spid="6"/>
                                        </p:tgtEl>
                                        <p:attrNameLst>
                                          <p:attrName>style.rotation</p:attrName>
                                        </p:attrNameLst>
                                      </p:cBhvr>
                                      <p:tavLst>
                                        <p:tav tm="0">
                                          <p:val>
                                            <p:fltVal val="-90"/>
                                          </p:val>
                                        </p:tav>
                                        <p:tav tm="100000">
                                          <p:val>
                                            <p:fltVal val="0"/>
                                          </p:val>
                                        </p:tav>
                                      </p:tavLst>
                                    </p:anim>
                                    <p:anim calcmode="lin" valueType="num">
                                      <p:cBhvr>
                                        <p:cTn id="17" dur="800" decel="100000" fill="hold"/>
                                        <p:tgtEl>
                                          <p:spTgt spid="6"/>
                                        </p:tgtEl>
                                        <p:attrNameLst>
                                          <p:attrName>ppt_x</p:attrName>
                                        </p:attrNameLst>
                                      </p:cBhvr>
                                      <p:tavLst>
                                        <p:tav tm="0">
                                          <p:val>
                                            <p:strVal val="#ppt_x+0.4"/>
                                          </p:val>
                                        </p:tav>
                                        <p:tav tm="100000">
                                          <p:val>
                                            <p:strVal val="#ppt_x-0.05"/>
                                          </p:val>
                                        </p:tav>
                                      </p:tavLst>
                                    </p:anim>
                                    <p:anim calcmode="lin" valueType="num">
                                      <p:cBhvr>
                                        <p:cTn id="18" dur="800" decel="100000" fill="hold"/>
                                        <p:tgtEl>
                                          <p:spTgt spid="6"/>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par>
                          <p:cTn id="21" fill="hold">
                            <p:stCondLst>
                              <p:cond delay="1000"/>
                            </p:stCondLst>
                            <p:childTnLst>
                              <p:par>
                                <p:cTn id="22" presetID="26" presetClass="entr" presetSubtype="0" fill="hold" nodeType="after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down)">
                                      <p:cBhvr>
                                        <p:cTn id="24" dur="580">
                                          <p:stCondLst>
                                            <p:cond delay="0"/>
                                          </p:stCondLst>
                                        </p:cTn>
                                        <p:tgtEl>
                                          <p:spTgt spid="8"/>
                                        </p:tgtEl>
                                      </p:cBhvr>
                                    </p:animEffect>
                                    <p:anim calcmode="lin" valueType="num">
                                      <p:cBhvr>
                                        <p:cTn id="25"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30" dur="26">
                                          <p:stCondLst>
                                            <p:cond delay="650"/>
                                          </p:stCondLst>
                                        </p:cTn>
                                        <p:tgtEl>
                                          <p:spTgt spid="8"/>
                                        </p:tgtEl>
                                      </p:cBhvr>
                                      <p:to x="100000" y="60000"/>
                                    </p:animScale>
                                    <p:animScale>
                                      <p:cBhvr>
                                        <p:cTn id="31" dur="166" decel="50000">
                                          <p:stCondLst>
                                            <p:cond delay="676"/>
                                          </p:stCondLst>
                                        </p:cTn>
                                        <p:tgtEl>
                                          <p:spTgt spid="8"/>
                                        </p:tgtEl>
                                      </p:cBhvr>
                                      <p:to x="100000" y="100000"/>
                                    </p:animScale>
                                    <p:animScale>
                                      <p:cBhvr>
                                        <p:cTn id="32" dur="26">
                                          <p:stCondLst>
                                            <p:cond delay="1312"/>
                                          </p:stCondLst>
                                        </p:cTn>
                                        <p:tgtEl>
                                          <p:spTgt spid="8"/>
                                        </p:tgtEl>
                                      </p:cBhvr>
                                      <p:to x="100000" y="80000"/>
                                    </p:animScale>
                                    <p:animScale>
                                      <p:cBhvr>
                                        <p:cTn id="33" dur="166" decel="50000">
                                          <p:stCondLst>
                                            <p:cond delay="1338"/>
                                          </p:stCondLst>
                                        </p:cTn>
                                        <p:tgtEl>
                                          <p:spTgt spid="8"/>
                                        </p:tgtEl>
                                      </p:cBhvr>
                                      <p:to x="100000" y="100000"/>
                                    </p:animScale>
                                    <p:animScale>
                                      <p:cBhvr>
                                        <p:cTn id="34" dur="26">
                                          <p:stCondLst>
                                            <p:cond delay="1642"/>
                                          </p:stCondLst>
                                        </p:cTn>
                                        <p:tgtEl>
                                          <p:spTgt spid="8"/>
                                        </p:tgtEl>
                                      </p:cBhvr>
                                      <p:to x="100000" y="90000"/>
                                    </p:animScale>
                                    <p:animScale>
                                      <p:cBhvr>
                                        <p:cTn id="35" dur="166" decel="50000">
                                          <p:stCondLst>
                                            <p:cond delay="1668"/>
                                          </p:stCondLst>
                                        </p:cTn>
                                        <p:tgtEl>
                                          <p:spTgt spid="8"/>
                                        </p:tgtEl>
                                      </p:cBhvr>
                                      <p:to x="100000" y="100000"/>
                                    </p:animScale>
                                    <p:animScale>
                                      <p:cBhvr>
                                        <p:cTn id="36" dur="26">
                                          <p:stCondLst>
                                            <p:cond delay="1808"/>
                                          </p:stCondLst>
                                        </p:cTn>
                                        <p:tgtEl>
                                          <p:spTgt spid="8"/>
                                        </p:tgtEl>
                                      </p:cBhvr>
                                      <p:to x="100000" y="95000"/>
                                    </p:animScale>
                                    <p:animScale>
                                      <p:cBhvr>
                                        <p:cTn id="37"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La riflessione per i raggi x</a:t>
            </a:r>
            <a:endParaRPr lang="it-IT" sz="4800" dirty="0">
              <a:solidFill>
                <a:schemeClr val="accent2"/>
              </a:solidFill>
              <a:latin typeface="Algerian" pitchFamily="82" charset="0"/>
            </a:endParaRPr>
          </a:p>
        </p:txBody>
      </p:sp>
      <p:sp>
        <p:nvSpPr>
          <p:cNvPr id="4" name="CasellaDiTesto 3"/>
          <p:cNvSpPr txBox="1"/>
          <p:nvPr/>
        </p:nvSpPr>
        <p:spPr>
          <a:xfrm>
            <a:off x="2483768" y="1772816"/>
            <a:ext cx="5976664" cy="1692771"/>
          </a:xfrm>
          <a:prstGeom prst="rect">
            <a:avLst/>
          </a:prstGeom>
          <a:noFill/>
        </p:spPr>
        <p:txBody>
          <a:bodyPr wrap="square" rtlCol="0">
            <a:spAutoFit/>
          </a:bodyPr>
          <a:lstStyle/>
          <a:p>
            <a:pPr marL="261938" indent="-261938" algn="just">
              <a:buFont typeface="Arial" pitchFamily="34" charset="0"/>
              <a:buChar char="•"/>
            </a:pPr>
            <a:r>
              <a:rPr lang="it-IT" sz="2600" dirty="0" smtClean="0">
                <a:ln>
                  <a:solidFill>
                    <a:schemeClr val="tx2">
                      <a:lumMod val="50000"/>
                    </a:schemeClr>
                  </a:solidFill>
                </a:ln>
                <a:solidFill>
                  <a:schemeClr val="tx2">
                    <a:lumMod val="50000"/>
                  </a:schemeClr>
                </a:solidFill>
                <a:cs typeface="Times New Roman" pitchFamily="18" charset="0"/>
              </a:rPr>
              <a:t>La proprietà prima citata vale anche per i raggi X, ma, come già detto, la loro incidenza deve essere radente lo specchio. </a:t>
            </a:r>
            <a:endParaRPr lang="it-IT" sz="2600" dirty="0">
              <a:ln>
                <a:solidFill>
                  <a:schemeClr val="tx2">
                    <a:lumMod val="50000"/>
                  </a:schemeClr>
                </a:solidFill>
              </a:ln>
              <a:solidFill>
                <a:schemeClr val="tx2">
                  <a:lumMod val="50000"/>
                </a:schemeClr>
              </a:solidFill>
              <a:cs typeface="Times New Roman" pitchFamily="18" charset="0"/>
            </a:endParaRPr>
          </a:p>
        </p:txBody>
      </p:sp>
      <p:sp>
        <p:nvSpPr>
          <p:cNvPr id="5" name="CasellaDiTesto 4"/>
          <p:cNvSpPr txBox="1"/>
          <p:nvPr/>
        </p:nvSpPr>
        <p:spPr>
          <a:xfrm>
            <a:off x="611560" y="3717032"/>
            <a:ext cx="6373942" cy="1692771"/>
          </a:xfrm>
          <a:prstGeom prst="rect">
            <a:avLst/>
          </a:prstGeom>
          <a:noFill/>
        </p:spPr>
        <p:txBody>
          <a:bodyPr wrap="square" rtlCol="0">
            <a:spAutoFit/>
          </a:bodyPr>
          <a:lstStyle/>
          <a:p>
            <a:pPr marL="261938" indent="-261938" algn="just">
              <a:buFont typeface="Arial" pitchFamily="34" charset="0"/>
              <a:buChar char="•"/>
            </a:pPr>
            <a:r>
              <a:rPr lang="it-IT" sz="2600" dirty="0" smtClean="0">
                <a:ln>
                  <a:solidFill>
                    <a:schemeClr val="tx2">
                      <a:lumMod val="50000"/>
                    </a:schemeClr>
                  </a:solidFill>
                </a:ln>
                <a:solidFill>
                  <a:schemeClr val="tx2">
                    <a:lumMod val="50000"/>
                  </a:schemeClr>
                </a:solidFill>
                <a:cs typeface="Times New Roman" pitchFamily="18" charset="0"/>
              </a:rPr>
              <a:t>Perciò, invece di utilizzare la regione della parabola vicina al vertice, si usano le pareti, che formano con il fascio incidente un angolo piccolo quanto è necessario.</a:t>
            </a:r>
          </a:p>
        </p:txBody>
      </p:sp>
    </p:spTree>
  </p:cSld>
  <p:clrMapOvr>
    <a:masterClrMapping/>
  </p:clrMapOvr>
  <p:transition spd="slow">
    <p:cover dir="d"/>
    <p:sndAc>
      <p:stSnd>
        <p:snd r:embed="rId2" name="bomb.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800" decel="100000"/>
                                        <p:tgtEl>
                                          <p:spTgt spid="5"/>
                                        </p:tgtEl>
                                      </p:cBhvr>
                                    </p:animEffect>
                                    <p:anim calcmode="lin" valueType="num">
                                      <p:cBhvr>
                                        <p:cTn id="16" dur="800" decel="100000" fill="hold"/>
                                        <p:tgtEl>
                                          <p:spTgt spid="5"/>
                                        </p:tgtEl>
                                        <p:attrNameLst>
                                          <p:attrName>style.rotation</p:attrName>
                                        </p:attrNameLst>
                                      </p:cBhvr>
                                      <p:tavLst>
                                        <p:tav tm="0">
                                          <p:val>
                                            <p:fltVal val="-90"/>
                                          </p:val>
                                        </p:tav>
                                        <p:tav tm="100000">
                                          <p:val>
                                            <p:fltVal val="0"/>
                                          </p:val>
                                        </p:tav>
                                      </p:tavLst>
                                    </p:anim>
                                    <p:anim calcmode="lin" valueType="num">
                                      <p:cBhvr>
                                        <p:cTn id="17" dur="800" decel="100000" fill="hold"/>
                                        <p:tgtEl>
                                          <p:spTgt spid="5"/>
                                        </p:tgtEl>
                                        <p:attrNameLst>
                                          <p:attrName>ppt_x</p:attrName>
                                        </p:attrNameLst>
                                      </p:cBhvr>
                                      <p:tavLst>
                                        <p:tav tm="0">
                                          <p:val>
                                            <p:strVal val="#ppt_x+0.4"/>
                                          </p:val>
                                        </p:tav>
                                        <p:tav tm="100000">
                                          <p:val>
                                            <p:strVal val="#ppt_x-0.05"/>
                                          </p:val>
                                        </p:tav>
                                      </p:tavLst>
                                    </p:anim>
                                    <p:anim calcmode="lin" valueType="num">
                                      <p:cBhvr>
                                        <p:cTn id="18" dur="800" decel="100000" fill="hold"/>
                                        <p:tgtEl>
                                          <p:spTgt spid="5"/>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691680" y="836712"/>
            <a:ext cx="5832648" cy="1692771"/>
          </a:xfrm>
          <a:prstGeom prst="rect">
            <a:avLst/>
          </a:prstGeom>
          <a:noFill/>
        </p:spPr>
        <p:txBody>
          <a:bodyPr wrap="square" rtlCol="0">
            <a:spAutoFit/>
          </a:bodyPr>
          <a:lstStyle/>
          <a:p>
            <a:pPr marL="261938" indent="-261938" algn="just">
              <a:buFont typeface="Arial" pitchFamily="34" charset="0"/>
              <a:buChar char="•"/>
            </a:pPr>
            <a:r>
              <a:rPr lang="it-IT" sz="2600" dirty="0" smtClean="0">
                <a:ln>
                  <a:solidFill>
                    <a:schemeClr val="tx2">
                      <a:lumMod val="50000"/>
                    </a:schemeClr>
                  </a:solidFill>
                </a:ln>
                <a:solidFill>
                  <a:schemeClr val="tx2">
                    <a:lumMod val="50000"/>
                  </a:schemeClr>
                </a:solidFill>
                <a:cs typeface="Times New Roman" pitchFamily="18" charset="0"/>
              </a:rPr>
              <a:t>Per migliorare le prestazioni di questi specchi, si aggiunge poi una seconda superficie riflettente (iperboloide), anch'essa ad incidenza radente.</a:t>
            </a:r>
            <a:endParaRPr lang="it-IT" sz="2600" dirty="0">
              <a:ln>
                <a:solidFill>
                  <a:schemeClr val="tx2">
                    <a:lumMod val="50000"/>
                  </a:schemeClr>
                </a:solidFill>
              </a:ln>
              <a:solidFill>
                <a:schemeClr val="tx2">
                  <a:lumMod val="50000"/>
                </a:schemeClr>
              </a:solidFill>
              <a:cs typeface="Times New Roman" pitchFamily="18" charset="0"/>
            </a:endParaRPr>
          </a:p>
        </p:txBody>
      </p:sp>
      <p:pic>
        <p:nvPicPr>
          <p:cNvPr id="5" name="Immagine 4" descr="iperboloide.jpg"/>
          <p:cNvPicPr>
            <a:picLocks noChangeAspect="1"/>
          </p:cNvPicPr>
          <p:nvPr/>
        </p:nvPicPr>
        <p:blipFill>
          <a:blip r:embed="rId3" cstate="print"/>
          <a:stretch>
            <a:fillRect/>
          </a:stretch>
        </p:blipFill>
        <p:spPr>
          <a:xfrm>
            <a:off x="1691680" y="2636912"/>
            <a:ext cx="5832648" cy="1704975"/>
          </a:xfrm>
          <a:prstGeom prst="rect">
            <a:avLst/>
          </a:prstGeom>
        </p:spPr>
      </p:pic>
      <p:sp>
        <p:nvSpPr>
          <p:cNvPr id="6" name="CasellaDiTesto 5"/>
          <p:cNvSpPr txBox="1"/>
          <p:nvPr/>
        </p:nvSpPr>
        <p:spPr>
          <a:xfrm>
            <a:off x="1619672" y="4509120"/>
            <a:ext cx="5976664" cy="892552"/>
          </a:xfrm>
          <a:prstGeom prst="rect">
            <a:avLst/>
          </a:prstGeom>
          <a:noFill/>
        </p:spPr>
        <p:txBody>
          <a:bodyPr wrap="square" rtlCol="0">
            <a:spAutoFit/>
          </a:bodyPr>
          <a:lstStyle/>
          <a:p>
            <a:pPr marL="261938" indent="-261938" algn="just">
              <a:buFont typeface="Arial" pitchFamily="34" charset="0"/>
              <a:buChar char="•"/>
            </a:pPr>
            <a:r>
              <a:rPr lang="it-IT" sz="2600" dirty="0" smtClean="0">
                <a:ln>
                  <a:solidFill>
                    <a:schemeClr val="tx2">
                      <a:lumMod val="50000"/>
                    </a:schemeClr>
                  </a:solidFill>
                </a:ln>
                <a:solidFill>
                  <a:schemeClr val="tx2">
                    <a:lumMod val="50000"/>
                  </a:schemeClr>
                </a:solidFill>
                <a:cs typeface="Times New Roman" pitchFamily="18" charset="0"/>
              </a:rPr>
              <a:t>Ciò permette  di ridurre la lunghezza focale e le dimensioni dello strumento.</a:t>
            </a:r>
            <a:endParaRPr lang="it-IT" sz="2600" dirty="0">
              <a:ln>
                <a:solidFill>
                  <a:schemeClr val="tx2">
                    <a:lumMod val="50000"/>
                  </a:schemeClr>
                </a:solidFill>
              </a:ln>
              <a:solidFill>
                <a:schemeClr val="tx2">
                  <a:lumMod val="50000"/>
                </a:schemeClr>
              </a:solidFill>
              <a:cs typeface="Times New Roman" pitchFamily="18" charset="0"/>
            </a:endParaRPr>
          </a:p>
        </p:txBody>
      </p:sp>
    </p:spTree>
  </p:cSld>
  <p:clrMapOvr>
    <a:masterClrMapping/>
  </p:clrMapOvr>
  <p:transition spd="slow">
    <p:cover dir="d"/>
    <p:sndAc>
      <p:stSnd>
        <p:snd r:embed="rId2" name="bomb.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800" decel="100000"/>
                                        <p:tgtEl>
                                          <p:spTgt spid="6"/>
                                        </p:tgtEl>
                                      </p:cBhvr>
                                    </p:animEffect>
                                    <p:anim calcmode="lin" valueType="num">
                                      <p:cBhvr>
                                        <p:cTn id="16" dur="800" decel="100000" fill="hold"/>
                                        <p:tgtEl>
                                          <p:spTgt spid="6"/>
                                        </p:tgtEl>
                                        <p:attrNameLst>
                                          <p:attrName>style.rotation</p:attrName>
                                        </p:attrNameLst>
                                      </p:cBhvr>
                                      <p:tavLst>
                                        <p:tav tm="0">
                                          <p:val>
                                            <p:fltVal val="-90"/>
                                          </p:val>
                                        </p:tav>
                                        <p:tav tm="100000">
                                          <p:val>
                                            <p:fltVal val="0"/>
                                          </p:val>
                                        </p:tav>
                                      </p:tavLst>
                                    </p:anim>
                                    <p:anim calcmode="lin" valueType="num">
                                      <p:cBhvr>
                                        <p:cTn id="17" dur="800" decel="100000" fill="hold"/>
                                        <p:tgtEl>
                                          <p:spTgt spid="6"/>
                                        </p:tgtEl>
                                        <p:attrNameLst>
                                          <p:attrName>ppt_x</p:attrName>
                                        </p:attrNameLst>
                                      </p:cBhvr>
                                      <p:tavLst>
                                        <p:tav tm="0">
                                          <p:val>
                                            <p:strVal val="#ppt_x+0.4"/>
                                          </p:val>
                                        </p:tav>
                                        <p:tav tm="100000">
                                          <p:val>
                                            <p:strVal val="#ppt_x-0.05"/>
                                          </p:val>
                                        </p:tav>
                                      </p:tavLst>
                                    </p:anim>
                                    <p:anim calcmode="lin" valueType="num">
                                      <p:cBhvr>
                                        <p:cTn id="18" dur="800" decel="100000" fill="hold"/>
                                        <p:tgtEl>
                                          <p:spTgt spid="6"/>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par>
                          <p:cTn id="21" fill="hold">
                            <p:stCondLst>
                              <p:cond delay="1000"/>
                            </p:stCondLst>
                            <p:childTnLst>
                              <p:par>
                                <p:cTn id="22" presetID="26" presetClass="entr" presetSubtype="0" fill="hold" nodeType="after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down)">
                                      <p:cBhvr>
                                        <p:cTn id="24" dur="580">
                                          <p:stCondLst>
                                            <p:cond delay="0"/>
                                          </p:stCondLst>
                                        </p:cTn>
                                        <p:tgtEl>
                                          <p:spTgt spid="5"/>
                                        </p:tgtEl>
                                      </p:cBhvr>
                                    </p:animEffect>
                                    <p:anim calcmode="lin" valueType="num">
                                      <p:cBhvr>
                                        <p:cTn id="25"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0" dur="26">
                                          <p:stCondLst>
                                            <p:cond delay="650"/>
                                          </p:stCondLst>
                                        </p:cTn>
                                        <p:tgtEl>
                                          <p:spTgt spid="5"/>
                                        </p:tgtEl>
                                      </p:cBhvr>
                                      <p:to x="100000" y="60000"/>
                                    </p:animScale>
                                    <p:animScale>
                                      <p:cBhvr>
                                        <p:cTn id="31" dur="166" decel="50000">
                                          <p:stCondLst>
                                            <p:cond delay="676"/>
                                          </p:stCondLst>
                                        </p:cTn>
                                        <p:tgtEl>
                                          <p:spTgt spid="5"/>
                                        </p:tgtEl>
                                      </p:cBhvr>
                                      <p:to x="100000" y="100000"/>
                                    </p:animScale>
                                    <p:animScale>
                                      <p:cBhvr>
                                        <p:cTn id="32" dur="26">
                                          <p:stCondLst>
                                            <p:cond delay="1312"/>
                                          </p:stCondLst>
                                        </p:cTn>
                                        <p:tgtEl>
                                          <p:spTgt spid="5"/>
                                        </p:tgtEl>
                                      </p:cBhvr>
                                      <p:to x="100000" y="80000"/>
                                    </p:animScale>
                                    <p:animScale>
                                      <p:cBhvr>
                                        <p:cTn id="33" dur="166" decel="50000">
                                          <p:stCondLst>
                                            <p:cond delay="1338"/>
                                          </p:stCondLst>
                                        </p:cTn>
                                        <p:tgtEl>
                                          <p:spTgt spid="5"/>
                                        </p:tgtEl>
                                      </p:cBhvr>
                                      <p:to x="100000" y="100000"/>
                                    </p:animScale>
                                    <p:animScale>
                                      <p:cBhvr>
                                        <p:cTn id="34" dur="26">
                                          <p:stCondLst>
                                            <p:cond delay="1642"/>
                                          </p:stCondLst>
                                        </p:cTn>
                                        <p:tgtEl>
                                          <p:spTgt spid="5"/>
                                        </p:tgtEl>
                                      </p:cBhvr>
                                      <p:to x="100000" y="90000"/>
                                    </p:animScale>
                                    <p:animScale>
                                      <p:cBhvr>
                                        <p:cTn id="35" dur="166" decel="50000">
                                          <p:stCondLst>
                                            <p:cond delay="1668"/>
                                          </p:stCondLst>
                                        </p:cTn>
                                        <p:tgtEl>
                                          <p:spTgt spid="5"/>
                                        </p:tgtEl>
                                      </p:cBhvr>
                                      <p:to x="100000" y="100000"/>
                                    </p:animScale>
                                    <p:animScale>
                                      <p:cBhvr>
                                        <p:cTn id="36" dur="26">
                                          <p:stCondLst>
                                            <p:cond delay="1808"/>
                                          </p:stCondLst>
                                        </p:cTn>
                                        <p:tgtEl>
                                          <p:spTgt spid="5"/>
                                        </p:tgtEl>
                                      </p:cBhvr>
                                      <p:to x="100000" y="95000"/>
                                    </p:animScale>
                                    <p:animScale>
                                      <p:cBhvr>
                                        <p:cTn id="37"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Un ulteriore problema</a:t>
            </a:r>
            <a:endParaRPr lang="it-IT" dirty="0"/>
          </a:p>
        </p:txBody>
      </p:sp>
      <p:sp>
        <p:nvSpPr>
          <p:cNvPr id="6" name="CasellaDiTesto 5"/>
          <p:cNvSpPr txBox="1"/>
          <p:nvPr/>
        </p:nvSpPr>
        <p:spPr>
          <a:xfrm>
            <a:off x="467544" y="1556792"/>
            <a:ext cx="8352928" cy="1292662"/>
          </a:xfrm>
          <a:prstGeom prst="rect">
            <a:avLst/>
          </a:prstGeom>
          <a:noFill/>
        </p:spPr>
        <p:txBody>
          <a:bodyPr wrap="square" rtlCol="0">
            <a:spAutoFit/>
          </a:bodyPr>
          <a:lstStyle/>
          <a:p>
            <a:pPr marL="261938" indent="-261938" algn="just">
              <a:buFont typeface="Arial" pitchFamily="34" charset="0"/>
              <a:buChar char="•"/>
            </a:pPr>
            <a:r>
              <a:rPr lang="it-IT" sz="2600" dirty="0" smtClean="0">
                <a:ln>
                  <a:solidFill>
                    <a:schemeClr val="tx2">
                      <a:lumMod val="50000"/>
                    </a:schemeClr>
                  </a:solidFill>
                </a:ln>
                <a:solidFill>
                  <a:schemeClr val="tx2">
                    <a:lumMod val="50000"/>
                  </a:schemeClr>
                </a:solidFill>
                <a:cs typeface="Times New Roman" pitchFamily="18" charset="0"/>
              </a:rPr>
              <a:t>Dato il piccolo angolo tra la superficie dello specchio ed il fascio incidente, la maggior parte della radiazione che arriva dal cielo si perderebbe nel  ‘buco’centrale.</a:t>
            </a:r>
            <a:endParaRPr lang="it-IT" sz="2600" dirty="0">
              <a:ln>
                <a:solidFill>
                  <a:schemeClr val="tx2">
                    <a:lumMod val="50000"/>
                  </a:schemeClr>
                </a:solidFill>
              </a:ln>
              <a:solidFill>
                <a:schemeClr val="tx2">
                  <a:lumMod val="50000"/>
                </a:schemeClr>
              </a:solidFill>
              <a:cs typeface="Times New Roman" pitchFamily="18" charset="0"/>
            </a:endParaRPr>
          </a:p>
        </p:txBody>
      </p:sp>
      <p:pic>
        <p:nvPicPr>
          <p:cNvPr id="14" name="Immagine 13" descr="concentrici.jpg"/>
          <p:cNvPicPr>
            <a:picLocks noChangeAspect="1"/>
          </p:cNvPicPr>
          <p:nvPr/>
        </p:nvPicPr>
        <p:blipFill>
          <a:blip r:embed="rId3" cstate="print"/>
          <a:stretch>
            <a:fillRect/>
          </a:stretch>
        </p:blipFill>
        <p:spPr>
          <a:xfrm>
            <a:off x="395536" y="3169890"/>
            <a:ext cx="4339557" cy="2563366"/>
          </a:xfrm>
          <a:prstGeom prst="rect">
            <a:avLst/>
          </a:prstGeom>
        </p:spPr>
      </p:pic>
      <p:sp>
        <p:nvSpPr>
          <p:cNvPr id="7" name="CasellaDiTesto 6"/>
          <p:cNvSpPr txBox="1"/>
          <p:nvPr/>
        </p:nvSpPr>
        <p:spPr>
          <a:xfrm>
            <a:off x="4787454" y="2984172"/>
            <a:ext cx="4105026" cy="2893100"/>
          </a:xfrm>
          <a:prstGeom prst="rect">
            <a:avLst/>
          </a:prstGeom>
          <a:noFill/>
        </p:spPr>
        <p:txBody>
          <a:bodyPr wrap="square" rtlCol="0">
            <a:spAutoFit/>
          </a:bodyPr>
          <a:lstStyle/>
          <a:p>
            <a:pPr marL="261938" indent="-261938" algn="just">
              <a:buFont typeface="Arial" pitchFamily="34" charset="0"/>
              <a:buChar char="•"/>
            </a:pPr>
            <a:r>
              <a:rPr lang="it-IT" sz="2600" dirty="0" smtClean="0">
                <a:ln>
                  <a:solidFill>
                    <a:schemeClr val="tx2">
                      <a:lumMod val="50000"/>
                    </a:schemeClr>
                  </a:solidFill>
                </a:ln>
                <a:solidFill>
                  <a:schemeClr val="tx2">
                    <a:lumMod val="50000"/>
                  </a:schemeClr>
                </a:solidFill>
                <a:cs typeface="Times New Roman" pitchFamily="18" charset="0"/>
              </a:rPr>
              <a:t>Per aumentare l'area di raccolta si usano allora più specchi concentrici con lo stesso fuoco, uno dentro l'altro, che mettono a fuoco i raggi incidenti tutti nello stesso punto.</a:t>
            </a:r>
          </a:p>
        </p:txBody>
      </p:sp>
    </p:spTree>
  </p:cSld>
  <p:clrMapOvr>
    <a:masterClrMapping/>
  </p:clrMapOvr>
  <p:transition spd="slow">
    <p:cover dir="d"/>
    <p:sndAc>
      <p:stSnd>
        <p:snd r:embed="rId2" name="bomb.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800" decel="100000"/>
                                        <p:tgtEl>
                                          <p:spTgt spid="6"/>
                                        </p:tgtEl>
                                      </p:cBhvr>
                                    </p:animEffect>
                                    <p:anim calcmode="lin" valueType="num">
                                      <p:cBhvr>
                                        <p:cTn id="8" dur="800" decel="100000" fill="hold"/>
                                        <p:tgtEl>
                                          <p:spTgt spid="6"/>
                                        </p:tgtEl>
                                        <p:attrNameLst>
                                          <p:attrName>style.rotation</p:attrName>
                                        </p:attrNameLst>
                                      </p:cBhvr>
                                      <p:tavLst>
                                        <p:tav tm="0">
                                          <p:val>
                                            <p:fltVal val="-90"/>
                                          </p:val>
                                        </p:tav>
                                        <p:tav tm="100000">
                                          <p:val>
                                            <p:fltVal val="0"/>
                                          </p:val>
                                        </p:tav>
                                      </p:tavLst>
                                    </p:anim>
                                    <p:anim calcmode="lin" valueType="num">
                                      <p:cBhvr>
                                        <p:cTn id="9" dur="800" decel="100000" fill="hold"/>
                                        <p:tgtEl>
                                          <p:spTgt spid="6"/>
                                        </p:tgtEl>
                                        <p:attrNameLst>
                                          <p:attrName>ppt_x</p:attrName>
                                        </p:attrNameLst>
                                      </p:cBhvr>
                                      <p:tavLst>
                                        <p:tav tm="0">
                                          <p:val>
                                            <p:strVal val="#ppt_x+0.4"/>
                                          </p:val>
                                        </p:tav>
                                        <p:tav tm="100000">
                                          <p:val>
                                            <p:strVal val="#ppt_x-0.05"/>
                                          </p:val>
                                        </p:tav>
                                      </p:tavLst>
                                    </p:anim>
                                    <p:anim calcmode="lin" valueType="num">
                                      <p:cBhvr>
                                        <p:cTn id="10" dur="800" decel="100000" fill="hold"/>
                                        <p:tgtEl>
                                          <p:spTgt spid="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800" decel="100000"/>
                                        <p:tgtEl>
                                          <p:spTgt spid="7"/>
                                        </p:tgtEl>
                                      </p:cBhvr>
                                    </p:animEffect>
                                    <p:anim calcmode="lin" valueType="num">
                                      <p:cBhvr>
                                        <p:cTn id="16" dur="800" decel="100000" fill="hold"/>
                                        <p:tgtEl>
                                          <p:spTgt spid="7"/>
                                        </p:tgtEl>
                                        <p:attrNameLst>
                                          <p:attrName>style.rotation</p:attrName>
                                        </p:attrNameLst>
                                      </p:cBhvr>
                                      <p:tavLst>
                                        <p:tav tm="0">
                                          <p:val>
                                            <p:fltVal val="-90"/>
                                          </p:val>
                                        </p:tav>
                                        <p:tav tm="100000">
                                          <p:val>
                                            <p:fltVal val="0"/>
                                          </p:val>
                                        </p:tav>
                                      </p:tavLst>
                                    </p:anim>
                                    <p:anim calcmode="lin" valueType="num">
                                      <p:cBhvr>
                                        <p:cTn id="17" dur="800" decel="100000" fill="hold"/>
                                        <p:tgtEl>
                                          <p:spTgt spid="7"/>
                                        </p:tgtEl>
                                        <p:attrNameLst>
                                          <p:attrName>ppt_x</p:attrName>
                                        </p:attrNameLst>
                                      </p:cBhvr>
                                      <p:tavLst>
                                        <p:tav tm="0">
                                          <p:val>
                                            <p:strVal val="#ppt_x+0.4"/>
                                          </p:val>
                                        </p:tav>
                                        <p:tav tm="100000">
                                          <p:val>
                                            <p:strVal val="#ppt_x-0.05"/>
                                          </p:val>
                                        </p:tav>
                                      </p:tavLst>
                                    </p:anim>
                                    <p:anim calcmode="lin" valueType="num">
                                      <p:cBhvr>
                                        <p:cTn id="18" dur="800" decel="100000" fill="hold"/>
                                        <p:tgtEl>
                                          <p:spTgt spid="7"/>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par>
                          <p:cTn id="21" fill="hold">
                            <p:stCondLst>
                              <p:cond delay="1000"/>
                            </p:stCondLst>
                            <p:childTnLst>
                              <p:par>
                                <p:cTn id="22" presetID="26" presetClass="entr" presetSubtype="0" fill="hold" nodeType="after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wipe(down)">
                                      <p:cBhvr>
                                        <p:cTn id="24" dur="580">
                                          <p:stCondLst>
                                            <p:cond delay="0"/>
                                          </p:stCondLst>
                                        </p:cTn>
                                        <p:tgtEl>
                                          <p:spTgt spid="14"/>
                                        </p:tgtEl>
                                      </p:cBhvr>
                                    </p:animEffect>
                                    <p:anim calcmode="lin" valueType="num">
                                      <p:cBhvr>
                                        <p:cTn id="25"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30" dur="26">
                                          <p:stCondLst>
                                            <p:cond delay="650"/>
                                          </p:stCondLst>
                                        </p:cTn>
                                        <p:tgtEl>
                                          <p:spTgt spid="14"/>
                                        </p:tgtEl>
                                      </p:cBhvr>
                                      <p:to x="100000" y="60000"/>
                                    </p:animScale>
                                    <p:animScale>
                                      <p:cBhvr>
                                        <p:cTn id="31" dur="166" decel="50000">
                                          <p:stCondLst>
                                            <p:cond delay="676"/>
                                          </p:stCondLst>
                                        </p:cTn>
                                        <p:tgtEl>
                                          <p:spTgt spid="14"/>
                                        </p:tgtEl>
                                      </p:cBhvr>
                                      <p:to x="100000" y="100000"/>
                                    </p:animScale>
                                    <p:animScale>
                                      <p:cBhvr>
                                        <p:cTn id="32" dur="26">
                                          <p:stCondLst>
                                            <p:cond delay="1312"/>
                                          </p:stCondLst>
                                        </p:cTn>
                                        <p:tgtEl>
                                          <p:spTgt spid="14"/>
                                        </p:tgtEl>
                                      </p:cBhvr>
                                      <p:to x="100000" y="80000"/>
                                    </p:animScale>
                                    <p:animScale>
                                      <p:cBhvr>
                                        <p:cTn id="33" dur="166" decel="50000">
                                          <p:stCondLst>
                                            <p:cond delay="1338"/>
                                          </p:stCondLst>
                                        </p:cTn>
                                        <p:tgtEl>
                                          <p:spTgt spid="14"/>
                                        </p:tgtEl>
                                      </p:cBhvr>
                                      <p:to x="100000" y="100000"/>
                                    </p:animScale>
                                    <p:animScale>
                                      <p:cBhvr>
                                        <p:cTn id="34" dur="26">
                                          <p:stCondLst>
                                            <p:cond delay="1642"/>
                                          </p:stCondLst>
                                        </p:cTn>
                                        <p:tgtEl>
                                          <p:spTgt spid="14"/>
                                        </p:tgtEl>
                                      </p:cBhvr>
                                      <p:to x="100000" y="90000"/>
                                    </p:animScale>
                                    <p:animScale>
                                      <p:cBhvr>
                                        <p:cTn id="35" dur="166" decel="50000">
                                          <p:stCondLst>
                                            <p:cond delay="1668"/>
                                          </p:stCondLst>
                                        </p:cTn>
                                        <p:tgtEl>
                                          <p:spTgt spid="14"/>
                                        </p:tgtEl>
                                      </p:cBhvr>
                                      <p:to x="100000" y="100000"/>
                                    </p:animScale>
                                    <p:animScale>
                                      <p:cBhvr>
                                        <p:cTn id="36" dur="26">
                                          <p:stCondLst>
                                            <p:cond delay="1808"/>
                                          </p:stCondLst>
                                        </p:cTn>
                                        <p:tgtEl>
                                          <p:spTgt spid="14"/>
                                        </p:tgtEl>
                                      </p:cBhvr>
                                      <p:to x="100000" y="95000"/>
                                    </p:animScale>
                                    <p:animScale>
                                      <p:cBhvr>
                                        <p:cTn id="37" dur="166" decel="50000">
                                          <p:stCondLst>
                                            <p:cond delay="1834"/>
                                          </p:stCondLst>
                                        </p:cTn>
                                        <p:tgtEl>
                                          <p:spTgt spid="1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985</TotalTime>
  <Words>712</Words>
  <Application>Microsoft Office PowerPoint</Application>
  <PresentationFormat>Presentazione su schermo (4:3)</PresentationFormat>
  <Paragraphs>44</Paragraphs>
  <Slides>14</Slides>
  <Notes>2</Notes>
  <HiddenSlides>0</HiddenSlides>
  <MMClips>0</MMClips>
  <ScaleCrop>false</ScaleCrop>
  <HeadingPairs>
    <vt:vector size="4" baseType="variant">
      <vt:variant>
        <vt:lpstr>Tema</vt:lpstr>
      </vt:variant>
      <vt:variant>
        <vt:i4>1</vt:i4>
      </vt:variant>
      <vt:variant>
        <vt:lpstr>Titoli diapositive</vt:lpstr>
      </vt:variant>
      <vt:variant>
        <vt:i4>14</vt:i4>
      </vt:variant>
    </vt:vector>
  </HeadingPairs>
  <TitlesOfParts>
    <vt:vector size="15" baseType="lpstr">
      <vt:lpstr>1_Tema di Office</vt:lpstr>
      <vt:lpstr>Presentazione standard di PowerPoint</vt:lpstr>
      <vt:lpstr>Presentazione standard di PowerPoint</vt:lpstr>
      <vt:lpstr>Perchè è stato progettato?</vt:lpstr>
      <vt:lpstr>I progettisti</vt:lpstr>
      <vt:lpstr>Qual è il problema?</vt:lpstr>
      <vt:lpstr>La riflessione</vt:lpstr>
      <vt:lpstr>La riflessione per i raggi x</vt:lpstr>
      <vt:lpstr>Presentazione standard di PowerPoint</vt:lpstr>
      <vt:lpstr>Un ulteriore problema</vt:lpstr>
      <vt:lpstr>La lavorazione degli specchi</vt:lpstr>
      <vt:lpstr>Il processo</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Riky</dc:creator>
  <cp:lastModifiedBy>roberto</cp:lastModifiedBy>
  <cp:revision>66</cp:revision>
  <dcterms:created xsi:type="dcterms:W3CDTF">2015-09-04T16:40:52Z</dcterms:created>
  <dcterms:modified xsi:type="dcterms:W3CDTF">2015-12-03T21:51:33Z</dcterms:modified>
</cp:coreProperties>
</file>