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1pPr>
    <a:lvl2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2pPr>
    <a:lvl3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3pPr>
    <a:lvl4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4pPr>
    <a:lvl5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5pPr>
    <a:lvl6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6pPr>
    <a:lvl7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7pPr>
    <a:lvl8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8pPr>
    <a:lvl9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950"/>
        </a:fontRef>
        <a:srgbClr val="5A5950"/>
      </a:tcTxStyle>
      <a:tcStyle>
        <a:tcBdr>
          <a:left>
            <a:ln w="12700" cap="flat">
              <a:solidFill>
                <a:srgbClr val="453F3E"/>
              </a:solidFill>
              <a:prstDash val="solid"/>
              <a:miter lim="400000"/>
            </a:ln>
          </a:left>
          <a:right>
            <a:ln w="12700" cap="flat">
              <a:solidFill>
                <a:srgbClr val="453F3E"/>
              </a:solidFill>
              <a:prstDash val="solid"/>
              <a:miter lim="400000"/>
            </a:ln>
          </a:right>
          <a:top>
            <a:ln w="127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wholeTbl>
    <a:band2H>
      <a:tcTxStyle/>
      <a:tcStyle>
        <a:tcBdr/>
        <a:fill>
          <a:solidFill>
            <a:srgbClr val="CCC7B8">
              <a:alpha val="35000"/>
            </a:srgbClr>
          </a:solidFill>
        </a:fill>
      </a:tcStyle>
    </a:band2H>
    <a:firstCol>
      <a:tcTxStyle b="off" i="off">
        <a:fontRef idx="minor">
          <a:srgbClr val="FFFFFF"/>
        </a:fontRef>
        <a:srgbClr val="FFFFFF"/>
      </a:tcTxStyle>
      <a:tcStyle>
        <a:tcBdr>
          <a:left>
            <a:ln w="12700" cap="flat">
              <a:solidFill>
                <a:srgbClr val="453F3E"/>
              </a:solidFill>
              <a:prstDash val="solid"/>
              <a:miter lim="400000"/>
            </a:ln>
          </a:left>
          <a:right>
            <a:ln w="12700" cap="flat">
              <a:solidFill>
                <a:srgbClr val="453F3E"/>
              </a:solidFill>
              <a:prstDash val="solid"/>
              <a:miter lim="400000"/>
            </a:ln>
          </a:right>
          <a:top>
            <a:ln w="127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firstCol>
    <a:lastRow>
      <a:tcTxStyle b="off" i="off">
        <a:fontRef idx="minor">
          <a:srgbClr val="5A5950"/>
        </a:fontRef>
        <a:srgbClr val="5A5950"/>
      </a:tcTxStyle>
      <a:tcStyle>
        <a:tcBdr>
          <a:left>
            <a:ln w="12700" cap="flat">
              <a:solidFill>
                <a:srgbClr val="453F3E"/>
              </a:solidFill>
              <a:prstDash val="solid"/>
              <a:miter lim="400000"/>
            </a:ln>
          </a:left>
          <a:right>
            <a:ln w="12700" cap="flat">
              <a:solidFill>
                <a:srgbClr val="453F3E"/>
              </a:solidFill>
              <a:prstDash val="solid"/>
              <a:miter lim="400000"/>
            </a:ln>
          </a:right>
          <a:top>
            <a:ln w="254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lastRow>
    <a:firstRow>
      <a:tcTxStyle b="off" i="off">
        <a:fontRef idx="minor">
          <a:srgbClr val="FFFFFF"/>
        </a:fontRef>
        <a:srgbClr val="FFFFFF"/>
      </a:tcTxStyle>
      <a:tcStyle>
        <a:tcBdr>
          <a:left>
            <a:ln w="12700" cap="flat">
              <a:solidFill>
                <a:srgbClr val="453F3E"/>
              </a:solidFill>
              <a:prstDash val="solid"/>
              <a:miter lim="400000"/>
            </a:ln>
          </a:left>
          <a:right>
            <a:ln w="12700" cap="flat">
              <a:solidFill>
                <a:srgbClr val="453F3E"/>
              </a:solidFill>
              <a:prstDash val="solid"/>
              <a:miter lim="400000"/>
            </a:ln>
          </a:right>
          <a:top>
            <a:ln w="127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firstRow>
  </a:tblStyle>
  <a:tblStyle styleId="{C7B018BB-80A7-4F77-B60F-C8B233D01FF8}" styleName="">
    <a:tblBg/>
    <a:wholeTbl>
      <a:tcTxStyle b="off" i="off">
        <a:fontRef idx="minor">
          <a:srgbClr val="5A5950"/>
        </a:fontRef>
        <a:srgbClr val="5A5950"/>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C1C0B6">
                  <a:alpha val="85000"/>
                </a:srgbClr>
              </a:solidFill>
              <a:prstDash val="solid"/>
              <a:miter lim="400000"/>
            </a:ln>
          </a:insideH>
          <a:insideV>
            <a:ln w="12700" cap="flat">
              <a:solidFill>
                <a:srgbClr val="C1C0B6">
                  <a:alpha val="85000"/>
                </a:srgbClr>
              </a:solidFill>
              <a:prstDash val="solid"/>
              <a:miter lim="400000"/>
            </a:ln>
          </a:insideV>
        </a:tcBdr>
        <a:fill>
          <a:noFill/>
        </a:fill>
      </a:tcStyle>
    </a:wholeTbl>
    <a:band2H>
      <a:tcTxStyle/>
      <a:tcStyle>
        <a:tcBdr/>
        <a:fill>
          <a:solidFill>
            <a:srgbClr val="7B9B9F">
              <a:alpha val="19000"/>
            </a:srgbClr>
          </a:solidFill>
        </a:fill>
      </a:tcStyle>
    </a:band2H>
    <a:firstCol>
      <a:tcTxStyle b="off" i="off">
        <a:fontRef idx="minor">
          <a:srgbClr val="F2EBDB"/>
        </a:fontRef>
        <a:srgbClr val="F2EBDB"/>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C1C0B6">
                  <a:alpha val="85000"/>
                </a:srgbClr>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F2EBDB"/>
        </a:fontRef>
        <a:srgbClr val="F2EBDB"/>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F3F1DF"/>
              </a:solidFill>
              <a:prstDash val="solid"/>
              <a:miter lim="400000"/>
            </a:ln>
          </a:insideH>
          <a:insideV>
            <a:ln w="12700" cap="flat">
              <a:solidFill>
                <a:srgbClr val="C1C0B6">
                  <a:alpha val="85000"/>
                </a:srgbClr>
              </a:solidFill>
              <a:prstDash val="solid"/>
              <a:miter lim="400000"/>
            </a:ln>
          </a:insideV>
        </a:tcBdr>
        <a:fill>
          <a:noFill/>
        </a:fill>
      </a:tcStyle>
    </a:lastRow>
    <a:firstRow>
      <a:tcTxStyle b="off" i="off">
        <a:fontRef idx="minor">
          <a:srgbClr val="F2EBDB"/>
        </a:fontRef>
        <a:srgbClr val="F2EBDB"/>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F3F1DF"/>
              </a:solidFill>
              <a:prstDash val="solid"/>
              <a:miter lim="400000"/>
            </a:ln>
          </a:insideH>
          <a:insideV>
            <a:ln w="12700" cap="flat">
              <a:solidFill>
                <a:srgbClr val="C1C0B6">
                  <a:alpha val="85000"/>
                </a:srgbClr>
              </a:solidFill>
              <a:prstDash val="solid"/>
              <a:miter lim="400000"/>
            </a:ln>
          </a:insideV>
        </a:tcBdr>
        <a:fill>
          <a:noFill/>
        </a:fill>
      </a:tcStyle>
    </a:firstRow>
  </a:tblStyle>
  <a:tblStyle styleId="{EEE7283C-3CF3-47DC-8721-378D4A62B228}" styleName="">
    <a:tblBg/>
    <a:wholeTbl>
      <a:tcTxStyle b="off" i="off">
        <a:fontRef idx="minor">
          <a:srgbClr val="5A5950"/>
        </a:fontRef>
        <a:srgbClr val="5A5950"/>
      </a:tcTxStyle>
      <a:tcStyle>
        <a:tcBdr>
          <a:left>
            <a:ln w="19050" cap="rnd">
              <a:solidFill>
                <a:srgbClr val="000000">
                  <a:alpha val="69000"/>
                </a:srgbClr>
              </a:solidFill>
              <a:custDash>
                <a:ds d="100000" sp="200000"/>
              </a:custDash>
              <a:miter lim="400000"/>
            </a:ln>
          </a:left>
          <a:right>
            <a:ln w="19050" cap="rnd">
              <a:solidFill>
                <a:srgbClr val="000000">
                  <a:alpha val="69000"/>
                </a:srgbClr>
              </a:solidFill>
              <a:custDash>
                <a:ds d="100000" sp="200000"/>
              </a:custDash>
              <a:miter lim="400000"/>
            </a:ln>
          </a:right>
          <a:top>
            <a:ln w="19050" cap="rnd">
              <a:solidFill>
                <a:srgbClr val="000000">
                  <a:alpha val="69000"/>
                </a:srgbClr>
              </a:solidFill>
              <a:custDash>
                <a:ds d="100000" sp="200000"/>
              </a:custDash>
              <a:miter lim="400000"/>
            </a:ln>
          </a:top>
          <a:bottom>
            <a:ln w="19050" cap="rnd">
              <a:solidFill>
                <a:srgbClr val="000000">
                  <a:alpha val="69000"/>
                </a:srgbClr>
              </a:solidFill>
              <a:custDash>
                <a:ds d="100000" sp="200000"/>
              </a:custDash>
              <a:miter lim="400000"/>
            </a:ln>
          </a:bottom>
          <a:insideH>
            <a:ln w="19050" cap="rnd">
              <a:solidFill>
                <a:srgbClr val="000000">
                  <a:alpha val="69000"/>
                </a:srgbClr>
              </a:solidFill>
              <a:custDash>
                <a:ds d="100000" sp="200000"/>
              </a:custDash>
              <a:miter lim="400000"/>
            </a:ln>
          </a:insideH>
          <a:insideV>
            <a:ln w="19050" cap="rnd">
              <a:solidFill>
                <a:srgbClr val="000000">
                  <a:alpha val="69000"/>
                </a:srgbClr>
              </a:solidFill>
              <a:custDash>
                <a:ds d="100000" sp="200000"/>
              </a:custDash>
              <a:miter lim="400000"/>
            </a:ln>
          </a:insideV>
        </a:tcBdr>
        <a:fill>
          <a:noFill/>
        </a:fill>
      </a:tcStyle>
    </a:wholeTbl>
    <a:band2H>
      <a:tcTxStyle/>
      <a:tcStyle>
        <a:tcBdr/>
        <a:fill>
          <a:solidFill>
            <a:srgbClr val="D0CC8A">
              <a:alpha val="31000"/>
            </a:srgbClr>
          </a:solidFill>
        </a:fill>
      </a:tcStyle>
    </a:band2H>
    <a:firstCol>
      <a:tcTxStyle b="off" i="off">
        <a:fontRef idx="minor">
          <a:srgbClr val="F2EBDB"/>
        </a:fontRef>
        <a:srgbClr val="F2EBDB"/>
      </a:tcTxStyle>
      <a:tcStyle>
        <a:tcBdr>
          <a:left>
            <a:ln w="12700" cap="flat">
              <a:solidFill>
                <a:srgbClr val="60584D">
                  <a:alpha val="48000"/>
                </a:srgbClr>
              </a:solidFill>
              <a:prstDash val="solid"/>
              <a:miter lim="400000"/>
            </a:ln>
          </a:left>
          <a:right>
            <a:ln w="12700" cap="flat">
              <a:solidFill>
                <a:srgbClr val="F0E9D7"/>
              </a:solidFill>
              <a:prstDash val="solid"/>
              <a:miter lim="400000"/>
            </a:ln>
          </a:right>
          <a:top>
            <a:ln w="12700" cap="flat">
              <a:solidFill>
                <a:srgbClr val="60584D">
                  <a:alpha val="48000"/>
                </a:srgbClr>
              </a:solidFill>
              <a:prstDash val="solid"/>
              <a:miter lim="400000"/>
            </a:ln>
          </a:top>
          <a:bottom>
            <a:ln w="12700" cap="flat">
              <a:solidFill>
                <a:srgbClr val="60584D">
                  <a:alpha val="48000"/>
                </a:srgbClr>
              </a:solidFill>
              <a:prstDash val="solid"/>
              <a:miter lim="400000"/>
            </a:ln>
          </a:bottom>
          <a:insideH>
            <a:ln w="12700" cap="flat">
              <a:solidFill>
                <a:srgbClr val="60584D">
                  <a:alpha val="48000"/>
                </a:srgbClr>
              </a:solidFill>
              <a:prstDash val="solid"/>
              <a:miter lim="400000"/>
            </a:ln>
          </a:insideH>
          <a:insideV>
            <a:ln w="12700" cap="flat">
              <a:solidFill>
                <a:srgbClr val="60584D">
                  <a:alpha val="48000"/>
                </a:srgbClr>
              </a:solidFill>
              <a:prstDash val="solid"/>
              <a:miter lim="400000"/>
            </a:ln>
          </a:insideV>
        </a:tcBdr>
        <a:fill>
          <a:noFill/>
        </a:fill>
      </a:tcStyle>
    </a:firstCol>
    <a:lastRow>
      <a:tcTxStyle b="off" i="off">
        <a:fontRef idx="minor">
          <a:srgbClr val="F2EBDB"/>
        </a:fontRef>
        <a:srgbClr val="F2EBDB"/>
      </a:tcTxStyle>
      <a:tcStyle>
        <a:tcBdr>
          <a:left>
            <a:ln w="12700" cap="flat">
              <a:solidFill>
                <a:srgbClr val="60584D">
                  <a:alpha val="48000"/>
                </a:srgbClr>
              </a:solidFill>
              <a:prstDash val="solid"/>
              <a:miter lim="400000"/>
            </a:ln>
          </a:left>
          <a:right>
            <a:ln w="12700" cap="flat">
              <a:solidFill>
                <a:srgbClr val="60584D">
                  <a:alpha val="48000"/>
                </a:srgbClr>
              </a:solidFill>
              <a:prstDash val="solid"/>
              <a:miter lim="400000"/>
            </a:ln>
          </a:right>
          <a:top>
            <a:ln w="12700" cap="flat">
              <a:solidFill>
                <a:srgbClr val="60584D">
                  <a:alpha val="48000"/>
                </a:srgbClr>
              </a:solidFill>
              <a:prstDash val="solid"/>
              <a:miter lim="400000"/>
            </a:ln>
          </a:top>
          <a:bottom>
            <a:ln w="12700" cap="flat">
              <a:solidFill>
                <a:srgbClr val="60584D">
                  <a:alpha val="48000"/>
                </a:srgbClr>
              </a:solidFill>
              <a:prstDash val="solid"/>
              <a:miter lim="400000"/>
            </a:ln>
          </a:bottom>
          <a:insideH>
            <a:ln w="12700" cap="flat">
              <a:solidFill>
                <a:srgbClr val="60584D">
                  <a:alpha val="48000"/>
                </a:srgbClr>
              </a:solidFill>
              <a:prstDash val="solid"/>
              <a:miter lim="400000"/>
            </a:ln>
          </a:insideH>
          <a:insideV>
            <a:ln w="12700" cap="flat">
              <a:solidFill>
                <a:srgbClr val="60584D">
                  <a:alpha val="48000"/>
                </a:srgbClr>
              </a:solidFill>
              <a:prstDash val="solid"/>
              <a:miter lim="400000"/>
            </a:ln>
          </a:insideV>
        </a:tcBdr>
        <a:fill>
          <a:noFill/>
        </a:fill>
      </a:tcStyle>
    </a:lastRow>
    <a:firstRow>
      <a:tcTxStyle b="off" i="off">
        <a:fontRef idx="minor">
          <a:srgbClr val="F2EBDB"/>
        </a:fontRef>
        <a:srgbClr val="F2EBDB"/>
      </a:tcTxStyle>
      <a:tcStyle>
        <a:tcBdr>
          <a:left>
            <a:ln w="12700" cap="flat">
              <a:solidFill>
                <a:srgbClr val="60584D">
                  <a:alpha val="48000"/>
                </a:srgbClr>
              </a:solidFill>
              <a:prstDash val="solid"/>
              <a:miter lim="400000"/>
            </a:ln>
          </a:left>
          <a:right>
            <a:ln w="12700" cap="flat">
              <a:solidFill>
                <a:srgbClr val="60584D">
                  <a:alpha val="48000"/>
                </a:srgbClr>
              </a:solidFill>
              <a:prstDash val="solid"/>
              <a:miter lim="400000"/>
            </a:ln>
          </a:right>
          <a:top>
            <a:ln w="12700" cap="flat">
              <a:solidFill>
                <a:srgbClr val="60584D">
                  <a:alpha val="48000"/>
                </a:srgbClr>
              </a:solidFill>
              <a:prstDash val="solid"/>
              <a:miter lim="400000"/>
            </a:ln>
          </a:top>
          <a:bottom>
            <a:ln w="12700" cap="flat">
              <a:solidFill>
                <a:srgbClr val="60584D">
                  <a:alpha val="48000"/>
                </a:srgbClr>
              </a:solidFill>
              <a:prstDash val="solid"/>
              <a:miter lim="400000"/>
            </a:ln>
          </a:bottom>
          <a:insideH>
            <a:ln w="12700" cap="flat">
              <a:solidFill>
                <a:srgbClr val="60584D">
                  <a:alpha val="48000"/>
                </a:srgbClr>
              </a:solidFill>
              <a:prstDash val="solid"/>
              <a:miter lim="400000"/>
            </a:ln>
          </a:insideH>
          <a:insideV>
            <a:ln w="12700" cap="flat">
              <a:solidFill>
                <a:srgbClr val="60584D">
                  <a:alpha val="48000"/>
                </a:srgbClr>
              </a:solidFill>
              <a:prstDash val="solid"/>
              <a:miter lim="400000"/>
            </a:ln>
          </a:insideV>
        </a:tcBdr>
        <a:fill>
          <a:noFill/>
        </a:fill>
      </a:tcStyle>
    </a:firstRow>
  </a:tblStyle>
  <a:tblStyle styleId="{CF821DB8-F4EB-4A41-A1BA-3FCAFE7338EE}" styleName="">
    <a:tblBg/>
    <a:wholeTbl>
      <a:tcTxStyle b="off" i="off">
        <a:fontRef idx="minor">
          <a:srgbClr val="5A5950"/>
        </a:fontRef>
        <a:srgbClr val="5A5950"/>
      </a:tcTxStyle>
      <a:tcStyle>
        <a:tcBdr>
          <a:left>
            <a:ln w="12700" cap="flat">
              <a:noFill/>
              <a:miter lim="400000"/>
            </a:ln>
          </a:left>
          <a:right>
            <a:ln w="12700" cap="flat">
              <a:noFill/>
              <a:miter lim="400000"/>
            </a:ln>
          </a:right>
          <a:top>
            <a:ln w="12700" cap="flat">
              <a:solidFill>
                <a:schemeClr val="accent4">
                  <a:hueOff val="-44868"/>
                  <a:lumOff val="-8845"/>
                </a:schemeClr>
              </a:solidFill>
              <a:prstDash val="solid"/>
              <a:miter lim="400000"/>
            </a:ln>
          </a:top>
          <a:bottom>
            <a:ln w="12700" cap="flat">
              <a:solidFill>
                <a:schemeClr val="accent4">
                  <a:hueOff val="-44868"/>
                  <a:lumOff val="-8845"/>
                </a:schemeClr>
              </a:solidFill>
              <a:prstDash val="solid"/>
              <a:miter lim="400000"/>
            </a:ln>
          </a:bottom>
          <a:insideH>
            <a:ln w="12700" cap="flat">
              <a:solidFill>
                <a:schemeClr val="accent4">
                  <a:hueOff val="-44868"/>
                  <a:lumOff val="-8845"/>
                </a:schemeClr>
              </a:solidFill>
              <a:prstDash val="solid"/>
              <a:miter lim="400000"/>
            </a:ln>
          </a:insideH>
          <a:insideV>
            <a:ln w="12700" cap="flat">
              <a:noFill/>
              <a:miter lim="400000"/>
            </a:ln>
          </a:insideV>
        </a:tcBdr>
        <a:fill>
          <a:noFill/>
        </a:fill>
      </a:tcStyle>
    </a:wholeTbl>
    <a:band2H>
      <a:tcTxStyle/>
      <a:tcStyle>
        <a:tcBdr/>
        <a:fill>
          <a:solidFill>
            <a:srgbClr val="CB5815">
              <a:alpha val="7000"/>
            </a:srgbClr>
          </a:solidFill>
        </a:fill>
      </a:tcStyle>
    </a:band2H>
    <a:firstCol>
      <a:tcTxStyle b="off" i="off">
        <a:fontRef idx="minor">
          <a:srgbClr val="5A5950"/>
        </a:fontRef>
        <a:srgbClr val="5A5950"/>
      </a:tcTxStyle>
      <a:tcStyle>
        <a:tcBdr>
          <a:left>
            <a:ln w="12700" cap="flat">
              <a:noFill/>
              <a:miter lim="400000"/>
            </a:ln>
          </a:left>
          <a:right>
            <a:ln w="12700" cap="flat">
              <a:solidFill>
                <a:schemeClr val="accent4">
                  <a:hueOff val="-44868"/>
                  <a:lumOff val="-8845"/>
                </a:schemeClr>
              </a:solidFill>
              <a:prstDash val="solid"/>
              <a:miter lim="400000"/>
            </a:ln>
          </a:right>
          <a:top>
            <a:ln w="12700" cap="flat">
              <a:solidFill>
                <a:schemeClr val="accent4">
                  <a:hueOff val="-44868"/>
                  <a:lumOff val="-8845"/>
                </a:schemeClr>
              </a:solidFill>
              <a:prstDash val="solid"/>
              <a:miter lim="400000"/>
            </a:ln>
          </a:top>
          <a:bottom>
            <a:ln w="12700" cap="flat">
              <a:solidFill>
                <a:schemeClr val="accent4">
                  <a:hueOff val="-44868"/>
                  <a:lumOff val="-8845"/>
                </a:schemeClr>
              </a:solidFill>
              <a:prstDash val="solid"/>
              <a:miter lim="400000"/>
            </a:ln>
          </a:bottom>
          <a:insideH>
            <a:ln w="12700" cap="flat">
              <a:solidFill>
                <a:schemeClr val="accent4">
                  <a:hueOff val="-44868"/>
                  <a:lumOff val="-8845"/>
                </a:schemeClr>
              </a:solidFill>
              <a:prstDash val="solid"/>
              <a:miter lim="400000"/>
            </a:ln>
          </a:insideH>
          <a:insideV>
            <a:ln w="12700" cap="flat">
              <a:noFill/>
              <a:miter lim="400000"/>
            </a:ln>
          </a:insideV>
        </a:tcBdr>
        <a:fill>
          <a:noFill/>
        </a:fill>
      </a:tcStyle>
    </a:firstCol>
    <a:lastRow>
      <a:tcTxStyle b="off" i="off">
        <a:fontRef idx="minor">
          <a:srgbClr val="5A5950"/>
        </a:fontRef>
        <a:srgbClr val="5A5950"/>
      </a:tcTxStyle>
      <a:tcStyle>
        <a:tcBdr>
          <a:left>
            <a:ln w="12700" cap="flat">
              <a:noFill/>
              <a:miter lim="400000"/>
            </a:ln>
          </a:left>
          <a:right>
            <a:ln w="12700" cap="flat">
              <a:noFill/>
              <a:miter lim="400000"/>
            </a:ln>
          </a:right>
          <a:top>
            <a:ln w="25400" cap="flat">
              <a:solidFill>
                <a:schemeClr val="accent4">
                  <a:hueOff val="-44868"/>
                  <a:lumOff val="-8845"/>
                </a:schemeClr>
              </a:solidFill>
              <a:prstDash val="solid"/>
              <a:miter lim="400000"/>
            </a:ln>
          </a:top>
          <a:bottom>
            <a:ln w="12700" cap="flat">
              <a:noFill/>
              <a:miter lim="400000"/>
            </a:ln>
          </a:bottom>
          <a:insideH>
            <a:ln w="12700" cap="flat">
              <a:solidFill>
                <a:schemeClr val="accent4">
                  <a:hueOff val="-44868"/>
                  <a:lumOff val="-8845"/>
                </a:scheme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2EBDC"/>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5A5950"/>
        </a:fontRef>
        <a:srgbClr val="5A5950"/>
      </a:tcTxStyle>
      <a:tcStyle>
        <a:tcBdr>
          <a:left>
            <a:ln w="12700" cap="flat">
              <a:solidFill>
                <a:srgbClr val="F2EBDB"/>
              </a:solidFill>
              <a:prstDash val="solid"/>
              <a:miter lim="400000"/>
            </a:ln>
          </a:left>
          <a:right>
            <a:ln w="12700" cap="flat">
              <a:solidFill>
                <a:srgbClr val="F2EBDB"/>
              </a:solidFill>
              <a:prstDash val="solid"/>
              <a:miter lim="400000"/>
            </a:ln>
          </a:right>
          <a:top>
            <a:ln w="12700" cap="flat">
              <a:solidFill>
                <a:srgbClr val="F2EBDB"/>
              </a:solidFill>
              <a:prstDash val="solid"/>
              <a:miter lim="400000"/>
            </a:ln>
          </a:top>
          <a:bottom>
            <a:ln w="12700" cap="flat">
              <a:solidFill>
                <a:srgbClr val="F2EBDB"/>
              </a:solidFill>
              <a:prstDash val="solid"/>
              <a:miter lim="400000"/>
            </a:ln>
          </a:bottom>
          <a:insideH>
            <a:ln w="12700" cap="flat">
              <a:solidFill>
                <a:srgbClr val="F2EBDB"/>
              </a:solidFill>
              <a:prstDash val="solid"/>
              <a:miter lim="400000"/>
            </a:ln>
          </a:insideH>
          <a:insideV>
            <a:ln w="12700" cap="flat">
              <a:solidFill>
                <a:srgbClr val="F2EBDB"/>
              </a:solidFill>
              <a:prstDash val="solid"/>
              <a:miter lim="400000"/>
            </a:ln>
          </a:insideV>
        </a:tcBdr>
        <a:fill>
          <a:solidFill>
            <a:srgbClr val="BCBCBC">
              <a:alpha val="24000"/>
            </a:srgbClr>
          </a:solidFill>
        </a:fill>
      </a:tcStyle>
    </a:wholeTbl>
    <a:band2H>
      <a:tcTxStyle/>
      <a:tcStyle>
        <a:tcBdr/>
        <a:fill>
          <a:solidFill>
            <a:srgbClr val="BCBCBC">
              <a:alpha val="12000"/>
            </a:srgbClr>
          </a:solidFill>
        </a:fill>
      </a:tcStyle>
    </a:band2H>
    <a:firstCol>
      <a:tcTxStyle b="off" i="off">
        <a:fontRef idx="minor">
          <a:srgbClr val="5A5950"/>
        </a:fontRef>
        <a:srgbClr val="5A5950"/>
      </a:tcTxStyle>
      <a:tcStyle>
        <a:tcBdr>
          <a:left>
            <a:ln w="12700" cap="flat">
              <a:solidFill>
                <a:srgbClr val="F2EBDB"/>
              </a:solidFill>
              <a:prstDash val="solid"/>
              <a:miter lim="400000"/>
            </a:ln>
          </a:left>
          <a:right>
            <a:ln w="12700" cap="flat">
              <a:solidFill>
                <a:srgbClr val="5A5950"/>
              </a:solidFill>
              <a:prstDash val="solid"/>
              <a:miter lim="400000"/>
            </a:ln>
          </a:right>
          <a:top>
            <a:ln w="12700" cap="flat">
              <a:solidFill>
                <a:srgbClr val="F2EBDB"/>
              </a:solidFill>
              <a:prstDash val="solid"/>
              <a:miter lim="400000"/>
            </a:ln>
          </a:top>
          <a:bottom>
            <a:ln w="12700" cap="flat">
              <a:solidFill>
                <a:srgbClr val="F2EBDB"/>
              </a:solidFill>
              <a:prstDash val="solid"/>
              <a:miter lim="400000"/>
            </a:ln>
          </a:bottom>
          <a:insideH>
            <a:ln w="12700" cap="flat">
              <a:solidFill>
                <a:srgbClr val="F2EBDB"/>
              </a:solidFill>
              <a:prstDash val="solid"/>
              <a:miter lim="400000"/>
            </a:ln>
          </a:insideH>
          <a:insideV>
            <a:ln w="12700" cap="flat">
              <a:solidFill>
                <a:srgbClr val="F3F1DF"/>
              </a:solidFill>
              <a:prstDash val="solid"/>
              <a:miter lim="400000"/>
            </a:ln>
          </a:insideV>
        </a:tcBdr>
        <a:fill>
          <a:solidFill>
            <a:srgbClr val="BCBCBC">
              <a:alpha val="24000"/>
            </a:srgbClr>
          </a:solidFill>
        </a:fill>
      </a:tcStyle>
    </a:firstCol>
    <a:lastRow>
      <a:tcTxStyle b="off" i="off">
        <a:fontRef idx="minor">
          <a:srgbClr val="5A5950"/>
        </a:fontRef>
        <a:srgbClr val="5A5950"/>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45C51"/>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BCBCBC">
              <a:alpha val="24000"/>
            </a:srgbClr>
          </a:solidFill>
        </a:fill>
      </a:tcStyle>
    </a:lastRow>
    <a:firstRow>
      <a:tcTxStyle b="off" i="off">
        <a:fontRef idx="minor">
          <a:srgbClr val="F2EBDB"/>
        </a:fontRef>
        <a:srgbClr val="F2EBDB"/>
      </a:tcTxStyle>
      <a:tcStyle>
        <a:tcBdr>
          <a:left>
            <a:ln w="12700" cap="flat">
              <a:solidFill>
                <a:srgbClr val="766D60"/>
              </a:solidFill>
              <a:prstDash val="solid"/>
              <a:miter lim="400000"/>
            </a:ln>
          </a:left>
          <a:right>
            <a:ln w="12700" cap="flat">
              <a:solidFill>
                <a:srgbClr val="766D60"/>
              </a:solidFill>
              <a:prstDash val="solid"/>
              <a:miter lim="400000"/>
            </a:ln>
          </a:right>
          <a:top>
            <a:ln w="12700" cap="flat">
              <a:noFill/>
              <a:miter lim="400000"/>
            </a:ln>
          </a:top>
          <a:bottom>
            <a:ln w="0" cap="flat">
              <a:noFill/>
              <a:miter lim="400000"/>
            </a:ln>
          </a:bottom>
          <a:insideH>
            <a:ln w="12700" cap="flat">
              <a:solidFill>
                <a:srgbClr val="766D60"/>
              </a:solidFill>
              <a:prstDash val="solid"/>
              <a:miter lim="400000"/>
            </a:ln>
          </a:insideH>
          <a:insideV>
            <a:ln w="12700" cap="flat">
              <a:solidFill>
                <a:srgbClr val="766D60"/>
              </a:solidFill>
              <a:prstDash val="solid"/>
              <a:miter lim="400000"/>
            </a:ln>
          </a:insideV>
        </a:tcBdr>
        <a:fill>
          <a:noFill/>
        </a:fill>
      </a:tcStyle>
    </a:firstRow>
  </a:tblStyle>
  <a:tblStyle styleId="{2708684C-4D16-4618-839F-0558EEFCDFE6}" styleName="">
    <a:tblBg/>
    <a:wholeTbl>
      <a:tcTxStyle b="off" i="off">
        <a:fontRef idx="minor">
          <a:srgbClr val="5A5950"/>
        </a:fontRef>
        <a:srgbClr val="5A5950"/>
      </a:tcTxStyle>
      <a:tcStyle>
        <a:tcBdr>
          <a:left>
            <a:ln w="12700" cap="flat">
              <a:solidFill>
                <a:srgbClr val="766D60">
                  <a:alpha val="22000"/>
                </a:srgbClr>
              </a:solidFill>
              <a:prstDash val="solid"/>
              <a:miter lim="400000"/>
            </a:ln>
          </a:left>
          <a:right>
            <a:ln w="12700" cap="flat">
              <a:solidFill>
                <a:srgbClr val="766D60">
                  <a:alpha val="22000"/>
                </a:srgbClr>
              </a:solidFill>
              <a:prstDash val="solid"/>
              <a:miter lim="400000"/>
            </a:ln>
          </a:right>
          <a:top>
            <a:ln w="12700" cap="flat">
              <a:solidFill>
                <a:srgbClr val="766D60">
                  <a:alpha val="22000"/>
                </a:srgbClr>
              </a:solidFill>
              <a:prstDash val="solid"/>
              <a:miter lim="400000"/>
            </a:ln>
          </a:top>
          <a:bottom>
            <a:ln w="12700" cap="flat">
              <a:solidFill>
                <a:srgbClr val="766D60">
                  <a:alpha val="22000"/>
                </a:srgbClr>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wholeTbl>
    <a:band2H>
      <a:tcTxStyle/>
      <a:tcStyle>
        <a:tcBdr/>
        <a:fill>
          <a:solidFill>
            <a:srgbClr val="766D60">
              <a:alpha val="5000"/>
            </a:srgbClr>
          </a:solidFill>
        </a:fill>
      </a:tcStyle>
    </a:band2H>
    <a:firstCol>
      <a:tcTxStyle b="off" i="off">
        <a:fontRef idx="minor">
          <a:srgbClr val="5A5950"/>
        </a:fontRef>
        <a:srgbClr val="5A5950"/>
      </a:tcTxStyle>
      <a:tcStyle>
        <a:tcBdr>
          <a:left>
            <a:ln w="12700" cap="flat">
              <a:solidFill>
                <a:srgbClr val="766D60">
                  <a:alpha val="22000"/>
                </a:srgbClr>
              </a:solidFill>
              <a:prstDash val="solid"/>
              <a:miter lim="400000"/>
            </a:ln>
          </a:left>
          <a:right>
            <a:ln w="25400" cap="flat">
              <a:solidFill>
                <a:srgbClr val="766D60"/>
              </a:solidFill>
              <a:prstDash val="solid"/>
              <a:miter lim="400000"/>
            </a:ln>
          </a:right>
          <a:top>
            <a:ln w="12700" cap="flat">
              <a:solidFill>
                <a:srgbClr val="766D60">
                  <a:alpha val="22000"/>
                </a:srgbClr>
              </a:solidFill>
              <a:prstDash val="solid"/>
              <a:miter lim="400000"/>
            </a:ln>
          </a:top>
          <a:bottom>
            <a:ln w="12700" cap="flat">
              <a:solidFill>
                <a:srgbClr val="766D60">
                  <a:alpha val="22000"/>
                </a:srgbClr>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firstCol>
    <a:lastRow>
      <a:tcTxStyle b="off" i="off">
        <a:fontRef idx="minor">
          <a:srgbClr val="5A5950"/>
        </a:fontRef>
        <a:srgbClr val="5A5950"/>
      </a:tcTxStyle>
      <a:tcStyle>
        <a:tcBdr>
          <a:left>
            <a:ln w="12700" cap="flat">
              <a:solidFill>
                <a:srgbClr val="766D60">
                  <a:alpha val="22000"/>
                </a:srgbClr>
              </a:solidFill>
              <a:prstDash val="solid"/>
              <a:miter lim="400000"/>
            </a:ln>
          </a:left>
          <a:right>
            <a:ln w="12700" cap="flat">
              <a:solidFill>
                <a:srgbClr val="766D60">
                  <a:alpha val="22000"/>
                </a:srgbClr>
              </a:solidFill>
              <a:prstDash val="solid"/>
              <a:miter lim="400000"/>
            </a:ln>
          </a:right>
          <a:top>
            <a:ln w="25400" cap="flat">
              <a:solidFill>
                <a:srgbClr val="766D60"/>
              </a:solidFill>
              <a:prstDash val="solid"/>
              <a:miter lim="400000"/>
            </a:ln>
          </a:top>
          <a:bottom>
            <a:ln w="12700" cap="flat">
              <a:solidFill>
                <a:srgbClr val="766D60">
                  <a:alpha val="22000"/>
                </a:srgbClr>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lastRow>
    <a:firstRow>
      <a:tcTxStyle b="off" i="off">
        <a:fontRef idx="minor">
          <a:srgbClr val="5A5950"/>
        </a:fontRef>
        <a:srgbClr val="5A5950"/>
      </a:tcTxStyle>
      <a:tcStyle>
        <a:tcBdr>
          <a:left>
            <a:ln w="12700" cap="flat">
              <a:solidFill>
                <a:srgbClr val="766D60">
                  <a:alpha val="22000"/>
                </a:srgbClr>
              </a:solidFill>
              <a:prstDash val="solid"/>
              <a:miter lim="400000"/>
            </a:ln>
          </a:left>
          <a:right>
            <a:ln w="12700" cap="flat">
              <a:solidFill>
                <a:srgbClr val="766D60">
                  <a:alpha val="22000"/>
                </a:srgbClr>
              </a:solidFill>
              <a:prstDash val="solid"/>
              <a:miter lim="400000"/>
            </a:ln>
          </a:right>
          <a:top>
            <a:ln w="12700" cap="flat">
              <a:solidFill>
                <a:srgbClr val="766D60">
                  <a:alpha val="22000"/>
                </a:srgbClr>
              </a:solidFill>
              <a:prstDash val="solid"/>
              <a:miter lim="400000"/>
            </a:ln>
          </a:top>
          <a:bottom>
            <a:ln w="25400" cap="flat">
              <a:solidFill>
                <a:srgbClr val="766D60"/>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p:restoredTop sz="94654"/>
  </p:normalViewPr>
  <p:slideViewPr>
    <p:cSldViewPr snapToGrid="0" snapToObjects="1">
      <p:cViewPr varScale="1">
        <p:scale>
          <a:sx n="76" d="100"/>
          <a:sy n="76" d="100"/>
        </p:scale>
        <p:origin x="568"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e sottotitol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 name="leatherbooktypeembellishgld.pdf" descr="leatherbooktypeembellishgld.pdf"/>
          <p:cNvPicPr>
            <a:picLocks noChangeAspect="1"/>
          </p:cNvPicPr>
          <p:nvPr/>
        </p:nvPicPr>
        <p:blipFill>
          <a:blip r:embed="rId3">
            <a:extLst/>
          </a:blip>
          <a:stretch>
            <a:fillRect/>
          </a:stretch>
        </p:blipFill>
        <p:spPr>
          <a:xfrm>
            <a:off x="5753100" y="4775200"/>
            <a:ext cx="1956620" cy="304800"/>
          </a:xfrm>
          <a:prstGeom prst="rect">
            <a:avLst/>
          </a:prstGeom>
          <a:ln w="12700">
            <a:miter lim="400000"/>
          </a:ln>
        </p:spPr>
      </p:pic>
      <p:sp>
        <p:nvSpPr>
          <p:cNvPr id="12" name="Titolo Testo"/>
          <p:cNvSpPr txBox="1">
            <a:spLocks noGrp="1"/>
          </p:cNvSpPr>
          <p:nvPr>
            <p:ph type="title"/>
          </p:nvPr>
        </p:nvSpPr>
        <p:spPr>
          <a:xfrm>
            <a:off x="825500" y="1879600"/>
            <a:ext cx="11836400" cy="2603500"/>
          </a:xfrm>
          <a:prstGeom prst="rect">
            <a:avLst/>
          </a:prstGeom>
          <a:effectLst>
            <a:outerShdw blurRad="25400" dist="38100" dir="2700000" rotWithShape="0">
              <a:srgbClr val="6D625D">
                <a:alpha val="90000"/>
              </a:srgbClr>
            </a:outerShdw>
          </a:effectLst>
        </p:spPr>
        <p:txBody>
          <a:bodyPr anchor="b"/>
          <a:lstStyle>
            <a:lvl1pPr>
              <a:defRPr sz="8000">
                <a:solidFill>
                  <a:srgbClr val="BEA56D"/>
                </a:solidFill>
                <a:effectLst>
                  <a:outerShdw blurRad="38100" dist="25400" dir="15900000" rotWithShape="0">
                    <a:srgbClr val="000000">
                      <a:alpha val="90000"/>
                    </a:srgbClr>
                  </a:outerShdw>
                </a:effectLst>
              </a:defRPr>
            </a:lvl1pPr>
          </a:lstStyle>
          <a:p>
            <a:r>
              <a:t>Titolo Testo</a:t>
            </a:r>
          </a:p>
        </p:txBody>
      </p:sp>
      <p:sp>
        <p:nvSpPr>
          <p:cNvPr id="13" name="Corpo livello uno…"/>
          <p:cNvSpPr txBox="1">
            <a:spLocks noGrp="1"/>
          </p:cNvSpPr>
          <p:nvPr>
            <p:ph type="body" sz="quarter" idx="1"/>
          </p:nvPr>
        </p:nvSpPr>
        <p:spPr>
          <a:xfrm>
            <a:off x="825500" y="5346700"/>
            <a:ext cx="11836400" cy="1854200"/>
          </a:xfrm>
          <a:prstGeom prst="rect">
            <a:avLst/>
          </a:prstGeom>
          <a:effectLst>
            <a:outerShdw blurRad="25400" dist="38100" dir="2700000" rotWithShape="0">
              <a:srgbClr val="6D625D">
                <a:alpha val="90000"/>
              </a:srgbClr>
            </a:outerShdw>
          </a:effectLst>
        </p:spPr>
        <p:txBody>
          <a:bodyPr anchor="t"/>
          <a:lstStyle>
            <a:lvl1pPr marL="0" indent="0" algn="ctr">
              <a:spcBef>
                <a:spcPts val="0"/>
              </a:spcBef>
              <a:buSzTx/>
              <a:buNone/>
              <a:defRPr sz="5200" i="1">
                <a:solidFill>
                  <a:srgbClr val="BEA56D"/>
                </a:solidFill>
                <a:effectLst>
                  <a:outerShdw blurRad="25400" dist="38100" dir="15900000" rotWithShape="0">
                    <a:srgbClr val="000000">
                      <a:alpha val="90000"/>
                    </a:srgbClr>
                  </a:outerShdw>
                </a:effectLst>
              </a:defRPr>
            </a:lvl1pPr>
            <a:lvl2pPr marL="0" indent="0" algn="ctr">
              <a:spcBef>
                <a:spcPts val="0"/>
              </a:spcBef>
              <a:buSzTx/>
              <a:buNone/>
              <a:defRPr sz="5200" i="1">
                <a:solidFill>
                  <a:srgbClr val="BEA56D"/>
                </a:solidFill>
                <a:effectLst>
                  <a:outerShdw blurRad="25400" dist="38100" dir="15900000" rotWithShape="0">
                    <a:srgbClr val="000000">
                      <a:alpha val="90000"/>
                    </a:srgbClr>
                  </a:outerShdw>
                </a:effectLst>
              </a:defRPr>
            </a:lvl2pPr>
            <a:lvl3pPr marL="0" indent="0" algn="ctr">
              <a:spcBef>
                <a:spcPts val="0"/>
              </a:spcBef>
              <a:buSzTx/>
              <a:buNone/>
              <a:defRPr sz="5200" i="1">
                <a:solidFill>
                  <a:srgbClr val="BEA56D"/>
                </a:solidFill>
                <a:effectLst>
                  <a:outerShdw blurRad="25400" dist="38100" dir="15900000" rotWithShape="0">
                    <a:srgbClr val="000000">
                      <a:alpha val="90000"/>
                    </a:srgbClr>
                  </a:outerShdw>
                </a:effectLst>
              </a:defRPr>
            </a:lvl3pPr>
            <a:lvl4pPr marL="0" indent="0" algn="ctr">
              <a:spcBef>
                <a:spcPts val="0"/>
              </a:spcBef>
              <a:buSzTx/>
              <a:buNone/>
              <a:defRPr sz="5200" i="1">
                <a:solidFill>
                  <a:srgbClr val="BEA56D"/>
                </a:solidFill>
                <a:effectLst>
                  <a:outerShdw blurRad="25400" dist="38100" dir="15900000" rotWithShape="0">
                    <a:srgbClr val="000000">
                      <a:alpha val="90000"/>
                    </a:srgbClr>
                  </a:outerShdw>
                </a:effectLst>
              </a:defRPr>
            </a:lvl4pPr>
            <a:lvl5pPr marL="0" indent="0" algn="ctr">
              <a:spcBef>
                <a:spcPts val="0"/>
              </a:spcBef>
              <a:buSzTx/>
              <a:buNone/>
              <a:defRPr sz="5200" i="1">
                <a:solidFill>
                  <a:srgbClr val="BEA56D"/>
                </a:solidFill>
                <a:effectLst>
                  <a:outerShdw blurRad="25400" dist="38100" dir="15900000" rotWithShape="0">
                    <a:srgbClr val="000000">
                      <a:alpha val="90000"/>
                    </a:srgbClr>
                  </a:outerShdw>
                </a:effectLst>
              </a:defRPr>
            </a:lvl5pPr>
          </a:lstStyle>
          <a:p>
            <a:r>
              <a:t>Corpo livello uno</a:t>
            </a:r>
          </a:p>
          <a:p>
            <a:pPr lvl="1"/>
            <a:r>
              <a:t>Corpo livello due</a:t>
            </a:r>
          </a:p>
          <a:p>
            <a:pPr lvl="2"/>
            <a:r>
              <a:t>Corpo livello tre</a:t>
            </a:r>
          </a:p>
          <a:p>
            <a:pPr lvl="3"/>
            <a:r>
              <a:t>Corpo livello quattro</a:t>
            </a:r>
          </a:p>
          <a:p>
            <a:pPr lvl="4"/>
            <a:r>
              <a:t>Corpo livello cinque</a:t>
            </a:r>
          </a:p>
        </p:txBody>
      </p:sp>
      <p:sp>
        <p:nvSpPr>
          <p:cNvPr id="14" name="Numero diapositiva"/>
          <p:cNvSpPr txBox="1">
            <a:spLocks noGrp="1"/>
          </p:cNvSpPr>
          <p:nvPr>
            <p:ph type="sldNum" sz="quarter" idx="2"/>
          </p:nvPr>
        </p:nvSpPr>
        <p:spPr>
          <a:xfrm>
            <a:off x="6565899" y="9029699"/>
            <a:ext cx="342901" cy="355601"/>
          </a:xfrm>
          <a:prstGeom prst="rect">
            <a:avLst/>
          </a:prstGeom>
        </p:spPr>
        <p:txBody>
          <a:bodyPr anchor="ct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5" name="–Giovanni Mela"/>
          <p:cNvSpPr txBox="1">
            <a:spLocks noGrp="1"/>
          </p:cNvSpPr>
          <p:nvPr>
            <p:ph type="body" sz="quarter" idx="13"/>
          </p:nvPr>
        </p:nvSpPr>
        <p:spPr>
          <a:xfrm>
            <a:off x="1270000" y="6350000"/>
            <a:ext cx="10464800" cy="558800"/>
          </a:xfrm>
          <a:prstGeom prst="rect">
            <a:avLst/>
          </a:prstGeom>
        </p:spPr>
        <p:txBody>
          <a:bodyPr>
            <a:spAutoFit/>
          </a:bodyPr>
          <a:lstStyle>
            <a:lvl1pPr marL="0" indent="0" algn="ctr">
              <a:spcBef>
                <a:spcPts val="0"/>
              </a:spcBef>
              <a:buSzTx/>
              <a:buNone/>
              <a:defRPr sz="3200" i="1"/>
            </a:lvl1pPr>
          </a:lstStyle>
          <a:p>
            <a:r>
              <a:t>–Giovanni Mela</a:t>
            </a:r>
          </a:p>
        </p:txBody>
      </p:sp>
      <p:sp>
        <p:nvSpPr>
          <p:cNvPr id="96" name="“Inserisci qui una citazione”."/>
          <p:cNvSpPr txBox="1">
            <a:spLocks noGrp="1"/>
          </p:cNvSpPr>
          <p:nvPr>
            <p:ph type="body" sz="quarter" idx="14"/>
          </p:nvPr>
        </p:nvSpPr>
        <p:spPr>
          <a:xfrm>
            <a:off x="1270000" y="4292600"/>
            <a:ext cx="10464800" cy="673100"/>
          </a:xfrm>
          <a:prstGeom prst="rect">
            <a:avLst/>
          </a:prstGeom>
        </p:spPr>
        <p:txBody>
          <a:bodyPr>
            <a:spAutoFit/>
          </a:bodyPr>
          <a:lstStyle>
            <a:lvl1pPr marL="0" indent="0" algn="ctr">
              <a:spcBef>
                <a:spcPts val="2400"/>
              </a:spcBef>
              <a:buSzTx/>
              <a:buNone/>
              <a:defRPr sz="4000" i="1"/>
            </a:lvl1pPr>
          </a:lstStyle>
          <a:p>
            <a:r>
              <a:t>“Inserisci qui una citazione”. </a:t>
            </a:r>
          </a:p>
        </p:txBody>
      </p:sp>
      <p:sp>
        <p:nvSpPr>
          <p:cNvPr id="9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4" name="Immagin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onda di copertina">
    <p:spTree>
      <p:nvGrpSpPr>
        <p:cNvPr id="1" name=""/>
        <p:cNvGrpSpPr/>
        <p:nvPr/>
      </p:nvGrpSpPr>
      <p:grpSpPr>
        <a:xfrm>
          <a:off x="0" y="0"/>
          <a:ext cx="0" cy="0"/>
          <a:chOff x="0" y="0"/>
          <a:chExt cx="0" cy="0"/>
        </a:xfrm>
      </p:grpSpPr>
      <p:sp>
        <p:nvSpPr>
          <p:cNvPr id="21" name="108150108_3243x2163.jpeg"/>
          <p:cNvSpPr>
            <a:spLocks noGrp="1"/>
          </p:cNvSpPr>
          <p:nvPr>
            <p:ph type="pic" idx="13"/>
          </p:nvPr>
        </p:nvSpPr>
        <p:spPr>
          <a:xfrm>
            <a:off x="749300" y="812800"/>
            <a:ext cx="11480800" cy="6223000"/>
          </a:xfrm>
          <a:prstGeom prst="rect">
            <a:avLst/>
          </a:prstGeom>
          <a:ln w="9525">
            <a:round/>
          </a:ln>
        </p:spPr>
        <p:txBody>
          <a:bodyPr lIns="91439" tIns="45719" rIns="91439" bIns="45719" anchor="t">
            <a:noAutofit/>
          </a:bodyPr>
          <a:lstStyle/>
          <a:p>
            <a:endParaRPr/>
          </a:p>
        </p:txBody>
      </p:sp>
      <p:sp>
        <p:nvSpPr>
          <p:cNvPr id="22" name="Titolo Testo"/>
          <p:cNvSpPr txBox="1">
            <a:spLocks noGrp="1"/>
          </p:cNvSpPr>
          <p:nvPr>
            <p:ph type="title"/>
          </p:nvPr>
        </p:nvSpPr>
        <p:spPr>
          <a:xfrm>
            <a:off x="762000" y="7035800"/>
            <a:ext cx="11480800" cy="1346200"/>
          </a:xfrm>
          <a:prstGeom prst="rect">
            <a:avLst/>
          </a:prstGeom>
        </p:spPr>
        <p:txBody>
          <a:bodyPr/>
          <a:lstStyle/>
          <a:p>
            <a:r>
              <a:t>Titolo Testo</a:t>
            </a:r>
          </a:p>
        </p:txBody>
      </p:sp>
      <p:sp>
        <p:nvSpPr>
          <p:cNvPr id="23" name="Corpo livello uno…"/>
          <p:cNvSpPr txBox="1">
            <a:spLocks noGrp="1"/>
          </p:cNvSpPr>
          <p:nvPr>
            <p:ph type="body" sz="quarter" idx="1"/>
          </p:nvPr>
        </p:nvSpPr>
        <p:spPr>
          <a:xfrm>
            <a:off x="762000" y="8382000"/>
            <a:ext cx="11480800" cy="952500"/>
          </a:xfrm>
          <a:prstGeom prst="rect">
            <a:avLst/>
          </a:prstGeom>
        </p:spPr>
        <p:txBody>
          <a:bodyPr/>
          <a:lstStyle>
            <a:lvl1pPr marL="0" indent="0" algn="ctr">
              <a:spcBef>
                <a:spcPts val="0"/>
              </a:spcBef>
              <a:buSzTx/>
              <a:buNone/>
              <a:defRPr sz="3600" i="1"/>
            </a:lvl1pPr>
            <a:lvl2pPr marL="0" indent="0" algn="ctr">
              <a:spcBef>
                <a:spcPts val="0"/>
              </a:spcBef>
              <a:buSzTx/>
              <a:buNone/>
              <a:defRPr sz="3600" i="1"/>
            </a:lvl2pPr>
            <a:lvl3pPr marL="0" indent="0" algn="ctr">
              <a:spcBef>
                <a:spcPts val="0"/>
              </a:spcBef>
              <a:buSzTx/>
              <a:buNone/>
              <a:defRPr sz="3600" i="1"/>
            </a:lvl3pPr>
            <a:lvl4pPr marL="0" indent="0" algn="ctr">
              <a:spcBef>
                <a:spcPts val="0"/>
              </a:spcBef>
              <a:buSzTx/>
              <a:buNone/>
              <a:defRPr sz="3600" i="1"/>
            </a:lvl4pPr>
            <a:lvl5pPr marL="0" indent="0" algn="ctr">
              <a:spcBef>
                <a:spcPts val="0"/>
              </a:spcBef>
              <a:buSzTx/>
              <a:buNone/>
              <a:defRPr sz="3600" i="1"/>
            </a:lvl5pPr>
          </a:lstStyle>
          <a:p>
            <a:r>
              <a:t>Corpo livello uno</a:t>
            </a:r>
          </a:p>
          <a:p>
            <a:pPr lvl="1"/>
            <a:r>
              <a:t>Corpo livello due</a:t>
            </a:r>
          </a:p>
          <a:p>
            <a:pPr lvl="2"/>
            <a:r>
              <a:t>Corpo livello tre</a:t>
            </a:r>
          </a:p>
          <a:p>
            <a:pPr lvl="3"/>
            <a:r>
              <a:t>Corpo livello quattro</a:t>
            </a:r>
          </a:p>
          <a:p>
            <a:pPr lvl="4"/>
            <a:r>
              <a:t>Corpo livello cinque</a:t>
            </a:r>
          </a:p>
        </p:txBody>
      </p:sp>
      <p:sp>
        <p:nvSpPr>
          <p:cNvPr id="24" name="Numero diapositiva"/>
          <p:cNvSpPr txBox="1">
            <a:spLocks noGrp="1"/>
          </p:cNvSpPr>
          <p:nvPr>
            <p:ph type="sldNum" sz="quarter" idx="2"/>
          </p:nvPr>
        </p:nvSpPr>
        <p:spPr>
          <a:xfrm>
            <a:off x="6324599" y="9143999"/>
            <a:ext cx="342901" cy="3556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1" name="Titolo Testo"/>
          <p:cNvSpPr txBox="1">
            <a:spLocks noGrp="1"/>
          </p:cNvSpPr>
          <p:nvPr>
            <p:ph type="title"/>
          </p:nvPr>
        </p:nvSpPr>
        <p:spPr>
          <a:xfrm>
            <a:off x="762000" y="3606800"/>
            <a:ext cx="11480800" cy="2540000"/>
          </a:xfrm>
          <a:prstGeom prst="rect">
            <a:avLst/>
          </a:prstGeom>
        </p:spPr>
        <p:txBody>
          <a:bodyPr/>
          <a:lstStyle/>
          <a:p>
            <a:r>
              <a:t>Titolo Testo</a:t>
            </a:r>
          </a:p>
        </p:txBody>
      </p:sp>
      <p:sp>
        <p:nvSpPr>
          <p:cNvPr id="32" name="Numero diapositiva"/>
          <p:cNvSpPr txBox="1">
            <a:spLocks noGrp="1"/>
          </p:cNvSpPr>
          <p:nvPr>
            <p:ph type="sldNum" sz="quarter" idx="2"/>
          </p:nvPr>
        </p:nvSpPr>
        <p:spPr>
          <a:xfrm>
            <a:off x="6324599" y="9016999"/>
            <a:ext cx="342901" cy="355601"/>
          </a:xfrm>
          <a:prstGeom prst="rect">
            <a:avLst/>
          </a:prstGeom>
        </p:spPr>
        <p:txBody>
          <a:bodyPr anchor="ct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pic>
        <p:nvPicPr>
          <p:cNvPr id="39" name="leatherbooktypeembellishgry.pdf" descr="leatherbooktypeembellishgry.pdf"/>
          <p:cNvPicPr>
            <a:picLocks noChangeAspect="1"/>
          </p:cNvPicPr>
          <p:nvPr/>
        </p:nvPicPr>
        <p:blipFill>
          <a:blip r:embed="rId2">
            <a:extLst/>
          </a:blip>
          <a:stretch>
            <a:fillRect/>
          </a:stretch>
        </p:blipFill>
        <p:spPr>
          <a:xfrm>
            <a:off x="2696906" y="5083509"/>
            <a:ext cx="1956621" cy="304801"/>
          </a:xfrm>
          <a:prstGeom prst="rect">
            <a:avLst/>
          </a:prstGeom>
          <a:ln w="12700">
            <a:miter lim="400000"/>
          </a:ln>
        </p:spPr>
      </p:pic>
      <p:sp>
        <p:nvSpPr>
          <p:cNvPr id="40" name="108150108_3243x2163.jpeg"/>
          <p:cNvSpPr>
            <a:spLocks noGrp="1"/>
          </p:cNvSpPr>
          <p:nvPr>
            <p:ph type="pic" sz="half" idx="13"/>
          </p:nvPr>
        </p:nvSpPr>
        <p:spPr>
          <a:xfrm>
            <a:off x="7121230" y="1586868"/>
            <a:ext cx="5105401" cy="6807201"/>
          </a:xfrm>
          <a:prstGeom prst="rect">
            <a:avLst/>
          </a:prstGeom>
          <a:ln w="9525">
            <a:round/>
          </a:ln>
        </p:spPr>
        <p:txBody>
          <a:bodyPr lIns="91439" tIns="45719" rIns="91439" bIns="45719" anchor="t">
            <a:noAutofit/>
          </a:bodyPr>
          <a:lstStyle/>
          <a:p>
            <a:endParaRPr/>
          </a:p>
        </p:txBody>
      </p:sp>
      <p:sp>
        <p:nvSpPr>
          <p:cNvPr id="41" name="Titolo Testo"/>
          <p:cNvSpPr txBox="1">
            <a:spLocks noGrp="1"/>
          </p:cNvSpPr>
          <p:nvPr>
            <p:ph type="title"/>
          </p:nvPr>
        </p:nvSpPr>
        <p:spPr>
          <a:xfrm>
            <a:off x="431800" y="1600200"/>
            <a:ext cx="6477000" cy="3175000"/>
          </a:xfrm>
          <a:prstGeom prst="rect">
            <a:avLst/>
          </a:prstGeom>
        </p:spPr>
        <p:txBody>
          <a:bodyPr anchor="b"/>
          <a:lstStyle/>
          <a:p>
            <a:r>
              <a:t>Titolo Testo</a:t>
            </a:r>
          </a:p>
        </p:txBody>
      </p:sp>
      <p:sp>
        <p:nvSpPr>
          <p:cNvPr id="42" name="Corpo livello uno…"/>
          <p:cNvSpPr txBox="1">
            <a:spLocks noGrp="1"/>
          </p:cNvSpPr>
          <p:nvPr>
            <p:ph type="body" sz="quarter" idx="1"/>
          </p:nvPr>
        </p:nvSpPr>
        <p:spPr>
          <a:xfrm>
            <a:off x="431800" y="5715000"/>
            <a:ext cx="6464300" cy="2679700"/>
          </a:xfrm>
          <a:prstGeom prst="rect">
            <a:avLst/>
          </a:prstGeom>
        </p:spPr>
        <p:txBody>
          <a:bodyPr anchor="t"/>
          <a:lstStyle>
            <a:lvl1pPr marL="0" indent="0" algn="ctr">
              <a:spcBef>
                <a:spcPts val="0"/>
              </a:spcBef>
              <a:buSzTx/>
              <a:buNone/>
              <a:defRPr sz="3600" i="1"/>
            </a:lvl1pPr>
            <a:lvl2pPr marL="0" indent="0" algn="ctr">
              <a:spcBef>
                <a:spcPts val="0"/>
              </a:spcBef>
              <a:buSzTx/>
              <a:buNone/>
              <a:defRPr sz="3600" i="1"/>
            </a:lvl2pPr>
            <a:lvl3pPr marL="0" indent="0" algn="ctr">
              <a:spcBef>
                <a:spcPts val="0"/>
              </a:spcBef>
              <a:buSzTx/>
              <a:buNone/>
              <a:defRPr sz="3600" i="1"/>
            </a:lvl3pPr>
            <a:lvl4pPr marL="0" indent="0" algn="ctr">
              <a:spcBef>
                <a:spcPts val="0"/>
              </a:spcBef>
              <a:buSzTx/>
              <a:buNone/>
              <a:defRPr sz="3600" i="1"/>
            </a:lvl4pPr>
            <a:lvl5pPr marL="0" indent="0" algn="ctr">
              <a:spcBef>
                <a:spcPts val="0"/>
              </a:spcBef>
              <a:buSzTx/>
              <a:buNone/>
              <a:defRPr sz="3600" i="1"/>
            </a:lvl5pPr>
          </a:lstStyle>
          <a:p>
            <a:r>
              <a:t>Corpo livello uno</a:t>
            </a:r>
          </a:p>
          <a:p>
            <a:pPr lvl="1"/>
            <a:r>
              <a:t>Corpo livello due</a:t>
            </a:r>
          </a:p>
          <a:p>
            <a:pPr lvl="2"/>
            <a:r>
              <a:t>Corpo livello tre</a:t>
            </a:r>
          </a:p>
          <a:p>
            <a:pPr lvl="3"/>
            <a:r>
              <a:t>Corpo livello quattro</a:t>
            </a:r>
          </a:p>
          <a:p>
            <a:pPr lvl="4"/>
            <a:r>
              <a:t>Corpo livello cinque</a:t>
            </a:r>
          </a:p>
        </p:txBody>
      </p:sp>
      <p:sp>
        <p:nvSpPr>
          <p:cNvPr id="4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50" name="Titolo Testo"/>
          <p:cNvSpPr txBox="1">
            <a:spLocks noGrp="1"/>
          </p:cNvSpPr>
          <p:nvPr>
            <p:ph type="title"/>
          </p:nvPr>
        </p:nvSpPr>
        <p:spPr>
          <a:prstGeom prst="rect">
            <a:avLst/>
          </a:prstGeom>
        </p:spPr>
        <p:txBody>
          <a:bodyPr/>
          <a:lstStyle/>
          <a:p>
            <a:r>
              <a:t>Titolo Testo</a:t>
            </a:r>
          </a:p>
        </p:txBody>
      </p:sp>
      <p:sp>
        <p:nvSpPr>
          <p:cNvPr id="5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8" name="Titolo Testo"/>
          <p:cNvSpPr txBox="1">
            <a:spLocks noGrp="1"/>
          </p:cNvSpPr>
          <p:nvPr>
            <p:ph type="title"/>
          </p:nvPr>
        </p:nvSpPr>
        <p:spPr>
          <a:prstGeom prst="rect">
            <a:avLst/>
          </a:prstGeom>
        </p:spPr>
        <p:txBody>
          <a:bodyPr/>
          <a:lstStyle/>
          <a:p>
            <a:r>
              <a:t>Titolo Testo</a:t>
            </a:r>
          </a:p>
        </p:txBody>
      </p:sp>
      <p:sp>
        <p:nvSpPr>
          <p:cNvPr id="59" name="Corpo livello uno…"/>
          <p:cNvSpPr txBox="1">
            <a:spLocks noGrp="1"/>
          </p:cNvSpPr>
          <p:nvPr>
            <p:ph type="body" idx="1"/>
          </p:nvPr>
        </p:nvSpPr>
        <p:spPr>
          <a:xfrm>
            <a:off x="762000" y="2768600"/>
            <a:ext cx="114808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Corpo livello uno</a:t>
            </a:r>
          </a:p>
          <a:p>
            <a:pPr lvl="1"/>
            <a:r>
              <a:t>Corpo livello due</a:t>
            </a:r>
          </a:p>
          <a:p>
            <a:pPr lvl="2"/>
            <a:r>
              <a:t>Corpo livello tre</a:t>
            </a:r>
          </a:p>
          <a:p>
            <a:pPr lvl="3"/>
            <a:r>
              <a:t>Corpo livello quattro</a:t>
            </a:r>
          </a:p>
          <a:p>
            <a:pPr lvl="4"/>
            <a:r>
              <a:t>Corpo livello cinque</a:t>
            </a:r>
          </a:p>
        </p:txBody>
      </p:sp>
      <p:sp>
        <p:nvSpPr>
          <p:cNvPr id="6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7" name="108150108_3243x2163.jpeg"/>
          <p:cNvSpPr>
            <a:spLocks noGrp="1"/>
          </p:cNvSpPr>
          <p:nvPr>
            <p:ph type="pic" sz="half" idx="13"/>
          </p:nvPr>
        </p:nvSpPr>
        <p:spPr>
          <a:xfrm>
            <a:off x="6870700" y="2362200"/>
            <a:ext cx="5359400" cy="6413500"/>
          </a:xfrm>
          <a:prstGeom prst="rect">
            <a:avLst/>
          </a:prstGeom>
          <a:ln w="9525">
            <a:round/>
          </a:ln>
        </p:spPr>
        <p:txBody>
          <a:bodyPr lIns="91439" tIns="45719" rIns="91439" bIns="45719" anchor="t">
            <a:noAutofit/>
          </a:bodyPr>
          <a:lstStyle/>
          <a:p>
            <a:endParaRPr/>
          </a:p>
        </p:txBody>
      </p:sp>
      <p:sp>
        <p:nvSpPr>
          <p:cNvPr id="68" name="Titolo Testo"/>
          <p:cNvSpPr txBox="1">
            <a:spLocks noGrp="1"/>
          </p:cNvSpPr>
          <p:nvPr>
            <p:ph type="title"/>
          </p:nvPr>
        </p:nvSpPr>
        <p:spPr>
          <a:prstGeom prst="rect">
            <a:avLst/>
          </a:prstGeom>
        </p:spPr>
        <p:txBody>
          <a:bodyPr/>
          <a:lstStyle/>
          <a:p>
            <a:r>
              <a:t>Titolo Testo</a:t>
            </a:r>
          </a:p>
        </p:txBody>
      </p:sp>
      <p:sp>
        <p:nvSpPr>
          <p:cNvPr id="69" name="Corpo livello uno…"/>
          <p:cNvSpPr txBox="1">
            <a:spLocks noGrp="1"/>
          </p:cNvSpPr>
          <p:nvPr>
            <p:ph type="body" sz="half" idx="1"/>
          </p:nvPr>
        </p:nvSpPr>
        <p:spPr>
          <a:xfrm>
            <a:off x="762000" y="2362200"/>
            <a:ext cx="5334000" cy="6413500"/>
          </a:xfrm>
          <a:prstGeom prst="rect">
            <a:avLst/>
          </a:prstGeom>
        </p:spPr>
        <p:txBody>
          <a:bodyPr/>
          <a:lstStyle>
            <a:lvl1pPr marL="406400" indent="-406400">
              <a:spcBef>
                <a:spcPts val="4000"/>
              </a:spcBef>
              <a:buBlip>
                <a:blip r:embed="rId2"/>
              </a:buBlip>
              <a:defRPr sz="3200"/>
            </a:lvl1pPr>
            <a:lvl2pPr marL="812800" indent="-406400">
              <a:spcBef>
                <a:spcPts val="4000"/>
              </a:spcBef>
              <a:buBlip>
                <a:blip r:embed="rId2"/>
              </a:buBlip>
              <a:defRPr sz="3200"/>
            </a:lvl2pPr>
            <a:lvl3pPr marL="1219200" indent="-406400">
              <a:spcBef>
                <a:spcPts val="4000"/>
              </a:spcBef>
              <a:buBlip>
                <a:blip r:embed="rId2"/>
              </a:buBlip>
              <a:defRPr sz="3200"/>
            </a:lvl3pPr>
            <a:lvl4pPr marL="1625600" indent="-406400">
              <a:spcBef>
                <a:spcPts val="4000"/>
              </a:spcBef>
              <a:buBlip>
                <a:blip r:embed="rId2"/>
              </a:buBlip>
              <a:defRPr sz="3200"/>
            </a:lvl4pPr>
            <a:lvl5pPr marL="2032000" indent="-406400">
              <a:spcBef>
                <a:spcPts val="4000"/>
              </a:spcBef>
              <a:buBlip>
                <a:blip r:embed="rId2"/>
              </a:buBlip>
              <a:defRPr sz="3200"/>
            </a:lvl5pPr>
          </a:lstStyle>
          <a:p>
            <a:r>
              <a:t>Corpo livello uno</a:t>
            </a:r>
          </a:p>
          <a:p>
            <a:pPr lvl="1"/>
            <a:r>
              <a:t>Corpo livello due</a:t>
            </a:r>
          </a:p>
          <a:p>
            <a:pPr lvl="2"/>
            <a:r>
              <a:t>Corpo livello tre</a:t>
            </a:r>
          </a:p>
          <a:p>
            <a:pPr lvl="3"/>
            <a:r>
              <a:t>Corpo livello quattro</a:t>
            </a:r>
          </a:p>
          <a:p>
            <a:pPr lvl="4"/>
            <a:r>
              <a:t>Corpo livello cinque</a:t>
            </a:r>
          </a:p>
        </p:txBody>
      </p:sp>
      <p:sp>
        <p:nvSpPr>
          <p:cNvPr id="7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77" name="Corpo livello uno…"/>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Corpo livello uno</a:t>
            </a:r>
          </a:p>
          <a:p>
            <a:pPr lvl="1"/>
            <a:r>
              <a:t>Corpo livello due</a:t>
            </a:r>
          </a:p>
          <a:p>
            <a:pPr lvl="2"/>
            <a:r>
              <a:t>Corpo livello tre</a:t>
            </a:r>
          </a:p>
          <a:p>
            <a:pPr lvl="3"/>
            <a:r>
              <a:t>Corpo livello quattro</a:t>
            </a:r>
          </a:p>
          <a:p>
            <a:pPr lvl="4"/>
            <a:r>
              <a:t>Corpo livello cinque</a:t>
            </a:r>
          </a:p>
        </p:txBody>
      </p:sp>
      <p:sp>
        <p:nvSpPr>
          <p:cNvPr id="7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85" name="Immagine"/>
          <p:cNvSpPr>
            <a:spLocks noGrp="1"/>
          </p:cNvSpPr>
          <p:nvPr>
            <p:ph type="pic" idx="13"/>
          </p:nvPr>
        </p:nvSpPr>
        <p:spPr>
          <a:xfrm>
            <a:off x="787400" y="723900"/>
            <a:ext cx="6324600" cy="8178800"/>
          </a:xfrm>
          <a:prstGeom prst="rect">
            <a:avLst/>
          </a:prstGeom>
          <a:ln w="9525">
            <a:round/>
          </a:ln>
        </p:spPr>
        <p:txBody>
          <a:bodyPr lIns="91439" tIns="45719" rIns="91439" bIns="45719" anchor="t">
            <a:noAutofit/>
          </a:bodyPr>
          <a:lstStyle/>
          <a:p>
            <a:endParaRPr/>
          </a:p>
        </p:txBody>
      </p:sp>
      <p:sp>
        <p:nvSpPr>
          <p:cNvPr id="86" name="Immagine"/>
          <p:cNvSpPr>
            <a:spLocks noGrp="1"/>
          </p:cNvSpPr>
          <p:nvPr>
            <p:ph type="pic" sz="quarter" idx="14"/>
          </p:nvPr>
        </p:nvSpPr>
        <p:spPr>
          <a:xfrm>
            <a:off x="7396540" y="723900"/>
            <a:ext cx="4800601" cy="3479800"/>
          </a:xfrm>
          <a:prstGeom prst="rect">
            <a:avLst/>
          </a:prstGeom>
          <a:ln w="9525">
            <a:round/>
          </a:ln>
        </p:spPr>
        <p:txBody>
          <a:bodyPr lIns="91439" tIns="45719" rIns="91439" bIns="45719" anchor="t">
            <a:noAutofit/>
          </a:bodyPr>
          <a:lstStyle/>
          <a:p>
            <a:endParaRPr/>
          </a:p>
        </p:txBody>
      </p:sp>
      <p:sp>
        <p:nvSpPr>
          <p:cNvPr id="87" name="Immagine"/>
          <p:cNvSpPr>
            <a:spLocks noGrp="1"/>
          </p:cNvSpPr>
          <p:nvPr>
            <p:ph type="pic" sz="quarter" idx="15"/>
          </p:nvPr>
        </p:nvSpPr>
        <p:spPr>
          <a:xfrm>
            <a:off x="7396540" y="4508617"/>
            <a:ext cx="4813301" cy="4394201"/>
          </a:xfrm>
          <a:prstGeom prst="rect">
            <a:avLst/>
          </a:prstGeom>
          <a:ln w="9525">
            <a:round/>
          </a:ln>
        </p:spPr>
        <p:txBody>
          <a:bodyPr lIns="91439" tIns="45719" rIns="91439" bIns="45719" anchor="t">
            <a:noAutofit/>
          </a:bodyPr>
          <a:lstStyle/>
          <a:p>
            <a:endParaRPr/>
          </a:p>
        </p:txBody>
      </p:sp>
      <p:sp>
        <p:nvSpPr>
          <p:cNvPr id="8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p:nvPr>
        </p:nvSpPr>
        <p:spPr>
          <a:xfrm>
            <a:off x="762000" y="723900"/>
            <a:ext cx="11480800" cy="8293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a:spLocks noGrp="1"/>
          </p:cNvSpPr>
          <p:nvPr>
            <p:ph type="title"/>
          </p:nvPr>
        </p:nvSpPr>
        <p:spPr>
          <a:xfrm>
            <a:off x="762000" y="381000"/>
            <a:ext cx="11480800" cy="15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Titolo Testo</a:t>
            </a:r>
          </a:p>
        </p:txBody>
      </p:sp>
      <p:sp>
        <p:nvSpPr>
          <p:cNvPr id="4" name="Numero diapositiva"/>
          <p:cNvSpPr txBox="1">
            <a:spLocks noGrp="1"/>
          </p:cNvSpPr>
          <p:nvPr>
            <p:ph type="sldNum" sz="quarter" idx="2"/>
          </p:nvPr>
        </p:nvSpPr>
        <p:spPr>
          <a:xfrm>
            <a:off x="6324599" y="9016999"/>
            <a:ext cx="342901" cy="355601"/>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1pPr>
      <a:lvl2pPr marL="0" marR="0" indent="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2pPr>
      <a:lvl3pPr marL="0" marR="0" indent="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3pPr>
      <a:lvl4pPr marL="0" marR="0" indent="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4pPr>
      <a:lvl5pPr marL="0" marR="0" indent="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5pPr>
      <a:lvl6pPr marL="0" marR="0" indent="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6pPr>
      <a:lvl7pPr marL="0" marR="0" indent="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7pPr>
      <a:lvl8pPr marL="0" marR="0" indent="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8pPr>
      <a:lvl9pPr marL="0" marR="0" indent="0" algn="ctr" defTabSz="584200" rtl="0" latinLnBrk="0">
        <a:lnSpc>
          <a:spcPct val="100000"/>
        </a:lnSpc>
        <a:spcBef>
          <a:spcPts val="0"/>
        </a:spcBef>
        <a:spcAft>
          <a:spcPts val="0"/>
        </a:spcAft>
        <a:buClrTx/>
        <a:buSzTx/>
        <a:buFontTx/>
        <a:buNone/>
        <a:tabLst/>
        <a:defRPr sz="7400" b="0" i="0" u="none" strike="noStrike" cap="none" spc="0" baseline="0">
          <a:ln>
            <a:noFill/>
          </a:ln>
          <a:solidFill>
            <a:srgbClr val="6C6963"/>
          </a:solidFill>
          <a:effectLst>
            <a:outerShdw blurRad="25400" dist="25400" dir="15900000" rotWithShape="0">
              <a:srgbClr val="595650">
                <a:alpha val="33000"/>
              </a:srgbClr>
            </a:outerShdw>
          </a:effectLst>
          <a:uFillTx/>
          <a:latin typeface="+mn-lt"/>
          <a:ea typeface="+mn-ea"/>
          <a:cs typeface="+mn-cs"/>
          <a:sym typeface="Baskerville"/>
        </a:defRPr>
      </a:lvl9pPr>
    </p:titleStyle>
    <p:bodyStyle>
      <a:lvl1pPr marL="5334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1pPr>
      <a:lvl2pPr marL="10668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2pPr>
      <a:lvl3pPr marL="16002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3pPr>
      <a:lvl4pPr marL="21336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4pPr>
      <a:lvl5pPr marL="26670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5pPr>
      <a:lvl6pPr marL="32004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6pPr>
      <a:lvl7pPr marL="37338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7pPr>
      <a:lvl8pPr marL="42672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8pPr>
      <a:lvl9pPr marL="4800600" marR="0" indent="-533400" algn="l" defTabSz="584200" rtl="0" latinLnBrk="0">
        <a:lnSpc>
          <a:spcPct val="100000"/>
        </a:lnSpc>
        <a:spcBef>
          <a:spcPts val="4200"/>
        </a:spcBef>
        <a:spcAft>
          <a:spcPts val="0"/>
        </a:spcAft>
        <a:buClrTx/>
        <a:buSzPct val="30000"/>
        <a:buFontTx/>
        <a:buBlip>
          <a:blip r:embed="rId15"/>
        </a:buBlip>
        <a:tabLst/>
        <a:defRPr sz="4200" b="0" i="0" u="none" strike="noStrike" cap="none" spc="0" baseline="0">
          <a:ln>
            <a:noFill/>
          </a:ln>
          <a:solidFill>
            <a:srgbClr val="6C6963"/>
          </a:solidFill>
          <a:uFillTx/>
          <a:latin typeface="+mn-lt"/>
          <a:ea typeface="+mn-ea"/>
          <a:cs typeface="+mn-cs"/>
          <a:sym typeface="Baskerville"/>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Baskervill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hyperlink" Target="http://www.centropavesiano-cepam.it" TargetMode="Externa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IN «DIALOGO» CON…"/>
          <p:cNvSpPr txBox="1">
            <a:spLocks noGrp="1"/>
          </p:cNvSpPr>
          <p:nvPr>
            <p:ph type="ctrTitle"/>
          </p:nvPr>
        </p:nvSpPr>
        <p:spPr>
          <a:xfrm>
            <a:off x="825500" y="1885950"/>
            <a:ext cx="11836400" cy="2603500"/>
          </a:xfrm>
          <a:prstGeom prst="rect">
            <a:avLst/>
          </a:prstGeom>
        </p:spPr>
        <p:txBody>
          <a:bodyPr/>
          <a:lstStyle/>
          <a:p>
            <a:r>
              <a:t>IN «DIALOGO» CON…</a:t>
            </a:r>
          </a:p>
        </p:txBody>
      </p:sp>
      <p:sp>
        <p:nvSpPr>
          <p:cNvPr id="122" name="CESARE  PAVESE"/>
          <p:cNvSpPr txBox="1">
            <a:spLocks noGrp="1"/>
          </p:cNvSpPr>
          <p:nvPr>
            <p:ph type="subTitle" sz="quarter" idx="1"/>
          </p:nvPr>
        </p:nvSpPr>
        <p:spPr>
          <a:prstGeom prst="rect">
            <a:avLst/>
          </a:prstGeom>
        </p:spPr>
        <p:txBody>
          <a:bodyPr anchor="b"/>
          <a:lstStyle>
            <a:lvl1pPr algn="r"/>
          </a:lstStyle>
          <a:p>
            <a:r>
              <a:t>CESARE  PAVESE</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043.jpg" descr="image043.jpg"/>
          <p:cNvPicPr>
            <a:picLocks noGrp="1"/>
          </p:cNvPicPr>
          <p:nvPr>
            <p:ph type="pic" idx="13"/>
          </p:nvPr>
        </p:nvPicPr>
        <p:blipFill>
          <a:blip r:embed="rId2">
            <a:extLst/>
          </a:blip>
          <a:stretch>
            <a:fillRect/>
          </a:stretch>
        </p:blipFill>
        <p:spPr>
          <a:xfrm>
            <a:off x="4944534" y="1557867"/>
            <a:ext cx="7518450" cy="4496887"/>
          </a:xfrm>
          <a:prstGeom prst="rect">
            <a:avLst/>
          </a:prstGeom>
        </p:spPr>
      </p:pic>
      <p:sp>
        <p:nvSpPr>
          <p:cNvPr id="158" name="Some one has died…"/>
          <p:cNvSpPr txBox="1">
            <a:spLocks noGrp="1"/>
          </p:cNvSpPr>
          <p:nvPr>
            <p:ph type="body" sz="half" idx="1"/>
          </p:nvPr>
        </p:nvSpPr>
        <p:spPr>
          <a:prstGeom prst="rect">
            <a:avLst/>
          </a:prstGeom>
        </p:spPr>
        <p:txBody>
          <a:bodyPr/>
          <a:lstStyle/>
          <a:p>
            <a:pPr marL="0" lvl="2" indent="812800">
              <a:spcBef>
                <a:spcPts val="1500"/>
              </a:spcBef>
              <a:buSzTx/>
              <a:buNone/>
              <a:defRPr sz="3800" i="1">
                <a:solidFill>
                  <a:schemeClr val="accent6">
                    <a:hueOff val="865448"/>
                    <a:satOff val="1227"/>
                    <a:lumOff val="-16859"/>
                  </a:schemeClr>
                </a:solidFill>
              </a:defRPr>
            </a:pPr>
            <a:r>
              <a:t>Some one has died</a:t>
            </a:r>
          </a:p>
          <a:p>
            <a:pPr marL="0" lvl="2" indent="812800">
              <a:spcBef>
                <a:spcPts val="1500"/>
              </a:spcBef>
              <a:buSzTx/>
              <a:buNone/>
              <a:defRPr sz="3800" i="1">
                <a:solidFill>
                  <a:schemeClr val="accent6">
                    <a:hueOff val="865448"/>
                    <a:satOff val="1227"/>
                    <a:lumOff val="-16859"/>
                  </a:schemeClr>
                </a:solidFill>
              </a:defRPr>
            </a:pPr>
            <a:r>
              <a:t>long time ago</a:t>
            </a:r>
          </a:p>
          <a:p>
            <a:pPr marL="0" lvl="2" indent="812800">
              <a:spcBef>
                <a:spcPts val="1500"/>
              </a:spcBef>
              <a:buSzTx/>
              <a:buNone/>
              <a:defRPr sz="3800" i="1">
                <a:solidFill>
                  <a:schemeClr val="accent6">
                    <a:hueOff val="865448"/>
                    <a:satOff val="1227"/>
                    <a:lumOff val="-16859"/>
                  </a:schemeClr>
                </a:solidFill>
              </a:defRPr>
            </a:pPr>
            <a:r>
              <a:t>Some one who tried</a:t>
            </a:r>
          </a:p>
          <a:p>
            <a:pPr marL="0" lvl="2" indent="812800">
              <a:spcBef>
                <a:spcPts val="1500"/>
              </a:spcBef>
              <a:buSzTx/>
              <a:buNone/>
              <a:defRPr sz="3800" i="1">
                <a:solidFill>
                  <a:schemeClr val="accent6">
                    <a:hueOff val="865448"/>
                    <a:satOff val="1227"/>
                    <a:lumOff val="-16859"/>
                  </a:schemeClr>
                </a:solidFill>
              </a:defRPr>
            </a:pPr>
            <a:r>
              <a:t>but didn’t know.</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56"/>
                                        </p:tgtEl>
                                        <p:attrNameLst>
                                          <p:attrName>style.visibility</p:attrName>
                                        </p:attrNameLst>
                                      </p:cBhvr>
                                      <p:to>
                                        <p:strVal val="visible"/>
                                      </p:to>
                                    </p:set>
                                    <p:animEffect transition="in" filter="box(out)">
                                      <p:cBhvr>
                                        <p:cTn id="7" dur="10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1" animBg="1" advAuto="0"/>
      <p:bldP spid="158"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PAVESE LEGGE I PROPRI LIBRI"/>
          <p:cNvSpPr txBox="1">
            <a:spLocks noGrp="1"/>
          </p:cNvSpPr>
          <p:nvPr>
            <p:ph type="title"/>
          </p:nvPr>
        </p:nvSpPr>
        <p:spPr>
          <a:xfrm>
            <a:off x="762000" y="381000"/>
            <a:ext cx="11480800" cy="1412578"/>
          </a:xfrm>
          <a:prstGeom prst="rect">
            <a:avLst/>
          </a:prstGeom>
        </p:spPr>
        <p:txBody>
          <a:bodyPr>
            <a:normAutofit fontScale="90000"/>
          </a:bodyPr>
          <a:lstStyle>
            <a:lvl1pPr defTabSz="479044">
              <a:defRPr sz="6068">
                <a:effectLst>
                  <a:outerShdw blurRad="20828" dist="20828" dir="15900000" rotWithShape="0">
                    <a:srgbClr val="595650">
                      <a:alpha val="33000"/>
                    </a:srgbClr>
                  </a:outerShdw>
                </a:effectLst>
              </a:defRPr>
            </a:lvl1pPr>
          </a:lstStyle>
          <a:p>
            <a:r>
              <a:t>PAVESE LEGGE I PROPRI LIBRI</a:t>
            </a:r>
          </a:p>
        </p:txBody>
      </p:sp>
      <p:sp>
        <p:nvSpPr>
          <p:cNvPr id="161" name="Dalle pagine del Diario, tra le lettere e nelle risposte alle interviste, alla ricerca di “indizi”… rispettando il desiderio di pace (lettera a Calzecchi Onesti, 26 luglio 1950)…"/>
          <p:cNvSpPr txBox="1">
            <a:spLocks noGrp="1"/>
          </p:cNvSpPr>
          <p:nvPr>
            <p:ph type="body" idx="1"/>
          </p:nvPr>
        </p:nvSpPr>
        <p:spPr>
          <a:xfrm>
            <a:off x="762000" y="1954807"/>
            <a:ext cx="11480800" cy="6860482"/>
          </a:xfrm>
          <a:prstGeom prst="rect">
            <a:avLst/>
          </a:prstGeom>
        </p:spPr>
        <p:txBody>
          <a:bodyPr anchor="t">
            <a:normAutofit lnSpcReduction="10000"/>
          </a:bodyPr>
          <a:lstStyle/>
          <a:p>
            <a:pPr marL="0" indent="0" algn="just" defTabSz="560831">
              <a:spcBef>
                <a:spcPts val="400"/>
              </a:spcBef>
              <a:buSzTx/>
              <a:buNone/>
              <a:defRPr sz="4032"/>
            </a:pPr>
            <a:r>
              <a:rPr sz="3839"/>
              <a:t>Dalle pagine del Diario, tra le lettere e nelle risposte alle interviste, alla ricerca di “indizi”… rispettando il desiderio di pace </a:t>
            </a:r>
            <a:r>
              <a:t>(</a:t>
            </a:r>
            <a:r>
              <a:rPr sz="3072"/>
              <a:t>lettera a Calzecchi Onesti, 26 luglio 1950)</a:t>
            </a:r>
          </a:p>
          <a:p>
            <a:pPr marL="512063" indent="-512063" algn="just" defTabSz="560831">
              <a:spcBef>
                <a:spcPts val="400"/>
              </a:spcBef>
              <a:buBlip>
                <a:blip r:embed="rId2"/>
              </a:buBlip>
              <a:defRPr sz="3359"/>
            </a:pPr>
            <a:r>
              <a:rPr u="sng"/>
              <a:t>Intervista alla radio </a:t>
            </a:r>
            <a:r>
              <a:t>(12 giugno 1950)</a:t>
            </a:r>
          </a:p>
          <a:p>
            <a:pPr marL="1024127" lvl="1" indent="-512063" algn="just" defTabSz="560831">
              <a:spcBef>
                <a:spcPts val="400"/>
              </a:spcBef>
              <a:buBlip>
                <a:blip r:embed="rId2"/>
              </a:buBlip>
              <a:defRPr sz="3359"/>
            </a:pPr>
            <a:r>
              <a:t>quei dialoghi che sono forse la cosa meno infelice ch’io abbia messo sulla carta</a:t>
            </a:r>
          </a:p>
          <a:p>
            <a:pPr marL="1024127" lvl="1" indent="-512063" algn="just" defTabSz="560831">
              <a:spcBef>
                <a:spcPts val="400"/>
              </a:spcBef>
              <a:buBlip>
                <a:blip r:embed="rId2"/>
              </a:buBlip>
              <a:defRPr sz="3359"/>
            </a:pPr>
            <a:r>
              <a:t>Pavese, con ragione, ritiene i </a:t>
            </a:r>
            <a:r>
              <a:rPr i="1" u="sng"/>
              <a:t>Dialoghi con Leucò</a:t>
            </a:r>
            <a:r>
              <a:t> il suo libro più significativo…</a:t>
            </a:r>
          </a:p>
          <a:p>
            <a:pPr marL="1024127" lvl="1" indent="-512063" algn="just" defTabSz="560831">
              <a:spcBef>
                <a:spcPts val="400"/>
              </a:spcBef>
              <a:buBlip>
                <a:blip r:embed="rId2"/>
              </a:buBlip>
              <a:defRPr sz="3359"/>
            </a:pPr>
            <a:r>
              <a:t>in ciascuno dei </a:t>
            </a:r>
            <a:r>
              <a:rPr i="1" u="sng"/>
              <a:t>Dialoghi con Leucò</a:t>
            </a:r>
            <a:r>
              <a:t> si rievoca con rapide battute dialogiche tra i due protagonisti un mito classico, veduto e interpretato nella sua problematica e angosciosa ambiguità […] i protagonisti come dei bei nomi carichi di un </a:t>
            </a:r>
            <a:r>
              <a:rPr>
                <a:solidFill>
                  <a:schemeClr val="accent6">
                    <a:hueOff val="865448"/>
                    <a:satOff val="1227"/>
                    <a:lumOff val="-16859"/>
                  </a:schemeClr>
                </a:solidFill>
              </a:rPr>
              <a:t>destino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61">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16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16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16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161">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16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animBg="1" advAuto="0"/>
      <p:bldP spid="161" grpId="2"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cesarepavese.jpg" descr="cesarepavese.jpg"/>
          <p:cNvPicPr>
            <a:picLocks noGrp="1"/>
          </p:cNvPicPr>
          <p:nvPr>
            <p:ph type="pic" idx="13"/>
          </p:nvPr>
        </p:nvPicPr>
        <p:blipFill>
          <a:blip r:embed="rId2">
            <a:extLst/>
          </a:blip>
          <a:stretch>
            <a:fillRect/>
          </a:stretch>
        </p:blipFill>
        <p:spPr>
          <a:xfrm>
            <a:off x="6893928" y="751949"/>
            <a:ext cx="5592344" cy="3854403"/>
          </a:xfrm>
          <a:prstGeom prst="rect">
            <a:avLst/>
          </a:prstGeom>
        </p:spPr>
      </p:pic>
      <p:sp>
        <p:nvSpPr>
          <p:cNvPr id="164" name="Il mestiere di vivere"/>
          <p:cNvSpPr txBox="1">
            <a:spLocks noGrp="1"/>
          </p:cNvSpPr>
          <p:nvPr>
            <p:ph type="title"/>
          </p:nvPr>
        </p:nvSpPr>
        <p:spPr>
          <a:xfrm>
            <a:off x="606653" y="3206849"/>
            <a:ext cx="6137127" cy="1288951"/>
          </a:xfrm>
          <a:prstGeom prst="rect">
            <a:avLst/>
          </a:prstGeom>
        </p:spPr>
        <p:txBody>
          <a:bodyPr/>
          <a:lstStyle>
            <a:lvl1pPr defTabSz="578358">
              <a:defRPr sz="7326" i="1" u="sng">
                <a:effectLst>
                  <a:outerShdw blurRad="25146" dist="25146" dir="15900000" rotWithShape="0">
                    <a:srgbClr val="595650">
                      <a:alpha val="33000"/>
                    </a:srgbClr>
                  </a:outerShdw>
                </a:effectLst>
              </a:defRPr>
            </a:lvl1pPr>
          </a:lstStyle>
          <a:p>
            <a:r>
              <a:t>Il mestiere di vivere</a:t>
            </a:r>
          </a:p>
        </p:txBody>
      </p:sp>
      <p:sp>
        <p:nvSpPr>
          <p:cNvPr id="165" name="Nell’inquietudine e nello sforzo di scrivere, ciò che sostiene è la certezza che nella pagina resta qualcosa di non detto.…"/>
          <p:cNvSpPr txBox="1">
            <a:spLocks noGrp="1"/>
          </p:cNvSpPr>
          <p:nvPr>
            <p:ph type="body" sz="half" idx="1"/>
          </p:nvPr>
        </p:nvSpPr>
        <p:spPr>
          <a:xfrm>
            <a:off x="1117600" y="5829300"/>
            <a:ext cx="10769600" cy="2679700"/>
          </a:xfrm>
          <a:prstGeom prst="rect">
            <a:avLst/>
          </a:prstGeom>
        </p:spPr>
        <p:txBody>
          <a:bodyPr anchor="ctr"/>
          <a:lstStyle/>
          <a:p>
            <a:pPr algn="just">
              <a:defRPr sz="4000"/>
            </a:pPr>
            <a:r>
              <a:t>Nell’inquietudine e nello sforzo di scrivere, ciò che sostiene è la certezza che nella pagina resta qualcosa di non detto.</a:t>
            </a:r>
          </a:p>
          <a:p>
            <a:pPr algn="r">
              <a:defRPr sz="4000"/>
            </a:pPr>
            <a:r>
              <a:t>4 maggio 1942</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63"/>
                                        </p:tgtEl>
                                        <p:attrNameLst>
                                          <p:attrName>style.visibility</p:attrName>
                                        </p:attrNameLst>
                                      </p:cBhvr>
                                      <p:to>
                                        <p:strVal val="visible"/>
                                      </p:to>
                                    </p:set>
                                    <p:animEffect transition="in" filter="box(out)">
                                      <p:cBhvr>
                                        <p:cTn id="7" dur="10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164"/>
                                        </p:tgtEl>
                                        <p:attrNameLst>
                                          <p:attrName>style.visibility</p:attrName>
                                        </p:attrNameLst>
                                      </p:cBhvr>
                                      <p:to>
                                        <p:strVal val="visible"/>
                                      </p:to>
                                    </p:set>
                                    <p:animEffect transition="in" filter="box(out)">
                                      <p:cBhvr>
                                        <p:cTn id="12" dur="10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165"/>
                                        </p:tgtEl>
                                        <p:attrNameLst>
                                          <p:attrName>style.visibility</p:attrName>
                                        </p:attrNameLst>
                                      </p:cBhvr>
                                      <p:to>
                                        <p:strVal val="visible"/>
                                      </p:to>
                                    </p:set>
                                    <p:animEffect transition="in" filter="box(out)">
                                      <p:cBhvr>
                                        <p:cTn id="17"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1" animBg="1" advAuto="0"/>
      <p:bldP spid="164" grpId="2" animBg="1" advAuto="0"/>
      <p:bldP spid="165"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ANNO 1946…"/>
          <p:cNvSpPr txBox="1">
            <a:spLocks noGrp="1"/>
          </p:cNvSpPr>
          <p:nvPr>
            <p:ph type="body" idx="1"/>
          </p:nvPr>
        </p:nvSpPr>
        <p:spPr>
          <a:prstGeom prst="rect">
            <a:avLst/>
          </a:prstGeom>
        </p:spPr>
        <p:txBody>
          <a:bodyPr anchor="t">
            <a:normAutofit lnSpcReduction="10000"/>
          </a:bodyPr>
          <a:lstStyle/>
          <a:p>
            <a:pPr marL="0" indent="0" algn="just" defTabSz="537463">
              <a:spcBef>
                <a:spcPts val="400"/>
              </a:spcBef>
              <a:buSzTx/>
              <a:buNone/>
              <a:defRPr sz="3680">
                <a:solidFill>
                  <a:schemeClr val="accent6">
                    <a:hueOff val="865448"/>
                    <a:satOff val="1227"/>
                    <a:lumOff val="-16859"/>
                  </a:schemeClr>
                </a:solidFill>
              </a:defRPr>
            </a:pPr>
            <a:r>
              <a:t>ANNO 1946</a:t>
            </a:r>
          </a:p>
          <a:p>
            <a:pPr marL="958088" lvl="1" indent="-467359" algn="just" defTabSz="537463">
              <a:spcBef>
                <a:spcPts val="400"/>
              </a:spcBef>
              <a:buBlip>
                <a:blip r:embed="rId2"/>
              </a:buBlip>
              <a:defRPr sz="3496"/>
            </a:pPr>
            <a:r>
              <a:t>1° gennaio scoperta una </a:t>
            </a:r>
            <a:r>
              <a:rPr>
                <a:solidFill>
                  <a:schemeClr val="accent6">
                    <a:hueOff val="865448"/>
                    <a:satOff val="1227"/>
                    <a:lumOff val="-16859"/>
                  </a:schemeClr>
                </a:solidFill>
              </a:rPr>
              <a:t>nuova forma</a:t>
            </a:r>
            <a:r>
              <a:t> che sintetizza molti filoni (il dialogo di Circe). Sei felice?</a:t>
            </a:r>
          </a:p>
          <a:p>
            <a:pPr marL="958088" lvl="1" indent="-467359" algn="just" defTabSz="537463">
              <a:spcBef>
                <a:spcPts val="400"/>
              </a:spcBef>
              <a:buBlip>
                <a:blip r:embed="rId2"/>
              </a:buBlip>
              <a:defRPr sz="3496"/>
            </a:pPr>
            <a:r>
              <a:t>8 maggio: …ecco che torno a Roma, e invento il </a:t>
            </a:r>
            <a:r>
              <a:rPr>
                <a:solidFill>
                  <a:schemeClr val="accent6">
                    <a:hueOff val="865448"/>
                    <a:satOff val="1227"/>
                    <a:lumOff val="-16859"/>
                  </a:schemeClr>
                </a:solidFill>
              </a:rPr>
              <a:t>nuovo stile dei dialoghi</a:t>
            </a:r>
            <a:r>
              <a:t> e li scrivo</a:t>
            </a:r>
          </a:p>
          <a:p>
            <a:pPr marL="958088" lvl="1" indent="-467359" algn="just" defTabSz="537463">
              <a:spcBef>
                <a:spcPts val="400"/>
              </a:spcBef>
              <a:buBlip>
                <a:blip r:embed="rId2"/>
              </a:buBlip>
              <a:defRPr sz="3496"/>
            </a:pPr>
            <a:r>
              <a:t>27 settembre: Per chi sa scrivere, una </a:t>
            </a:r>
            <a:r>
              <a:rPr>
                <a:solidFill>
                  <a:schemeClr val="accent6">
                    <a:hueOff val="865448"/>
                    <a:satOff val="1227"/>
                    <a:lumOff val="-16859"/>
                  </a:schemeClr>
                </a:solidFill>
              </a:rPr>
              <a:t>forma</a:t>
            </a:r>
            <a:r>
              <a:t> è sempre qualcosa di irresistibile. […] (Intendo per esempio il genere del </a:t>
            </a:r>
            <a:r>
              <a:rPr>
                <a:solidFill>
                  <a:schemeClr val="accent6">
                    <a:hueOff val="865448"/>
                    <a:satOff val="1227"/>
                    <a:lumOff val="-16859"/>
                  </a:schemeClr>
                </a:solidFill>
              </a:rPr>
              <a:t>dialoghetto mitologico</a:t>
            </a:r>
            <a:r>
              <a:t> tuo)</a:t>
            </a:r>
          </a:p>
          <a:p>
            <a:pPr marL="0" lvl="1" indent="0" algn="just" defTabSz="537463">
              <a:spcBef>
                <a:spcPts val="400"/>
              </a:spcBef>
              <a:buSzTx/>
              <a:buNone/>
              <a:defRPr sz="3496">
                <a:solidFill>
                  <a:schemeClr val="accent6">
                    <a:hueOff val="865448"/>
                    <a:satOff val="1227"/>
                    <a:lumOff val="-16859"/>
                  </a:schemeClr>
                </a:solidFill>
              </a:defRPr>
            </a:pPr>
            <a:r>
              <a:t>ANNO 1947</a:t>
            </a:r>
          </a:p>
          <a:p>
            <a:pPr marL="958088" lvl="1" indent="-467359" algn="just" defTabSz="537463">
              <a:spcBef>
                <a:spcPts val="400"/>
              </a:spcBef>
              <a:buBlip>
                <a:blip r:embed="rId2"/>
              </a:buBlip>
              <a:defRPr sz="3496"/>
            </a:pPr>
            <a:r>
              <a:t>24 febbraio: Tu consideri la realtà come sempre titanica, cioè come caos umano-divino (=mostruoso), ch’è la forma perenne della vita. Presenti gli déi olimpici, superiori, felici, staccati, come i guastafeste di questa umanità, cui pure gli olimpici usano favori nati da nostalgia titanica, da capriccio, da pietà radicata in quel tempo (Per i dialoghi)</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6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15 marzo: non è che si esprima niente, scrivendo. Si costruisce un’altra realtà, che è parola.…"/>
          <p:cNvSpPr txBox="1">
            <a:spLocks noGrp="1"/>
          </p:cNvSpPr>
          <p:nvPr>
            <p:ph type="body" idx="1"/>
          </p:nvPr>
        </p:nvSpPr>
        <p:spPr>
          <a:prstGeom prst="rect">
            <a:avLst/>
          </a:prstGeom>
        </p:spPr>
        <p:txBody>
          <a:bodyPr anchor="t"/>
          <a:lstStyle/>
          <a:p>
            <a:pPr marL="1045463" lvl="1" indent="-522731" algn="just" defTabSz="572516">
              <a:spcBef>
                <a:spcPts val="400"/>
              </a:spcBef>
              <a:buBlip>
                <a:blip r:embed="rId2"/>
              </a:buBlip>
              <a:defRPr sz="3724"/>
            </a:pPr>
            <a:r>
              <a:t>15 marzo: non è che si esprima niente, scrivendo. Si costruisce un’altra realtà, che è parola.</a:t>
            </a:r>
          </a:p>
          <a:p>
            <a:pPr marL="1045463" lvl="1" indent="-522731" algn="just" defTabSz="572516">
              <a:spcBef>
                <a:spcPts val="400"/>
              </a:spcBef>
              <a:buBlip>
                <a:blip r:embed="rId2"/>
              </a:buBlip>
              <a:defRPr sz="3724"/>
            </a:pPr>
            <a:r>
              <a:t>10 luglio: </a:t>
            </a:r>
            <a:r>
              <a:rPr i="1" u="sng"/>
              <a:t>Dialoghi con Leucò</a:t>
            </a:r>
            <a:r>
              <a:t> nascono dal vagheggiamento del selvaggio - la campagna e il titanismo. […] selvaggio vuol dire mistero, possibilità aperta.</a:t>
            </a:r>
          </a:p>
          <a:p>
            <a:pPr marL="1045463" lvl="1" indent="-522731" algn="just" defTabSz="572516">
              <a:spcBef>
                <a:spcPts val="400"/>
              </a:spcBef>
              <a:buBlip>
                <a:blip r:embed="rId2"/>
              </a:buBlip>
              <a:defRPr sz="3724"/>
            </a:pPr>
            <a:r>
              <a:t>28 luglio: I </a:t>
            </a:r>
            <a:r>
              <a:rPr i="1" u="sng"/>
              <a:t>Dialoghetti</a:t>
            </a:r>
            <a:r>
              <a:t> conservano gli elementi, i gesti, gli attributi, i nodi del mito, ma ne aboliscono la realtà culturale … (che ce li rende comprensibili) Quello che resta è il problema, che la tua fantasia risolve</a:t>
            </a:r>
          </a:p>
          <a:p>
            <a:pPr marL="0" lvl="1" indent="0" algn="just" defTabSz="572516">
              <a:spcBef>
                <a:spcPts val="400"/>
              </a:spcBef>
              <a:buSzTx/>
              <a:buNone/>
              <a:defRPr sz="3724">
                <a:solidFill>
                  <a:schemeClr val="accent6">
                    <a:hueOff val="865448"/>
                    <a:satOff val="1227"/>
                    <a:lumOff val="-16859"/>
                  </a:schemeClr>
                </a:solidFill>
              </a:defRPr>
            </a:pPr>
            <a:r>
              <a:t>ANNO 1950</a:t>
            </a:r>
          </a:p>
          <a:p>
            <a:pPr marL="1045463" lvl="1" indent="-522731" algn="just" defTabSz="572516">
              <a:spcBef>
                <a:spcPts val="400"/>
              </a:spcBef>
              <a:buBlip>
                <a:blip r:embed="rId2"/>
              </a:buBlip>
              <a:defRPr sz="3724"/>
            </a:pPr>
            <a:r>
              <a:t>Roma tace. Nè le pietre né le piante dicono più gran che. Quell’inverno stupendo; sotto il sereno frizzante le bacche di Leucò.</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6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letterapavese.jpg" descr="letterapavese.jpg"/>
          <p:cNvPicPr>
            <a:picLocks noGrp="1"/>
          </p:cNvPicPr>
          <p:nvPr>
            <p:ph type="pic" idx="13"/>
          </p:nvPr>
        </p:nvPicPr>
        <p:blipFill>
          <a:blip r:embed="rId2">
            <a:extLst/>
          </a:blip>
          <a:stretch>
            <a:fillRect/>
          </a:stretch>
        </p:blipFill>
        <p:spPr>
          <a:xfrm>
            <a:off x="7286330" y="1413176"/>
            <a:ext cx="5163140" cy="7424187"/>
          </a:xfrm>
          <a:prstGeom prst="rect">
            <a:avLst/>
          </a:prstGeom>
        </p:spPr>
      </p:pic>
      <p:sp>
        <p:nvSpPr>
          <p:cNvPr id="172" name="LETTERE"/>
          <p:cNvSpPr txBox="1">
            <a:spLocks noGrp="1"/>
          </p:cNvSpPr>
          <p:nvPr>
            <p:ph type="title"/>
          </p:nvPr>
        </p:nvSpPr>
        <p:spPr>
          <a:prstGeom prst="rect">
            <a:avLst/>
          </a:prstGeom>
        </p:spPr>
        <p:txBody>
          <a:bodyPr/>
          <a:lstStyle/>
          <a:p>
            <a:r>
              <a:t>LETTERE</a:t>
            </a:r>
          </a:p>
        </p:txBody>
      </p:sp>
      <p:sp>
        <p:nvSpPr>
          <p:cNvPr id="173" name="Come sempre, l’epistolario è la parte più intima e personale dell’opera di un autore: per questo, leggerla con l’umiltà necessaria per accogliere l’altro è l’unico modo per dare voce a chi scrive…"/>
          <p:cNvSpPr txBox="1">
            <a:spLocks noGrp="1"/>
          </p:cNvSpPr>
          <p:nvPr>
            <p:ph type="body" sz="quarter" idx="1"/>
          </p:nvPr>
        </p:nvSpPr>
        <p:spPr>
          <a:prstGeom prst="rect">
            <a:avLst/>
          </a:prstGeom>
        </p:spPr>
        <p:txBody>
          <a:bodyPr>
            <a:normAutofit lnSpcReduction="10000"/>
          </a:bodyPr>
          <a:lstStyle>
            <a:lvl1pPr algn="just" defTabSz="578358">
              <a:defRPr sz="3564"/>
            </a:lvl1pPr>
          </a:lstStyle>
          <a:p>
            <a:r>
              <a:t>Come sempre, l’epistolario è la parte più intima e personale dell’opera di un autore: per questo, leggerla con l’umiltà necessaria per accogliere l’altro è l’unico modo per dare voce a chi scrive…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71"/>
                                        </p:tgtEl>
                                        <p:attrNameLst>
                                          <p:attrName>style.visibility</p:attrName>
                                        </p:attrNameLst>
                                      </p:cBhvr>
                                      <p:to>
                                        <p:strVal val="visible"/>
                                      </p:to>
                                    </p:set>
                                    <p:animEffect transition="in" filter="box(out)">
                                      <p:cBhvr>
                                        <p:cTn id="7" dur="10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172"/>
                                        </p:tgtEl>
                                        <p:attrNameLst>
                                          <p:attrName>style.visibility</p:attrName>
                                        </p:attrNameLst>
                                      </p:cBhvr>
                                      <p:to>
                                        <p:strVal val="visible"/>
                                      </p:to>
                                    </p:set>
                                    <p:animEffect transition="in" filter="box(out)">
                                      <p:cBhvr>
                                        <p:cTn id="12" dur="1000"/>
                                        <p:tgtEl>
                                          <p:spTgt spid="1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173"/>
                                        </p:tgtEl>
                                        <p:attrNameLst>
                                          <p:attrName>style.visibility</p:attrName>
                                        </p:attrNameLst>
                                      </p:cBhvr>
                                      <p:to>
                                        <p:strVal val="visible"/>
                                      </p:to>
                                    </p:set>
                                    <p:animEffect transition="in" filter="box(out)">
                                      <p:cBhvr>
                                        <p:cTn id="17"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1" animBg="1" advAuto="0"/>
      <p:bldP spid="172" grpId="2" animBg="1" advAuto="0"/>
      <p:bldP spid="173"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Bianca Garufi.jpg" descr="Bianca Garufi.jpg"/>
          <p:cNvPicPr>
            <a:picLocks noGrp="1"/>
          </p:cNvPicPr>
          <p:nvPr>
            <p:ph type="pic" idx="13"/>
          </p:nvPr>
        </p:nvPicPr>
        <p:blipFill>
          <a:blip r:embed="rId2">
            <a:extLst/>
          </a:blip>
          <a:stretch>
            <a:fillRect/>
          </a:stretch>
        </p:blipFill>
        <p:spPr>
          <a:xfrm>
            <a:off x="7735355" y="2354018"/>
            <a:ext cx="3655489" cy="5655164"/>
          </a:xfrm>
          <a:prstGeom prst="rect">
            <a:avLst/>
          </a:prstGeom>
        </p:spPr>
      </p:pic>
      <p:sp>
        <p:nvSpPr>
          <p:cNvPr id="176" name="A BIANCA GARUFI"/>
          <p:cNvSpPr txBox="1">
            <a:spLocks noGrp="1"/>
          </p:cNvSpPr>
          <p:nvPr>
            <p:ph type="title"/>
          </p:nvPr>
        </p:nvSpPr>
        <p:spPr>
          <a:prstGeom prst="rect">
            <a:avLst/>
          </a:prstGeom>
        </p:spPr>
        <p:txBody>
          <a:bodyPr/>
          <a:lstStyle/>
          <a:p>
            <a:r>
              <a:t>A BIANCA GARUFI</a:t>
            </a:r>
          </a:p>
        </p:txBody>
      </p:sp>
      <p:sp>
        <p:nvSpPr>
          <p:cNvPr id="177" name="ROMA, marzo 1946…"/>
          <p:cNvSpPr txBox="1">
            <a:spLocks noGrp="1"/>
          </p:cNvSpPr>
          <p:nvPr>
            <p:ph type="body" sz="half" idx="1"/>
          </p:nvPr>
        </p:nvSpPr>
        <p:spPr>
          <a:xfrm>
            <a:off x="762000" y="2362200"/>
            <a:ext cx="6438107" cy="6413500"/>
          </a:xfrm>
          <a:prstGeom prst="rect">
            <a:avLst/>
          </a:prstGeom>
        </p:spPr>
        <p:txBody>
          <a:bodyPr/>
          <a:lstStyle/>
          <a:p>
            <a:pPr>
              <a:buBlip>
                <a:blip r:embed="rId3"/>
              </a:buBlip>
            </a:pPr>
            <a:r>
              <a:rPr dirty="0"/>
              <a:t>ROMA, </a:t>
            </a:r>
            <a:r>
              <a:rPr dirty="0" err="1"/>
              <a:t>marzo</a:t>
            </a:r>
            <a:r>
              <a:rPr dirty="0"/>
              <a:t> 1946</a:t>
            </a:r>
          </a:p>
          <a:p>
            <a:pPr marL="0" indent="0" algn="just">
              <a:spcBef>
                <a:spcPts val="2500"/>
              </a:spcBef>
              <a:buSzTx/>
              <a:buNone/>
            </a:pPr>
            <a:r>
              <a:rPr dirty="0"/>
              <a:t>Ho </a:t>
            </a:r>
            <a:r>
              <a:rPr dirty="0" err="1"/>
              <a:t>trovato</a:t>
            </a:r>
            <a:r>
              <a:rPr dirty="0"/>
              <a:t> </a:t>
            </a:r>
            <a:r>
              <a:rPr dirty="0" err="1"/>
              <a:t>il</a:t>
            </a:r>
            <a:r>
              <a:rPr dirty="0"/>
              <a:t> </a:t>
            </a:r>
            <a:r>
              <a:rPr dirty="0" err="1"/>
              <a:t>titolo</a:t>
            </a:r>
            <a:r>
              <a:rPr dirty="0"/>
              <a:t> </a:t>
            </a:r>
            <a:r>
              <a:rPr dirty="0" err="1"/>
              <a:t>collettivo</a:t>
            </a:r>
            <a:r>
              <a:rPr dirty="0"/>
              <a:t> </a:t>
            </a:r>
            <a:r>
              <a:rPr dirty="0" err="1"/>
              <a:t>dei</a:t>
            </a:r>
            <a:r>
              <a:rPr dirty="0"/>
              <a:t> </a:t>
            </a:r>
            <a:r>
              <a:rPr dirty="0" err="1"/>
              <a:t>dialoghetti</a:t>
            </a:r>
            <a:r>
              <a:rPr dirty="0"/>
              <a:t>: </a:t>
            </a:r>
            <a:r>
              <a:rPr i="1" u="sng" dirty="0" err="1"/>
              <a:t>Dialoghi</a:t>
            </a:r>
            <a:r>
              <a:rPr i="1" u="sng" dirty="0"/>
              <a:t> con </a:t>
            </a:r>
            <a:r>
              <a:rPr i="1" u="sng" dirty="0" err="1"/>
              <a:t>Leucò</a:t>
            </a:r>
            <a:r>
              <a:rPr i="1" u="sng" dirty="0"/>
              <a:t>.</a:t>
            </a:r>
            <a:r>
              <a:rPr i="1" dirty="0"/>
              <a:t> </a:t>
            </a:r>
            <a:r>
              <a:rPr dirty="0"/>
              <a:t>Eh?</a:t>
            </a:r>
          </a:p>
          <a:p>
            <a:pPr algn="just">
              <a:spcBef>
                <a:spcPts val="2500"/>
              </a:spcBef>
              <a:buClr>
                <a:srgbClr val="6C6963"/>
              </a:buClr>
              <a:buBlip>
                <a:blip r:embed="rId3"/>
              </a:buBlip>
            </a:pPr>
            <a:r>
              <a:rPr dirty="0"/>
              <a:t>ROMA, 17 </a:t>
            </a:r>
            <a:r>
              <a:rPr dirty="0" err="1"/>
              <a:t>aprile</a:t>
            </a:r>
            <a:r>
              <a:rPr dirty="0"/>
              <a:t> 1946</a:t>
            </a:r>
          </a:p>
          <a:p>
            <a:pPr marL="0" indent="0" algn="just">
              <a:spcBef>
                <a:spcPts val="2500"/>
              </a:spcBef>
              <a:buSzTx/>
              <a:buNone/>
            </a:pPr>
            <a:r>
              <a:rPr dirty="0" err="1"/>
              <a:t>Ti</a:t>
            </a:r>
            <a:r>
              <a:rPr dirty="0"/>
              <a:t> </a:t>
            </a:r>
            <a:r>
              <a:rPr dirty="0" err="1"/>
              <a:t>mando</a:t>
            </a:r>
            <a:r>
              <a:rPr dirty="0"/>
              <a:t> un </a:t>
            </a:r>
            <a:r>
              <a:rPr dirty="0" err="1"/>
              <a:t>dialogo</a:t>
            </a:r>
            <a:r>
              <a:rPr dirty="0"/>
              <a:t> </a:t>
            </a:r>
            <a:r>
              <a:rPr dirty="0" err="1"/>
              <a:t>che</a:t>
            </a:r>
            <a:r>
              <a:rPr dirty="0"/>
              <a:t> mi t</a:t>
            </a:r>
            <a:r>
              <a:rPr lang="it-IT" dirty="0"/>
              <a:t>ro</a:t>
            </a:r>
            <a:r>
              <a:rPr dirty="0" err="1"/>
              <a:t>vo</a:t>
            </a:r>
            <a:r>
              <a:rPr dirty="0"/>
              <a:t> in </a:t>
            </a:r>
            <a:r>
              <a:rPr dirty="0" err="1"/>
              <a:t>tasca</a:t>
            </a:r>
            <a:r>
              <a:rPr dirty="0"/>
              <a:t> - </a:t>
            </a:r>
            <a:r>
              <a:rPr dirty="0" err="1"/>
              <a:t>l’ultimo</a:t>
            </a:r>
            <a:r>
              <a:rPr dirty="0"/>
              <a:t> - </a:t>
            </a:r>
            <a:r>
              <a:rPr dirty="0" err="1"/>
              <a:t>altri</a:t>
            </a:r>
            <a:r>
              <a:rPr dirty="0"/>
              <a:t> ne ho </a:t>
            </a:r>
            <a:r>
              <a:rPr dirty="0" err="1"/>
              <a:t>fatti</a:t>
            </a:r>
            <a:r>
              <a:rPr dirty="0"/>
              <a:t> prima ma non li ho </a:t>
            </a:r>
            <a:r>
              <a:rPr dirty="0" err="1"/>
              <a:t>sottomano</a:t>
            </a:r>
            <a:r>
              <a:rPr dirty="0"/>
              <a:t>. </a:t>
            </a:r>
            <a:r>
              <a:rPr dirty="0" err="1"/>
              <a:t>Questo</a:t>
            </a:r>
            <a:r>
              <a:rPr dirty="0"/>
              <a:t> </a:t>
            </a:r>
            <a:r>
              <a:rPr dirty="0" err="1"/>
              <a:t>è</a:t>
            </a:r>
            <a:r>
              <a:rPr dirty="0"/>
              <a:t> molto bello.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2" nodeType="clickEffect">
                                  <p:stCondLst>
                                    <p:cond delay="0"/>
                                  </p:stCondLst>
                                  <p:iterate>
                                    <p:tmAbs val="0"/>
                                  </p:iterate>
                                  <p:childTnLst>
                                    <p:set>
                                      <p:cBhvr>
                                        <p:cTn id="10" fill="hold"/>
                                        <p:tgtEl>
                                          <p:spTgt spid="175"/>
                                        </p:tgtEl>
                                        <p:attrNameLst>
                                          <p:attrName>style.visibility</p:attrName>
                                        </p:attrNameLst>
                                      </p:cBhvr>
                                      <p:to>
                                        <p:strVal val="visible"/>
                                      </p:to>
                                    </p:set>
                                    <p:animEffect transition="in" filter="box(out)">
                                      <p:cBhvr>
                                        <p:cTn id="11" dur="1000"/>
                                        <p:tgtEl>
                                          <p:spTgt spid="17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177">
                                            <p:bg/>
                                          </p:spTgt>
                                        </p:tgtEl>
                                        <p:attrNameLst>
                                          <p:attrName>style.visibility</p:attrName>
                                        </p:attrNameLst>
                                      </p:cBhvr>
                                      <p:to>
                                        <p:strVal val="visible"/>
                                      </p:to>
                                    </p:set>
                                  </p:childTnLst>
                                </p:cTn>
                              </p:par>
                              <p:par>
                                <p:cTn id="16" presetID="1" presetClass="entr" presetSubtype="0" fill="hold" grpId="3" nodeType="withEffect">
                                  <p:stCondLst>
                                    <p:cond delay="0"/>
                                  </p:stCondLst>
                                  <p:iterate>
                                    <p:tmAbs val="0"/>
                                  </p:iterate>
                                  <p:childTnLst>
                                    <p:set>
                                      <p:cBhvr>
                                        <p:cTn id="17" fill="hold"/>
                                        <p:tgtEl>
                                          <p:spTgt spid="177">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3" nodeType="clickEffect">
                                  <p:stCondLst>
                                    <p:cond delay="0"/>
                                  </p:stCondLst>
                                  <p:iterate>
                                    <p:tmAbs val="0"/>
                                  </p:iterate>
                                  <p:childTnLst>
                                    <p:set>
                                      <p:cBhvr>
                                        <p:cTn id="21" fill="hold"/>
                                        <p:tgtEl>
                                          <p:spTgt spid="177">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3" nodeType="clickEffect">
                                  <p:stCondLst>
                                    <p:cond delay="0"/>
                                  </p:stCondLst>
                                  <p:iterate>
                                    <p:tmAbs val="0"/>
                                  </p:iterate>
                                  <p:childTnLst>
                                    <p:set>
                                      <p:cBhvr>
                                        <p:cTn id="25" fill="hold"/>
                                        <p:tgtEl>
                                          <p:spTgt spid="177">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3" nodeType="clickEffect">
                                  <p:stCondLst>
                                    <p:cond delay="0"/>
                                  </p:stCondLst>
                                  <p:iterate>
                                    <p:tmAbs val="0"/>
                                  </p:iterate>
                                  <p:childTnLst>
                                    <p:set>
                                      <p:cBhvr>
                                        <p:cTn id="29" fill="hold"/>
                                        <p:tgtEl>
                                          <p:spTgt spid="1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2" animBg="1" advAuto="0"/>
      <p:bldP spid="176" grpId="1" animBg="1" advAuto="0"/>
      <p:bldP spid="177" grpId="3"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LETTERE AD AMICI"/>
          <p:cNvSpPr txBox="1">
            <a:spLocks noGrp="1"/>
          </p:cNvSpPr>
          <p:nvPr>
            <p:ph type="title"/>
          </p:nvPr>
        </p:nvSpPr>
        <p:spPr>
          <a:prstGeom prst="rect">
            <a:avLst/>
          </a:prstGeom>
        </p:spPr>
        <p:txBody>
          <a:bodyPr/>
          <a:lstStyle/>
          <a:p>
            <a:r>
              <a:t>LETTERE AD AMICI</a:t>
            </a:r>
          </a:p>
        </p:txBody>
      </p:sp>
      <p:sp>
        <p:nvSpPr>
          <p:cNvPr id="180" name="A Tullio e Maria Cristina Pinelli, Torino 3 dicembre 1947…"/>
          <p:cNvSpPr txBox="1">
            <a:spLocks noGrp="1"/>
          </p:cNvSpPr>
          <p:nvPr>
            <p:ph type="body" idx="1"/>
          </p:nvPr>
        </p:nvSpPr>
        <p:spPr>
          <a:xfrm>
            <a:off x="762000" y="1907976"/>
            <a:ext cx="11480800" cy="7193708"/>
          </a:xfrm>
          <a:prstGeom prst="rect">
            <a:avLst/>
          </a:prstGeom>
        </p:spPr>
        <p:txBody>
          <a:bodyPr anchor="t">
            <a:normAutofit lnSpcReduction="10000"/>
          </a:bodyPr>
          <a:lstStyle/>
          <a:p>
            <a:pPr marL="448055" indent="-448055" algn="just" defTabSz="490727">
              <a:spcBef>
                <a:spcPts val="400"/>
              </a:spcBef>
              <a:buBlip>
                <a:blip r:embed="rId2"/>
              </a:buBlip>
              <a:defRPr sz="3024"/>
            </a:pPr>
            <a:r>
              <a:t>A Tullio e Maria Cristina Pinelli, Torino 3 dicembre 1947</a:t>
            </a:r>
          </a:p>
          <a:p>
            <a:pPr marL="896111" lvl="1" indent="-448055" algn="just" defTabSz="490727">
              <a:spcBef>
                <a:spcPts val="400"/>
              </a:spcBef>
              <a:buBlip>
                <a:blip r:embed="rId2"/>
              </a:buBlip>
              <a:defRPr sz="3024"/>
            </a:pPr>
            <a:r>
              <a:t>A quest’ora avrete ricevuto i </a:t>
            </a:r>
            <a:r>
              <a:rPr i="1" u="sng"/>
              <a:t>Dialoghi con Leucò</a:t>
            </a:r>
            <a:r>
              <a:t>, che sapevo attesissimi ma non a questo punto. A me vederli stampati hanno fatto un brutto effetto. Sono piccoli, rachitici e proprio carini… Ma c’è un conforto - non piacciono a nessuno, tranne a un valente professore di greco</a:t>
            </a:r>
          </a:p>
          <a:p>
            <a:pPr marL="448055" indent="-448055" algn="just" defTabSz="490727">
              <a:spcBef>
                <a:spcPts val="800"/>
              </a:spcBef>
              <a:buBlip>
                <a:blip r:embed="rId2"/>
              </a:buBlip>
              <a:defRPr sz="3024"/>
            </a:pPr>
            <a:r>
              <a:t>A Bona Alterocca, Torino 11 dicembre 1947</a:t>
            </a:r>
          </a:p>
          <a:p>
            <a:pPr marL="896111" lvl="1" indent="-448055" algn="just" defTabSz="490727">
              <a:spcBef>
                <a:spcPts val="800"/>
              </a:spcBef>
              <a:buBlip>
                <a:blip r:embed="rId2"/>
              </a:buBlip>
              <a:defRPr sz="3024"/>
            </a:pPr>
            <a:r>
              <a:t>perchè </a:t>
            </a:r>
            <a:r>
              <a:rPr i="1" u="sng"/>
              <a:t>Leucò</a:t>
            </a:r>
            <a:r>
              <a:t> è un maledetto libro su cui nessuno osa pronunciarsi. Tutti “stanno ancora leggendolo”. Lei e Badano siete i soli che abbiate osato.</a:t>
            </a:r>
          </a:p>
          <a:p>
            <a:pPr marL="448055" indent="-448055" algn="just" defTabSz="490727">
              <a:spcBef>
                <a:spcPts val="800"/>
              </a:spcBef>
              <a:buBlip>
                <a:blip r:embed="rId2"/>
              </a:buBlip>
              <a:defRPr sz="3024"/>
            </a:pPr>
            <a:r>
              <a:t>A Mario Untersteiner, Torino 12 gennaio 1948</a:t>
            </a:r>
          </a:p>
          <a:p>
            <a:pPr marL="896111" lvl="1" indent="-448055" algn="just" defTabSz="490727">
              <a:spcBef>
                <a:spcPts val="800"/>
              </a:spcBef>
              <a:buBlip>
                <a:blip r:embed="rId2"/>
              </a:buBlip>
              <a:defRPr sz="3024"/>
            </a:pPr>
            <a:r>
              <a:t>Le sono infinitamente grato. Lei ha letto i </a:t>
            </a:r>
            <a:r>
              <a:rPr i="1" u="sng"/>
              <a:t>Dialoghi</a:t>
            </a:r>
            <a:r>
              <a:t> appunto come sognavo che si leggessero: dipanandone i motivi, interpretandoli.  […] certamente il senso di questo groviglio che sono anche per me i Dialoghi, sta nella ricerca dell’autonomia umana.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0">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18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18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18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18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180">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1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1" animBg="1" advAuto="0"/>
      <p:bldP spid="180" grpId="2"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Ad Antonio Giolitti, Torino 26 novembre 1948…"/>
          <p:cNvSpPr txBox="1">
            <a:spLocks noGrp="1"/>
          </p:cNvSpPr>
          <p:nvPr>
            <p:ph type="body" idx="1"/>
          </p:nvPr>
        </p:nvSpPr>
        <p:spPr>
          <a:prstGeom prst="rect">
            <a:avLst/>
          </a:prstGeom>
        </p:spPr>
        <p:txBody>
          <a:bodyPr anchor="t">
            <a:normAutofit lnSpcReduction="10000"/>
          </a:bodyPr>
          <a:lstStyle/>
          <a:p>
            <a:pPr marL="474726" indent="-474726" algn="just" defTabSz="519937">
              <a:spcBef>
                <a:spcPts val="3700"/>
              </a:spcBef>
              <a:buBlip>
                <a:blip r:embed="rId2"/>
              </a:buBlip>
              <a:defRPr sz="3382"/>
            </a:pPr>
            <a:r>
              <a:rPr dirty="0"/>
              <a:t>Ad Antonio </a:t>
            </a:r>
            <a:r>
              <a:rPr dirty="0" err="1"/>
              <a:t>Giolitti</a:t>
            </a:r>
            <a:r>
              <a:rPr dirty="0"/>
              <a:t>, Torino 26 </a:t>
            </a:r>
            <a:r>
              <a:rPr dirty="0" err="1"/>
              <a:t>novembre</a:t>
            </a:r>
            <a:r>
              <a:rPr dirty="0"/>
              <a:t> 1948</a:t>
            </a:r>
          </a:p>
          <a:p>
            <a:pPr marL="949452" lvl="1" indent="-474726" algn="just" defTabSz="519937">
              <a:spcBef>
                <a:spcPts val="400"/>
              </a:spcBef>
              <a:buBlip>
                <a:blip r:embed="rId2"/>
              </a:buBlip>
              <a:defRPr sz="3382"/>
            </a:pPr>
            <a:r>
              <a:rPr dirty="0" err="1"/>
              <a:t>Sembra</a:t>
            </a:r>
            <a:r>
              <a:rPr dirty="0"/>
              <a:t> </a:t>
            </a:r>
            <a:r>
              <a:rPr dirty="0" err="1"/>
              <a:t>impossibile</a:t>
            </a:r>
            <a:r>
              <a:rPr dirty="0"/>
              <a:t> </a:t>
            </a:r>
            <a:r>
              <a:rPr dirty="0" err="1"/>
              <a:t>che</a:t>
            </a:r>
            <a:r>
              <a:rPr dirty="0"/>
              <a:t> </a:t>
            </a:r>
            <a:r>
              <a:rPr i="1" u="sng" dirty="0" err="1"/>
              <a:t>Leucò</a:t>
            </a:r>
            <a:r>
              <a:rPr dirty="0"/>
              <a:t> non </a:t>
            </a:r>
            <a:r>
              <a:rPr dirty="0" err="1"/>
              <a:t>si</a:t>
            </a:r>
            <a:r>
              <a:rPr dirty="0"/>
              <a:t> </a:t>
            </a:r>
            <a:r>
              <a:rPr dirty="0" err="1"/>
              <a:t>capisca</a:t>
            </a:r>
            <a:r>
              <a:rPr dirty="0"/>
              <a:t>, ma </a:t>
            </a:r>
            <a:r>
              <a:rPr dirty="0" err="1"/>
              <a:t>ciò</a:t>
            </a:r>
            <a:r>
              <a:rPr dirty="0"/>
              <a:t> mi </a:t>
            </a:r>
            <a:r>
              <a:rPr dirty="0" err="1"/>
              <a:t>riempie</a:t>
            </a:r>
            <a:r>
              <a:rPr dirty="0"/>
              <a:t> di </a:t>
            </a:r>
            <a:r>
              <a:rPr dirty="0" err="1"/>
              <a:t>gioia</a:t>
            </a:r>
            <a:r>
              <a:rPr dirty="0"/>
              <a:t>. </a:t>
            </a:r>
            <a:r>
              <a:rPr dirty="0" err="1"/>
              <a:t>Vuol</a:t>
            </a:r>
            <a:r>
              <a:rPr dirty="0"/>
              <a:t> dire </a:t>
            </a:r>
            <a:r>
              <a:rPr dirty="0" err="1"/>
              <a:t>che</a:t>
            </a:r>
            <a:r>
              <a:rPr dirty="0"/>
              <a:t> </a:t>
            </a:r>
            <a:r>
              <a:rPr dirty="0" err="1"/>
              <a:t>è</a:t>
            </a:r>
            <a:r>
              <a:rPr dirty="0"/>
              <a:t> </a:t>
            </a:r>
            <a:r>
              <a:rPr dirty="0" err="1"/>
              <a:t>proprio</a:t>
            </a:r>
            <a:r>
              <a:rPr dirty="0"/>
              <a:t> come </a:t>
            </a:r>
            <a:r>
              <a:rPr dirty="0" err="1"/>
              <a:t>il</a:t>
            </a:r>
            <a:r>
              <a:rPr dirty="0"/>
              <a:t> secondo </a:t>
            </a:r>
            <a:r>
              <a:rPr i="1" u="sng" dirty="0"/>
              <a:t>Faust</a:t>
            </a:r>
            <a:r>
              <a:rPr dirty="0"/>
              <a:t>.</a:t>
            </a:r>
          </a:p>
          <a:p>
            <a:pPr marL="474726" indent="-474726" algn="just" defTabSz="519937">
              <a:spcBef>
                <a:spcPts val="400"/>
              </a:spcBef>
              <a:buBlip>
                <a:blip r:embed="rId2"/>
              </a:buBlip>
              <a:defRPr sz="3382"/>
            </a:pPr>
            <a:r>
              <a:rPr dirty="0"/>
              <a:t>A </a:t>
            </a:r>
            <a:r>
              <a:rPr dirty="0" err="1"/>
              <a:t>Lalla</a:t>
            </a:r>
            <a:r>
              <a:rPr dirty="0"/>
              <a:t> Romano, Torino 20 </a:t>
            </a:r>
            <a:r>
              <a:rPr dirty="0" err="1"/>
              <a:t>aprile</a:t>
            </a:r>
            <a:r>
              <a:rPr dirty="0"/>
              <a:t> 1950</a:t>
            </a:r>
          </a:p>
          <a:p>
            <a:pPr marL="949452" lvl="1" indent="-474726" algn="just" defTabSz="519937">
              <a:spcBef>
                <a:spcPts val="400"/>
              </a:spcBef>
              <a:buBlip>
                <a:blip r:embed="rId2"/>
              </a:buBlip>
              <a:defRPr sz="3382"/>
            </a:pPr>
            <a:r>
              <a:rPr dirty="0"/>
              <a:t>(</a:t>
            </a:r>
            <a:r>
              <a:rPr dirty="0" err="1"/>
              <a:t>rileggi</a:t>
            </a:r>
            <a:r>
              <a:rPr dirty="0"/>
              <a:t> </a:t>
            </a:r>
            <a:r>
              <a:rPr dirty="0" err="1"/>
              <a:t>nei</a:t>
            </a:r>
            <a:r>
              <a:rPr dirty="0"/>
              <a:t> </a:t>
            </a:r>
            <a:r>
              <a:rPr i="1" u="sng" dirty="0" err="1"/>
              <a:t>Dialoghi</a:t>
            </a:r>
            <a:r>
              <a:rPr i="1" u="sng" dirty="0"/>
              <a:t> con </a:t>
            </a:r>
            <a:r>
              <a:rPr i="1" u="sng" dirty="0" err="1"/>
              <a:t>Leucò</a:t>
            </a:r>
            <a:r>
              <a:rPr i="1" dirty="0"/>
              <a:t> </a:t>
            </a:r>
            <a:r>
              <a:rPr i="1" u="sng" dirty="0"/>
              <a:t>La </a:t>
            </a:r>
            <a:r>
              <a:rPr i="1" u="sng" dirty="0" err="1"/>
              <a:t>belva</a:t>
            </a:r>
            <a:r>
              <a:rPr dirty="0"/>
              <a:t> e </a:t>
            </a:r>
            <a:r>
              <a:rPr dirty="0" err="1"/>
              <a:t>avrai</a:t>
            </a:r>
            <a:r>
              <a:rPr dirty="0"/>
              <a:t> </a:t>
            </a:r>
            <a:r>
              <a:rPr dirty="0" err="1"/>
              <a:t>il</a:t>
            </a:r>
            <a:r>
              <a:rPr dirty="0"/>
              <a:t> </a:t>
            </a:r>
            <a:r>
              <a:rPr dirty="0" err="1"/>
              <a:t>mio</a:t>
            </a:r>
            <a:r>
              <a:rPr dirty="0"/>
              <a:t> </a:t>
            </a:r>
            <a:r>
              <a:rPr dirty="0" err="1"/>
              <a:t>stato</a:t>
            </a:r>
            <a:r>
              <a:rPr dirty="0"/>
              <a:t>)</a:t>
            </a:r>
          </a:p>
          <a:p>
            <a:pPr marL="474726" indent="-474726" algn="just" defTabSz="519937">
              <a:spcBef>
                <a:spcPts val="400"/>
              </a:spcBef>
              <a:buBlip>
                <a:blip r:embed="rId2"/>
              </a:buBlip>
              <a:defRPr sz="3382"/>
            </a:pPr>
            <a:r>
              <a:rPr dirty="0"/>
              <a:t>A Billi </a:t>
            </a:r>
            <a:r>
              <a:rPr dirty="0" err="1"/>
              <a:t>Fantini</a:t>
            </a:r>
            <a:r>
              <a:rPr dirty="0"/>
              <a:t>, Torino 20 </a:t>
            </a:r>
            <a:r>
              <a:rPr dirty="0" err="1"/>
              <a:t>luglio</a:t>
            </a:r>
            <a:r>
              <a:rPr dirty="0"/>
              <a:t> 1950</a:t>
            </a:r>
          </a:p>
          <a:p>
            <a:pPr marL="949452" lvl="1" indent="-474726" algn="just" defTabSz="519937">
              <a:spcBef>
                <a:spcPts val="400"/>
              </a:spcBef>
              <a:buBlip>
                <a:blip r:embed="rId2"/>
              </a:buBlip>
              <a:defRPr sz="3382"/>
            </a:pPr>
            <a:r>
              <a:rPr dirty="0"/>
              <a:t>… la </a:t>
            </a:r>
            <a:r>
              <a:rPr dirty="0" err="1"/>
              <a:t>prodigiosa</a:t>
            </a:r>
            <a:r>
              <a:rPr dirty="0"/>
              <a:t> </a:t>
            </a:r>
            <a:r>
              <a:rPr dirty="0" err="1"/>
              <a:t>intelligenza</a:t>
            </a:r>
            <a:r>
              <a:rPr dirty="0"/>
              <a:t>, la </a:t>
            </a:r>
            <a:r>
              <a:rPr dirty="0" err="1"/>
              <a:t>insostituibilità</a:t>
            </a:r>
            <a:r>
              <a:rPr dirty="0"/>
              <a:t> di </a:t>
            </a:r>
            <a:r>
              <a:rPr dirty="0" err="1"/>
              <a:t>Leucò</a:t>
            </a:r>
            <a:r>
              <a:rPr dirty="0"/>
              <a:t>. A </a:t>
            </a:r>
            <a:r>
              <a:rPr dirty="0" err="1"/>
              <a:t>proposito</a:t>
            </a:r>
            <a:r>
              <a:rPr dirty="0"/>
              <a:t> </a:t>
            </a:r>
            <a:r>
              <a:rPr dirty="0" err="1"/>
              <a:t>che</a:t>
            </a:r>
            <a:r>
              <a:rPr dirty="0"/>
              <a:t> </a:t>
            </a:r>
            <a:r>
              <a:rPr dirty="0" err="1"/>
              <a:t>vuol</a:t>
            </a:r>
            <a:r>
              <a:rPr dirty="0"/>
              <a:t> dire </a:t>
            </a:r>
            <a:r>
              <a:rPr dirty="0" err="1"/>
              <a:t>che</a:t>
            </a:r>
            <a:r>
              <a:rPr dirty="0"/>
              <a:t> la </a:t>
            </a:r>
            <a:r>
              <a:rPr dirty="0" err="1"/>
              <a:t>prediletta</a:t>
            </a:r>
            <a:r>
              <a:rPr dirty="0"/>
              <a:t> Luna </a:t>
            </a:r>
            <a:r>
              <a:rPr dirty="0" err="1"/>
              <a:t>è</a:t>
            </a:r>
            <a:r>
              <a:rPr dirty="0"/>
              <a:t> </a:t>
            </a:r>
            <a:r>
              <a:rPr dirty="0" err="1"/>
              <a:t>stata</a:t>
            </a:r>
            <a:r>
              <a:rPr dirty="0"/>
              <a:t> </a:t>
            </a:r>
            <a:r>
              <a:rPr dirty="0" err="1"/>
              <a:t>tradita</a:t>
            </a:r>
            <a:r>
              <a:rPr dirty="0"/>
              <a:t> con </a:t>
            </a:r>
            <a:r>
              <a:rPr dirty="0" err="1"/>
              <a:t>Leucò</a:t>
            </a:r>
            <a:r>
              <a:rPr dirty="0"/>
              <a:t>? </a:t>
            </a:r>
            <a:r>
              <a:rPr dirty="0" err="1"/>
              <a:t>vuol</a:t>
            </a:r>
            <a:r>
              <a:rPr dirty="0"/>
              <a:t> </a:t>
            </a:r>
            <a:r>
              <a:rPr dirty="0" err="1"/>
              <a:t>forse</a:t>
            </a:r>
            <a:r>
              <a:rPr dirty="0"/>
              <a:t> dire </a:t>
            </a:r>
            <a:r>
              <a:rPr dirty="0" err="1"/>
              <a:t>che</a:t>
            </a:r>
            <a:r>
              <a:rPr dirty="0"/>
              <a:t> lei ha </a:t>
            </a:r>
            <a:r>
              <a:rPr dirty="0" err="1"/>
              <a:t>capito</a:t>
            </a:r>
            <a:r>
              <a:rPr dirty="0"/>
              <a:t> </a:t>
            </a:r>
            <a:r>
              <a:rPr dirty="0" err="1"/>
              <a:t>che</a:t>
            </a:r>
            <a:r>
              <a:rPr dirty="0"/>
              <a:t> </a:t>
            </a:r>
            <a:r>
              <a:rPr dirty="0" err="1"/>
              <a:t>Leucò</a:t>
            </a:r>
            <a:r>
              <a:rPr dirty="0"/>
              <a:t> </a:t>
            </a:r>
            <a:r>
              <a:rPr dirty="0" err="1"/>
              <a:t>è</a:t>
            </a:r>
            <a:r>
              <a:rPr dirty="0"/>
              <a:t> </a:t>
            </a:r>
            <a:r>
              <a:rPr dirty="0" err="1"/>
              <a:t>il</a:t>
            </a:r>
            <a:r>
              <a:rPr dirty="0"/>
              <a:t> </a:t>
            </a:r>
            <a:r>
              <a:rPr dirty="0" err="1"/>
              <a:t>mio</a:t>
            </a:r>
            <a:r>
              <a:rPr dirty="0"/>
              <a:t> </a:t>
            </a:r>
            <a:r>
              <a:rPr dirty="0" err="1"/>
              <a:t>biglietto</a:t>
            </a:r>
            <a:r>
              <a:rPr dirty="0"/>
              <a:t> da </a:t>
            </a:r>
            <a:r>
              <a:rPr dirty="0" err="1"/>
              <a:t>visita</a:t>
            </a:r>
            <a:r>
              <a:rPr dirty="0"/>
              <a:t> </a:t>
            </a:r>
            <a:r>
              <a:rPr dirty="0" err="1"/>
              <a:t>presso</a:t>
            </a:r>
            <a:r>
              <a:rPr dirty="0"/>
              <a:t> </a:t>
            </a:r>
            <a:r>
              <a:rPr dirty="0" err="1"/>
              <a:t>i</a:t>
            </a:r>
            <a:r>
              <a:rPr dirty="0"/>
              <a:t> </a:t>
            </a:r>
            <a:r>
              <a:rPr dirty="0" err="1"/>
              <a:t>posteri</a:t>
            </a:r>
            <a:r>
              <a:rPr dirty="0"/>
              <a:t>? </a:t>
            </a:r>
            <a:r>
              <a:rPr dirty="0" err="1"/>
              <a:t>Pochi</a:t>
            </a:r>
            <a:r>
              <a:rPr dirty="0"/>
              <a:t> ci </a:t>
            </a:r>
            <a:r>
              <a:rPr dirty="0" err="1"/>
              <a:t>arrivano</a:t>
            </a:r>
            <a:r>
              <a:rPr dirty="0"/>
              <a:t>. </a:t>
            </a:r>
            <a:r>
              <a:rPr dirty="0" err="1"/>
              <a:t>Tanto</a:t>
            </a:r>
            <a:r>
              <a:rPr dirty="0"/>
              <a:t> </a:t>
            </a:r>
            <a:r>
              <a:rPr dirty="0" err="1"/>
              <a:t>meglio</a:t>
            </a:r>
            <a:r>
              <a:rPr dirty="0"/>
              <a:t>. </a:t>
            </a:r>
          </a:p>
          <a:p>
            <a:pPr marL="474726" indent="-474726" algn="just" defTabSz="519937">
              <a:spcBef>
                <a:spcPts val="400"/>
              </a:spcBef>
              <a:buBlip>
                <a:blip r:embed="rId2"/>
              </a:buBlip>
              <a:defRPr sz="3382"/>
            </a:pPr>
            <a:r>
              <a:rPr dirty="0"/>
              <a:t>A Nino Frank, Torino 25 </a:t>
            </a:r>
            <a:r>
              <a:rPr dirty="0" err="1"/>
              <a:t>agosto</a:t>
            </a:r>
            <a:r>
              <a:rPr dirty="0"/>
              <a:t> 1950</a:t>
            </a:r>
          </a:p>
          <a:p>
            <a:pPr marL="949452" lvl="1" indent="-474726" algn="just" defTabSz="519937">
              <a:spcBef>
                <a:spcPts val="400"/>
              </a:spcBef>
              <a:buBlip>
                <a:blip r:embed="rId2"/>
              </a:buBlip>
              <a:defRPr sz="3382"/>
            </a:pPr>
            <a:r>
              <a:rPr dirty="0" err="1"/>
              <a:t>Dico</a:t>
            </a:r>
            <a:r>
              <a:rPr dirty="0"/>
              <a:t> </a:t>
            </a:r>
            <a:r>
              <a:rPr dirty="0" err="1"/>
              <a:t>che</a:t>
            </a:r>
            <a:r>
              <a:rPr dirty="0"/>
              <a:t> le </a:t>
            </a:r>
            <a:r>
              <a:rPr dirty="0" err="1"/>
              <a:t>mandino</a:t>
            </a:r>
            <a:r>
              <a:rPr dirty="0"/>
              <a:t> </a:t>
            </a:r>
            <a:r>
              <a:rPr dirty="0" err="1"/>
              <a:t>quei</a:t>
            </a:r>
            <a:r>
              <a:rPr dirty="0"/>
              <a:t> </a:t>
            </a:r>
            <a:r>
              <a:rPr dirty="0" err="1"/>
              <a:t>miei</a:t>
            </a:r>
            <a:r>
              <a:rPr dirty="0"/>
              <a:t> </a:t>
            </a:r>
            <a:r>
              <a:rPr dirty="0" err="1"/>
              <a:t>libri</a:t>
            </a:r>
            <a:r>
              <a:rPr dirty="0"/>
              <a:t> </a:t>
            </a:r>
            <a:r>
              <a:rPr dirty="0" err="1"/>
              <a:t>che</a:t>
            </a:r>
            <a:r>
              <a:rPr dirty="0"/>
              <a:t> </a:t>
            </a:r>
            <a:r>
              <a:rPr dirty="0" err="1"/>
              <a:t>cerca</a:t>
            </a:r>
            <a:r>
              <a:rPr dirty="0"/>
              <a:t>… </a:t>
            </a:r>
            <a:r>
              <a:rPr dirty="0" err="1"/>
              <a:t>più</a:t>
            </a:r>
            <a:r>
              <a:rPr dirty="0"/>
              <a:t> un </a:t>
            </a:r>
            <a:r>
              <a:rPr dirty="0" err="1"/>
              <a:t>libro</a:t>
            </a:r>
            <a:r>
              <a:rPr dirty="0"/>
              <a:t> </a:t>
            </a:r>
            <a:r>
              <a:rPr dirty="0" err="1"/>
              <a:t>che</a:t>
            </a:r>
            <a:r>
              <a:rPr dirty="0"/>
              <a:t> </a:t>
            </a:r>
            <a:r>
              <a:rPr dirty="0" err="1"/>
              <a:t>nessuno</a:t>
            </a:r>
            <a:r>
              <a:rPr dirty="0"/>
              <a:t> </a:t>
            </a:r>
            <a:r>
              <a:rPr dirty="0" err="1"/>
              <a:t>legge</a:t>
            </a:r>
            <a:r>
              <a:rPr dirty="0"/>
              <a:t> e, </a:t>
            </a:r>
            <a:r>
              <a:rPr dirty="0" err="1"/>
              <a:t>naturalmente</a:t>
            </a:r>
            <a:r>
              <a:rPr dirty="0"/>
              <a:t>, </a:t>
            </a:r>
            <a:r>
              <a:rPr dirty="0" err="1"/>
              <a:t>è</a:t>
            </a:r>
            <a:r>
              <a:rPr dirty="0"/>
              <a:t> </a:t>
            </a:r>
            <a:r>
              <a:rPr dirty="0" err="1"/>
              <a:t>l’unico</a:t>
            </a:r>
            <a:r>
              <a:rPr dirty="0"/>
              <a:t> </a:t>
            </a:r>
            <a:r>
              <a:rPr dirty="0" err="1"/>
              <a:t>che</a:t>
            </a:r>
            <a:r>
              <a:rPr dirty="0"/>
              <a:t> </a:t>
            </a:r>
            <a:r>
              <a:rPr dirty="0" err="1"/>
              <a:t>valga</a:t>
            </a:r>
            <a:r>
              <a:rPr dirty="0"/>
              <a:t> </a:t>
            </a:r>
            <a:r>
              <a:rPr dirty="0" err="1"/>
              <a:t>qualcosa</a:t>
            </a:r>
            <a:r>
              <a:rPr dirty="0"/>
              <a:t>, </a:t>
            </a:r>
            <a:r>
              <a:rPr i="1" u="sng" dirty="0" err="1"/>
              <a:t>Dialoghi</a:t>
            </a:r>
            <a:r>
              <a:rPr i="1" u="sng" dirty="0"/>
              <a:t> con </a:t>
            </a:r>
            <a:r>
              <a:rPr i="1" u="sng" dirty="0" err="1"/>
              <a:t>Leucò</a:t>
            </a:r>
            <a:endParaRPr i="1" u="sng"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8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8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8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8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8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8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lajolo_davide.jpg" descr="lajolo_davide.jpg"/>
          <p:cNvPicPr>
            <a:picLocks noGrp="1"/>
          </p:cNvPicPr>
          <p:nvPr>
            <p:ph type="pic" idx="13"/>
          </p:nvPr>
        </p:nvPicPr>
        <p:blipFill>
          <a:blip r:embed="rId2">
            <a:extLst/>
          </a:blip>
          <a:stretch>
            <a:fillRect/>
          </a:stretch>
        </p:blipFill>
        <p:spPr>
          <a:xfrm>
            <a:off x="6335643" y="2387600"/>
            <a:ext cx="5998503" cy="3465332"/>
          </a:xfrm>
          <a:prstGeom prst="rect">
            <a:avLst/>
          </a:prstGeom>
        </p:spPr>
      </p:pic>
      <p:sp>
        <p:nvSpPr>
          <p:cNvPr id="185" name="A DAVIDE LAJOLO"/>
          <p:cNvSpPr txBox="1">
            <a:spLocks noGrp="1"/>
          </p:cNvSpPr>
          <p:nvPr>
            <p:ph type="title"/>
          </p:nvPr>
        </p:nvSpPr>
        <p:spPr>
          <a:prstGeom prst="rect">
            <a:avLst/>
          </a:prstGeom>
        </p:spPr>
        <p:txBody>
          <a:bodyPr/>
          <a:lstStyle/>
          <a:p>
            <a:r>
              <a:t>A DAVIDE LAJOLO</a:t>
            </a:r>
          </a:p>
        </p:txBody>
      </p:sp>
      <p:sp>
        <p:nvSpPr>
          <p:cNvPr id="186" name="Torino 25 agosto 1950…"/>
          <p:cNvSpPr txBox="1">
            <a:spLocks noGrp="1"/>
          </p:cNvSpPr>
          <p:nvPr>
            <p:ph type="body" sz="half" idx="1"/>
          </p:nvPr>
        </p:nvSpPr>
        <p:spPr>
          <a:xfrm>
            <a:off x="762000" y="2368550"/>
            <a:ext cx="5505302" cy="6413500"/>
          </a:xfrm>
          <a:prstGeom prst="rect">
            <a:avLst/>
          </a:prstGeom>
        </p:spPr>
        <p:txBody>
          <a:bodyPr anchor="t">
            <a:normAutofit lnSpcReduction="10000"/>
          </a:bodyPr>
          <a:lstStyle/>
          <a:p>
            <a:pPr marL="0" indent="0" algn="just">
              <a:spcBef>
                <a:spcPts val="500"/>
              </a:spcBef>
              <a:buSzTx/>
              <a:buNone/>
            </a:pPr>
            <a:r>
              <a:t>Torino 25 agosto 1950</a:t>
            </a:r>
          </a:p>
          <a:p>
            <a:pPr marL="0" indent="0" algn="just">
              <a:spcBef>
                <a:spcPts val="500"/>
              </a:spcBef>
              <a:buSzTx/>
              <a:buNone/>
            </a:pPr>
            <a:r>
              <a:t>Ora non scriverò più! Con la stessa testardaggine, con la stessa stoica volontà delle Langhe farò il mio viaggio nel regno dei morti. Se vuoi sapere chi sono adesso, rileggiti </a:t>
            </a:r>
            <a:r>
              <a:rPr i="1" u="sng"/>
              <a:t>La belva</a:t>
            </a:r>
            <a:r>
              <a:t> nei </a:t>
            </a:r>
            <a:r>
              <a:rPr i="1" u="sng"/>
              <a:t>Dialoghi con Leucò</a:t>
            </a:r>
            <a:r>
              <a:t>: come sempre, avevo previsto tutto cinque anni fa. Meno parlerai di questa faccenda con “gente” più te ne sarò grato. Ma lo potrò ancora? Sai tu cosa dovrai fare. </a:t>
            </a:r>
          </a:p>
        </p:txBody>
      </p:sp>
      <p:sp>
        <p:nvSpPr>
          <p:cNvPr id="187" name="Ciao per sempre, tuo Cesare"/>
          <p:cNvSpPr txBox="1"/>
          <p:nvPr/>
        </p:nvSpPr>
        <p:spPr>
          <a:xfrm>
            <a:off x="6563848" y="8388350"/>
            <a:ext cx="5998504"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Ciao per sempre, tuo Cesare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2" nodeType="clickEffect">
                                  <p:stCondLst>
                                    <p:cond delay="0"/>
                                  </p:stCondLst>
                                  <p:iterate>
                                    <p:tmAbs val="0"/>
                                  </p:iterate>
                                  <p:childTnLst>
                                    <p:set>
                                      <p:cBhvr>
                                        <p:cTn id="10" fill="hold"/>
                                        <p:tgtEl>
                                          <p:spTgt spid="184"/>
                                        </p:tgtEl>
                                        <p:attrNameLst>
                                          <p:attrName>style.visibility</p:attrName>
                                        </p:attrNameLst>
                                      </p:cBhvr>
                                      <p:to>
                                        <p:strVal val="visible"/>
                                      </p:to>
                                    </p:set>
                                    <p:animEffect transition="in" filter="box(out)">
                                      <p:cBhvr>
                                        <p:cTn id="11" dur="1000"/>
                                        <p:tgtEl>
                                          <p:spTgt spid="18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2" animBg="1" advAuto="0"/>
      <p:bldP spid="185" grpId="1" animBg="1" advAuto="0"/>
      <p:bldP spid="186"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cesare_pavese-CCS-777x437.jpg" descr="cesare_pavese-CCS-777x437.jpg"/>
          <p:cNvPicPr>
            <a:picLocks noGrp="1"/>
          </p:cNvPicPr>
          <p:nvPr>
            <p:ph type="pic" idx="13"/>
          </p:nvPr>
        </p:nvPicPr>
        <p:blipFill>
          <a:blip r:embed="rId2">
            <a:extLst/>
          </a:blip>
          <a:stretch>
            <a:fillRect/>
          </a:stretch>
        </p:blipFill>
        <p:spPr>
          <a:xfrm>
            <a:off x="1282700" y="784686"/>
            <a:ext cx="10650969" cy="6006986"/>
          </a:xfrm>
          <a:prstGeom prst="rect">
            <a:avLst/>
          </a:prstGeom>
        </p:spPr>
      </p:pic>
      <p:sp>
        <p:nvSpPr>
          <p:cNvPr id="125" name="Dialoghi con Leucò"/>
          <p:cNvSpPr txBox="1">
            <a:spLocks noGrp="1"/>
          </p:cNvSpPr>
          <p:nvPr>
            <p:ph type="title"/>
          </p:nvPr>
        </p:nvSpPr>
        <p:spPr>
          <a:prstGeom prst="rect">
            <a:avLst/>
          </a:prstGeom>
        </p:spPr>
        <p:txBody>
          <a:bodyPr/>
          <a:lstStyle>
            <a:lvl1pPr>
              <a:defRPr i="1"/>
            </a:lvl1pPr>
          </a:lstStyle>
          <a:p>
            <a:r>
              <a:t>Dialoghi con Leucò</a:t>
            </a:r>
          </a:p>
        </p:txBody>
      </p:sp>
      <p:sp>
        <p:nvSpPr>
          <p:cNvPr id="126" name="… un “maledetto libro” che “nessuno legge”"/>
          <p:cNvSpPr txBox="1">
            <a:spLocks noGrp="1"/>
          </p:cNvSpPr>
          <p:nvPr>
            <p:ph type="body" sz="quarter" idx="1"/>
          </p:nvPr>
        </p:nvSpPr>
        <p:spPr>
          <a:prstGeom prst="rect">
            <a:avLst/>
          </a:prstGeom>
        </p:spPr>
        <p:txBody>
          <a:bodyPr/>
          <a:lstStyle/>
          <a:p>
            <a:r>
              <a:t>… un “maledetto libro” che “nessuno legge”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24"/>
                                        </p:tgtEl>
                                        <p:attrNameLst>
                                          <p:attrName>style.visibility</p:attrName>
                                        </p:attrNameLst>
                                      </p:cBhvr>
                                      <p:to>
                                        <p:strVal val="visible"/>
                                      </p:to>
                                    </p:set>
                                    <p:animEffect transition="in" filter="wipe(left)">
                                      <p:cBhvr>
                                        <p:cTn id="7" dur="10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25"/>
                                        </p:tgtEl>
                                        <p:attrNameLst>
                                          <p:attrName>style.visibility</p:attrName>
                                        </p:attrNameLst>
                                      </p:cBhvr>
                                      <p:to>
                                        <p:strVal val="visible"/>
                                      </p:to>
                                    </p:set>
                                    <p:animEffect transition="in" filter="wipe(left)">
                                      <p:cBhvr>
                                        <p:cTn id="12" dur="10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26"/>
                                        </p:tgtEl>
                                        <p:attrNameLst>
                                          <p:attrName>style.visibility</p:attrName>
                                        </p:attrNameLst>
                                      </p:cBhvr>
                                      <p:to>
                                        <p:strVal val="visible"/>
                                      </p:to>
                                    </p:set>
                                    <p:animEffect transition="in" filter="wipe(left)">
                                      <p:cBhvr>
                                        <p:cTn id="17"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1" animBg="1" advAuto="0"/>
      <p:bldP spid="125" grpId="2" animBg="1" advAuto="0"/>
      <p:bldP spid="126" grpId="3"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VIRGILIO, Georgiche, IV, vv.221-222"/>
          <p:cNvSpPr txBox="1">
            <a:spLocks noGrp="1"/>
          </p:cNvSpPr>
          <p:nvPr>
            <p:ph type="body" idx="13"/>
          </p:nvPr>
        </p:nvSpPr>
        <p:spPr>
          <a:prstGeom prst="rect">
            <a:avLst/>
          </a:prstGeom>
        </p:spPr>
        <p:txBody>
          <a:bodyPr/>
          <a:lstStyle/>
          <a:p>
            <a:r>
              <a:t>–</a:t>
            </a:r>
            <a:r>
              <a:rPr>
                <a:solidFill>
                  <a:schemeClr val="accent6">
                    <a:hueOff val="865448"/>
                    <a:satOff val="1227"/>
                    <a:lumOff val="-16859"/>
                  </a:schemeClr>
                </a:solidFill>
              </a:rPr>
              <a:t>VIRGILIO, Georgiche, IV, vv.221-222</a:t>
            </a:r>
          </a:p>
        </p:txBody>
      </p:sp>
      <p:sp>
        <p:nvSpPr>
          <p:cNvPr id="190" name="“… deum namque ire per omnia…"/>
          <p:cNvSpPr txBox="1">
            <a:spLocks noGrp="1"/>
          </p:cNvSpPr>
          <p:nvPr>
            <p:ph type="body" idx="14"/>
          </p:nvPr>
        </p:nvSpPr>
        <p:spPr>
          <a:xfrm>
            <a:off x="1270000" y="3854449"/>
            <a:ext cx="10464800" cy="1549401"/>
          </a:xfrm>
          <a:prstGeom prst="rect">
            <a:avLst/>
          </a:prstGeom>
        </p:spPr>
        <p:txBody>
          <a:bodyPr/>
          <a:lstStyle/>
          <a:p>
            <a:pPr>
              <a:defRPr>
                <a:solidFill>
                  <a:schemeClr val="accent6">
                    <a:hueOff val="865448"/>
                    <a:satOff val="1227"/>
                    <a:lumOff val="-16859"/>
                  </a:schemeClr>
                </a:solidFill>
              </a:defRPr>
            </a:pPr>
            <a:r>
              <a:t>“… deum namque ire per omnia</a:t>
            </a:r>
          </a:p>
          <a:p>
            <a:pPr>
              <a:defRPr>
                <a:solidFill>
                  <a:schemeClr val="accent6">
                    <a:hueOff val="865448"/>
                    <a:satOff val="1227"/>
                    <a:lumOff val="-16859"/>
                  </a:schemeClr>
                </a:solidFill>
              </a:defRPr>
            </a:pPr>
            <a:r>
              <a:t>terrasque tractusque maris caelumque profundum”.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0"/>
                                        </p:tgtEl>
                                        <p:attrNameLst>
                                          <p:attrName>style.visibility</p:attrName>
                                        </p:attrNameLst>
                                      </p:cBhvr>
                                      <p:to>
                                        <p:strVal val="visible"/>
                                      </p:to>
                                    </p:set>
                                    <p:animEffect transition="in" filter="dissolve">
                                      <p:cBhvr>
                                        <p:cTn id="7" dur="10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89"/>
                                        </p:tgtEl>
                                        <p:attrNameLst>
                                          <p:attrName>style.visibility</p:attrName>
                                        </p:attrNameLst>
                                      </p:cBhvr>
                                      <p:to>
                                        <p:strVal val="visible"/>
                                      </p:to>
                                    </p:set>
                                    <p:animEffect transition="in" filter="dissolve">
                                      <p:cBhvr>
                                        <p:cTn id="12" dur="1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2" animBg="1" advAuto="0"/>
      <p:bldP spid="190"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A FERNANDA PIVANO"/>
          <p:cNvSpPr txBox="1">
            <a:spLocks noGrp="1"/>
          </p:cNvSpPr>
          <p:nvPr>
            <p:ph type="title"/>
          </p:nvPr>
        </p:nvSpPr>
        <p:spPr>
          <a:prstGeom prst="rect">
            <a:avLst/>
          </a:prstGeom>
        </p:spPr>
        <p:txBody>
          <a:bodyPr/>
          <a:lstStyle/>
          <a:p>
            <a:r>
              <a:t>A FERNANDA PIVANO</a:t>
            </a:r>
          </a:p>
        </p:txBody>
      </p:sp>
      <p:sp>
        <p:nvSpPr>
          <p:cNvPr id="193" name="Andando per la strada del salto nel vuoto, capivo appunto che ben altre parole, ben altri echi, ben altra fantasia sono necessari. Che insomma ci vuole un mito.…"/>
          <p:cNvSpPr txBox="1">
            <a:spLocks noGrp="1"/>
          </p:cNvSpPr>
          <p:nvPr>
            <p:ph type="body" idx="1"/>
          </p:nvPr>
        </p:nvSpPr>
        <p:spPr>
          <a:xfrm>
            <a:off x="762000" y="1871960"/>
            <a:ext cx="11480800" cy="7116763"/>
          </a:xfrm>
          <a:prstGeom prst="rect">
            <a:avLst/>
          </a:prstGeom>
        </p:spPr>
        <p:txBody>
          <a:bodyPr anchor="t">
            <a:normAutofit lnSpcReduction="10000"/>
          </a:bodyPr>
          <a:lstStyle/>
          <a:p>
            <a:pPr marL="0" indent="0" algn="just" defTabSz="467359">
              <a:spcBef>
                <a:spcPts val="400"/>
              </a:spcBef>
              <a:buSzTx/>
              <a:buNone/>
              <a:defRPr sz="3360"/>
            </a:pPr>
            <a:r>
              <a:t>Andando per la strada del salto nel vuoto, capivo appunto che ben altre parole, ben altri echi, ben altra fantasia sono necessari. Che insomma ci vuole un mito.</a:t>
            </a:r>
          </a:p>
          <a:p>
            <a:pPr marL="0" indent="0" algn="just" defTabSz="467359">
              <a:spcBef>
                <a:spcPts val="400"/>
              </a:spcBef>
              <a:buSzTx/>
              <a:buNone/>
              <a:defRPr sz="3360"/>
            </a:pPr>
            <a:r>
              <a:t> Ci vogliono miti, universali fantastici, per esprimere a fondo e indimenticabilmente questa esperienza che è il mio posto nel mondo. </a:t>
            </a:r>
          </a:p>
          <a:p>
            <a:pPr marL="0" indent="0" algn="just" defTabSz="467359">
              <a:spcBef>
                <a:spcPts val="400"/>
              </a:spcBef>
              <a:buSzTx/>
              <a:buNone/>
              <a:defRPr sz="3360"/>
            </a:pPr>
            <a:r>
              <a:t>Bisogna che … i luoghi … vivano come persone, come contadini, e cioè siano mitici. […] </a:t>
            </a:r>
          </a:p>
          <a:p>
            <a:pPr marL="0" indent="0" algn="just" defTabSz="467359">
              <a:spcBef>
                <a:spcPts val="400"/>
              </a:spcBef>
              <a:buSzTx/>
              <a:buNone/>
              <a:defRPr sz="3360"/>
            </a:pPr>
            <a:r>
              <a:t>Ma ho capito le </a:t>
            </a:r>
            <a:r>
              <a:rPr i="1" u="sng"/>
              <a:t>Georgiche</a:t>
            </a:r>
            <a:r>
              <a:t>. Le quali non sono belle perché descrivono con sentimento la vita dei campi… ma bensì perché intridono tutta la campagna in segrete realtà mitiche, vanno al di là della parvenza, mostrano anche nel gesto di studiare il tempo o affilare una falce, la dileguata presenza di un dio che l’ha fatto o insegnato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2"/>
                                        </p:tgtEl>
                                        <p:attrNameLst>
                                          <p:attrName>style.visibility</p:attrName>
                                        </p:attrNameLst>
                                      </p:cBhvr>
                                      <p:to>
                                        <p:strVal val="visible"/>
                                      </p:to>
                                    </p:set>
                                    <p:animEffect transition="in" filter="dissolve">
                                      <p:cBhvr>
                                        <p:cTn id="7" dur="10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193">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9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2" nodeType="clickEffect">
                                  <p:stCondLst>
                                    <p:cond delay="0"/>
                                  </p:stCondLst>
                                  <p:iterate>
                                    <p:tmAbs val="0"/>
                                  </p:iterate>
                                  <p:childTnLst>
                                    <p:set>
                                      <p:cBhvr>
                                        <p:cTn id="17" fill="hold"/>
                                        <p:tgtEl>
                                          <p:spTgt spid="19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19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2" nodeType="clickEffect">
                                  <p:stCondLst>
                                    <p:cond delay="0"/>
                                  </p:stCondLst>
                                  <p:iterate>
                                    <p:tmAbs val="0"/>
                                  </p:iterate>
                                  <p:childTnLst>
                                    <p:set>
                                      <p:cBhvr>
                                        <p:cTn id="25" fill="hold"/>
                                        <p:tgtEl>
                                          <p:spTgt spid="19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animBg="1" advAuto="0"/>
      <p:bldP spid="193" grpId="2"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Camo-nelle-Langhe.jpg" descr="Camo-nelle-Langhe.jpg"/>
          <p:cNvPicPr>
            <a:picLocks noGrp="1"/>
          </p:cNvPicPr>
          <p:nvPr>
            <p:ph type="pic" idx="13"/>
          </p:nvPr>
        </p:nvPicPr>
        <p:blipFill>
          <a:blip r:embed="rId2">
            <a:extLst/>
          </a:blip>
          <a:stretch>
            <a:fillRect/>
          </a:stretch>
        </p:blipFill>
        <p:spPr>
          <a:xfrm>
            <a:off x="5250096" y="469268"/>
            <a:ext cx="6946560" cy="5219445"/>
          </a:xfrm>
          <a:prstGeom prst="rect">
            <a:avLst/>
          </a:prstGeom>
        </p:spPr>
      </p:pic>
      <p:sp>
        <p:nvSpPr>
          <p:cNvPr id="196" name="LE  LANGHE"/>
          <p:cNvSpPr txBox="1">
            <a:spLocks noGrp="1"/>
          </p:cNvSpPr>
          <p:nvPr>
            <p:ph type="body" sz="half" idx="1"/>
          </p:nvPr>
        </p:nvSpPr>
        <p:spPr>
          <a:xfrm>
            <a:off x="609600" y="6235700"/>
            <a:ext cx="11591677" cy="2679700"/>
          </a:xfrm>
          <a:prstGeom prst="rect">
            <a:avLst/>
          </a:prstGeom>
        </p:spPr>
        <p:txBody>
          <a:bodyPr anchor="ctr"/>
          <a:lstStyle>
            <a:lvl1pPr>
              <a:defRPr sz="4500"/>
            </a:lvl1pPr>
          </a:lstStyle>
          <a:p>
            <a:r>
              <a:t>LE  LANGHE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95"/>
                                        </p:tgtEl>
                                        <p:attrNameLst>
                                          <p:attrName>style.visibility</p:attrName>
                                        </p:attrNameLst>
                                      </p:cBhvr>
                                      <p:to>
                                        <p:strVal val="visible"/>
                                      </p:to>
                                    </p:set>
                                    <p:animEffect transition="in" filter="box(out)">
                                      <p:cBhvr>
                                        <p:cTn id="7" dur="10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196"/>
                                        </p:tgtEl>
                                        <p:attrNameLst>
                                          <p:attrName>style.visibility</p:attrName>
                                        </p:attrNameLst>
                                      </p:cBhvr>
                                      <p:to>
                                        <p:strVal val="visible"/>
                                      </p:to>
                                    </p:set>
                                    <p:animEffect transition="in" filter="box(out)">
                                      <p:cBhvr>
                                        <p:cTn id="12"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1" animBg="1" advAuto="0"/>
      <p:bldP spid="196"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Noi tendiamo al dialogo, alla conversazione. Amiamo evitare le lunghe note informative (la narrazione)……"/>
          <p:cNvSpPr txBox="1">
            <a:spLocks noGrp="1"/>
          </p:cNvSpPr>
          <p:nvPr>
            <p:ph type="title"/>
          </p:nvPr>
        </p:nvSpPr>
        <p:spPr>
          <a:xfrm>
            <a:off x="762000" y="3606800"/>
            <a:ext cx="11480800" cy="3574108"/>
          </a:xfrm>
          <a:prstGeom prst="rect">
            <a:avLst/>
          </a:prstGeom>
        </p:spPr>
        <p:txBody>
          <a:bodyPr/>
          <a:lstStyle/>
          <a:p>
            <a:pPr algn="just" defTabSz="327152">
              <a:defRPr sz="4144">
                <a:effectLst>
                  <a:outerShdw blurRad="14224" dist="14224" dir="15900000" rotWithShape="0">
                    <a:srgbClr val="595650">
                      <a:alpha val="33000"/>
                    </a:srgbClr>
                  </a:outerShdw>
                </a:effectLst>
              </a:defRPr>
            </a:pPr>
            <a:r>
              <a:t>Noi tendiamo al dialogo, alla conversazione. Amiamo evitare le lunghe note informative (la narrazione)…</a:t>
            </a:r>
          </a:p>
          <a:p>
            <a:pPr algn="just" defTabSz="327152">
              <a:defRPr sz="4144">
                <a:effectLst>
                  <a:outerShdw blurRad="14224" dist="14224" dir="15900000" rotWithShape="0">
                    <a:srgbClr val="595650">
                      <a:alpha val="33000"/>
                    </a:srgbClr>
                  </a:outerShdw>
                </a:effectLst>
              </a:defRPr>
            </a:pPr>
            <a:r>
              <a:t>Cerchiamo insomma, nella narrativa, il teatro, non la scenica…</a:t>
            </a:r>
          </a:p>
          <a:p>
            <a:pPr lvl="1" algn="r" defTabSz="327152">
              <a:defRPr sz="4144">
                <a:effectLst>
                  <a:outerShdw blurRad="14224" dist="14224" dir="15900000" rotWithShape="0">
                    <a:srgbClr val="595650">
                      <a:alpha val="33000"/>
                    </a:srgbClr>
                  </a:outerShdw>
                </a:effectLst>
              </a:defRPr>
            </a:pPr>
            <a:r>
              <a:rPr i="1" u="sng"/>
              <a:t>Il mestiere di vivere</a:t>
            </a:r>
            <a:r>
              <a:t>, 14 gennaio 1944</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98"/>
                                        </p:tgtEl>
                                        <p:attrNameLst>
                                          <p:attrName>style.visibility</p:attrName>
                                        </p:attrNameLst>
                                      </p:cBhvr>
                                      <p:to>
                                        <p:strVal val="visible"/>
                                      </p:to>
                                    </p:set>
                                    <p:animEffect transition="in" filter="box(out)">
                                      <p:cBhvr>
                                        <p:cTn id="7"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LA COMPOSIZIONE"/>
          <p:cNvSpPr txBox="1">
            <a:spLocks noGrp="1"/>
          </p:cNvSpPr>
          <p:nvPr>
            <p:ph type="title"/>
          </p:nvPr>
        </p:nvSpPr>
        <p:spPr>
          <a:prstGeom prst="rect">
            <a:avLst/>
          </a:prstGeom>
        </p:spPr>
        <p:txBody>
          <a:bodyPr/>
          <a:lstStyle/>
          <a:p>
            <a:r>
              <a:rPr dirty="0"/>
              <a:t>LA COMPOSIZIONE</a:t>
            </a:r>
          </a:p>
        </p:txBody>
      </p:sp>
      <p:sp>
        <p:nvSpPr>
          <p:cNvPr id="201" name="dal 13 al 15 dicembre 1945: Le streghe…"/>
          <p:cNvSpPr txBox="1">
            <a:spLocks noGrp="1"/>
          </p:cNvSpPr>
          <p:nvPr>
            <p:ph type="body" idx="1"/>
          </p:nvPr>
        </p:nvSpPr>
        <p:spPr>
          <a:xfrm>
            <a:off x="762000" y="2143968"/>
            <a:ext cx="11480800" cy="6858497"/>
          </a:xfrm>
          <a:prstGeom prst="rect">
            <a:avLst/>
          </a:prstGeom>
        </p:spPr>
        <p:txBody>
          <a:bodyPr anchor="t">
            <a:normAutofit lnSpcReduction="10000"/>
          </a:bodyPr>
          <a:lstStyle/>
          <a:p>
            <a:pPr marL="517398" indent="-517398" algn="just" defTabSz="566674">
              <a:spcBef>
                <a:spcPts val="900"/>
              </a:spcBef>
              <a:buBlip>
                <a:blip r:embed="rId2"/>
              </a:buBlip>
              <a:defRPr sz="4074"/>
            </a:pPr>
            <a:r>
              <a:t>dal 13 al 15 dicembre 1945: </a:t>
            </a:r>
            <a:r>
              <a:rPr i="1" u="sng"/>
              <a:t>Le streghe</a:t>
            </a:r>
          </a:p>
          <a:p>
            <a:pPr marL="517398" indent="-517398" algn="just" defTabSz="566674">
              <a:spcBef>
                <a:spcPts val="900"/>
              </a:spcBef>
              <a:buBlip>
                <a:blip r:embed="rId2"/>
              </a:buBlip>
              <a:defRPr sz="4074"/>
            </a:pPr>
            <a:r>
              <a:t>il lavoro procede regolare fino al settembre 1946</a:t>
            </a:r>
          </a:p>
          <a:p>
            <a:pPr marL="517398" indent="-517398" algn="just" defTabSz="566674">
              <a:spcBef>
                <a:spcPts val="900"/>
              </a:spcBef>
              <a:buBlip>
                <a:blip r:embed="rId2"/>
              </a:buBlip>
              <a:defRPr sz="4074"/>
            </a:pPr>
            <a:r>
              <a:t>interruzione di circa 5 mesi</a:t>
            </a:r>
          </a:p>
          <a:p>
            <a:pPr marL="517398" indent="-517398" algn="just" defTabSz="566674">
              <a:spcBef>
                <a:spcPts val="900"/>
              </a:spcBef>
              <a:buBlip>
                <a:blip r:embed="rId2"/>
              </a:buBlip>
              <a:defRPr sz="4074"/>
            </a:pPr>
            <a:r>
              <a:t>a ROMA, dove era tornato per riorganizzare la filiale della casa editrice Einaudi</a:t>
            </a:r>
          </a:p>
          <a:p>
            <a:pPr marL="517398" indent="-517398" algn="just" defTabSz="566674">
              <a:spcBef>
                <a:spcPts val="900"/>
              </a:spcBef>
              <a:buBlip>
                <a:blip r:embed="rId2"/>
              </a:buBlip>
              <a:defRPr sz="4074"/>
            </a:pPr>
            <a:r>
              <a:t>relazione sentimentale e intellettuale con BIANCA GARUFI</a:t>
            </a:r>
          </a:p>
          <a:p>
            <a:pPr marL="517398" indent="-517398" algn="just" defTabSz="566674">
              <a:spcBef>
                <a:spcPts val="900"/>
              </a:spcBef>
              <a:buBlip>
                <a:blip r:embed="rId2"/>
              </a:buBlip>
              <a:defRPr sz="4074"/>
            </a:pPr>
            <a:r>
              <a:t> fine febbraio 1947 a TORINO: ultimi 5 dialoghi (l’ultimo è </a:t>
            </a:r>
            <a:r>
              <a:rPr i="1" u="sng"/>
              <a:t>Gli uomini</a:t>
            </a:r>
            <a:r>
              <a:t>, scritto dal 19 al 31 marzo)</a:t>
            </a:r>
          </a:p>
          <a:p>
            <a:pPr marL="517398" indent="-517398" algn="just" defTabSz="566674">
              <a:spcBef>
                <a:spcPts val="900"/>
              </a:spcBef>
              <a:buBlip>
                <a:blip r:embed="rId2"/>
              </a:buBlip>
              <a:defRPr sz="4074"/>
            </a:pPr>
            <a:r>
              <a:t>pubblicato nell’ottobre del 1947 da Einaudi “Saggi”</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1">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20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20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20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201">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201">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201">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iterate>
                                    <p:tmAbs val="0"/>
                                  </p:iterate>
                                  <p:childTnLst>
                                    <p:set>
                                      <p:cBhvr>
                                        <p:cTn id="36" fill="hold"/>
                                        <p:tgtEl>
                                          <p:spTgt spid="20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1" animBg="1" advAuto="0"/>
      <p:bldP spid="201" grpId="2"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IL TITOLO"/>
          <p:cNvSpPr txBox="1">
            <a:spLocks noGrp="1"/>
          </p:cNvSpPr>
          <p:nvPr>
            <p:ph type="title"/>
          </p:nvPr>
        </p:nvSpPr>
        <p:spPr>
          <a:prstGeom prst="rect">
            <a:avLst/>
          </a:prstGeom>
        </p:spPr>
        <p:txBody>
          <a:bodyPr/>
          <a:lstStyle/>
          <a:p>
            <a:r>
              <a:t>IL TITOLO</a:t>
            </a:r>
          </a:p>
        </p:txBody>
      </p:sp>
      <p:sp>
        <p:nvSpPr>
          <p:cNvPr id="204" name="interlocutrice reale è BIANCA Garufi, che diventa LEUCò…"/>
          <p:cNvSpPr txBox="1">
            <a:spLocks noGrp="1"/>
          </p:cNvSpPr>
          <p:nvPr>
            <p:ph type="body" idx="1"/>
          </p:nvPr>
        </p:nvSpPr>
        <p:spPr>
          <a:xfrm>
            <a:off x="762000" y="2102197"/>
            <a:ext cx="11480800" cy="6381403"/>
          </a:xfrm>
          <a:prstGeom prst="rect">
            <a:avLst/>
          </a:prstGeom>
        </p:spPr>
        <p:txBody>
          <a:bodyPr anchor="t">
            <a:normAutofit lnSpcReduction="10000"/>
          </a:bodyPr>
          <a:lstStyle/>
          <a:p>
            <a:pPr marL="458723" indent="-458723" algn="just" defTabSz="502412">
              <a:spcBef>
                <a:spcPts val="800"/>
              </a:spcBef>
              <a:buBlip>
                <a:blip r:embed="rId2"/>
              </a:buBlip>
              <a:defRPr sz="3612"/>
            </a:pPr>
            <a:r>
              <a:rPr dirty="0"/>
              <a:t>interlocutrice </a:t>
            </a:r>
            <a:r>
              <a:rPr dirty="0" err="1"/>
              <a:t>reale</a:t>
            </a:r>
            <a:r>
              <a:rPr dirty="0"/>
              <a:t> </a:t>
            </a:r>
            <a:r>
              <a:rPr dirty="0" err="1"/>
              <a:t>è</a:t>
            </a:r>
            <a:r>
              <a:rPr dirty="0"/>
              <a:t> BIANCA </a:t>
            </a:r>
            <a:r>
              <a:rPr dirty="0" err="1"/>
              <a:t>Garufi</a:t>
            </a:r>
            <a:r>
              <a:rPr dirty="0"/>
              <a:t>, </a:t>
            </a:r>
            <a:r>
              <a:rPr dirty="0" err="1"/>
              <a:t>che</a:t>
            </a:r>
            <a:r>
              <a:rPr dirty="0"/>
              <a:t> </a:t>
            </a:r>
            <a:r>
              <a:rPr dirty="0" err="1"/>
              <a:t>diventa</a:t>
            </a:r>
            <a:r>
              <a:rPr dirty="0"/>
              <a:t> LEUC</a:t>
            </a:r>
            <a:r>
              <a:rPr lang="it-IT" dirty="0" err="1"/>
              <a:t>Ò</a:t>
            </a:r>
            <a:endParaRPr lang="it-IT" dirty="0"/>
          </a:p>
          <a:p>
            <a:pPr marL="458723" indent="-458723" algn="just" defTabSz="502412">
              <a:spcBef>
                <a:spcPts val="800"/>
              </a:spcBef>
              <a:buBlip>
                <a:blip r:embed="rId2"/>
              </a:buBlip>
              <a:defRPr sz="3612"/>
            </a:pPr>
            <a:r>
              <a:rPr dirty="0"/>
              <a:t>LEUKOS in </a:t>
            </a:r>
            <a:r>
              <a:rPr dirty="0" err="1"/>
              <a:t>greco</a:t>
            </a:r>
            <a:r>
              <a:rPr dirty="0"/>
              <a:t> </a:t>
            </a:r>
            <a:r>
              <a:rPr dirty="0" err="1"/>
              <a:t>significa</a:t>
            </a:r>
            <a:r>
              <a:rPr dirty="0"/>
              <a:t> “</a:t>
            </a:r>
            <a:r>
              <a:rPr dirty="0" err="1"/>
              <a:t>bianco</a:t>
            </a:r>
            <a:r>
              <a:rPr dirty="0"/>
              <a:t>”</a:t>
            </a:r>
          </a:p>
          <a:p>
            <a:pPr marL="458723" indent="-458723" algn="just" defTabSz="502412">
              <a:spcBef>
                <a:spcPts val="800"/>
              </a:spcBef>
              <a:buBlip>
                <a:blip r:embed="rId2"/>
              </a:buBlip>
              <a:defRPr sz="3612"/>
            </a:pPr>
            <a:r>
              <a:rPr dirty="0"/>
              <a:t>LEUCOTEA, </a:t>
            </a:r>
            <a:r>
              <a:rPr dirty="0" err="1"/>
              <a:t>una</a:t>
            </a:r>
            <a:r>
              <a:rPr dirty="0"/>
              <a:t> </a:t>
            </a:r>
            <a:r>
              <a:rPr dirty="0" err="1"/>
              <a:t>ninfa</a:t>
            </a:r>
            <a:r>
              <a:rPr dirty="0"/>
              <a:t> di cui </a:t>
            </a:r>
            <a:r>
              <a:rPr dirty="0" err="1"/>
              <a:t>Leucò</a:t>
            </a:r>
            <a:r>
              <a:rPr dirty="0"/>
              <a:t> </a:t>
            </a:r>
            <a:r>
              <a:rPr dirty="0" err="1"/>
              <a:t>è</a:t>
            </a:r>
            <a:r>
              <a:rPr dirty="0"/>
              <a:t> </a:t>
            </a:r>
            <a:r>
              <a:rPr dirty="0" err="1"/>
              <a:t>familiare</a:t>
            </a:r>
            <a:r>
              <a:rPr dirty="0"/>
              <a:t> </a:t>
            </a:r>
            <a:r>
              <a:rPr dirty="0" err="1"/>
              <a:t>abbreviazione</a:t>
            </a:r>
            <a:r>
              <a:rPr dirty="0"/>
              <a:t>, </a:t>
            </a:r>
            <a:r>
              <a:rPr dirty="0" err="1"/>
              <a:t>interviene</a:t>
            </a:r>
            <a:r>
              <a:rPr dirty="0"/>
              <a:t> in 2 </a:t>
            </a:r>
            <a:r>
              <a:rPr dirty="0" err="1"/>
              <a:t>dialoghi</a:t>
            </a:r>
            <a:r>
              <a:rPr dirty="0"/>
              <a:t>:</a:t>
            </a:r>
          </a:p>
          <a:p>
            <a:pPr marL="917447" lvl="1" indent="-458723" algn="just" defTabSz="502412">
              <a:spcBef>
                <a:spcPts val="800"/>
              </a:spcBef>
              <a:buBlip>
                <a:blip r:embed="rId2"/>
              </a:buBlip>
              <a:defRPr sz="3612" i="1" u="sng"/>
            </a:pPr>
            <a:r>
              <a:rPr dirty="0"/>
              <a:t>Le </a:t>
            </a:r>
            <a:r>
              <a:rPr dirty="0" err="1"/>
              <a:t>streghe</a:t>
            </a:r>
            <a:endParaRPr dirty="0"/>
          </a:p>
          <a:p>
            <a:pPr marL="917447" lvl="1" indent="-458723" algn="just" defTabSz="502412">
              <a:spcBef>
                <a:spcPts val="800"/>
              </a:spcBef>
              <a:buBlip>
                <a:blip r:embed="rId2"/>
              </a:buBlip>
              <a:defRPr sz="3612"/>
            </a:pPr>
            <a:r>
              <a:rPr i="1" u="sng" dirty="0"/>
              <a:t>La </a:t>
            </a:r>
            <a:r>
              <a:rPr i="1" u="sng" dirty="0" err="1"/>
              <a:t>vigna</a:t>
            </a:r>
            <a:r>
              <a:rPr dirty="0"/>
              <a:t>: </a:t>
            </a:r>
            <a:r>
              <a:rPr dirty="0" err="1"/>
              <a:t>allusione</a:t>
            </a:r>
            <a:r>
              <a:rPr dirty="0"/>
              <a:t> </a:t>
            </a:r>
            <a:r>
              <a:rPr dirty="0" err="1"/>
              <a:t>alla</a:t>
            </a:r>
            <a:r>
              <a:rPr dirty="0"/>
              <a:t> </a:t>
            </a:r>
            <a:r>
              <a:rPr dirty="0" err="1"/>
              <a:t>storia</a:t>
            </a:r>
            <a:r>
              <a:rPr dirty="0"/>
              <a:t> di INO, </a:t>
            </a:r>
            <a:r>
              <a:rPr dirty="0" err="1"/>
              <a:t>amante</a:t>
            </a:r>
            <a:r>
              <a:rPr dirty="0"/>
              <a:t> del re </a:t>
            </a:r>
            <a:r>
              <a:rPr dirty="0" err="1"/>
              <a:t>Atamante</a:t>
            </a:r>
            <a:r>
              <a:rPr dirty="0"/>
              <a:t>, </a:t>
            </a:r>
            <a:r>
              <a:rPr dirty="0" err="1"/>
              <a:t>che</a:t>
            </a:r>
            <a:r>
              <a:rPr dirty="0"/>
              <a:t> lo convince a far </a:t>
            </a:r>
            <a:r>
              <a:rPr dirty="0" err="1"/>
              <a:t>uccidere</a:t>
            </a:r>
            <a:r>
              <a:rPr dirty="0"/>
              <a:t> </a:t>
            </a:r>
            <a:r>
              <a:rPr dirty="0" err="1"/>
              <a:t>i</a:t>
            </a:r>
            <a:r>
              <a:rPr dirty="0"/>
              <a:t> </a:t>
            </a:r>
            <a:r>
              <a:rPr dirty="0" err="1"/>
              <a:t>figli</a:t>
            </a:r>
            <a:r>
              <a:rPr dirty="0"/>
              <a:t> </a:t>
            </a:r>
            <a:r>
              <a:rPr dirty="0" err="1"/>
              <a:t>avuti</a:t>
            </a:r>
            <a:r>
              <a:rPr dirty="0"/>
              <a:t> </a:t>
            </a:r>
            <a:r>
              <a:rPr dirty="0" err="1"/>
              <a:t>dalla</a:t>
            </a:r>
            <a:r>
              <a:rPr dirty="0"/>
              <a:t> </a:t>
            </a:r>
            <a:r>
              <a:rPr dirty="0" err="1"/>
              <a:t>moglie</a:t>
            </a:r>
            <a:r>
              <a:rPr dirty="0"/>
              <a:t> </a:t>
            </a:r>
            <a:r>
              <a:rPr dirty="0" err="1"/>
              <a:t>Nefele</a:t>
            </a:r>
            <a:r>
              <a:rPr dirty="0"/>
              <a:t> per </a:t>
            </a:r>
            <a:r>
              <a:rPr dirty="0" err="1"/>
              <a:t>propiziare</a:t>
            </a:r>
            <a:r>
              <a:rPr dirty="0"/>
              <a:t> la </a:t>
            </a:r>
            <a:r>
              <a:rPr dirty="0" err="1"/>
              <a:t>pioggia</a:t>
            </a:r>
            <a:r>
              <a:rPr dirty="0"/>
              <a:t>. I </a:t>
            </a:r>
            <a:r>
              <a:rPr dirty="0" err="1"/>
              <a:t>figli</a:t>
            </a:r>
            <a:r>
              <a:rPr dirty="0"/>
              <a:t> </a:t>
            </a:r>
            <a:r>
              <a:rPr dirty="0" err="1"/>
              <a:t>si</a:t>
            </a:r>
            <a:r>
              <a:rPr dirty="0"/>
              <a:t> </a:t>
            </a:r>
            <a:r>
              <a:rPr dirty="0" err="1"/>
              <a:t>salvano</a:t>
            </a:r>
            <a:r>
              <a:rPr dirty="0"/>
              <a:t>, </a:t>
            </a:r>
            <a:r>
              <a:rPr dirty="0" err="1"/>
              <a:t>il</a:t>
            </a:r>
            <a:r>
              <a:rPr dirty="0"/>
              <a:t> re </a:t>
            </a:r>
            <a:r>
              <a:rPr dirty="0" err="1"/>
              <a:t>impazzisce</a:t>
            </a:r>
            <a:r>
              <a:rPr dirty="0"/>
              <a:t> e </a:t>
            </a:r>
            <a:r>
              <a:rPr dirty="0" err="1"/>
              <a:t>uccide</a:t>
            </a:r>
            <a:r>
              <a:rPr dirty="0"/>
              <a:t> </a:t>
            </a:r>
            <a:r>
              <a:rPr dirty="0" err="1"/>
              <a:t>il</a:t>
            </a:r>
            <a:r>
              <a:rPr dirty="0"/>
              <a:t> </a:t>
            </a:r>
            <a:r>
              <a:rPr dirty="0" err="1"/>
              <a:t>figlio</a:t>
            </a:r>
            <a:r>
              <a:rPr dirty="0"/>
              <a:t> </a:t>
            </a:r>
            <a:r>
              <a:rPr dirty="0" err="1"/>
              <a:t>avuto</a:t>
            </a:r>
            <a:r>
              <a:rPr dirty="0"/>
              <a:t> da </a:t>
            </a:r>
            <a:r>
              <a:rPr dirty="0" err="1"/>
              <a:t>Ino</a:t>
            </a:r>
            <a:r>
              <a:rPr dirty="0"/>
              <a:t>, la quale </a:t>
            </a:r>
            <a:r>
              <a:rPr dirty="0" err="1"/>
              <a:t>si</a:t>
            </a:r>
            <a:r>
              <a:rPr dirty="0"/>
              <a:t> </a:t>
            </a:r>
            <a:r>
              <a:rPr dirty="0" err="1"/>
              <a:t>annega</a:t>
            </a:r>
            <a:r>
              <a:rPr dirty="0"/>
              <a:t> </a:t>
            </a:r>
            <a:r>
              <a:rPr dirty="0" err="1"/>
              <a:t>ed</a:t>
            </a:r>
            <a:r>
              <a:rPr dirty="0"/>
              <a:t> </a:t>
            </a:r>
            <a:r>
              <a:rPr dirty="0" err="1"/>
              <a:t>è</a:t>
            </a:r>
            <a:r>
              <a:rPr dirty="0"/>
              <a:t> </a:t>
            </a:r>
            <a:r>
              <a:rPr dirty="0" err="1"/>
              <a:t>trasformata</a:t>
            </a:r>
            <a:r>
              <a:rPr dirty="0"/>
              <a:t> in </a:t>
            </a:r>
            <a:r>
              <a:rPr dirty="0" err="1"/>
              <a:t>divinità</a:t>
            </a:r>
            <a:r>
              <a:rPr dirty="0"/>
              <a:t> marina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4">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204">
                                            <p:txEl>
                                              <p:pRg st="0" end="0"/>
                                            </p:txEl>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20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iterate>
                                    <p:tmAbs val="0"/>
                                  </p:iterate>
                                  <p:childTnLst>
                                    <p:set>
                                      <p:cBhvr>
                                        <p:cTn id="18" fill="hold"/>
                                        <p:tgtEl>
                                          <p:spTgt spid="20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iterate>
                                    <p:tmAbs val="0"/>
                                  </p:iterate>
                                  <p:childTnLst>
                                    <p:set>
                                      <p:cBhvr>
                                        <p:cTn id="22" fill="hold"/>
                                        <p:tgtEl>
                                          <p:spTgt spid="20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iterate>
                                    <p:tmAbs val="0"/>
                                  </p:iterate>
                                  <p:childTnLst>
                                    <p:set>
                                      <p:cBhvr>
                                        <p:cTn id="26" fill="hold"/>
                                        <p:tgtEl>
                                          <p:spTgt spid="2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1" animBg="1" advAuto="0"/>
      <p:bldP spid="204" grpId="2"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 name="Schermata 2018-12-28 alle 17.33.06.png"/>
          <p:cNvGrpSpPr/>
          <p:nvPr/>
        </p:nvGrpSpPr>
        <p:grpSpPr>
          <a:xfrm>
            <a:off x="655687" y="599876"/>
            <a:ext cx="6669390" cy="4137444"/>
            <a:chOff x="0" y="0"/>
            <a:chExt cx="6669389" cy="4137443"/>
          </a:xfrm>
        </p:grpSpPr>
        <p:pic>
          <p:nvPicPr>
            <p:cNvPr id="207" name="Schermata 2018-12-28 alle 17.33.06.png" descr="Schermata 2018-12-28 alle 17.33.06.png"/>
            <p:cNvPicPr>
              <a:picLocks noChangeAspect="1"/>
            </p:cNvPicPr>
            <p:nvPr/>
          </p:nvPicPr>
          <p:blipFill>
            <a:blip r:embed="rId2">
              <a:extLst/>
            </a:blip>
            <a:stretch>
              <a:fillRect/>
            </a:stretch>
          </p:blipFill>
          <p:spPr>
            <a:xfrm>
              <a:off x="12700" y="12700"/>
              <a:ext cx="6631290" cy="4099344"/>
            </a:xfrm>
            <a:prstGeom prst="rect">
              <a:avLst/>
            </a:prstGeom>
            <a:ln>
              <a:noFill/>
            </a:ln>
            <a:effectLst/>
          </p:spPr>
        </p:pic>
        <p:pic>
          <p:nvPicPr>
            <p:cNvPr id="206" name="Schermata 2018-12-28 alle 17.33.06.png" descr="Schermata 2018-12-28 alle 17.33.06.png"/>
            <p:cNvPicPr>
              <a:picLocks/>
            </p:cNvPicPr>
            <p:nvPr/>
          </p:nvPicPr>
          <p:blipFill>
            <a:blip r:embed="rId3">
              <a:extLst/>
            </a:blip>
            <a:stretch>
              <a:fillRect/>
            </a:stretch>
          </p:blipFill>
          <p:spPr>
            <a:xfrm>
              <a:off x="0" y="0"/>
              <a:ext cx="6669390" cy="4137444"/>
            </a:xfrm>
            <a:prstGeom prst="rect">
              <a:avLst/>
            </a:prstGeom>
            <a:effectLst/>
          </p:spPr>
        </p:pic>
      </p:grpSp>
      <p:grpSp>
        <p:nvGrpSpPr>
          <p:cNvPr id="211" name="Schermata 2018-12-28 alle 17.33.52.png"/>
          <p:cNvGrpSpPr/>
          <p:nvPr/>
        </p:nvGrpSpPr>
        <p:grpSpPr>
          <a:xfrm>
            <a:off x="2620943" y="4929004"/>
            <a:ext cx="7775614" cy="3865846"/>
            <a:chOff x="0" y="0"/>
            <a:chExt cx="7775612" cy="3865844"/>
          </a:xfrm>
        </p:grpSpPr>
        <p:pic>
          <p:nvPicPr>
            <p:cNvPr id="210" name="Schermata 2018-12-28 alle 17.33.52.png" descr="Schermata 2018-12-28 alle 17.33.52.png"/>
            <p:cNvPicPr>
              <a:picLocks noChangeAspect="1"/>
            </p:cNvPicPr>
            <p:nvPr/>
          </p:nvPicPr>
          <p:blipFill>
            <a:blip r:embed="rId4">
              <a:extLst/>
            </a:blip>
            <a:stretch>
              <a:fillRect/>
            </a:stretch>
          </p:blipFill>
          <p:spPr>
            <a:xfrm>
              <a:off x="12700" y="12700"/>
              <a:ext cx="7737513" cy="3827745"/>
            </a:xfrm>
            <a:prstGeom prst="rect">
              <a:avLst/>
            </a:prstGeom>
            <a:ln>
              <a:noFill/>
            </a:ln>
            <a:effectLst/>
          </p:spPr>
        </p:pic>
        <p:pic>
          <p:nvPicPr>
            <p:cNvPr id="209" name="Schermata 2018-12-28 alle 17.33.52.png" descr="Schermata 2018-12-28 alle 17.33.52.png"/>
            <p:cNvPicPr>
              <a:picLocks/>
            </p:cNvPicPr>
            <p:nvPr/>
          </p:nvPicPr>
          <p:blipFill>
            <a:blip r:embed="rId5">
              <a:extLst/>
            </a:blip>
            <a:stretch>
              <a:fillRect/>
            </a:stretch>
          </p:blipFill>
          <p:spPr>
            <a:xfrm>
              <a:off x="0" y="0"/>
              <a:ext cx="7775613" cy="3865845"/>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08"/>
                                        </p:tgtEl>
                                        <p:attrNameLst>
                                          <p:attrName>style.visibility</p:attrName>
                                        </p:attrNameLst>
                                      </p:cBhvr>
                                      <p:to>
                                        <p:strVal val="visible"/>
                                      </p:to>
                                    </p:set>
                                    <p:animEffect transition="in" filter="box(out)">
                                      <p:cBhvr>
                                        <p:cTn id="7" dur="1000"/>
                                        <p:tgtEl>
                                          <p:spTgt spid="2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11"/>
                                        </p:tgtEl>
                                        <p:attrNameLst>
                                          <p:attrName>style.visibility</p:attrName>
                                        </p:attrNameLst>
                                      </p:cBhvr>
                                      <p:to>
                                        <p:strVal val="visible"/>
                                      </p:to>
                                    </p:set>
                                    <p:animEffect transition="in" filter="box(out)">
                                      <p:cBhvr>
                                        <p:cTn id="12" dur="1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1" animBg="1" advAuto="0"/>
      <p:bldP spid="211"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IL MODELLO"/>
          <p:cNvSpPr txBox="1">
            <a:spLocks noGrp="1"/>
          </p:cNvSpPr>
          <p:nvPr>
            <p:ph type="title"/>
          </p:nvPr>
        </p:nvSpPr>
        <p:spPr>
          <a:xfrm>
            <a:off x="762000" y="558800"/>
            <a:ext cx="11480800" cy="1524000"/>
          </a:xfrm>
          <a:prstGeom prst="rect">
            <a:avLst/>
          </a:prstGeom>
        </p:spPr>
        <p:txBody>
          <a:bodyPr/>
          <a:lstStyle/>
          <a:p>
            <a:r>
              <a:rPr dirty="0"/>
              <a:t>IL MODELLO</a:t>
            </a:r>
          </a:p>
        </p:txBody>
      </p:sp>
      <p:sp>
        <p:nvSpPr>
          <p:cNvPr id="214" name="Le Operette Morali di LEOPARDI…"/>
          <p:cNvSpPr txBox="1">
            <a:spLocks noGrp="1"/>
          </p:cNvSpPr>
          <p:nvPr>
            <p:ph type="body" idx="1"/>
          </p:nvPr>
        </p:nvSpPr>
        <p:spPr>
          <a:xfrm>
            <a:off x="762000" y="1990476"/>
            <a:ext cx="11480800" cy="6493124"/>
          </a:xfrm>
          <a:prstGeom prst="rect">
            <a:avLst/>
          </a:prstGeom>
        </p:spPr>
        <p:txBody>
          <a:bodyPr/>
          <a:lstStyle/>
          <a:p>
            <a:pPr marL="512063" indent="-512063" defTabSz="560831">
              <a:spcBef>
                <a:spcPts val="4000"/>
              </a:spcBef>
              <a:buBlip>
                <a:blip r:embed="rId2"/>
              </a:buBlip>
              <a:defRPr sz="4032"/>
            </a:pPr>
            <a:r>
              <a:t>Le </a:t>
            </a:r>
            <a:r>
              <a:rPr i="1" u="sng"/>
              <a:t>Operette Morali</a:t>
            </a:r>
            <a:r>
              <a:t> di LEOPARDI</a:t>
            </a:r>
          </a:p>
          <a:p>
            <a:pPr marL="1024127" lvl="1" indent="-512063" algn="just" defTabSz="560831">
              <a:spcBef>
                <a:spcPts val="900"/>
              </a:spcBef>
              <a:buBlip>
                <a:blip r:embed="rId2"/>
              </a:buBlip>
              <a:defRPr sz="4032"/>
            </a:pPr>
            <a:r>
              <a:t>a MONTI, che si mostrava disorientato dalla lettura del libro, così suggerisce: “Leopardi. </a:t>
            </a:r>
            <a:r>
              <a:rPr i="1" u="sng"/>
              <a:t>Operette morali”</a:t>
            </a:r>
          </a:p>
          <a:p>
            <a:pPr marL="1024127" lvl="1" indent="-512063" algn="just" defTabSz="560831">
              <a:spcBef>
                <a:spcPts val="900"/>
              </a:spcBef>
              <a:buBlip>
                <a:blip r:embed="rId2"/>
              </a:buBlip>
              <a:defRPr sz="4032"/>
            </a:pPr>
            <a:r>
              <a:t>a LAJOLO scrive invece che, fatte le debite proporzioni, con quel libro aveva voluto tentare le sue </a:t>
            </a:r>
            <a:r>
              <a:rPr i="1" u="sng"/>
              <a:t>Operette morali</a:t>
            </a:r>
          </a:p>
          <a:p>
            <a:pPr marL="512063" indent="-512063" algn="just" defTabSz="560831">
              <a:spcBef>
                <a:spcPts val="900"/>
              </a:spcBef>
              <a:buBlip>
                <a:blip r:embed="rId2"/>
              </a:buBlip>
              <a:defRPr sz="4032"/>
            </a:pPr>
            <a:r>
              <a:t>personaggi: portavoce della visione della vita e del mondo dell’autore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4">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21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21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21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21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2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1" animBg="1" advAuto="0"/>
      <p:bldP spid="214" grpId="2"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IL CONTENUTO"/>
          <p:cNvSpPr txBox="1">
            <a:spLocks noGrp="1"/>
          </p:cNvSpPr>
          <p:nvPr>
            <p:ph type="title"/>
          </p:nvPr>
        </p:nvSpPr>
        <p:spPr>
          <a:prstGeom prst="rect">
            <a:avLst/>
          </a:prstGeom>
        </p:spPr>
        <p:txBody>
          <a:bodyPr/>
          <a:lstStyle/>
          <a:p>
            <a:r>
              <a:t>IL CONTENUTO</a:t>
            </a:r>
          </a:p>
        </p:txBody>
      </p:sp>
      <p:sp>
        <p:nvSpPr>
          <p:cNvPr id="217" name="i tentativi e i fallimenti dell’uomo di farsi dio e di infrangere la legge per impadronirsi del proprio destino…"/>
          <p:cNvSpPr txBox="1">
            <a:spLocks noGrp="1"/>
          </p:cNvSpPr>
          <p:nvPr>
            <p:ph type="body" idx="1"/>
          </p:nvPr>
        </p:nvSpPr>
        <p:spPr>
          <a:xfrm>
            <a:off x="876300" y="2034976"/>
            <a:ext cx="11480800" cy="6448624"/>
          </a:xfrm>
          <a:prstGeom prst="rect">
            <a:avLst/>
          </a:prstGeom>
        </p:spPr>
        <p:txBody>
          <a:bodyPr anchor="t">
            <a:normAutofit lnSpcReduction="10000"/>
          </a:bodyPr>
          <a:lstStyle/>
          <a:p>
            <a:pPr marL="501395" indent="-501395" algn="just" defTabSz="549148">
              <a:spcBef>
                <a:spcPts val="3900"/>
              </a:spcBef>
              <a:buBlip>
                <a:blip r:embed="rId2"/>
              </a:buBlip>
              <a:defRPr sz="3948"/>
            </a:pPr>
            <a:r>
              <a:rPr dirty="0" err="1"/>
              <a:t>i</a:t>
            </a:r>
            <a:r>
              <a:rPr dirty="0"/>
              <a:t> </a:t>
            </a:r>
            <a:r>
              <a:rPr dirty="0" err="1"/>
              <a:t>tentativi</a:t>
            </a:r>
            <a:r>
              <a:rPr dirty="0"/>
              <a:t> e </a:t>
            </a:r>
            <a:r>
              <a:rPr dirty="0" err="1"/>
              <a:t>i</a:t>
            </a:r>
            <a:r>
              <a:rPr dirty="0"/>
              <a:t> </a:t>
            </a:r>
            <a:r>
              <a:rPr dirty="0" err="1"/>
              <a:t>fallimenti</a:t>
            </a:r>
            <a:r>
              <a:rPr dirty="0"/>
              <a:t> </a:t>
            </a:r>
            <a:r>
              <a:rPr dirty="0" err="1"/>
              <a:t>dell’uomo</a:t>
            </a:r>
            <a:r>
              <a:rPr dirty="0"/>
              <a:t> di </a:t>
            </a:r>
            <a:r>
              <a:rPr dirty="0" err="1"/>
              <a:t>farsi</a:t>
            </a:r>
            <a:r>
              <a:rPr dirty="0"/>
              <a:t> </a:t>
            </a:r>
            <a:r>
              <a:rPr dirty="0" err="1"/>
              <a:t>dio</a:t>
            </a:r>
            <a:r>
              <a:rPr dirty="0"/>
              <a:t> e di </a:t>
            </a:r>
            <a:r>
              <a:rPr dirty="0" err="1"/>
              <a:t>infrangere</a:t>
            </a:r>
            <a:r>
              <a:rPr dirty="0"/>
              <a:t> la </a:t>
            </a:r>
            <a:r>
              <a:rPr dirty="0" err="1"/>
              <a:t>legge</a:t>
            </a:r>
            <a:r>
              <a:rPr dirty="0"/>
              <a:t> per </a:t>
            </a:r>
            <a:r>
              <a:rPr dirty="0" err="1"/>
              <a:t>impadronirsi</a:t>
            </a:r>
            <a:r>
              <a:rPr dirty="0"/>
              <a:t> del </a:t>
            </a:r>
            <a:r>
              <a:rPr dirty="0" err="1"/>
              <a:t>proprio</a:t>
            </a:r>
            <a:r>
              <a:rPr dirty="0"/>
              <a:t> </a:t>
            </a:r>
            <a:r>
              <a:rPr dirty="0" err="1"/>
              <a:t>destino</a:t>
            </a:r>
            <a:endParaRPr dirty="0"/>
          </a:p>
          <a:p>
            <a:pPr marL="0" indent="0" algn="ctr" defTabSz="549148">
              <a:spcBef>
                <a:spcPts val="5000"/>
              </a:spcBef>
              <a:buSzTx/>
              <a:buNone/>
              <a:defRPr sz="3948"/>
            </a:pPr>
            <a:r>
              <a:rPr dirty="0"/>
              <a:t>dal </a:t>
            </a:r>
            <a:r>
              <a:rPr dirty="0" err="1"/>
              <a:t>caos</a:t>
            </a:r>
            <a:r>
              <a:rPr dirty="0"/>
              <a:t> al </a:t>
            </a:r>
            <a:r>
              <a:rPr dirty="0" err="1"/>
              <a:t>cosmo</a:t>
            </a:r>
            <a:endParaRPr dirty="0"/>
          </a:p>
          <a:p>
            <a:pPr marL="0" indent="0" algn="ctr" defTabSz="549148">
              <a:spcBef>
                <a:spcPts val="1900"/>
              </a:spcBef>
              <a:buSzTx/>
              <a:buNone/>
              <a:defRPr sz="3948"/>
            </a:pPr>
            <a:r>
              <a:rPr dirty="0" err="1"/>
              <a:t>dall’irrazionalità</a:t>
            </a:r>
            <a:r>
              <a:rPr dirty="0"/>
              <a:t> </a:t>
            </a:r>
            <a:r>
              <a:rPr dirty="0" err="1"/>
              <a:t>alla</a:t>
            </a:r>
            <a:r>
              <a:rPr dirty="0"/>
              <a:t> </a:t>
            </a:r>
            <a:r>
              <a:rPr dirty="0" err="1"/>
              <a:t>razionalità</a:t>
            </a:r>
            <a:r>
              <a:rPr dirty="0"/>
              <a:t> e </a:t>
            </a:r>
            <a:r>
              <a:rPr dirty="0" err="1"/>
              <a:t>perfezione</a:t>
            </a:r>
            <a:r>
              <a:rPr dirty="0"/>
              <a:t> </a:t>
            </a:r>
            <a:r>
              <a:rPr dirty="0" err="1"/>
              <a:t>degli</a:t>
            </a:r>
            <a:r>
              <a:rPr dirty="0"/>
              <a:t> </a:t>
            </a:r>
            <a:r>
              <a:rPr dirty="0" err="1"/>
              <a:t>déi</a:t>
            </a:r>
            <a:endParaRPr dirty="0"/>
          </a:p>
          <a:p>
            <a:pPr marL="0" indent="0" algn="ctr" defTabSz="549148">
              <a:spcBef>
                <a:spcPts val="1900"/>
              </a:spcBef>
              <a:buSzTx/>
              <a:buNone/>
              <a:defRPr sz="3948"/>
            </a:pPr>
            <a:r>
              <a:rPr dirty="0" err="1"/>
              <a:t>dall’infanzia</a:t>
            </a:r>
            <a:r>
              <a:rPr dirty="0"/>
              <a:t> con </a:t>
            </a:r>
            <a:r>
              <a:rPr dirty="0" err="1"/>
              <a:t>i</a:t>
            </a:r>
            <a:r>
              <a:rPr dirty="0"/>
              <a:t> </a:t>
            </a:r>
            <a:r>
              <a:rPr dirty="0" err="1"/>
              <a:t>suoi</a:t>
            </a:r>
            <a:r>
              <a:rPr dirty="0"/>
              <a:t> </a:t>
            </a:r>
            <a:r>
              <a:rPr dirty="0" err="1"/>
              <a:t>miti</a:t>
            </a:r>
            <a:r>
              <a:rPr dirty="0"/>
              <a:t> </a:t>
            </a:r>
            <a:r>
              <a:rPr dirty="0" err="1"/>
              <a:t>alla</a:t>
            </a:r>
            <a:r>
              <a:rPr dirty="0"/>
              <a:t> </a:t>
            </a:r>
            <a:r>
              <a:rPr dirty="0" err="1"/>
              <a:t>maturità</a:t>
            </a:r>
            <a:endParaRPr dirty="0"/>
          </a:p>
          <a:p>
            <a:pPr marL="0" indent="0" algn="ctr" defTabSz="549148">
              <a:spcBef>
                <a:spcPts val="1900"/>
              </a:spcBef>
              <a:buSzTx/>
              <a:buNone/>
              <a:defRPr sz="3948"/>
            </a:pPr>
            <a:r>
              <a:rPr dirty="0"/>
              <a:t>= </a:t>
            </a:r>
            <a:r>
              <a:rPr dirty="0" err="1"/>
              <a:t>responsabilità</a:t>
            </a:r>
            <a:r>
              <a:rPr dirty="0"/>
              <a:t>, </a:t>
            </a:r>
            <a:r>
              <a:rPr dirty="0" err="1"/>
              <a:t>coscienza</a:t>
            </a:r>
            <a:r>
              <a:rPr dirty="0"/>
              <a:t> del </a:t>
            </a:r>
            <a:r>
              <a:rPr dirty="0" err="1"/>
              <a:t>limite</a:t>
            </a:r>
            <a:endParaRPr dirty="0"/>
          </a:p>
          <a:p>
            <a:pPr marL="0" indent="0" algn="ctr" defTabSz="549148">
              <a:spcBef>
                <a:spcPts val="1900"/>
              </a:spcBef>
              <a:buSzTx/>
              <a:buNone/>
              <a:defRPr sz="3948"/>
            </a:pPr>
            <a:r>
              <a:rPr dirty="0" err="1"/>
              <a:t>accettazione</a:t>
            </a:r>
            <a:r>
              <a:rPr dirty="0"/>
              <a:t> del DESTINO</a:t>
            </a:r>
          </a:p>
        </p:txBody>
      </p:sp>
      <p:grpSp>
        <p:nvGrpSpPr>
          <p:cNvPr id="220" name="Freccia"/>
          <p:cNvGrpSpPr/>
          <p:nvPr/>
        </p:nvGrpSpPr>
        <p:grpSpPr>
          <a:xfrm rot="5400000">
            <a:off x="5377204" y="3359274"/>
            <a:ext cx="1201519" cy="1048872"/>
            <a:chOff x="0" y="0"/>
            <a:chExt cx="1201518" cy="1048871"/>
          </a:xfrm>
        </p:grpSpPr>
        <p:sp>
          <p:nvSpPr>
            <p:cNvPr id="219" name="Freccia"/>
            <p:cNvSpPr/>
            <p:nvPr/>
          </p:nvSpPr>
          <p:spPr>
            <a:xfrm>
              <a:off x="25400" y="47193"/>
              <a:ext cx="1130003" cy="954485"/>
            </a:xfrm>
            <a:prstGeom prst="rightArrow">
              <a:avLst>
                <a:gd name="adj1" fmla="val 32000"/>
                <a:gd name="adj2" fmla="val 75769"/>
              </a:avLst>
            </a:prstGeom>
            <a:solidFill>
              <a:schemeClr val="accent3">
                <a:hueOff val="86101"/>
                <a:satOff val="28726"/>
                <a:lumOff val="15001"/>
                <a:alpha val="56000"/>
              </a:schemeClr>
            </a:solidFill>
            <a:ln>
              <a:noFill/>
            </a:ln>
            <a:effectLst/>
          </p:spPr>
          <p:txBody>
            <a:bodyPr wrap="square" lIns="50800" tIns="50800" rIns="50800" bIns="50800" numCol="1" anchor="ctr">
              <a:noAutofit/>
            </a:bodyPr>
            <a:lstStyle/>
            <a:p>
              <a:pPr>
                <a:defRPr sz="3200"/>
              </a:pPr>
              <a:endParaRPr/>
            </a:p>
          </p:txBody>
        </p:sp>
        <p:pic>
          <p:nvPicPr>
            <p:cNvPr id="218" name="Freccia" descr="Freccia"/>
            <p:cNvPicPr>
              <a:picLocks/>
            </p:cNvPicPr>
            <p:nvPr/>
          </p:nvPicPr>
          <p:blipFill>
            <a:blip r:embed="rId3">
              <a:extLst/>
            </a:blip>
            <a:stretch>
              <a:fillRect/>
            </a:stretch>
          </p:blipFill>
          <p:spPr>
            <a:xfrm>
              <a:off x="-1" y="0"/>
              <a:ext cx="1201520" cy="1048872"/>
            </a:xfrm>
            <a:prstGeom prst="rect">
              <a:avLst/>
            </a:prstGeom>
            <a:effectLst/>
          </p:spPr>
        </p:pic>
      </p:grpSp>
      <p:grpSp>
        <p:nvGrpSpPr>
          <p:cNvPr id="223" name="Freccia"/>
          <p:cNvGrpSpPr/>
          <p:nvPr/>
        </p:nvGrpSpPr>
        <p:grpSpPr>
          <a:xfrm rot="8340000">
            <a:off x="9642054" y="7397989"/>
            <a:ext cx="1133707" cy="828672"/>
            <a:chOff x="0" y="0"/>
            <a:chExt cx="1133705" cy="828670"/>
          </a:xfrm>
        </p:grpSpPr>
        <p:sp>
          <p:nvSpPr>
            <p:cNvPr id="222" name="Freccia"/>
            <p:cNvSpPr/>
            <p:nvPr/>
          </p:nvSpPr>
          <p:spPr>
            <a:xfrm>
              <a:off x="25400" y="45036"/>
              <a:ext cx="1059210" cy="738599"/>
            </a:xfrm>
            <a:prstGeom prst="rightArrow">
              <a:avLst>
                <a:gd name="adj1" fmla="val 32000"/>
                <a:gd name="adj2" fmla="val 82707"/>
              </a:avLst>
            </a:prstGeom>
            <a:solidFill>
              <a:schemeClr val="accent3">
                <a:hueOff val="86101"/>
                <a:satOff val="28726"/>
                <a:lumOff val="15001"/>
                <a:alpha val="56000"/>
              </a:schemeClr>
            </a:solidFill>
            <a:ln>
              <a:noFill/>
            </a:ln>
            <a:effectLst/>
          </p:spPr>
          <p:txBody>
            <a:bodyPr wrap="square" lIns="50800" tIns="50800" rIns="50800" bIns="50800" numCol="1" anchor="ctr">
              <a:noAutofit/>
            </a:bodyPr>
            <a:lstStyle/>
            <a:p>
              <a:pPr>
                <a:defRPr sz="3200"/>
              </a:pPr>
              <a:endParaRPr/>
            </a:p>
          </p:txBody>
        </p:sp>
        <p:pic>
          <p:nvPicPr>
            <p:cNvPr id="221" name="Freccia" descr="Freccia"/>
            <p:cNvPicPr>
              <a:picLocks/>
            </p:cNvPicPr>
            <p:nvPr/>
          </p:nvPicPr>
          <p:blipFill>
            <a:blip r:embed="rId4">
              <a:extLst/>
            </a:blip>
            <a:stretch>
              <a:fillRect/>
            </a:stretch>
          </p:blipFill>
          <p:spPr>
            <a:xfrm>
              <a:off x="-1" y="-1"/>
              <a:ext cx="1133707" cy="828672"/>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7">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21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21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21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21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217">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217">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3" nodeType="clickEffect">
                                  <p:stCondLst>
                                    <p:cond delay="0"/>
                                  </p:stCondLst>
                                  <p:iterate>
                                    <p:tmAbs val="0"/>
                                  </p:iterate>
                                  <p:childTnLst>
                                    <p:set>
                                      <p:cBhvr>
                                        <p:cTn id="36" fill="hold"/>
                                        <p:tgtEl>
                                          <p:spTgt spid="220"/>
                                        </p:tgtEl>
                                        <p:attrNameLst>
                                          <p:attrName>style.visibility</p:attrName>
                                        </p:attrNameLst>
                                      </p:cBhvr>
                                      <p:to>
                                        <p:strVal val="visible"/>
                                      </p:to>
                                    </p:set>
                                    <p:animEffect transition="in" filter="box(out)">
                                      <p:cBhvr>
                                        <p:cTn id="37" dur="1000"/>
                                        <p:tgtEl>
                                          <p:spTgt spid="22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4" nodeType="clickEffect">
                                  <p:stCondLst>
                                    <p:cond delay="0"/>
                                  </p:stCondLst>
                                  <p:iterate>
                                    <p:tmAbs val="0"/>
                                  </p:iterate>
                                  <p:childTnLst>
                                    <p:set>
                                      <p:cBhvr>
                                        <p:cTn id="41" fill="hold"/>
                                        <p:tgtEl>
                                          <p:spTgt spid="223"/>
                                        </p:tgtEl>
                                        <p:attrNameLst>
                                          <p:attrName>style.visibility</p:attrName>
                                        </p:attrNameLst>
                                      </p:cBhvr>
                                      <p:to>
                                        <p:strVal val="visible"/>
                                      </p:to>
                                    </p:set>
                                    <p:animEffect transition="in" filter="box(out)">
                                      <p:cBhvr>
                                        <p:cTn id="42"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1" animBg="1" advAuto="0"/>
      <p:bldP spid="217" grpId="2" build="p" bldLvl="5" animBg="1" advAuto="0"/>
      <p:bldP spid="220" grpId="3" animBg="1" advAuto="0"/>
      <p:bldP spid="223" grpId="4"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TRUTTURA"/>
          <p:cNvSpPr txBox="1">
            <a:spLocks noGrp="1"/>
          </p:cNvSpPr>
          <p:nvPr>
            <p:ph type="title"/>
          </p:nvPr>
        </p:nvSpPr>
        <p:spPr>
          <a:prstGeom prst="rect">
            <a:avLst/>
          </a:prstGeom>
        </p:spPr>
        <p:txBody>
          <a:bodyPr/>
          <a:lstStyle/>
          <a:p>
            <a:r>
              <a:t>STRUTTURA</a:t>
            </a:r>
          </a:p>
        </p:txBody>
      </p:sp>
      <p:sp>
        <p:nvSpPr>
          <p:cNvPr id="226" name="27 DIALOGHI in ciascuno dei quali è di scena un mito “penetrato nel suo nocciolo umano”…"/>
          <p:cNvSpPr txBox="1">
            <a:spLocks noGrp="1"/>
          </p:cNvSpPr>
          <p:nvPr>
            <p:ph type="body" idx="1"/>
          </p:nvPr>
        </p:nvSpPr>
        <p:spPr>
          <a:xfrm>
            <a:off x="762000" y="1802258"/>
            <a:ext cx="11480800" cy="7261078"/>
          </a:xfrm>
          <a:prstGeom prst="rect">
            <a:avLst/>
          </a:prstGeom>
        </p:spPr>
        <p:txBody>
          <a:bodyPr anchor="t">
            <a:normAutofit lnSpcReduction="10000"/>
          </a:bodyPr>
          <a:lstStyle/>
          <a:p>
            <a:pPr marL="469391" indent="-469391" algn="just" defTabSz="514095">
              <a:spcBef>
                <a:spcPts val="3600"/>
              </a:spcBef>
              <a:buBlip>
                <a:blip r:embed="rId2"/>
              </a:buBlip>
              <a:defRPr sz="3696"/>
            </a:pPr>
            <a:r>
              <a:t>27 DIALOGHI in ciascuno dei quali è di scena un mito “penetrato nel suo nocciolo umano”</a:t>
            </a:r>
          </a:p>
          <a:p>
            <a:pPr marL="469391" indent="-469391" algn="just" defTabSz="514095">
              <a:spcBef>
                <a:spcPts val="800"/>
              </a:spcBef>
              <a:buBlip>
                <a:blip r:embed="rId2"/>
              </a:buBlip>
              <a:defRPr sz="3696"/>
            </a:pPr>
            <a:r>
              <a:t>ogni dialogo è preceduto da una DIDASCALIA </a:t>
            </a:r>
          </a:p>
          <a:p>
            <a:pPr marL="469391" indent="-469391" algn="just" defTabSz="514095">
              <a:spcBef>
                <a:spcPts val="800"/>
              </a:spcBef>
              <a:buBlip>
                <a:blip r:embed="rId2"/>
              </a:buBlip>
              <a:defRPr sz="3696"/>
            </a:pPr>
            <a:r>
              <a:t>non sono disposti nell’ordine di composizione, ma secondo una linea evolutiva decisa dall’autore, che pone in successione</a:t>
            </a:r>
          </a:p>
          <a:p>
            <a:pPr marL="1408175" lvl="2" indent="-469391" algn="just" defTabSz="514095">
              <a:spcBef>
                <a:spcPts val="800"/>
              </a:spcBef>
              <a:buBlip>
                <a:blip r:embed="rId2"/>
              </a:buBlip>
              <a:defRPr sz="3696"/>
            </a:pPr>
            <a:r>
              <a:t>dialoghi degli déi</a:t>
            </a:r>
          </a:p>
          <a:p>
            <a:pPr marL="1408175" lvl="2" indent="-469391" algn="just" defTabSz="514095">
              <a:spcBef>
                <a:spcPts val="800"/>
              </a:spcBef>
              <a:buBlip>
                <a:blip r:embed="rId2"/>
              </a:buBlip>
              <a:defRPr sz="3696"/>
            </a:pPr>
            <a:r>
              <a:t>dialoghi della terra</a:t>
            </a:r>
          </a:p>
          <a:p>
            <a:pPr marL="1408175" lvl="2" indent="-469391" algn="just" defTabSz="514095">
              <a:spcBef>
                <a:spcPts val="800"/>
              </a:spcBef>
              <a:buBlip>
                <a:blip r:embed="rId2"/>
              </a:buBlip>
              <a:defRPr sz="3696"/>
            </a:pPr>
            <a:r>
              <a:t>dialoghi degli uomini</a:t>
            </a:r>
          </a:p>
          <a:p>
            <a:pPr marL="469391" indent="-469391" algn="just" defTabSz="514095">
              <a:spcBef>
                <a:spcPts val="800"/>
              </a:spcBef>
              <a:buBlip>
                <a:blip r:embed="rId2"/>
              </a:buBlip>
              <a:defRPr sz="3696"/>
            </a:pPr>
            <a:r>
              <a:t>in apertura un breve paragrafo (Prefazione) e in chiusura un Epilogo (dialogo in corsivo e con interlocutori anonimi)</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6">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22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22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22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22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22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22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iterate>
                                    <p:tmAbs val="0"/>
                                  </p:iterate>
                                  <p:childTnLst>
                                    <p:set>
                                      <p:cBhvr>
                                        <p:cTn id="36" fill="hold"/>
                                        <p:tgtEl>
                                          <p:spTgt spid="22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1" animBg="1" advAuto="0"/>
      <p:bldP spid="226" grpId="2"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cesare-pavese-constance-dowling.jpg" descr="cesare-pavese-constance-dowling.jpg"/>
          <p:cNvPicPr>
            <a:picLocks noGrp="1"/>
          </p:cNvPicPr>
          <p:nvPr>
            <p:ph type="pic" idx="13"/>
          </p:nvPr>
        </p:nvPicPr>
        <p:blipFill>
          <a:blip r:embed="rId2">
            <a:extLst/>
          </a:blip>
          <a:stretch>
            <a:fillRect/>
          </a:stretch>
        </p:blipFill>
        <p:spPr>
          <a:xfrm>
            <a:off x="812667" y="647529"/>
            <a:ext cx="5415938" cy="8356942"/>
          </a:xfrm>
          <a:prstGeom prst="rect">
            <a:avLst/>
          </a:prstGeom>
        </p:spPr>
      </p:pic>
      <p:pic>
        <p:nvPicPr>
          <p:cNvPr id="129" name="il-difficile-mestiere-di-vivere004big.jpg" descr="il-difficile-mestiere-di-vivere004big.jpg"/>
          <p:cNvPicPr>
            <a:picLocks noGrp="1"/>
          </p:cNvPicPr>
          <p:nvPr>
            <p:ph type="pic" idx="14"/>
          </p:nvPr>
        </p:nvPicPr>
        <p:blipFill>
          <a:blip r:embed="rId3">
            <a:extLst/>
          </a:blip>
          <a:stretch>
            <a:fillRect/>
          </a:stretch>
        </p:blipFill>
        <p:spPr>
          <a:xfrm>
            <a:off x="7737157" y="890497"/>
            <a:ext cx="3848101" cy="4464314"/>
          </a:xfrm>
          <a:prstGeom prst="rect">
            <a:avLst/>
          </a:prstGeom>
        </p:spPr>
      </p:pic>
      <p:pic>
        <p:nvPicPr>
          <p:cNvPr id="130" name="Pivano-copertina.jpg" descr="Pivano-copertina.jpg"/>
          <p:cNvPicPr>
            <a:picLocks noGrp="1"/>
          </p:cNvPicPr>
          <p:nvPr>
            <p:ph type="pic" idx="15"/>
          </p:nvPr>
        </p:nvPicPr>
        <p:blipFill>
          <a:blip r:embed="rId4">
            <a:extLst/>
          </a:blip>
          <a:stretch>
            <a:fillRect/>
          </a:stretch>
        </p:blipFill>
        <p:spPr>
          <a:xfrm>
            <a:off x="9567671" y="6411953"/>
            <a:ext cx="2062706" cy="2945422"/>
          </a:xfrm>
          <a:prstGeom prst="rect">
            <a:avLst/>
          </a:prstGeom>
        </p:spPr>
      </p:pic>
      <p:sp>
        <p:nvSpPr>
          <p:cNvPr id="131" name="PAVESE, IL MITO"/>
          <p:cNvSpPr txBox="1"/>
          <p:nvPr/>
        </p:nvSpPr>
        <p:spPr>
          <a:xfrm>
            <a:off x="6732634" y="5679573"/>
            <a:ext cx="4081793"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u="sng">
                <a:hlinkClick r:id="rId5"/>
              </a:defRPr>
            </a:lvl1pPr>
          </a:lstStyle>
          <a:p>
            <a:pPr>
              <a:defRPr u="none"/>
            </a:pPr>
            <a:r>
              <a:rPr u="sng" dirty="0">
                <a:hlinkClick r:id="rId5"/>
              </a:rPr>
              <a:t>PAVESE, IL MITO</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28"/>
                                        </p:tgtEl>
                                        <p:attrNameLst>
                                          <p:attrName>style.visibility</p:attrName>
                                        </p:attrNameLst>
                                      </p:cBhvr>
                                      <p:to>
                                        <p:strVal val="visible"/>
                                      </p:to>
                                    </p:set>
                                    <p:animEffect transition="in" filter="wipe(left)">
                                      <p:cBhvr>
                                        <p:cTn id="7" dur="10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29"/>
                                        </p:tgtEl>
                                        <p:attrNameLst>
                                          <p:attrName>style.visibility</p:attrName>
                                        </p:attrNameLst>
                                      </p:cBhvr>
                                      <p:to>
                                        <p:strVal val="visible"/>
                                      </p:to>
                                    </p:set>
                                    <p:animEffect transition="in" filter="wipe(left)">
                                      <p:cBhvr>
                                        <p:cTn id="12" dur="10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30"/>
                                        </p:tgtEl>
                                        <p:attrNameLst>
                                          <p:attrName>style.visibility</p:attrName>
                                        </p:attrNameLst>
                                      </p:cBhvr>
                                      <p:to>
                                        <p:strVal val="visible"/>
                                      </p:to>
                                    </p:set>
                                    <p:animEffect transition="in" filter="wipe(left)">
                                      <p:cBhvr>
                                        <p:cTn id="17"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1" animBg="1" advAuto="0"/>
      <p:bldP spid="129" grpId="2" animBg="1" advAuto="0"/>
      <p:bldP spid="130" grpId="3"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Schermata 2018-12-28 alle 18.25.51.png"/>
          <p:cNvGrpSpPr/>
          <p:nvPr/>
        </p:nvGrpSpPr>
        <p:grpSpPr>
          <a:xfrm>
            <a:off x="1151876" y="1260363"/>
            <a:ext cx="10701048" cy="5756983"/>
            <a:chOff x="0" y="0"/>
            <a:chExt cx="10701046" cy="5756981"/>
          </a:xfrm>
        </p:grpSpPr>
        <p:pic>
          <p:nvPicPr>
            <p:cNvPr id="229" name="Schermata 2018-12-28 alle 18.25.51.png" descr="Schermata 2018-12-28 alle 18.25.51.png"/>
            <p:cNvPicPr>
              <a:picLocks noChangeAspect="1"/>
            </p:cNvPicPr>
            <p:nvPr/>
          </p:nvPicPr>
          <p:blipFill>
            <a:blip r:embed="rId2">
              <a:extLst/>
            </a:blip>
            <a:stretch>
              <a:fillRect/>
            </a:stretch>
          </p:blipFill>
          <p:spPr>
            <a:xfrm>
              <a:off x="12700" y="12700"/>
              <a:ext cx="10662947" cy="5718882"/>
            </a:xfrm>
            <a:prstGeom prst="rect">
              <a:avLst/>
            </a:prstGeom>
            <a:ln>
              <a:noFill/>
            </a:ln>
            <a:effectLst/>
          </p:spPr>
        </p:pic>
        <p:pic>
          <p:nvPicPr>
            <p:cNvPr id="228" name="Schermata 2018-12-28 alle 18.25.51.png" descr="Schermata 2018-12-28 alle 18.25.51.png"/>
            <p:cNvPicPr>
              <a:picLocks/>
            </p:cNvPicPr>
            <p:nvPr/>
          </p:nvPicPr>
          <p:blipFill>
            <a:blip r:embed="rId3">
              <a:extLst/>
            </a:blip>
            <a:stretch>
              <a:fillRect/>
            </a:stretch>
          </p:blipFill>
          <p:spPr>
            <a:xfrm>
              <a:off x="0" y="0"/>
              <a:ext cx="10701047" cy="5756982"/>
            </a:xfrm>
            <a:prstGeom prst="rect">
              <a:avLst/>
            </a:prstGeom>
            <a:effectLst/>
          </p:spPr>
        </p:pic>
      </p:grpSp>
      <p:sp>
        <p:nvSpPr>
          <p:cNvPr id="231" name="Credo in ciò che ogni uomo ha sperato e patito"/>
          <p:cNvSpPr txBox="1"/>
          <p:nvPr/>
        </p:nvSpPr>
        <p:spPr>
          <a:xfrm>
            <a:off x="567258" y="7804150"/>
            <a:ext cx="10390684"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Credo in ciò che ogni uomo ha sperato e patito</a:t>
            </a:r>
          </a:p>
        </p:txBody>
      </p:sp>
      <p:grpSp>
        <p:nvGrpSpPr>
          <p:cNvPr id="234" name="Freccia"/>
          <p:cNvGrpSpPr/>
          <p:nvPr/>
        </p:nvGrpSpPr>
        <p:grpSpPr>
          <a:xfrm rot="5400000">
            <a:off x="4941681" y="6982547"/>
            <a:ext cx="1013337" cy="840999"/>
            <a:chOff x="0" y="0"/>
            <a:chExt cx="1013335" cy="840997"/>
          </a:xfrm>
        </p:grpSpPr>
        <p:sp>
          <p:nvSpPr>
            <p:cNvPr id="233" name="Freccia"/>
            <p:cNvSpPr/>
            <p:nvPr/>
          </p:nvSpPr>
          <p:spPr>
            <a:xfrm>
              <a:off x="25400" y="45749"/>
              <a:ext cx="939900" cy="749500"/>
            </a:xfrm>
            <a:prstGeom prst="rightArrow">
              <a:avLst>
                <a:gd name="adj1" fmla="val 32000"/>
                <a:gd name="adj2" fmla="val 80258"/>
              </a:avLst>
            </a:prstGeom>
            <a:solidFill>
              <a:schemeClr val="accent3">
                <a:hueOff val="86101"/>
                <a:satOff val="28726"/>
                <a:lumOff val="15001"/>
                <a:alpha val="56000"/>
              </a:schemeClr>
            </a:solidFill>
            <a:ln>
              <a:noFill/>
            </a:ln>
            <a:effectLst/>
          </p:spPr>
          <p:txBody>
            <a:bodyPr wrap="square" lIns="50800" tIns="50800" rIns="50800" bIns="50800" numCol="1" anchor="ctr">
              <a:noAutofit/>
            </a:bodyPr>
            <a:lstStyle/>
            <a:p>
              <a:pPr>
                <a:defRPr sz="3200"/>
              </a:pPr>
              <a:endParaRPr/>
            </a:p>
          </p:txBody>
        </p:sp>
        <p:pic>
          <p:nvPicPr>
            <p:cNvPr id="232" name="Freccia" descr="Freccia"/>
            <p:cNvPicPr>
              <a:picLocks/>
            </p:cNvPicPr>
            <p:nvPr/>
          </p:nvPicPr>
          <p:blipFill>
            <a:blip r:embed="rId4">
              <a:extLst/>
            </a:blip>
            <a:stretch>
              <a:fillRect/>
            </a:stretch>
          </p:blipFill>
          <p:spPr>
            <a:xfrm>
              <a:off x="-1" y="-1"/>
              <a:ext cx="1013337" cy="840999"/>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30"/>
                                        </p:tgtEl>
                                        <p:attrNameLst>
                                          <p:attrName>style.visibility</p:attrName>
                                        </p:attrNameLst>
                                      </p:cBhvr>
                                      <p:to>
                                        <p:strVal val="visible"/>
                                      </p:to>
                                    </p:set>
                                    <p:animEffect transition="in" filter="box(out)">
                                      <p:cBhvr>
                                        <p:cTn id="7" dur="1000"/>
                                        <p:tgtEl>
                                          <p:spTgt spid="2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34"/>
                                        </p:tgtEl>
                                        <p:attrNameLst>
                                          <p:attrName>style.visibility</p:attrName>
                                        </p:attrNameLst>
                                      </p:cBhvr>
                                      <p:to>
                                        <p:strVal val="visible"/>
                                      </p:to>
                                    </p:set>
                                    <p:animEffect transition="in" filter="box(out)">
                                      <p:cBhvr>
                                        <p:cTn id="12" dur="1000"/>
                                        <p:tgtEl>
                                          <p:spTgt spid="2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231"/>
                                        </p:tgtEl>
                                        <p:attrNameLst>
                                          <p:attrName>style.visibility</p:attrName>
                                        </p:attrNameLst>
                                      </p:cBhvr>
                                      <p:to>
                                        <p:strVal val="visible"/>
                                      </p:to>
                                    </p:set>
                                    <p:animEffect transition="in" filter="box(out)">
                                      <p:cBhvr>
                                        <p:cTn id="17"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animBg="1" advAuto="0"/>
      <p:bldP spid="231" grpId="3" animBg="1" advAuto="0"/>
      <p:bldP spid="234"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1° GRUPPO" descr="1° GRUPPO"/>
          <p:cNvPicPr>
            <a:picLocks/>
          </p:cNvPicPr>
          <p:nvPr/>
        </p:nvPicPr>
        <p:blipFill>
          <a:blip r:embed="rId2">
            <a:extLst/>
          </a:blip>
          <a:stretch>
            <a:fillRect/>
          </a:stretch>
        </p:blipFill>
        <p:spPr>
          <a:xfrm>
            <a:off x="4990475" y="1161598"/>
            <a:ext cx="5582901" cy="1004204"/>
          </a:xfrm>
          <a:prstGeom prst="rect">
            <a:avLst/>
          </a:prstGeom>
          <a:effectLst>
            <a:outerShdw blurRad="63500" dist="25400" dir="5400000" rotWithShape="0">
              <a:srgbClr val="000000">
                <a:alpha val="50000"/>
              </a:srgbClr>
            </a:outerShdw>
          </a:effectLst>
        </p:spPr>
      </p:pic>
      <p:grpSp>
        <p:nvGrpSpPr>
          <p:cNvPr id="239" name="Schermata 2018-12-28 alle 20.48.01.png"/>
          <p:cNvGrpSpPr/>
          <p:nvPr/>
        </p:nvGrpSpPr>
        <p:grpSpPr>
          <a:xfrm>
            <a:off x="1583480" y="2230237"/>
            <a:ext cx="9421959" cy="6899505"/>
            <a:chOff x="0" y="0"/>
            <a:chExt cx="9421958" cy="6899503"/>
          </a:xfrm>
        </p:grpSpPr>
        <p:pic>
          <p:nvPicPr>
            <p:cNvPr id="238" name="Schermata 2018-12-28 alle 20.48.01.png" descr="Schermata 2018-12-28 alle 20.48.01.png"/>
            <p:cNvPicPr>
              <a:picLocks noChangeAspect="1"/>
            </p:cNvPicPr>
            <p:nvPr/>
          </p:nvPicPr>
          <p:blipFill>
            <a:blip r:embed="rId3">
              <a:alphaModFix amt="77890"/>
              <a:extLst/>
            </a:blip>
            <a:stretch>
              <a:fillRect/>
            </a:stretch>
          </p:blipFill>
          <p:spPr>
            <a:xfrm>
              <a:off x="31750" y="31750"/>
              <a:ext cx="9358459" cy="6836004"/>
            </a:xfrm>
            <a:prstGeom prst="rect">
              <a:avLst/>
            </a:prstGeom>
            <a:ln>
              <a:noFill/>
            </a:ln>
            <a:effectLst/>
          </p:spPr>
        </p:pic>
        <p:pic>
          <p:nvPicPr>
            <p:cNvPr id="237" name="Schermata 2018-12-28 alle 20.48.01.png" descr="Schermata 2018-12-28 alle 20.48.01.png"/>
            <p:cNvPicPr>
              <a:picLocks/>
            </p:cNvPicPr>
            <p:nvPr/>
          </p:nvPicPr>
          <p:blipFill>
            <a:blip r:embed="rId4">
              <a:alphaModFix amt="77890"/>
              <a:extLst/>
            </a:blip>
            <a:stretch>
              <a:fillRect/>
            </a:stretch>
          </p:blipFill>
          <p:spPr>
            <a:xfrm>
              <a:off x="0" y="0"/>
              <a:ext cx="9421959" cy="6899504"/>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36"/>
                                        </p:tgtEl>
                                        <p:attrNameLst>
                                          <p:attrName>style.visibility</p:attrName>
                                        </p:attrNameLst>
                                      </p:cBhvr>
                                      <p:to>
                                        <p:strVal val="visible"/>
                                      </p:to>
                                    </p:set>
                                    <p:animEffect transition="in" filter="box(out)">
                                      <p:cBhvr>
                                        <p:cTn id="7" dur="10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39"/>
                                        </p:tgtEl>
                                        <p:attrNameLst>
                                          <p:attrName>style.visibility</p:attrName>
                                        </p:attrNameLst>
                                      </p:cBhvr>
                                      <p:to>
                                        <p:strVal val="visible"/>
                                      </p:to>
                                    </p:set>
                                    <p:animEffect transition="in" filter="box(out)">
                                      <p:cBhvr>
                                        <p:cTn id="12" dur="1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1" animBg="1" advAuto="0"/>
      <p:bldP spid="239"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LA NUBE: Issione, il ragazzo incosciente, non vuole sottomettersi alla legge, nonostante gli ammonimenti della Nube…"/>
          <p:cNvSpPr txBox="1">
            <a:spLocks noGrp="1"/>
          </p:cNvSpPr>
          <p:nvPr>
            <p:ph type="body" idx="1"/>
          </p:nvPr>
        </p:nvSpPr>
        <p:spPr>
          <a:prstGeom prst="rect">
            <a:avLst/>
          </a:prstGeom>
        </p:spPr>
        <p:txBody>
          <a:bodyPr anchor="t">
            <a:normAutofit lnSpcReduction="10000"/>
          </a:bodyPr>
          <a:lstStyle/>
          <a:p>
            <a:pPr marL="528066" indent="-528066" algn="just" defTabSz="578358">
              <a:spcBef>
                <a:spcPts val="1400"/>
              </a:spcBef>
              <a:buBlip>
                <a:blip r:embed="rId2"/>
              </a:buBlip>
              <a:defRPr sz="4158"/>
            </a:pPr>
            <a:r>
              <a:t>LA NUBE: Issione, il ragazzo incosciente, non vuole sottomettersi alla legge, nonostante gli ammonimenti della Nube</a:t>
            </a:r>
          </a:p>
          <a:p>
            <a:pPr marL="528066" indent="-528066" algn="just" defTabSz="578358">
              <a:spcBef>
                <a:spcPts val="1400"/>
              </a:spcBef>
              <a:buBlip>
                <a:blip r:embed="rId2"/>
              </a:buBlip>
              <a:defRPr sz="4158"/>
            </a:pPr>
            <a:r>
              <a:t>LA CHIMERA: Bellerofonte rimpiange il tempo dei mostri, quando l’uomo poteva “violare i confini”; ora “quel mondo è passato” ed egli “è triste come un dio” perché sa “la freddezza, lo sguardo smarrito di chi non è più nulla e sa ogni cosa”</a:t>
            </a:r>
          </a:p>
          <a:p>
            <a:pPr marL="528066" indent="-528066" algn="just" defTabSz="578358">
              <a:spcBef>
                <a:spcPts val="900"/>
              </a:spcBef>
              <a:buBlip>
                <a:blip r:embed="rId2"/>
              </a:buBlip>
              <a:defRPr sz="4158"/>
            </a:pPr>
            <a:r>
              <a:t>I CIECHI: Edipo, ancora giovane e ignaro, esalta la possibilità di “dar il nome, di spiegare le cose”, è pur vero che “quando gli si aprirono gli occhi” cominciarono le sue sventure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1"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sfinge.jpg" descr="sfinge.jpg"/>
          <p:cNvPicPr>
            <a:picLocks noGrp="1"/>
          </p:cNvPicPr>
          <p:nvPr>
            <p:ph type="pic" idx="13"/>
          </p:nvPr>
        </p:nvPicPr>
        <p:blipFill>
          <a:blip r:embed="rId2">
            <a:extLst/>
          </a:blip>
          <a:stretch>
            <a:fillRect/>
          </a:stretch>
        </p:blipFill>
        <p:spPr>
          <a:xfrm>
            <a:off x="5879932" y="752679"/>
            <a:ext cx="5608773" cy="4483101"/>
          </a:xfrm>
          <a:prstGeom prst="rect">
            <a:avLst/>
          </a:prstGeom>
        </p:spPr>
      </p:pic>
      <p:sp>
        <p:nvSpPr>
          <p:cNvPr id="244" name="LA SFINGE"/>
          <p:cNvSpPr txBox="1">
            <a:spLocks noGrp="1"/>
          </p:cNvSpPr>
          <p:nvPr>
            <p:ph type="title"/>
          </p:nvPr>
        </p:nvSpPr>
        <p:spPr>
          <a:xfrm>
            <a:off x="436716" y="2369753"/>
            <a:ext cx="5249803" cy="1635894"/>
          </a:xfrm>
          <a:prstGeom prst="rect">
            <a:avLst/>
          </a:prstGeom>
        </p:spPr>
        <p:txBody>
          <a:bodyPr/>
          <a:lstStyle/>
          <a:p>
            <a:r>
              <a:t>LA SFINGE</a:t>
            </a:r>
          </a:p>
        </p:txBody>
      </p:sp>
      <p:sp>
        <p:nvSpPr>
          <p:cNvPr id="245" name="Anch’io, Tiresia, ho fatto incontri sulla strada di Tebe. E in uno di questi si è parlato dell’uomo - dall’infanzia alla morte - si è toccata la roccia anche noi. Da quel giorno fui marito e fui padre, e re di Tebe."/>
          <p:cNvSpPr txBox="1">
            <a:spLocks noGrp="1"/>
          </p:cNvSpPr>
          <p:nvPr>
            <p:ph type="body" sz="half" idx="1"/>
          </p:nvPr>
        </p:nvSpPr>
        <p:spPr>
          <a:xfrm>
            <a:off x="1041992" y="5860272"/>
            <a:ext cx="11275935" cy="2540778"/>
          </a:xfrm>
          <a:prstGeom prst="rect">
            <a:avLst/>
          </a:prstGeom>
        </p:spPr>
        <p:txBody>
          <a:bodyPr/>
          <a:lstStyle/>
          <a:p>
            <a:pPr algn="just">
              <a:defRPr sz="4000"/>
            </a:pPr>
            <a:r>
              <a:t>Anch’io, Tiresia, </a:t>
            </a:r>
            <a:r>
              <a:rPr>
                <a:solidFill>
                  <a:schemeClr val="accent4">
                    <a:hueOff val="-88726"/>
                    <a:lumOff val="-13711"/>
                  </a:schemeClr>
                </a:solidFill>
              </a:rPr>
              <a:t>ho fatto incontri sulla strada di Tebe. E in uno di questi si è parlato dell’uomo</a:t>
            </a:r>
            <a:r>
              <a:t> - dall’infanzia alla morte - si è toccata la roccia anche noi. Da quel giorno fui marito e fui padre, e re di Tebe.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2" nodeType="clickEffect">
                                  <p:stCondLst>
                                    <p:cond delay="0"/>
                                  </p:stCondLst>
                                  <p:iterate>
                                    <p:tmAbs val="0"/>
                                  </p:iterate>
                                  <p:childTnLst>
                                    <p:set>
                                      <p:cBhvr>
                                        <p:cTn id="10" fill="hold"/>
                                        <p:tgtEl>
                                          <p:spTgt spid="243"/>
                                        </p:tgtEl>
                                        <p:attrNameLst>
                                          <p:attrName>style.visibility</p:attrName>
                                        </p:attrNameLst>
                                      </p:cBhvr>
                                      <p:to>
                                        <p:strVal val="visible"/>
                                      </p:to>
                                    </p:set>
                                    <p:animEffect transition="in" filter="box(out)">
                                      <p:cBhvr>
                                        <p:cTn id="11" dur="1000"/>
                                        <p:tgtEl>
                                          <p:spTgt spid="24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2" animBg="1" advAuto="0"/>
      <p:bldP spid="244" grpId="1" animBg="1" advAuto="0"/>
      <p:bldP spid="245" grpId="3"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LE CAVALLE: con la consapevolezza che la morte è la sola libertà concessa all’uomo, Chirone si consola “a pensare che la madre di questo bimbetto c’è saltata da sola: se non altro ha trovato se stessa morendo”. E il sorriso degli dei, che è la perfezione cui l’uomo aspira, è anche la morte…"/>
          <p:cNvSpPr txBox="1">
            <a:spLocks noGrp="1"/>
          </p:cNvSpPr>
          <p:nvPr>
            <p:ph type="body" idx="1"/>
          </p:nvPr>
        </p:nvSpPr>
        <p:spPr>
          <a:prstGeom prst="rect">
            <a:avLst/>
          </a:prstGeom>
        </p:spPr>
        <p:txBody>
          <a:bodyPr anchor="t">
            <a:normAutofit lnSpcReduction="10000"/>
          </a:bodyPr>
          <a:lstStyle/>
          <a:p>
            <a:pPr algn="just">
              <a:spcBef>
                <a:spcPts val="1500"/>
              </a:spcBef>
              <a:buBlip>
                <a:blip r:embed="rId2"/>
              </a:buBlip>
            </a:pPr>
            <a:r>
              <a:t>LE CAVALLE: con la consapevolezza che la morte è la sola libertà concessa all’uomo, Chirone si consola “a pensare che la madre di questo bimbetto c’è saltata da sola: se non altro ha trovato se stessa morendo”. E il sorriso degli dei, che è la perfezione cui l’uomo aspira, è anche la morte</a:t>
            </a:r>
          </a:p>
          <a:p>
            <a:pPr algn="just">
              <a:spcBef>
                <a:spcPts val="1500"/>
              </a:spcBef>
              <a:buBlip>
                <a:blip r:embed="rId2"/>
              </a:buBlip>
            </a:pPr>
            <a:r>
              <a:t>IL FIORE: Tanatos così parla di Giacinto trasformato in fiore “Che per nascere occorra morire, lo sanno anche gli uomini”. D’altra parte, “il figliolo d’Amicle, re modesto di terra modesta - che cosa sarebbe stato senza l’ospite di Delo?” (Apollo, il dio della poesia)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1"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120-pz-vendita-calda-bonsai-rosso-semi-balcone-semi-di-piante-giacinto-hyacinthus-orientalis-fiore-semi.jp2" descr="120-pz-vendita-calda-bonsai-rosso-semi-balcone-semi-di-piante-giacinto-hyacinthus-orientalis-fiore-semi.jp2"/>
          <p:cNvPicPr>
            <a:picLocks noGrp="1"/>
          </p:cNvPicPr>
          <p:nvPr>
            <p:ph type="pic" idx="13"/>
          </p:nvPr>
        </p:nvPicPr>
        <p:blipFill>
          <a:blip r:embed="rId2">
            <a:extLst/>
          </a:blip>
          <a:stretch>
            <a:fillRect/>
          </a:stretch>
        </p:blipFill>
        <p:spPr>
          <a:xfrm>
            <a:off x="6879661" y="831263"/>
            <a:ext cx="5368112" cy="5368113"/>
          </a:xfrm>
          <a:prstGeom prst="rect">
            <a:avLst/>
          </a:prstGeom>
        </p:spPr>
      </p:pic>
      <p:sp>
        <p:nvSpPr>
          <p:cNvPr id="250" name="GIACINTO"/>
          <p:cNvSpPr txBox="1">
            <a:spLocks noGrp="1"/>
          </p:cNvSpPr>
          <p:nvPr>
            <p:ph type="title"/>
          </p:nvPr>
        </p:nvSpPr>
        <p:spPr>
          <a:prstGeom prst="rect">
            <a:avLst/>
          </a:prstGeom>
        </p:spPr>
        <p:txBody>
          <a:bodyPr/>
          <a:lstStyle/>
          <a:p>
            <a:r>
              <a:t>GIACINTO</a:t>
            </a:r>
          </a:p>
        </p:txBody>
      </p:sp>
      <p:sp>
        <p:nvSpPr>
          <p:cNvPr id="251" name="Per esprimere un fiore, distruggono un uomo…"/>
          <p:cNvSpPr txBox="1">
            <a:spLocks noGrp="1"/>
          </p:cNvSpPr>
          <p:nvPr>
            <p:ph type="body" sz="quarter" idx="1"/>
          </p:nvPr>
        </p:nvSpPr>
        <p:spPr>
          <a:xfrm>
            <a:off x="431800" y="6201919"/>
            <a:ext cx="7616260" cy="2192782"/>
          </a:xfrm>
          <a:prstGeom prst="rect">
            <a:avLst/>
          </a:prstGeom>
        </p:spPr>
        <p:txBody>
          <a:bodyPr anchor="ctr"/>
          <a:lstStyle>
            <a:lvl1pPr algn="just"/>
          </a:lstStyle>
          <a:p>
            <a:r>
              <a:t>Per esprimere un fiore, distruggono un uomo…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50"/>
                                        </p:tgtEl>
                                        <p:attrNameLst>
                                          <p:attrName>style.visibility</p:attrName>
                                        </p:attrNameLst>
                                      </p:cBhvr>
                                      <p:to>
                                        <p:strVal val="visible"/>
                                      </p:to>
                                    </p:set>
                                    <p:animEffect transition="in" filter="box(out)">
                                      <p:cBhvr>
                                        <p:cTn id="7" dur="1000"/>
                                        <p:tgtEl>
                                          <p:spTgt spid="2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49"/>
                                        </p:tgtEl>
                                        <p:attrNameLst>
                                          <p:attrName>style.visibility</p:attrName>
                                        </p:attrNameLst>
                                      </p:cBhvr>
                                      <p:to>
                                        <p:strVal val="visible"/>
                                      </p:to>
                                    </p:set>
                                    <p:animEffect transition="in" filter="box(out)">
                                      <p:cBhvr>
                                        <p:cTn id="12" dur="1000"/>
                                        <p:tgtEl>
                                          <p:spTgt spid="2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251"/>
                                        </p:tgtEl>
                                        <p:attrNameLst>
                                          <p:attrName>style.visibility</p:attrName>
                                        </p:attrNameLst>
                                      </p:cBhvr>
                                      <p:to>
                                        <p:strVal val="visible"/>
                                      </p:to>
                                    </p:set>
                                    <p:animEffect transition="in" filter="box(out)">
                                      <p:cBhvr>
                                        <p:cTn id="17" dur="1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2" animBg="1" advAuto="0"/>
      <p:bldP spid="250" grpId="1" animBg="1" advAuto="0"/>
      <p:bldP spid="251" grpId="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chermata 2018-12-28 alle 20.50.07.png" descr="Schermata 2018-12-28 alle 20.50.07.png"/>
          <p:cNvPicPr>
            <a:picLocks/>
          </p:cNvPicPr>
          <p:nvPr/>
        </p:nvPicPr>
        <p:blipFill>
          <a:blip r:embed="rId2">
            <a:extLst/>
          </a:blip>
          <a:stretch>
            <a:fillRect/>
          </a:stretch>
        </p:blipFill>
        <p:spPr>
          <a:xfrm>
            <a:off x="1720150" y="1744156"/>
            <a:ext cx="9564500" cy="7299254"/>
          </a:xfrm>
          <a:prstGeom prst="rect">
            <a:avLst/>
          </a:prstGeom>
          <a:effectLst>
            <a:outerShdw blurRad="63500" dist="25400" dir="5400000" rotWithShape="0">
              <a:srgbClr val="000000">
                <a:alpha val="50000"/>
              </a:srgbClr>
            </a:outerShdw>
          </a:effectLst>
        </p:spPr>
      </p:pic>
      <p:pic>
        <p:nvPicPr>
          <p:cNvPr id="254" name="1° GRUPPO" descr="1° GRUPPO"/>
          <p:cNvPicPr>
            <a:picLocks/>
          </p:cNvPicPr>
          <p:nvPr/>
        </p:nvPicPr>
        <p:blipFill>
          <a:blip r:embed="rId3">
            <a:extLst/>
          </a:blip>
          <a:stretch>
            <a:fillRect/>
          </a:stretch>
        </p:blipFill>
        <p:spPr>
          <a:xfrm>
            <a:off x="5560642" y="696956"/>
            <a:ext cx="5516383" cy="1004203"/>
          </a:xfrm>
          <a:prstGeom prst="rect">
            <a:avLst/>
          </a:prstGeom>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54"/>
                                        </p:tgtEl>
                                        <p:attrNameLst>
                                          <p:attrName>style.visibility</p:attrName>
                                        </p:attrNameLst>
                                      </p:cBhvr>
                                      <p:to>
                                        <p:strVal val="visible"/>
                                      </p:to>
                                    </p:set>
                                    <p:animEffect transition="in" filter="box(out)">
                                      <p:cBhvr>
                                        <p:cTn id="7" dur="10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53"/>
                                        </p:tgtEl>
                                        <p:attrNameLst>
                                          <p:attrName>style.visibility</p:attrName>
                                        </p:attrNameLst>
                                      </p:cBhvr>
                                      <p:to>
                                        <p:strVal val="visible"/>
                                      </p:to>
                                    </p:set>
                                    <p:animEffect transition="in" filter="box(out)">
                                      <p:cBhvr>
                                        <p:cTn id="12"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2" animBg="1" advAuto="0"/>
      <p:bldP spid="254"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LA BELVA: incentrato sul motivo della donna come rivelazione della morte e il cui sorriso è “incredibile, mortale”…"/>
          <p:cNvSpPr txBox="1">
            <a:spLocks noGrp="1"/>
          </p:cNvSpPr>
          <p:nvPr>
            <p:ph type="body" idx="1"/>
          </p:nvPr>
        </p:nvSpPr>
        <p:spPr>
          <a:prstGeom prst="rect">
            <a:avLst/>
          </a:prstGeom>
        </p:spPr>
        <p:txBody>
          <a:bodyPr anchor="t">
            <a:normAutofit lnSpcReduction="10000"/>
          </a:bodyPr>
          <a:lstStyle/>
          <a:p>
            <a:pPr marL="522731" indent="-522731" algn="just" defTabSz="572516">
              <a:spcBef>
                <a:spcPts val="1400"/>
              </a:spcBef>
              <a:buBlip>
                <a:blip r:embed="rId2"/>
              </a:buBlip>
              <a:defRPr sz="4116"/>
            </a:pPr>
            <a:r>
              <a:t>LA BELVA: incentrato sul motivo della donna come rivelazione della morte e il cui sorriso è “incredibile, mortale”</a:t>
            </a:r>
          </a:p>
          <a:p>
            <a:pPr marL="522731" indent="-522731" algn="just" defTabSz="572516">
              <a:spcBef>
                <a:spcPts val="1400"/>
              </a:spcBef>
              <a:buBlip>
                <a:blip r:embed="rId2"/>
              </a:buBlip>
              <a:defRPr sz="4116"/>
            </a:pPr>
            <a:r>
              <a:t>SCHIUMA D’ONDA: la vita come continuo desiderio e tortura, la poesia come conoscenza ma accompagnata dalla dolorosa convinzione che essa non basta… ma serve “farne un canto, una parola” per accettare se stesso ed essere “io”</a:t>
            </a:r>
          </a:p>
          <a:p>
            <a:pPr marL="522731" indent="-522731" algn="just" defTabSz="572516">
              <a:spcBef>
                <a:spcPts val="1400"/>
              </a:spcBef>
              <a:buBlip>
                <a:blip r:embed="rId2"/>
              </a:buBlip>
              <a:defRPr sz="4116"/>
            </a:pPr>
            <a:r>
              <a:t>LA MADRE: consapevolezza del destino; “Tutti, quando sapete, conducete una vita di morte”</a:t>
            </a:r>
          </a:p>
          <a:p>
            <a:pPr marL="522731" indent="-522731" algn="just" defTabSz="572516">
              <a:spcBef>
                <a:spcPts val="1400"/>
              </a:spcBef>
              <a:buBlip>
                <a:blip r:embed="rId2"/>
              </a:buBlip>
              <a:defRPr sz="4116"/>
            </a:pPr>
            <a:r>
              <a:t>I DUE: “Meglio soffrire che non essere esistito… Poi domani, nell’Ade, magari diremo anche questa”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Il-trivio-di-Edipo-e-il-dilemma-greco.jpg" descr="Il-trivio-di-Edipo-e-il-dilemma-greco.jpg"/>
          <p:cNvPicPr>
            <a:picLocks noGrp="1"/>
          </p:cNvPicPr>
          <p:nvPr>
            <p:ph type="pic" idx="13"/>
          </p:nvPr>
        </p:nvPicPr>
        <p:blipFill>
          <a:blip r:embed="rId2">
            <a:extLst/>
          </a:blip>
          <a:stretch>
            <a:fillRect/>
          </a:stretch>
        </p:blipFill>
        <p:spPr>
          <a:xfrm>
            <a:off x="6785777" y="2255644"/>
            <a:ext cx="5554645" cy="3701087"/>
          </a:xfrm>
          <a:prstGeom prst="rect">
            <a:avLst/>
          </a:prstGeom>
        </p:spPr>
      </p:pic>
      <p:sp>
        <p:nvSpPr>
          <p:cNvPr id="259" name="LA STRADA"/>
          <p:cNvSpPr txBox="1">
            <a:spLocks noGrp="1"/>
          </p:cNvSpPr>
          <p:nvPr>
            <p:ph type="title"/>
          </p:nvPr>
        </p:nvSpPr>
        <p:spPr>
          <a:prstGeom prst="rect">
            <a:avLst/>
          </a:prstGeom>
        </p:spPr>
        <p:txBody>
          <a:bodyPr/>
          <a:lstStyle/>
          <a:p>
            <a:r>
              <a:t>LA STRADA</a:t>
            </a:r>
          </a:p>
        </p:txBody>
      </p:sp>
      <p:sp>
        <p:nvSpPr>
          <p:cNvPr id="260" name="EDIPO…"/>
          <p:cNvSpPr txBox="1">
            <a:spLocks noGrp="1"/>
          </p:cNvSpPr>
          <p:nvPr>
            <p:ph type="body" sz="half" idx="1"/>
          </p:nvPr>
        </p:nvSpPr>
        <p:spPr>
          <a:xfrm>
            <a:off x="743684" y="1979793"/>
            <a:ext cx="5976036" cy="6795907"/>
          </a:xfrm>
          <a:prstGeom prst="rect">
            <a:avLst/>
          </a:prstGeom>
        </p:spPr>
        <p:txBody>
          <a:bodyPr/>
          <a:lstStyle/>
          <a:p>
            <a:pPr marL="373888" indent="-373888" defTabSz="537463">
              <a:spcBef>
                <a:spcPts val="3600"/>
              </a:spcBef>
              <a:buBlip>
                <a:blip r:embed="rId3"/>
              </a:buBlip>
              <a:defRPr sz="2944"/>
            </a:pPr>
            <a:r>
              <a:t>EDIPO</a:t>
            </a:r>
          </a:p>
          <a:p>
            <a:pPr marL="373888" indent="-373888" defTabSz="537463">
              <a:spcBef>
                <a:spcPts val="900"/>
              </a:spcBef>
              <a:buBlip>
                <a:blip r:embed="rId3"/>
              </a:buBlip>
              <a:defRPr sz="2944"/>
            </a:pPr>
            <a:r>
              <a:t>IL MENDICANTE</a:t>
            </a:r>
          </a:p>
          <a:p>
            <a:pPr marL="0" indent="0" defTabSz="537463">
              <a:spcBef>
                <a:spcPts val="900"/>
              </a:spcBef>
              <a:buSzTx/>
              <a:buNone/>
              <a:defRPr sz="2944"/>
            </a:pPr>
            <a:r>
              <a:t>Edipo si ribella alla ferrea legge del destino: resta la poesia come unica consolazione </a:t>
            </a:r>
          </a:p>
          <a:p>
            <a:pPr marL="0" indent="0" defTabSz="537463">
              <a:spcBef>
                <a:spcPts val="900"/>
              </a:spcBef>
              <a:buSzTx/>
              <a:buNone/>
              <a:defRPr sz="2944" i="1"/>
            </a:pPr>
            <a:r>
              <a:t>Non saprai mai se ciò che hai fatto l’hai voluto.</a:t>
            </a:r>
          </a:p>
          <a:p>
            <a:pPr marL="0" indent="0" defTabSz="537463">
              <a:spcBef>
                <a:spcPts val="900"/>
              </a:spcBef>
              <a:buSzTx/>
              <a:buNone/>
              <a:defRPr sz="2944" i="1"/>
            </a:pPr>
            <a:r>
              <a:t>Altro è parlare, altro è soffrire, amico.</a:t>
            </a:r>
          </a:p>
          <a:p>
            <a:pPr marL="0" indent="0" defTabSz="537463">
              <a:spcBef>
                <a:spcPts val="900"/>
              </a:spcBef>
              <a:buSzTx/>
              <a:buNone/>
              <a:defRPr sz="2944" i="1"/>
            </a:pPr>
            <a:r>
              <a:t>Ma certo parlando, qualcosa si placa nel cuore. </a:t>
            </a:r>
            <a:br/>
            <a:r>
              <a:t>Ma parlare ci aiuta a trovare noi stessi.</a:t>
            </a:r>
          </a:p>
          <a:p>
            <a:pPr marL="0" indent="0" defTabSz="537463">
              <a:spcBef>
                <a:spcPts val="900"/>
              </a:spcBef>
              <a:buSzTx/>
              <a:buNone/>
              <a:defRPr sz="2944" i="1"/>
            </a:pPr>
            <a:r>
              <a:t>E i discorsi più veri sono quelli che facciamo per caso, tra sconosciuti.</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0">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26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26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26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26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260">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260">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iterate>
                                    <p:tmAbs val="0"/>
                                  </p:iterate>
                                  <p:childTnLst>
                                    <p:set>
                                      <p:cBhvr>
                                        <p:cTn id="36" fill="hold"/>
                                        <p:tgtEl>
                                          <p:spTgt spid="260">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2" nodeType="clickEffect">
                                  <p:stCondLst>
                                    <p:cond delay="0"/>
                                  </p:stCondLst>
                                  <p:iterate>
                                    <p:tmAbs val="0"/>
                                  </p:iterate>
                                  <p:childTnLst>
                                    <p:set>
                                      <p:cBhvr>
                                        <p:cTn id="40" fill="hold"/>
                                        <p:tgtEl>
                                          <p:spTgt spid="260">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grpId="3" nodeType="clickEffect">
                                  <p:stCondLst>
                                    <p:cond delay="0"/>
                                  </p:stCondLst>
                                  <p:iterate>
                                    <p:tmAbs val="0"/>
                                  </p:iterate>
                                  <p:childTnLst>
                                    <p:set>
                                      <p:cBhvr>
                                        <p:cTn id="44" fill="hold"/>
                                        <p:tgtEl>
                                          <p:spTgt spid="258"/>
                                        </p:tgtEl>
                                        <p:attrNameLst>
                                          <p:attrName>style.visibility</p:attrName>
                                        </p:attrNameLst>
                                      </p:cBhvr>
                                      <p:to>
                                        <p:strVal val="visible"/>
                                      </p:to>
                                    </p:set>
                                    <p:animEffect transition="in" filter="box(out)">
                                      <p:cBhvr>
                                        <p:cTn id="45" dur="1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3" animBg="1" advAuto="0"/>
      <p:bldP spid="259" grpId="1" animBg="1" advAuto="0"/>
      <p:bldP spid="260" grpId="2" build="p" bldLvl="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 name="2° GRUPPO.png"/>
          <p:cNvGrpSpPr/>
          <p:nvPr/>
        </p:nvGrpSpPr>
        <p:grpSpPr>
          <a:xfrm>
            <a:off x="2140758" y="1938325"/>
            <a:ext cx="9187984" cy="6779347"/>
            <a:chOff x="0" y="0"/>
            <a:chExt cx="9187983" cy="6779345"/>
          </a:xfrm>
        </p:grpSpPr>
        <p:pic>
          <p:nvPicPr>
            <p:cNvPr id="263" name="2° GRUPPO.png" descr="2° GRUPPO.png"/>
            <p:cNvPicPr>
              <a:picLocks noChangeAspect="1"/>
            </p:cNvPicPr>
            <p:nvPr/>
          </p:nvPicPr>
          <p:blipFill>
            <a:blip r:embed="rId2">
              <a:extLst/>
            </a:blip>
            <a:stretch>
              <a:fillRect/>
            </a:stretch>
          </p:blipFill>
          <p:spPr>
            <a:xfrm>
              <a:off x="12700" y="12700"/>
              <a:ext cx="9149884" cy="6741246"/>
            </a:xfrm>
            <a:prstGeom prst="rect">
              <a:avLst/>
            </a:prstGeom>
            <a:ln>
              <a:noFill/>
            </a:ln>
            <a:effectLst/>
          </p:spPr>
        </p:pic>
        <p:pic>
          <p:nvPicPr>
            <p:cNvPr id="262" name="2° GRUPPO.png" descr="2° GRUPPO.png"/>
            <p:cNvPicPr>
              <a:picLocks/>
            </p:cNvPicPr>
            <p:nvPr/>
          </p:nvPicPr>
          <p:blipFill>
            <a:blip r:embed="rId3">
              <a:extLst/>
            </a:blip>
            <a:stretch>
              <a:fillRect/>
            </a:stretch>
          </p:blipFill>
          <p:spPr>
            <a:xfrm>
              <a:off x="0" y="0"/>
              <a:ext cx="9187984" cy="6779346"/>
            </a:xfrm>
            <a:prstGeom prst="rect">
              <a:avLst/>
            </a:prstGeom>
            <a:effectLst/>
          </p:spPr>
        </p:pic>
      </p:grpSp>
      <p:grpSp>
        <p:nvGrpSpPr>
          <p:cNvPr id="267" name="2° GRUPPO"/>
          <p:cNvGrpSpPr/>
          <p:nvPr/>
        </p:nvGrpSpPr>
        <p:grpSpPr>
          <a:xfrm>
            <a:off x="5844636" y="863148"/>
            <a:ext cx="4957749" cy="978804"/>
            <a:chOff x="0" y="0"/>
            <a:chExt cx="4957747" cy="978802"/>
          </a:xfrm>
        </p:grpSpPr>
        <p:sp>
          <p:nvSpPr>
            <p:cNvPr id="266" name="2° GRUPPO"/>
            <p:cNvSpPr txBox="1"/>
            <p:nvPr/>
          </p:nvSpPr>
          <p:spPr>
            <a:xfrm>
              <a:off x="44901" y="44901"/>
              <a:ext cx="4867946" cy="889001"/>
            </a:xfrm>
            <a:prstGeom prst="rect">
              <a:avLst/>
            </a:prstGeom>
            <a:gradFill flip="none" rotWithShape="1">
              <a:gsLst>
                <a:gs pos="0">
                  <a:schemeClr val="accent4"/>
                </a:gs>
                <a:gs pos="100000">
                  <a:schemeClr val="accent4">
                    <a:hueOff val="-88726"/>
                    <a:lumOff val="-13711"/>
                  </a:schemeClr>
                </a:gs>
              </a:gsLst>
              <a:lin ang="5400000" scaled="0"/>
            </a:gra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5000">
                  <a:solidFill>
                    <a:srgbClr val="F2EBDB"/>
                  </a:solidFill>
                </a:defRPr>
              </a:lvl1pPr>
            </a:lstStyle>
            <a:p>
              <a:r>
                <a:t>2° GRUPPO</a:t>
              </a:r>
            </a:p>
          </p:txBody>
        </p:sp>
        <p:pic>
          <p:nvPicPr>
            <p:cNvPr id="265" name="2° GRUPPO" descr="2° GRUPPO"/>
            <p:cNvPicPr>
              <a:picLocks/>
            </p:cNvPicPr>
            <p:nvPr/>
          </p:nvPicPr>
          <p:blipFill>
            <a:blip r:embed="rId4">
              <a:extLst/>
            </a:blip>
            <a:stretch>
              <a:fillRect/>
            </a:stretch>
          </p:blipFill>
          <p:spPr>
            <a:xfrm>
              <a:off x="-1" y="-1"/>
              <a:ext cx="4957749" cy="978804"/>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67"/>
                                        </p:tgtEl>
                                        <p:attrNameLst>
                                          <p:attrName>style.visibility</p:attrName>
                                        </p:attrNameLst>
                                      </p:cBhvr>
                                      <p:to>
                                        <p:strVal val="visible"/>
                                      </p:to>
                                    </p:set>
                                    <p:animEffect transition="in" filter="box(out)">
                                      <p:cBhvr>
                                        <p:cTn id="7" dur="10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64"/>
                                        </p:tgtEl>
                                        <p:attrNameLst>
                                          <p:attrName>style.visibility</p:attrName>
                                        </p:attrNameLst>
                                      </p:cBhvr>
                                      <p:to>
                                        <p:strVal val="visible"/>
                                      </p:to>
                                    </p:set>
                                    <p:animEffect transition="in" filter="box(out)">
                                      <p:cBhvr>
                                        <p:cTn id="12" dur="10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2" animBg="1" advAuto="0"/>
      <p:bldP spid="267"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cesare_pavese-CCS-777x437.jpg" descr="cesare_pavese-CCS-777x437.jpg"/>
          <p:cNvPicPr>
            <a:picLocks noGrp="1"/>
          </p:cNvPicPr>
          <p:nvPr>
            <p:ph type="pic" idx="13"/>
          </p:nvPr>
        </p:nvPicPr>
        <p:blipFill>
          <a:blip r:embed="rId2">
            <a:extLst/>
          </a:blip>
          <a:stretch>
            <a:fillRect/>
          </a:stretch>
        </p:blipFill>
        <p:spPr>
          <a:xfrm>
            <a:off x="7266306" y="1989203"/>
            <a:ext cx="5144315" cy="5775194"/>
          </a:xfrm>
          <a:prstGeom prst="rect">
            <a:avLst/>
          </a:prstGeom>
        </p:spPr>
      </p:pic>
      <p:sp>
        <p:nvSpPr>
          <p:cNvPr id="134" name="…sulla prima pagina dei “Dialoghi con Leucò”…"/>
          <p:cNvSpPr txBox="1">
            <a:spLocks noGrp="1"/>
          </p:cNvSpPr>
          <p:nvPr>
            <p:ph type="title"/>
          </p:nvPr>
        </p:nvSpPr>
        <p:spPr>
          <a:prstGeom prst="rect">
            <a:avLst/>
          </a:prstGeom>
        </p:spPr>
        <p:txBody>
          <a:bodyPr/>
          <a:lstStyle/>
          <a:p>
            <a:pPr algn="just" defTabSz="496570">
              <a:defRPr sz="6290">
                <a:effectLst>
                  <a:outerShdw blurRad="21590" dist="21590" dir="15900000" rotWithShape="0">
                    <a:srgbClr val="595650">
                      <a:alpha val="33000"/>
                    </a:srgbClr>
                  </a:outerShdw>
                </a:effectLst>
              </a:defRPr>
            </a:pPr>
            <a:r>
              <a:t>…</a:t>
            </a:r>
            <a:r>
              <a:rPr sz="5950"/>
              <a:t>sulla prima pagina dei “Dialoghi con Leucò”…</a:t>
            </a:r>
          </a:p>
        </p:txBody>
      </p:sp>
      <p:sp>
        <p:nvSpPr>
          <p:cNvPr id="135" name="Questo l’estremo saluto lasciato sulla prima pagina del libro trovato sul tavolino di una stanza dell’Albergo Roma, a Torino, in cui Pavese ha scelto di dare il suo addio alla vita, il 27 agosto del 1950"/>
          <p:cNvSpPr txBox="1">
            <a:spLocks noGrp="1"/>
          </p:cNvSpPr>
          <p:nvPr>
            <p:ph type="body" sz="quarter" idx="1"/>
          </p:nvPr>
        </p:nvSpPr>
        <p:spPr>
          <a:prstGeom prst="rect">
            <a:avLst/>
          </a:prstGeom>
        </p:spPr>
        <p:txBody>
          <a:bodyPr>
            <a:normAutofit lnSpcReduction="10000"/>
          </a:bodyPr>
          <a:lstStyle>
            <a:lvl1pPr algn="just" defTabSz="566674">
              <a:defRPr sz="3492"/>
            </a:lvl1pPr>
          </a:lstStyle>
          <a:p>
            <a:r>
              <a:t>Questo l’estremo saluto lasciato sulla prima pagina del libro trovato sul tavolino di una stanza dell’Albergo Roma, a Torino, in cui Pavese ha scelto di dare il suo addio alla vita, il 27 agosto del 1950</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33"/>
                                        </p:tgtEl>
                                        <p:attrNameLst>
                                          <p:attrName>style.visibility</p:attrName>
                                        </p:attrNameLst>
                                      </p:cBhvr>
                                      <p:to>
                                        <p:strVal val="visible"/>
                                      </p:to>
                                    </p:set>
                                    <p:animEffect transition="in" filter="box(out)">
                                      <p:cBhvr>
                                        <p:cTn id="7" dur="10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134"/>
                                        </p:tgtEl>
                                        <p:attrNameLst>
                                          <p:attrName>style.visibility</p:attrName>
                                        </p:attrNameLst>
                                      </p:cBhvr>
                                      <p:to>
                                        <p:strVal val="visible"/>
                                      </p:to>
                                    </p:set>
                                    <p:anim calcmode="lin" valueType="num">
                                      <p:cBhvr>
                                        <p:cTn id="12" dur="1000" fill="hold"/>
                                        <p:tgtEl>
                                          <p:spTgt spid="134"/>
                                        </p:tgtEl>
                                        <p:attrNameLst>
                                          <p:attrName>ppt_x</p:attrName>
                                        </p:attrNameLst>
                                      </p:cBhvr>
                                      <p:tavLst>
                                        <p:tav tm="0">
                                          <p:val>
                                            <p:strVal val="0-#ppt_w/2"/>
                                          </p:val>
                                        </p:tav>
                                        <p:tav tm="100000">
                                          <p:val>
                                            <p:strVal val="#ppt_x"/>
                                          </p:val>
                                        </p:tav>
                                      </p:tavLst>
                                    </p:anim>
                                    <p:anim calcmode="lin" valueType="num">
                                      <p:cBhvr>
                                        <p:cTn id="13" dur="1000" fill="hold"/>
                                        <p:tgtEl>
                                          <p:spTgt spid="13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3" nodeType="clickEffect">
                                  <p:stCondLst>
                                    <p:cond delay="0"/>
                                  </p:stCondLst>
                                  <p:iterate>
                                    <p:tmAbs val="0"/>
                                  </p:iterate>
                                  <p:childTnLst>
                                    <p:set>
                                      <p:cBhvr>
                                        <p:cTn id="17" fill="hold"/>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1" animBg="1" advAuto="0"/>
      <p:bldP spid="134" grpId="2" animBg="1" advAuto="0"/>
      <p:bldP spid="135" grpId="3"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LA RUPE: paura e pietà sono l’uomo, che ha molto patito in un carcere, in esilio, in un pericolo; gli dei non sanno ridere né piangere, sorridono davanti al destino. La vittoria è la pietà che si fa gesto, che salva gli altri a spese sue. Quel che è stato, sarà… dice infine Prometeo a Eracle.…"/>
          <p:cNvSpPr txBox="1">
            <a:spLocks noGrp="1"/>
          </p:cNvSpPr>
          <p:nvPr>
            <p:ph type="body" idx="1"/>
          </p:nvPr>
        </p:nvSpPr>
        <p:spPr>
          <a:prstGeom prst="rect">
            <a:avLst/>
          </a:prstGeom>
        </p:spPr>
        <p:txBody>
          <a:bodyPr anchor="t"/>
          <a:lstStyle/>
          <a:p>
            <a:pPr marL="506729" indent="-506729" algn="just" defTabSz="554990">
              <a:spcBef>
                <a:spcPts val="3900"/>
              </a:spcBef>
              <a:buBlip>
                <a:blip r:embed="rId2"/>
              </a:buBlip>
              <a:defRPr sz="3989"/>
            </a:pPr>
            <a:r>
              <a:t>LA RUPE: paura e pietà sono l’uomo, che ha molto patito in un carcere, in esilio, in un pericolo; gli dei non sanno ridere né piangere, sorridono davanti al destino. La vittoria è la pietà che si fa gesto, che salva gli altri a spese sue. Quel che è stato, sarà… dice infine Prometeo a Eracle.</a:t>
            </a:r>
          </a:p>
          <a:p>
            <a:pPr marL="506729" indent="-506729" algn="just" defTabSz="554990">
              <a:spcBef>
                <a:spcPts val="1400"/>
              </a:spcBef>
              <a:buBlip>
                <a:blip r:embed="rId2"/>
              </a:buBlip>
              <a:defRPr sz="3989"/>
            </a:pPr>
            <a:r>
              <a:t>L’INCONSOLABILE: Orfeo rinuncia volontariamente a Euridice perché, attraverso la poesia, è giunto alla consapevolezza della ineluttabilità del destino. “Ho cercato me stesso. Non si cerca che questo. […] è necessario che ciascuno scenda una volta nel suo inferno”. Che cosa sia un uomo è difficile dirlo, ma … “con te si può parlare”.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1" build="p" bldLvl="5"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L’UOMO-LUPO: “morendo ha capito di essere un uomo, c’è una pace di là dalla morte”, questi sono i discorsi tra i due cacciatori che hanno ucciso Licaone, “il lupo che è in tutti noi”…"/>
          <p:cNvSpPr txBox="1">
            <a:spLocks noGrp="1"/>
          </p:cNvSpPr>
          <p:nvPr>
            <p:ph type="body" idx="1"/>
          </p:nvPr>
        </p:nvSpPr>
        <p:spPr>
          <a:prstGeom prst="rect">
            <a:avLst/>
          </a:prstGeom>
        </p:spPr>
        <p:txBody>
          <a:bodyPr anchor="t"/>
          <a:lstStyle/>
          <a:p>
            <a:pPr marL="528066" indent="-528066" algn="just" defTabSz="578358">
              <a:spcBef>
                <a:spcPts val="1400"/>
              </a:spcBef>
              <a:buBlip>
                <a:blip r:embed="rId2"/>
              </a:buBlip>
              <a:defRPr sz="4158"/>
            </a:pPr>
            <a:r>
              <a:t>L’UOMO-LUPO: “morendo ha capito di essere un uomo, c’è una pace di là dalla morte”, questi sono i discorsi tra i due cacciatori che hanno ucciso Licaone, “il lupo che è in tutti noi”</a:t>
            </a:r>
          </a:p>
          <a:p>
            <a:pPr marL="528066" indent="-528066" algn="just" defTabSz="578358">
              <a:spcBef>
                <a:spcPts val="1400"/>
              </a:spcBef>
              <a:buBlip>
                <a:blip r:embed="rId2"/>
              </a:buBlip>
              <a:defRPr sz="4158"/>
            </a:pPr>
            <a:r>
              <a:t>L’OSPITE: Eracle incarna i due aspetti, bestiale e umano, che gli permettono di vincere sul vecchio Litierse; nel mondo del logos gli antichi culti non sono più validi, ridotti a pure superstizioni</a:t>
            </a:r>
          </a:p>
          <a:p>
            <a:pPr marL="528066" indent="-528066" algn="just" defTabSz="578358">
              <a:spcBef>
                <a:spcPts val="1400"/>
              </a:spcBef>
              <a:buBlip>
                <a:blip r:embed="rId2"/>
              </a:buBlip>
              <a:defRPr sz="4158"/>
            </a:pPr>
            <a:r>
              <a:t>I FUOCHI: davanti a un falò, due pastori ricordano la storia di Atamante e di come “la fame e la sete ti cambiano un uomo”, nell’attesa che “il mondo torni giusto e noi si possa dir la nostra”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1" build="p" bldLvl="5"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 name="3° GRUPPO.png"/>
          <p:cNvGrpSpPr/>
          <p:nvPr/>
        </p:nvGrpSpPr>
        <p:grpSpPr>
          <a:xfrm>
            <a:off x="2177188" y="1451848"/>
            <a:ext cx="9870545" cy="7481625"/>
            <a:chOff x="0" y="0"/>
            <a:chExt cx="9870544" cy="7481623"/>
          </a:xfrm>
        </p:grpSpPr>
        <p:pic>
          <p:nvPicPr>
            <p:cNvPr id="274" name="3° GRUPPO.png" descr="3° GRUPPO.png"/>
            <p:cNvPicPr>
              <a:picLocks noChangeAspect="1"/>
            </p:cNvPicPr>
            <p:nvPr/>
          </p:nvPicPr>
          <p:blipFill>
            <a:blip r:embed="rId2">
              <a:extLst/>
            </a:blip>
            <a:stretch>
              <a:fillRect/>
            </a:stretch>
          </p:blipFill>
          <p:spPr>
            <a:xfrm>
              <a:off x="12700" y="12700"/>
              <a:ext cx="9832445" cy="7443524"/>
            </a:xfrm>
            <a:prstGeom prst="rect">
              <a:avLst/>
            </a:prstGeom>
            <a:ln>
              <a:noFill/>
            </a:ln>
            <a:effectLst/>
          </p:spPr>
        </p:pic>
        <p:pic>
          <p:nvPicPr>
            <p:cNvPr id="273" name="3° GRUPPO.png" descr="3° GRUPPO.png"/>
            <p:cNvPicPr>
              <a:picLocks/>
            </p:cNvPicPr>
            <p:nvPr/>
          </p:nvPicPr>
          <p:blipFill>
            <a:blip r:embed="rId3">
              <a:extLst/>
            </a:blip>
            <a:stretch>
              <a:fillRect/>
            </a:stretch>
          </p:blipFill>
          <p:spPr>
            <a:xfrm>
              <a:off x="0" y="0"/>
              <a:ext cx="9870545" cy="7481624"/>
            </a:xfrm>
            <a:prstGeom prst="rect">
              <a:avLst/>
            </a:prstGeom>
            <a:effectLst/>
          </p:spPr>
        </p:pic>
      </p:grpSp>
      <p:pic>
        <p:nvPicPr>
          <p:cNvPr id="276" name="3° GRUPPO" descr="3° GRUPPO"/>
          <p:cNvPicPr>
            <a:picLocks/>
          </p:cNvPicPr>
          <p:nvPr/>
        </p:nvPicPr>
        <p:blipFill>
          <a:blip r:embed="rId4">
            <a:extLst/>
          </a:blip>
          <a:stretch>
            <a:fillRect/>
          </a:stretch>
        </p:blipFill>
        <p:spPr>
          <a:xfrm>
            <a:off x="7400151" y="399598"/>
            <a:ext cx="4642952" cy="1004204"/>
          </a:xfrm>
          <a:prstGeom prst="rect">
            <a:avLst/>
          </a:prstGeom>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76"/>
                                        </p:tgtEl>
                                        <p:attrNameLst>
                                          <p:attrName>style.visibility</p:attrName>
                                        </p:attrNameLst>
                                      </p:cBhvr>
                                      <p:to>
                                        <p:strVal val="visible"/>
                                      </p:to>
                                    </p:set>
                                    <p:animEffect transition="in" filter="box(out)">
                                      <p:cBhvr>
                                        <p:cTn id="7" dur="10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75"/>
                                        </p:tgtEl>
                                        <p:attrNameLst>
                                          <p:attrName>style.visibility</p:attrName>
                                        </p:attrNameLst>
                                      </p:cBhvr>
                                      <p:to>
                                        <p:strVal val="visible"/>
                                      </p:to>
                                    </p:set>
                                    <p:animEffect transition="in" filter="box(out)">
                                      <p:cBhvr>
                                        <p:cTn id="12"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2" animBg="1" advAuto="0"/>
      <p:bldP spid="276"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L’ISOLA: Odisseo rifiuta la felicità che gli offre Calipso per continuare nella ricerca dell’isola, che è poi il simbolo di una ricerca interiore e solitaria. “Non c’è un vero silenzio se non condiviso” perché “Quello che cerco l’ho nel cuore, come te”…"/>
          <p:cNvSpPr txBox="1">
            <a:spLocks noGrp="1"/>
          </p:cNvSpPr>
          <p:nvPr>
            <p:ph type="body" idx="1"/>
          </p:nvPr>
        </p:nvSpPr>
        <p:spPr>
          <a:prstGeom prst="rect">
            <a:avLst/>
          </a:prstGeom>
        </p:spPr>
        <p:txBody>
          <a:bodyPr anchor="t">
            <a:normAutofit lnSpcReduction="10000"/>
          </a:bodyPr>
          <a:lstStyle/>
          <a:p>
            <a:pPr algn="just">
              <a:spcBef>
                <a:spcPts val="1500"/>
              </a:spcBef>
              <a:buBlip>
                <a:blip r:embed="rId2"/>
              </a:buBlip>
            </a:pPr>
            <a:r>
              <a:t>L’ISOLA: Odisseo rifiuta la felicità che gli offre Calipso per continuare nella ricerca dell’isola, che è poi il simbolo di una ricerca interiore e solitaria. “Non c’è un vero silenzio se non condiviso” perché “Quello che cerco l’ho nel cuore, come te”</a:t>
            </a:r>
          </a:p>
          <a:p>
            <a:pPr algn="just">
              <a:spcBef>
                <a:spcPts val="1500"/>
              </a:spcBef>
              <a:buBlip>
                <a:blip r:embed="rId2"/>
              </a:buBlip>
            </a:pPr>
            <a:r>
              <a:t>IL LAGO: “Cos’è che la fa solitudine?” - questa la domanda di Virbio a Diana, perché “nemmeno sa se esiste” e l’oggi non aggiunge qualcosa al suo ieri. Egli ha “bisogno di avere una voce e un destino”: egli chiede “di vivere, non di essere felice” (Virbio era Ippolito, che Diana ha trafugato sui Monti Albani alla sua morte: il suo nome significa “nato due volte”)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1" build="p" bldLvl="5"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6e4e43a92b14391b07d5cb47fd2cf9b2.jpg" descr="6e4e43a92b14391b07d5cb47fd2cf9b2.jpg"/>
          <p:cNvPicPr>
            <a:picLocks noGrp="1"/>
          </p:cNvPicPr>
          <p:nvPr>
            <p:ph type="pic" idx="13"/>
          </p:nvPr>
        </p:nvPicPr>
        <p:blipFill>
          <a:blip r:embed="rId2">
            <a:extLst/>
          </a:blip>
          <a:stretch>
            <a:fillRect/>
          </a:stretch>
        </p:blipFill>
        <p:spPr>
          <a:xfrm>
            <a:off x="2881323" y="1040768"/>
            <a:ext cx="9385301" cy="736600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80"/>
                                        </p:tgtEl>
                                        <p:attrNameLst>
                                          <p:attrName>style.visibility</p:attrName>
                                        </p:attrNameLst>
                                      </p:cBhvr>
                                      <p:to>
                                        <p:strVal val="visible"/>
                                      </p:to>
                                    </p:set>
                                    <p:animEffect transition="in" filter="box(out)">
                                      <p:cBhvr>
                                        <p:cTn id="7"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LE STREGHE: Circe e Leucotea ricordano Odisseo, l’uomo che non seppe sorridere e arricchiva la terra di parole e di fatti; diede molti nomi a Circe e una sera la chiamò anche Penelope. La vita: il gioco degli scacchi “tutto regole e norme ma così bello e imprevisto, coi suoi pezzi d’avorio”. “L’uomo mortale non ha che questo di immortale. Il ricordo che porta e il ricordo che lascia. Nomi e parole sono questo”.…"/>
          <p:cNvSpPr txBox="1">
            <a:spLocks noGrp="1"/>
          </p:cNvSpPr>
          <p:nvPr>
            <p:ph type="body" idx="1"/>
          </p:nvPr>
        </p:nvSpPr>
        <p:spPr>
          <a:prstGeom prst="rect">
            <a:avLst/>
          </a:prstGeom>
        </p:spPr>
        <p:txBody>
          <a:bodyPr anchor="t">
            <a:normAutofit fontScale="92500"/>
          </a:bodyPr>
          <a:lstStyle/>
          <a:p>
            <a:pPr marL="506729" indent="-506729" algn="just" defTabSz="554990">
              <a:spcBef>
                <a:spcPts val="1400"/>
              </a:spcBef>
              <a:buBlip>
                <a:blip r:embed="rId2"/>
              </a:buBlip>
              <a:defRPr sz="3989"/>
            </a:pPr>
            <a:r>
              <a:t>LE STREGHE: Circe e Leucotea ricordano Odisseo, l’uomo che non seppe sorridere e arricchiva la terra di parole e di fatti; diede molti nomi a Circe e una sera la chiamò anche Penelope. La vita: il gioco degli scacchi “tutto regole e norme ma così bello e imprevisto, coi suoi pezzi d’avorio”. “L’uomo mortale non ha che questo di immortale. Il ricordo che porta e il ricordo che lascia. Nomi e parole sono questo”.</a:t>
            </a:r>
          </a:p>
          <a:p>
            <a:pPr marL="506729" indent="-506729" algn="just" defTabSz="554990">
              <a:spcBef>
                <a:spcPts val="1400"/>
              </a:spcBef>
              <a:buBlip>
                <a:blip r:embed="rId2"/>
              </a:buBlip>
              <a:defRPr sz="3989"/>
            </a:pPr>
            <a:r>
              <a:t>IL TORO: sullo sfondo rimane la figura della donna-Pandora, quella che procura guai all’uomo, che porta il disordine; in questo caso, Ariadne abbandonata con crudeltà da Teseo perché “quel che si uccide si diventa, l’isola ti ha lasciato qualcosa di sé”</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8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IN FAMIGLIA: Elena è “una bambina incapace di prender sul serio un marito, una casa”; per uccidere basta uno sguardo e “Tutte le donne dunque uccidono?”…"/>
          <p:cNvSpPr txBox="1">
            <a:spLocks noGrp="1"/>
          </p:cNvSpPr>
          <p:nvPr>
            <p:ph type="body" idx="1"/>
          </p:nvPr>
        </p:nvSpPr>
        <p:spPr>
          <a:prstGeom prst="rect">
            <a:avLst/>
          </a:prstGeom>
        </p:spPr>
        <p:txBody>
          <a:bodyPr anchor="t">
            <a:normAutofit lnSpcReduction="10000"/>
          </a:bodyPr>
          <a:lstStyle/>
          <a:p>
            <a:pPr marL="485394" indent="-485394" algn="just" defTabSz="531622">
              <a:spcBef>
                <a:spcPts val="1300"/>
              </a:spcBef>
              <a:buBlip>
                <a:blip r:embed="rId2"/>
              </a:buBlip>
              <a:defRPr sz="3822"/>
            </a:pPr>
            <a:r>
              <a:t>IN FAMIGLIA: Elena è “una bambina incapace di prender sul serio un marito, una casa”; per uccidere basta uno sguardo e “Tutte le donne dunque uccidono?”</a:t>
            </a:r>
          </a:p>
          <a:p>
            <a:pPr marL="485394" indent="-485394" algn="just" defTabSz="531622">
              <a:spcBef>
                <a:spcPts val="1300"/>
              </a:spcBef>
              <a:buBlip>
                <a:blip r:embed="rId2"/>
              </a:buBlip>
              <a:defRPr sz="3822"/>
            </a:pPr>
            <a:r>
              <a:t>GLI ARGONAUTI: la donna-maga funesta, Medea, che “respirava la morte e la spargeva”, è colei che segna la fine dell’adolescenza, dell’età dell’inconsapevolezza “Ah ero giovane allora, e guardavo la sorte” - dice Iasone, per il quale il mare era l’attesa del domani</a:t>
            </a:r>
          </a:p>
          <a:p>
            <a:pPr marL="485394" indent="-485394" algn="just" defTabSz="531622">
              <a:spcBef>
                <a:spcPts val="1300"/>
              </a:spcBef>
              <a:buBlip>
                <a:blip r:embed="rId2"/>
              </a:buBlip>
              <a:defRPr sz="3822"/>
            </a:pPr>
            <a:r>
              <a:t>LA VIGNA: sono ora gli déi a cercare gli uomini e così Dioniso si congiungerà con Ariadne, “Sulle vigne di notte ci sono anche le stelle. E’ un dio notturno che ti aspetta. Non temere”- queste le parole di Leucotea alal triste Ariadne abbandonata su un’isola da Teseo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8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1" build="p" bldLvl="5"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image014.jpg" descr="image014.jpg"/>
          <p:cNvPicPr>
            <a:picLocks noGrp="1"/>
          </p:cNvPicPr>
          <p:nvPr>
            <p:ph type="pic" idx="13"/>
          </p:nvPr>
        </p:nvPicPr>
        <p:blipFill>
          <a:blip r:embed="rId2">
            <a:extLst/>
          </a:blip>
          <a:stretch>
            <a:fillRect/>
          </a:stretch>
        </p:blipFill>
        <p:spPr>
          <a:xfrm>
            <a:off x="1803400" y="918935"/>
            <a:ext cx="8966200" cy="6036130"/>
          </a:xfrm>
          <a:prstGeom prst="rect">
            <a:avLst/>
          </a:prstGeom>
        </p:spPr>
      </p:pic>
      <p:sp>
        <p:nvSpPr>
          <p:cNvPr id="287" name="L’SOLA"/>
          <p:cNvSpPr txBox="1">
            <a:spLocks noGrp="1"/>
          </p:cNvSpPr>
          <p:nvPr>
            <p:ph type="title"/>
          </p:nvPr>
        </p:nvSpPr>
        <p:spPr>
          <a:prstGeom prst="rect">
            <a:avLst/>
          </a:prstGeom>
        </p:spPr>
        <p:txBody>
          <a:bodyPr/>
          <a:lstStyle/>
          <a:p>
            <a:r>
              <a:t>L’SOLA</a:t>
            </a:r>
          </a:p>
        </p:txBody>
      </p:sp>
      <p:sp>
        <p:nvSpPr>
          <p:cNvPr id="288" name="Anche tu come me vuoi fermarti su un’isola. Hai veduto e patito ogni cosa."/>
          <p:cNvSpPr txBox="1">
            <a:spLocks noGrp="1"/>
          </p:cNvSpPr>
          <p:nvPr>
            <p:ph type="body" sz="quarter" idx="1"/>
          </p:nvPr>
        </p:nvSpPr>
        <p:spPr>
          <a:prstGeom prst="rect">
            <a:avLst/>
          </a:prstGeom>
        </p:spPr>
        <p:txBody>
          <a:bodyPr/>
          <a:lstStyle>
            <a:lvl1pPr defTabSz="578358">
              <a:defRPr sz="3564"/>
            </a:lvl1pPr>
          </a:lstStyle>
          <a:p>
            <a:r>
              <a:t>Anche tu come me vuoi fermarti su un’isola. Hai veduto e patito ogni cosa.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86"/>
                                        </p:tgtEl>
                                        <p:attrNameLst>
                                          <p:attrName>style.visibility</p:attrName>
                                        </p:attrNameLst>
                                      </p:cBhvr>
                                      <p:to>
                                        <p:strVal val="visible"/>
                                      </p:to>
                                    </p:set>
                                    <p:animEffect transition="in" filter="box(out)">
                                      <p:cBhvr>
                                        <p:cTn id="7" dur="1000"/>
                                        <p:tgtEl>
                                          <p:spTgt spid="2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87"/>
                                        </p:tgtEl>
                                        <p:attrNameLst>
                                          <p:attrName>style.visibility</p:attrName>
                                        </p:attrNameLst>
                                      </p:cBhvr>
                                      <p:to>
                                        <p:strVal val="visible"/>
                                      </p:to>
                                    </p:set>
                                    <p:animEffect transition="in" filter="box(out)">
                                      <p:cBhvr>
                                        <p:cTn id="12" dur="1000"/>
                                        <p:tgtEl>
                                          <p:spTgt spid="2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288"/>
                                        </p:tgtEl>
                                        <p:attrNameLst>
                                          <p:attrName>style.visibility</p:attrName>
                                        </p:attrNameLst>
                                      </p:cBhvr>
                                      <p:to>
                                        <p:strVal val="visible"/>
                                      </p:to>
                                    </p:set>
                                    <p:animEffect transition="in" filter="box(out)">
                                      <p:cBhvr>
                                        <p:cTn id="17"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1" animBg="1" advAuto="0"/>
      <p:bldP spid="287" grpId="2" animBg="1" advAuto="0"/>
      <p:bldP spid="288" grpId="3"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4° GRUPPO" descr="4° GRUPPO"/>
          <p:cNvPicPr>
            <a:picLocks/>
          </p:cNvPicPr>
          <p:nvPr/>
        </p:nvPicPr>
        <p:blipFill>
          <a:blip r:embed="rId2">
            <a:extLst/>
          </a:blip>
          <a:stretch>
            <a:fillRect/>
          </a:stretch>
        </p:blipFill>
        <p:spPr>
          <a:xfrm>
            <a:off x="6362297" y="1753382"/>
            <a:ext cx="5340212" cy="1004204"/>
          </a:xfrm>
          <a:prstGeom prst="rect">
            <a:avLst/>
          </a:prstGeom>
          <a:effectLst>
            <a:outerShdw blurRad="63500" dist="25400" dir="5400000" rotWithShape="0">
              <a:srgbClr val="000000">
                <a:alpha val="50000"/>
              </a:srgbClr>
            </a:outerShdw>
          </a:effectLst>
        </p:spPr>
      </p:pic>
      <p:grpSp>
        <p:nvGrpSpPr>
          <p:cNvPr id="293" name="Schermata 2018-12-29 alle 16.12.49.png"/>
          <p:cNvGrpSpPr/>
          <p:nvPr/>
        </p:nvGrpSpPr>
        <p:grpSpPr>
          <a:xfrm>
            <a:off x="735857" y="3087618"/>
            <a:ext cx="11533086" cy="5265770"/>
            <a:chOff x="0" y="0"/>
            <a:chExt cx="11533085" cy="5265768"/>
          </a:xfrm>
        </p:grpSpPr>
        <p:pic>
          <p:nvPicPr>
            <p:cNvPr id="292" name="Schermata 2018-12-29 alle 16.12.49.png" descr="Schermata 2018-12-29 alle 16.12.49.png"/>
            <p:cNvPicPr>
              <a:picLocks noChangeAspect="1"/>
            </p:cNvPicPr>
            <p:nvPr/>
          </p:nvPicPr>
          <p:blipFill>
            <a:blip r:embed="rId3">
              <a:extLst/>
            </a:blip>
            <a:stretch>
              <a:fillRect/>
            </a:stretch>
          </p:blipFill>
          <p:spPr>
            <a:xfrm>
              <a:off x="12700" y="12700"/>
              <a:ext cx="11494986" cy="5227669"/>
            </a:xfrm>
            <a:prstGeom prst="rect">
              <a:avLst/>
            </a:prstGeom>
            <a:ln>
              <a:noFill/>
            </a:ln>
            <a:effectLst/>
          </p:spPr>
        </p:pic>
        <p:pic>
          <p:nvPicPr>
            <p:cNvPr id="291" name="Schermata 2018-12-29 alle 16.12.49.png" descr="Schermata 2018-12-29 alle 16.12.49.png"/>
            <p:cNvPicPr>
              <a:picLocks/>
            </p:cNvPicPr>
            <p:nvPr/>
          </p:nvPicPr>
          <p:blipFill>
            <a:blip r:embed="rId4">
              <a:extLst/>
            </a:blip>
            <a:stretch>
              <a:fillRect/>
            </a:stretch>
          </p:blipFill>
          <p:spPr>
            <a:xfrm>
              <a:off x="0" y="0"/>
              <a:ext cx="11533086" cy="5265769"/>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90"/>
                                        </p:tgtEl>
                                        <p:attrNameLst>
                                          <p:attrName>style.visibility</p:attrName>
                                        </p:attrNameLst>
                                      </p:cBhvr>
                                      <p:to>
                                        <p:strVal val="visible"/>
                                      </p:to>
                                    </p:set>
                                    <p:animEffect transition="in" filter="box(out)">
                                      <p:cBhvr>
                                        <p:cTn id="7" dur="10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293"/>
                                        </p:tgtEl>
                                        <p:attrNameLst>
                                          <p:attrName>style.visibility</p:attrName>
                                        </p:attrNameLst>
                                      </p:cBhvr>
                                      <p:to>
                                        <p:strVal val="visible"/>
                                      </p:to>
                                    </p:set>
                                    <p:animEffect transition="in" filter="box(out)">
                                      <p:cBhvr>
                                        <p:cTn id="12"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1" animBg="1" advAuto="0"/>
      <p:bldP spid="293" grpId="2"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GLI UOMINI: Gli dei invidiano gli uomini, “miserabili cose che dovranno morire”, con il loro mondo “sempre nuovo e sempre ricco” e Giove stesso lascia le vette e se ne va a farsi uomo tra gli uomini perchè “sono poveri vermi, ma tutto fra loro è imprevisto e scoperta”: l’inconoscibilità del cuore umano e la morte sono i segni della dignità dell’uomo, e poi “La parola dell’uomo, che sa di patire e si affanna e possiede la terra, rivela a chi l’ascolta meraviglie. […] ma nessuno, nemmeno noialtri, sappiamo il fondo di quei cuori. Soltanto vivendo con loro e per loro si gusta il sapore del mondo”.. E anche la donna ha la sua parte, perché le figlie di Pandora “sono il frutto più ricco della vita mortale”"/>
          <p:cNvSpPr txBox="1">
            <a:spLocks noGrp="1"/>
          </p:cNvSpPr>
          <p:nvPr>
            <p:ph type="body" idx="1"/>
          </p:nvPr>
        </p:nvSpPr>
        <p:spPr>
          <a:prstGeom prst="rect">
            <a:avLst/>
          </a:prstGeom>
        </p:spPr>
        <p:txBody>
          <a:bodyPr anchor="t">
            <a:normAutofit lnSpcReduction="10000"/>
          </a:bodyPr>
          <a:lstStyle>
            <a:lvl1pPr marL="501395" indent="-501395" algn="just" defTabSz="549148">
              <a:spcBef>
                <a:spcPts val="3900"/>
              </a:spcBef>
              <a:buBlip>
                <a:blip r:embed="rId2"/>
              </a:buBlip>
              <a:defRPr sz="3948"/>
            </a:lvl1pPr>
          </a:lstStyle>
          <a:p>
            <a:r>
              <a:t>GLI UOMINI: Gli dei invidiano gli uomini, “miserabili cose che dovranno morire”, con il loro mondo “sempre nuovo e sempre ricco” e Giove stesso lascia le vette e se ne va a farsi uomo tra gli uomini perchè “sono poveri vermi, ma tutto fra loro è imprevisto e scoperta”: l’inconoscibilità del cuore umano e la morte sono i segni della dignità dell’uomo, e poi “La parola dell’uomo, che sa di patire e si affanna e possiede la terra, rivela a chi l’ascolta meraviglie. […] ma nessuno, nemmeno noialtri, sappiamo il fondo di quei cuori. Soltanto vivendo con loro e per loro si gusta il sapore del mondo”.. E anche la donna ha la sua parte, perché le figlie di Pandora “sono il frutto più ricco della vita mortale”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VVERTENZA"/>
          <p:cNvSpPr txBox="1">
            <a:spLocks noGrp="1"/>
          </p:cNvSpPr>
          <p:nvPr>
            <p:ph type="title"/>
          </p:nvPr>
        </p:nvSpPr>
        <p:spPr>
          <a:prstGeom prst="rect">
            <a:avLst/>
          </a:prstGeom>
        </p:spPr>
        <p:txBody>
          <a:bodyPr/>
          <a:lstStyle/>
          <a:p>
            <a:r>
              <a:t>AVVERTENZA</a:t>
            </a:r>
          </a:p>
        </p:txBody>
      </p:sp>
      <p:sp>
        <p:nvSpPr>
          <p:cNvPr id="138" name="Cesare Pavese, che molti si ostinano a considerare un testardo narratore realista, specializzato in campagne e periferie americano-piemontesi, ci scopre in questi Dialoghi un nuovo aspetto del suo temperamento. Non c'è scrittore autentico, il quale non abbia i suoi quarti di luna, il suo capriccio, la musa nascosta, che a un tratto lo inducono a farsi eremita. Pavese si è ricordato di quand'era a scuola e di quel che leggeva: si è ricordato dei libri che legge ogni giorno, degli unici libri che legge. Ha smesso per un momento di credere che il suo totem e tabù, i suoi selvaggi, gli spiriti della vegetazione, l'assassinio rituale, la sfera mitica e il culto dei morti, fossero inutili bizzarrie e ha voluto cercare in essi il segreto di qualcosa che tutti ricordano, tutti ammirano un po' straccamente e ci sbadigliano un sorriso. E ne sono nati questi Dialoghi."/>
          <p:cNvSpPr txBox="1">
            <a:spLocks noGrp="1"/>
          </p:cNvSpPr>
          <p:nvPr>
            <p:ph type="body" idx="1"/>
          </p:nvPr>
        </p:nvSpPr>
        <p:spPr>
          <a:prstGeom prst="rect">
            <a:avLst/>
          </a:prstGeom>
          <a:ln w="9525">
            <a:round/>
          </a:ln>
        </p:spPr>
        <p:txBody>
          <a:bodyPr>
            <a:normAutofit lnSpcReduction="10000"/>
          </a:bodyPr>
          <a:lstStyle/>
          <a:p>
            <a:pPr marL="0" indent="0" algn="just" defTabSz="566674">
              <a:spcBef>
                <a:spcPts val="0"/>
              </a:spcBef>
              <a:buSzTx/>
              <a:buNone/>
              <a:defRPr sz="3104">
                <a:solidFill>
                  <a:schemeClr val="accent3">
                    <a:hueOff val="-453898"/>
                    <a:satOff val="-13573"/>
                    <a:lumOff val="-24381"/>
                  </a:schemeClr>
                </a:solidFill>
              </a:defRPr>
            </a:pPr>
            <a:r>
              <a:t>Cesare Pavese, che molti si ostinano a considerare un testardo narratore realista, specializzato in campagne e periferie americano-piemontesi, ci scopre in questi </a:t>
            </a:r>
            <a:r>
              <a:rPr i="1" u="sng"/>
              <a:t>Dialoghi</a:t>
            </a:r>
            <a:r>
              <a:t> un nuovo aspetto del suo temperamento. Non c'è scrittore autentico, il quale non abbia i suoi quarti di luna, il suo capriccio, la musa nascosta, che a un tratto lo inducono a farsi eremita. Pavese si è ricordato di quand'era a scuola e di quel che leggeva: si è ricordato dei libri che legge ogni giorno, degli unici libri che legge. Ha smesso per un momento di credere che il suo totem e tabù, i suoi selvaggi, gli spiriti della vegetazione, l'assassinio rituale, la sfera mitica e il culto dei morti, fossero inutili bizzarrie e ha voluto cercare in essi il segreto di qualcosa che tutti ricordano, tutti ammirano un po' straccamente e ci sbadigliano un sorriso. E ne sono nati questi </a:t>
            </a:r>
            <a:r>
              <a:rPr i="1" u="sng"/>
              <a:t>Dialoghi</a:t>
            </a:r>
            <a: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fill="hold" grpId="2" nodeType="clickEffect">
                                  <p:stCondLst>
                                    <p:cond delay="0"/>
                                  </p:stCondLst>
                                  <p:iterate>
                                    <p:tmAbs val="0"/>
                                  </p:iterate>
                                  <p:childTnLst>
                                    <p:set>
                                      <p:cBhvr>
                                        <p:cTn id="10" fill="hold"/>
                                        <p:tgtEl>
                                          <p:spTgt spid="138"/>
                                        </p:tgtEl>
                                        <p:attrNameLst>
                                          <p:attrName>style.visibility</p:attrName>
                                        </p:attrNameLst>
                                      </p:cBhvr>
                                      <p:to>
                                        <p:strVal val="visible"/>
                                      </p:to>
                                    </p:set>
                                    <p:animEffect transition="in" filter="dissolve">
                                      <p:cBhvr>
                                        <p:cTn id="11" dur="1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1" animBg="1" advAuto="0"/>
      <p:bldP spid="138" grpId="2"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IL MISTERO: così Dioniso parlando degli uomini “Hanno un modo di nominare se stessi e le cose e noialtri che arricchisce la vita […] Dappertutto dove spendono fatiche e parole nasce un ritmo, un senso, un riposo”. Dunque, la morte come destino che l’uomo riesce a rendere positivo, e la parola, la poesia chiarificatrice e consolatrice: “Tutta la loro ricchezza è la morte, che li costringe a indistriarsi, a ricordare e prevedere […] danno un senso alla vita uccidendosi” perchè “le storie devono viverle e morirle”. Per questo Demetra conclude “C’è un solo modo… dare un senso a quel loro morire. Insegnargli la vita beata”"/>
          <p:cNvSpPr txBox="1">
            <a:spLocks noGrp="1"/>
          </p:cNvSpPr>
          <p:nvPr>
            <p:ph type="body" idx="1"/>
          </p:nvPr>
        </p:nvSpPr>
        <p:spPr>
          <a:prstGeom prst="rect">
            <a:avLst/>
          </a:prstGeom>
        </p:spPr>
        <p:txBody>
          <a:bodyPr anchor="t">
            <a:normAutofit lnSpcReduction="10000"/>
          </a:bodyPr>
          <a:lstStyle>
            <a:lvl1pPr algn="just">
              <a:buBlip>
                <a:blip r:embed="rId2"/>
              </a:buBlip>
            </a:lvl1pPr>
          </a:lstStyle>
          <a:p>
            <a:r>
              <a:t>IL MISTERO: così Dioniso parlando degli uomini “Hanno un modo di nominare se stessi e le cose e noialtri che arricchisce la vita […] Dappertutto dove spendono fatiche e parole nasce un ritmo, un senso, un riposo”. Dunque, la morte come destino che l’uomo riesce a rendere positivo, e la parola, la poesia chiarificatrice e consolatrice: “Tutta la loro ricchezza è la morte, che li costringe a indistriarsi, a ricordare e prevedere […] danno un senso alla vita uccidendosi” perchè “le storie devono viverle e morirle”. Per questo Demetra conclude “C’è un solo modo… dare un senso a quel loro morire. Insegnargli la vita beata”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1431415112719_Demetra_e_Dioniso.jpg" descr="1431415112719_Demetra_e_Dioniso.jpg"/>
          <p:cNvPicPr>
            <a:picLocks noGrp="1"/>
          </p:cNvPicPr>
          <p:nvPr>
            <p:ph type="pic" idx="13"/>
          </p:nvPr>
        </p:nvPicPr>
        <p:blipFill>
          <a:blip r:embed="rId2">
            <a:extLst/>
          </a:blip>
          <a:stretch>
            <a:fillRect/>
          </a:stretch>
        </p:blipFill>
        <p:spPr>
          <a:xfrm>
            <a:off x="6186536" y="651354"/>
            <a:ext cx="6108175" cy="6770365"/>
          </a:xfrm>
          <a:prstGeom prst="rect">
            <a:avLst/>
          </a:prstGeom>
        </p:spPr>
      </p:pic>
      <p:sp>
        <p:nvSpPr>
          <p:cNvPr id="300" name="IL MISTERO"/>
          <p:cNvSpPr txBox="1">
            <a:spLocks noGrp="1"/>
          </p:cNvSpPr>
          <p:nvPr>
            <p:ph type="title"/>
          </p:nvPr>
        </p:nvSpPr>
        <p:spPr>
          <a:xfrm>
            <a:off x="1033616" y="2464246"/>
            <a:ext cx="4817716" cy="1085206"/>
          </a:xfrm>
          <a:prstGeom prst="rect">
            <a:avLst/>
          </a:prstGeom>
        </p:spPr>
        <p:txBody>
          <a:bodyPr>
            <a:normAutofit fontScale="90000"/>
          </a:bodyPr>
          <a:lstStyle>
            <a:lvl1pPr defTabSz="502412">
              <a:defRPr sz="6364">
                <a:effectLst>
                  <a:outerShdw blurRad="21844" dist="21844" dir="15900000" rotWithShape="0">
                    <a:srgbClr val="595650">
                      <a:alpha val="33000"/>
                    </a:srgbClr>
                  </a:outerShdw>
                </a:effectLst>
              </a:defRPr>
            </a:lvl1pPr>
          </a:lstStyle>
          <a:p>
            <a:r>
              <a:t>IL MISTERO</a:t>
            </a:r>
          </a:p>
        </p:txBody>
      </p:sp>
      <p:sp>
        <p:nvSpPr>
          <p:cNvPr id="301" name="DEMETRA: Dargli questo racconto. Condurli per questo racconto.…"/>
          <p:cNvSpPr txBox="1">
            <a:spLocks noGrp="1"/>
          </p:cNvSpPr>
          <p:nvPr>
            <p:ph type="body" sz="quarter" idx="1"/>
          </p:nvPr>
        </p:nvSpPr>
        <p:spPr>
          <a:xfrm>
            <a:off x="596900" y="7549182"/>
            <a:ext cx="9378355" cy="1556718"/>
          </a:xfrm>
          <a:prstGeom prst="rect">
            <a:avLst/>
          </a:prstGeom>
        </p:spPr>
        <p:txBody>
          <a:bodyPr/>
          <a:lstStyle/>
          <a:p>
            <a:pPr algn="just" defTabSz="514095">
              <a:defRPr sz="3168"/>
            </a:pPr>
            <a:r>
              <a:t>DEMETRA: Dargli questo racconto. Condurli per questo racconto.</a:t>
            </a:r>
          </a:p>
          <a:p>
            <a:pPr algn="just" defTabSz="514095">
              <a:defRPr sz="3168"/>
            </a:pPr>
            <a:r>
              <a:t>DIONISO: Sarà il racconto della vita eterna. […</a:t>
            </a:r>
            <a:r>
              <a:rPr spc="31"/>
              <a:t>] Sarà sempre un racconto.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2" nodeType="clickEffect">
                                  <p:stCondLst>
                                    <p:cond delay="0"/>
                                  </p:stCondLst>
                                  <p:iterate>
                                    <p:tmAbs val="0"/>
                                  </p:iterate>
                                  <p:childTnLst>
                                    <p:set>
                                      <p:cBhvr>
                                        <p:cTn id="10" fill="hold"/>
                                        <p:tgtEl>
                                          <p:spTgt spid="299"/>
                                        </p:tgtEl>
                                        <p:attrNameLst>
                                          <p:attrName>style.visibility</p:attrName>
                                        </p:attrNameLst>
                                      </p:cBhvr>
                                      <p:to>
                                        <p:strVal val="visible"/>
                                      </p:to>
                                    </p:set>
                                    <p:animEffect transition="in" filter="box(out)">
                                      <p:cBhvr>
                                        <p:cTn id="11" dur="1000"/>
                                        <p:tgtEl>
                                          <p:spTgt spid="29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3" nodeType="clickEffect">
                                  <p:stCondLst>
                                    <p:cond delay="0"/>
                                  </p:stCondLst>
                                  <p:iterate>
                                    <p:tmAbs val="0"/>
                                  </p:iterate>
                                  <p:childTnLst>
                                    <p:set>
                                      <p:cBhvr>
                                        <p:cTn id="15" fill="hold"/>
                                        <p:tgtEl>
                                          <p:spTgt spid="301"/>
                                        </p:tgtEl>
                                        <p:attrNameLst>
                                          <p:attrName>style.visibility</p:attrName>
                                        </p:attrNameLst>
                                      </p:cBhvr>
                                      <p:to>
                                        <p:strVal val="visible"/>
                                      </p:to>
                                    </p:set>
                                    <p:animEffect transition="in" filter="box(out)">
                                      <p:cBhvr>
                                        <p:cTn id="16"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2" animBg="1" advAuto="0"/>
      <p:bldP spid="300" grpId="1" animBg="1" advAuto="0"/>
      <p:bldP spid="301" grpId="3"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IL DILUVIO: “Vedrai che il mondo avrà qualcosa di divino nei suoi più labili mortali” - dice l’Amadriade al Satiro. Nello stesso destino di morte la ninfa avverte la superiorità delle creature umane in confronto alla vuota immobilità degli dei: “E loro che vivono istanti imprevisti, unici, non ne conoscono il valore. Vorrebbero la nostra eternità. Questo è il mondo”"/>
          <p:cNvSpPr txBox="1">
            <a:spLocks noGrp="1"/>
          </p:cNvSpPr>
          <p:nvPr>
            <p:ph type="body" idx="1"/>
          </p:nvPr>
        </p:nvSpPr>
        <p:spPr>
          <a:xfrm>
            <a:off x="762000" y="723900"/>
            <a:ext cx="11480800" cy="8305800"/>
          </a:xfrm>
          <a:prstGeom prst="rect">
            <a:avLst/>
          </a:prstGeom>
        </p:spPr>
        <p:txBody>
          <a:bodyPr anchor="t"/>
          <a:lstStyle/>
          <a:p>
            <a:pPr algn="just">
              <a:spcBef>
                <a:spcPts val="1500"/>
              </a:spcBef>
              <a:buBlip>
                <a:blip r:embed="rId2"/>
              </a:buBlip>
            </a:pPr>
            <a:r>
              <a:t>IL DILUVIO: “Vedrai che il mondo avrà qualcosa di divino nei suoi più labili mortali” - dice l’Amadriade al Satiro. Nello stesso destino di morte la ninfa avverte la superiorità delle creature umane in confronto alla vuota immobilità degli dei: “E loro che vivono istanti imprevisti, unici, non ne conoscono il valore. Vorrebbero la nostra eternità. Questo è il mondo”</a:t>
            </a:r>
          </a:p>
          <a:p>
            <a:pPr marL="0" indent="0" algn="just">
              <a:spcBef>
                <a:spcPts val="1500"/>
              </a:spcBef>
              <a:buSzTx/>
              <a:buNone/>
            </a:pPr>
            <a:endParaRPr/>
          </a:p>
        </p:txBody>
      </p:sp>
      <p:grpSp>
        <p:nvGrpSpPr>
          <p:cNvPr id="306" name="Unknown.jpg"/>
          <p:cNvGrpSpPr/>
          <p:nvPr/>
        </p:nvGrpSpPr>
        <p:grpSpPr>
          <a:xfrm>
            <a:off x="7346950" y="5690954"/>
            <a:ext cx="4643563" cy="3199046"/>
            <a:chOff x="0" y="0"/>
            <a:chExt cx="4643562" cy="3199044"/>
          </a:xfrm>
        </p:grpSpPr>
        <p:pic>
          <p:nvPicPr>
            <p:cNvPr id="305" name="Unknown.jpg" descr="Unknown.jpg"/>
            <p:cNvPicPr>
              <a:picLocks noChangeAspect="1"/>
            </p:cNvPicPr>
            <p:nvPr/>
          </p:nvPicPr>
          <p:blipFill>
            <a:blip r:embed="rId3">
              <a:extLst/>
            </a:blip>
            <a:stretch>
              <a:fillRect/>
            </a:stretch>
          </p:blipFill>
          <p:spPr>
            <a:xfrm>
              <a:off x="12700" y="12700"/>
              <a:ext cx="4605463" cy="3160945"/>
            </a:xfrm>
            <a:prstGeom prst="rect">
              <a:avLst/>
            </a:prstGeom>
            <a:ln>
              <a:noFill/>
            </a:ln>
            <a:effectLst/>
          </p:spPr>
        </p:pic>
        <p:pic>
          <p:nvPicPr>
            <p:cNvPr id="304" name="Unknown.jpg" descr="Unknown.jpg"/>
            <p:cNvPicPr>
              <a:picLocks/>
            </p:cNvPicPr>
            <p:nvPr/>
          </p:nvPicPr>
          <p:blipFill>
            <a:blip r:embed="rId4">
              <a:extLst/>
            </a:blip>
            <a:stretch>
              <a:fillRect/>
            </a:stretch>
          </p:blipFill>
          <p:spPr>
            <a:xfrm>
              <a:off x="0" y="0"/>
              <a:ext cx="4643563" cy="3199045"/>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0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1"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LE MUSE: Esiodo si reca sulla montagna per discorrere con Mnemosine della vita terrena e la Musa spiega che l’uomo può aspirare alla condizione divina grazie al ricordo e alla capacità di raccontarlo: attraverso la scrittura l’uomo può divenire immortale. Ecco perché alla fine la Musa fa del pastore un poeta: “Dici un nome, e la cosa è per sempre”…"/>
          <p:cNvSpPr txBox="1">
            <a:spLocks noGrp="1"/>
          </p:cNvSpPr>
          <p:nvPr>
            <p:ph type="body" idx="1"/>
          </p:nvPr>
        </p:nvSpPr>
        <p:spPr>
          <a:prstGeom prst="rect">
            <a:avLst/>
          </a:prstGeom>
        </p:spPr>
        <p:txBody>
          <a:bodyPr anchor="t"/>
          <a:lstStyle/>
          <a:p>
            <a:pPr algn="just">
              <a:buBlip>
                <a:blip r:embed="rId2"/>
              </a:buBlip>
            </a:pPr>
            <a:r>
              <a:t>LE MUSE: Esiodo si reca sulla montagna per discorrere con Mnemosine della vita terrena e la Musa spiega che l’uomo può aspirare alla condizione divina grazie al ricordo e alla capacità di raccontarlo: attraverso la scrittura l’uomo può divenire immortale. Ecco perché alla fine la Musa fa del pastore un poeta: “Dici un nome, e la cosa è per sempre”</a:t>
            </a:r>
          </a:p>
          <a:p>
            <a:pPr marL="0" indent="0" algn="ctr">
              <a:spcBef>
                <a:spcPts val="1500"/>
              </a:spcBef>
              <a:buSzTx/>
              <a:buNone/>
            </a:pPr>
            <a:r>
              <a:t>“Prova a dire ai mortali queste cose che sai”</a:t>
            </a:r>
          </a:p>
          <a:p>
            <a:pPr marL="0" indent="0" algn="just">
              <a:spcBef>
                <a:spcPts val="1500"/>
              </a:spcBef>
              <a:buSzTx/>
              <a:buNone/>
            </a:pPr>
            <a:r>
              <a:t>La parola che traduce il mito in logos illumina l’esistenza umana e con la sua armonia la consola: “ti dicesse la sola parola che il tuo cuore attendeva”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0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1" build="p" bldLvl="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60px-Mosaico_de_Mnemósine_(37852061952).jpg" descr="260px-Mosaico_de_Mnemósine_(37852061952).jpg"/>
          <p:cNvPicPr>
            <a:picLocks noGrp="1"/>
          </p:cNvPicPr>
          <p:nvPr>
            <p:ph type="pic" idx="13"/>
          </p:nvPr>
        </p:nvPicPr>
        <p:blipFill>
          <a:blip r:embed="rId2">
            <a:extLst/>
          </a:blip>
          <a:stretch>
            <a:fillRect/>
          </a:stretch>
        </p:blipFill>
        <p:spPr>
          <a:xfrm>
            <a:off x="6896722" y="2933700"/>
            <a:ext cx="5373097" cy="5270501"/>
          </a:xfrm>
          <a:prstGeom prst="rect">
            <a:avLst/>
          </a:prstGeom>
        </p:spPr>
      </p:pic>
      <p:sp>
        <p:nvSpPr>
          <p:cNvPr id="311" name="LE MUSE"/>
          <p:cNvSpPr txBox="1">
            <a:spLocks noGrp="1"/>
          </p:cNvSpPr>
          <p:nvPr>
            <p:ph type="title"/>
          </p:nvPr>
        </p:nvSpPr>
        <p:spPr>
          <a:prstGeom prst="rect">
            <a:avLst/>
          </a:prstGeom>
        </p:spPr>
        <p:txBody>
          <a:bodyPr/>
          <a:lstStyle/>
          <a:p>
            <a:r>
              <a:t>LE MUSE</a:t>
            </a:r>
          </a:p>
        </p:txBody>
      </p:sp>
      <p:sp>
        <p:nvSpPr>
          <p:cNvPr id="312" name="MNEMOSINE…"/>
          <p:cNvSpPr txBox="1">
            <a:spLocks noGrp="1"/>
          </p:cNvSpPr>
          <p:nvPr>
            <p:ph type="body" sz="half" idx="1"/>
          </p:nvPr>
        </p:nvSpPr>
        <p:spPr>
          <a:prstGeom prst="rect">
            <a:avLst/>
          </a:prstGeom>
        </p:spPr>
        <p:txBody>
          <a:bodyPr/>
          <a:lstStyle/>
          <a:p>
            <a:pPr marL="0" indent="0" algn="just">
              <a:spcBef>
                <a:spcPts val="1500"/>
              </a:spcBef>
              <a:buSzTx/>
              <a:buNone/>
            </a:pPr>
            <a:r>
              <a:t>MNEMOSINE</a:t>
            </a:r>
          </a:p>
          <a:p>
            <a:pPr algn="just">
              <a:spcBef>
                <a:spcPts val="1500"/>
              </a:spcBef>
              <a:buBlip>
                <a:blip r:embed="rId3"/>
              </a:buBlip>
            </a:pPr>
            <a:r>
              <a:t>Oggi mi piace questo monte, l’Elicona, forse perchè tu lo frequenti. Amo stare dove sono gli uomini, ma un poco in disparte. Io non cerco nessuno e discorro con chi sa parlare.</a:t>
            </a:r>
          </a:p>
          <a:p>
            <a:pPr algn="just">
              <a:spcBef>
                <a:spcPts val="1500"/>
              </a:spcBef>
              <a:buBlip>
                <a:blip r:embed="rId3"/>
              </a:buBlip>
            </a:pPr>
            <a:r>
              <a:t>Tu sai che le cose immortali le avete a due passi. Bisogna vivere per loro, Esiodo.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311"/>
                                        </p:tgtEl>
                                        <p:attrNameLst>
                                          <p:attrName>style.visibility</p:attrName>
                                        </p:attrNameLst>
                                      </p:cBhvr>
                                      <p:to>
                                        <p:strVal val="visible"/>
                                      </p:to>
                                    </p:set>
                                    <p:animEffect transition="in" filter="box(out)">
                                      <p:cBhvr>
                                        <p:cTn id="7" dur="1000"/>
                                        <p:tgtEl>
                                          <p:spTgt spid="3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312">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31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2" nodeType="clickEffect">
                                  <p:stCondLst>
                                    <p:cond delay="0"/>
                                  </p:stCondLst>
                                  <p:iterate>
                                    <p:tmAbs val="0"/>
                                  </p:iterate>
                                  <p:childTnLst>
                                    <p:set>
                                      <p:cBhvr>
                                        <p:cTn id="17" fill="hold"/>
                                        <p:tgtEl>
                                          <p:spTgt spid="312">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312">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3" nodeType="clickEffect">
                                  <p:stCondLst>
                                    <p:cond delay="0"/>
                                  </p:stCondLst>
                                  <p:iterate>
                                    <p:tmAbs val="0"/>
                                  </p:iterate>
                                  <p:childTnLst>
                                    <p:set>
                                      <p:cBhvr>
                                        <p:cTn id="25" fill="hold"/>
                                        <p:tgtEl>
                                          <p:spTgt spid="310"/>
                                        </p:tgtEl>
                                        <p:attrNameLst>
                                          <p:attrName>style.visibility</p:attrName>
                                        </p:attrNameLst>
                                      </p:cBhvr>
                                      <p:to>
                                        <p:strVal val="visible"/>
                                      </p:to>
                                    </p:set>
                                    <p:animEffect transition="in" filter="box(out)">
                                      <p:cBhvr>
                                        <p:cTn id="26"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3" animBg="1" advAuto="0"/>
      <p:bldP spid="311" grpId="1" animBg="1" advAuto="0"/>
      <p:bldP spid="312" grpId="2" build="p" bldLvl="5"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EPILOGO"/>
          <p:cNvSpPr txBox="1">
            <a:spLocks noGrp="1"/>
          </p:cNvSpPr>
          <p:nvPr>
            <p:ph type="title"/>
          </p:nvPr>
        </p:nvSpPr>
        <p:spPr>
          <a:prstGeom prst="rect">
            <a:avLst/>
          </a:prstGeom>
        </p:spPr>
        <p:txBody>
          <a:bodyPr/>
          <a:lstStyle/>
          <a:p>
            <a:r>
              <a:rPr dirty="0"/>
              <a:t>EPILOGO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314"/>
                                        </p:tgtEl>
                                        <p:attrNameLst>
                                          <p:attrName>style.visibility</p:attrName>
                                        </p:attrNameLst>
                                      </p:cBhvr>
                                      <p:to>
                                        <p:strVal val="visible"/>
                                      </p:to>
                                    </p:set>
                                    <p:animEffect transition="in" filter="box(out)">
                                      <p:cBhvr>
                                        <p:cTn id="7"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GLI DEI"/>
          <p:cNvSpPr txBox="1">
            <a:spLocks noGrp="1"/>
          </p:cNvSpPr>
          <p:nvPr>
            <p:ph type="title"/>
          </p:nvPr>
        </p:nvSpPr>
        <p:spPr>
          <a:prstGeom prst="rect">
            <a:avLst/>
          </a:prstGeom>
        </p:spPr>
        <p:txBody>
          <a:bodyPr/>
          <a:lstStyle/>
          <a:p>
            <a:r>
              <a:t>GLI DEI</a:t>
            </a:r>
          </a:p>
        </p:txBody>
      </p:sp>
      <p:sp>
        <p:nvSpPr>
          <p:cNvPr id="317" name="Due interlocutori senza nome per dire un’unica entità: l’uomo moderno, bifronte perchè…"/>
          <p:cNvSpPr txBox="1">
            <a:spLocks noGrp="1"/>
          </p:cNvSpPr>
          <p:nvPr>
            <p:ph type="body" idx="1"/>
          </p:nvPr>
        </p:nvSpPr>
        <p:spPr>
          <a:xfrm>
            <a:off x="762000" y="2271563"/>
            <a:ext cx="11480800" cy="6212037"/>
          </a:xfrm>
          <a:prstGeom prst="rect">
            <a:avLst/>
          </a:prstGeom>
        </p:spPr>
        <p:txBody>
          <a:bodyPr anchor="t"/>
          <a:lstStyle/>
          <a:p>
            <a:pPr marL="522731" indent="-522731" algn="just" defTabSz="572516">
              <a:spcBef>
                <a:spcPts val="4100"/>
              </a:spcBef>
              <a:buBlip>
                <a:blip r:embed="rId2"/>
              </a:buBlip>
              <a:defRPr sz="4116"/>
            </a:pPr>
            <a:r>
              <a:t>Due interlocutori senza nome per dire un’unica entità: l’uomo moderno, bifronte perchè</a:t>
            </a:r>
          </a:p>
          <a:p>
            <a:pPr marL="1045463" lvl="1" indent="-522731" algn="just" defTabSz="572516">
              <a:spcBef>
                <a:spcPts val="400"/>
              </a:spcBef>
              <a:buBlip>
                <a:blip r:embed="rId2"/>
              </a:buBlip>
              <a:defRPr sz="4116"/>
            </a:pPr>
            <a:r>
              <a:t>incapace di cogliere la comunione con la divinità</a:t>
            </a:r>
          </a:p>
          <a:p>
            <a:pPr marL="1045463" lvl="1" indent="-522731" algn="just" defTabSz="572516">
              <a:spcBef>
                <a:spcPts val="400"/>
              </a:spcBef>
              <a:buBlip>
                <a:blip r:embed="rId2"/>
              </a:buBlip>
              <a:defRPr sz="4116"/>
            </a:pPr>
            <a:r>
              <a:t>proteso verso i miti e conscio della presenza di un germe mitico nell’uomo</a:t>
            </a:r>
          </a:p>
          <a:p>
            <a:pPr marL="522731" indent="-522731" algn="just" defTabSz="572516">
              <a:spcBef>
                <a:spcPts val="400"/>
              </a:spcBef>
              <a:buBlip>
                <a:blip r:embed="rId2"/>
              </a:buBlip>
              <a:defRPr sz="4116"/>
            </a:pPr>
            <a:r>
              <a:t>“Quando racconti quel che sai, non ti rispondo “cosa resta?” o se furono prima le parole o le cose. Vivo con te e mi sento vivo”</a:t>
            </a:r>
          </a:p>
          <a:p>
            <a:pPr marL="522731" indent="-522731" algn="just" defTabSz="572516">
              <a:spcBef>
                <a:spcPts val="400"/>
              </a:spcBef>
              <a:buBlip>
                <a:blip r:embed="rId2"/>
              </a:buBlip>
              <a:defRPr sz="4116"/>
            </a:pPr>
            <a:r>
              <a:t>Credo in ciò che ogni uomo ha sperato o patito.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17">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31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31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31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31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3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 animBg="1" advAuto="0"/>
      <p:bldP spid="317" grpId="2" build="p" bldLvl="5"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esare Pavese"/>
          <p:cNvSpPr txBox="1">
            <a:spLocks noGrp="1"/>
          </p:cNvSpPr>
          <p:nvPr>
            <p:ph type="body" idx="13"/>
          </p:nvPr>
        </p:nvSpPr>
        <p:spPr>
          <a:prstGeom prst="rect">
            <a:avLst/>
          </a:prstGeom>
        </p:spPr>
        <p:txBody>
          <a:bodyPr/>
          <a:lstStyle/>
          <a:p>
            <a:r>
              <a:t>–</a:t>
            </a:r>
            <a:r>
              <a:rPr>
                <a:solidFill>
                  <a:schemeClr val="accent6">
                    <a:hueOff val="865448"/>
                    <a:satOff val="1227"/>
                    <a:lumOff val="-16859"/>
                  </a:schemeClr>
                </a:solidFill>
              </a:rPr>
              <a:t>Cesare Pavese</a:t>
            </a:r>
          </a:p>
        </p:txBody>
      </p:sp>
      <p:sp>
        <p:nvSpPr>
          <p:cNvPr id="320" name="“E noi che viviamo lungo il mare o nei campi, l’altra cosa l’abbiamo perduta. […] Quei loro incontri”."/>
          <p:cNvSpPr txBox="1">
            <a:spLocks noGrp="1"/>
          </p:cNvSpPr>
          <p:nvPr>
            <p:ph type="body" idx="14"/>
          </p:nvPr>
        </p:nvSpPr>
        <p:spPr>
          <a:xfrm>
            <a:off x="1270000" y="4000499"/>
            <a:ext cx="10464800" cy="1257301"/>
          </a:xfrm>
          <a:prstGeom prst="rect">
            <a:avLst/>
          </a:prstGeom>
        </p:spPr>
        <p:txBody>
          <a:bodyPr/>
          <a:lstStyle/>
          <a:p>
            <a:pPr>
              <a:defRPr>
                <a:solidFill>
                  <a:schemeClr val="accent6">
                    <a:hueOff val="865448"/>
                    <a:satOff val="1227"/>
                    <a:lumOff val="-16859"/>
                  </a:schemeClr>
                </a:solidFill>
              </a:defRPr>
            </a:pPr>
            <a:r>
              <a:t>“E noi che viviamo lungo il mare o nei campi, l’altra cosa l’abbiamo perduta. […]</a:t>
            </a:r>
            <a:r>
              <a:rPr sz="4100"/>
              <a:t> Quei loro incontri</a:t>
            </a:r>
            <a:r>
              <a:t>”.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20"/>
                                        </p:tgtEl>
                                        <p:attrNameLst>
                                          <p:attrName>style.visibility</p:attrName>
                                        </p:attrNameLst>
                                      </p:cBhvr>
                                      <p:to>
                                        <p:strVal val="visible"/>
                                      </p:to>
                                    </p:set>
                                    <p:animEffect transition="in" filter="wipe(left)">
                                      <p:cBhvr>
                                        <p:cTn id="7" dur="1000"/>
                                        <p:tgtEl>
                                          <p:spTgt spid="3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19"/>
                                        </p:tgtEl>
                                        <p:attrNameLst>
                                          <p:attrName>style.visibility</p:attrName>
                                        </p:attrNameLst>
                                      </p:cBhvr>
                                      <p:to>
                                        <p:strVal val="visible"/>
                                      </p:to>
                                    </p:set>
                                    <p:animEffect transition="in" filter="wipe(left)">
                                      <p:cBhvr>
                                        <p:cTn id="12"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2" animBg="1" advAuto="0"/>
      <p:bldP spid="320"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Alla fine l’uomo è riuscito a “farsi dio” diventando immortale perché…"/>
          <p:cNvSpPr txBox="1">
            <a:spLocks noGrp="1"/>
          </p:cNvSpPr>
          <p:nvPr>
            <p:ph type="body" idx="1"/>
          </p:nvPr>
        </p:nvSpPr>
        <p:spPr>
          <a:prstGeom prst="rect">
            <a:avLst/>
          </a:prstGeom>
        </p:spPr>
        <p:txBody>
          <a:bodyPr anchor="t">
            <a:normAutofit lnSpcReduction="10000"/>
          </a:bodyPr>
          <a:lstStyle/>
          <a:p>
            <a:pPr marL="501395" indent="-501395" algn="just" defTabSz="549148">
              <a:spcBef>
                <a:spcPts val="3900"/>
              </a:spcBef>
              <a:buBlip>
                <a:blip r:embed="rId2"/>
              </a:buBlip>
              <a:defRPr sz="3948"/>
            </a:pPr>
            <a:r>
              <a:t>Alla fine l’uomo è riuscito a “farsi dio” diventando immortale perché</a:t>
            </a:r>
          </a:p>
          <a:p>
            <a:pPr marL="1002791" lvl="1" indent="-501395" algn="just" defTabSz="549148">
              <a:spcBef>
                <a:spcPts val="400"/>
              </a:spcBef>
              <a:buBlip>
                <a:blip r:embed="rId2"/>
              </a:buBlip>
              <a:defRPr sz="3948"/>
            </a:pPr>
            <a:r>
              <a:t>possiede un passato</a:t>
            </a:r>
          </a:p>
          <a:p>
            <a:pPr marL="1002791" lvl="1" indent="-501395" algn="just" defTabSz="549148">
              <a:spcBef>
                <a:spcPts val="400"/>
              </a:spcBef>
              <a:buBlip>
                <a:blip r:embed="rId2"/>
              </a:buBlip>
              <a:defRPr sz="3948"/>
            </a:pPr>
            <a:r>
              <a:t>può raccontarlo</a:t>
            </a:r>
          </a:p>
          <a:p>
            <a:pPr marL="1002791" lvl="1" indent="-501395" algn="just" defTabSz="549148">
              <a:spcBef>
                <a:spcPts val="400"/>
              </a:spcBef>
              <a:buBlip>
                <a:blip r:embed="rId2"/>
              </a:buBlip>
              <a:defRPr sz="3948"/>
            </a:pPr>
            <a:endParaRPr/>
          </a:p>
          <a:p>
            <a:pPr marL="1002791" lvl="1" indent="-501395" algn="just" defTabSz="549148">
              <a:spcBef>
                <a:spcPts val="400"/>
              </a:spcBef>
              <a:buBlip>
                <a:blip r:embed="rId2"/>
              </a:buBlip>
              <a:defRPr sz="3948"/>
            </a:pPr>
            <a:endParaRPr/>
          </a:p>
          <a:p>
            <a:pPr marL="1002791" lvl="1" indent="-501395" algn="just" defTabSz="549148">
              <a:spcBef>
                <a:spcPts val="400"/>
              </a:spcBef>
              <a:buBlip>
                <a:blip r:embed="rId2"/>
              </a:buBlip>
              <a:defRPr sz="3948"/>
            </a:pPr>
            <a:endParaRPr/>
          </a:p>
          <a:p>
            <a:pPr marL="0" lvl="1" indent="501395" algn="ctr" defTabSz="549148">
              <a:spcBef>
                <a:spcPts val="400"/>
              </a:spcBef>
              <a:buSzTx/>
              <a:buNone/>
              <a:defRPr sz="3948"/>
            </a:pPr>
            <a:r>
              <a:t>la letteratura attraverso il simbolo mitico</a:t>
            </a:r>
          </a:p>
          <a:p>
            <a:pPr marL="0" lvl="1" indent="501395" algn="ctr" defTabSz="549148">
              <a:spcBef>
                <a:spcPts val="400"/>
              </a:spcBef>
              <a:buSzTx/>
              <a:buNone/>
              <a:defRPr sz="3948"/>
            </a:pPr>
            <a:r>
              <a:t>può parlare dell’uomo all’uomo</a:t>
            </a:r>
          </a:p>
          <a:p>
            <a:pPr marL="0" lvl="1" indent="501395" algn="ctr" defTabSz="549148">
              <a:spcBef>
                <a:spcPts val="400"/>
              </a:spcBef>
              <a:buSzTx/>
              <a:buNone/>
              <a:defRPr sz="3948"/>
            </a:pPr>
            <a:endParaRPr/>
          </a:p>
          <a:p>
            <a:pPr marL="0" lvl="1" indent="0" algn="just" defTabSz="549148">
              <a:spcBef>
                <a:spcPts val="400"/>
              </a:spcBef>
              <a:buSzTx/>
              <a:buNone/>
              <a:defRPr sz="3948"/>
            </a:pPr>
            <a:r>
              <a:t>La vera cosa che si vuol dire può essere detta solo tacendola perchè sempre</a:t>
            </a:r>
          </a:p>
          <a:p>
            <a:pPr marL="0" lvl="1" indent="0" algn="ctr" defTabSz="549148">
              <a:spcBef>
                <a:spcPts val="400"/>
              </a:spcBef>
              <a:buSzTx/>
              <a:buNone/>
              <a:defRPr sz="3948"/>
            </a:pPr>
            <a:r>
              <a:t>Quello che dici è poco o troppo.</a:t>
            </a:r>
          </a:p>
        </p:txBody>
      </p:sp>
      <p:grpSp>
        <p:nvGrpSpPr>
          <p:cNvPr id="325" name="Freccia"/>
          <p:cNvGrpSpPr/>
          <p:nvPr/>
        </p:nvGrpSpPr>
        <p:grpSpPr>
          <a:xfrm rot="5400000">
            <a:off x="5692163" y="3659340"/>
            <a:ext cx="1366474" cy="1400191"/>
            <a:chOff x="0" y="0"/>
            <a:chExt cx="1366473" cy="1400190"/>
          </a:xfrm>
        </p:grpSpPr>
        <p:sp>
          <p:nvSpPr>
            <p:cNvPr id="324" name="Freccia"/>
            <p:cNvSpPr/>
            <p:nvPr/>
          </p:nvSpPr>
          <p:spPr>
            <a:xfrm>
              <a:off x="44901" y="65095"/>
              <a:ext cx="1270001" cy="1270001"/>
            </a:xfrm>
            <a:prstGeom prst="rightArrow">
              <a:avLst>
                <a:gd name="adj1" fmla="val 32000"/>
                <a:gd name="adj2" fmla="val 64000"/>
              </a:avLst>
            </a:prstGeom>
            <a:solidFill>
              <a:schemeClr val="accent3">
                <a:hueOff val="86101"/>
                <a:satOff val="28726"/>
                <a:lumOff val="15001"/>
                <a:alpha val="56000"/>
              </a:schemeClr>
            </a:solidFill>
            <a:ln>
              <a:noFill/>
            </a:ln>
            <a:effectLst/>
          </p:spPr>
          <p:txBody>
            <a:bodyPr wrap="square" lIns="50800" tIns="50800" rIns="50800" bIns="50800" numCol="1" anchor="ctr">
              <a:noAutofit/>
            </a:bodyPr>
            <a:lstStyle/>
            <a:p>
              <a:pPr>
                <a:defRPr sz="3200"/>
              </a:pPr>
              <a:endParaRPr/>
            </a:p>
          </p:txBody>
        </p:sp>
        <p:pic>
          <p:nvPicPr>
            <p:cNvPr id="323" name="Freccia" descr="Freccia"/>
            <p:cNvPicPr>
              <a:picLocks/>
            </p:cNvPicPr>
            <p:nvPr/>
          </p:nvPicPr>
          <p:blipFill>
            <a:blip r:embed="rId3">
              <a:extLst/>
            </a:blip>
            <a:stretch>
              <a:fillRect/>
            </a:stretch>
          </p:blipFill>
          <p:spPr>
            <a:xfrm>
              <a:off x="0" y="0"/>
              <a:ext cx="1366474" cy="1400191"/>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2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2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2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32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32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32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32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322">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322">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2" nodeType="clickEffect">
                                  <p:stCondLst>
                                    <p:cond delay="0"/>
                                  </p:stCondLst>
                                  <p:iterate>
                                    <p:tmAbs val="0"/>
                                  </p:iterate>
                                  <p:childTnLst>
                                    <p:set>
                                      <p:cBhvr>
                                        <p:cTn id="52" fill="hold"/>
                                        <p:tgtEl>
                                          <p:spTgt spid="325"/>
                                        </p:tgtEl>
                                        <p:attrNameLst>
                                          <p:attrName>style.visibility</p:attrName>
                                        </p:attrNameLst>
                                      </p:cBhvr>
                                      <p:to>
                                        <p:strVal val="visible"/>
                                      </p:to>
                                    </p:set>
                                    <p:animEffect transition="in" filter="wipe(left)">
                                      <p:cBhvr>
                                        <p:cTn id="53" dur="1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1" build="p" bldLvl="5" animBg="1" advAuto="0"/>
      <p:bldP spid="325" grpId="2"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237103_pavese_890864.jpg" descr="237103_pavese_890864.jpg"/>
          <p:cNvPicPr>
            <a:picLocks noGrp="1"/>
          </p:cNvPicPr>
          <p:nvPr>
            <p:ph type="pic" idx="13"/>
          </p:nvPr>
        </p:nvPicPr>
        <p:blipFill>
          <a:blip r:embed="rId2">
            <a:extLst/>
          </a:blip>
          <a:stretch>
            <a:fillRect/>
          </a:stretch>
        </p:blipFill>
        <p:spPr>
          <a:xfrm>
            <a:off x="837891" y="816125"/>
            <a:ext cx="5959572" cy="8019750"/>
          </a:xfrm>
          <a:prstGeom prst="rect">
            <a:avLst/>
          </a:prstGeom>
        </p:spPr>
      </p:pic>
      <p:pic>
        <p:nvPicPr>
          <p:cNvPr id="328" name="santo-stefano-belbo-5_0.jpg" descr="santo-stefano-belbo-5_0.jpg"/>
          <p:cNvPicPr>
            <a:picLocks noGrp="1"/>
          </p:cNvPicPr>
          <p:nvPr>
            <p:ph type="pic" idx="14"/>
          </p:nvPr>
        </p:nvPicPr>
        <p:blipFill>
          <a:blip r:embed="rId3">
            <a:extLst/>
          </a:blip>
          <a:stretch>
            <a:fillRect/>
          </a:stretch>
        </p:blipFill>
        <p:spPr>
          <a:xfrm>
            <a:off x="7134644" y="875497"/>
            <a:ext cx="5118101" cy="3422163"/>
          </a:xfrm>
          <a:prstGeom prst="rect">
            <a:avLst/>
          </a:prstGeom>
        </p:spPr>
      </p:pic>
      <p:pic>
        <p:nvPicPr>
          <p:cNvPr id="329" name="img1.jpg" descr="img1.jpg"/>
          <p:cNvPicPr>
            <a:picLocks noGrp="1"/>
          </p:cNvPicPr>
          <p:nvPr>
            <p:ph type="pic" idx="15"/>
          </p:nvPr>
        </p:nvPicPr>
        <p:blipFill>
          <a:blip r:embed="rId4">
            <a:extLst/>
          </a:blip>
          <a:stretch>
            <a:fillRect/>
          </a:stretch>
        </p:blipFill>
        <p:spPr>
          <a:xfrm>
            <a:off x="7175566" y="5221146"/>
            <a:ext cx="5036258" cy="348682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27"/>
                                        </p:tgtEl>
                                        <p:attrNameLst>
                                          <p:attrName>style.visibility</p:attrName>
                                        </p:attrNameLst>
                                      </p:cBhvr>
                                      <p:to>
                                        <p:strVal val="visible"/>
                                      </p:to>
                                    </p:set>
                                    <p:animEffect transition="in" filter="wipe(left)">
                                      <p:cBhvr>
                                        <p:cTn id="7" dur="10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28"/>
                                        </p:tgtEl>
                                        <p:attrNameLst>
                                          <p:attrName>style.visibility</p:attrName>
                                        </p:attrNameLst>
                                      </p:cBhvr>
                                      <p:to>
                                        <p:strVal val="visible"/>
                                      </p:to>
                                    </p:set>
                                    <p:animEffect transition="in" filter="wipe(left)">
                                      <p:cBhvr>
                                        <p:cTn id="12" dur="1000"/>
                                        <p:tgtEl>
                                          <p:spTgt spid="3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329"/>
                                        </p:tgtEl>
                                        <p:attrNameLst>
                                          <p:attrName>style.visibility</p:attrName>
                                        </p:attrNameLst>
                                      </p:cBhvr>
                                      <p:to>
                                        <p:strVal val="visible"/>
                                      </p:to>
                                    </p:set>
                                    <p:animEffect transition="in" filter="wipe(left)">
                                      <p:cBhvr>
                                        <p:cTn id="17" dur="1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1" animBg="1" advAuto="0"/>
      <p:bldP spid="328" grpId="2" animBg="1" advAuto="0"/>
      <p:bldP spid="329"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home-vignaioli-santo-stefano-langhe-3.jpg" descr="home-vignaioli-santo-stefano-langhe-3.jpg"/>
          <p:cNvPicPr>
            <a:picLocks noGrp="1"/>
          </p:cNvPicPr>
          <p:nvPr>
            <p:ph type="pic" idx="13"/>
          </p:nvPr>
        </p:nvPicPr>
        <p:blipFill>
          <a:blip r:embed="rId2">
            <a:extLst/>
          </a:blip>
          <a:stretch>
            <a:fillRect/>
          </a:stretch>
        </p:blipFill>
        <p:spPr>
          <a:xfrm>
            <a:off x="1822450" y="520068"/>
            <a:ext cx="9875872" cy="4156238"/>
          </a:xfrm>
          <a:prstGeom prst="rect">
            <a:avLst/>
          </a:prstGeom>
        </p:spPr>
      </p:pic>
      <p:sp>
        <p:nvSpPr>
          <p:cNvPr id="141" name="Un paese vuol dire non essere mai soli, sapere che nella gente, nelle piante, nella terra c'è qualcosa di tuo che anche quando non ci sei resta ad aspettarti.…"/>
          <p:cNvSpPr txBox="1">
            <a:spLocks noGrp="1"/>
          </p:cNvSpPr>
          <p:nvPr>
            <p:ph type="body" sz="quarter" idx="1"/>
          </p:nvPr>
        </p:nvSpPr>
        <p:spPr>
          <a:xfrm>
            <a:off x="1447800" y="5820914"/>
            <a:ext cx="6602810" cy="2679701"/>
          </a:xfrm>
          <a:prstGeom prst="rect">
            <a:avLst/>
          </a:prstGeom>
          <a:ln w="9525">
            <a:round/>
          </a:ln>
        </p:spPr>
        <p:txBody>
          <a:bodyPr/>
          <a:lstStyle/>
          <a:p>
            <a:pPr lvl="1" algn="just" defTabSz="543305">
              <a:lnSpc>
                <a:spcPct val="120000"/>
              </a:lnSpc>
              <a:defRPr sz="2976">
                <a:solidFill>
                  <a:schemeClr val="accent6">
                    <a:hueOff val="865448"/>
                    <a:satOff val="1227"/>
                    <a:lumOff val="-16859"/>
                  </a:schemeClr>
                </a:solidFill>
              </a:defRPr>
            </a:pPr>
            <a:r>
              <a:t>Un paese vuol dire non essere mai soli, sapere che nella gente, nelle piante, nella terra c'è qualcosa di tuo che anche quando non ci sei resta ad aspettarti.</a:t>
            </a:r>
          </a:p>
          <a:p>
            <a:pPr lvl="1" algn="just" defTabSz="543305">
              <a:defRPr sz="2976" i="0"/>
            </a:pPr>
            <a:endParaRPr/>
          </a:p>
          <a:p>
            <a:pPr lvl="2" algn="r" defTabSz="543305">
              <a:defRPr sz="2976" i="0"/>
            </a:pPr>
            <a:r>
              <a:t>Cesare Pavese, </a:t>
            </a:r>
            <a:r>
              <a:rPr i="1" u="sng"/>
              <a:t>La luna e i falò</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40"/>
                                        </p:tgtEl>
                                        <p:attrNameLst>
                                          <p:attrName>style.visibility</p:attrName>
                                        </p:attrNameLst>
                                      </p:cBhvr>
                                      <p:to>
                                        <p:strVal val="visible"/>
                                      </p:to>
                                    </p:set>
                                    <p:animEffect transition="in" filter="box(out)">
                                      <p:cBhvr>
                                        <p:cTn id="7" dur="10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141"/>
                                        </p:tgtEl>
                                        <p:attrNameLst>
                                          <p:attrName>style.visibility</p:attrName>
                                        </p:attrNameLst>
                                      </p:cBhvr>
                                      <p:to>
                                        <p:strVal val="visible"/>
                                      </p:to>
                                    </p:set>
                                    <p:animEffect transition="in" filter="box(out)">
                                      <p:cBhvr>
                                        <p:cTn id="12" dur="1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1" animBg="1" advAuto="0"/>
      <p:bldP spid="141" grpId="2"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Ancora si apriranno queste pagine e nuove domande troveranno risposta nel bianco silenzio tra le righe purchè si riconosca un tesoro di immenso valore in quel mistero inesauribile che è la parola umana.…"/>
          <p:cNvSpPr txBox="1">
            <a:spLocks noGrp="1"/>
          </p:cNvSpPr>
          <p:nvPr>
            <p:ph type="title"/>
          </p:nvPr>
        </p:nvSpPr>
        <p:spPr>
          <a:xfrm>
            <a:off x="762000" y="2343497"/>
            <a:ext cx="11480800" cy="5739657"/>
          </a:xfrm>
          <a:prstGeom prst="rect">
            <a:avLst/>
          </a:prstGeom>
        </p:spPr>
        <p:txBody>
          <a:bodyPr>
            <a:normAutofit fontScale="90000"/>
          </a:bodyPr>
          <a:lstStyle/>
          <a:p>
            <a:pPr algn="just" defTabSz="420624">
              <a:defRPr sz="5328" i="1">
                <a:effectLst>
                  <a:outerShdw blurRad="18288" dist="18288" dir="15900000" rotWithShape="0">
                    <a:srgbClr val="595650">
                      <a:alpha val="33000"/>
                    </a:srgbClr>
                  </a:outerShdw>
                </a:effectLst>
              </a:defRPr>
            </a:pPr>
            <a:r>
              <a:rPr dirty="0" err="1"/>
              <a:t>Ancora</a:t>
            </a:r>
            <a:r>
              <a:rPr dirty="0"/>
              <a:t> </a:t>
            </a:r>
            <a:r>
              <a:rPr dirty="0" err="1"/>
              <a:t>si</a:t>
            </a:r>
            <a:r>
              <a:rPr dirty="0"/>
              <a:t> </a:t>
            </a:r>
            <a:r>
              <a:rPr dirty="0" err="1"/>
              <a:t>apriranno</a:t>
            </a:r>
            <a:r>
              <a:rPr dirty="0"/>
              <a:t> </a:t>
            </a:r>
            <a:r>
              <a:rPr dirty="0" err="1"/>
              <a:t>queste</a:t>
            </a:r>
            <a:r>
              <a:rPr dirty="0"/>
              <a:t> </a:t>
            </a:r>
            <a:r>
              <a:rPr dirty="0" err="1"/>
              <a:t>pagine</a:t>
            </a:r>
            <a:r>
              <a:rPr dirty="0"/>
              <a:t> e </a:t>
            </a:r>
            <a:r>
              <a:rPr dirty="0" err="1"/>
              <a:t>nuove</a:t>
            </a:r>
            <a:r>
              <a:rPr dirty="0"/>
              <a:t> </a:t>
            </a:r>
            <a:r>
              <a:rPr dirty="0" err="1"/>
              <a:t>domande</a:t>
            </a:r>
            <a:r>
              <a:rPr dirty="0"/>
              <a:t> </a:t>
            </a:r>
            <a:r>
              <a:rPr dirty="0" err="1"/>
              <a:t>troveranno</a:t>
            </a:r>
            <a:r>
              <a:rPr dirty="0"/>
              <a:t> </a:t>
            </a:r>
            <a:r>
              <a:rPr dirty="0" err="1"/>
              <a:t>risposta</a:t>
            </a:r>
            <a:r>
              <a:rPr dirty="0"/>
              <a:t> </a:t>
            </a:r>
            <a:r>
              <a:rPr dirty="0" err="1"/>
              <a:t>nel</a:t>
            </a:r>
            <a:r>
              <a:rPr dirty="0"/>
              <a:t> </a:t>
            </a:r>
            <a:r>
              <a:rPr dirty="0" err="1"/>
              <a:t>bianco</a:t>
            </a:r>
            <a:r>
              <a:rPr dirty="0"/>
              <a:t> </a:t>
            </a:r>
            <a:r>
              <a:rPr dirty="0" err="1"/>
              <a:t>silenzio</a:t>
            </a:r>
            <a:r>
              <a:rPr dirty="0"/>
              <a:t> </a:t>
            </a:r>
            <a:r>
              <a:rPr dirty="0" err="1"/>
              <a:t>tra</a:t>
            </a:r>
            <a:r>
              <a:rPr dirty="0"/>
              <a:t> le </a:t>
            </a:r>
            <a:r>
              <a:rPr dirty="0" err="1"/>
              <a:t>righe</a:t>
            </a:r>
            <a:r>
              <a:rPr dirty="0"/>
              <a:t> </a:t>
            </a:r>
            <a:r>
              <a:rPr dirty="0" err="1"/>
              <a:t>purchè</a:t>
            </a:r>
            <a:r>
              <a:rPr dirty="0"/>
              <a:t> </a:t>
            </a:r>
            <a:r>
              <a:rPr dirty="0" err="1"/>
              <a:t>si</a:t>
            </a:r>
            <a:r>
              <a:rPr dirty="0"/>
              <a:t> </a:t>
            </a:r>
            <a:r>
              <a:rPr dirty="0" err="1"/>
              <a:t>riconosca</a:t>
            </a:r>
            <a:r>
              <a:rPr dirty="0"/>
              <a:t> un </a:t>
            </a:r>
            <a:r>
              <a:rPr dirty="0" err="1"/>
              <a:t>tesoro</a:t>
            </a:r>
            <a:r>
              <a:rPr dirty="0"/>
              <a:t> di </a:t>
            </a:r>
            <a:r>
              <a:rPr dirty="0" err="1"/>
              <a:t>immenso</a:t>
            </a:r>
            <a:r>
              <a:rPr dirty="0"/>
              <a:t> </a:t>
            </a:r>
            <a:r>
              <a:rPr dirty="0" err="1"/>
              <a:t>valore</a:t>
            </a:r>
            <a:r>
              <a:rPr dirty="0"/>
              <a:t> in </a:t>
            </a:r>
            <a:r>
              <a:rPr dirty="0" err="1"/>
              <a:t>quel</a:t>
            </a:r>
            <a:r>
              <a:rPr dirty="0"/>
              <a:t> </a:t>
            </a:r>
            <a:r>
              <a:rPr dirty="0" err="1"/>
              <a:t>mistero</a:t>
            </a:r>
            <a:r>
              <a:rPr dirty="0"/>
              <a:t> </a:t>
            </a:r>
            <a:r>
              <a:rPr dirty="0" err="1"/>
              <a:t>inesauribile</a:t>
            </a:r>
            <a:r>
              <a:rPr dirty="0"/>
              <a:t> </a:t>
            </a:r>
            <a:r>
              <a:rPr dirty="0" err="1"/>
              <a:t>che</a:t>
            </a:r>
            <a:r>
              <a:rPr dirty="0"/>
              <a:t> </a:t>
            </a:r>
            <a:r>
              <a:rPr dirty="0" err="1"/>
              <a:t>è</a:t>
            </a:r>
            <a:r>
              <a:rPr dirty="0"/>
              <a:t> la </a:t>
            </a:r>
            <a:r>
              <a:rPr dirty="0" err="1"/>
              <a:t>parola</a:t>
            </a:r>
            <a:r>
              <a:rPr dirty="0"/>
              <a:t> </a:t>
            </a:r>
            <a:r>
              <a:rPr dirty="0" err="1"/>
              <a:t>umana</a:t>
            </a:r>
            <a:r>
              <a:rPr dirty="0"/>
              <a:t>.</a:t>
            </a:r>
          </a:p>
          <a:p>
            <a:pPr algn="just" defTabSz="420624">
              <a:defRPr sz="5328" i="1">
                <a:effectLst>
                  <a:outerShdw blurRad="18288" dist="18288" dir="15900000" rotWithShape="0">
                    <a:srgbClr val="595650">
                      <a:alpha val="33000"/>
                    </a:srgbClr>
                  </a:outerShdw>
                </a:effectLst>
              </a:defRPr>
            </a:pPr>
            <a:r>
              <a:rPr dirty="0" err="1"/>
              <a:t>Questo</a:t>
            </a:r>
            <a:r>
              <a:rPr dirty="0"/>
              <a:t> </a:t>
            </a:r>
            <a:r>
              <a:rPr dirty="0" err="1"/>
              <a:t>è</a:t>
            </a:r>
            <a:r>
              <a:rPr dirty="0"/>
              <a:t> </a:t>
            </a:r>
            <a:r>
              <a:rPr dirty="0" err="1"/>
              <a:t>il</a:t>
            </a:r>
            <a:r>
              <a:rPr dirty="0"/>
              <a:t> </a:t>
            </a:r>
            <a:r>
              <a:rPr dirty="0" err="1"/>
              <a:t>prezioso</a:t>
            </a:r>
            <a:r>
              <a:rPr dirty="0"/>
              <a:t> </a:t>
            </a:r>
            <a:r>
              <a:rPr dirty="0" err="1"/>
              <a:t>segre</a:t>
            </a:r>
            <a:r>
              <a:rPr lang="it-IT"/>
              <a:t>t</a:t>
            </a:r>
            <a:r>
              <a:t>o </a:t>
            </a:r>
            <a:r>
              <a:rPr dirty="0" err="1"/>
              <a:t>dei</a:t>
            </a:r>
            <a:r>
              <a:rPr dirty="0"/>
              <a:t> “</a:t>
            </a:r>
            <a:r>
              <a:rPr dirty="0" err="1"/>
              <a:t>dialoghi</a:t>
            </a:r>
            <a:r>
              <a:rPr dirty="0"/>
              <a:t>”, </a:t>
            </a:r>
            <a:r>
              <a:rPr dirty="0" err="1"/>
              <a:t>l’altra</a:t>
            </a:r>
            <a:r>
              <a:rPr dirty="0"/>
              <a:t> </a:t>
            </a:r>
            <a:r>
              <a:rPr dirty="0" err="1"/>
              <a:t>cosa</a:t>
            </a:r>
            <a:r>
              <a:rPr dirty="0"/>
              <a:t> </a:t>
            </a:r>
            <a:r>
              <a:rPr dirty="0" err="1"/>
              <a:t>che</a:t>
            </a:r>
            <a:r>
              <a:rPr dirty="0"/>
              <a:t> </a:t>
            </a:r>
            <a:r>
              <a:rPr dirty="0" err="1"/>
              <a:t>abbiamo</a:t>
            </a:r>
            <a:r>
              <a:rPr dirty="0"/>
              <a:t> </a:t>
            </a:r>
            <a:r>
              <a:rPr dirty="0" err="1"/>
              <a:t>perduta</a:t>
            </a:r>
            <a:r>
              <a:rPr dirty="0"/>
              <a:t>: un </a:t>
            </a:r>
            <a:r>
              <a:rPr dirty="0" err="1"/>
              <a:t>vero</a:t>
            </a:r>
            <a:r>
              <a:rPr dirty="0"/>
              <a:t> </a:t>
            </a:r>
            <a:r>
              <a:rPr dirty="0" err="1"/>
              <a:t>incontro</a:t>
            </a:r>
            <a:r>
              <a:rPr dirty="0"/>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31"/>
                                        </p:tgtEl>
                                        <p:attrNameLst>
                                          <p:attrName>style.visibility</p:attrName>
                                        </p:attrNameLst>
                                      </p:cBhvr>
                                      <p:to>
                                        <p:strVal val="visible"/>
                                      </p:to>
                                    </p:set>
                                    <p:animEffect transition="in" filter="wipe(left)">
                                      <p:cBhvr>
                                        <p:cTn id="7" dur="1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PREFAZIONE"/>
          <p:cNvSpPr txBox="1">
            <a:spLocks noGrp="1"/>
          </p:cNvSpPr>
          <p:nvPr>
            <p:ph type="title"/>
          </p:nvPr>
        </p:nvSpPr>
        <p:spPr>
          <a:prstGeom prst="rect">
            <a:avLst/>
          </a:prstGeom>
        </p:spPr>
        <p:txBody>
          <a:bodyPr/>
          <a:lstStyle/>
          <a:p>
            <a:r>
              <a:t>PREFAZIONE</a:t>
            </a:r>
          </a:p>
        </p:txBody>
      </p:sp>
      <p:sp>
        <p:nvSpPr>
          <p:cNvPr id="144" name="… siamo convinti che il mito è un linguaggio, un mezzo espressivo … un vivaio di simboli cui appartiene una particolare sostanza di significati……"/>
          <p:cNvSpPr txBox="1">
            <a:spLocks noGrp="1"/>
          </p:cNvSpPr>
          <p:nvPr>
            <p:ph type="body" idx="1"/>
          </p:nvPr>
        </p:nvSpPr>
        <p:spPr>
          <a:xfrm>
            <a:off x="762000" y="2106265"/>
            <a:ext cx="11480800" cy="6377335"/>
          </a:xfrm>
          <a:prstGeom prst="rect">
            <a:avLst/>
          </a:prstGeom>
        </p:spPr>
        <p:txBody>
          <a:bodyPr anchor="t">
            <a:normAutofit lnSpcReduction="10000"/>
          </a:bodyPr>
          <a:lstStyle/>
          <a:p>
            <a:pPr marL="0" indent="0" algn="just" defTabSz="543305">
              <a:spcBef>
                <a:spcPts val="3900"/>
              </a:spcBef>
              <a:buSzTx/>
              <a:buNone/>
              <a:defRPr sz="3906"/>
            </a:pPr>
            <a:r>
              <a:t>… siamo convinti che il mito è un linguaggio, un mezzo espressivo … un vivaio di simboli cui appartiene una particolare sostanza di significati…</a:t>
            </a:r>
          </a:p>
          <a:p>
            <a:pPr marL="0" indent="0" algn="just" defTabSz="543305">
              <a:spcBef>
                <a:spcPts val="3900"/>
              </a:spcBef>
              <a:buSzTx/>
              <a:buNone/>
              <a:defRPr sz="3906"/>
            </a:pPr>
            <a:r>
              <a:t>… siamo convinti che una grande rivelazione può uscire soltanto dalla testarda insistenza su una stessa difficoltà…</a:t>
            </a:r>
          </a:p>
          <a:p>
            <a:pPr marL="0" indent="0" algn="just" defTabSz="543305">
              <a:spcBef>
                <a:spcPts val="3900"/>
              </a:spcBef>
              <a:buSzTx/>
              <a:buNone/>
              <a:defRPr sz="3906"/>
            </a:pPr>
            <a:r>
              <a:t>… sappiamo che il più sicuro - e più rapido - modo di stupirci, è di fissare imperterriti sempre lo stesso oggetto. Un bel momento quest’oggetto ci sembrerà - miracoloso - di non averlo mai visto.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3"/>
                                        </p:tgtEl>
                                        <p:attrNameLst>
                                          <p:attrName>style.visibility</p:attrName>
                                        </p:attrNameLst>
                                      </p:cBhvr>
                                      <p:to>
                                        <p:strVal val="visible"/>
                                      </p:to>
                                    </p:set>
                                    <p:animEffect transition="in" filter="dissolve">
                                      <p:cBhvr>
                                        <p:cTn id="7" dur="15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44">
                                            <p:bg/>
                                          </p:spTgt>
                                        </p:tgtEl>
                                        <p:attrNameLst>
                                          <p:attrName>style.visibility</p:attrName>
                                        </p:attrNameLst>
                                      </p:cBhvr>
                                      <p:to>
                                        <p:strVal val="visible"/>
                                      </p:to>
                                    </p:set>
                                    <p:animEffect transition="in" filter="dissolve">
                                      <p:cBhvr>
                                        <p:cTn id="12" dur="1000"/>
                                        <p:tgtEl>
                                          <p:spTgt spid="144">
                                            <p:bg/>
                                          </p:spTgt>
                                        </p:tgtEl>
                                      </p:cBhvr>
                                    </p:animEffect>
                                  </p:childTnLst>
                                </p:cTn>
                              </p:par>
                              <p:par>
                                <p:cTn id="13" presetID="9" presetClass="entr" presetSubtype="0" fill="hold" grpId="2" nodeType="withEffect">
                                  <p:stCondLst>
                                    <p:cond delay="0"/>
                                  </p:stCondLst>
                                  <p:iterate>
                                    <p:tmAbs val="0"/>
                                  </p:iterate>
                                  <p:childTnLst>
                                    <p:set>
                                      <p:cBhvr>
                                        <p:cTn id="14" fill="hold"/>
                                        <p:tgtEl>
                                          <p:spTgt spid="144">
                                            <p:txEl>
                                              <p:pRg st="0" end="0"/>
                                            </p:txEl>
                                          </p:spTgt>
                                        </p:tgtEl>
                                        <p:attrNameLst>
                                          <p:attrName>style.visibility</p:attrName>
                                        </p:attrNameLst>
                                      </p:cBhvr>
                                      <p:to>
                                        <p:strVal val="visible"/>
                                      </p:to>
                                    </p:set>
                                    <p:animEffect transition="in" filter="dissolve">
                                      <p:cBhvr>
                                        <p:cTn id="15" dur="1000"/>
                                        <p:tgtEl>
                                          <p:spTgt spid="14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2" nodeType="clickEffect">
                                  <p:stCondLst>
                                    <p:cond delay="0"/>
                                  </p:stCondLst>
                                  <p:iterate>
                                    <p:tmAbs val="0"/>
                                  </p:iterate>
                                  <p:childTnLst>
                                    <p:set>
                                      <p:cBhvr>
                                        <p:cTn id="19" fill="hold"/>
                                        <p:tgtEl>
                                          <p:spTgt spid="144">
                                            <p:txEl>
                                              <p:pRg st="1" end="1"/>
                                            </p:txEl>
                                          </p:spTgt>
                                        </p:tgtEl>
                                        <p:attrNameLst>
                                          <p:attrName>style.visibility</p:attrName>
                                        </p:attrNameLst>
                                      </p:cBhvr>
                                      <p:to>
                                        <p:strVal val="visible"/>
                                      </p:to>
                                    </p:set>
                                    <p:animEffect transition="in" filter="dissolve">
                                      <p:cBhvr>
                                        <p:cTn id="20" dur="1000"/>
                                        <p:tgtEl>
                                          <p:spTgt spid="14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2" nodeType="clickEffect">
                                  <p:stCondLst>
                                    <p:cond delay="0"/>
                                  </p:stCondLst>
                                  <p:iterate>
                                    <p:tmAbs val="0"/>
                                  </p:iterate>
                                  <p:childTnLst>
                                    <p:set>
                                      <p:cBhvr>
                                        <p:cTn id="24" fill="hold"/>
                                        <p:tgtEl>
                                          <p:spTgt spid="144">
                                            <p:txEl>
                                              <p:pRg st="2" end="2"/>
                                            </p:txEl>
                                          </p:spTgt>
                                        </p:tgtEl>
                                        <p:attrNameLst>
                                          <p:attrName>style.visibility</p:attrName>
                                        </p:attrNameLst>
                                      </p:cBhvr>
                                      <p:to>
                                        <p:strVal val="visible"/>
                                      </p:to>
                                    </p:set>
                                    <p:animEffect transition="in" filter="dissolve">
                                      <p:cBhvr>
                                        <p:cTn id="25" dur="1000"/>
                                        <p:tgtEl>
                                          <p:spTgt spid="1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1" animBg="1" advAuto="0"/>
      <p:bldP spid="144" grpId="2"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1280px-Santo_Stefano_Belbo_001.jpg" descr="1280px-Santo_Stefano_Belbo_001.jpg"/>
          <p:cNvPicPr>
            <a:picLocks noGrp="1"/>
          </p:cNvPicPr>
          <p:nvPr>
            <p:ph type="pic" idx="13"/>
          </p:nvPr>
        </p:nvPicPr>
        <p:blipFill>
          <a:blip r:embed="rId2">
            <a:extLst/>
          </a:blip>
          <a:stretch>
            <a:fillRect/>
          </a:stretch>
        </p:blipFill>
        <p:spPr>
          <a:xfrm>
            <a:off x="1162049" y="405768"/>
            <a:ext cx="7976201" cy="4495649"/>
          </a:xfrm>
          <a:prstGeom prst="rect">
            <a:avLst/>
          </a:prstGeom>
        </p:spPr>
      </p:pic>
      <p:sp>
        <p:nvSpPr>
          <p:cNvPr id="147" name="A FERNANDA PIVANO…"/>
          <p:cNvSpPr txBox="1">
            <a:spLocks noGrp="1"/>
          </p:cNvSpPr>
          <p:nvPr>
            <p:ph type="body" sz="half" idx="1"/>
          </p:nvPr>
        </p:nvSpPr>
        <p:spPr>
          <a:xfrm>
            <a:off x="802927" y="5872360"/>
            <a:ext cx="11534231" cy="3244207"/>
          </a:xfrm>
          <a:prstGeom prst="rect">
            <a:avLst/>
          </a:prstGeom>
        </p:spPr>
        <p:txBody>
          <a:bodyPr>
            <a:normAutofit lnSpcReduction="10000"/>
          </a:bodyPr>
          <a:lstStyle/>
          <a:p>
            <a:pPr algn="just" defTabSz="578358">
              <a:defRPr sz="3564"/>
            </a:pPr>
            <a:r>
              <a:rPr dirty="0"/>
              <a:t>A FERNANDA PIVANO</a:t>
            </a:r>
          </a:p>
          <a:p>
            <a:pPr algn="just" defTabSz="578358">
              <a:spcBef>
                <a:spcPts val="300"/>
              </a:spcBef>
              <a:defRPr sz="3564"/>
            </a:pPr>
            <a:r>
              <a:rPr dirty="0"/>
              <a:t>SANTO STEFANO BELBO, 25 </a:t>
            </a:r>
            <a:r>
              <a:rPr dirty="0" err="1"/>
              <a:t>giugno</a:t>
            </a:r>
            <a:r>
              <a:rPr dirty="0"/>
              <a:t> 1942</a:t>
            </a:r>
          </a:p>
          <a:p>
            <a:pPr algn="just" defTabSz="578358">
              <a:spcBef>
                <a:spcPts val="300"/>
              </a:spcBef>
              <a:defRPr sz="3564"/>
            </a:pPr>
            <a:r>
              <a:rPr dirty="0"/>
              <a:t>E </a:t>
            </a:r>
            <a:r>
              <a:rPr dirty="0" err="1"/>
              <a:t>allora</a:t>
            </a:r>
            <a:r>
              <a:rPr dirty="0"/>
              <a:t> </a:t>
            </a:r>
            <a:r>
              <a:rPr dirty="0" err="1"/>
              <a:t>stamattina</a:t>
            </a:r>
            <a:r>
              <a:rPr dirty="0"/>
              <a:t> </a:t>
            </a:r>
            <a:r>
              <a:rPr dirty="0" err="1"/>
              <a:t>che</a:t>
            </a:r>
            <a:r>
              <a:rPr dirty="0"/>
              <a:t> non </a:t>
            </a:r>
            <a:r>
              <a:rPr dirty="0" err="1"/>
              <a:t>sono</a:t>
            </a:r>
            <a:r>
              <a:rPr dirty="0"/>
              <a:t> </a:t>
            </a:r>
            <a:r>
              <a:rPr dirty="0" err="1"/>
              <a:t>più</a:t>
            </a:r>
            <a:r>
              <a:rPr dirty="0"/>
              <a:t> un </a:t>
            </a:r>
            <a:r>
              <a:rPr dirty="0" err="1"/>
              <a:t>ragazzo</a:t>
            </a:r>
            <a:r>
              <a:rPr dirty="0"/>
              <a:t> e </a:t>
            </a:r>
            <a:r>
              <a:rPr dirty="0" err="1"/>
              <a:t>che</a:t>
            </a:r>
            <a:r>
              <a:rPr dirty="0"/>
              <a:t> </a:t>
            </a:r>
            <a:r>
              <a:rPr dirty="0" err="1"/>
              <a:t>il</a:t>
            </a:r>
            <a:r>
              <a:rPr dirty="0"/>
              <a:t> </a:t>
            </a:r>
            <a:r>
              <a:rPr dirty="0" err="1"/>
              <a:t>paese</a:t>
            </a:r>
            <a:r>
              <a:rPr dirty="0"/>
              <a:t> in quattro e </a:t>
            </a:r>
            <a:r>
              <a:rPr dirty="0" err="1"/>
              <a:t>quattr’otto</a:t>
            </a:r>
            <a:r>
              <a:rPr dirty="0"/>
              <a:t> </a:t>
            </a:r>
            <a:r>
              <a:rPr dirty="0" err="1"/>
              <a:t>l’ho</a:t>
            </a:r>
            <a:r>
              <a:rPr dirty="0"/>
              <a:t> </a:t>
            </a:r>
            <a:r>
              <a:rPr dirty="0" err="1"/>
              <a:t>capito</a:t>
            </a:r>
            <a:r>
              <a:rPr dirty="0"/>
              <a:t>, mi </a:t>
            </a:r>
            <a:r>
              <a:rPr dirty="0" err="1"/>
              <a:t>sono</a:t>
            </a:r>
            <a:r>
              <a:rPr dirty="0"/>
              <a:t> </a:t>
            </a:r>
            <a:r>
              <a:rPr dirty="0" err="1"/>
              <a:t>messo</a:t>
            </a:r>
            <a:r>
              <a:rPr dirty="0"/>
              <a:t> per </a:t>
            </a:r>
            <a:r>
              <a:rPr dirty="0" err="1"/>
              <a:t>questa</a:t>
            </a:r>
            <a:r>
              <a:rPr dirty="0"/>
              <a:t> </a:t>
            </a:r>
            <a:r>
              <a:rPr dirty="0" err="1"/>
              <a:t>strada</a:t>
            </a:r>
            <a:r>
              <a:rPr dirty="0"/>
              <a:t> e ho </a:t>
            </a:r>
            <a:r>
              <a:rPr dirty="0" err="1"/>
              <a:t>camminato</a:t>
            </a:r>
            <a:r>
              <a:rPr dirty="0"/>
              <a:t> verso </a:t>
            </a:r>
            <a:r>
              <a:rPr dirty="0" err="1"/>
              <a:t>il</a:t>
            </a:r>
            <a:r>
              <a:rPr dirty="0"/>
              <a:t> </a:t>
            </a:r>
            <a:r>
              <a:rPr lang="it-IT" dirty="0" err="1"/>
              <a:t>S</a:t>
            </a:r>
            <a:r>
              <a:rPr dirty="0"/>
              <a:t>alto e ho </a:t>
            </a:r>
            <a:r>
              <a:rPr dirty="0" err="1"/>
              <a:t>intravisto</a:t>
            </a:r>
            <a:r>
              <a:rPr dirty="0"/>
              <a:t> le </a:t>
            </a:r>
            <a:r>
              <a:rPr dirty="0" err="1"/>
              <a:t>colline</a:t>
            </a:r>
            <a:r>
              <a:rPr dirty="0"/>
              <a:t> remote e </a:t>
            </a:r>
            <a:r>
              <a:rPr dirty="0" err="1"/>
              <a:t>ripreso</a:t>
            </a:r>
            <a:r>
              <a:rPr dirty="0"/>
              <a:t> </a:t>
            </a:r>
            <a:r>
              <a:rPr dirty="0" err="1"/>
              <a:t>cioè</a:t>
            </a:r>
            <a:r>
              <a:rPr dirty="0"/>
              <a:t> la </a:t>
            </a:r>
            <a:r>
              <a:rPr dirty="0" err="1"/>
              <a:t>mia</a:t>
            </a:r>
            <a:r>
              <a:rPr dirty="0"/>
              <a:t> </a:t>
            </a:r>
            <a:r>
              <a:rPr dirty="0" err="1"/>
              <a:t>infanzia</a:t>
            </a:r>
            <a:r>
              <a:rPr dirty="0"/>
              <a:t> al </a:t>
            </a:r>
            <a:r>
              <a:rPr dirty="0" err="1"/>
              <a:t>punto</a:t>
            </a:r>
            <a:r>
              <a:rPr dirty="0"/>
              <a:t> in cui </a:t>
            </a:r>
            <a:r>
              <a:rPr dirty="0" err="1"/>
              <a:t>l’avevo</a:t>
            </a:r>
            <a:r>
              <a:rPr dirty="0"/>
              <a:t> </a:t>
            </a:r>
            <a:r>
              <a:rPr dirty="0" err="1"/>
              <a:t>interrotta</a:t>
            </a:r>
            <a:r>
              <a:rPr dirty="0"/>
              <a:t>.</a:t>
            </a:r>
          </a:p>
        </p:txBody>
      </p:sp>
      <p:sp>
        <p:nvSpPr>
          <p:cNvPr id="148" name="SANTO STEFANO BELBO"/>
          <p:cNvSpPr txBox="1"/>
          <p:nvPr/>
        </p:nvSpPr>
        <p:spPr>
          <a:xfrm>
            <a:off x="6181551" y="5267659"/>
            <a:ext cx="5980659"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i="1"/>
            </a:lvl1pPr>
          </a:lstStyle>
          <a:p>
            <a:r>
              <a:t>SANTO STEFANO BELBO</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46"/>
                                        </p:tgtEl>
                                        <p:attrNameLst>
                                          <p:attrName>style.visibility</p:attrName>
                                        </p:attrNameLst>
                                      </p:cBhvr>
                                      <p:to>
                                        <p:strVal val="visible"/>
                                      </p:to>
                                    </p:set>
                                    <p:animEffect transition="in" filter="box(out)">
                                      <p:cBhvr>
                                        <p:cTn id="7" dur="10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148"/>
                                        </p:tgtEl>
                                        <p:attrNameLst>
                                          <p:attrName>style.visibility</p:attrName>
                                        </p:attrNameLst>
                                      </p:cBhvr>
                                      <p:to>
                                        <p:strVal val="visible"/>
                                      </p:to>
                                    </p:set>
                                    <p:animEffect transition="in" filter="box(out)">
                                      <p:cBhvr>
                                        <p:cTn id="12" dur="1000"/>
                                        <p:tgtEl>
                                          <p:spTgt spid="14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47"/>
                                        </p:tgtEl>
                                        <p:attrNameLst>
                                          <p:attrName>style.visibility</p:attrName>
                                        </p:attrNameLst>
                                      </p:cBhvr>
                                      <p:to>
                                        <p:strVal val="visible"/>
                                      </p:to>
                                    </p:set>
                                    <p:animEffect transition="in" filter="dissolve">
                                      <p:cBhvr>
                                        <p:cTn id="17"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animBg="1" advAuto="0"/>
      <p:bldP spid="147" grpId="3" animBg="1" advAuto="0"/>
      <p:bldP spid="148"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OLLOQUI TRA UMANO E DIVINO”"/>
          <p:cNvSpPr txBox="1">
            <a:spLocks noGrp="1"/>
          </p:cNvSpPr>
          <p:nvPr>
            <p:ph type="title"/>
          </p:nvPr>
        </p:nvSpPr>
        <p:spPr>
          <a:prstGeom prst="rect">
            <a:avLst/>
          </a:prstGeom>
        </p:spPr>
        <p:txBody>
          <a:bodyPr/>
          <a:lstStyle>
            <a:lvl1pPr defTabSz="391414">
              <a:defRPr sz="4958">
                <a:effectLst>
                  <a:outerShdw blurRad="17018" dist="17018" dir="15900000" rotWithShape="0">
                    <a:srgbClr val="595650">
                      <a:alpha val="33000"/>
                    </a:srgbClr>
                  </a:outerShdw>
                </a:effectLst>
              </a:defRPr>
            </a:lvl1pPr>
          </a:lstStyle>
          <a:p>
            <a:r>
              <a:t>“COLLOQUI TRA UMANO E DIVINO”</a:t>
            </a:r>
          </a:p>
        </p:txBody>
      </p:sp>
      <p:sp>
        <p:nvSpPr>
          <p:cNvPr id="151" name="Si quis in caelum ascendisset naturamque mundi et pulchritudinem…"/>
          <p:cNvSpPr txBox="1">
            <a:spLocks noGrp="1"/>
          </p:cNvSpPr>
          <p:nvPr>
            <p:ph type="body" idx="1"/>
          </p:nvPr>
        </p:nvSpPr>
        <p:spPr>
          <a:xfrm>
            <a:off x="762000" y="2210941"/>
            <a:ext cx="11480800" cy="6576269"/>
          </a:xfrm>
          <a:prstGeom prst="rect">
            <a:avLst/>
          </a:prstGeom>
        </p:spPr>
        <p:txBody>
          <a:bodyPr anchor="t">
            <a:normAutofit lnSpcReduction="10000"/>
          </a:bodyPr>
          <a:lstStyle/>
          <a:p>
            <a:pPr marL="0" lvl="2" indent="981455" algn="just" defTabSz="537463">
              <a:spcBef>
                <a:spcPts val="1300"/>
              </a:spcBef>
              <a:buSzTx/>
              <a:buNone/>
              <a:defRPr sz="3036" i="1"/>
            </a:pPr>
            <a:r>
              <a:rPr dirty="0"/>
              <a:t>Si </a:t>
            </a:r>
            <a:r>
              <a:rPr dirty="0" err="1"/>
              <a:t>quis</a:t>
            </a:r>
            <a:r>
              <a:rPr dirty="0"/>
              <a:t> in </a:t>
            </a:r>
            <a:r>
              <a:rPr dirty="0" err="1"/>
              <a:t>caelum</a:t>
            </a:r>
            <a:r>
              <a:rPr dirty="0"/>
              <a:t> </a:t>
            </a:r>
            <a:r>
              <a:rPr dirty="0" err="1"/>
              <a:t>ascendisset</a:t>
            </a:r>
            <a:r>
              <a:rPr dirty="0"/>
              <a:t> </a:t>
            </a:r>
            <a:r>
              <a:rPr dirty="0" err="1"/>
              <a:t>naturamque</a:t>
            </a:r>
            <a:r>
              <a:rPr dirty="0"/>
              <a:t> mundi et </a:t>
            </a:r>
            <a:r>
              <a:rPr dirty="0" err="1"/>
              <a:t>pulchritudinem</a:t>
            </a:r>
            <a:endParaRPr dirty="0"/>
          </a:p>
          <a:p>
            <a:pPr marL="0" lvl="2" indent="981455" algn="just" defTabSz="537463">
              <a:spcBef>
                <a:spcPts val="1300"/>
              </a:spcBef>
              <a:buSzTx/>
              <a:buNone/>
              <a:defRPr sz="3036" i="1"/>
            </a:pPr>
            <a:r>
              <a:rPr dirty="0" err="1"/>
              <a:t>siderum</a:t>
            </a:r>
            <a:r>
              <a:rPr dirty="0"/>
              <a:t> </a:t>
            </a:r>
            <a:r>
              <a:rPr dirty="0" err="1"/>
              <a:t>perspexisset</a:t>
            </a:r>
            <a:r>
              <a:rPr dirty="0"/>
              <a:t>, </a:t>
            </a:r>
            <a:r>
              <a:rPr dirty="0" err="1"/>
              <a:t>insuavem</a:t>
            </a:r>
            <a:r>
              <a:rPr dirty="0"/>
              <a:t> </a:t>
            </a:r>
            <a:r>
              <a:rPr dirty="0" err="1"/>
              <a:t>illam</a:t>
            </a:r>
            <a:r>
              <a:rPr dirty="0"/>
              <a:t> </a:t>
            </a:r>
            <a:r>
              <a:rPr dirty="0" err="1"/>
              <a:t>admirationem</a:t>
            </a:r>
            <a:r>
              <a:rPr dirty="0"/>
              <a:t> </a:t>
            </a:r>
            <a:r>
              <a:rPr dirty="0" err="1"/>
              <a:t>ei</a:t>
            </a:r>
            <a:r>
              <a:rPr dirty="0"/>
              <a:t> fore, </a:t>
            </a:r>
            <a:r>
              <a:rPr dirty="0" err="1"/>
              <a:t>quae</a:t>
            </a:r>
            <a:endParaRPr dirty="0"/>
          </a:p>
          <a:p>
            <a:pPr marL="0" lvl="2" indent="981455" algn="just" defTabSz="537463">
              <a:spcBef>
                <a:spcPts val="1300"/>
              </a:spcBef>
              <a:buSzTx/>
              <a:buNone/>
              <a:defRPr sz="3036" i="1"/>
            </a:pPr>
            <a:r>
              <a:rPr dirty="0" err="1"/>
              <a:t>iucundissima</a:t>
            </a:r>
            <a:r>
              <a:rPr dirty="0"/>
              <a:t> </a:t>
            </a:r>
            <a:r>
              <a:rPr dirty="0" err="1"/>
              <a:t>fuisset</a:t>
            </a:r>
            <a:r>
              <a:rPr dirty="0"/>
              <a:t>, </a:t>
            </a:r>
            <a:r>
              <a:rPr dirty="0" err="1"/>
              <a:t>si</a:t>
            </a:r>
            <a:r>
              <a:rPr dirty="0"/>
              <a:t> </a:t>
            </a:r>
            <a:r>
              <a:rPr dirty="0" err="1"/>
              <a:t>aliquem</a:t>
            </a:r>
            <a:r>
              <a:rPr dirty="0"/>
              <a:t>, cui </a:t>
            </a:r>
            <a:r>
              <a:rPr dirty="0" err="1"/>
              <a:t>narraret</a:t>
            </a:r>
            <a:r>
              <a:rPr dirty="0"/>
              <a:t>, </a:t>
            </a:r>
            <a:r>
              <a:rPr dirty="0" err="1"/>
              <a:t>habuisset</a:t>
            </a:r>
            <a:r>
              <a:rPr dirty="0"/>
              <a:t>.</a:t>
            </a:r>
          </a:p>
          <a:p>
            <a:pPr marL="0" lvl="2" indent="981455" algn="r" defTabSz="537463">
              <a:spcBef>
                <a:spcPts val="1300"/>
              </a:spcBef>
              <a:buSzTx/>
              <a:buNone/>
              <a:defRPr sz="3036" i="1"/>
            </a:pPr>
            <a:r>
              <a:rPr dirty="0"/>
              <a:t>CIC., </a:t>
            </a:r>
            <a:r>
              <a:rPr u="sng" dirty="0" err="1"/>
              <a:t>Laelius</a:t>
            </a:r>
            <a:r>
              <a:rPr u="sng" dirty="0"/>
              <a:t> de </a:t>
            </a:r>
            <a:r>
              <a:rPr u="sng" dirty="0" err="1"/>
              <a:t>amicitia</a:t>
            </a:r>
            <a:r>
              <a:rPr dirty="0"/>
              <a:t>, </a:t>
            </a:r>
            <a:r>
              <a:rPr i="0" dirty="0"/>
              <a:t>XXIII, 88</a:t>
            </a:r>
          </a:p>
          <a:p>
            <a:pPr marL="385572" lvl="2" indent="-385572" algn="just" defTabSz="537463">
              <a:spcBef>
                <a:spcPts val="1300"/>
              </a:spcBef>
              <a:buClr>
                <a:srgbClr val="6C6963"/>
              </a:buClr>
              <a:buBlip>
                <a:blip r:embed="rId2"/>
              </a:buBlip>
              <a:defRPr sz="3036" i="1"/>
            </a:pPr>
            <a:r>
              <a:rPr i="0" dirty="0" err="1"/>
              <a:t>i</a:t>
            </a:r>
            <a:r>
              <a:rPr i="0" dirty="0"/>
              <a:t> </a:t>
            </a:r>
            <a:r>
              <a:rPr u="sng" dirty="0" err="1"/>
              <a:t>Dialoghi</a:t>
            </a:r>
            <a:r>
              <a:rPr u="sng" dirty="0"/>
              <a:t> con </a:t>
            </a:r>
            <a:r>
              <a:rPr u="sng" dirty="0" err="1"/>
              <a:t>Leucò</a:t>
            </a:r>
            <a:r>
              <a:rPr i="0" dirty="0"/>
              <a:t>: un </a:t>
            </a:r>
            <a:r>
              <a:rPr i="0" dirty="0" err="1"/>
              <a:t>commento</a:t>
            </a:r>
            <a:r>
              <a:rPr i="0" dirty="0"/>
              <a:t> e </a:t>
            </a:r>
            <a:r>
              <a:rPr i="0" dirty="0" err="1"/>
              <a:t>una</a:t>
            </a:r>
            <a:r>
              <a:rPr i="0" dirty="0"/>
              <a:t> </a:t>
            </a:r>
            <a:r>
              <a:rPr i="0" dirty="0" err="1"/>
              <a:t>risposta</a:t>
            </a:r>
            <a:r>
              <a:rPr i="0" dirty="0"/>
              <a:t> a </a:t>
            </a:r>
            <a:r>
              <a:rPr i="0" dirty="0" err="1"/>
              <a:t>questa</a:t>
            </a:r>
            <a:r>
              <a:rPr i="0" dirty="0"/>
              <a:t> voce </a:t>
            </a:r>
            <a:r>
              <a:rPr i="0" dirty="0" err="1"/>
              <a:t>che</a:t>
            </a:r>
            <a:r>
              <a:rPr i="0" dirty="0"/>
              <a:t> </a:t>
            </a:r>
            <a:r>
              <a:rPr i="0" dirty="0" err="1"/>
              <a:t>parla</a:t>
            </a:r>
            <a:r>
              <a:rPr i="0" dirty="0"/>
              <a:t> da un tempo senza </a:t>
            </a:r>
            <a:r>
              <a:rPr i="0" dirty="0" err="1"/>
              <a:t>nome</a:t>
            </a:r>
            <a:endParaRPr i="0" dirty="0"/>
          </a:p>
          <a:p>
            <a:pPr marL="0" lvl="2" indent="0" algn="ctr" defTabSz="537463">
              <a:spcBef>
                <a:spcPts val="1300"/>
              </a:spcBef>
              <a:buClr>
                <a:srgbClr val="6C6963"/>
              </a:buClr>
              <a:buSzTx/>
              <a:buNone/>
              <a:defRPr sz="3036" i="1"/>
            </a:pPr>
            <a:r>
              <a:rPr i="0" dirty="0"/>
              <a:t>Come </a:t>
            </a:r>
            <a:r>
              <a:rPr i="0" dirty="0" err="1"/>
              <a:t>accostarsi</a:t>
            </a:r>
            <a:r>
              <a:rPr i="0" dirty="0"/>
              <a:t> </a:t>
            </a:r>
            <a:r>
              <a:rPr i="0" dirty="0" err="1"/>
              <a:t>alla</a:t>
            </a:r>
            <a:r>
              <a:rPr i="0" dirty="0"/>
              <a:t> </a:t>
            </a:r>
            <a:r>
              <a:rPr i="0" dirty="0" err="1"/>
              <a:t>lettura</a:t>
            </a:r>
            <a:r>
              <a:rPr i="0" dirty="0"/>
              <a:t> di </a:t>
            </a:r>
            <a:r>
              <a:rPr i="0" dirty="0" err="1"/>
              <a:t>quest’opera</a:t>
            </a:r>
            <a:r>
              <a:rPr i="0" dirty="0"/>
              <a:t>?</a:t>
            </a:r>
          </a:p>
          <a:p>
            <a:pPr marL="385572" lvl="2" indent="-385572" algn="just" defTabSz="537463">
              <a:spcBef>
                <a:spcPts val="1300"/>
              </a:spcBef>
              <a:buClr>
                <a:srgbClr val="6C6963"/>
              </a:buClr>
              <a:buBlip>
                <a:blip r:embed="rId2"/>
              </a:buBlip>
              <a:defRPr sz="3036" i="1"/>
            </a:pPr>
            <a:r>
              <a:rPr i="0" dirty="0" err="1"/>
              <a:t>chiedere</a:t>
            </a:r>
            <a:r>
              <a:rPr i="0" dirty="0"/>
              <a:t> </a:t>
            </a:r>
            <a:r>
              <a:rPr i="0" dirty="0" err="1"/>
              <a:t>indicazioni</a:t>
            </a:r>
            <a:r>
              <a:rPr i="0" dirty="0"/>
              <a:t> a chi </a:t>
            </a:r>
            <a:r>
              <a:rPr i="0" dirty="0" err="1"/>
              <a:t>l’ha</a:t>
            </a:r>
            <a:r>
              <a:rPr i="0" dirty="0"/>
              <a:t> </a:t>
            </a:r>
            <a:r>
              <a:rPr i="0" dirty="0" err="1"/>
              <a:t>scritta</a:t>
            </a:r>
            <a:r>
              <a:rPr i="0" dirty="0"/>
              <a:t> e </a:t>
            </a:r>
            <a:r>
              <a:rPr i="0" dirty="0" err="1"/>
              <a:t>che</a:t>
            </a:r>
            <a:r>
              <a:rPr i="0" dirty="0"/>
              <a:t> </a:t>
            </a:r>
            <a:r>
              <a:rPr i="0" dirty="0" err="1"/>
              <a:t>è</a:t>
            </a:r>
            <a:r>
              <a:rPr i="0" dirty="0"/>
              <a:t> </a:t>
            </a:r>
            <a:r>
              <a:rPr i="0" dirty="0" err="1"/>
              <a:t>stato</a:t>
            </a:r>
            <a:r>
              <a:rPr i="0" dirty="0"/>
              <a:t> </a:t>
            </a:r>
            <a:r>
              <a:rPr i="0" dirty="0" err="1"/>
              <a:t>chiamato</a:t>
            </a:r>
            <a:r>
              <a:rPr i="0" dirty="0"/>
              <a:t> a fare </a:t>
            </a:r>
            <a:r>
              <a:rPr i="0" dirty="0" err="1"/>
              <a:t>della</a:t>
            </a:r>
            <a:r>
              <a:rPr i="0" dirty="0"/>
              <a:t> </a:t>
            </a:r>
            <a:r>
              <a:rPr i="0" dirty="0" err="1"/>
              <a:t>parola</a:t>
            </a:r>
            <a:r>
              <a:rPr i="0" dirty="0"/>
              <a:t> la </a:t>
            </a:r>
            <a:r>
              <a:rPr i="0" dirty="0" err="1"/>
              <a:t>ragione</a:t>
            </a:r>
            <a:r>
              <a:rPr i="0" dirty="0"/>
              <a:t> e </a:t>
            </a:r>
            <a:r>
              <a:rPr i="0" dirty="0" err="1"/>
              <a:t>il</a:t>
            </a:r>
            <a:r>
              <a:rPr i="0" dirty="0"/>
              <a:t> </a:t>
            </a:r>
            <a:r>
              <a:rPr i="0" dirty="0" err="1"/>
              <a:t>senso</a:t>
            </a:r>
            <a:r>
              <a:rPr i="0" dirty="0"/>
              <a:t> del </a:t>
            </a:r>
            <a:r>
              <a:rPr i="0" dirty="0" err="1"/>
              <a:t>suo</a:t>
            </a:r>
            <a:r>
              <a:rPr i="0" dirty="0"/>
              <a:t> “</a:t>
            </a:r>
            <a:r>
              <a:rPr i="0" dirty="0" err="1"/>
              <a:t>mestiere</a:t>
            </a:r>
            <a:r>
              <a:rPr i="0" dirty="0"/>
              <a:t> di </a:t>
            </a:r>
            <a:r>
              <a:rPr i="0" dirty="0" err="1"/>
              <a:t>vivere</a:t>
            </a:r>
            <a:r>
              <a:rPr i="0" dirty="0"/>
              <a:t>”</a:t>
            </a:r>
          </a:p>
          <a:p>
            <a:pPr marL="385572" lvl="2" indent="-385572" algn="just" defTabSz="537463">
              <a:spcBef>
                <a:spcPts val="1300"/>
              </a:spcBef>
              <a:buClr>
                <a:srgbClr val="6C6963"/>
              </a:buClr>
              <a:buBlip>
                <a:blip r:embed="rId2"/>
              </a:buBlip>
              <a:defRPr sz="3036" i="1"/>
            </a:pPr>
            <a:r>
              <a:rPr i="0" dirty="0" err="1"/>
              <a:t>imparare</a:t>
            </a:r>
            <a:r>
              <a:rPr i="0" dirty="0"/>
              <a:t> a </a:t>
            </a:r>
            <a:r>
              <a:rPr i="0" dirty="0" err="1"/>
              <a:t>cogliere</a:t>
            </a:r>
            <a:r>
              <a:rPr i="0" dirty="0"/>
              <a:t> </a:t>
            </a:r>
            <a:r>
              <a:rPr i="0" dirty="0" err="1"/>
              <a:t>gli</a:t>
            </a:r>
            <a:r>
              <a:rPr i="0" dirty="0"/>
              <a:t> “</a:t>
            </a:r>
            <a:r>
              <a:rPr i="0" dirty="0" err="1"/>
              <a:t>avvertimenti</a:t>
            </a:r>
            <a:r>
              <a:rPr i="0" dirty="0"/>
              <a:t>” </a:t>
            </a:r>
            <a:r>
              <a:rPr i="0" dirty="0" err="1"/>
              <a:t>sparsi</a:t>
            </a:r>
            <a:r>
              <a:rPr i="0" dirty="0"/>
              <a:t> </a:t>
            </a:r>
            <a:r>
              <a:rPr i="0" dirty="0" err="1"/>
              <a:t>tra</a:t>
            </a:r>
            <a:r>
              <a:rPr i="0" dirty="0"/>
              <a:t> </a:t>
            </a:r>
            <a:r>
              <a:rPr i="0" dirty="0" err="1"/>
              <a:t>il</a:t>
            </a:r>
            <a:r>
              <a:rPr i="0" dirty="0"/>
              <a:t> </a:t>
            </a:r>
            <a:r>
              <a:rPr i="0" dirty="0" err="1"/>
              <a:t>bianco</a:t>
            </a:r>
            <a:r>
              <a:rPr i="0" dirty="0"/>
              <a:t> </a:t>
            </a:r>
            <a:r>
              <a:rPr i="0" dirty="0" err="1"/>
              <a:t>delle</a:t>
            </a:r>
            <a:r>
              <a:rPr i="0" dirty="0"/>
              <a:t> </a:t>
            </a:r>
            <a:r>
              <a:rPr i="0" dirty="0" err="1"/>
              <a:t>righe</a:t>
            </a:r>
            <a:r>
              <a:rPr i="0" dirty="0"/>
              <a:t> (</a:t>
            </a:r>
            <a:r>
              <a:rPr u="sng" dirty="0">
                <a:solidFill>
                  <a:schemeClr val="accent6">
                    <a:hueOff val="865448"/>
                    <a:satOff val="1227"/>
                    <a:lumOff val="-16859"/>
                  </a:schemeClr>
                </a:solidFill>
              </a:rPr>
              <a:t>Il </a:t>
            </a:r>
            <a:r>
              <a:rPr u="sng" dirty="0" err="1">
                <a:solidFill>
                  <a:schemeClr val="accent6">
                    <a:hueOff val="865448"/>
                    <a:satOff val="1227"/>
                    <a:lumOff val="-16859"/>
                  </a:schemeClr>
                </a:solidFill>
              </a:rPr>
              <a:t>carcere</a:t>
            </a:r>
            <a:r>
              <a:rPr i="0" dirty="0"/>
              <a:t>: “chi </a:t>
            </a:r>
            <a:r>
              <a:rPr i="0" dirty="0" err="1"/>
              <a:t>gli</a:t>
            </a:r>
            <a:r>
              <a:rPr i="0" dirty="0"/>
              <a:t> </a:t>
            </a:r>
            <a:r>
              <a:rPr i="0" dirty="0" err="1"/>
              <a:t>scriveva</a:t>
            </a:r>
            <a:r>
              <a:rPr i="0" dirty="0"/>
              <a:t> le </a:t>
            </a:r>
            <a:r>
              <a:rPr i="0" dirty="0" err="1"/>
              <a:t>interpretava</a:t>
            </a:r>
            <a:r>
              <a:rPr i="0" dirty="0"/>
              <a:t> a </a:t>
            </a:r>
            <a:r>
              <a:rPr i="0" dirty="0" err="1"/>
              <a:t>modo</a:t>
            </a:r>
            <a:r>
              <a:rPr i="0" dirty="0"/>
              <a:t> </a:t>
            </a:r>
            <a:r>
              <a:rPr i="0" dirty="0" err="1"/>
              <a:t>suo</a:t>
            </a:r>
            <a:r>
              <a:rPr i="0" dirty="0"/>
              <a:t> </a:t>
            </a:r>
            <a:r>
              <a:rPr i="0" dirty="0" err="1"/>
              <a:t>nonostante</a:t>
            </a:r>
            <a:r>
              <a:rPr i="0" dirty="0"/>
              <a:t> </a:t>
            </a:r>
            <a:r>
              <a:rPr i="0" dirty="0" err="1"/>
              <a:t>gli</a:t>
            </a:r>
            <a:r>
              <a:rPr i="0" dirty="0"/>
              <a:t> </a:t>
            </a:r>
            <a:r>
              <a:rPr i="0" dirty="0" err="1"/>
              <a:t>avvertimenti</a:t>
            </a:r>
            <a:r>
              <a:rPr i="0" dirty="0"/>
              <a:t>”)</a:t>
            </a:r>
          </a:p>
        </p:txBody>
      </p:sp>
      <p:grpSp>
        <p:nvGrpSpPr>
          <p:cNvPr id="154" name="Freccia"/>
          <p:cNvGrpSpPr/>
          <p:nvPr/>
        </p:nvGrpSpPr>
        <p:grpSpPr>
          <a:xfrm rot="5400000">
            <a:off x="5946555" y="4952224"/>
            <a:ext cx="783666" cy="700558"/>
            <a:chOff x="0" y="0"/>
            <a:chExt cx="746873" cy="718175"/>
          </a:xfrm>
        </p:grpSpPr>
        <p:sp>
          <p:nvSpPr>
            <p:cNvPr id="153" name="Freccia"/>
            <p:cNvSpPr/>
            <p:nvPr/>
          </p:nvSpPr>
          <p:spPr>
            <a:xfrm>
              <a:off x="25399" y="51683"/>
              <a:ext cx="679898" cy="614810"/>
            </a:xfrm>
            <a:prstGeom prst="rightArrow">
              <a:avLst>
                <a:gd name="adj1" fmla="val 32000"/>
                <a:gd name="adj2" fmla="val 64795"/>
              </a:avLst>
            </a:prstGeom>
            <a:solidFill>
              <a:schemeClr val="accent3">
                <a:hueOff val="86101"/>
                <a:satOff val="28726"/>
                <a:lumOff val="15001"/>
                <a:alpha val="56000"/>
              </a:schemeClr>
            </a:solidFill>
            <a:ln>
              <a:noFill/>
            </a:ln>
            <a:effectLst/>
          </p:spPr>
          <p:txBody>
            <a:bodyPr wrap="square" lIns="50800" tIns="50800" rIns="50800" bIns="50800" numCol="1" anchor="ctr">
              <a:noAutofit/>
            </a:bodyPr>
            <a:lstStyle/>
            <a:p>
              <a:pPr>
                <a:defRPr sz="3200"/>
              </a:pPr>
              <a:endParaRPr/>
            </a:p>
          </p:txBody>
        </p:sp>
        <p:pic>
          <p:nvPicPr>
            <p:cNvPr id="152" name="Freccia" descr="Freccia"/>
            <p:cNvPicPr>
              <a:picLocks/>
            </p:cNvPicPr>
            <p:nvPr/>
          </p:nvPicPr>
          <p:blipFill>
            <a:blip r:embed="rId3">
              <a:extLst/>
            </a:blip>
            <a:stretch>
              <a:fillRect/>
            </a:stretch>
          </p:blipFill>
          <p:spPr>
            <a:xfrm>
              <a:off x="-1" y="-1"/>
              <a:ext cx="746875" cy="718177"/>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0"/>
                                        </p:tgtEl>
                                        <p:attrNameLst>
                                          <p:attrName>style.visibility</p:attrName>
                                        </p:attrNameLst>
                                      </p:cBhvr>
                                      <p:to>
                                        <p:strVal val="visible"/>
                                      </p:to>
                                    </p:set>
                                    <p:animEffect transition="in" filter="dissolve">
                                      <p:cBhvr>
                                        <p:cTn id="7" dur="10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151">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51">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2" nodeType="clickEffect">
                                  <p:stCondLst>
                                    <p:cond delay="0"/>
                                  </p:stCondLst>
                                  <p:iterate>
                                    <p:tmAbs val="0"/>
                                  </p:iterate>
                                  <p:childTnLst>
                                    <p:set>
                                      <p:cBhvr>
                                        <p:cTn id="17" fill="hold"/>
                                        <p:tgtEl>
                                          <p:spTgt spid="151">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151">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2" nodeType="clickEffect">
                                  <p:stCondLst>
                                    <p:cond delay="0"/>
                                  </p:stCondLst>
                                  <p:iterate>
                                    <p:tmAbs val="0"/>
                                  </p:iterate>
                                  <p:childTnLst>
                                    <p:set>
                                      <p:cBhvr>
                                        <p:cTn id="25" fill="hold"/>
                                        <p:tgtEl>
                                          <p:spTgt spid="151">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2" nodeType="clickEffect">
                                  <p:stCondLst>
                                    <p:cond delay="0"/>
                                  </p:stCondLst>
                                  <p:iterate>
                                    <p:tmAbs val="0"/>
                                  </p:iterate>
                                  <p:childTnLst>
                                    <p:set>
                                      <p:cBhvr>
                                        <p:cTn id="29" fill="hold"/>
                                        <p:tgtEl>
                                          <p:spTgt spid="151">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iterate>
                                    <p:tmAbs val="0"/>
                                  </p:iterate>
                                  <p:childTnLst>
                                    <p:set>
                                      <p:cBhvr>
                                        <p:cTn id="33" fill="hold"/>
                                        <p:tgtEl>
                                          <p:spTgt spid="151">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2" nodeType="clickEffect">
                                  <p:stCondLst>
                                    <p:cond delay="0"/>
                                  </p:stCondLst>
                                  <p:iterate>
                                    <p:tmAbs val="0"/>
                                  </p:iterate>
                                  <p:childTnLst>
                                    <p:set>
                                      <p:cBhvr>
                                        <p:cTn id="37" fill="hold"/>
                                        <p:tgtEl>
                                          <p:spTgt spid="151">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2" nodeType="clickEffect">
                                  <p:stCondLst>
                                    <p:cond delay="0"/>
                                  </p:stCondLst>
                                  <p:iterate>
                                    <p:tmAbs val="0"/>
                                  </p:iterate>
                                  <p:childTnLst>
                                    <p:set>
                                      <p:cBhvr>
                                        <p:cTn id="41" fill="hold"/>
                                        <p:tgtEl>
                                          <p:spTgt spid="1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1" animBg="1" advAuto="0"/>
      <p:bldP spid="151" grpId="2" build="p" bldLvl="5"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LeatherBook">
  <a:themeElements>
    <a:clrScheme name="LeatherBook">
      <a:dk1>
        <a:srgbClr val="6C6963"/>
      </a:dk1>
      <a:lt1>
        <a:srgbClr val="092C6C"/>
      </a:lt1>
      <a:dk2>
        <a:srgbClr val="4D5459"/>
      </a:dk2>
      <a:lt2>
        <a:srgbClr val="D8DBDF"/>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LeatherBook">
      <a:majorFont>
        <a:latin typeface="Baskerville"/>
        <a:ea typeface="Baskerville"/>
        <a:cs typeface="Baskerville"/>
      </a:majorFont>
      <a:minorFont>
        <a:latin typeface="Baskerville"/>
        <a:ea typeface="Baskerville"/>
        <a:cs typeface="Baskerville"/>
      </a:minorFont>
    </a:fontScheme>
    <a:fmtScheme name="Leather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rotWithShape="0">
              <a:srgbClr val="000000">
                <a:alpha val="60000"/>
              </a:srgbClr>
            </a:outerShdw>
          </a:effectLst>
        </a:effectStyle>
        <a:effectStyle>
          <a:effectLst>
            <a:outerShdw blurRad="50800" dist="12700" rotWithShape="0">
              <a:srgbClr val="000000">
                <a:alpha val="60000"/>
              </a:srgbClr>
            </a:outerShdw>
          </a:effectLst>
        </a:effectStyle>
        <a:effectStyle>
          <a:effectLst>
            <a:outerShdw blurRad="50800" dist="127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12700" rotWithShape="0">
            <a:srgbClr val="000000">
              <a:alpha val="6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2EBDB"/>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49E92"/>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atherBook">
  <a:themeElements>
    <a:clrScheme name="LeatherBook">
      <a:dk1>
        <a:srgbClr val="000000"/>
      </a:dk1>
      <a:lt1>
        <a:srgbClr val="FFFFFF"/>
      </a:lt1>
      <a:dk2>
        <a:srgbClr val="4D5459"/>
      </a:dk2>
      <a:lt2>
        <a:srgbClr val="D8DBDF"/>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LeatherBook">
      <a:majorFont>
        <a:latin typeface="Baskerville"/>
        <a:ea typeface="Baskerville"/>
        <a:cs typeface="Baskerville"/>
      </a:majorFont>
      <a:minorFont>
        <a:latin typeface="Baskerville"/>
        <a:ea typeface="Baskerville"/>
        <a:cs typeface="Baskerville"/>
      </a:minorFont>
    </a:fontScheme>
    <a:fmtScheme name="Leather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rotWithShape="0">
              <a:srgbClr val="000000">
                <a:alpha val="60000"/>
              </a:srgbClr>
            </a:outerShdw>
          </a:effectLst>
        </a:effectStyle>
        <a:effectStyle>
          <a:effectLst>
            <a:outerShdw blurRad="50800" dist="12700" rotWithShape="0">
              <a:srgbClr val="000000">
                <a:alpha val="60000"/>
              </a:srgbClr>
            </a:outerShdw>
          </a:effectLst>
        </a:effectStyle>
        <a:effectStyle>
          <a:effectLst>
            <a:outerShdw blurRad="50800" dist="127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12700" rotWithShape="0">
            <a:srgbClr val="000000">
              <a:alpha val="6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2EBDB"/>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49E92"/>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6C6963"/>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TotalTime>
  <Words>3925</Words>
  <Application>Microsoft Macintosh PowerPoint</Application>
  <PresentationFormat>Personalizzato</PresentationFormat>
  <Paragraphs>197</Paragraphs>
  <Slides>60</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60</vt:i4>
      </vt:variant>
    </vt:vector>
  </HeadingPairs>
  <TitlesOfParts>
    <vt:vector size="63" baseType="lpstr">
      <vt:lpstr>Baskerville</vt:lpstr>
      <vt:lpstr>Helvetica Neue</vt:lpstr>
      <vt:lpstr>LeatherBook</vt:lpstr>
      <vt:lpstr>IN «DIALOGO» CON…</vt:lpstr>
      <vt:lpstr>Dialoghi con Leucò</vt:lpstr>
      <vt:lpstr>Presentazione standard di PowerPoint</vt:lpstr>
      <vt:lpstr>…sulla prima pagina dei “Dialoghi con Leucò”…</vt:lpstr>
      <vt:lpstr>AVVERTENZA</vt:lpstr>
      <vt:lpstr>Presentazione standard di PowerPoint</vt:lpstr>
      <vt:lpstr>PREFAZIONE</vt:lpstr>
      <vt:lpstr>Presentazione standard di PowerPoint</vt:lpstr>
      <vt:lpstr>“COLLOQUI TRA UMANO E DIVINO”</vt:lpstr>
      <vt:lpstr>Presentazione standard di PowerPoint</vt:lpstr>
      <vt:lpstr>PAVESE LEGGE I PROPRI LIBRI</vt:lpstr>
      <vt:lpstr>Il mestiere di vivere</vt:lpstr>
      <vt:lpstr>Presentazione standard di PowerPoint</vt:lpstr>
      <vt:lpstr>Presentazione standard di PowerPoint</vt:lpstr>
      <vt:lpstr>LETTERE</vt:lpstr>
      <vt:lpstr>A BIANCA GARUFI</vt:lpstr>
      <vt:lpstr>LETTERE AD AMICI</vt:lpstr>
      <vt:lpstr>Presentazione standard di PowerPoint</vt:lpstr>
      <vt:lpstr>A DAVIDE LAJOLO</vt:lpstr>
      <vt:lpstr>Presentazione standard di PowerPoint</vt:lpstr>
      <vt:lpstr>A FERNANDA PIVANO</vt:lpstr>
      <vt:lpstr>Presentazione standard di PowerPoint</vt:lpstr>
      <vt:lpstr>Noi tendiamo al dialogo, alla conversazione. Amiamo evitare le lunghe note informative (la narrazione)… Cerchiamo insomma, nella narrativa, il teatro, non la scenica… Il mestiere di vivere, 14 gennaio 1944</vt:lpstr>
      <vt:lpstr>LA COMPOSIZIONE</vt:lpstr>
      <vt:lpstr>IL TITOLO</vt:lpstr>
      <vt:lpstr>Presentazione standard di PowerPoint</vt:lpstr>
      <vt:lpstr>IL MODELLO</vt:lpstr>
      <vt:lpstr>IL CONTENUTO</vt:lpstr>
      <vt:lpstr>STRUTTURA</vt:lpstr>
      <vt:lpstr>Presentazione standard di PowerPoint</vt:lpstr>
      <vt:lpstr>Presentazione standard di PowerPoint</vt:lpstr>
      <vt:lpstr>Presentazione standard di PowerPoint</vt:lpstr>
      <vt:lpstr>LA SFINGE</vt:lpstr>
      <vt:lpstr>Presentazione standard di PowerPoint</vt:lpstr>
      <vt:lpstr>GIACINTO</vt:lpstr>
      <vt:lpstr>Presentazione standard di PowerPoint</vt:lpstr>
      <vt:lpstr>Presentazione standard di PowerPoint</vt:lpstr>
      <vt:lpstr>LA STRADA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L’SOLA</vt:lpstr>
      <vt:lpstr>Presentazione standard di PowerPoint</vt:lpstr>
      <vt:lpstr>Presentazione standard di PowerPoint</vt:lpstr>
      <vt:lpstr>Presentazione standard di PowerPoint</vt:lpstr>
      <vt:lpstr>IL MISTERO</vt:lpstr>
      <vt:lpstr>Presentazione standard di PowerPoint</vt:lpstr>
      <vt:lpstr>Presentazione standard di PowerPoint</vt:lpstr>
      <vt:lpstr>LE MUSE</vt:lpstr>
      <vt:lpstr>EPILOGO</vt:lpstr>
      <vt:lpstr>GLI DEI</vt:lpstr>
      <vt:lpstr>Presentazione standard di PowerPoint</vt:lpstr>
      <vt:lpstr>Presentazione standard di PowerPoint</vt:lpstr>
      <vt:lpstr>Presentazione standard di PowerPoint</vt:lpstr>
      <vt:lpstr>Ancora si apriranno queste pagine e nuove domande troveranno risposta nel bianco silenzio tra le righe purchè si riconosca un tesoro di immenso valore in quel mistero inesauribile che è la parola umana. Questo è il prezioso segreto dei “dialoghi”, l’altra cosa che abbiamo perduta: un vero incontro.</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«DIALOGO» CON…</dc:title>
  <cp:lastModifiedBy>Alessandra Silva</cp:lastModifiedBy>
  <cp:revision>3</cp:revision>
  <dcterms:modified xsi:type="dcterms:W3CDTF">2019-01-16T15:48:49Z</dcterms:modified>
</cp:coreProperties>
</file>