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embeddedFontLst>
    <p:embeddedFont>
      <p:font typeface="Aharoni" panose="02010803020104030203" pitchFamily="2" charset="-79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ato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ilio Mondani" initials="" lastIdx="2" clrIdx="0"/>
  <p:cmAuthor id="1" name="Alessandro Bellù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118" autoAdjust="0"/>
    <p:restoredTop sz="94660"/>
  </p:normalViewPr>
  <p:slideViewPr>
    <p:cSldViewPr>
      <p:cViewPr varScale="1">
        <p:scale>
          <a:sx n="70" d="100"/>
          <a:sy n="70" d="100"/>
        </p:scale>
        <p:origin x="36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3T15:01:02.817" idx="1">
    <p:pos x="6000" y="0"/>
    <p:text>_Marked as resolved_</p:text>
  </p:cm>
  <p:cm authorId="0" dt="2019-05-04T18:17:18.981" idx="1">
    <p:pos x="6000" y="0"/>
    <p:text>Le 4 slide dei Rapporti con le forze armate vanno condensate in una.</p:text>
  </p:cm>
  <p:cm authorId="0" dt="2019-05-04T18:17:18.981" idx="2">
    <p:pos x="6000" y="0"/>
    <p:text>_Re-opened_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3529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lv" dirty="0"/>
              <a:t>Inno degli alpini (Bersagliere a 100 penne)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lv" dirty="0"/>
              <a:t>Silenzio fuori ordinanza</a:t>
            </a:r>
            <a:endParaRPr dirty="0"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5667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95079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8" name="Google Shape;1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98906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3434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0597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7" name="Google Shape;2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0558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6" name="Google Shape;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5829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lv" sz="1000" b="1">
                <a:latin typeface="Calibri"/>
                <a:ea typeface="Calibri"/>
                <a:cs typeface="Calibri"/>
                <a:sym typeface="Calibri"/>
              </a:rPr>
              <a:t>La collaborazione tra l'Esercito Italiano, il Corpo Nazionale del Soccorso Alpino e Speleologico (CNSAS) e il soccorso alpino Bergrettungsdienst dell'Alpenverein Südtirol (BRD), ha condotto, lo scorso 8 novembre 2018 presso la sede del 4° "Altair" di Bolzano, alla firma di un importante accordo tecnico sulla formazione e l'addestramento degli operatori al verricello dell'Aviazione dell'Esercito e delle Truppe Alpine.</a:t>
            </a: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29126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a08f1a0c3aba67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8" name="Google Shape;238;g5a08f1a0c3aba67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91384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7" name="Google Shape;24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4827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lv"/>
              <a:t>Imprenditori: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lv"/>
              <a:t>Giornalisti: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lv"/>
              <a:t>Uomini politici: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lv"/>
              <a:t>Sacerdoti: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lv"/>
              <a:t>Magistrati: </a:t>
            </a:r>
            <a:endParaRPr/>
          </a:p>
        </p:txBody>
      </p:sp>
      <p:sp>
        <p:nvSpPr>
          <p:cNvPr id="254" name="Google Shape;25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1363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5186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2" name="Google Shape;26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6619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2" name="Google Shape;27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5466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1" name="Google Shape;28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5783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0" name="Google Shape;29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1220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7" name="Google Shape;29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8015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1978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8344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8151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9581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569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0396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1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bg>
      <p:bgPr>
        <a:solidFill>
          <a:srgbClr val="CC0000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imes New Roman"/>
              <a:buNone/>
              <a:defRPr sz="6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‹N›</a:t>
            </a:fld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189470" y="172994"/>
            <a:ext cx="11813100" cy="65121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rive.google.com/file/d/1xlq14MpmS-aEql0pOA8F7Fg-lEGeUd0F/view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1194174" y="908720"/>
            <a:ext cx="980364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haroni"/>
              <a:buNone/>
            </a:pPr>
            <a:r>
              <a:rPr lang="lv" b="1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INSIEME PER LA LEGALITA’</a:t>
            </a:r>
            <a:endParaRPr b="1" dirty="0">
              <a:latin typeface="Aharoni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1524000" y="393671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10"/>
              <a:buNone/>
            </a:pPr>
            <a:r>
              <a:rPr lang="lv" sz="2310" b="1"/>
              <a:t>CONTRIBUTO DELLE FORZE ARMATE </a:t>
            </a:r>
            <a:endParaRPr/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10"/>
              <a:buNone/>
            </a:pPr>
            <a:r>
              <a:rPr lang="lv" sz="2310" b="1"/>
              <a:t>E</a:t>
            </a:r>
            <a:endParaRPr/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10"/>
              <a:buNone/>
            </a:pPr>
            <a:r>
              <a:rPr lang="lv" sz="2310" b="1"/>
              <a:t>RICORDO DELLE VITTIME DEL DOVERE</a:t>
            </a:r>
            <a:endParaRPr/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79"/>
              <a:buNone/>
            </a:pPr>
            <a:br>
              <a:rPr lang="lv" sz="1679" b="1"/>
            </a:br>
            <a:endParaRPr sz="1679" b="1"/>
          </a:p>
        </p:txBody>
      </p:sp>
      <p:sp>
        <p:nvSpPr>
          <p:cNvPr id="87" name="Google Shape;87;p13"/>
          <p:cNvSpPr/>
          <p:nvPr/>
        </p:nvSpPr>
        <p:spPr>
          <a:xfrm>
            <a:off x="189445" y="172944"/>
            <a:ext cx="11813100" cy="65121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195" y="143423"/>
            <a:ext cx="1404250" cy="14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1295" y="386824"/>
            <a:ext cx="2270760" cy="9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 descr="Immagine che contiene segnale, esterni, via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30633" y="311348"/>
            <a:ext cx="1132112" cy="10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DDIO MIA BELLA ADDIO">
            <a:hlinkClick r:id="" action="ppaction://media"/>
            <a:extLst>
              <a:ext uri="{FF2B5EF4-FFF2-40B4-BE49-F238E27FC236}">
                <a16:creationId xmlns:a16="http://schemas.microsoft.com/office/drawing/2014/main" id="{27C12D1F-B816-4EF4-9034-5731ADB5B3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722.4375"/>
                  <p14:fade out="2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>
            <a:spLocks noGrp="1"/>
          </p:cNvSpPr>
          <p:nvPr>
            <p:ph type="subTitle" idx="1"/>
          </p:nvPr>
        </p:nvSpPr>
        <p:spPr>
          <a:xfrm>
            <a:off x="434900" y="1526050"/>
            <a:ext cx="7039800" cy="55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lv" sz="2000" b="1">
                <a:solidFill>
                  <a:schemeClr val="lt1"/>
                </a:solidFill>
              </a:rPr>
              <a:t>Con la firma del trattato di pace e il successivo ingresso dell’Italia nella NATO, si attuò la revisione dell’esercito italiano. </a:t>
            </a:r>
            <a:endParaRPr sz="20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lv" sz="2000" b="1">
                <a:solidFill>
                  <a:schemeClr val="lt1"/>
                </a:solidFill>
              </a:rPr>
              <a:t>Vennero ricostruite cinque brigate alpine (Julia, Taurinense, Cadore, Orobica e Tridentina). </a:t>
            </a:r>
            <a:endParaRPr sz="20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lv" sz="2000" b="1">
                <a:solidFill>
                  <a:schemeClr val="lt1"/>
                </a:solidFill>
              </a:rPr>
              <a:t>Nel 1990 ne vennero sciolte due, lasciando intatte la Julia, la Taurinense e la Tridentina.</a:t>
            </a:r>
            <a:endParaRPr sz="20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lv" sz="2000" b="1">
                <a:solidFill>
                  <a:schemeClr val="lt1"/>
                </a:solidFill>
              </a:rPr>
              <a:t>Nei primi anni novanta si è aperta la stagione degli interventi umanitari e di mantenimento della pace oltre i confini nazionali.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lv" sz="2000" b="1">
                <a:solidFill>
                  <a:schemeClr val="lt1"/>
                </a:solidFill>
              </a:rPr>
              <a:t>Dal 1º gennaio 2005 (legge 23 agosto 2004, n. 226) si è passati ad un esercito professionale non più fondato sul servizio maschile obbligatorio di leva. Attualmente i reggimenti sono 8.</a:t>
            </a:r>
            <a:endParaRPr sz="20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lv" sz="2000" b="1" i="1" u="sng">
                <a:solidFill>
                  <a:schemeClr val="lt1"/>
                </a:solidFill>
              </a:rPr>
              <a:t>Gli alpini, attraverso l’ Associazione Nazionale Alpini, sono stati sempre presenti  ovunque ci sia bisogno di assistenza in caso di alluvioni, terremoti, pronto intervento per protezione civile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br>
              <a:rPr lang="lv" sz="2000" b="1">
                <a:solidFill>
                  <a:schemeClr val="lt1"/>
                </a:solidFill>
              </a:rPr>
            </a:br>
            <a:br>
              <a:rPr lang="lv" sz="2000" b="1">
                <a:solidFill>
                  <a:schemeClr val="lt1"/>
                </a:solidFill>
              </a:rPr>
            </a:br>
            <a:endParaRPr sz="2000" b="1">
              <a:solidFill>
                <a:schemeClr val="lt1"/>
              </a:solidFill>
            </a:endParaRPr>
          </a:p>
        </p:txBody>
      </p:sp>
      <p:sp>
        <p:nvSpPr>
          <p:cNvPr id="172" name="Google Shape;172;p22"/>
          <p:cNvSpPr/>
          <p:nvPr/>
        </p:nvSpPr>
        <p:spPr>
          <a:xfrm>
            <a:off x="189445" y="172994"/>
            <a:ext cx="11813100" cy="65121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22" descr="https://lh4.googleusercontent.com/VKGk7chGYg9iGOIq0xFLdRMmc_ttw9QRUZmBxKplcGWHFNArLes_hgQGpcI91AfxixlwadXsOGbdx5-9NbObwBCfEU_Xk7Fy1DpIIFL88q5bHFK-eY4-lDJdNWhfDJ0OS5BoyVszBk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7627" y="1602319"/>
            <a:ext cx="3682131" cy="132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 descr="https://lh6.googleusercontent.com/OhCrqLz9UE77xT4-9MlJ9-W936bORs1YrqyTWmlHp6gLH-Tq9lF8vpqKLqwl7gDTHPcMwjbpTGeWlukO5rlXggPXhPRUcVhjplNizXHJw7AI0sSEmu_JpF4uP5ue5lYa0wFPc7sN2b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7628" y="3487214"/>
            <a:ext cx="3682130" cy="2344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471" y="195951"/>
            <a:ext cx="1404250" cy="140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>
            <a:spLocks noGrp="1"/>
          </p:cNvSpPr>
          <p:nvPr>
            <p:ph type="ctrTitle"/>
          </p:nvPr>
        </p:nvSpPr>
        <p:spPr>
          <a:xfrm>
            <a:off x="-1262743" y="172994"/>
            <a:ext cx="9144000" cy="1218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haroni"/>
              <a:buNone/>
            </a:pPr>
            <a:r>
              <a:rPr lang="lv" sz="5400" b="1">
                <a:latin typeface="Aharoni"/>
                <a:ea typeface="Aharoni"/>
                <a:cs typeface="Aharoni"/>
                <a:sym typeface="Aharoni"/>
              </a:rPr>
              <a:t>La divisa </a:t>
            </a:r>
            <a:endParaRPr/>
          </a:p>
        </p:txBody>
      </p:sp>
      <p:sp>
        <p:nvSpPr>
          <p:cNvPr id="181" name="Google Shape;181;p23"/>
          <p:cNvSpPr/>
          <p:nvPr/>
        </p:nvSpPr>
        <p:spPr>
          <a:xfrm>
            <a:off x="189470" y="172994"/>
            <a:ext cx="11813100" cy="65121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471" y="195951"/>
            <a:ext cx="1404250" cy="14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 descr="https://lh3.googleusercontent.com/2mr4aEV0YZPyRWgct73rwvpD6PHHqh0ZLJAQoLe4MdWNtB8tN9KrBkF6e0quZCHY2sgj83Z9hFaLZVFXGwceAK5d3IucCw4Ogqe-inNQs1C4VobRsSP4xac3w0GLCJeXTJp29l8CgRc"/>
          <p:cNvPicPr preferRelativeResize="0"/>
          <p:nvPr/>
        </p:nvPicPr>
        <p:blipFill rotWithShape="1">
          <a:blip r:embed="rId4">
            <a:alphaModFix/>
          </a:blip>
          <a:srcRect t="10234" r="373"/>
          <a:stretch/>
        </p:blipFill>
        <p:spPr>
          <a:xfrm>
            <a:off x="1881104" y="1866287"/>
            <a:ext cx="2856305" cy="434344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/>
          <p:nvPr/>
        </p:nvSpPr>
        <p:spPr>
          <a:xfrm>
            <a:off x="5994400" y="2425500"/>
            <a:ext cx="4485000" cy="3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lang="lv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Nel 1905</a:t>
            </a:r>
            <a:r>
              <a:rPr lang="lv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lv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 proposta di Luigi Brioschi</a:t>
            </a:r>
            <a:r>
              <a:rPr lang="lv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imprenditore e alpinista) </a:t>
            </a:r>
            <a:r>
              <a:rPr lang="lv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 introdotta per il 5° Reggimento Alpini una nuova uniforme di colore grigio che mimetizzava i soldati  nel migliore dei modi e che nel 1908 fu adottata da tutto l’Esercito Italiano.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000">
        <p:fade/>
      </p:transition>
    </mc:Choice>
    <mc:Fallback xmlns="">
      <p:transition spd="med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>
            <a:spLocks noGrp="1"/>
          </p:cNvSpPr>
          <p:nvPr>
            <p:ph type="ctrTitle"/>
          </p:nvPr>
        </p:nvSpPr>
        <p:spPr>
          <a:xfrm>
            <a:off x="-907142" y="234639"/>
            <a:ext cx="9144000" cy="1218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haroni"/>
              <a:buNone/>
            </a:pPr>
            <a:r>
              <a:rPr lang="lv" sz="5400" b="1">
                <a:latin typeface="Aharoni"/>
                <a:ea typeface="Aharoni"/>
                <a:cs typeface="Aharoni"/>
                <a:sym typeface="Aharoni"/>
              </a:rPr>
              <a:t>Il cappello</a:t>
            </a:r>
            <a:endParaRPr/>
          </a:p>
        </p:txBody>
      </p:sp>
      <p:sp>
        <p:nvSpPr>
          <p:cNvPr id="190" name="Google Shape;190;p24"/>
          <p:cNvSpPr/>
          <p:nvPr/>
        </p:nvSpPr>
        <p:spPr>
          <a:xfrm>
            <a:off x="189470" y="172994"/>
            <a:ext cx="11813060" cy="651201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471" y="195951"/>
            <a:ext cx="1404250" cy="14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 descr="https://lh3.googleusercontent.com/YFMDPBP-9RhB0mAFKAW16ac4JWgJLFLakzMtlN2H2auuGVtorBzbfMSv7z9ERX4tpixLRLIFIuFdqZSYnC0ID5fZWwfd9rzpKqfYF5-_uOJf3NBLL3pGsEWG2MPP6EwOF97KVUJgUG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9349" y="1452662"/>
            <a:ext cx="3417992" cy="456142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/>
          <p:nvPr/>
        </p:nvSpPr>
        <p:spPr>
          <a:xfrm>
            <a:off x="1244023" y="2499173"/>
            <a:ext cx="609600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lv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 cappello, detto «bantam», è l'elemento più noto e rappresentativo dell'uniforme degli alpini. È composto da molti elementi atti a rappresentare il</a:t>
            </a:r>
            <a:r>
              <a:rPr lang="lv" sz="24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v" sz="2400" b="1" i="1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grado</a:t>
            </a:r>
            <a:r>
              <a:rPr lang="lv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il </a:t>
            </a:r>
            <a:r>
              <a:rPr lang="lv" sz="2400" b="1" i="1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reggimento e la specialità di appartenenza</a:t>
            </a:r>
            <a:r>
              <a:rPr lang="lv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Il cappello ultima versione fu introdotto nel 1910.</a:t>
            </a:r>
            <a:endParaRPr sz="24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lv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lv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>
            <a:spLocks noGrp="1"/>
          </p:cNvSpPr>
          <p:nvPr>
            <p:ph type="ctrTitle"/>
          </p:nvPr>
        </p:nvSpPr>
        <p:spPr>
          <a:xfrm>
            <a:off x="-907142" y="234639"/>
            <a:ext cx="9144000" cy="1218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haroni"/>
              <a:buNone/>
            </a:pPr>
            <a:r>
              <a:rPr lang="lv" sz="5400" b="1">
                <a:latin typeface="Aharoni"/>
                <a:ea typeface="Aharoni"/>
                <a:cs typeface="Aharoni"/>
                <a:sym typeface="Aharoni"/>
              </a:rPr>
              <a:t>La penna </a:t>
            </a:r>
            <a:endParaRPr/>
          </a:p>
        </p:txBody>
      </p:sp>
      <p:sp>
        <p:nvSpPr>
          <p:cNvPr id="199" name="Google Shape;199;p25"/>
          <p:cNvSpPr/>
          <p:nvPr/>
        </p:nvSpPr>
        <p:spPr>
          <a:xfrm>
            <a:off x="189470" y="172994"/>
            <a:ext cx="11813060" cy="651201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471" y="195951"/>
            <a:ext cx="1404250" cy="140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5"/>
          <p:cNvSpPr/>
          <p:nvPr/>
        </p:nvSpPr>
        <p:spPr>
          <a:xfrm>
            <a:off x="891596" y="2350009"/>
            <a:ext cx="6096000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lv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lv" sz="2400" b="1" i="0" u="none" strike="noStrike" cap="none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Lunga circa 25–30 cm, è portata sul lato sinistro del cappello, leggermente inclinata all'indietro, di corvo, nera, per la truppa, di aquila, marrone, per i sottufficiali e gli ufficiali inferiori e di oca bianca per gli ufficiali superiori e generali.</a:t>
            </a:r>
            <a:endParaRPr sz="1400" b="1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lv" sz="2400" b="1" i="0" u="none" strike="noStrike" cap="none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</a:br>
            <a:br>
              <a:rPr lang="lv" sz="2400" b="0" i="0" u="none" strike="noStrike" cap="none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</a:br>
            <a:endParaRPr sz="2400" b="0" i="0" u="none" strike="noStrike" cap="none" dirty="0">
              <a:solidFill>
                <a:schemeClr val="lt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202" name="Google Shape;202;p25" descr="https://lh3.googleusercontent.com/RYezbPRLVms6n_qm7A9n5TH7lSJoqS7GpJiV63ia4V6O6dqkDhtBS8jjPn8Rt531UKNa7esl6VO7UhfJVNr9IoRcWGRUBcdoCCqu4uam5LIjLQcNsG1RqppXA2yfST3KP9jQMGmVXAQ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9583" y="2513721"/>
            <a:ext cx="2114550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5" descr="https://lh3.googleusercontent.com/dsPxT8lUGAZcMVjlB0ri8R7xokLPypvWWSXL9hDtvRf8EP8EY9QGt58p4d0vbDk6GcUJfqOC16mn4-d29J2I-VZt6w_N_KuGBzFuwlLYou-GATCZOHvnNwBo93oNbXuCj061yS8hFTY"/>
          <p:cNvPicPr preferRelativeResize="0"/>
          <p:nvPr/>
        </p:nvPicPr>
        <p:blipFill rotWithShape="1">
          <a:blip r:embed="rId5">
            <a:alphaModFix/>
          </a:blip>
          <a:srcRect l="5236"/>
          <a:stretch/>
        </p:blipFill>
        <p:spPr>
          <a:xfrm>
            <a:off x="9183528" y="1009097"/>
            <a:ext cx="2455117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 descr="https://lh3.googleusercontent.com/7DLCmSgpFxMp3uEHEnz36FfBADkyqiFTmhaZKI7Naveyd2AcnCBHueiDAqj6J-ptt0A-aCScKFKgLM0FsjHUbPNwp1h_Cww5u9hmTNYf31aRZ8Zl8ZdVPimhf4Y1Vt5jB6YKJjqJtSk"/>
          <p:cNvPicPr preferRelativeResize="0"/>
          <p:nvPr/>
        </p:nvPicPr>
        <p:blipFill rotWithShape="1">
          <a:blip r:embed="rId6">
            <a:alphaModFix/>
          </a:blip>
          <a:srcRect r="8597"/>
          <a:stretch/>
        </p:blipFill>
        <p:spPr>
          <a:xfrm>
            <a:off x="9183528" y="3866101"/>
            <a:ext cx="2455117" cy="216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>
            <a:spLocks noGrp="1"/>
          </p:cNvSpPr>
          <p:nvPr>
            <p:ph type="ctrTitle"/>
          </p:nvPr>
        </p:nvSpPr>
        <p:spPr>
          <a:xfrm>
            <a:off x="-907142" y="234639"/>
            <a:ext cx="9144000" cy="1218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haroni"/>
              <a:buNone/>
            </a:pPr>
            <a:r>
              <a:rPr lang="lv" sz="5400" b="1">
                <a:latin typeface="Aharoni"/>
                <a:ea typeface="Aharoni"/>
                <a:cs typeface="Aharoni"/>
                <a:sym typeface="Aharoni"/>
              </a:rPr>
              <a:t>La nappina </a:t>
            </a:r>
            <a:endParaRPr/>
          </a:p>
        </p:txBody>
      </p:sp>
      <p:sp>
        <p:nvSpPr>
          <p:cNvPr id="210" name="Google Shape;210;p26"/>
          <p:cNvSpPr/>
          <p:nvPr/>
        </p:nvSpPr>
        <p:spPr>
          <a:xfrm>
            <a:off x="189470" y="172994"/>
            <a:ext cx="11813060" cy="651201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471" y="195951"/>
            <a:ext cx="1404250" cy="140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6"/>
          <p:cNvSpPr/>
          <p:nvPr/>
        </p:nvSpPr>
        <p:spPr>
          <a:xfrm>
            <a:off x="891600" y="2309575"/>
            <a:ext cx="7236300" cy="37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lv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nappina, presente sulla sinistra del cappello, è il dischetto, a forma semi-ovoidale, nel quale viene infilata la penna. 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br>
              <a:rPr lang="lv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lv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base al materiale indica il grado di chi la indossa.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br>
              <a:rPr lang="lv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000" b="1" i="0" u="none" strike="noStrike" cap="none">
              <a:solidFill>
                <a:schemeClr val="lt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213" name="Google Shape;213;p26" descr="https://lh5.googleusercontent.com/DeD8O4KbCmwTUI738m722wLNdd2jADbEoxnGAHCDeAFm4TL_HZfhypNDSKMEtsIdxXzYtcDNU7gtgLoenLW--lav4WTuHUtL4lmurQ8KBDCPVLf9rNe8osxl5Qv8Jv_b--6e2HgcBY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279" y="2309584"/>
            <a:ext cx="2905125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"/>
          <p:cNvSpPr txBox="1">
            <a:spLocks noGrp="1"/>
          </p:cNvSpPr>
          <p:nvPr>
            <p:ph type="ctrTitle"/>
          </p:nvPr>
        </p:nvSpPr>
        <p:spPr>
          <a:xfrm>
            <a:off x="-907142" y="234639"/>
            <a:ext cx="9144000" cy="1218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haroni"/>
              <a:buNone/>
            </a:pPr>
            <a:r>
              <a:rPr lang="lv" sz="5400" b="1">
                <a:latin typeface="Aharoni"/>
                <a:ea typeface="Aharoni"/>
                <a:cs typeface="Aharoni"/>
                <a:sym typeface="Aharoni"/>
              </a:rPr>
              <a:t>Specialità </a:t>
            </a:r>
            <a:endParaRPr/>
          </a:p>
        </p:txBody>
      </p:sp>
      <p:sp>
        <p:nvSpPr>
          <p:cNvPr id="219" name="Google Shape;219;p27"/>
          <p:cNvSpPr/>
          <p:nvPr/>
        </p:nvSpPr>
        <p:spPr>
          <a:xfrm>
            <a:off x="189470" y="172994"/>
            <a:ext cx="11813060" cy="651201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471" y="195951"/>
            <a:ext cx="1404250" cy="140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7"/>
          <p:cNvSpPr/>
          <p:nvPr/>
        </p:nvSpPr>
        <p:spPr>
          <a:xfrm>
            <a:off x="1292675" y="1661848"/>
            <a:ext cx="6096000" cy="3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lv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Alpini da posizione (1951-1962) poi d'arresto (1962-1993)</a:t>
            </a: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Char char="●"/>
            </a:pPr>
            <a:r>
              <a:rPr lang="lv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Genio guastatori alpini</a:t>
            </a: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Char char="●"/>
            </a:pPr>
            <a:r>
              <a:rPr lang="lv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Alpini ricognitori</a:t>
            </a: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Char char="●"/>
            </a:pPr>
            <a:r>
              <a:rPr lang="lv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Alpini paracadutisti</a:t>
            </a: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lv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di addestramento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lv" dirty="0"/>
            </a:br>
            <a:br>
              <a:rPr lang="lv" dirty="0"/>
            </a:br>
            <a:endParaRPr dirty="0"/>
          </a:p>
        </p:txBody>
      </p:sp>
      <p:pic>
        <p:nvPicPr>
          <p:cNvPr id="222" name="Google Shape;22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2903" y="975650"/>
            <a:ext cx="2666023" cy="22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25975" y="975650"/>
            <a:ext cx="2277500" cy="22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7" title="alpinitot.wmv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90650" y="3944250"/>
            <a:ext cx="3036667" cy="227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0">
        <p:fade/>
      </p:transition>
    </mc:Choice>
    <mc:Fallback xmlns="">
      <p:transition spd="med" advTm="8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>
            <a:spLocks noGrp="1"/>
          </p:cNvSpPr>
          <p:nvPr>
            <p:ph type="ctrTitle"/>
          </p:nvPr>
        </p:nvSpPr>
        <p:spPr>
          <a:xfrm>
            <a:off x="1593721" y="195951"/>
            <a:ext cx="9144000" cy="1218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60"/>
              <a:buFont typeface="Aharoni"/>
              <a:buNone/>
            </a:pPr>
            <a:r>
              <a:rPr lang="lv" sz="4860" b="1">
                <a:latin typeface="Aharoni"/>
                <a:ea typeface="Aharoni"/>
                <a:cs typeface="Aharoni"/>
                <a:sym typeface="Aharoni"/>
              </a:rPr>
              <a:t>Rapporto con le forze armate</a:t>
            </a:r>
            <a:endParaRPr/>
          </a:p>
        </p:txBody>
      </p:sp>
      <p:sp>
        <p:nvSpPr>
          <p:cNvPr id="230" name="Google Shape;230;p28"/>
          <p:cNvSpPr/>
          <p:nvPr/>
        </p:nvSpPr>
        <p:spPr>
          <a:xfrm>
            <a:off x="189470" y="172994"/>
            <a:ext cx="11813060" cy="651201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471" y="195951"/>
            <a:ext cx="1404250" cy="14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34701" y="4345977"/>
            <a:ext cx="3178550" cy="211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8"/>
          <p:cNvSpPr txBox="1"/>
          <p:nvPr/>
        </p:nvSpPr>
        <p:spPr>
          <a:xfrm>
            <a:off x="1149825" y="1600200"/>
            <a:ext cx="4711800" cy="3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Collaborazione delle truppe Alpine con l’Aviazione dell’Esercito</a:t>
            </a: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lang="lv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Addestramento in territori montuosi</a:t>
            </a: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lang="lv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Cooperazione soccorso alpino ed aviazione</a:t>
            </a: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5203" y="1775334"/>
            <a:ext cx="3315200" cy="220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8200" y="4246850"/>
            <a:ext cx="3315199" cy="2210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/>
          <p:nvPr/>
        </p:nvSpPr>
        <p:spPr>
          <a:xfrm>
            <a:off x="189461" y="172960"/>
            <a:ext cx="11813100" cy="65121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9"/>
          <p:cNvSpPr txBox="1">
            <a:spLocks noGrp="1"/>
          </p:cNvSpPr>
          <p:nvPr>
            <p:ph type="ctrTitle"/>
          </p:nvPr>
        </p:nvSpPr>
        <p:spPr>
          <a:xfrm>
            <a:off x="1593721" y="692696"/>
            <a:ext cx="95643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haroni"/>
              <a:buNone/>
            </a:pPr>
            <a:r>
              <a:rPr lang="lv" sz="5400" b="1" dirty="0">
                <a:latin typeface="Aharoni"/>
                <a:ea typeface="Aharoni"/>
                <a:cs typeface="Aharoni"/>
                <a:sym typeface="Aharoni"/>
              </a:rPr>
              <a:t>In memoria del Generale Iroso, l'ultimo mulo alpino</a:t>
            </a:r>
            <a:br>
              <a:rPr lang="lv" sz="5400" dirty="0">
                <a:latin typeface="Aharoni"/>
                <a:ea typeface="Aharoni"/>
                <a:cs typeface="Aharoni"/>
                <a:sym typeface="Aharoni"/>
              </a:rPr>
            </a:br>
            <a:endParaRPr sz="4860" dirty="0"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42" name="Google Shape;242;p29"/>
          <p:cNvSpPr txBox="1">
            <a:spLocks noGrp="1"/>
          </p:cNvSpPr>
          <p:nvPr>
            <p:ph type="subTitle" idx="1"/>
          </p:nvPr>
        </p:nvSpPr>
        <p:spPr>
          <a:xfrm>
            <a:off x="737025" y="2565273"/>
            <a:ext cx="5544000" cy="44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lv" b="1" i="1">
                <a:solidFill>
                  <a:schemeClr val="lt1"/>
                </a:solidFill>
              </a:rPr>
              <a:t>“Non è morto, è semplicemente andato avanti, per restare comunque per sempre nei nostri cuori”. </a:t>
            </a:r>
            <a:endParaRPr b="1" i="1">
              <a:solidFill>
                <a:schemeClr val="lt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lv" b="1">
                <a:solidFill>
                  <a:schemeClr val="lt1"/>
                </a:solidFill>
              </a:rPr>
              <a:t>Con queste parole il Presidente della Regione del Veneto ricorda l’epopea del mulo “Iroso”, l’ultimo mulo alpino rimasto in vita, raggiungendo la veneranda età di 40 anni.</a:t>
            </a:r>
            <a:br>
              <a:rPr lang="lv"/>
            </a:br>
            <a:endParaRPr b="1">
              <a:solidFill>
                <a:schemeClr val="lt1"/>
              </a:solidFill>
            </a:endParaRPr>
          </a:p>
        </p:txBody>
      </p:sp>
      <p:pic>
        <p:nvPicPr>
          <p:cNvPr id="243" name="Google Shape;2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5568" y="2565286"/>
            <a:ext cx="4880426" cy="36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471" y="195951"/>
            <a:ext cx="1404250" cy="140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0"/>
          <p:cNvSpPr/>
          <p:nvPr/>
        </p:nvSpPr>
        <p:spPr>
          <a:xfrm>
            <a:off x="189470" y="172994"/>
            <a:ext cx="11813060" cy="651201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0"/>
          <p:cNvSpPr txBox="1">
            <a:spLocks noGrp="1"/>
          </p:cNvSpPr>
          <p:nvPr>
            <p:ph type="ctrTitle"/>
          </p:nvPr>
        </p:nvSpPr>
        <p:spPr>
          <a:xfrm>
            <a:off x="1339325" y="2302075"/>
            <a:ext cx="97455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haroni"/>
              <a:buNone/>
            </a:pPr>
            <a:r>
              <a:rPr lang="lv" sz="5400" b="1" dirty="0">
                <a:solidFill>
                  <a:schemeClr val="lt1"/>
                </a:solidFill>
                <a:latin typeface="Aharoni"/>
                <a:ea typeface="Times New Roman"/>
                <a:cs typeface="Times New Roman"/>
                <a:sym typeface="Times New Roman"/>
              </a:rPr>
              <a:t>Vittime del Dovere</a:t>
            </a:r>
            <a:endParaRPr sz="5400" b="1" dirty="0">
              <a:solidFill>
                <a:schemeClr val="lt1"/>
              </a:solidFill>
              <a:latin typeface="Aharoni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haroni"/>
              <a:buNone/>
            </a:pPr>
            <a:endParaRPr sz="10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-"/>
            </a:pPr>
            <a:r>
              <a:rPr lang="lv" sz="3600" i="1" dirty="0">
                <a:solidFill>
                  <a:schemeClr val="lt1"/>
                </a:solidFill>
              </a:rPr>
              <a:t>“Chi dona la vita per gli altri resta per sempre” -</a:t>
            </a:r>
            <a:endParaRPr sz="3600" i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i="1" dirty="0">
              <a:solidFill>
                <a:schemeClr val="lt1"/>
              </a:solidFill>
            </a:endParaRPr>
          </a:p>
        </p:txBody>
      </p:sp>
      <p:pic>
        <p:nvPicPr>
          <p:cNvPr id="251" name="Google Shape;25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20" y="348155"/>
            <a:ext cx="1916229" cy="774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1"/>
          <p:cNvSpPr/>
          <p:nvPr/>
        </p:nvSpPr>
        <p:spPr>
          <a:xfrm>
            <a:off x="189470" y="172994"/>
            <a:ext cx="11813060" cy="651201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1"/>
          <p:cNvSpPr txBox="1">
            <a:spLocks noGrp="1"/>
          </p:cNvSpPr>
          <p:nvPr>
            <p:ph type="ctrTitle"/>
          </p:nvPr>
        </p:nvSpPr>
        <p:spPr>
          <a:xfrm>
            <a:off x="1524000" y="38345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haroni"/>
              <a:buNone/>
            </a:pPr>
            <a:r>
              <a:rPr lang="lv" sz="5400" b="1">
                <a:latin typeface="Aharoni"/>
                <a:ea typeface="Aharoni"/>
                <a:cs typeface="Aharoni"/>
                <a:sym typeface="Aharoni"/>
              </a:rPr>
              <a:t>Chi sono le vittime del dovere?</a:t>
            </a:r>
            <a:endParaRPr/>
          </a:p>
        </p:txBody>
      </p:sp>
      <p:sp>
        <p:nvSpPr>
          <p:cNvPr id="258" name="Google Shape;258;p31"/>
          <p:cNvSpPr txBox="1">
            <a:spLocks noGrp="1"/>
          </p:cNvSpPr>
          <p:nvPr>
            <p:ph type="subTitle" idx="1"/>
          </p:nvPr>
        </p:nvSpPr>
        <p:spPr>
          <a:xfrm>
            <a:off x="856735" y="2902857"/>
            <a:ext cx="10478530" cy="326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lv" b="1">
                <a:solidFill>
                  <a:schemeClr val="lt1"/>
                </a:solidFill>
              </a:rPr>
              <a:t>Le vittime del dovere nascono nei primi anni Settanta </a:t>
            </a:r>
            <a:endParaRPr b="1">
              <a:solidFill>
                <a:schemeClr val="lt1"/>
              </a:solidFill>
            </a:endParaRPr>
          </a:p>
          <a:p>
            <a:pPr marL="457200" lvl="0" indent="-3810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lv" b="1">
                <a:solidFill>
                  <a:schemeClr val="lt1"/>
                </a:solidFill>
              </a:rPr>
              <a:t>Erano membri della Polizia di Stato feriti, uccisi nella lotta alla criminalità</a:t>
            </a:r>
            <a:endParaRPr/>
          </a:p>
          <a:p>
            <a:pPr marL="457200" lvl="0" indent="-3810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lv" b="1">
                <a:solidFill>
                  <a:schemeClr val="lt1"/>
                </a:solidFill>
              </a:rPr>
              <a:t>Nel 2005 viene estesa la platea dei potenziali destinatari</a:t>
            </a:r>
            <a:endParaRPr b="1">
              <a:solidFill>
                <a:schemeClr val="lt1"/>
              </a:solidFill>
            </a:endParaRPr>
          </a:p>
          <a:p>
            <a:pPr marL="914400" lvl="1" indent="-355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lv" b="1">
                <a:solidFill>
                  <a:schemeClr val="lt1"/>
                </a:solidFill>
              </a:rPr>
              <a:t>Imprenditori</a:t>
            </a:r>
            <a:endParaRPr b="1">
              <a:solidFill>
                <a:schemeClr val="lt1"/>
              </a:solidFill>
            </a:endParaRPr>
          </a:p>
          <a:p>
            <a:pPr marL="914400" lvl="1" indent="-355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lv" b="1">
                <a:solidFill>
                  <a:schemeClr val="lt1"/>
                </a:solidFill>
              </a:rPr>
              <a:t>Giornalisti</a:t>
            </a:r>
            <a:endParaRPr b="1">
              <a:solidFill>
                <a:schemeClr val="lt1"/>
              </a:solidFill>
            </a:endParaRPr>
          </a:p>
          <a:p>
            <a:pPr marL="914400" lvl="1" indent="-355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lv" b="1">
                <a:solidFill>
                  <a:schemeClr val="lt1"/>
                </a:solidFill>
              </a:rPr>
              <a:t>Uomini politici</a:t>
            </a:r>
            <a:endParaRPr b="1">
              <a:solidFill>
                <a:schemeClr val="lt1"/>
              </a:solidFill>
            </a:endParaRPr>
          </a:p>
          <a:p>
            <a:pPr marL="914400" lvl="1" indent="-355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lv" b="1">
                <a:solidFill>
                  <a:schemeClr val="lt1"/>
                </a:solidFill>
              </a:rPr>
              <a:t>Sacerdoti</a:t>
            </a:r>
            <a:endParaRPr b="1">
              <a:solidFill>
                <a:schemeClr val="lt1"/>
              </a:solidFill>
            </a:endParaRPr>
          </a:p>
          <a:p>
            <a:pPr marL="914400" lvl="1" indent="-355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</a:pPr>
            <a:r>
              <a:rPr lang="lv" b="1">
                <a:solidFill>
                  <a:schemeClr val="lt1"/>
                </a:solidFill>
              </a:rPr>
              <a:t>Magistrati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59" name="Google Shape;25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325" y="347499"/>
            <a:ext cx="1917852" cy="774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ctrTitle"/>
          </p:nvPr>
        </p:nvSpPr>
        <p:spPr>
          <a:xfrm>
            <a:off x="1487052" y="980728"/>
            <a:ext cx="4536939" cy="1213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haroni"/>
              <a:buNone/>
            </a:pPr>
            <a:r>
              <a:rPr lang="lv" b="1" dirty="0">
                <a:latin typeface="Aharoni"/>
                <a:ea typeface="Aharoni"/>
                <a:cs typeface="Aharoni"/>
                <a:sym typeface="Aharoni"/>
              </a:rPr>
              <a:t>Articolo 11</a:t>
            </a:r>
            <a:endParaRPr b="1" dirty="0"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1"/>
          </p:nvPr>
        </p:nvSpPr>
        <p:spPr>
          <a:xfrm>
            <a:off x="486770" y="2245569"/>
            <a:ext cx="67056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lv" sz="2800" i="1" u="sng" dirty="0">
                <a:solidFill>
                  <a:schemeClr val="lt1"/>
                </a:solidFill>
              </a:rPr>
              <a:t>L'Italia ripudia la guerra come strumento di offesa alla libertà degli altri popoli e come mezzo di risoluzione delle controversie internazionali</a:t>
            </a:r>
            <a:r>
              <a:rPr lang="lv" sz="2800" dirty="0">
                <a:solidFill>
                  <a:schemeClr val="lt1"/>
                </a:solidFill>
              </a:rPr>
              <a:t>; consente, in condizioni di parità con gli altri Stati, alle limitazioni di sovranità necessarie ad un ordinamento che assicuri la pace e la giustizia fra le Nazioni; promuove e favorisce le organizzazioni internazionali rivolte a tale scopo.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br>
              <a:rPr lang="lv" sz="2800" b="1" dirty="0">
                <a:solidFill>
                  <a:schemeClr val="lt1"/>
                </a:solidFill>
              </a:rPr>
            </a:br>
            <a:endParaRPr sz="2800" b="1" dirty="0">
              <a:solidFill>
                <a:schemeClr val="lt1"/>
              </a:solidFill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189445" y="172944"/>
            <a:ext cx="11813100" cy="65121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4" descr="https://lh5.googleusercontent.com/UF5mM_NR8FretemP7RBvZ647v7xnKOVSaQuKQbhQGfyj6NEsEBETc5_Lzzg7vwVHZYUQNr4L1JB5GqNWFNRL2KOf5E5U4pHPzHoY48zhSlOVkb1wA7CQ-mRaUcJrYYvZ5UMoKiqbbd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8495" y="2193844"/>
            <a:ext cx="4060091" cy="348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7;p15" descr="Immagine che contiene segnale, esterni, via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709" y="396862"/>
            <a:ext cx="1132112" cy="106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">
        <p:fade/>
      </p:transition>
    </mc:Choice>
    <mc:Fallback xmlns="">
      <p:transition spd="med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>
            <a:spLocks noGrp="1"/>
          </p:cNvSpPr>
          <p:nvPr>
            <p:ph type="ctrTitle"/>
          </p:nvPr>
        </p:nvSpPr>
        <p:spPr>
          <a:xfrm>
            <a:off x="520003" y="615681"/>
            <a:ext cx="628468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haroni"/>
              <a:buNone/>
            </a:pPr>
            <a:r>
              <a:rPr lang="lv" sz="5400" b="1">
                <a:latin typeface="Aharoni"/>
                <a:ea typeface="Aharoni"/>
                <a:cs typeface="Aharoni"/>
                <a:sym typeface="Aharoni"/>
              </a:rPr>
              <a:t>Vittime del dovere tra gli Alpini</a:t>
            </a:r>
            <a:endParaRPr/>
          </a:p>
        </p:txBody>
      </p:sp>
      <p:sp>
        <p:nvSpPr>
          <p:cNvPr id="265" name="Google Shape;265;p32"/>
          <p:cNvSpPr/>
          <p:nvPr/>
        </p:nvSpPr>
        <p:spPr>
          <a:xfrm>
            <a:off x="189470" y="172994"/>
            <a:ext cx="11813060" cy="651201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325" y="347499"/>
            <a:ext cx="1917852" cy="77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 descr="https://lh5.googleusercontent.com/UqQVXUf0h7-p5bL6ruQOsnpFtEP-wJ38JzQ9hN5Dn7_TI30UURg2uk3Bv8r4Ab5bS_AFhrSBn89kou5rdL5Y24wJ7oFmMCCBmeUXdj_dyMEB547-2CoWO7WWFhg9fFPfFj_NZleI5w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3691" y="531516"/>
            <a:ext cx="3863311" cy="289748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2"/>
          <p:cNvSpPr/>
          <p:nvPr/>
        </p:nvSpPr>
        <p:spPr>
          <a:xfrm>
            <a:off x="361325" y="3130475"/>
            <a:ext cx="6980700" cy="28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lv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Gli alpini sono spesso impegnati in missioni di pace, la più importante negli ultimi anni è quella in Afghanistan.</a:t>
            </a:r>
            <a:endParaRPr sz="24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lv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 9 ottobre 2010 4 giovani Alpini viaggiavano a bordo di un Lince italiano che non ha retto alla esplosione di una mina.  </a:t>
            </a:r>
            <a:br>
              <a:rPr lang="lv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lv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lv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32" descr="Immagine che contiene veicolo militare, camion, trasporto, ciel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63691" y="3787521"/>
            <a:ext cx="3863311" cy="2410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/>
          <p:nvPr/>
        </p:nvSpPr>
        <p:spPr>
          <a:xfrm>
            <a:off x="189470" y="172994"/>
            <a:ext cx="11813060" cy="651201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3"/>
          <p:cNvSpPr txBox="1">
            <a:spLocks noGrp="1"/>
          </p:cNvSpPr>
          <p:nvPr>
            <p:ph type="ctrTitle"/>
          </p:nvPr>
        </p:nvSpPr>
        <p:spPr>
          <a:xfrm>
            <a:off x="189470" y="1015836"/>
            <a:ext cx="1181306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haroni"/>
              <a:buNone/>
            </a:pPr>
            <a:r>
              <a:rPr lang="lv" sz="5400" b="1">
                <a:latin typeface="Aharoni"/>
                <a:ea typeface="Aharoni"/>
                <a:cs typeface="Aharoni"/>
                <a:sym typeface="Aharoni"/>
              </a:rPr>
              <a:t>La storia di un soldato, di un uomo e di una vittima del dovere</a:t>
            </a:r>
            <a:br>
              <a:rPr lang="lv" sz="4860">
                <a:latin typeface="Aharoni"/>
                <a:ea typeface="Aharoni"/>
                <a:cs typeface="Aharoni"/>
                <a:sym typeface="Aharoni"/>
              </a:rPr>
            </a:br>
            <a:endParaRPr sz="4860" b="1"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76" name="Google Shape;276;p33"/>
          <p:cNvSpPr txBox="1">
            <a:spLocks noGrp="1"/>
          </p:cNvSpPr>
          <p:nvPr>
            <p:ph type="subTitle" idx="1"/>
          </p:nvPr>
        </p:nvSpPr>
        <p:spPr>
          <a:xfrm>
            <a:off x="361325" y="2663338"/>
            <a:ext cx="7959600" cy="36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lv" sz="2600" b="1">
                <a:solidFill>
                  <a:schemeClr val="lt1"/>
                </a:solidFill>
              </a:rPr>
              <a:t>Marco nasce a Milano, classe 1973 e nel ‘91 intraprende la carriera da militare. </a:t>
            </a:r>
            <a:endParaRPr sz="2600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lv" sz="2600" b="1">
                <a:solidFill>
                  <a:schemeClr val="lt1"/>
                </a:solidFill>
              </a:rPr>
              <a:t>A soli 18 anni diventa Caporal Maggiore per poi partecipare a spedizioni in Somalia ed Etiopia nel 1993.</a:t>
            </a:r>
            <a:endParaRPr sz="2600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lv" sz="2600" b="1">
                <a:solidFill>
                  <a:schemeClr val="lt1"/>
                </a:solidFill>
              </a:rPr>
              <a:t>Dopo aver compiuto un lavoro straordinario nell’esercito, Marco deve lottare con un nemico più grande degli afghani: un </a:t>
            </a:r>
            <a:r>
              <a:rPr lang="lv" sz="2600" b="1" i="1">
                <a:solidFill>
                  <a:schemeClr val="lt1"/>
                </a:solidFill>
              </a:rPr>
              <a:t>rabdomiosarcoma</a:t>
            </a:r>
            <a:endParaRPr sz="260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br>
              <a:rPr lang="lv" sz="2600" b="1">
                <a:solidFill>
                  <a:schemeClr val="lt1"/>
                </a:solidFill>
              </a:rPr>
            </a:br>
            <a:br>
              <a:rPr lang="lv" sz="2600" b="1">
                <a:solidFill>
                  <a:schemeClr val="lt1"/>
                </a:solidFill>
              </a:rPr>
            </a:br>
            <a:br>
              <a:rPr lang="lv" sz="2600" b="1">
                <a:solidFill>
                  <a:schemeClr val="lt1"/>
                </a:solidFill>
              </a:rPr>
            </a:br>
            <a:endParaRPr sz="2600" b="1">
              <a:solidFill>
                <a:schemeClr val="lt1"/>
              </a:solidFill>
            </a:endParaRPr>
          </a:p>
        </p:txBody>
      </p:sp>
      <p:pic>
        <p:nvPicPr>
          <p:cNvPr id="277" name="Google Shape;27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325" y="347499"/>
            <a:ext cx="1917852" cy="77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3" descr="https://lh4.googleusercontent.com/PqWnWuEu63oAHFRWxJrrkxevdMhn2NmiE7KHXUhanVZNeCSldIy7-wKytgQtqDuKUUt2cBHjqq-4-XMai1W6BiiYgP0b7FLEqpYt5Oa62UDYHnYQUKCgPlb7SP1cgL10HvrtYqx3KGI"/>
          <p:cNvPicPr preferRelativeResize="0"/>
          <p:nvPr/>
        </p:nvPicPr>
        <p:blipFill rotWithShape="1">
          <a:blip r:embed="rId4">
            <a:alphaModFix/>
          </a:blip>
          <a:srcRect l="2948"/>
          <a:stretch/>
        </p:blipFill>
        <p:spPr>
          <a:xfrm>
            <a:off x="8447314" y="2898424"/>
            <a:ext cx="3383361" cy="320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00">
        <p:fade/>
      </p:transition>
    </mc:Choice>
    <mc:Fallback xmlns="">
      <p:transition spd="med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4"/>
          <p:cNvSpPr txBox="1">
            <a:spLocks noGrp="1"/>
          </p:cNvSpPr>
          <p:nvPr>
            <p:ph type="ctrTitle"/>
          </p:nvPr>
        </p:nvSpPr>
        <p:spPr>
          <a:xfrm>
            <a:off x="1320270" y="1196752"/>
            <a:ext cx="9564300" cy="3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haroni"/>
              <a:buNone/>
            </a:pPr>
            <a:r>
              <a:rPr lang="lv" sz="5400" b="1" dirty="0">
                <a:latin typeface="Aharoni"/>
                <a:ea typeface="Aharoni"/>
                <a:cs typeface="Aharoni"/>
                <a:sym typeface="Aharoni"/>
              </a:rPr>
              <a:t>Il riconoscimento come vittima del dovere</a:t>
            </a:r>
            <a:br>
              <a:rPr lang="lv" sz="5400" b="1" dirty="0">
                <a:latin typeface="Aharoni"/>
                <a:ea typeface="Aharoni"/>
                <a:cs typeface="Aharoni"/>
                <a:sym typeface="Aharoni"/>
              </a:rPr>
            </a:br>
            <a:br>
              <a:rPr lang="lv" sz="4860" dirty="0">
                <a:latin typeface="Aharoni"/>
                <a:ea typeface="Aharoni"/>
                <a:cs typeface="Aharoni"/>
                <a:sym typeface="Aharoni"/>
              </a:rPr>
            </a:br>
            <a:endParaRPr sz="4860" dirty="0"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84" name="Google Shape;284;p34"/>
          <p:cNvSpPr txBox="1">
            <a:spLocks noGrp="1"/>
          </p:cNvSpPr>
          <p:nvPr>
            <p:ph type="subTitle" idx="1"/>
          </p:nvPr>
        </p:nvSpPr>
        <p:spPr>
          <a:xfrm>
            <a:off x="882305" y="3415662"/>
            <a:ext cx="5544065" cy="326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lv" b="1">
                <a:solidFill>
                  <a:schemeClr val="lt1"/>
                </a:solidFill>
              </a:rPr>
              <a:t>Il Sergente Marco Riccardi è stato riconosciuto Vittima del dovere a seguito della richiesta da parte dei familiari.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lv" b="1">
                <a:solidFill>
                  <a:schemeClr val="lt1"/>
                </a:solidFill>
              </a:rPr>
              <a:t>Il rabdomiosarcoma è stato causato dalla continua esposizione all’uranio presente negli ordigni.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lv" b="1">
                <a:solidFill>
                  <a:schemeClr val="lt1"/>
                </a:solidFill>
              </a:rPr>
              <a:t> </a:t>
            </a:r>
            <a:br>
              <a:rPr lang="lv" b="1">
                <a:solidFill>
                  <a:schemeClr val="lt1"/>
                </a:solidFill>
              </a:rPr>
            </a:br>
            <a:br>
              <a:rPr lang="lv"/>
            </a:br>
            <a:endParaRPr b="1">
              <a:solidFill>
                <a:schemeClr val="lt1"/>
              </a:solidFill>
            </a:endParaRPr>
          </a:p>
        </p:txBody>
      </p:sp>
      <p:sp>
        <p:nvSpPr>
          <p:cNvPr id="285" name="Google Shape;285;p34"/>
          <p:cNvSpPr/>
          <p:nvPr/>
        </p:nvSpPr>
        <p:spPr>
          <a:xfrm>
            <a:off x="195870" y="172944"/>
            <a:ext cx="11813100" cy="65121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325" y="347499"/>
            <a:ext cx="1917852" cy="77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4"/>
          <p:cNvPicPr preferRelativeResize="0"/>
          <p:nvPr/>
        </p:nvPicPr>
        <p:blipFill rotWithShape="1">
          <a:blip r:embed="rId4">
            <a:alphaModFix/>
          </a:blip>
          <a:srcRect l="30715" t="9015" r="30147" b="5044"/>
          <a:stretch/>
        </p:blipFill>
        <p:spPr>
          <a:xfrm>
            <a:off x="7824575" y="3079700"/>
            <a:ext cx="3020624" cy="3394575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"/>
          <p:cNvSpPr txBox="1">
            <a:spLocks noGrp="1"/>
          </p:cNvSpPr>
          <p:nvPr>
            <p:ph type="ctrTitle"/>
          </p:nvPr>
        </p:nvSpPr>
        <p:spPr>
          <a:xfrm>
            <a:off x="1524000" y="1005637"/>
            <a:ext cx="9144000" cy="1278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haroni"/>
              <a:buNone/>
            </a:pPr>
            <a:r>
              <a:rPr lang="lv" b="1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Bibliografia</a:t>
            </a:r>
            <a:endParaRPr b="1" dirty="0">
              <a:solidFill>
                <a:schemeClr val="lt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293" name="Google Shape;293;p35"/>
          <p:cNvSpPr txBox="1">
            <a:spLocks noGrp="1"/>
          </p:cNvSpPr>
          <p:nvPr>
            <p:ph type="subTitle" idx="1"/>
          </p:nvPr>
        </p:nvSpPr>
        <p:spPr>
          <a:xfrm>
            <a:off x="1524000" y="311709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828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None/>
            </a:pPr>
            <a:r>
              <a:rPr lang="lv" sz="1860" b="1">
                <a:solidFill>
                  <a:schemeClr val="lt1"/>
                </a:solidFill>
              </a:rPr>
              <a:t>Il Messaggero</a:t>
            </a:r>
            <a:endParaRPr sz="186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None/>
            </a:pPr>
            <a:r>
              <a:rPr lang="lv" sz="1860" b="1">
                <a:solidFill>
                  <a:schemeClr val="lt1"/>
                </a:solidFill>
              </a:rPr>
              <a:t>Corriere Della Sera </a:t>
            </a:r>
            <a:endParaRPr sz="186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None/>
            </a:pPr>
            <a:r>
              <a:rPr lang="lv" sz="1860" b="1">
                <a:solidFill>
                  <a:schemeClr val="lt1"/>
                </a:solidFill>
              </a:rPr>
              <a:t>www.esercito.difesa.it</a:t>
            </a:r>
            <a:endParaRPr sz="186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None/>
            </a:pPr>
            <a:r>
              <a:rPr lang="lv" sz="1860" b="1">
                <a:solidFill>
                  <a:schemeClr val="lt1"/>
                </a:solidFill>
              </a:rPr>
              <a:t>www.vittimedeldovere.it</a:t>
            </a:r>
            <a:endParaRPr sz="186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None/>
            </a:pPr>
            <a:r>
              <a:rPr lang="lv" sz="1860" b="1">
                <a:solidFill>
                  <a:schemeClr val="lt1"/>
                </a:solidFill>
              </a:rPr>
              <a:t>Wikipedia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None/>
            </a:pPr>
            <a:r>
              <a:rPr lang="lv" sz="1860" b="1">
                <a:solidFill>
                  <a:schemeClr val="lt1"/>
                </a:solidFill>
              </a:rPr>
              <a:t>YouTube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None/>
            </a:pPr>
            <a:r>
              <a:rPr lang="lv" sz="1860" b="1">
                <a:solidFill>
                  <a:schemeClr val="lt1"/>
                </a:solidFill>
              </a:rPr>
              <a:t>Google immagini </a:t>
            </a:r>
            <a:endParaRPr/>
          </a:p>
        </p:txBody>
      </p:sp>
      <p:sp>
        <p:nvSpPr>
          <p:cNvPr id="294" name="Google Shape;294;p35"/>
          <p:cNvSpPr/>
          <p:nvPr/>
        </p:nvSpPr>
        <p:spPr>
          <a:xfrm>
            <a:off x="189445" y="172944"/>
            <a:ext cx="11813100" cy="65121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checker/>
      </p:transition>
    </mc:Choice>
    <mc:Fallback xmlns="">
      <p:transition spd="slow" advTm="5000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6"/>
          <p:cNvSpPr txBox="1">
            <a:spLocks noGrp="1"/>
          </p:cNvSpPr>
          <p:nvPr>
            <p:ph type="ctrTitle"/>
          </p:nvPr>
        </p:nvSpPr>
        <p:spPr>
          <a:xfrm>
            <a:off x="1669143" y="2143951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haroni"/>
              <a:buNone/>
            </a:pPr>
            <a:br>
              <a:rPr lang="lv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</a:br>
            <a:endParaRPr>
              <a:solidFill>
                <a:schemeClr val="lt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00" name="Google Shape;300;p36"/>
          <p:cNvSpPr txBox="1">
            <a:spLocks noGrp="1"/>
          </p:cNvSpPr>
          <p:nvPr>
            <p:ph type="subTitle" idx="1"/>
          </p:nvPr>
        </p:nvSpPr>
        <p:spPr>
          <a:xfrm>
            <a:off x="1378857" y="1115355"/>
            <a:ext cx="9666514" cy="1262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lv" sz="4400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Liceo Majorana Desio a.s.2018-19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solidFill>
                <a:schemeClr val="lt1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>
              <a:solidFill>
                <a:schemeClr val="lt1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endParaRPr sz="4400" dirty="0">
              <a:solidFill>
                <a:schemeClr val="lt1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endParaRPr sz="4400" dirty="0">
              <a:solidFill>
                <a:schemeClr val="lt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01" name="Google Shape;301;p36"/>
          <p:cNvSpPr/>
          <p:nvPr/>
        </p:nvSpPr>
        <p:spPr>
          <a:xfrm>
            <a:off x="189470" y="172994"/>
            <a:ext cx="11813060" cy="651201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6"/>
          <p:cNvSpPr/>
          <p:nvPr/>
        </p:nvSpPr>
        <p:spPr>
          <a:xfrm>
            <a:off x="3599544" y="2083254"/>
            <a:ext cx="7213599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lv" sz="2800" b="0" i="0" u="none" strike="noStrike" cap="none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GLI ALUNNI DELLA </a:t>
            </a:r>
            <a:r>
              <a:rPr lang="lv" sz="4400" b="0" i="0" u="none" strike="noStrike" cap="none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4</a:t>
            </a:r>
            <a:r>
              <a:rPr lang="lv" sz="2800" b="0" i="0" u="none" strike="noStrike" cap="none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lt1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lv" sz="2800" b="0" i="0" u="none" strike="noStrike" cap="none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Riccardo Cazzaniga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lv" sz="2800" b="0" i="0" u="none" strike="noStrike" cap="none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Eleonora Ponti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lv" sz="2800" b="0" i="0" u="none" strike="noStrike" cap="none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Samuele Orsenigo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lv" sz="2800" b="0" i="0" u="none" strike="noStrike" cap="none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Alessandro Bellù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lv" sz="2800" b="0" i="0" u="none" strike="noStrike" cap="none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Edoardo Cardani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lv" sz="2800" b="0" i="0" u="none" strike="noStrike" cap="none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Nicolò Sardella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307100"/>
            <a:ext cx="1262750" cy="12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checker/>
      </p:transition>
    </mc:Choice>
    <mc:Fallback xmlns="">
      <p:transition spd="slow" advTm="5000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ctrTitle"/>
          </p:nvPr>
        </p:nvSpPr>
        <p:spPr>
          <a:xfrm>
            <a:off x="1287438" y="2062162"/>
            <a:ext cx="581667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haroni"/>
              <a:buNone/>
            </a:pPr>
            <a:r>
              <a:rPr lang="lv" sz="5400" b="1" dirty="0">
                <a:latin typeface="Aharoni"/>
                <a:ea typeface="Aharoni"/>
                <a:cs typeface="Aharoni"/>
                <a:sym typeface="Aharoni"/>
              </a:rPr>
              <a:t>Ma allora a che serve l’esercito?</a:t>
            </a:r>
            <a:br>
              <a:rPr lang="lv" sz="5400" b="1" dirty="0">
                <a:latin typeface="Aharoni"/>
                <a:ea typeface="Aharoni"/>
                <a:cs typeface="Aharoni"/>
                <a:sym typeface="Aharoni"/>
              </a:rPr>
            </a:br>
            <a:br>
              <a:rPr lang="lv" sz="5400" dirty="0">
                <a:latin typeface="Aharoni"/>
                <a:ea typeface="Aharoni"/>
                <a:cs typeface="Aharoni"/>
                <a:sym typeface="Aharoni"/>
              </a:rPr>
            </a:br>
            <a:endParaRPr sz="5400" dirty="0"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189470" y="172994"/>
            <a:ext cx="11813100" cy="65121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5"/>
          <p:cNvSpPr txBox="1">
            <a:spLocks noGrp="1"/>
          </p:cNvSpPr>
          <p:nvPr>
            <p:ph type="subTitle" idx="1"/>
          </p:nvPr>
        </p:nvSpPr>
        <p:spPr>
          <a:xfrm>
            <a:off x="1287439" y="3255962"/>
            <a:ext cx="10445360" cy="372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Char char="•"/>
            </a:pPr>
            <a:r>
              <a:rPr lang="lv" sz="3200" b="1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Difesa dello stato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Char char="•"/>
            </a:pPr>
            <a:r>
              <a:rPr lang="lv" sz="3200" b="1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Difesa degli spazi euro-atlantici ed </a:t>
            </a:r>
            <a:r>
              <a:rPr lang="lv" sz="32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lang="lv" sz="3200" b="1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uro-mediterranei</a:t>
            </a:r>
            <a:endParaRPr lang="it-IT" sz="3200" b="1" i="0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Char char="•"/>
            </a:pPr>
            <a:r>
              <a:rPr lang="lv" sz="3200" b="1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Contributo alla realizzazione della pace e della sicurezza internazionale</a:t>
            </a:r>
            <a:endParaRPr sz="3200" b="1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br>
              <a:rPr lang="lv" sz="3200" b="0" i="0" u="none" strike="noStrike" cap="none" dirty="0">
                <a:solidFill>
                  <a:schemeClr val="lt1"/>
                </a:solidFill>
              </a:rPr>
            </a:br>
            <a:br>
              <a:rPr lang="lv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5" descr="Immagine che contiene edifici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5232" y="1266566"/>
            <a:ext cx="3575003" cy="2554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 descr="Immagine che contiene segnale, esterni, via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709" y="396862"/>
            <a:ext cx="1132112" cy="106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ctrTitle"/>
          </p:nvPr>
        </p:nvSpPr>
        <p:spPr>
          <a:xfrm>
            <a:off x="1712686" y="0"/>
            <a:ext cx="9144000" cy="149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haroni"/>
              <a:buNone/>
            </a:pPr>
            <a:r>
              <a:rPr lang="lv" sz="5400" b="1" dirty="0">
                <a:latin typeface="Aharoni"/>
                <a:ea typeface="Aharoni"/>
                <a:cs typeface="Aharoni"/>
                <a:sym typeface="Aharoni"/>
              </a:rPr>
              <a:t>Operazioni internazionali</a:t>
            </a:r>
            <a:endParaRPr dirty="0"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1"/>
          </p:nvPr>
        </p:nvSpPr>
        <p:spPr>
          <a:xfrm>
            <a:off x="856735" y="2902857"/>
            <a:ext cx="10478530" cy="326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br>
              <a:rPr lang="lv" b="1">
                <a:solidFill>
                  <a:schemeClr val="lt1"/>
                </a:solidFill>
              </a:rPr>
            </a:br>
            <a:endParaRPr b="1">
              <a:solidFill>
                <a:schemeClr val="lt1"/>
              </a:solidFill>
            </a:endParaRPr>
          </a:p>
        </p:txBody>
      </p:sp>
      <p:sp>
        <p:nvSpPr>
          <p:cNvPr id="114" name="Google Shape;114;p16"/>
          <p:cNvSpPr/>
          <p:nvPr/>
        </p:nvSpPr>
        <p:spPr>
          <a:xfrm>
            <a:off x="189470" y="172994"/>
            <a:ext cx="11813060" cy="651201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16" descr="Immagine che contiene segnale, esterni, vi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709" y="396862"/>
            <a:ext cx="1132112" cy="10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 descr="https://lh6.googleusercontent.com/c4GVGtbhNcgWoCCu6_19B193vzdFgov59SrW7XUuQ_FjwYNNUww9kVjM-PKvttSL8Fn6S2muW-s9lBQ_lgQQG2h1l15MXaoHPZ1QSaLb1ZVzsM15UCPu0tAt16ziJKlWFAI9O-Sq5q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3719" y="4682661"/>
            <a:ext cx="3775301" cy="1786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 descr="https://lh6.googleusercontent.com/G5gQUm6iizP9QZJRZUXxn9KqOQ04fypClBh6y6xjk4FvBeFhKlj92h3YFZuNknAPg-GEJkUwrFy8CR8psgSjLgOLpMyX6QSqvMRLRixBDz8uQgfvzYexklWYg9RTP4aPbPrNVUDwu8c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47559" y="1493795"/>
            <a:ext cx="3722571" cy="226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 descr="https://lh4.googleusercontent.com/Y6Eyki1-vUPoaoVzv46uIJXdiPKjjVY-vvCj306lzz_C0JZLUEhsGwMmSy5MCAKYS5y-zlEkIHWNFQCnlIJQ9dAt3dd4-5MeRQIS_TT_LkLJEM3k3BT7VUGIs1c_r06IjNuSBGVfD6Q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07186" y="2966383"/>
            <a:ext cx="3024398" cy="208237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/>
          <p:nvPr/>
        </p:nvSpPr>
        <p:spPr>
          <a:xfrm>
            <a:off x="593292" y="1779909"/>
            <a:ext cx="4850100" cy="46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lv" sz="2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 operazioni militari stimolano la crescita del Paese </a:t>
            </a:r>
            <a:r>
              <a:rPr lang="lv" sz="2200" b="1" dirty="0">
                <a:solidFill>
                  <a:schemeClr val="lt1"/>
                </a:solidFill>
              </a:rPr>
              <a:t>e</a:t>
            </a:r>
            <a:r>
              <a:rPr lang="lv" sz="2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promuovono la coscienza dell'importanza per l’Italia di assumere ruoli di sempre maggior</a:t>
            </a:r>
            <a:r>
              <a:rPr lang="lv" sz="2200" b="1" dirty="0">
                <a:solidFill>
                  <a:schemeClr val="lt1"/>
                </a:solidFill>
              </a:rPr>
              <a:t>e</a:t>
            </a:r>
            <a:r>
              <a:rPr lang="lv" sz="2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responsabilità in campo internazionale.</a:t>
            </a:r>
            <a:endParaRPr sz="2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200" b="1" dirty="0">
              <a:solidFill>
                <a:schemeClr val="lt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lv" sz="2200" b="1" dirty="0">
                <a:solidFill>
                  <a:schemeClr val="lt1"/>
                </a:solidFill>
              </a:rPr>
              <a:t>Tra questi ricordiamo:</a:t>
            </a:r>
            <a:endParaRPr sz="2200" b="1" dirty="0">
              <a:solidFill>
                <a:schemeClr val="lt1"/>
              </a:solidFill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●"/>
            </a:pPr>
            <a:r>
              <a:rPr lang="lv" sz="2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Bonifica dei territori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●"/>
            </a:pPr>
            <a:r>
              <a:rPr lang="lv" sz="2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Addestramento personale locale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●"/>
            </a:pPr>
            <a:r>
              <a:rPr lang="lv" sz="2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Operazioni militari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lv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lv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spd="med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ctrTitle"/>
          </p:nvPr>
        </p:nvSpPr>
        <p:spPr>
          <a:xfrm>
            <a:off x="735994" y="232136"/>
            <a:ext cx="9144000" cy="1305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haroni"/>
              <a:buNone/>
            </a:pPr>
            <a:r>
              <a:rPr lang="lv" sz="5400" b="1" dirty="0">
                <a:latin typeface="Aharoni"/>
                <a:ea typeface="Aharoni"/>
                <a:cs typeface="Aharoni"/>
                <a:sym typeface="Aharoni"/>
              </a:rPr>
              <a:t>Operazioni nazionali</a:t>
            </a:r>
            <a:endParaRPr dirty="0"/>
          </a:p>
        </p:txBody>
      </p:sp>
      <p:sp>
        <p:nvSpPr>
          <p:cNvPr id="125" name="Google Shape;125;p17"/>
          <p:cNvSpPr/>
          <p:nvPr/>
        </p:nvSpPr>
        <p:spPr>
          <a:xfrm>
            <a:off x="189470" y="172994"/>
            <a:ext cx="11813060" cy="651201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7" descr="Immagine che contiene segnale, esterni, vi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709" y="396862"/>
            <a:ext cx="1132112" cy="10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712450" y="2747700"/>
            <a:ext cx="4171800" cy="30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Char char="●"/>
            </a:pPr>
            <a:r>
              <a:rPr lang="lv" sz="3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Operazioni sul territorio</a:t>
            </a:r>
            <a:endParaRPr sz="3000"/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Char char="●"/>
            </a:pPr>
            <a:r>
              <a:rPr lang="lv" sz="3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Prevenzione incendi </a:t>
            </a:r>
            <a:endParaRPr sz="3000"/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Char char="●"/>
            </a:pPr>
            <a:r>
              <a:rPr lang="lv" sz="3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Soccorso </a:t>
            </a:r>
            <a:r>
              <a:rPr lang="lv"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 calamità naturali</a:t>
            </a:r>
            <a:endParaRPr sz="3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Char char="●"/>
            </a:pPr>
            <a:r>
              <a:rPr lang="lv"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Presidio e prevenzione in zone sensibili</a:t>
            </a: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17" descr="https://lh4.googleusercontent.com/UHUOyFg16SYC2RBq3it0Rug-YkP4xWqF3qqiIMjhBGCBsGaKYfAdw1-pD0h8I9_m-920Eszp6b76D_xw0seC9-dGaeMHOcCqJqgIg8zjvxwmd4uSzC-U8x0R5xpbCWA5BCuEBxJcWO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3087" y="1659119"/>
            <a:ext cx="3953555" cy="237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 descr="https://lh3.googleusercontent.com/GuRlUF7YSh0OnpVzKDLi-oqgoCb3OL8QYeyfR2dBA8UFq4PYOF1O8k583h0TIGAoulTrPGmzKJccZyX34cPKTuqIQ3y-ywfZRn-2uJiOPKyznmAOlPTckg2kEAf9f1CdjmrYB6sjoR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69906" y="1412491"/>
            <a:ext cx="2669981" cy="177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 descr="https://lh4.googleusercontent.com/OrAMz4RARg-Zs4i5PML5o1p3xgTFVsRBEGh26CPnz5C2zQBqnWmbbcLB7Jp0cohC88bpiNej2Idw88uiV2futrVyEE4_yBrpYKIvL8t3G0e-730RBg5PU0J7ucAnuxrTKWXVobDUN0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84257" y="4383757"/>
            <a:ext cx="3586282" cy="204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 descr="https://lh4.googleusercontent.com/xY_uF5KBBv4Dn_lPQ7n5xOFM1mDq6hnwvzV3TtFu0eR426JOwbT2-htcrIiIpibtZji8PkytkIfE5S-3n8UQQzBjpt3XA4wpyEvEhfG17JPbkLNzjt1WVMyZXAy_yuwBjZS4CB014sU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75180" y="3624972"/>
            <a:ext cx="2889833" cy="2123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/>
          <p:nvPr/>
        </p:nvSpPr>
        <p:spPr>
          <a:xfrm>
            <a:off x="189470" y="172994"/>
            <a:ext cx="11813060" cy="651201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8"/>
          <p:cNvSpPr txBox="1">
            <a:spLocks noGrp="1"/>
          </p:cNvSpPr>
          <p:nvPr>
            <p:ph type="ctrTitle"/>
          </p:nvPr>
        </p:nvSpPr>
        <p:spPr>
          <a:xfrm>
            <a:off x="1577821" y="356436"/>
            <a:ext cx="9144000" cy="182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haroni"/>
              <a:buNone/>
            </a:pPr>
            <a:r>
              <a:rPr lang="lv" sz="5400" b="1">
                <a:latin typeface="Aharoni"/>
                <a:ea typeface="Aharoni"/>
                <a:cs typeface="Aharoni"/>
                <a:sym typeface="Aharoni"/>
              </a:rPr>
              <a:t>Operazione Strade Sicure (2008-</a:t>
            </a:r>
            <a:r>
              <a:rPr lang="lv" sz="4400" b="1">
                <a:latin typeface="Aharoni"/>
                <a:ea typeface="Aharoni"/>
                <a:cs typeface="Aharoni"/>
                <a:sym typeface="Aharoni"/>
              </a:rPr>
              <a:t>oggi)</a:t>
            </a:r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subTitle" idx="1"/>
          </p:nvPr>
        </p:nvSpPr>
        <p:spPr>
          <a:xfrm>
            <a:off x="784175" y="2569025"/>
            <a:ext cx="6224400" cy="3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lv" sz="2600" b="1">
                <a:solidFill>
                  <a:schemeClr val="lt1"/>
                </a:solidFill>
              </a:rPr>
              <a:t>Prevenzione e contrasto alla  criminalità e al terrorismo. </a:t>
            </a:r>
            <a:endParaRPr sz="2600"/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lv" sz="2600" b="1">
                <a:solidFill>
                  <a:schemeClr val="lt1"/>
                </a:solidFill>
              </a:rPr>
              <a:t>Vigilanza su: </a:t>
            </a:r>
            <a:endParaRPr sz="2600" b="1">
              <a:solidFill>
                <a:schemeClr val="lt1"/>
              </a:solidFill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○"/>
            </a:pPr>
            <a:r>
              <a:rPr lang="lv" sz="2600" b="1">
                <a:solidFill>
                  <a:schemeClr val="lt1"/>
                </a:solidFill>
              </a:rPr>
              <a:t>siti istituzionali</a:t>
            </a:r>
            <a:endParaRPr sz="2600" b="1">
              <a:solidFill>
                <a:schemeClr val="lt1"/>
              </a:solidFill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○"/>
            </a:pPr>
            <a:r>
              <a:rPr lang="lv" sz="2600" b="1">
                <a:solidFill>
                  <a:schemeClr val="lt1"/>
                </a:solidFill>
              </a:rPr>
              <a:t>nodi di scambio</a:t>
            </a:r>
            <a:endParaRPr sz="2600" b="1">
              <a:solidFill>
                <a:schemeClr val="lt1"/>
              </a:solidFill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○"/>
            </a:pPr>
            <a:r>
              <a:rPr lang="lv" sz="2600" b="1">
                <a:solidFill>
                  <a:schemeClr val="lt1"/>
                </a:solidFill>
              </a:rPr>
              <a:t>luoghi di culto</a:t>
            </a:r>
            <a:endParaRPr sz="2600" b="1">
              <a:solidFill>
                <a:schemeClr val="lt1"/>
              </a:solidFill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○"/>
            </a:pPr>
            <a:r>
              <a:rPr lang="lv" sz="2600" b="1">
                <a:solidFill>
                  <a:schemeClr val="lt1"/>
                </a:solidFill>
              </a:rPr>
              <a:t>valichi di frontiera </a:t>
            </a:r>
            <a:endParaRPr sz="2600" b="1">
              <a:solidFill>
                <a:schemeClr val="lt1"/>
              </a:solidFill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○"/>
            </a:pPr>
            <a:r>
              <a:rPr lang="lv" sz="2600" b="1">
                <a:solidFill>
                  <a:schemeClr val="lt1"/>
                </a:solidFill>
              </a:rPr>
              <a:t>31 siti dichiarati Patrimonio dell’umanità dall’UNESCO.</a:t>
            </a: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br>
              <a:rPr lang="lv" sz="2600" b="1">
                <a:solidFill>
                  <a:schemeClr val="lt1"/>
                </a:solidFill>
              </a:rPr>
            </a:br>
            <a:endParaRPr sz="2600" b="1">
              <a:solidFill>
                <a:schemeClr val="lt1"/>
              </a:solidFill>
            </a:endParaRPr>
          </a:p>
        </p:txBody>
      </p:sp>
      <p:pic>
        <p:nvPicPr>
          <p:cNvPr id="139" name="Google Shape;139;p18" descr="Immagine che contiene segnale, esterni, vi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709" y="396862"/>
            <a:ext cx="1132112" cy="10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 descr="https://lh5.googleusercontent.com/sKyiRWXWXMdeERqn-svjihnHO9KbsNd2mp90qzVtx82Dn7aZ4wa4gzTJ49GyEGerEoHgQSCGW3Ht4ZFUxPOLrCglRe_OEB04Tv4SMYhq6NAl7wF9QnNlFXpbcCqOqlqFQudWMTP3HPU"/>
          <p:cNvPicPr preferRelativeResize="0"/>
          <p:nvPr/>
        </p:nvPicPr>
        <p:blipFill rotWithShape="1">
          <a:blip r:embed="rId4">
            <a:alphaModFix/>
          </a:blip>
          <a:srcRect t="5981"/>
          <a:stretch/>
        </p:blipFill>
        <p:spPr>
          <a:xfrm>
            <a:off x="7424351" y="2569024"/>
            <a:ext cx="4435345" cy="37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/>
          <p:nvPr/>
        </p:nvSpPr>
        <p:spPr>
          <a:xfrm>
            <a:off x="189470" y="172994"/>
            <a:ext cx="11813060" cy="6512011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haroni"/>
              <a:buNone/>
            </a:pPr>
            <a:r>
              <a:rPr lang="lv" b="1" dirty="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Il corpo degli Alpini</a:t>
            </a:r>
            <a:endParaRPr b="1" dirty="0"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lv" sz="3600" i="1">
                <a:solidFill>
                  <a:schemeClr val="lt1"/>
                </a:solidFill>
              </a:rPr>
              <a:t>-Di qui non si passa!-</a:t>
            </a:r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471" y="195951"/>
            <a:ext cx="1404250" cy="14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lpini Bergamo - Bersagliere ha cento pen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47556" y="4509120"/>
            <a:ext cx="1096888" cy="1096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>
            <a:spLocks noGrp="1"/>
          </p:cNvSpPr>
          <p:nvPr>
            <p:ph type="ctrTitle"/>
          </p:nvPr>
        </p:nvSpPr>
        <p:spPr>
          <a:xfrm>
            <a:off x="1524000" y="-136071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haroni"/>
              <a:buNone/>
            </a:pPr>
            <a:r>
              <a:rPr lang="lv" sz="5400" b="1" dirty="0">
                <a:latin typeface="Aharoni"/>
                <a:ea typeface="Aharoni"/>
                <a:cs typeface="Aharoni"/>
                <a:sym typeface="Aharoni"/>
              </a:rPr>
              <a:t>La storia degli Alpini</a:t>
            </a:r>
            <a:endParaRPr dirty="0"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1400922" y="2423567"/>
            <a:ext cx="7530000" cy="3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 b="1">
                <a:solidFill>
                  <a:schemeClr val="lt1"/>
                </a:solidFill>
              </a:rPr>
              <a:t>Il Corpo degli Alpini venne fondato dal maggiore Giuseppe Parrucchetti nel 1872 con il preciso scopo di </a:t>
            </a:r>
            <a:r>
              <a:rPr lang="lv" b="1" i="1" u="sng">
                <a:solidFill>
                  <a:schemeClr val="lt1"/>
                </a:solidFill>
              </a:rPr>
              <a:t>difendere i confini montani del nord Italia</a:t>
            </a:r>
            <a:r>
              <a:rPr lang="lv" b="1">
                <a:solidFill>
                  <a:schemeClr val="lt1"/>
                </a:solidFill>
              </a:rPr>
              <a:t> costituiti dall’arco alpino </a:t>
            </a:r>
            <a:r>
              <a:rPr lang="lv" b="1" i="1" u="sng">
                <a:solidFill>
                  <a:schemeClr val="lt1"/>
                </a:solidFill>
              </a:rPr>
              <a:t>e rappresenta il più antico corpo</a:t>
            </a:r>
            <a:r>
              <a:rPr lang="lv" b="1">
                <a:solidFill>
                  <a:schemeClr val="lt1"/>
                </a:solidFill>
              </a:rPr>
              <a:t> di fanteria da montagna attivo nel mondo.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lv" b="1">
                <a:solidFill>
                  <a:schemeClr val="lt1"/>
                </a:solidFill>
              </a:rPr>
              <a:t>Nel 1882, a dieci anni dalla nascita del Corpo, per esigenze operative si ebbe un più consistente ampliamento del Corpo con la </a:t>
            </a:r>
            <a:r>
              <a:rPr lang="lv" b="1" i="1" u="sng">
                <a:solidFill>
                  <a:schemeClr val="lt1"/>
                </a:solidFill>
              </a:rPr>
              <a:t>costituzione dei primi sei reggimenti alpini.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br>
              <a:rPr lang="lv" b="1">
                <a:solidFill>
                  <a:schemeClr val="lt1"/>
                </a:solidFill>
              </a:rPr>
            </a:br>
            <a:br>
              <a:rPr lang="lv" b="1">
                <a:solidFill>
                  <a:schemeClr val="lt1"/>
                </a:solidFill>
              </a:rPr>
            </a:br>
            <a:endParaRPr b="1">
              <a:solidFill>
                <a:schemeClr val="lt1"/>
              </a:solidFill>
            </a:endParaRPr>
          </a:p>
        </p:txBody>
      </p:sp>
      <p:sp>
        <p:nvSpPr>
          <p:cNvPr id="156" name="Google Shape;156;p20"/>
          <p:cNvSpPr/>
          <p:nvPr/>
        </p:nvSpPr>
        <p:spPr>
          <a:xfrm>
            <a:off x="189445" y="172994"/>
            <a:ext cx="11813100" cy="65121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471" y="195951"/>
            <a:ext cx="1404250" cy="14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 rotWithShape="1">
          <a:blip r:embed="rId4">
            <a:alphaModFix/>
          </a:blip>
          <a:srcRect l="45711"/>
          <a:stretch/>
        </p:blipFill>
        <p:spPr>
          <a:xfrm>
            <a:off x="9108489" y="2341513"/>
            <a:ext cx="2361461" cy="330032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 txBox="1"/>
          <p:nvPr/>
        </p:nvSpPr>
        <p:spPr>
          <a:xfrm>
            <a:off x="9012315" y="5641836"/>
            <a:ext cx="26899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 sz="1800" b="1" i="1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GIUSEPPE PARRUCCHETTI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135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subTitle" idx="1"/>
          </p:nvPr>
        </p:nvSpPr>
        <p:spPr>
          <a:xfrm>
            <a:off x="1593721" y="1069967"/>
            <a:ext cx="8708700" cy="5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lv" b="1">
                <a:solidFill>
                  <a:schemeClr val="lt1"/>
                </a:solidFill>
              </a:rPr>
              <a:t>Nell’ottobre 1911 gli alpini parteciparono alla guerra italo - turca (con 10 battaglioni e 13 batterie di artiglieria da montagna). </a:t>
            </a:r>
            <a:endParaRPr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lv" b="1">
                <a:solidFill>
                  <a:schemeClr val="lt1"/>
                </a:solidFill>
              </a:rPr>
              <a:t>Nel 1915 l’Italia entrò in guerra contro l’Austria – Ungheria il Corpo partecipò al conflitto (con 88 battaglioni e 66 gruppi di artiglieria da montagna, oltre 240.000 alpini).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lv" b="1">
                <a:solidFill>
                  <a:schemeClr val="lt1"/>
                </a:solidFill>
              </a:rPr>
              <a:t>Nel 1919 fu fondata l’Associazione Nazionale Alpini.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lv" b="1">
                <a:solidFill>
                  <a:schemeClr val="lt1"/>
                </a:solidFill>
              </a:rPr>
              <a:t>Nel gennaio del 1936 gli alpini vennero inviati in Etiopia a combattere sui rilievi africani, a fianco di altri corpi.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lv" b="1">
                <a:solidFill>
                  <a:schemeClr val="lt1"/>
                </a:solidFill>
              </a:rPr>
              <a:t>Nel corso della seconda guerra mondiale gli alpini combatterono sulle Alpi occidentali, in Grecia, e soprattutto in Russia. Durante la guerra di liberazione diedero apporto decisivo alla Resistenza partigiana per riconquistare l’indipendenza nazionale.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br>
              <a:rPr lang="lv" b="1">
                <a:solidFill>
                  <a:schemeClr val="lt1"/>
                </a:solidFill>
              </a:rPr>
            </a:br>
            <a:br>
              <a:rPr lang="lv" b="1">
                <a:solidFill>
                  <a:schemeClr val="lt1"/>
                </a:solidFill>
              </a:rPr>
            </a:br>
            <a:endParaRPr b="1">
              <a:solidFill>
                <a:schemeClr val="lt1"/>
              </a:solidFill>
            </a:endParaRPr>
          </a:p>
        </p:txBody>
      </p:sp>
      <p:sp>
        <p:nvSpPr>
          <p:cNvPr id="165" name="Google Shape;165;p21"/>
          <p:cNvSpPr/>
          <p:nvPr/>
        </p:nvSpPr>
        <p:spPr>
          <a:xfrm>
            <a:off x="189445" y="172994"/>
            <a:ext cx="11813100" cy="65121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471" y="195951"/>
            <a:ext cx="1404250" cy="140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1125</Words>
  <Application>Microsoft Office PowerPoint</Application>
  <PresentationFormat>Widescreen</PresentationFormat>
  <Paragraphs>144</Paragraphs>
  <Slides>24</Slides>
  <Notes>24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0" baseType="lpstr">
      <vt:lpstr>Arial</vt:lpstr>
      <vt:lpstr>Times New Roman</vt:lpstr>
      <vt:lpstr>Calibri</vt:lpstr>
      <vt:lpstr>Aharoni</vt:lpstr>
      <vt:lpstr>Lato</vt:lpstr>
      <vt:lpstr>Tema di Office</vt:lpstr>
      <vt:lpstr>INSIEME PER LA LEGALITA’</vt:lpstr>
      <vt:lpstr>Articolo 11</vt:lpstr>
      <vt:lpstr>Ma allora a che serve l’esercito?  </vt:lpstr>
      <vt:lpstr>Operazioni internazionali</vt:lpstr>
      <vt:lpstr>Operazioni nazionali</vt:lpstr>
      <vt:lpstr>Operazione Strade Sicure (2008-oggi)</vt:lpstr>
      <vt:lpstr>Il corpo degli Alpini</vt:lpstr>
      <vt:lpstr>La storia degli Alpini</vt:lpstr>
      <vt:lpstr>Presentazione standard di PowerPoint</vt:lpstr>
      <vt:lpstr>Presentazione standard di PowerPoint</vt:lpstr>
      <vt:lpstr>La divisa </vt:lpstr>
      <vt:lpstr>Il cappello</vt:lpstr>
      <vt:lpstr>La penna </vt:lpstr>
      <vt:lpstr>La nappina </vt:lpstr>
      <vt:lpstr>Specialità </vt:lpstr>
      <vt:lpstr>Rapporto con le forze armate</vt:lpstr>
      <vt:lpstr>In memoria del Generale Iroso, l'ultimo mulo alpino </vt:lpstr>
      <vt:lpstr>Vittime del Dovere  “Chi dona la vita per gli altri resta per sempre” - </vt:lpstr>
      <vt:lpstr>Chi sono le vittime del dovere?</vt:lpstr>
      <vt:lpstr>Vittime del dovere tra gli Alpini</vt:lpstr>
      <vt:lpstr>La storia di un soldato, di un uomo e di una vittima del dovere </vt:lpstr>
      <vt:lpstr>Il riconoscimento come vittima del dovere  </vt:lpstr>
      <vt:lpstr>Bibliografia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INSIEME PER LA LEGALITA’</dc:title>
  <dc:creator>Roberto Signorello</dc:creator>
  <cp:lastModifiedBy>Roberto Signorello</cp:lastModifiedBy>
  <cp:revision>15</cp:revision>
  <dcterms:modified xsi:type="dcterms:W3CDTF">2019-05-07T08:07:57Z</dcterms:modified>
</cp:coreProperties>
</file>