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9" r:id="rId3"/>
    <p:sldId id="265" r:id="rId4"/>
    <p:sldId id="266" r:id="rId5"/>
    <p:sldId id="278" r:id="rId6"/>
    <p:sldId id="279" r:id="rId7"/>
    <p:sldId id="267" r:id="rId8"/>
    <p:sldId id="273" r:id="rId9"/>
    <p:sldId id="274" r:id="rId10"/>
    <p:sldId id="261" r:id="rId11"/>
    <p:sldId id="275" r:id="rId12"/>
    <p:sldId id="276" r:id="rId13"/>
    <p:sldId id="277" r:id="rId1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98" autoAdjust="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F683E4-5068-411C-B646-A390C9065218}" type="datetimeFigureOut">
              <a:rPr lang="it-IT" smtClean="0"/>
              <a:pPr/>
              <a:t>01/05/2016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2E6D4A-A959-470B-BA12-0DC20347E04C}" type="slidenum">
              <a:rPr lang="it-IT" smtClean="0"/>
              <a:pPr/>
              <a:t>‹N›</a:t>
            </a:fld>
            <a:endParaRPr lang="it-IT"/>
          </a:p>
        </p:txBody>
      </p:sp>
    </p:spTree>
    <p:extLst>
      <p:ext uri="{BB962C8B-B14F-4D97-AF65-F5344CB8AC3E}">
        <p14:creationId xmlns:p14="http://schemas.microsoft.com/office/powerpoint/2010/main" val="333097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BFE96-E842-4959-BAFE-688910761057}" type="datetimeFigureOut">
              <a:rPr lang="it-IT" smtClean="0"/>
              <a:pPr/>
              <a:t>01/05/2016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14277-F927-42CA-A009-8D98452D5A60}" type="slidenum">
              <a:rPr lang="it-IT" smtClean="0"/>
              <a:pPr/>
              <a:t>‹N›</a:t>
            </a:fld>
            <a:endParaRPr lang="it-IT"/>
          </a:p>
        </p:txBody>
      </p:sp>
    </p:spTree>
    <p:extLst>
      <p:ext uri="{BB962C8B-B14F-4D97-AF65-F5344CB8AC3E}">
        <p14:creationId xmlns:p14="http://schemas.microsoft.com/office/powerpoint/2010/main" val="425721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46175" y="696913"/>
            <a:ext cx="4565650" cy="3425825"/>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71600" y="1143000"/>
            <a:ext cx="4114800" cy="3086100"/>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r>
              <a:rPr lang="it-IT" sz="1200" kern="1200" dirty="0" smtClean="0">
                <a:solidFill>
                  <a:schemeClr val="tx1"/>
                </a:solidFill>
                <a:effectLst/>
                <a:latin typeface="+mn-lt"/>
                <a:ea typeface="+mn-ea"/>
                <a:cs typeface="+mn-cs"/>
              </a:rPr>
              <a:t>Giacconi, in particolare, elaborò un programma a lungo termine che presentò al presidente del Dipartimento di Astronomia della NASA .</a:t>
            </a:r>
          </a:p>
          <a:p>
            <a:r>
              <a:rPr lang="it-IT" sz="1200" kern="1200" dirty="0" smtClean="0">
                <a:solidFill>
                  <a:schemeClr val="tx1"/>
                </a:solidFill>
                <a:effectLst/>
                <a:latin typeface="+mn-lt"/>
                <a:ea typeface="+mn-ea"/>
                <a:cs typeface="+mn-cs"/>
              </a:rPr>
              <a:t>Questo programma era costituito fondamentalmente da cinque fasi: la prima era la continuazione di esperimenti su razzi dedicati all’esplorazione del cielo, la seconda fase era costituita da un esperimento a bordo di un osservatorio in cui era montato un strumento voltato verso il Sole, successivamente propose   un “X-</a:t>
            </a:r>
            <a:r>
              <a:rPr lang="it-IT" sz="1200" kern="1200" dirty="0" err="1" smtClean="0">
                <a:solidFill>
                  <a:schemeClr val="tx1"/>
                </a:solidFill>
                <a:effectLst/>
                <a:latin typeface="+mn-lt"/>
                <a:ea typeface="+mn-ea"/>
                <a:cs typeface="+mn-cs"/>
              </a:rPr>
              <a:t>ray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explorer</a:t>
            </a:r>
            <a:r>
              <a:rPr lang="it-IT" sz="1200" kern="1200" dirty="0" smtClean="0">
                <a:solidFill>
                  <a:schemeClr val="tx1"/>
                </a:solidFill>
                <a:effectLst/>
                <a:latin typeface="+mn-lt"/>
                <a:ea typeface="+mn-ea"/>
                <a:cs typeface="+mn-cs"/>
              </a:rPr>
              <a:t>”, un satellite dedicato esclusivamente all’astronomia a raggi </a:t>
            </a:r>
            <a:r>
              <a:rPr lang="it-IT" sz="1200" b="0" kern="1200" dirty="0" smtClean="0">
                <a:solidFill>
                  <a:schemeClr val="tx1"/>
                </a:solidFill>
                <a:effectLst/>
                <a:latin typeface="+mn-lt"/>
                <a:ea typeface="+mn-ea"/>
                <a:cs typeface="+mn-cs"/>
              </a:rPr>
              <a:t>X ma che montava ancora dei contatori proporzionali, la quarta era un satellite orientabile che portava non più dei contatori ma finalmente un telescopio focalizzante a raggi X e l’ultima, un grande osservatorio astronomico con un grande telescopio di diametro 1,2 metri.</a:t>
            </a:r>
          </a:p>
          <a:p>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In particolare il presidente del dipartimento astronomico della NASA era interessato dal terzo punto del programma di Giacconi, lo scopo di questo satellite era quello di compiere un’esplorazione accurata del cielo sia per trovare nuove sorgenti sia per studiare quelle note.</a:t>
            </a:r>
          </a:p>
          <a:p>
            <a:r>
              <a:rPr lang="it-IT" sz="1200" kern="1200" dirty="0" smtClean="0">
                <a:solidFill>
                  <a:schemeClr val="tx1"/>
                </a:solidFill>
                <a:effectLst/>
                <a:latin typeface="+mn-lt"/>
                <a:ea typeface="+mn-ea"/>
                <a:cs typeface="+mn-cs"/>
              </a:rPr>
              <a:t>Una delle condizioni fondamentali per compiere questo lavoro era che il satellite ruotasse molto lentamente in modo da permettere un’analisi accurata  di tutte le porzioni di cielo; un’altra importante condizione era che il satellite stesso fosse lanciato dall’equatore, in modo che ricevesse un impulso maggiore.</a:t>
            </a:r>
          </a:p>
          <a:p>
            <a:r>
              <a:rPr lang="it-IT" sz="1200" kern="1200" dirty="0" smtClean="0">
                <a:solidFill>
                  <a:schemeClr val="tx1"/>
                </a:solidFill>
                <a:effectLst/>
                <a:latin typeface="+mn-lt"/>
                <a:ea typeface="+mn-ea"/>
                <a:cs typeface="+mn-cs"/>
              </a:rPr>
              <a:t>La filosofia di Giacconi nei confronti del satellite era molto semplice: quella  di farlo poco complicato ma molto preciso.</a:t>
            </a:r>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7</a:t>
            </a:fld>
            <a:endParaRPr lang="it-IT" altLang="it-IT"/>
          </a:p>
        </p:txBody>
      </p:sp>
    </p:spTree>
    <p:extLst>
      <p:ext uri="{BB962C8B-B14F-4D97-AF65-F5344CB8AC3E}">
        <p14:creationId xmlns:p14="http://schemas.microsoft.com/office/powerpoint/2010/main" val="316969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71600" y="1143000"/>
            <a:ext cx="4114800" cy="3086100"/>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mn-lt"/>
                <a:ea typeface="+mn-ea"/>
                <a:cs typeface="+mn-cs"/>
              </a:rPr>
              <a:t>Fu lanciato in orbita il 12 Agosto del 1977, </a:t>
            </a:r>
            <a:r>
              <a:rPr lang="it-IT" sz="1200" b="1" kern="1200" dirty="0" smtClean="0">
                <a:solidFill>
                  <a:schemeClr val="tx1"/>
                </a:solidFill>
                <a:effectLst/>
                <a:latin typeface="+mn-lt"/>
                <a:ea typeface="+mn-ea"/>
                <a:cs typeface="+mn-cs"/>
              </a:rPr>
              <a:t>chiudendo definitivamente l’era dei contatori proporzionali</a:t>
            </a:r>
            <a:r>
              <a:rPr lang="it-IT" sz="1200" kern="1200" dirty="0" smtClean="0">
                <a:solidFill>
                  <a:schemeClr val="tx1"/>
                </a:solidFill>
                <a:effectLst/>
                <a:latin typeface="+mn-lt"/>
                <a:ea typeface="+mn-ea"/>
                <a:cs typeface="+mn-cs"/>
              </a:rPr>
              <a:t>, in quanto presentava una strumentazione solo 7 volte più sensibile, pur essendo 50 volte più grande. Rimase in orbita fino al 9 Gennaio del 1979 e in quel periodo rinnovò di molto la mappa del cielo in raggi x, già abbozzata da </a:t>
            </a:r>
            <a:r>
              <a:rPr lang="it-IT" sz="1200" kern="1200" dirty="0" err="1" smtClean="0">
                <a:solidFill>
                  <a:schemeClr val="tx1"/>
                </a:solidFill>
                <a:effectLst/>
                <a:latin typeface="+mn-lt"/>
                <a:ea typeface="+mn-ea"/>
                <a:cs typeface="+mn-cs"/>
              </a:rPr>
              <a:t>Uhuru</a:t>
            </a:r>
            <a:r>
              <a:rPr lang="it-IT" sz="1200" kern="1200" dirty="0" smtClean="0">
                <a:solidFill>
                  <a:schemeClr val="tx1"/>
                </a:solidFill>
                <a:effectLst/>
                <a:latin typeface="+mn-lt"/>
                <a:ea typeface="+mn-ea"/>
                <a:cs typeface="+mn-cs"/>
              </a:rPr>
              <a:t> qualche anno prima e molto più piccolo di questo. </a:t>
            </a:r>
          </a:p>
          <a:p>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71600" y="1143000"/>
            <a:ext cx="4114800" cy="3086100"/>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mn-lt"/>
                <a:ea typeface="+mn-ea"/>
                <a:cs typeface="+mn-cs"/>
              </a:rPr>
              <a:t>Il nuovo osservatorio NASA HEAO-2, ufficiosamente “Osservatorio Einstein”, fu il primo telescopio a raggi x. Fu lanciato in orbita la notte del 13 novembre 1978 e rimase operativo fino al 26 aprile 1981 quando la provvista dei gas si esaurì.</a:t>
            </a:r>
          </a:p>
          <a:p>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71600" y="1143000"/>
            <a:ext cx="4114800" cy="3086100"/>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46175" y="696913"/>
            <a:ext cx="4565650" cy="3425825"/>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71600" y="1143000"/>
            <a:ext cx="4114800" cy="3086100"/>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5"/>
            <a:ext cx="2133600" cy="365125"/>
          </a:xfrm>
          <a:prstGeom prst="rect">
            <a:avLst/>
          </a:prstGeom>
        </p:spPr>
        <p:txBody>
          <a:bodyPr/>
          <a:lstStyle>
            <a:lvl1pPr>
              <a:defRPr/>
            </a:lvl1pPr>
          </a:lstStyle>
          <a:p>
            <a:pPr>
              <a:defRPr/>
            </a:pPr>
            <a:fld id="{E6123881-BC6A-4C62-89E7-D77AA72C2F47}" type="datetimeFigureOut">
              <a:rPr lang="it-IT"/>
              <a:pPr>
                <a:defRPr/>
              </a:pPr>
              <a:t>01/05/2016</a:t>
            </a:fld>
            <a:endParaRPr lang="it-IT"/>
          </a:p>
        </p:txBody>
      </p:sp>
      <p:sp>
        <p:nvSpPr>
          <p:cNvPr id="6" name="Segnaposto numero diapositiva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BB6198E9-BE17-4FD2-81CA-776B2B4D3CF5}"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D4747A4-8058-4785-8B58-CE53F1FE64D4}" type="datetimeFigureOut">
              <a:rPr lang="it-IT"/>
              <a:pPr>
                <a:defRPr/>
              </a:pPr>
              <a:t>01/05/2016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50734D-5702-44F5-927E-CD77C86AFFEA}"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2B6722BB-FBD6-4D4A-B4E7-237318A8391E}" type="datetimeFigureOut">
              <a:rPr lang="it-IT"/>
              <a:pPr>
                <a:defRPr/>
              </a:pPr>
              <a:t>01/05/2016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97EF377-D975-4517-A689-3DAA0CFA960B}"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E459297-6001-4F7B-A376-30629B4102AF}" type="datetimeFigureOut">
              <a:rPr lang="it-IT"/>
              <a:pPr>
                <a:defRPr/>
              </a:pPr>
              <a:t>01/05/2016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F7595B-5966-422B-8B81-DE9711DB59CE}"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37D243F9-E4D3-43C0-920E-5B465DE0354D}" type="datetimeFigureOut">
              <a:rPr lang="it-IT"/>
              <a:pPr>
                <a:defRPr/>
              </a:pPr>
              <a:t>01/05/2016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725756-FFFF-40C4-A4E4-A6179FE12537}"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708732A6-281D-451D-A621-F0682CD709CB}" type="datetimeFigureOut">
              <a:rPr lang="it-IT"/>
              <a:pPr>
                <a:defRPr/>
              </a:pPr>
              <a:t>01/05/2016</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50426EB-1F4C-4C09-9C08-74F706135E1D}"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785D9FB8-EFA7-47CA-8CA7-A3FDC61E1772}" type="datetimeFigureOut">
              <a:rPr lang="it-IT"/>
              <a:pPr>
                <a:defRPr/>
              </a:pPr>
              <a:t>01/05/2016</a:t>
            </a:fld>
            <a:endParaRPr lang="it-IT"/>
          </a:p>
        </p:txBody>
      </p:sp>
      <p:sp>
        <p:nvSpPr>
          <p:cNvPr id="8"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9"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C561A24-861D-4DEC-934E-3BD9B7B97024}"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85F766A4-275A-4C3B-A7E3-A5D18D3D43B8}" type="datetimeFigureOut">
              <a:rPr lang="it-IT"/>
              <a:pPr>
                <a:defRPr/>
              </a:pPr>
              <a:t>01/05/2016</a:t>
            </a:fld>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FB9116-527C-4582-B2EE-FBD2521588CE}"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06A9495F-24DB-44AF-9542-6C326DE964C1}" type="datetimeFigureOut">
              <a:rPr lang="it-IT"/>
              <a:pPr>
                <a:defRPr/>
              </a:pPr>
              <a:t>01/05/2016</a:t>
            </a:fld>
            <a:endParaRPr lang="it-IT"/>
          </a:p>
        </p:txBody>
      </p:sp>
      <p:sp>
        <p:nvSpPr>
          <p:cNvPr id="3"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4"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1DE75CE-2D49-4E32-A564-516EB840372E}"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CD50CF9C-A7DD-4738-ABCF-DE81A64D14F4}" type="datetimeFigureOut">
              <a:rPr lang="it-IT"/>
              <a:pPr>
                <a:defRPr/>
              </a:pPr>
              <a:t>01/05/2016</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1FED3E-AF71-4864-A0BC-A7382F5ED596}"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4D87C10F-7C64-4FC0-B6A6-ABDE73835A91}" type="datetimeFigureOut">
              <a:rPr lang="it-IT"/>
              <a:pPr>
                <a:defRPr/>
              </a:pPr>
              <a:t>01/05/2016</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292A73-F4C4-4CF1-A1FA-2D729886C41D}"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5344"/>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50000"/>
                  </a:schemeClr>
                </a:solidFill>
              </a:rPr>
              <a:t>SKYLAB</a:t>
            </a:r>
            <a:r>
              <a:rPr lang="it-IT" b="1" baseline="0" dirty="0" smtClean="0">
                <a:solidFill>
                  <a:schemeClr val="accent1">
                    <a:lumMod val="50000"/>
                  </a:schemeClr>
                </a:solidFill>
              </a:rPr>
              <a:t> : UNA FINESTRA SUL COSMO</a:t>
            </a:r>
            <a:endParaRPr lang="it-IT" b="1" dirty="0">
              <a:solidFill>
                <a:schemeClr val="accent1">
                  <a:lumMod val="50000"/>
                </a:schemeClr>
              </a:solidFill>
            </a:endParaRPr>
          </a:p>
        </p:txBody>
      </p:sp>
      <p:pic>
        <p:nvPicPr>
          <p:cNvPr id="2" name="Picture 2"/>
          <p:cNvPicPr>
            <a:picLocks noChangeAspect="1" noChangeArrowheads="1"/>
          </p:cNvPicPr>
          <p:nvPr userDrawn="1"/>
        </p:nvPicPr>
        <p:blipFill>
          <a:blip r:embed="rId13" cstate="print"/>
          <a:srcRect/>
          <a:stretch>
            <a:fillRect/>
          </a:stretch>
        </p:blipFill>
        <p:spPr bwMode="auto">
          <a:xfrm>
            <a:off x="0" y="0"/>
            <a:ext cx="1266226" cy="1196752"/>
          </a:xfrm>
          <a:prstGeom prst="rect">
            <a:avLst/>
          </a:prstGeom>
          <a:noFill/>
          <a:ln w="9525">
            <a:noFill/>
            <a:miter lim="800000"/>
            <a:headEnd/>
            <a:tailEnd/>
          </a:ln>
        </p:spPr>
      </p:pic>
      <p:pic>
        <p:nvPicPr>
          <p:cNvPr id="11" name="Immagine 10" descr="XMM.png"/>
          <p:cNvPicPr>
            <a:picLocks noChangeAspect="1"/>
          </p:cNvPicPr>
          <p:nvPr userDrawn="1"/>
        </p:nvPicPr>
        <p:blipFill>
          <a:blip r:embed="rId14" cstate="print"/>
          <a:stretch>
            <a:fillRect/>
          </a:stretch>
        </p:blipFill>
        <p:spPr>
          <a:xfrm>
            <a:off x="0" y="5986473"/>
            <a:ext cx="1368152" cy="871527"/>
          </a:xfrm>
          <a:prstGeom prst="rect">
            <a:avLst/>
          </a:prstGeom>
        </p:spPr>
      </p:pic>
      <p:pic>
        <p:nvPicPr>
          <p:cNvPr id="12" name="Immagine 11" descr="SArdinia.png"/>
          <p:cNvPicPr>
            <a:picLocks noChangeAspect="1"/>
          </p:cNvPicPr>
          <p:nvPr userDrawn="1"/>
        </p:nvPicPr>
        <p:blipFill>
          <a:blip r:embed="rId15" cstate="print"/>
          <a:stretch>
            <a:fillRect/>
          </a:stretch>
        </p:blipFill>
        <p:spPr>
          <a:xfrm>
            <a:off x="7817605" y="5948442"/>
            <a:ext cx="1331640" cy="909558"/>
          </a:xfrm>
          <a:prstGeom prst="rect">
            <a:avLst/>
          </a:prstGeom>
        </p:spPr>
      </p:pic>
      <p:pic>
        <p:nvPicPr>
          <p:cNvPr id="13" name="Immagine 12" descr="index.jpg"/>
          <p:cNvPicPr>
            <a:picLocks noChangeAspect="1"/>
          </p:cNvPicPr>
          <p:nvPr userDrawn="1"/>
        </p:nvPicPr>
        <p:blipFill>
          <a:blip r:embed="rId16" cstate="print"/>
          <a:stretch>
            <a:fillRect/>
          </a:stretch>
        </p:blipFill>
        <p:spPr>
          <a:xfrm>
            <a:off x="8316416" y="0"/>
            <a:ext cx="827584" cy="1201332"/>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ctrTitle"/>
          </p:nvPr>
        </p:nvSpPr>
        <p:spPr>
          <a:xfrm>
            <a:off x="611560" y="1844824"/>
            <a:ext cx="7772400" cy="1470025"/>
          </a:xfrm>
        </p:spPr>
        <p:txBody>
          <a:bodyPr/>
          <a:lstStyle/>
          <a:p>
            <a:pPr eaLnBrk="1" hangingPunct="1"/>
            <a:r>
              <a:rPr lang="it-IT" dirty="0" err="1" smtClean="0"/>
              <a:t>Skylab</a:t>
            </a:r>
            <a:r>
              <a:rPr lang="it-IT" dirty="0" smtClean="0"/>
              <a:t> : una finestra sul cosmo</a:t>
            </a:r>
          </a:p>
        </p:txBody>
      </p:sp>
      <p:sp>
        <p:nvSpPr>
          <p:cNvPr id="3" name="Sottotitolo 2"/>
          <p:cNvSpPr>
            <a:spLocks noGrp="1"/>
          </p:cNvSpPr>
          <p:nvPr>
            <p:ph type="subTitle" idx="1"/>
          </p:nvPr>
        </p:nvSpPr>
        <p:spPr>
          <a:xfrm>
            <a:off x="1547664" y="3717032"/>
            <a:ext cx="5832648" cy="1584176"/>
          </a:xfrm>
        </p:spPr>
        <p:txBody>
          <a:bodyPr rtlCol="0">
            <a:normAutofit fontScale="77500" lnSpcReduction="20000"/>
          </a:bodyPr>
          <a:lstStyle/>
          <a:p>
            <a:pPr marL="514350" indent="-514350" eaLnBrk="1" fontAlgn="auto" hangingPunct="1">
              <a:spcAft>
                <a:spcPts val="0"/>
              </a:spcAft>
              <a:buFont typeface="Arial" pitchFamily="34" charset="0"/>
              <a:buAutoNum type="arabicPeriod"/>
              <a:defRPr/>
            </a:pPr>
            <a:r>
              <a:rPr lang="it-IT" b="1" dirty="0" smtClean="0">
                <a:solidFill>
                  <a:schemeClr val="tx1"/>
                </a:solidFill>
              </a:rPr>
              <a:t>Liceo </a:t>
            </a:r>
            <a:r>
              <a:rPr lang="it-IT" b="1" dirty="0" err="1" smtClean="0">
                <a:solidFill>
                  <a:schemeClr val="tx1"/>
                </a:solidFill>
              </a:rPr>
              <a:t>Majorana</a:t>
            </a:r>
            <a:r>
              <a:rPr lang="it-IT" b="1" dirty="0" smtClean="0">
                <a:solidFill>
                  <a:schemeClr val="tx1"/>
                </a:solidFill>
              </a:rPr>
              <a:t> - Desio</a:t>
            </a:r>
          </a:p>
          <a:p>
            <a:pPr marL="514350" indent="-514350" eaLnBrk="1" fontAlgn="auto" hangingPunct="1">
              <a:spcAft>
                <a:spcPts val="0"/>
              </a:spcAft>
              <a:buFont typeface="Arial" pitchFamily="34" charset="0"/>
              <a:buAutoNum type="arabicPeriod"/>
              <a:defRPr/>
            </a:pPr>
            <a:r>
              <a:rPr lang="it-IT" b="1" dirty="0" smtClean="0">
                <a:solidFill>
                  <a:schemeClr val="tx1"/>
                </a:solidFill>
              </a:rPr>
              <a:t>Liceo Fermi - Alghero</a:t>
            </a:r>
          </a:p>
          <a:p>
            <a:pPr marL="514350" indent="-514350" eaLnBrk="1" fontAlgn="auto" hangingPunct="1">
              <a:spcAft>
                <a:spcPts val="0"/>
              </a:spcAft>
              <a:buFont typeface="Arial" pitchFamily="34" charset="0"/>
              <a:buAutoNum type="arabicPeriod"/>
              <a:defRPr/>
            </a:pPr>
            <a:r>
              <a:rPr lang="it-IT" b="1" dirty="0" smtClean="0">
                <a:solidFill>
                  <a:schemeClr val="tx1"/>
                </a:solidFill>
              </a:rPr>
              <a:t>Palestra della Scienza - Faenza</a:t>
            </a:r>
          </a:p>
          <a:p>
            <a:pPr marL="514350" indent="-514350" eaLnBrk="1" fontAlgn="auto" hangingPunct="1">
              <a:spcAft>
                <a:spcPts val="0"/>
              </a:spcAft>
              <a:buFont typeface="Arial" pitchFamily="34" charset="0"/>
              <a:buAutoNum type="arabicPeriod"/>
              <a:defRPr/>
            </a:pPr>
            <a:r>
              <a:rPr lang="it-IT" b="1" dirty="0" smtClean="0">
                <a:solidFill>
                  <a:schemeClr val="tx1"/>
                </a:solidFill>
              </a:rPr>
              <a:t>Società Astronomica Italiana </a:t>
            </a:r>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Very</a:t>
            </a:r>
            <a:r>
              <a:rPr lang="it-IT" dirty="0" smtClean="0"/>
              <a:t> </a:t>
            </a:r>
            <a:r>
              <a:rPr lang="it-IT" dirty="0" err="1" smtClean="0"/>
              <a:t>Large</a:t>
            </a:r>
            <a:r>
              <a:rPr lang="it-IT" dirty="0" smtClean="0"/>
              <a:t> </a:t>
            </a:r>
            <a:r>
              <a:rPr lang="it-IT" dirty="0" err="1" smtClean="0"/>
              <a:t>Telescope</a:t>
            </a:r>
            <a:endParaRPr lang="it-IT" dirty="0"/>
          </a:p>
        </p:txBody>
      </p:sp>
      <p:sp>
        <p:nvSpPr>
          <p:cNvPr id="7" name="CasellaDiTesto 6"/>
          <p:cNvSpPr txBox="1"/>
          <p:nvPr/>
        </p:nvSpPr>
        <p:spPr>
          <a:xfrm>
            <a:off x="395536" y="2492896"/>
            <a:ext cx="4464496" cy="2677656"/>
          </a:xfrm>
          <a:prstGeom prst="rect">
            <a:avLst/>
          </a:prstGeom>
          <a:noFill/>
        </p:spPr>
        <p:txBody>
          <a:bodyPr wrap="square" rtlCol="0">
            <a:spAutoFit/>
          </a:bodyPr>
          <a:lstStyle/>
          <a:p>
            <a:r>
              <a:rPr lang="it-IT" sz="2800" dirty="0" smtClean="0">
                <a:solidFill>
                  <a:schemeClr val="tx2">
                    <a:lumMod val="75000"/>
                  </a:schemeClr>
                </a:solidFill>
              </a:rPr>
              <a:t>Nel 1998 Giacconi fece parte dell’equipe per la progettazione del VLT un complesso di quattro telescopi ottici collocati in Cile</a:t>
            </a:r>
            <a:endParaRPr lang="it-IT" sz="2800" dirty="0">
              <a:solidFill>
                <a:schemeClr val="tx2">
                  <a:lumMod val="75000"/>
                </a:schemeClr>
              </a:solidFill>
            </a:endParaRPr>
          </a:p>
        </p:txBody>
      </p:sp>
      <p:pic>
        <p:nvPicPr>
          <p:cNvPr id="8" name="Immagine 7" descr="vlt.jpe"/>
          <p:cNvPicPr>
            <a:picLocks noChangeAspect="1"/>
          </p:cNvPicPr>
          <p:nvPr/>
        </p:nvPicPr>
        <p:blipFill>
          <a:blip r:embed="rId2" cstate="print"/>
          <a:stretch>
            <a:fillRect/>
          </a:stretch>
        </p:blipFill>
        <p:spPr>
          <a:xfrm>
            <a:off x="4532652" y="2852936"/>
            <a:ext cx="4458924" cy="2967211"/>
          </a:xfrm>
          <a:prstGeom prst="rect">
            <a:avLst/>
          </a:prstGeom>
        </p:spPr>
      </p:pic>
    </p:spTree>
    <p:extLst>
      <p:ext uri="{BB962C8B-B14F-4D97-AF65-F5344CB8AC3E}">
        <p14:creationId xmlns:p14="http://schemas.microsoft.com/office/powerpoint/2010/main" val="3919338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8"/>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a:t>Chandra</a:t>
            </a:r>
          </a:p>
        </p:txBody>
      </p:sp>
      <p:sp>
        <p:nvSpPr>
          <p:cNvPr id="3" name="Shape 159"/>
          <p:cNvSpPr txBox="1">
            <a:spLocks noGrp="1"/>
          </p:cNvSpPr>
          <p:nvPr>
            <p:ph type="body" idx="4294967295"/>
          </p:nvPr>
        </p:nvSpPr>
        <p:spPr>
          <a:xfrm>
            <a:off x="622080" y="1719001"/>
            <a:ext cx="4089240" cy="2060999"/>
          </a:xfrm>
        </p:spPr>
        <p:txBody>
          <a:bodyPr/>
          <a:lstStyle>
            <a:defPPr marL="432000" marR="0" lvl="0" indent="-324000" algn="l" hangingPunct="0">
              <a:lnSpc>
                <a:spcPct val="100000"/>
              </a:lnSpc>
              <a:spcBef>
                <a:spcPts val="0"/>
              </a:spcBef>
              <a:spcAft>
                <a:spcPts val="1417"/>
              </a:spcAft>
              <a:buSzPct val="45000"/>
              <a:buFont typeface="StarSymbol"/>
              <a:buNone/>
              <a:defRPr lang="it-IT" sz="3200" b="0" i="0" u="none" strike="noStrike" kern="1200" spc="0">
                <a:ln>
                  <a:noFill/>
                </a:ln>
                <a:solidFill>
                  <a:srgbClr val="0F253F"/>
                </a:solidFill>
                <a:latin typeface="Calibri"/>
                <a:ea typeface="Calibri"/>
                <a:cs typeface="Calibri"/>
              </a:defRPr>
            </a:defPPr>
            <a:lvl1pPr marL="432000" marR="0" lvl="0" indent="-324000" algn="l" hangingPunct="0">
              <a:lnSpc>
                <a:spcPct val="100000"/>
              </a:lnSpc>
              <a:spcBef>
                <a:spcPts val="0"/>
              </a:spcBef>
              <a:spcAft>
                <a:spcPts val="1417"/>
              </a:spcAft>
              <a:buSzPct val="45000"/>
              <a:buFont typeface="StarSymbol"/>
              <a:buChar char="●"/>
              <a:defRPr lang="it-IT" sz="3200" b="0" i="0" u="none" strike="noStrike" kern="1200" spc="0">
                <a:ln>
                  <a:noFill/>
                </a:ln>
                <a:solidFill>
                  <a:srgbClr val="0F253F"/>
                </a:solidFill>
                <a:latin typeface="Calibri"/>
                <a:ea typeface="Calibri"/>
                <a:cs typeface="Calibri"/>
              </a:defRPr>
            </a:lvl1pPr>
            <a:lvl2pPr marL="864000" marR="0" lvl="1" indent="-324000" algn="l" hangingPunct="0">
              <a:lnSpc>
                <a:spcPct val="100000"/>
              </a:lnSpc>
              <a:spcBef>
                <a:spcPts val="0"/>
              </a:spcBef>
              <a:spcAft>
                <a:spcPts val="1134"/>
              </a:spcAft>
              <a:buSzPct val="75000"/>
              <a:buFont typeface="StarSymbol"/>
              <a:buChar char="–"/>
              <a:defRPr lang="it-IT" sz="3200" b="0" i="0" u="none" strike="noStrike" kern="1200" spc="0">
                <a:ln>
                  <a:noFill/>
                </a:ln>
                <a:solidFill>
                  <a:srgbClr val="0F253F"/>
                </a:solidFill>
                <a:latin typeface="Calibri"/>
                <a:ea typeface="Calibri"/>
                <a:cs typeface="Calibri"/>
              </a:defRPr>
            </a:lvl2pPr>
            <a:lvl3pPr marL="1295999" marR="0" lvl="2" indent="-288000" algn="l" hangingPunct="0">
              <a:lnSpc>
                <a:spcPct val="100000"/>
              </a:lnSpc>
              <a:spcBef>
                <a:spcPts val="0"/>
              </a:spcBef>
              <a:spcAft>
                <a:spcPts val="850"/>
              </a:spcAft>
              <a:buSzPct val="45000"/>
              <a:buFont typeface="StarSymbol"/>
              <a:buChar char="●"/>
              <a:defRPr lang="it-IT" sz="3200" b="0" i="0" u="none" strike="noStrike" kern="1200" spc="0">
                <a:ln>
                  <a:noFill/>
                </a:ln>
                <a:solidFill>
                  <a:srgbClr val="0F253F"/>
                </a:solidFill>
                <a:latin typeface="Calibri"/>
                <a:ea typeface="Calibri"/>
                <a:cs typeface="Calibri"/>
              </a:defRPr>
            </a:lvl3pPr>
            <a:lvl4pPr marL="1728000" marR="0" lvl="3" indent="-216000" algn="l" hangingPunct="0">
              <a:lnSpc>
                <a:spcPct val="100000"/>
              </a:lnSpc>
              <a:spcBef>
                <a:spcPts val="0"/>
              </a:spcBef>
              <a:spcAft>
                <a:spcPts val="567"/>
              </a:spcAft>
              <a:buSzPct val="75000"/>
              <a:buFont typeface="StarSymbol"/>
              <a:buChar char="–"/>
              <a:defRPr lang="it-IT" sz="3200" b="0" i="0" u="none" strike="noStrike" kern="1200" spc="0">
                <a:ln>
                  <a:noFill/>
                </a:ln>
                <a:solidFill>
                  <a:srgbClr val="0F253F"/>
                </a:solidFill>
                <a:latin typeface="Calibri"/>
                <a:ea typeface="Calibri"/>
                <a:cs typeface="Calibri"/>
              </a:defRPr>
            </a:lvl4pPr>
            <a:lvl5pPr marL="2160000" marR="0" lvl="4"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5pPr>
            <a:lvl6pPr marL="2592000" marR="0" lvl="5"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6pPr>
            <a:lvl7pPr marL="3024000" marR="0" lvl="6"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7pPr>
            <a:lvl8pPr marL="3456000" marR="0" lvl="7"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8pPr>
            <a:lvl9pPr marL="3887999" marR="0" lvl="8"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9pPr>
          </a:lstStyle>
          <a:p>
            <a:pPr marL="0" lvl="0" indent="0">
              <a:spcBef>
                <a:spcPts val="400"/>
              </a:spcBef>
              <a:spcAft>
                <a:spcPts val="0"/>
              </a:spcAft>
              <a:buNone/>
            </a:pPr>
            <a:r>
              <a:rPr lang="it-IT" sz="2000">
                <a:solidFill>
                  <a:srgbClr val="000000"/>
                </a:solidFill>
                <a:latin typeface="Calibri" pitchFamily="18"/>
              </a:rPr>
              <a:t>Dal 1999, Riccardo Giacconi è il primo ricercatore del progetto "Chandra Deep Field-South" con il Chandra X-ray Observatory della NASA, utilizzato anche per le comprensione dei buchi neri.</a:t>
            </a:r>
          </a:p>
        </p:txBody>
      </p:sp>
      <p:pic>
        <p:nvPicPr>
          <p:cNvPr id="4" name="image6.jpeg"/>
          <p:cNvPicPr>
            <a:picLocks noChangeAspect="1"/>
          </p:cNvPicPr>
          <p:nvPr/>
        </p:nvPicPr>
        <p:blipFill>
          <a:blip r:embed="rId3" cstate="print">
            <a:lum/>
            <a:alphaModFix/>
          </a:blip>
          <a:srcRect/>
          <a:stretch>
            <a:fillRect/>
          </a:stretch>
        </p:blipFill>
        <p:spPr>
          <a:xfrm>
            <a:off x="5423402" y="1786321"/>
            <a:ext cx="3279959" cy="2950919"/>
          </a:xfrm>
          <a:prstGeom prst="rect">
            <a:avLst/>
          </a:prstGeom>
          <a:noFill/>
          <a:ln>
            <a:noFill/>
          </a:ln>
        </p:spPr>
      </p:pic>
      <p:pic>
        <p:nvPicPr>
          <p:cNvPr id="5" name="FB8909D0-286D-418A-9DCC-69DF6E518891-L0-001.jpeg"/>
          <p:cNvPicPr>
            <a:picLocks noChangeAspect="1"/>
          </p:cNvPicPr>
          <p:nvPr/>
        </p:nvPicPr>
        <p:blipFill>
          <a:blip r:embed="rId4" cstate="print">
            <a:lum/>
            <a:alphaModFix/>
          </a:blip>
          <a:srcRect/>
          <a:stretch>
            <a:fillRect/>
          </a:stretch>
        </p:blipFill>
        <p:spPr>
          <a:xfrm>
            <a:off x="1773000" y="3634920"/>
            <a:ext cx="3408480" cy="2727000"/>
          </a:xfrm>
          <a:prstGeom prst="rect">
            <a:avLst/>
          </a:prstGeom>
          <a:noFill/>
          <a:ln>
            <a:noFill/>
          </a:ln>
        </p:spPr>
      </p:pic>
    </p:spTree>
    <p:extLst>
      <p:ext uri="{BB962C8B-B14F-4D97-AF65-F5344CB8AC3E}">
        <p14:creationId xmlns:p14="http://schemas.microsoft.com/office/powerpoint/2010/main" val="1358537880"/>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fill="hold"/>
                                        <p:tgtEl>
                                          <p:spTgt spid="5"/>
                                        </p:tgtEl>
                                        <p:attrNameLst>
                                          <p:attrName>style.visibility</p:attrName>
                                        </p:attrNameLst>
                                      </p:cBhvr>
                                      <p:to>
                                        <p:strVal val="visible"/>
                                      </p:to>
                                    </p:set>
                                    <p:anim calcmode="lin" valueType="num">
                                      <p:cBhvr>
                                        <p:cTn id="7" dur="1250" fill="hold"/>
                                        <p:tgtEl>
                                          <p:spTgt spid="5"/>
                                        </p:tgtEl>
                                        <p:attrNameLst>
                                          <p:attrName>ppt_x</p:attrName>
                                        </p:attrNameLst>
                                      </p:cBhvr>
                                      <p:tavLst>
                                        <p:tav tm="0">
                                          <p:val>
                                            <p:strVal val="0-#ppt_w/2"/>
                                          </p:val>
                                        </p:tav>
                                        <p:tav tm="100000">
                                          <p:val>
                                            <p:strVal val="#ppt_x"/>
                                          </p:val>
                                        </p:tav>
                                      </p:tavLst>
                                    </p:anim>
                                    <p:anim calcmode="lin" valueType="num">
                                      <p:cBhvr>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a:t>Chandra</a:t>
            </a:r>
          </a:p>
        </p:txBody>
      </p:sp>
      <p:sp>
        <p:nvSpPr>
          <p:cNvPr id="3" name="Shape 164"/>
          <p:cNvSpPr txBox="1">
            <a:spLocks noGrp="1"/>
          </p:cNvSpPr>
          <p:nvPr>
            <p:ph type="body" idx="4294967295"/>
          </p:nvPr>
        </p:nvSpPr>
        <p:spPr>
          <a:xfrm>
            <a:off x="238680" y="1598041"/>
            <a:ext cx="8666640" cy="2060999"/>
          </a:xfr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Portato nello spazio il 23 Luglio del 1999 a bordo dello Space Shuttle Columbia</a:t>
            </a:r>
          </a:p>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Potente telescopio a raggi X, circa 25 volte più potente e preciso di quelli precedenti</a:t>
            </a:r>
          </a:p>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Scoperte riguardanti </a:t>
            </a:r>
            <a:r>
              <a:rPr lang="it-IT" sz="1750" dirty="0" err="1">
                <a:ln>
                  <a:noFill/>
                </a:ln>
                <a:solidFill>
                  <a:srgbClr val="0F253F"/>
                </a:solidFill>
                <a:latin typeface="Calibri" pitchFamily="18"/>
                <a:ea typeface="Calibri"/>
                <a:cs typeface="Calibri"/>
              </a:rPr>
              <a:t>supernovae</a:t>
            </a:r>
            <a:r>
              <a:rPr lang="it-IT" sz="1750" dirty="0">
                <a:ln>
                  <a:noFill/>
                </a:ln>
                <a:solidFill>
                  <a:srgbClr val="0F253F"/>
                </a:solidFill>
                <a:latin typeface="Calibri" pitchFamily="18"/>
                <a:ea typeface="Calibri"/>
                <a:cs typeface="Calibri"/>
              </a:rPr>
              <a:t>, buchi neri, ammassi stellari e galassie</a:t>
            </a:r>
          </a:p>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Nel 2006, inoltre, ha evidenziato le prove della materia oscura, una grande percentuale della massa dell’universo</a:t>
            </a:r>
          </a:p>
        </p:txBody>
      </p:sp>
      <p:pic>
        <p:nvPicPr>
          <p:cNvPr id="4" name="997F385C-E173-4F6B-A544-6D382F7747CB-L0-001.jpeg"/>
          <p:cNvPicPr>
            <a:picLocks noChangeAspect="1"/>
          </p:cNvPicPr>
          <p:nvPr/>
        </p:nvPicPr>
        <p:blipFill>
          <a:blip r:embed="rId3" cstate="print">
            <a:lum/>
            <a:alphaModFix/>
          </a:blip>
          <a:srcRect l="9653"/>
          <a:stretch>
            <a:fillRect/>
          </a:stretch>
        </p:blipFill>
        <p:spPr>
          <a:xfrm>
            <a:off x="1464479" y="3507840"/>
            <a:ext cx="2810520" cy="2963159"/>
          </a:xfrm>
          <a:prstGeom prst="rect">
            <a:avLst/>
          </a:prstGeom>
          <a:noFill/>
          <a:ln>
            <a:noFill/>
          </a:ln>
        </p:spPr>
      </p:pic>
      <p:pic>
        <p:nvPicPr>
          <p:cNvPr id="5" name="2378833F-BD68-4E0A-AA24-B72783E7675D-L0-001.jpeg"/>
          <p:cNvPicPr>
            <a:picLocks noChangeAspect="1"/>
          </p:cNvPicPr>
          <p:nvPr/>
        </p:nvPicPr>
        <p:blipFill>
          <a:blip r:embed="rId4" cstate="print">
            <a:lum/>
            <a:alphaModFix/>
          </a:blip>
          <a:srcRect/>
          <a:stretch>
            <a:fillRect/>
          </a:stretch>
        </p:blipFill>
        <p:spPr>
          <a:xfrm>
            <a:off x="4341600" y="3761640"/>
            <a:ext cx="3403800" cy="2630160"/>
          </a:xfrm>
          <a:prstGeom prst="rect">
            <a:avLst/>
          </a:prstGeom>
          <a:noFill/>
          <a:ln>
            <a:noFill/>
          </a:ln>
        </p:spPr>
      </p:pic>
    </p:spTree>
    <p:extLst>
      <p:ext uri="{BB962C8B-B14F-4D97-AF65-F5344CB8AC3E}">
        <p14:creationId xmlns:p14="http://schemas.microsoft.com/office/powerpoint/2010/main" val="3545441885"/>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8"/>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a:t>Nobel per la fisica</a:t>
            </a:r>
          </a:p>
        </p:txBody>
      </p:sp>
      <p:sp>
        <p:nvSpPr>
          <p:cNvPr id="3" name="Shape 169"/>
          <p:cNvSpPr/>
          <p:nvPr/>
        </p:nvSpPr>
        <p:spPr>
          <a:xfrm>
            <a:off x="1121040" y="1974240"/>
            <a:ext cx="3241440" cy="12181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 tIns="45000" rIns="45720" bIns="45000" anchor="t" anchorCtr="0" compatLnSpc="0">
            <a:spAutoFit/>
          </a:bodyPr>
          <a:lstStyle/>
          <a:p>
            <a:pPr marL="0" marR="0" lvl="0" indent="0" algn="l" rtl="0" hangingPunct="0">
              <a:lnSpc>
                <a:spcPct val="100000"/>
              </a:lnSpc>
              <a:spcBef>
                <a:spcPts val="0"/>
              </a:spcBef>
              <a:spcAft>
                <a:spcPts val="0"/>
              </a:spcAft>
              <a:buNone/>
              <a:tabLst/>
              <a:defRPr sz="1800"/>
            </a:pPr>
            <a:r>
              <a:rPr lang="it-IT" sz="1800" b="0" i="0" u="none" strike="noStrike" kern="1200" spc="0">
                <a:ln>
                  <a:noFill/>
                </a:ln>
                <a:solidFill>
                  <a:srgbClr val="000000"/>
                </a:solidFill>
                <a:latin typeface="Calibri" pitchFamily="18"/>
                <a:ea typeface="Calibri" pitchFamily="2"/>
                <a:cs typeface="Calibri" pitchFamily="2"/>
              </a:rPr>
              <a:t>"Per i contributi pionieristici all'astrofisica, che hanno portato alla scoperta di sorgenti cosmiche di raggi X"</a:t>
            </a:r>
          </a:p>
        </p:txBody>
      </p:sp>
      <p:pic>
        <p:nvPicPr>
          <p:cNvPr id="4" name="1C3ACD9F-8E03-45EC-B46C-6205B62414A7-L0-001.jpeg"/>
          <p:cNvPicPr>
            <a:picLocks noChangeAspect="1"/>
          </p:cNvPicPr>
          <p:nvPr/>
        </p:nvPicPr>
        <p:blipFill>
          <a:blip r:embed="rId3" cstate="print">
            <a:lum/>
            <a:alphaModFix/>
          </a:blip>
          <a:srcRect/>
          <a:stretch>
            <a:fillRect/>
          </a:stretch>
        </p:blipFill>
        <p:spPr>
          <a:xfrm>
            <a:off x="4694759" y="1634040"/>
            <a:ext cx="3071520" cy="4194720"/>
          </a:xfrm>
          <a:prstGeom prst="rect">
            <a:avLst/>
          </a:prstGeom>
          <a:noFill/>
          <a:ln>
            <a:noFill/>
          </a:ln>
        </p:spPr>
      </p:pic>
      <p:pic>
        <p:nvPicPr>
          <p:cNvPr id="5" name="39B37623-DE4A-4AD7-A2AD-1D97121D286A-L0-001.jpeg"/>
          <p:cNvPicPr>
            <a:picLocks noChangeAspect="1"/>
          </p:cNvPicPr>
          <p:nvPr/>
        </p:nvPicPr>
        <p:blipFill>
          <a:blip r:embed="rId4" cstate="print">
            <a:lum/>
            <a:alphaModFix/>
          </a:blip>
          <a:srcRect/>
          <a:stretch>
            <a:fillRect/>
          </a:stretch>
        </p:blipFill>
        <p:spPr>
          <a:xfrm>
            <a:off x="1950480" y="3330361"/>
            <a:ext cx="2109600" cy="2983679"/>
          </a:xfrm>
          <a:prstGeom prst="rect">
            <a:avLst/>
          </a:prstGeom>
          <a:noFill/>
          <a:ln>
            <a:noFill/>
          </a:ln>
        </p:spPr>
      </p:pic>
    </p:spTree>
    <p:extLst>
      <p:ext uri="{BB962C8B-B14F-4D97-AF65-F5344CB8AC3E}">
        <p14:creationId xmlns:p14="http://schemas.microsoft.com/office/powerpoint/2010/main" val="487838872"/>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fill="hold"/>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0"/>
                                          </p:val>
                                        </p:tav>
                                        <p:tav tm="100000">
                                          <p:val>
                                            <p:strVal val="#ppt_w"/>
                                          </p:val>
                                        </p:tav>
                                      </p:tavLst>
                                    </p:anim>
                                    <p:anim calcmode="lin" valueType="num">
                                      <p:cBhvr>
                                        <p:cTn id="8" dur="750" fill="hold"/>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Riccardo Giacconi:</a:t>
            </a:r>
            <a:br>
              <a:rPr lang="it-IT" dirty="0" smtClean="0"/>
            </a:br>
            <a:r>
              <a:rPr lang="it-IT" dirty="0" smtClean="0"/>
              <a:t>contributi scientifici</a:t>
            </a:r>
            <a:endParaRPr lang="it-IT" dirty="0"/>
          </a:p>
        </p:txBody>
      </p:sp>
      <p:sp>
        <p:nvSpPr>
          <p:cNvPr id="3" name="Sottotitolo 2"/>
          <p:cNvSpPr>
            <a:spLocks noGrp="1"/>
          </p:cNvSpPr>
          <p:nvPr>
            <p:ph type="subTitle" idx="1"/>
          </p:nvPr>
        </p:nvSpPr>
        <p:spPr/>
        <p:txBody>
          <a:bodyPr/>
          <a:lstStyle/>
          <a:p>
            <a:endParaRPr lang="it-IT"/>
          </a:p>
        </p:txBody>
      </p:sp>
      <p:sp>
        <p:nvSpPr>
          <p:cNvPr id="8194" name="AutoShape 2"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8" name="AutoShape 6"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2" name="AutoShape 10"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923724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a:t>Riccardo Giacconi</a:t>
            </a:r>
          </a:p>
        </p:txBody>
      </p:sp>
      <p:sp>
        <p:nvSpPr>
          <p:cNvPr id="3" name="Shape 123"/>
          <p:cNvSpPr txBox="1">
            <a:spLocks noGrp="1"/>
          </p:cNvSpPr>
          <p:nvPr>
            <p:ph type="body" idx="4294967295"/>
          </p:nvPr>
        </p:nvSpPr>
        <p:spPr>
          <a:xfrm>
            <a:off x="472976" y="1734664"/>
            <a:ext cx="4755664" cy="4283944"/>
          </a:xfrm>
        </p:spPr>
        <p:txBody>
          <a:bodyPr/>
          <a:lstStyle>
            <a:defPPr marL="432000" marR="0" lvl="0" indent="-324000" algn="l" hangingPunct="0">
              <a:lnSpc>
                <a:spcPct val="100000"/>
              </a:lnSpc>
              <a:spcBef>
                <a:spcPts val="0"/>
              </a:spcBef>
              <a:spcAft>
                <a:spcPts val="1417"/>
              </a:spcAft>
              <a:buSzPct val="45000"/>
              <a:buFont typeface="StarSymbol"/>
              <a:buNone/>
              <a:defRPr lang="it-IT" sz="3200" b="0" i="0" u="none" strike="noStrike" kern="1200" spc="0">
                <a:ln>
                  <a:noFill/>
                </a:ln>
                <a:solidFill>
                  <a:srgbClr val="0F253F"/>
                </a:solidFill>
                <a:latin typeface="Calibri"/>
                <a:ea typeface="Calibri"/>
                <a:cs typeface="Calibri"/>
              </a:defRPr>
            </a:defPPr>
            <a:lvl1pPr marL="432000" marR="0" lvl="0" indent="-324000" algn="l" hangingPunct="0">
              <a:lnSpc>
                <a:spcPct val="100000"/>
              </a:lnSpc>
              <a:spcBef>
                <a:spcPts val="0"/>
              </a:spcBef>
              <a:spcAft>
                <a:spcPts val="1417"/>
              </a:spcAft>
              <a:buSzPct val="45000"/>
              <a:buFont typeface="StarSymbol"/>
              <a:buChar char="●"/>
              <a:defRPr lang="it-IT" sz="3200" b="0" i="0" u="none" strike="noStrike" kern="1200" spc="0">
                <a:ln>
                  <a:noFill/>
                </a:ln>
                <a:solidFill>
                  <a:srgbClr val="0F253F"/>
                </a:solidFill>
                <a:latin typeface="Calibri"/>
                <a:ea typeface="Calibri"/>
                <a:cs typeface="Calibri"/>
              </a:defRPr>
            </a:lvl1pPr>
            <a:lvl2pPr marL="864000" marR="0" lvl="1" indent="-324000" algn="l" hangingPunct="0">
              <a:lnSpc>
                <a:spcPct val="100000"/>
              </a:lnSpc>
              <a:spcBef>
                <a:spcPts val="0"/>
              </a:spcBef>
              <a:spcAft>
                <a:spcPts val="1134"/>
              </a:spcAft>
              <a:buSzPct val="75000"/>
              <a:buFont typeface="StarSymbol"/>
              <a:buChar char="–"/>
              <a:defRPr lang="it-IT" sz="3200" b="0" i="0" u="none" strike="noStrike" kern="1200" spc="0">
                <a:ln>
                  <a:noFill/>
                </a:ln>
                <a:solidFill>
                  <a:srgbClr val="0F253F"/>
                </a:solidFill>
                <a:latin typeface="Calibri"/>
                <a:ea typeface="Calibri"/>
                <a:cs typeface="Calibri"/>
              </a:defRPr>
            </a:lvl2pPr>
            <a:lvl3pPr marL="1295999" marR="0" lvl="2" indent="-288000" algn="l" hangingPunct="0">
              <a:lnSpc>
                <a:spcPct val="100000"/>
              </a:lnSpc>
              <a:spcBef>
                <a:spcPts val="0"/>
              </a:spcBef>
              <a:spcAft>
                <a:spcPts val="850"/>
              </a:spcAft>
              <a:buSzPct val="45000"/>
              <a:buFont typeface="StarSymbol"/>
              <a:buChar char="●"/>
              <a:defRPr lang="it-IT" sz="3200" b="0" i="0" u="none" strike="noStrike" kern="1200" spc="0">
                <a:ln>
                  <a:noFill/>
                </a:ln>
                <a:solidFill>
                  <a:srgbClr val="0F253F"/>
                </a:solidFill>
                <a:latin typeface="Calibri"/>
                <a:ea typeface="Calibri"/>
                <a:cs typeface="Calibri"/>
              </a:defRPr>
            </a:lvl3pPr>
            <a:lvl4pPr marL="1728000" marR="0" lvl="3" indent="-216000" algn="l" hangingPunct="0">
              <a:lnSpc>
                <a:spcPct val="100000"/>
              </a:lnSpc>
              <a:spcBef>
                <a:spcPts val="0"/>
              </a:spcBef>
              <a:spcAft>
                <a:spcPts val="567"/>
              </a:spcAft>
              <a:buSzPct val="75000"/>
              <a:buFont typeface="StarSymbol"/>
              <a:buChar char="–"/>
              <a:defRPr lang="it-IT" sz="3200" b="0" i="0" u="none" strike="noStrike" kern="1200" spc="0">
                <a:ln>
                  <a:noFill/>
                </a:ln>
                <a:solidFill>
                  <a:srgbClr val="0F253F"/>
                </a:solidFill>
                <a:latin typeface="Calibri"/>
                <a:ea typeface="Calibri"/>
                <a:cs typeface="Calibri"/>
              </a:defRPr>
            </a:lvl4pPr>
            <a:lvl5pPr marL="2160000" marR="0" lvl="4"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5pPr>
            <a:lvl6pPr marL="2592000" marR="0" lvl="5"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6pPr>
            <a:lvl7pPr marL="3024000" marR="0" lvl="6"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7pPr>
            <a:lvl8pPr marL="3456000" marR="0" lvl="7"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8pPr>
            <a:lvl9pPr marL="3887999" marR="0" lvl="8"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9pPr>
          </a:lstStyle>
          <a:p>
            <a:pPr marL="342900" indent="-342900">
              <a:spcAft>
                <a:spcPts val="0"/>
              </a:spcAft>
              <a:buSzPct val="85000"/>
            </a:pPr>
            <a:r>
              <a:rPr lang="it-IT" sz="2300" dirty="0">
                <a:solidFill>
                  <a:srgbClr val="000000"/>
                </a:solidFill>
                <a:latin typeface="Calibri" pitchFamily="18"/>
              </a:rPr>
              <a:t>Nasce a Genova nel 1931</a:t>
            </a:r>
          </a:p>
          <a:p>
            <a:pPr marL="342900" indent="-342900">
              <a:spcAft>
                <a:spcPts val="0"/>
              </a:spcAft>
              <a:buSzPct val="85000"/>
            </a:pPr>
            <a:r>
              <a:rPr lang="it-IT" sz="2300" dirty="0">
                <a:solidFill>
                  <a:srgbClr val="000000"/>
                </a:solidFill>
                <a:latin typeface="Calibri" pitchFamily="18"/>
              </a:rPr>
              <a:t>Su suggerimento di Occhialini </a:t>
            </a:r>
            <a:r>
              <a:rPr lang="it-IT" sz="2300" dirty="0" smtClean="0">
                <a:solidFill>
                  <a:srgbClr val="000000"/>
                </a:solidFill>
                <a:latin typeface="Calibri" pitchFamily="18"/>
              </a:rPr>
              <a:t>si trasferisce negli </a:t>
            </a:r>
            <a:r>
              <a:rPr lang="it-IT" sz="2300" dirty="0">
                <a:solidFill>
                  <a:srgbClr val="000000"/>
                </a:solidFill>
                <a:latin typeface="Calibri" pitchFamily="18"/>
              </a:rPr>
              <a:t>USA</a:t>
            </a:r>
          </a:p>
          <a:p>
            <a:pPr marL="342900" indent="-342900">
              <a:spcAft>
                <a:spcPts val="0"/>
              </a:spcAft>
              <a:buSzPct val="85000"/>
            </a:pPr>
            <a:r>
              <a:rPr lang="it-IT" sz="2300" dirty="0">
                <a:solidFill>
                  <a:srgbClr val="000000"/>
                </a:solidFill>
                <a:latin typeface="Calibri" pitchFamily="18"/>
              </a:rPr>
              <a:t>Incontra </a:t>
            </a:r>
            <a:r>
              <a:rPr lang="it-IT" sz="2300" dirty="0" smtClean="0">
                <a:solidFill>
                  <a:srgbClr val="000000"/>
                </a:solidFill>
                <a:latin typeface="Calibri" pitchFamily="18"/>
              </a:rPr>
              <a:t>Bruno </a:t>
            </a:r>
            <a:r>
              <a:rPr lang="it-IT" sz="2300" dirty="0">
                <a:solidFill>
                  <a:srgbClr val="000000"/>
                </a:solidFill>
                <a:latin typeface="Calibri" pitchFamily="18"/>
              </a:rPr>
              <a:t>Rossi nel 1959</a:t>
            </a:r>
          </a:p>
          <a:p>
            <a:pPr marL="342900" indent="-342900">
              <a:spcAft>
                <a:spcPts val="0"/>
              </a:spcAft>
              <a:buSzPct val="85000"/>
            </a:pPr>
            <a:r>
              <a:rPr lang="it-IT" sz="2300" dirty="0">
                <a:solidFill>
                  <a:srgbClr val="000000"/>
                </a:solidFill>
                <a:latin typeface="Calibri" pitchFamily="18"/>
              </a:rPr>
              <a:t>Si interessa </a:t>
            </a:r>
            <a:r>
              <a:rPr lang="it-IT" sz="2300" dirty="0" smtClean="0">
                <a:solidFill>
                  <a:srgbClr val="000000"/>
                </a:solidFill>
                <a:latin typeface="Calibri" pitchFamily="18"/>
              </a:rPr>
              <a:t>all'astronomia </a:t>
            </a:r>
            <a:r>
              <a:rPr lang="it-IT" sz="2300" dirty="0">
                <a:solidFill>
                  <a:srgbClr val="000000"/>
                </a:solidFill>
                <a:latin typeface="Calibri" pitchFamily="18"/>
              </a:rPr>
              <a:t>a raggi X</a:t>
            </a:r>
          </a:p>
          <a:p>
            <a:pPr marL="342900" indent="-342900">
              <a:spcAft>
                <a:spcPts val="0"/>
              </a:spcAft>
              <a:buSzPct val="85000"/>
            </a:pPr>
            <a:r>
              <a:rPr lang="it-IT" sz="2300" dirty="0">
                <a:solidFill>
                  <a:srgbClr val="000000"/>
                </a:solidFill>
                <a:latin typeface="Calibri" pitchFamily="18"/>
              </a:rPr>
              <a:t>Lavora presso l'AS&amp;E</a:t>
            </a:r>
          </a:p>
          <a:p>
            <a:pPr marL="342900" indent="-342900">
              <a:spcAft>
                <a:spcPts val="0"/>
              </a:spcAft>
              <a:buSzPct val="85000"/>
            </a:pPr>
            <a:r>
              <a:rPr lang="it-IT" sz="2300" dirty="0">
                <a:solidFill>
                  <a:srgbClr val="000000"/>
                </a:solidFill>
                <a:latin typeface="Calibri" pitchFamily="18"/>
              </a:rPr>
              <a:t>La tecnologia dell'epoca non </a:t>
            </a:r>
            <a:r>
              <a:rPr lang="it-IT" sz="2300" dirty="0" smtClean="0">
                <a:solidFill>
                  <a:srgbClr val="000000"/>
                </a:solidFill>
                <a:latin typeface="Calibri" pitchFamily="18"/>
              </a:rPr>
              <a:t>permette </a:t>
            </a:r>
            <a:r>
              <a:rPr lang="it-IT" sz="2300" dirty="0">
                <a:solidFill>
                  <a:srgbClr val="000000"/>
                </a:solidFill>
                <a:latin typeface="Calibri" pitchFamily="18"/>
              </a:rPr>
              <a:t>lo studio di sorgenti extra-solari</a:t>
            </a:r>
          </a:p>
          <a:p>
            <a:pPr marL="342900" indent="-342900">
              <a:spcAft>
                <a:spcPts val="0"/>
              </a:spcAft>
              <a:buSzPct val="85000"/>
            </a:pPr>
            <a:r>
              <a:rPr lang="it-IT" sz="2300" dirty="0">
                <a:solidFill>
                  <a:srgbClr val="000000"/>
                </a:solidFill>
                <a:latin typeface="Calibri" pitchFamily="18"/>
              </a:rPr>
              <a:t>Si concentra </a:t>
            </a:r>
            <a:r>
              <a:rPr lang="it-IT" sz="2300" dirty="0" smtClean="0">
                <a:solidFill>
                  <a:srgbClr val="000000"/>
                </a:solidFill>
                <a:latin typeface="Calibri" pitchFamily="18"/>
              </a:rPr>
              <a:t>sull’osservazione della </a:t>
            </a:r>
            <a:r>
              <a:rPr lang="it-IT" sz="2300" dirty="0">
                <a:solidFill>
                  <a:srgbClr val="000000"/>
                </a:solidFill>
                <a:latin typeface="Calibri" pitchFamily="18"/>
              </a:rPr>
              <a:t>Luna</a:t>
            </a:r>
          </a:p>
        </p:txBody>
      </p:sp>
      <p:pic>
        <p:nvPicPr>
          <p:cNvPr id="4" name="1A4E3361-5358-422B-B87F-5F05DFFAB81A-L0-001.jpeg"/>
          <p:cNvPicPr>
            <a:picLocks noChangeAspect="1"/>
          </p:cNvPicPr>
          <p:nvPr/>
        </p:nvPicPr>
        <p:blipFill>
          <a:blip r:embed="rId3" cstate="print">
            <a:lum/>
            <a:alphaModFix/>
          </a:blip>
          <a:srcRect/>
          <a:stretch>
            <a:fillRect/>
          </a:stretch>
        </p:blipFill>
        <p:spPr>
          <a:xfrm>
            <a:off x="5228640" y="1671119"/>
            <a:ext cx="2871000" cy="3985920"/>
          </a:xfrm>
          <a:prstGeom prst="rect">
            <a:avLst/>
          </a:prstGeom>
          <a:noFill/>
          <a:ln>
            <a:noFill/>
          </a:ln>
        </p:spPr>
      </p:pic>
    </p:spTree>
    <p:extLst>
      <p:ext uri="{BB962C8B-B14F-4D97-AF65-F5344CB8AC3E}">
        <p14:creationId xmlns:p14="http://schemas.microsoft.com/office/powerpoint/2010/main" val="2605213135"/>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0"/>
          <p:cNvSpPr txBox="1">
            <a:spLocks noGrp="1"/>
          </p:cNvSpPr>
          <p:nvPr>
            <p:ph type="title" idx="4294967295"/>
          </p:nvPr>
        </p:nvSpPr>
        <p:spPr>
          <a:xfrm>
            <a:off x="1475640" y="123480"/>
            <a:ext cx="6192360" cy="1295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4000" dirty="0"/>
              <a:t>Lo studio del cielo in raggi X</a:t>
            </a:r>
          </a:p>
        </p:txBody>
      </p:sp>
      <p:sp>
        <p:nvSpPr>
          <p:cNvPr id="3" name="Shape 131"/>
          <p:cNvSpPr txBox="1">
            <a:spLocks noGrp="1"/>
          </p:cNvSpPr>
          <p:nvPr>
            <p:ph type="body" idx="4294967295"/>
          </p:nvPr>
        </p:nvSpPr>
        <p:spPr>
          <a:xfrm>
            <a:off x="380880" y="2161800"/>
            <a:ext cx="5128560" cy="3571456"/>
          </a:xfrm>
        </p:spPr>
        <p:txBody>
          <a:bodyPr/>
          <a:lstStyle>
            <a:defPPr marL="432000" marR="0" lvl="0" indent="-324000" algn="l" hangingPunct="0">
              <a:lnSpc>
                <a:spcPct val="100000"/>
              </a:lnSpc>
              <a:spcBef>
                <a:spcPts val="0"/>
              </a:spcBef>
              <a:spcAft>
                <a:spcPts val="1417"/>
              </a:spcAft>
              <a:buSzPct val="45000"/>
              <a:buFont typeface="StarSymbol"/>
              <a:buNone/>
              <a:defRPr lang="it-IT" sz="3200" b="0" i="0" u="none" strike="noStrike" kern="1200" spc="0">
                <a:ln>
                  <a:noFill/>
                </a:ln>
                <a:solidFill>
                  <a:srgbClr val="0F253F"/>
                </a:solidFill>
                <a:latin typeface="Calibri"/>
                <a:ea typeface="Calibri"/>
                <a:cs typeface="Calibri"/>
              </a:defRPr>
            </a:defPPr>
            <a:lvl1pPr marL="432000" marR="0" lvl="0" indent="-324000" algn="l" hangingPunct="0">
              <a:lnSpc>
                <a:spcPct val="100000"/>
              </a:lnSpc>
              <a:spcBef>
                <a:spcPts val="0"/>
              </a:spcBef>
              <a:spcAft>
                <a:spcPts val="1417"/>
              </a:spcAft>
              <a:buSzPct val="45000"/>
              <a:buFont typeface="StarSymbol"/>
              <a:buChar char="●"/>
              <a:defRPr lang="it-IT" sz="3200" b="0" i="0" u="none" strike="noStrike" kern="1200" spc="0">
                <a:ln>
                  <a:noFill/>
                </a:ln>
                <a:solidFill>
                  <a:srgbClr val="0F253F"/>
                </a:solidFill>
                <a:latin typeface="Calibri"/>
                <a:ea typeface="Calibri"/>
                <a:cs typeface="Calibri"/>
              </a:defRPr>
            </a:lvl1pPr>
            <a:lvl2pPr marL="864000" marR="0" lvl="1" indent="-324000" algn="l" hangingPunct="0">
              <a:lnSpc>
                <a:spcPct val="100000"/>
              </a:lnSpc>
              <a:spcBef>
                <a:spcPts val="0"/>
              </a:spcBef>
              <a:spcAft>
                <a:spcPts val="1134"/>
              </a:spcAft>
              <a:buSzPct val="75000"/>
              <a:buFont typeface="StarSymbol"/>
              <a:buChar char="–"/>
              <a:defRPr lang="it-IT" sz="3200" b="0" i="0" u="none" strike="noStrike" kern="1200" spc="0">
                <a:ln>
                  <a:noFill/>
                </a:ln>
                <a:solidFill>
                  <a:srgbClr val="0F253F"/>
                </a:solidFill>
                <a:latin typeface="Calibri"/>
                <a:ea typeface="Calibri"/>
                <a:cs typeface="Calibri"/>
              </a:defRPr>
            </a:lvl2pPr>
            <a:lvl3pPr marL="1295999" marR="0" lvl="2" indent="-288000" algn="l" hangingPunct="0">
              <a:lnSpc>
                <a:spcPct val="100000"/>
              </a:lnSpc>
              <a:spcBef>
                <a:spcPts val="0"/>
              </a:spcBef>
              <a:spcAft>
                <a:spcPts val="850"/>
              </a:spcAft>
              <a:buSzPct val="45000"/>
              <a:buFont typeface="StarSymbol"/>
              <a:buChar char="●"/>
              <a:defRPr lang="it-IT" sz="3200" b="0" i="0" u="none" strike="noStrike" kern="1200" spc="0">
                <a:ln>
                  <a:noFill/>
                </a:ln>
                <a:solidFill>
                  <a:srgbClr val="0F253F"/>
                </a:solidFill>
                <a:latin typeface="Calibri"/>
                <a:ea typeface="Calibri"/>
                <a:cs typeface="Calibri"/>
              </a:defRPr>
            </a:lvl3pPr>
            <a:lvl4pPr marL="1728000" marR="0" lvl="3" indent="-216000" algn="l" hangingPunct="0">
              <a:lnSpc>
                <a:spcPct val="100000"/>
              </a:lnSpc>
              <a:spcBef>
                <a:spcPts val="0"/>
              </a:spcBef>
              <a:spcAft>
                <a:spcPts val="567"/>
              </a:spcAft>
              <a:buSzPct val="75000"/>
              <a:buFont typeface="StarSymbol"/>
              <a:buChar char="–"/>
              <a:defRPr lang="it-IT" sz="3200" b="0" i="0" u="none" strike="noStrike" kern="1200" spc="0">
                <a:ln>
                  <a:noFill/>
                </a:ln>
                <a:solidFill>
                  <a:srgbClr val="0F253F"/>
                </a:solidFill>
                <a:latin typeface="Calibri"/>
                <a:ea typeface="Calibri"/>
                <a:cs typeface="Calibri"/>
              </a:defRPr>
            </a:lvl4pPr>
            <a:lvl5pPr marL="2160000" marR="0" lvl="4"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5pPr>
            <a:lvl6pPr marL="2592000" marR="0" lvl="5"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6pPr>
            <a:lvl7pPr marL="3024000" marR="0" lvl="6"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7pPr>
            <a:lvl8pPr marL="3456000" marR="0" lvl="7"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8pPr>
            <a:lvl9pPr marL="3887999" marR="0" lvl="8"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9pPr>
          </a:lstStyle>
          <a:p>
            <a:pPr marL="0" lvl="0" indent="0" algn="just">
              <a:spcBef>
                <a:spcPts val="700"/>
              </a:spcBef>
              <a:spcAft>
                <a:spcPts val="0"/>
              </a:spcAft>
              <a:buNone/>
            </a:pPr>
            <a:r>
              <a:rPr lang="it-IT" sz="2000" dirty="0">
                <a:latin typeface="Calibri" pitchFamily="18"/>
              </a:rPr>
              <a:t>Il programma di studio dei raggi X di Giacconi </a:t>
            </a:r>
            <a:r>
              <a:rPr lang="it-IT" sz="2000" dirty="0" smtClean="0">
                <a:latin typeface="Calibri" pitchFamily="18"/>
              </a:rPr>
              <a:t>prevedeva </a:t>
            </a:r>
            <a:r>
              <a:rPr lang="it-IT" sz="2000" b="1" dirty="0" smtClean="0">
                <a:effectLst>
                  <a:outerShdw blurRad="38100" dist="38100" dir="2700000" algn="tl">
                    <a:srgbClr val="000000">
                      <a:alpha val="43137"/>
                    </a:srgbClr>
                  </a:outerShdw>
                </a:effectLst>
                <a:latin typeface="Calibri" pitchFamily="18"/>
              </a:rPr>
              <a:t>cinque fasi</a:t>
            </a:r>
            <a:r>
              <a:rPr lang="it-IT" sz="2000" dirty="0" smtClean="0">
                <a:latin typeface="Calibri" pitchFamily="18"/>
              </a:rPr>
              <a:t> fondamentali</a:t>
            </a:r>
            <a:r>
              <a:rPr lang="it-IT" sz="2000" dirty="0">
                <a:latin typeface="Calibri" pitchFamily="18"/>
              </a:rPr>
              <a:t>:</a:t>
            </a:r>
          </a:p>
          <a:p>
            <a:pPr marL="457200" indent="-457200">
              <a:spcBef>
                <a:spcPts val="601"/>
              </a:spcBef>
              <a:spcAft>
                <a:spcPts val="0"/>
              </a:spcAft>
              <a:buSzPct val="100000"/>
              <a:buFont typeface="+mj-lt"/>
              <a:buAutoNum type="arabicPeriod"/>
            </a:pPr>
            <a:r>
              <a:rPr lang="it-IT" sz="2000" dirty="0">
                <a:latin typeface="Calibri" pitchFamily="18"/>
              </a:rPr>
              <a:t>Esperimenti su razzi</a:t>
            </a:r>
          </a:p>
          <a:p>
            <a:pPr marL="457200" indent="-457200">
              <a:spcBef>
                <a:spcPts val="601"/>
              </a:spcBef>
              <a:spcAft>
                <a:spcPts val="0"/>
              </a:spcAft>
              <a:buSzPct val="100000"/>
              <a:buFont typeface="+mj-lt"/>
              <a:buAutoNum type="arabicPeriod"/>
            </a:pPr>
            <a:r>
              <a:rPr lang="it-IT" sz="2000" dirty="0">
                <a:latin typeface="Calibri" pitchFamily="18"/>
              </a:rPr>
              <a:t>Contatori </a:t>
            </a:r>
            <a:r>
              <a:rPr lang="it-IT" sz="2000" dirty="0" smtClean="0">
                <a:latin typeface="Calibri" pitchFamily="18"/>
              </a:rPr>
              <a:t>montati su un osservatorio dedicato allo studio del Sole</a:t>
            </a:r>
            <a:endParaRPr lang="it-IT" sz="2000" dirty="0">
              <a:latin typeface="Calibri" pitchFamily="18"/>
            </a:endParaRPr>
          </a:p>
          <a:p>
            <a:pPr marL="457200" indent="-457200">
              <a:spcBef>
                <a:spcPts val="601"/>
              </a:spcBef>
              <a:spcAft>
                <a:spcPts val="0"/>
              </a:spcAft>
              <a:buSzPct val="100000"/>
              <a:buFont typeface="+mj-lt"/>
              <a:buAutoNum type="arabicPeriod"/>
            </a:pPr>
            <a:r>
              <a:rPr lang="it-IT" sz="2000" dirty="0">
                <a:latin typeface="Calibri" pitchFamily="18"/>
              </a:rPr>
              <a:t>X-</a:t>
            </a:r>
            <a:r>
              <a:rPr lang="it-IT" sz="2000" dirty="0" err="1">
                <a:latin typeface="Calibri" pitchFamily="18"/>
              </a:rPr>
              <a:t>Ray</a:t>
            </a:r>
            <a:r>
              <a:rPr lang="it-IT" sz="2000" dirty="0">
                <a:latin typeface="Calibri" pitchFamily="18"/>
              </a:rPr>
              <a:t> Explorer (</a:t>
            </a:r>
            <a:r>
              <a:rPr lang="it-IT" sz="2000" dirty="0" err="1">
                <a:latin typeface="Calibri" pitchFamily="18"/>
              </a:rPr>
              <a:t>Uhuru</a:t>
            </a:r>
            <a:r>
              <a:rPr lang="it-IT" sz="2000" dirty="0" smtClean="0">
                <a:latin typeface="Calibri" pitchFamily="18"/>
              </a:rPr>
              <a:t>): satellite con contatori dedicato esclusivamente allo studio dei RX</a:t>
            </a:r>
            <a:endParaRPr lang="it-IT" sz="2000" dirty="0">
              <a:latin typeface="Calibri" pitchFamily="18"/>
            </a:endParaRPr>
          </a:p>
          <a:p>
            <a:pPr marL="457200" indent="-457200">
              <a:spcBef>
                <a:spcPts val="601"/>
              </a:spcBef>
              <a:spcAft>
                <a:spcPts val="0"/>
              </a:spcAft>
              <a:buSzPct val="100000"/>
              <a:buFont typeface="+mj-lt"/>
              <a:buAutoNum type="arabicPeriod"/>
            </a:pPr>
            <a:r>
              <a:rPr lang="it-IT" sz="2000" dirty="0">
                <a:latin typeface="Calibri" pitchFamily="18"/>
              </a:rPr>
              <a:t>Satellite con un telescopio a raggi X</a:t>
            </a:r>
          </a:p>
          <a:p>
            <a:pPr marL="457200" indent="-457200">
              <a:spcBef>
                <a:spcPts val="601"/>
              </a:spcBef>
              <a:spcAft>
                <a:spcPts val="0"/>
              </a:spcAft>
              <a:buSzPct val="100000"/>
              <a:buFont typeface="+mj-lt"/>
              <a:buAutoNum type="arabicPeriod"/>
            </a:pPr>
            <a:r>
              <a:rPr lang="it-IT" sz="2000" dirty="0">
                <a:latin typeface="Calibri" pitchFamily="18"/>
              </a:rPr>
              <a:t>Un osservatorio astronomico</a:t>
            </a:r>
          </a:p>
        </p:txBody>
      </p:sp>
      <p:pic>
        <p:nvPicPr>
          <p:cNvPr id="4" name="image7.jpeg"/>
          <p:cNvPicPr>
            <a:picLocks noChangeAspect="1"/>
          </p:cNvPicPr>
          <p:nvPr/>
        </p:nvPicPr>
        <p:blipFill>
          <a:blip r:embed="rId3" cstate="print">
            <a:lum/>
            <a:alphaModFix/>
          </a:blip>
          <a:srcRect/>
          <a:stretch>
            <a:fillRect/>
          </a:stretch>
        </p:blipFill>
        <p:spPr>
          <a:xfrm>
            <a:off x="5509440" y="2595600"/>
            <a:ext cx="3445200" cy="2187720"/>
          </a:xfrm>
          <a:prstGeom prst="rect">
            <a:avLst/>
          </a:prstGeom>
          <a:noFill/>
          <a:ln>
            <a:noFill/>
          </a:ln>
        </p:spPr>
      </p:pic>
    </p:spTree>
    <p:extLst>
      <p:ext uri="{BB962C8B-B14F-4D97-AF65-F5344CB8AC3E}">
        <p14:creationId xmlns:p14="http://schemas.microsoft.com/office/powerpoint/2010/main" val="885508828"/>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primi strumenti:</a:t>
            </a:r>
            <a:br>
              <a:rPr lang="it-IT" dirty="0" smtClean="0"/>
            </a:br>
            <a:r>
              <a:rPr lang="it-IT" dirty="0" smtClean="0"/>
              <a:t> i contatori proporzionali</a:t>
            </a:r>
            <a:endParaRPr lang="it-IT" dirty="0"/>
          </a:p>
        </p:txBody>
      </p:sp>
      <p:sp>
        <p:nvSpPr>
          <p:cNvPr id="4" name="Segnaposto contenuto 3"/>
          <p:cNvSpPr>
            <a:spLocks noGrp="1"/>
          </p:cNvSpPr>
          <p:nvPr>
            <p:ph sz="half" idx="1"/>
          </p:nvPr>
        </p:nvSpPr>
        <p:spPr/>
        <p:txBody>
          <a:bodyPr/>
          <a:lstStyle/>
          <a:p>
            <a:r>
              <a:rPr lang="it-IT" sz="2200" dirty="0" smtClean="0"/>
              <a:t>Camera riempita di gas con una finestra trasparente ai RX</a:t>
            </a:r>
          </a:p>
          <a:p>
            <a:r>
              <a:rPr lang="it-IT" sz="2200" dirty="0" smtClean="0"/>
              <a:t>Nella camera vi sono un anodo e un catodo</a:t>
            </a:r>
          </a:p>
          <a:p>
            <a:r>
              <a:rPr lang="it-IT" sz="2200" dirty="0" smtClean="0"/>
              <a:t>Quando un fotone penetra ionizza il gas</a:t>
            </a:r>
          </a:p>
          <a:p>
            <a:r>
              <a:rPr lang="it-IT" sz="2200" dirty="0" smtClean="0"/>
              <a:t>Il gas ionizzato produce una corrente tra anodo e catodo</a:t>
            </a:r>
          </a:p>
          <a:p>
            <a:r>
              <a:rPr lang="it-IT" sz="2200" dirty="0" smtClean="0"/>
              <a:t>Si può risalire all’energia del fotone X perché la corrente è proporzionale all’energia del fotone</a:t>
            </a:r>
          </a:p>
          <a:p>
            <a:endParaRPr lang="it-IT" sz="22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56000" y="2204864"/>
            <a:ext cx="371033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487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Sono stati utilizzati nelle prime tre fasi</a:t>
            </a:r>
          </a:p>
          <a:p>
            <a:r>
              <a:rPr lang="it-IT" dirty="0" smtClean="0"/>
              <a:t>Non producevano un’immagine delle sorgenti, ma solo una distribuzione di energia (spettro)</a:t>
            </a:r>
          </a:p>
          <a:p>
            <a:r>
              <a:rPr lang="it-IT" dirty="0" smtClean="0"/>
              <a:t>È stato comunque possibile ottenere una mappa del cielo a RX</a:t>
            </a:r>
            <a:endParaRPr lang="it-IT" dirty="0"/>
          </a:p>
        </p:txBody>
      </p:sp>
      <p:sp>
        <p:nvSpPr>
          <p:cNvPr id="4" name="Titolo 1"/>
          <p:cNvSpPr>
            <a:spLocks noGrp="1"/>
          </p:cNvSpPr>
          <p:nvPr>
            <p:ph type="title"/>
          </p:nvPr>
        </p:nvSpPr>
        <p:spPr/>
        <p:txBody>
          <a:bodyPr/>
          <a:lstStyle/>
          <a:p>
            <a:r>
              <a:rPr lang="it-IT" dirty="0" smtClean="0"/>
              <a:t>I primi strumenti:</a:t>
            </a:r>
            <a:br>
              <a:rPr lang="it-IT" dirty="0" smtClean="0"/>
            </a:br>
            <a:r>
              <a:rPr lang="it-IT" dirty="0" smtClean="0"/>
              <a:t> i contatori proporzionali</a:t>
            </a:r>
            <a:endParaRPr lang="it-IT" dirty="0"/>
          </a:p>
        </p:txBody>
      </p:sp>
    </p:spTree>
    <p:extLst>
      <p:ext uri="{BB962C8B-B14F-4D97-AF65-F5344CB8AC3E}">
        <p14:creationId xmlns:p14="http://schemas.microsoft.com/office/powerpoint/2010/main" val="20507188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188640"/>
            <a:ext cx="6192688" cy="1296144"/>
          </a:xfrm>
        </p:spPr>
        <p:txBody>
          <a:bodyPr/>
          <a:lstStyle/>
          <a:p>
            <a:r>
              <a:rPr lang="it-IT" dirty="0" smtClean="0"/>
              <a:t>La terza fase: </a:t>
            </a:r>
            <a:br>
              <a:rPr lang="it-IT" dirty="0" smtClean="0"/>
            </a:br>
            <a:r>
              <a:rPr lang="it-IT" dirty="0" smtClean="0"/>
              <a:t>X-</a:t>
            </a:r>
            <a:r>
              <a:rPr lang="it-IT" dirty="0" err="1" smtClean="0"/>
              <a:t>ray</a:t>
            </a:r>
            <a:r>
              <a:rPr lang="it-IT" dirty="0" smtClean="0"/>
              <a:t> Explorer (</a:t>
            </a:r>
            <a:r>
              <a:rPr lang="it-IT" dirty="0" err="1" smtClean="0"/>
              <a:t>Uhuru</a:t>
            </a:r>
            <a:r>
              <a:rPr lang="it-IT" dirty="0" smtClean="0"/>
              <a:t>)</a:t>
            </a:r>
            <a:endParaRPr lang="it-IT" dirty="0"/>
          </a:p>
        </p:txBody>
      </p:sp>
      <p:sp>
        <p:nvSpPr>
          <p:cNvPr id="3" name="Segnaposto contenuto 2"/>
          <p:cNvSpPr>
            <a:spLocks noGrp="1"/>
          </p:cNvSpPr>
          <p:nvPr>
            <p:ph idx="1"/>
          </p:nvPr>
        </p:nvSpPr>
        <p:spPr/>
        <p:txBody>
          <a:bodyPr/>
          <a:lstStyle/>
          <a:p>
            <a:r>
              <a:rPr lang="it-IT" dirty="0" smtClean="0"/>
              <a:t>Primo satellite interamente dedicato allo studio dei RX, con</a:t>
            </a:r>
            <a:r>
              <a:rPr lang="it-IT" dirty="0" smtClean="0"/>
              <a:t> contatori proporzionali</a:t>
            </a:r>
          </a:p>
          <a:p>
            <a:r>
              <a:rPr lang="it-IT" dirty="0" smtClean="0"/>
              <a:t>Mappa del cielo al termine della missione (1973): 339 nuove sorgenti</a:t>
            </a:r>
          </a:p>
          <a:p>
            <a:endParaRPr lang="it-IT"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3861048"/>
            <a:ext cx="5078413"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792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8"/>
          <p:cNvSpPr txBox="1">
            <a:spLocks noGrp="1"/>
          </p:cNvSpPr>
          <p:nvPr>
            <p:ph type="title" idx="4294967295"/>
          </p:nvPr>
        </p:nvSpPr>
        <p:spPr>
          <a:xfrm>
            <a:off x="1331640" y="188640"/>
            <a:ext cx="6480720" cy="1296144"/>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dirty="0" smtClean="0"/>
              <a:t>HEAO-1</a:t>
            </a:r>
            <a:br>
              <a:rPr lang="it-IT" dirty="0" smtClean="0"/>
            </a:br>
            <a:r>
              <a:rPr lang="it-IT" dirty="0" smtClean="0"/>
              <a:t>uno strumento più grande</a:t>
            </a:r>
            <a:endParaRPr lang="it-IT" dirty="0"/>
          </a:p>
        </p:txBody>
      </p:sp>
      <p:sp>
        <p:nvSpPr>
          <p:cNvPr id="3" name="Shape 149"/>
          <p:cNvSpPr txBox="1">
            <a:spLocks noGrp="1"/>
          </p:cNvSpPr>
          <p:nvPr>
            <p:ph type="body" idx="4294967295"/>
          </p:nvPr>
        </p:nvSpPr>
        <p:spPr>
          <a:xfrm>
            <a:off x="3263760" y="1569960"/>
            <a:ext cx="5821560" cy="2639160"/>
          </a:xfr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High Energy </a:t>
            </a:r>
            <a:r>
              <a:rPr lang="it-IT" sz="1750" dirty="0" err="1">
                <a:ln>
                  <a:noFill/>
                </a:ln>
                <a:solidFill>
                  <a:srgbClr val="0F253F"/>
                </a:solidFill>
                <a:latin typeface="Calibri" pitchFamily="18"/>
                <a:ea typeface="Calibri"/>
                <a:cs typeface="Calibri"/>
              </a:rPr>
              <a:t>Astronomical</a:t>
            </a:r>
            <a:r>
              <a:rPr lang="it-IT" sz="1750" dirty="0">
                <a:ln>
                  <a:noFill/>
                </a:ln>
                <a:solidFill>
                  <a:srgbClr val="0F253F"/>
                </a:solidFill>
                <a:latin typeface="Calibri" pitchFamily="18"/>
                <a:ea typeface="Calibri"/>
                <a:cs typeface="Calibri"/>
              </a:rPr>
              <a:t> </a:t>
            </a:r>
            <a:r>
              <a:rPr lang="it-IT" sz="1750" dirty="0" err="1">
                <a:ln>
                  <a:noFill/>
                </a:ln>
                <a:solidFill>
                  <a:srgbClr val="0F253F"/>
                </a:solidFill>
                <a:latin typeface="Calibri" pitchFamily="18"/>
                <a:ea typeface="Calibri"/>
                <a:cs typeface="Calibri"/>
              </a:rPr>
              <a:t>Observatory</a:t>
            </a:r>
            <a:r>
              <a:rPr lang="it-IT" sz="1750" dirty="0">
                <a:ln>
                  <a:noFill/>
                </a:ln>
                <a:solidFill>
                  <a:srgbClr val="0F253F"/>
                </a:solidFill>
                <a:latin typeface="Calibri" pitchFamily="18"/>
                <a:ea typeface="Calibri"/>
                <a:cs typeface="Calibri"/>
              </a:rPr>
              <a:t>:</a:t>
            </a:r>
          </a:p>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Localizzare sorgenti X</a:t>
            </a:r>
          </a:p>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La missione durò dal 12 Agosto del 1977 al 9 gennaio del 1979</a:t>
            </a:r>
          </a:p>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50 volte più grande di </a:t>
            </a:r>
            <a:r>
              <a:rPr lang="it-IT" sz="1750" dirty="0" err="1">
                <a:ln>
                  <a:noFill/>
                </a:ln>
                <a:solidFill>
                  <a:srgbClr val="0F253F"/>
                </a:solidFill>
                <a:latin typeface="Calibri" pitchFamily="18"/>
                <a:ea typeface="Calibri"/>
                <a:cs typeface="Calibri"/>
              </a:rPr>
              <a:t>Uhuru</a:t>
            </a:r>
            <a:r>
              <a:rPr lang="it-IT" sz="1750" dirty="0">
                <a:ln>
                  <a:noFill/>
                </a:ln>
                <a:solidFill>
                  <a:srgbClr val="0F253F"/>
                </a:solidFill>
                <a:latin typeface="Calibri" pitchFamily="18"/>
                <a:ea typeface="Calibri"/>
                <a:cs typeface="Calibri"/>
              </a:rPr>
              <a:t> ma solo 7 volte più sensibile</a:t>
            </a:r>
          </a:p>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Contribuì a migliorare la mappa del cielo</a:t>
            </a:r>
          </a:p>
        </p:txBody>
      </p:sp>
      <p:pic>
        <p:nvPicPr>
          <p:cNvPr id="4" name="2DD2B01E-5DA0-4683-9480-070BB5B76167-L0-001.gif"/>
          <p:cNvPicPr>
            <a:picLocks noChangeAspect="1"/>
          </p:cNvPicPr>
          <p:nvPr/>
        </p:nvPicPr>
        <p:blipFill>
          <a:blip r:embed="rId3" cstate="print">
            <a:lum/>
            <a:alphaModFix/>
          </a:blip>
          <a:srcRect/>
          <a:stretch>
            <a:fillRect/>
          </a:stretch>
        </p:blipFill>
        <p:spPr>
          <a:xfrm>
            <a:off x="334440" y="1736999"/>
            <a:ext cx="2788200" cy="3201840"/>
          </a:xfrm>
          <a:prstGeom prst="rect">
            <a:avLst/>
          </a:prstGeom>
          <a:noFill/>
          <a:ln>
            <a:noFill/>
          </a:ln>
        </p:spPr>
      </p:pic>
      <p:pic>
        <p:nvPicPr>
          <p:cNvPr id="5" name="B991408B-1CF9-4F4A-8E32-70351099CCBF-L0-001.gif"/>
          <p:cNvPicPr>
            <a:picLocks noChangeAspect="1"/>
          </p:cNvPicPr>
          <p:nvPr/>
        </p:nvPicPr>
        <p:blipFill>
          <a:blip r:embed="rId4" cstate="print">
            <a:lum/>
            <a:alphaModFix/>
          </a:blip>
          <a:srcRect/>
          <a:stretch>
            <a:fillRect/>
          </a:stretch>
        </p:blipFill>
        <p:spPr>
          <a:xfrm>
            <a:off x="3636000" y="4067279"/>
            <a:ext cx="3767760" cy="2312280"/>
          </a:xfrm>
          <a:prstGeom prst="rect">
            <a:avLst/>
          </a:prstGeom>
          <a:noFill/>
          <a:ln>
            <a:noFill/>
          </a:ln>
        </p:spPr>
      </p:pic>
    </p:spTree>
    <p:extLst>
      <p:ext uri="{BB962C8B-B14F-4D97-AF65-F5344CB8AC3E}">
        <p14:creationId xmlns:p14="http://schemas.microsoft.com/office/powerpoint/2010/main" val="3017308624"/>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fill="hold"/>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fill="hold" nodeType="clickEffect">
                                  <p:stCondLst>
                                    <p:cond delay="0"/>
                                  </p:stCondLst>
                                  <p:childTnLst>
                                    <p:set>
                                      <p:cBhvr>
                                        <p:cTn id="37" fill="hold"/>
                                        <p:tgtEl>
                                          <p:spTgt spid="5"/>
                                        </p:tgtEl>
                                        <p:attrNameLst>
                                          <p:attrName>style.visibility</p:attrName>
                                        </p:attrNameLst>
                                      </p:cBhvr>
                                      <p:to>
                                        <p:strVal val="visible"/>
                                      </p:to>
                                    </p:set>
                                    <p:anim calcmode="lin" valueType="num">
                                      <p:cBhvr>
                                        <p:cTn id="38" dur="750" fill="hold"/>
                                        <p:tgtEl>
                                          <p:spTgt spid="5"/>
                                        </p:tgtEl>
                                        <p:attrNameLst>
                                          <p:attrName>ppt_w</p:attrName>
                                        </p:attrNameLst>
                                      </p:cBhvr>
                                      <p:tavLst>
                                        <p:tav tm="0">
                                          <p:val>
                                            <p:strVal val="0"/>
                                          </p:val>
                                        </p:tav>
                                        <p:tav tm="100000">
                                          <p:val>
                                            <p:strVal val="#ppt_w"/>
                                          </p:val>
                                        </p:tav>
                                      </p:tavLst>
                                    </p:anim>
                                    <p:anim calcmode="lin" valueType="num">
                                      <p:cBhvr>
                                        <p:cTn id="39" dur="750" fill="hold"/>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3"/>
          <p:cNvSpPr txBox="1">
            <a:spLocks noGrp="1"/>
          </p:cNvSpPr>
          <p:nvPr>
            <p:ph type="title" idx="4294967295"/>
          </p:nvPr>
        </p:nvSpPr>
        <p:spPr>
          <a:xfrm>
            <a:off x="1547664" y="188640"/>
            <a:ext cx="6192688" cy="1296144"/>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dirty="0" smtClean="0"/>
              <a:t>HEAO-2 (Einstein):</a:t>
            </a:r>
            <a:br>
              <a:rPr lang="it-IT" dirty="0" smtClean="0"/>
            </a:br>
            <a:r>
              <a:rPr lang="it-IT" dirty="0" smtClean="0"/>
              <a:t>il primo telescopio</a:t>
            </a:r>
            <a:endParaRPr lang="it-IT" dirty="0"/>
          </a:p>
        </p:txBody>
      </p:sp>
      <p:sp>
        <p:nvSpPr>
          <p:cNvPr id="3" name="Shape 154"/>
          <p:cNvSpPr txBox="1">
            <a:spLocks noGrp="1"/>
          </p:cNvSpPr>
          <p:nvPr>
            <p:ph type="body" idx="4294967295"/>
          </p:nvPr>
        </p:nvSpPr>
        <p:spPr>
          <a:xfrm>
            <a:off x="3519360" y="1981800"/>
            <a:ext cx="5478840" cy="1825920"/>
          </a:xfr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L'osservatorio HEAO-2, detto anche Einstein, fu il </a:t>
            </a:r>
            <a:r>
              <a:rPr lang="it-IT" sz="1750" b="1" dirty="0">
                <a:ln>
                  <a:noFill/>
                </a:ln>
                <a:solidFill>
                  <a:srgbClr val="0F253F"/>
                </a:solidFill>
                <a:effectLst>
                  <a:outerShdw blurRad="38100" dist="38100" dir="2700000" algn="tl">
                    <a:srgbClr val="000000">
                      <a:alpha val="43137"/>
                    </a:srgbClr>
                  </a:outerShdw>
                </a:effectLst>
                <a:latin typeface="Calibri" pitchFamily="18"/>
                <a:ea typeface="Calibri"/>
                <a:cs typeface="Calibri"/>
              </a:rPr>
              <a:t>primo telescopio</a:t>
            </a:r>
            <a:r>
              <a:rPr lang="it-IT" sz="1750" dirty="0">
                <a:ln>
                  <a:noFill/>
                </a:ln>
                <a:solidFill>
                  <a:srgbClr val="0F253F"/>
                </a:solidFill>
                <a:latin typeface="Calibri" pitchFamily="18"/>
                <a:ea typeface="Calibri"/>
                <a:cs typeface="Calibri"/>
              </a:rPr>
              <a:t> montato su un satellite per l'ottenimento di immagini a raggi X.</a:t>
            </a:r>
          </a:p>
          <a:p>
            <a:pPr marL="285750" indent="-285750" algn="just">
              <a:spcBef>
                <a:spcPts val="400"/>
              </a:spcBef>
              <a:spcAft>
                <a:spcPts val="0"/>
              </a:spcAft>
              <a:buSzPct val="80000"/>
              <a:buFont typeface="StarSymbol"/>
              <a:buChar char="●"/>
            </a:pPr>
            <a:r>
              <a:rPr lang="it-IT" sz="1750" dirty="0">
                <a:ln>
                  <a:noFill/>
                </a:ln>
                <a:solidFill>
                  <a:srgbClr val="0F253F"/>
                </a:solidFill>
                <a:latin typeface="Calibri" pitchFamily="18"/>
                <a:ea typeface="Calibri"/>
                <a:cs typeface="Calibri"/>
              </a:rPr>
              <a:t>La missione durò dal 13 Novembre del 1978 al 26 Aprile del 1981</a:t>
            </a:r>
          </a:p>
        </p:txBody>
      </p:sp>
      <p:pic>
        <p:nvPicPr>
          <p:cNvPr id="4" name="0D2DA464-24E5-4C65-B71D-52A7F6352330-L0-001.jpeg"/>
          <p:cNvPicPr>
            <a:picLocks noChangeAspect="1"/>
          </p:cNvPicPr>
          <p:nvPr/>
        </p:nvPicPr>
        <p:blipFill>
          <a:blip r:embed="rId3" cstate="print">
            <a:lum/>
            <a:alphaModFix/>
          </a:blip>
          <a:srcRect/>
          <a:stretch>
            <a:fillRect/>
          </a:stretch>
        </p:blipFill>
        <p:spPr>
          <a:xfrm>
            <a:off x="3859920" y="3791159"/>
            <a:ext cx="3591000" cy="2214000"/>
          </a:xfrm>
          <a:prstGeom prst="rect">
            <a:avLst/>
          </a:prstGeom>
          <a:noFill/>
          <a:ln>
            <a:noFill/>
          </a:ln>
        </p:spPr>
      </p:pic>
      <p:pic>
        <p:nvPicPr>
          <p:cNvPr id="5" name="D9C78E8E-83E5-4AF2-9E91-1B85146DF269-L0-001.jpeg"/>
          <p:cNvPicPr>
            <a:picLocks noChangeAspect="1"/>
          </p:cNvPicPr>
          <p:nvPr/>
        </p:nvPicPr>
        <p:blipFill>
          <a:blip r:embed="rId4" cstate="print">
            <a:lum/>
            <a:alphaModFix/>
          </a:blip>
          <a:srcRect l="4307" t="3006" r="7370" b="8675"/>
          <a:stretch>
            <a:fillRect/>
          </a:stretch>
        </p:blipFill>
        <p:spPr>
          <a:xfrm>
            <a:off x="271800" y="1774080"/>
            <a:ext cx="3207600" cy="2508120"/>
          </a:xfrm>
          <a:prstGeom prst="rect">
            <a:avLst/>
          </a:prstGeom>
          <a:noFill/>
          <a:ln>
            <a:noFill/>
          </a:ln>
        </p:spPr>
      </p:pic>
      <p:sp>
        <p:nvSpPr>
          <p:cNvPr id="6" name="CasellaDiTesto 5"/>
          <p:cNvSpPr txBox="1"/>
          <p:nvPr/>
        </p:nvSpPr>
        <p:spPr>
          <a:xfrm>
            <a:off x="271800" y="4581128"/>
            <a:ext cx="2788032" cy="1424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marL="432000" marR="0" lvl="0" indent="-324000" algn="l" hangingPunct="0">
              <a:lnSpc>
                <a:spcPct val="100000"/>
              </a:lnSpc>
              <a:spcBef>
                <a:spcPts val="0"/>
              </a:spcBef>
              <a:spcAft>
                <a:spcPts val="1417"/>
              </a:spcAft>
              <a:buSzPct val="45000"/>
              <a:buFont typeface="StarSymbol"/>
              <a:buNone/>
              <a:defRPr sz="3200" b="0" i="0" u="none" strike="noStrike" kern="1200" spc="0">
                <a:ln>
                  <a:noFill/>
                </a:ln>
                <a:solidFill>
                  <a:srgbClr val="0F253F"/>
                </a:solidFill>
                <a:latin typeface="Calibri"/>
                <a:ea typeface="Calibri"/>
                <a:cs typeface="Calibri"/>
              </a:defRPr>
            </a:defPPr>
            <a:lvl1pPr marL="285750" marR="0" lvl="0" indent="-285750" algn="just">
              <a:lnSpc>
                <a:spcPct val="100000"/>
              </a:lnSpc>
              <a:spcBef>
                <a:spcPts val="400"/>
              </a:spcBef>
              <a:spcAft>
                <a:spcPts val="0"/>
              </a:spcAft>
              <a:buSzPct val="80000"/>
              <a:buFont typeface="StarSymbol"/>
              <a:buChar char="●"/>
              <a:defRPr sz="1750" b="0" i="0" u="none" strike="noStrike" spc="0">
                <a:ln>
                  <a:noFill/>
                </a:ln>
                <a:solidFill>
                  <a:srgbClr val="0F253F"/>
                </a:solidFill>
                <a:latin typeface="Calibri" pitchFamily="18"/>
                <a:ea typeface="Calibri"/>
                <a:cs typeface="Calibri"/>
              </a:defRPr>
            </a:lvl1pPr>
            <a:lvl2pPr marL="864000" marR="0" lvl="1" indent="-324000">
              <a:lnSpc>
                <a:spcPct val="100000"/>
              </a:lnSpc>
              <a:spcBef>
                <a:spcPts val="0"/>
              </a:spcBef>
              <a:spcAft>
                <a:spcPts val="1134"/>
              </a:spcAft>
              <a:buSzPct val="75000"/>
              <a:buFont typeface="StarSymbol"/>
              <a:buChar char="–"/>
              <a:defRPr sz="3200" b="0" i="0" u="none" strike="noStrike" spc="0">
                <a:ln>
                  <a:noFill/>
                </a:ln>
                <a:solidFill>
                  <a:srgbClr val="0F253F"/>
                </a:solidFill>
                <a:latin typeface="Calibri"/>
                <a:ea typeface="Calibri"/>
                <a:cs typeface="Calibri"/>
              </a:defRPr>
            </a:lvl2pPr>
            <a:lvl3pPr marL="1295999" marR="0" lvl="2" indent="-288000">
              <a:lnSpc>
                <a:spcPct val="100000"/>
              </a:lnSpc>
              <a:spcBef>
                <a:spcPts val="0"/>
              </a:spcBef>
              <a:spcAft>
                <a:spcPts val="850"/>
              </a:spcAft>
              <a:buSzPct val="45000"/>
              <a:buFont typeface="StarSymbol"/>
              <a:buChar char="●"/>
              <a:defRPr sz="3200" b="0" i="0" u="none" strike="noStrike" spc="0">
                <a:ln>
                  <a:noFill/>
                </a:ln>
                <a:solidFill>
                  <a:srgbClr val="0F253F"/>
                </a:solidFill>
                <a:latin typeface="Calibri"/>
                <a:ea typeface="Calibri"/>
                <a:cs typeface="Calibri"/>
              </a:defRPr>
            </a:lvl3pPr>
            <a:lvl4pPr marL="1728000" marR="0" lvl="3" indent="-216000">
              <a:lnSpc>
                <a:spcPct val="100000"/>
              </a:lnSpc>
              <a:spcBef>
                <a:spcPts val="0"/>
              </a:spcBef>
              <a:spcAft>
                <a:spcPts val="567"/>
              </a:spcAft>
              <a:buSzPct val="75000"/>
              <a:buFont typeface="StarSymbol"/>
              <a:buChar char="–"/>
              <a:defRPr sz="3200" b="0" i="0" u="none" strike="noStrike" spc="0">
                <a:ln>
                  <a:noFill/>
                </a:ln>
                <a:solidFill>
                  <a:srgbClr val="0F253F"/>
                </a:solidFill>
                <a:latin typeface="Calibri"/>
                <a:ea typeface="Calibri"/>
                <a:cs typeface="Calibri"/>
              </a:defRPr>
            </a:lvl4pPr>
            <a:lvl5pPr marL="2160000" marR="0" lvl="4" indent="-216000">
              <a:lnSpc>
                <a:spcPct val="100000"/>
              </a:lnSpc>
              <a:spcBef>
                <a:spcPts val="0"/>
              </a:spcBef>
              <a:spcAft>
                <a:spcPts val="283"/>
              </a:spcAft>
              <a:buSzPct val="45000"/>
              <a:buFont typeface="StarSymbol"/>
              <a:buChar char="●"/>
              <a:defRPr sz="2000" b="0" i="0" u="none" strike="noStrike" spc="0">
                <a:ln>
                  <a:noFill/>
                </a:ln>
                <a:solidFill>
                  <a:srgbClr val="0F253F"/>
                </a:solidFill>
                <a:latin typeface="Calibri"/>
                <a:ea typeface="Calibri"/>
                <a:cs typeface="Calibri"/>
              </a:defRPr>
            </a:lvl5pPr>
            <a:lvl6pPr marL="2592000" marR="0" lvl="5" indent="-216000" hangingPunct="0">
              <a:lnSpc>
                <a:spcPct val="100000"/>
              </a:lnSpc>
              <a:spcBef>
                <a:spcPts val="0"/>
              </a:spcBef>
              <a:spcAft>
                <a:spcPts val="283"/>
              </a:spcAft>
              <a:buSzPct val="45000"/>
              <a:buFont typeface="StarSymbol"/>
              <a:buChar char="●"/>
              <a:defRPr sz="2000" b="0" i="0" u="none" strike="noStrike" spc="0">
                <a:ln>
                  <a:noFill/>
                </a:ln>
                <a:solidFill>
                  <a:srgbClr val="0F253F"/>
                </a:solidFill>
                <a:latin typeface="Calibri"/>
                <a:ea typeface="Calibri"/>
                <a:cs typeface="Calibri"/>
              </a:defRPr>
            </a:lvl6pPr>
            <a:lvl7pPr marL="3024000" marR="0" lvl="6" indent="-216000" hangingPunct="0">
              <a:lnSpc>
                <a:spcPct val="100000"/>
              </a:lnSpc>
              <a:spcBef>
                <a:spcPts val="0"/>
              </a:spcBef>
              <a:spcAft>
                <a:spcPts val="283"/>
              </a:spcAft>
              <a:buSzPct val="45000"/>
              <a:buFont typeface="StarSymbol"/>
              <a:buChar char="●"/>
              <a:defRPr sz="2000" b="0" i="0" u="none" strike="noStrike" spc="0">
                <a:ln>
                  <a:noFill/>
                </a:ln>
                <a:solidFill>
                  <a:srgbClr val="0F253F"/>
                </a:solidFill>
                <a:latin typeface="Calibri"/>
                <a:ea typeface="Calibri"/>
                <a:cs typeface="Calibri"/>
              </a:defRPr>
            </a:lvl7pPr>
            <a:lvl8pPr marL="3456000" marR="0" lvl="7" indent="-216000" hangingPunct="0">
              <a:lnSpc>
                <a:spcPct val="100000"/>
              </a:lnSpc>
              <a:spcBef>
                <a:spcPts val="0"/>
              </a:spcBef>
              <a:spcAft>
                <a:spcPts val="283"/>
              </a:spcAft>
              <a:buSzPct val="45000"/>
              <a:buFont typeface="StarSymbol"/>
              <a:buChar char="●"/>
              <a:defRPr sz="2000" b="0" i="0" u="none" strike="noStrike" spc="0">
                <a:ln>
                  <a:noFill/>
                </a:ln>
                <a:solidFill>
                  <a:srgbClr val="0F253F"/>
                </a:solidFill>
                <a:latin typeface="Calibri"/>
                <a:ea typeface="Calibri"/>
                <a:cs typeface="Calibri"/>
              </a:defRPr>
            </a:lvl8pPr>
            <a:lvl9pPr marL="3887999" marR="0" lvl="8" indent="-216000" hangingPunct="0">
              <a:lnSpc>
                <a:spcPct val="100000"/>
              </a:lnSpc>
              <a:spcBef>
                <a:spcPts val="0"/>
              </a:spcBef>
              <a:spcAft>
                <a:spcPts val="283"/>
              </a:spcAft>
              <a:buSzPct val="45000"/>
              <a:buFont typeface="StarSymbol"/>
              <a:buChar char="●"/>
              <a:defRPr sz="2000" b="0" i="0" u="none" strike="noStrike" spc="0">
                <a:ln>
                  <a:noFill/>
                </a:ln>
                <a:solidFill>
                  <a:srgbClr val="0F253F"/>
                </a:solidFill>
                <a:latin typeface="Calibri"/>
                <a:ea typeface="Calibri"/>
                <a:cs typeface="Calibri"/>
              </a:defRPr>
            </a:lvl9pPr>
          </a:lstStyle>
          <a:p>
            <a:r>
              <a:rPr lang="it-IT" dirty="0"/>
              <a:t>Aumento di sensibilità di un milione di volte</a:t>
            </a:r>
          </a:p>
          <a:p>
            <a:r>
              <a:rPr lang="it-IT" dirty="0"/>
              <a:t>Mise a fuoco la mappa del cielo già nota </a:t>
            </a:r>
          </a:p>
          <a:p>
            <a:endParaRPr lang="it-IT" dirty="0"/>
          </a:p>
        </p:txBody>
      </p:sp>
    </p:spTree>
    <p:extLst>
      <p:ext uri="{BB962C8B-B14F-4D97-AF65-F5344CB8AC3E}">
        <p14:creationId xmlns:p14="http://schemas.microsoft.com/office/powerpoint/2010/main" val="2992380872"/>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fill="hold"/>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fill="hold"/>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strVal val="0"/>
                                          </p:val>
                                        </p:tav>
                                        <p:tav tm="100000">
                                          <p:val>
                                            <p:strVal val="#ppt_w"/>
                                          </p:val>
                                        </p:tav>
                                      </p:tavLst>
                                    </p:anim>
                                    <p:anim calcmode="lin" valueType="num">
                                      <p:cBhvr>
                                        <p:cTn id="13" dur="1500" fill="hold"/>
                                        <p:tgtEl>
                                          <p:spTgt spid="4"/>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3981</TotalTime>
  <Words>846</Words>
  <Application>Microsoft Office PowerPoint</Application>
  <PresentationFormat>Presentazione su schermo (4:3)</PresentationFormat>
  <Paragraphs>64</Paragraphs>
  <Slides>13</Slides>
  <Notes>8</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Skylab : una finestra sul cosmo</vt:lpstr>
      <vt:lpstr>Riccardo Giacconi: contributi scientifici</vt:lpstr>
      <vt:lpstr>Riccardo Giacconi</vt:lpstr>
      <vt:lpstr>Lo studio del cielo in raggi X</vt:lpstr>
      <vt:lpstr>I primi strumenti:  i contatori proporzionali</vt:lpstr>
      <vt:lpstr>I primi strumenti:  i contatori proporzionali</vt:lpstr>
      <vt:lpstr>La terza fase:  X-ray Explorer (Uhuru)</vt:lpstr>
      <vt:lpstr>HEAO-1 uno strumento più grande</vt:lpstr>
      <vt:lpstr>HEAO-2 (Einstein): il primo telescopio</vt:lpstr>
      <vt:lpstr>Very Large Telescope</vt:lpstr>
      <vt:lpstr>Chandra</vt:lpstr>
      <vt:lpstr>Chandra</vt:lpstr>
      <vt:lpstr>Nobel per la fisica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ed il World Wide Web</dc:title>
  <dc:creator>Pippo blu</dc:creator>
  <cp:lastModifiedBy>Nicoletta Lanzani</cp:lastModifiedBy>
  <cp:revision>186</cp:revision>
  <dcterms:created xsi:type="dcterms:W3CDTF">2013-02-12T17:17:12Z</dcterms:created>
  <dcterms:modified xsi:type="dcterms:W3CDTF">2016-05-01T20:26:34Z</dcterms:modified>
</cp:coreProperties>
</file>