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63" r:id="rId23"/>
    <p:sldId id="264" r:id="rId24"/>
    <p:sldId id="265" r:id="rId25"/>
    <p:sldId id="266" r:id="rId26"/>
    <p:sldId id="267" r:id="rId27"/>
    <p:sldId id="268" r:id="rId2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B840047-63D5-468E-9274-66917C60F979}" type="datetimeFigureOut">
              <a:rPr lang="it-IT" smtClean="0"/>
              <a:t>20/06/2018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160967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B840047-63D5-468E-9274-66917C60F979}" type="datetimeFigureOut">
              <a:rPr lang="it-IT" smtClean="0"/>
              <a:t>20/06/2018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418013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B840047-63D5-468E-9274-66917C60F979}" type="datetimeFigureOut">
              <a:rPr lang="it-IT" smtClean="0"/>
              <a:t>20/06/2018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1668171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AE0CFA-994F-4A36-9BF0-20B84BF606D3}"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427869-6225-4EE3-87B1-D492BB5AA2C4}"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6113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F54463-F428-4D87-A090-5E8A986AE6C4}"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8D553E-37AE-41C9-90C2-02C0111D5D5F}"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96327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0B2348-CA14-4AAC-8024-67DD86696709}"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049B21-E966-4DB5-9C16-3598547C2433}"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25778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1407A5-1B5F-4189-9537-D4B2908D2330}"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DFF175-0A4C-4FCA-9425-640887A9B669}"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935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5A9C6B-7350-4E6D-87DC-6F50A5EAB6B2}"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1EB551-878A-425A-AE4F-B2DE3C3AE2C9}"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1416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B73E43-4AF9-4ACE-AE65-6DDA5129F099}"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E85160-1BF0-4DC4-9BF3-041AC11B97B3}"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06746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AAAA994-C4BE-4F0C-A839-6B84BECC8F6B}"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23E4CA-FB75-44EF-B513-1034C567E4ED}"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32965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0575CC-BB70-44E7-ACCE-08263BE6B484}"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059C6F-1D77-4F7B-AC02-04A2003B0C22}"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447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B840047-63D5-468E-9274-66917C60F979}" type="datetimeFigureOut">
              <a:rPr lang="it-IT" smtClean="0"/>
              <a:t>20/06/2018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1698239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60055E-859F-4176-BE12-22AAFDB6A2CA}"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449D1D-2C4F-4A41-BF77-668C48F7CADB}"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6084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5225AA-25DC-4085-B05B-83163A52E38C}"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838BAB-A1D5-405D-9661-2CCD65A0B3BD}"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09170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F95878-4229-45F9-B605-59735759ACE3}"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6F8A5E-5843-4349-BE4B-CDC17C85AF1D}"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72309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041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82331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281391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69090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31897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38745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99529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B840047-63D5-468E-9274-66917C60F979}" type="datetimeFigureOut">
              <a:rPr lang="it-IT" smtClean="0"/>
              <a:t>20/06/2018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1408513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74125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8109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9419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52245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pic>
        <p:nvPicPr>
          <p:cNvPr id="34" name="Immagine 33"/>
          <p:cNvPicPr/>
          <p:nvPr/>
        </p:nvPicPr>
        <p:blipFill>
          <a:blip r:embed="rId2"/>
          <a:stretch/>
        </p:blipFill>
        <p:spPr>
          <a:xfrm>
            <a:off x="2079000" y="1604520"/>
            <a:ext cx="4984920" cy="3977280"/>
          </a:xfrm>
          <a:prstGeom prst="rect">
            <a:avLst/>
          </a:prstGeom>
          <a:ln>
            <a:noFill/>
          </a:ln>
        </p:spPr>
      </p:pic>
      <p:pic>
        <p:nvPicPr>
          <p:cNvPr id="35" name="Immagine 34"/>
          <p:cNvPicPr/>
          <p:nvPr/>
        </p:nvPicPr>
        <p:blipFill>
          <a:blip r:embed="rId2"/>
          <a:stretch/>
        </p:blipFill>
        <p:spPr>
          <a:xfrm>
            <a:off x="2079000" y="1604520"/>
            <a:ext cx="4984920" cy="3977280"/>
          </a:xfrm>
          <a:prstGeom prst="rect">
            <a:avLst/>
          </a:prstGeom>
          <a:ln>
            <a:noFill/>
          </a:ln>
        </p:spPr>
      </p:pic>
    </p:spTree>
    <p:extLst>
      <p:ext uri="{BB962C8B-B14F-4D97-AF65-F5344CB8AC3E}">
        <p14:creationId xmlns:p14="http://schemas.microsoft.com/office/powerpoint/2010/main" val="402767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B840047-63D5-468E-9274-66917C60F979}" type="datetimeFigureOut">
              <a:rPr lang="it-IT" smtClean="0"/>
              <a:t>20/06/2018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275915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B840047-63D5-468E-9274-66917C60F979}" type="datetimeFigureOut">
              <a:rPr lang="it-IT" smtClean="0"/>
              <a:t>20/06/2018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3575132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B840047-63D5-468E-9274-66917C60F979}" type="datetimeFigureOut">
              <a:rPr lang="it-IT" smtClean="0"/>
              <a:t>20/06/2018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267698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B840047-63D5-468E-9274-66917C60F979}" type="datetimeFigureOut">
              <a:rPr lang="it-IT" smtClean="0"/>
              <a:t>20/06/2018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65165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B840047-63D5-468E-9274-66917C60F979}" type="datetimeFigureOut">
              <a:rPr lang="it-IT" smtClean="0"/>
              <a:t>20/06/2018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369822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B840047-63D5-468E-9274-66917C60F979}" type="datetimeFigureOut">
              <a:rPr lang="it-IT" smtClean="0"/>
              <a:t>20/06/2018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3A58E4E-5106-42AE-9B37-868FFAB3767C}" type="slidenum">
              <a:rPr lang="it-IT" smtClean="0"/>
              <a:t>‹N›</a:t>
            </a:fld>
            <a:endParaRPr lang="it-IT"/>
          </a:p>
        </p:txBody>
      </p:sp>
    </p:spTree>
    <p:extLst>
      <p:ext uri="{BB962C8B-B14F-4D97-AF65-F5344CB8AC3E}">
        <p14:creationId xmlns:p14="http://schemas.microsoft.com/office/powerpoint/2010/main" val="376759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40047-63D5-468E-9274-66917C60F979}" type="datetimeFigureOut">
              <a:rPr lang="it-IT" smtClean="0"/>
              <a:t>20/06/2018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58E4E-5106-42AE-9B37-868FFAB3767C}" type="slidenum">
              <a:rPr lang="it-IT" smtClean="0"/>
              <a:t>‹N›</a:t>
            </a:fld>
            <a:endParaRPr lang="it-IT"/>
          </a:p>
        </p:txBody>
      </p:sp>
    </p:spTree>
    <p:extLst>
      <p:ext uri="{BB962C8B-B14F-4D97-AF65-F5344CB8AC3E}">
        <p14:creationId xmlns:p14="http://schemas.microsoft.com/office/powerpoint/2010/main" val="3160893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1CCB9D-34EA-42BE-BDA1-C709FCC3319B}"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20/06/2018</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D30DA3-7295-4351-BA6A-1D7BED53F2CD}"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98133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it-IT" sz="4400" b="0" strike="noStrike" spc="-1">
                <a:solidFill>
                  <a:srgbClr val="000000"/>
                </a:solidFill>
                <a:uFill>
                  <a:solidFill>
                    <a:srgbClr val="FFFFFF"/>
                  </a:solidFill>
                </a:uFill>
                <a:latin typeface="Arial"/>
              </a:rPr>
              <a:t>Fai clic per modificare il formato del testo del titolo</a:t>
            </a: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it-IT" sz="3200" b="0" strike="noStrike" spc="-1">
                <a:solidFill>
                  <a:srgbClr val="000000"/>
                </a:solidFill>
                <a:uFill>
                  <a:solidFill>
                    <a:srgbClr val="FFFFFF"/>
                  </a:solidFill>
                </a:uFill>
                <a:latin typeface="Arial"/>
              </a:rPr>
              <a:t>Fai clic per modificare il formato del testo della struttura</a:t>
            </a:r>
          </a:p>
          <a:p>
            <a:pPr marL="864000" lvl="1" indent="-324000">
              <a:buClr>
                <a:srgbClr val="000000"/>
              </a:buClr>
              <a:buSzPct val="75000"/>
              <a:buFont typeface="Symbol" charset="2"/>
              <a:buChar char=""/>
            </a:pPr>
            <a:r>
              <a:rPr lang="it-IT" sz="2800" b="0" strike="noStrike" spc="-1">
                <a:solidFill>
                  <a:srgbClr val="000000"/>
                </a:solidFill>
                <a:uFill>
                  <a:solidFill>
                    <a:srgbClr val="FFFFFF"/>
                  </a:solidFill>
                </a:uFill>
                <a:latin typeface="Arial"/>
              </a:rPr>
              <a:t>Secondo livello struttura</a:t>
            </a:r>
          </a:p>
          <a:p>
            <a:pPr marL="1296000" lvl="2" indent="-288000">
              <a:buClr>
                <a:srgbClr val="000000"/>
              </a:buClr>
              <a:buSzPct val="45000"/>
              <a:buFont typeface="Wingdings" charset="2"/>
              <a:buChar char=""/>
            </a:pPr>
            <a:r>
              <a:rPr lang="it-IT" sz="2400" b="0" strike="noStrike" spc="-1">
                <a:solidFill>
                  <a:srgbClr val="000000"/>
                </a:solidFill>
                <a:uFill>
                  <a:solidFill>
                    <a:srgbClr val="FFFFFF"/>
                  </a:solidFill>
                </a:uFill>
                <a:latin typeface="Arial"/>
              </a:rPr>
              <a:t>Terzo livello struttura</a:t>
            </a:r>
          </a:p>
          <a:p>
            <a:pPr marL="1728000" lvl="3" indent="-216000">
              <a:buClr>
                <a:srgbClr val="000000"/>
              </a:buClr>
              <a:buSzPct val="75000"/>
              <a:buFont typeface="Symbol" charset="2"/>
              <a:buChar char=""/>
            </a:pPr>
            <a:r>
              <a:rPr lang="it-IT" sz="2000" b="0" strike="noStrike" spc="-1">
                <a:solidFill>
                  <a:srgbClr val="000000"/>
                </a:solidFill>
                <a:uFill>
                  <a:solidFill>
                    <a:srgbClr val="FFFFFF"/>
                  </a:solidFill>
                </a:uFill>
                <a:latin typeface="Arial"/>
              </a:rPr>
              <a:t>Quarto livello struttura</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Quinto livello struttura</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Sesto livello struttura</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Settimo livello struttura</a:t>
            </a:r>
          </a:p>
        </p:txBody>
      </p:sp>
    </p:spTree>
    <p:extLst>
      <p:ext uri="{BB962C8B-B14F-4D97-AF65-F5344CB8AC3E}">
        <p14:creationId xmlns:p14="http://schemas.microsoft.com/office/powerpoint/2010/main" val="17222536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3.xml"/><Relationship Id="rId4" Type="http://schemas.openxmlformats.org/officeDocument/2006/relationships/hyperlink" Target="http://www.ohchr.org/EN/UDHR/Documents/UDHR_Translations/itn.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492896"/>
            <a:ext cx="7772400" cy="1470025"/>
          </a:xfrm>
        </p:spPr>
        <p:txBody>
          <a:bodyPr>
            <a:normAutofit/>
          </a:bodyPr>
          <a:lstStyle/>
          <a:p>
            <a:r>
              <a:rPr lang="it-IT" sz="5000" b="1" dirty="0" smtClean="0">
                <a:solidFill>
                  <a:srgbClr val="FF0000"/>
                </a:solidFill>
              </a:rPr>
              <a:t>LO STATO MODERNO</a:t>
            </a:r>
            <a:endParaRPr lang="it-IT" sz="5000" b="1" dirty="0">
              <a:solidFill>
                <a:srgbClr val="FF0000"/>
              </a:solidFill>
            </a:endParaRPr>
          </a:p>
        </p:txBody>
      </p:sp>
      <p:sp>
        <p:nvSpPr>
          <p:cNvPr id="3" name="Sottotitolo 2"/>
          <p:cNvSpPr>
            <a:spLocks noGrp="1"/>
          </p:cNvSpPr>
          <p:nvPr>
            <p:ph type="subTitle" idx="1"/>
          </p:nvPr>
        </p:nvSpPr>
        <p:spPr/>
        <p:txBody>
          <a:bodyPr/>
          <a:lstStyle/>
          <a:p>
            <a:r>
              <a:rPr lang="it-IT" b="1" i="1" dirty="0" smtClean="0"/>
              <a:t>DIRITTI UMANI E LORO CONTRADDIZIONI TRA IL SECONDO CINQUECENTO ED OGGI</a:t>
            </a:r>
            <a:endParaRPr lang="it-IT" b="1" i="1" dirty="0"/>
          </a:p>
        </p:txBody>
      </p:sp>
      <p:sp>
        <p:nvSpPr>
          <p:cNvPr id="4" name="CasellaDiTesto 3"/>
          <p:cNvSpPr txBox="1"/>
          <p:nvPr/>
        </p:nvSpPr>
        <p:spPr>
          <a:xfrm>
            <a:off x="6444208" y="6329687"/>
            <a:ext cx="3312368" cy="369332"/>
          </a:xfrm>
          <a:prstGeom prst="rect">
            <a:avLst/>
          </a:prstGeom>
          <a:noFill/>
        </p:spPr>
        <p:txBody>
          <a:bodyPr wrap="square" rtlCol="0">
            <a:spAutoFit/>
          </a:bodyPr>
          <a:lstStyle/>
          <a:p>
            <a:r>
              <a:rPr lang="it-IT" dirty="0" smtClean="0"/>
              <a:t>3°A CORBELLA FEDERICO</a:t>
            </a:r>
            <a:endParaRPr lang="it-IT" dirty="0"/>
          </a:p>
        </p:txBody>
      </p:sp>
    </p:spTree>
    <p:extLst>
      <p:ext uri="{BB962C8B-B14F-4D97-AF65-F5344CB8AC3E}">
        <p14:creationId xmlns:p14="http://schemas.microsoft.com/office/powerpoint/2010/main" val="103797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44"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DOCUMENTI ANTECEDENTI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45" name="CustomShape 2"/>
          <p:cNvSpPr/>
          <p:nvPr/>
        </p:nvSpPr>
        <p:spPr>
          <a:xfrm>
            <a:off x="864000" y="1584000"/>
            <a:ext cx="7487280" cy="207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-Bill of rights (1689)</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-Dichiarazione d’indipendenza degli Stati Uniti </a:t>
            </a:r>
            <a:r>
              <a:rPr kumimoji="0" lang="it-IT" sz="13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a:t>
            </a: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1776</a:t>
            </a:r>
            <a:r>
              <a:rPr kumimoji="0" lang="it-IT" sz="13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-Dichiarazione dei diritti dell’uomo e del cittadino (rivoluzione francese, 1789)</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 i Quattordici punti (del presidente Woodrow Wilson, 1918) e i pilastri delle Quattro Libertà enunciati da Franklin Delano Roosevelt nella Carta Atlantica del 1941.</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pic>
        <p:nvPicPr>
          <p:cNvPr id="46" name="Immagine 45"/>
          <p:cNvPicPr/>
          <p:nvPr/>
        </p:nvPicPr>
        <p:blipFill>
          <a:blip r:embed="rId3"/>
          <a:stretch/>
        </p:blipFill>
        <p:spPr>
          <a:xfrm>
            <a:off x="2592000" y="3888000"/>
            <a:ext cx="3887280" cy="2591280"/>
          </a:xfrm>
          <a:prstGeom prst="rect">
            <a:avLst/>
          </a:prstGeom>
          <a:ln>
            <a:noFill/>
          </a:ln>
        </p:spPr>
      </p:pic>
    </p:spTree>
    <p:extLst>
      <p:ext uri="{BB962C8B-B14F-4D97-AF65-F5344CB8AC3E}">
        <p14:creationId xmlns:p14="http://schemas.microsoft.com/office/powerpoint/2010/main" val="10328983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47"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COMPOSIZIONE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48" name="CustomShape 2"/>
          <p:cNvSpPr/>
          <p:nvPr/>
        </p:nvSpPr>
        <p:spPr>
          <a:xfrm>
            <a:off x="864000" y="2160000"/>
            <a:ext cx="7415280" cy="29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-Preambolo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-30 articoli </a:t>
            </a: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 che sanciscono i diritti individuali, civili, politici, economici, sociali, culturali di ogni individuo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I diritti dell'individuo vanno quindi suddivisi in due grandi aree: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-i diritti civili e politici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-i diritti economici, sociali e culturali.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972562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49"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COMPOSIZIONE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50" name="CustomShape 2"/>
          <p:cNvSpPr/>
          <p:nvPr/>
        </p:nvSpPr>
        <p:spPr>
          <a:xfrm>
            <a:off x="936000" y="1459440"/>
            <a:ext cx="7271280" cy="440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La Dichiarazione può essere suddivisa in 7 argomenti: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-il preambolo enuncia le cause storiche e sociali che hanno portato alla necessità della stesura della Dichiarazione;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-gli articoli 1-2 stabiliscono i concetti basilari di libertà ed eguaglianza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-gli articoli 3-11 stabiliscono altri diritti individuali;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-gli articoli 12-17 stabiliscono i diritti dell'individuo nei confronti della comunità;</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-gli articoli 18-21 sanciscono le cosiddette "libertà costituzionali";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-gli articoli 22-27 sanciscono i diritti economici, sociali e culturali dell'individuo;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-i conclusivi articoli 28-30 stabiliscono le modalità di utilizzo di questi diritti, gli ambiti in cui non possono essere applicati, e che essi non possono essere ritorti contro l'individuo.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38335906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1"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L’INCONTRO CON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L’EX-CARCERATO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52" name="CustomShape 2"/>
          <p:cNvSpPr/>
          <p:nvPr/>
        </p:nvSpPr>
        <p:spPr>
          <a:xfrm>
            <a:off x="936000" y="1459440"/>
            <a:ext cx="7271280" cy="4404960"/>
          </a:xfrm>
          <a:prstGeom prst="rect">
            <a:avLst/>
          </a:prstGeom>
          <a:noFill/>
          <a:ln>
            <a:noFill/>
          </a:ln>
        </p:spPr>
        <p:style>
          <a:lnRef idx="0">
            <a:scrgbClr r="0" g="0" b="0"/>
          </a:lnRef>
          <a:fillRef idx="0">
            <a:scrgbClr r="0" g="0" b="0"/>
          </a:fillRef>
          <a:effectRef idx="0">
            <a:scrgbClr r="0" g="0" b="0"/>
          </a:effectRef>
          <a:fontRef idx="minor"/>
        </p:style>
      </p:sp>
      <p:sp>
        <p:nvSpPr>
          <p:cNvPr id="53" name="CustomShape 3"/>
          <p:cNvSpPr/>
          <p:nvPr/>
        </p:nvSpPr>
        <p:spPr>
          <a:xfrm>
            <a:off x="1080000" y="1761120"/>
            <a:ext cx="6911640" cy="227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-Secondo il racconto dell’ex-detenuto parte dei diritti dell’uomo non venivano rispettati in alcuni delle carceri italiane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-Importante il suo trasferimento nel carcere di Bollate, un ambiente il rispetto non è mai venuto meno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-A Bollate, mentre scontava la propria pena, egli ha potuto partecipare a diverse iniziative che lo avrebbero aiutato a:</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pic>
        <p:nvPicPr>
          <p:cNvPr id="54" name="Immagine 53"/>
          <p:cNvPicPr/>
          <p:nvPr/>
        </p:nvPicPr>
        <p:blipFill>
          <a:blip r:embed="rId3"/>
          <a:stretch/>
        </p:blipFill>
        <p:spPr>
          <a:xfrm>
            <a:off x="5111640" y="4211640"/>
            <a:ext cx="3095640" cy="2062080"/>
          </a:xfrm>
          <a:prstGeom prst="rect">
            <a:avLst/>
          </a:prstGeom>
          <a:ln>
            <a:noFill/>
          </a:ln>
        </p:spPr>
      </p:pic>
      <p:sp>
        <p:nvSpPr>
          <p:cNvPr id="55" name="CustomShape 4"/>
          <p:cNvSpPr/>
          <p:nvPr/>
        </p:nvSpPr>
        <p:spPr>
          <a:xfrm>
            <a:off x="1080360" y="3982680"/>
            <a:ext cx="4031640" cy="18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-Integrarsi dopo aver scontato la pena</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-Ottenere una formazione, utile a trovare un lavoro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-Mantenersi in forma fisicamente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039353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6"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I DIRITTI DEI DETENUTI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57" name="CustomShape 2"/>
          <p:cNvSpPr/>
          <p:nvPr/>
        </p:nvSpPr>
        <p:spPr>
          <a:xfrm>
            <a:off x="936000" y="1459440"/>
            <a:ext cx="7271280" cy="440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-Diritto alle relazioni familiari ed affettive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-Diritto alla salute, che comprende: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	-un servizio medico e un servizio farmaceutico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	-almeno uno specialista in psichiatria</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	-il trasferimento in ospedali civili o in altri luoghi esterni di cura dei 		   condannati che necessitino di cure non effettuabili in istituto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-Diritto allo studio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-Diritto al culto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pic>
        <p:nvPicPr>
          <p:cNvPr id="58" name="Immagine 57"/>
          <p:cNvPicPr/>
          <p:nvPr/>
        </p:nvPicPr>
        <p:blipFill>
          <a:blip r:embed="rId3"/>
          <a:stretch/>
        </p:blipFill>
        <p:spPr>
          <a:xfrm>
            <a:off x="1921680" y="4473000"/>
            <a:ext cx="5421960" cy="1864440"/>
          </a:xfrm>
          <a:prstGeom prst="rect">
            <a:avLst/>
          </a:prstGeom>
          <a:ln>
            <a:noFill/>
          </a:ln>
        </p:spPr>
      </p:pic>
    </p:spTree>
    <p:extLst>
      <p:ext uri="{BB962C8B-B14F-4D97-AF65-F5344CB8AC3E}">
        <p14:creationId xmlns:p14="http://schemas.microsoft.com/office/powerpoint/2010/main" val="37172785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59" name="CustomShape 1"/>
          <p:cNvSpPr/>
          <p:nvPr/>
        </p:nvSpPr>
        <p:spPr>
          <a:xfrm>
            <a:off x="457200" y="44244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DIRITTI DEI CITTADINI NELLA COSTITUZIONE ITALIANA</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60" name="CustomShape 2"/>
          <p:cNvSpPr/>
          <p:nvPr/>
        </p:nvSpPr>
        <p:spPr>
          <a:xfrm>
            <a:off x="864000" y="2160000"/>
            <a:ext cx="7415280" cy="2997000"/>
          </a:xfrm>
          <a:prstGeom prst="rect">
            <a:avLst/>
          </a:prstGeom>
          <a:noFill/>
          <a:ln>
            <a:noFill/>
          </a:ln>
        </p:spPr>
        <p:style>
          <a:lnRef idx="0">
            <a:scrgbClr r="0" g="0" b="0"/>
          </a:lnRef>
          <a:fillRef idx="0">
            <a:scrgbClr r="0" g="0" b="0"/>
          </a:fillRef>
          <a:effectRef idx="0">
            <a:scrgbClr r="0" g="0" b="0"/>
          </a:effectRef>
          <a:fontRef idx="minor"/>
        </p:style>
      </p:sp>
      <p:sp>
        <p:nvSpPr>
          <p:cNvPr id="61" name="CustomShape 3"/>
          <p:cNvSpPr/>
          <p:nvPr/>
        </p:nvSpPr>
        <p:spPr>
          <a:xfrm>
            <a:off x="1008000" y="3888000"/>
            <a:ext cx="7199640" cy="227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Gli articoli dal 13 al 16 sono dedicati alle libertà individuali, in cui si afferma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-che la libertà è un valore sacro e quindi inviolabile,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-che il domicilio è inviolabile ,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-che la corrispondenza è libera e segreta ,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-che ogni cittadino può soggiornare e circolare liberamente nel Paese.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pic>
        <p:nvPicPr>
          <p:cNvPr id="62" name="Immagine 61"/>
          <p:cNvPicPr/>
          <p:nvPr/>
        </p:nvPicPr>
        <p:blipFill>
          <a:blip r:embed="rId3"/>
          <a:stretch/>
        </p:blipFill>
        <p:spPr>
          <a:xfrm>
            <a:off x="2874600" y="1800000"/>
            <a:ext cx="3461040" cy="1903320"/>
          </a:xfrm>
          <a:prstGeom prst="rect">
            <a:avLst/>
          </a:prstGeom>
          <a:ln>
            <a:noFill/>
          </a:ln>
        </p:spPr>
      </p:pic>
    </p:spTree>
    <p:extLst>
      <p:ext uri="{BB962C8B-B14F-4D97-AF65-F5344CB8AC3E}">
        <p14:creationId xmlns:p14="http://schemas.microsoft.com/office/powerpoint/2010/main" val="623789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63"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LIBERTA’ COLLETTIVE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64" name="CustomShape 2"/>
          <p:cNvSpPr/>
          <p:nvPr/>
        </p:nvSpPr>
        <p:spPr>
          <a:xfrm>
            <a:off x="864000" y="2160000"/>
            <a:ext cx="7415280" cy="29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Le libertà collettive, affermate dagli articoli dal 17 al 21, garantiscono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-che i cittadini italiani hanno il diritto di riunirsi in luoghi pubblici (con obbligo di preavviso all'autorità di pubblica sicurezza), privati e aperti al pubblico, e di associarsi liberamente,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-che le associazioni che hanno uno scopo comune non devono andare contro il principio democratico e del codice penale,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-che ogni persona ha il diritto di professare liberamente il proprio credo,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-che ogni individuo è libero di professare il proprio pensiero, con la parola, con lo scritto e con ogni altro mezzo di comunicazione.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6776532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65"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ARTICOLI 22-28</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66" name="CustomShape 2"/>
          <p:cNvSpPr/>
          <p:nvPr/>
        </p:nvSpPr>
        <p:spPr>
          <a:xfrm>
            <a:off x="864000" y="2160000"/>
            <a:ext cx="7415280" cy="29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Dall'articolo 22 al 28 si affermano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-i principi e i limiti dell'uso legittimo della forza,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-il diritto attivo e passivo alla difesa in tribunale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-il principio di legalità della pena, le limitazioni all'estradizione dei cittadini,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-il principio di personalità nella responsabilità penale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-il principio della presunzione di non colpevolezza</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-il principio di umanità e rieducatività della pena e l'esclusione della pena di morte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Arial"/>
                <a:cs typeface="DejaVu Sans"/>
              </a:rPr>
              <a:t>-infine la previsione della responsabilità individuale del dipendente e funzionari pubblici e organicamente estesa all'intero apparato.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32962992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67"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ARTICOLI 32-34</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68" name="CustomShape 2"/>
          <p:cNvSpPr/>
          <p:nvPr/>
        </p:nvSpPr>
        <p:spPr>
          <a:xfrm>
            <a:off x="864720" y="1415520"/>
            <a:ext cx="7415280" cy="29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-L'articolo 32 della Costituzione afferma che la Repubblica tutela la </a:t>
            </a: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salute</a:t>
            </a:r>
            <a:r>
              <a:rPr kumimoji="0" lang="it-IT" sz="13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 come fondamentale diritto dell'individuo e, inoltre, che "nessuno può essere obbligato a un determinato trattamento sanitario se non per disposizione di legge" e che la legge "non può in nessun caso violare i limiti imposti dal rispetto della persona umana".</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 il 33 e il 34, affermano che l'arte e la scienza sono libere e libero ne è l'insegnamento; inoltre la scuola deve essere è aperta a tutti.</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pic>
        <p:nvPicPr>
          <p:cNvPr id="69" name="Immagine 68"/>
          <p:cNvPicPr/>
          <p:nvPr/>
        </p:nvPicPr>
        <p:blipFill>
          <a:blip r:embed="rId3"/>
          <a:stretch/>
        </p:blipFill>
        <p:spPr>
          <a:xfrm>
            <a:off x="2592000" y="3554280"/>
            <a:ext cx="4242960" cy="2709720"/>
          </a:xfrm>
          <a:prstGeom prst="rect">
            <a:avLst/>
          </a:prstGeom>
          <a:ln>
            <a:noFill/>
          </a:ln>
        </p:spPr>
      </p:pic>
    </p:spTree>
    <p:extLst>
      <p:ext uri="{BB962C8B-B14F-4D97-AF65-F5344CB8AC3E}">
        <p14:creationId xmlns:p14="http://schemas.microsoft.com/office/powerpoint/2010/main" val="30450130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70" name="CustomShape 1"/>
          <p:cNvSpPr/>
          <p:nvPr/>
        </p:nvSpPr>
        <p:spPr>
          <a:xfrm>
            <a:off x="457200" y="2743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ARTICOLI 35-47</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71" name="CustomShape 2"/>
          <p:cNvSpPr/>
          <p:nvPr/>
        </p:nvSpPr>
        <p:spPr>
          <a:xfrm>
            <a:off x="864000" y="2160000"/>
            <a:ext cx="4104000" cy="360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Gli articoli dal 35 al 47 assicurano: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-la tutela del lavoro e la libertà di emigrazione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 il diritto al giusto salario,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 la durata massima della giornata lavorativa,</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 il diritto al riposo settimanale, </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72" name="TextShape 3"/>
          <p:cNvSpPr txBox="1"/>
          <p:nvPr/>
        </p:nvSpPr>
        <p:spPr>
          <a:xfrm>
            <a:off x="4752000" y="2160000"/>
            <a:ext cx="3600000" cy="299772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-la libertà di organizzazione sindacale,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-il diritto di sciopero,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-la libertà di iniziativa economica e i suoi limiti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-la proprietà pubblica e privata,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
                  <a:solidFill>
                    <a:srgbClr val="FFFFFF"/>
                  </a:solidFill>
                </a:uFill>
                <a:latin typeface="Bahnschrift Light"/>
                <a:ea typeface="DejaVu Sans"/>
                <a:cs typeface="DejaVu Sans"/>
              </a:rPr>
              <a:t>-la collaborazione tra i lavoratori ed il risparmio</a:t>
            </a:r>
          </a:p>
        </p:txBody>
      </p:sp>
    </p:spTree>
    <p:extLst>
      <p:ext uri="{BB962C8B-B14F-4D97-AF65-F5344CB8AC3E}">
        <p14:creationId xmlns:p14="http://schemas.microsoft.com/office/powerpoint/2010/main" val="2811240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LO STATO MODERNO</a:t>
            </a:r>
            <a:endParaRPr lang="it-IT" b="1" dirty="0"/>
          </a:p>
        </p:txBody>
      </p:sp>
      <p:sp>
        <p:nvSpPr>
          <p:cNvPr id="3" name="Segnaposto contenuto 2"/>
          <p:cNvSpPr>
            <a:spLocks noGrp="1"/>
          </p:cNvSpPr>
          <p:nvPr>
            <p:ph idx="1"/>
          </p:nvPr>
        </p:nvSpPr>
        <p:spPr/>
        <p:txBody>
          <a:bodyPr/>
          <a:lstStyle/>
          <a:p>
            <a:r>
              <a:rPr lang="it-IT" smtClean="0"/>
              <a:t>Nasce </a:t>
            </a:r>
            <a:r>
              <a:rPr lang="it-IT" dirty="0" smtClean="0"/>
              <a:t>dal conflitto fra aristocrazia e sovrano</a:t>
            </a:r>
          </a:p>
          <a:p>
            <a:r>
              <a:rPr lang="it-IT" dirty="0" smtClean="0"/>
              <a:t>Organi rappresentativi vogliono limitare il potere del re</a:t>
            </a:r>
          </a:p>
          <a:p>
            <a:r>
              <a:rPr lang="it-IT" dirty="0" smtClean="0"/>
              <a:t>Riguarda anche la Chiesa, che vuole indipendenza</a:t>
            </a:r>
          </a:p>
          <a:p>
            <a:endParaRPr lang="it-IT"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3861048"/>
            <a:ext cx="2466975" cy="253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010273"/>
            <a:ext cx="191452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284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3" descr="Risultati immagini per shady hama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916113"/>
            <a:ext cx="58674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827584" y="188640"/>
            <a:ext cx="7547842" cy="175432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Shady</a:t>
            </a:r>
            <a:r>
              <a:rPr kumimoji="0" lang="it-IT"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 </a:t>
            </a:r>
            <a:r>
              <a:rPr kumimoji="0" lang="it-IT" sz="5400" b="1" i="0" u="none" strike="noStrike" kern="1200" cap="none" spc="50" normalizeH="0" baseline="0" noProof="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Hamadi</a:t>
            </a:r>
            <a:r>
              <a:rPr kumimoji="0" lang="it-IT"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 “Esilio dalla Siria”</a:t>
            </a:r>
          </a:p>
        </p:txBody>
      </p:sp>
      <p:sp>
        <p:nvSpPr>
          <p:cNvPr id="2052" name="CasellaDiTesto 5"/>
          <p:cNvSpPr txBox="1">
            <a:spLocks noChangeArrowheads="1"/>
          </p:cNvSpPr>
          <p:nvPr/>
        </p:nvSpPr>
        <p:spPr bwMode="auto">
          <a:xfrm>
            <a:off x="6372225" y="6237288"/>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Federico Michelon</a:t>
            </a:r>
          </a:p>
        </p:txBody>
      </p:sp>
    </p:spTree>
    <p:extLst>
      <p:ext uri="{BB962C8B-B14F-4D97-AF65-F5344CB8AC3E}">
        <p14:creationId xmlns:p14="http://schemas.microsoft.com/office/powerpoint/2010/main" val="1168000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ttangolo 3"/>
          <p:cNvSpPr>
            <a:spLocks noChangeArrowheads="1"/>
          </p:cNvSpPr>
          <p:nvPr/>
        </p:nvSpPr>
        <p:spPr bwMode="auto">
          <a:xfrm>
            <a:off x="2700338" y="1557338"/>
            <a:ext cx="572293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Durante questo anno scolastico abbiamo avuto il piacere di poter incontrare lo scrittore Shady Hamadi, il cui ultimo libro è intitolato “Esilio dalla Siria”, nel quale egli parla della sua avventura di vita.</a:t>
            </a:r>
            <a:r>
              <a:rPr kumimoji="0" lang="it-IT" altLang="it-IT" sz="1800" b="1" i="0" u="none" strike="noStrike" kern="1200" cap="none" spc="0" normalizeH="0" baseline="0" noProof="0" smtClean="0">
                <a:ln>
                  <a:noFill/>
                </a:ln>
                <a:solidFill>
                  <a:srgbClr val="00B050"/>
                </a:solidFill>
                <a:effectLst/>
                <a:uLnTx/>
                <a:uFillTx/>
                <a:latin typeface="Calibri" panose="020F0502020204030204" pitchFamily="34" charset="0"/>
                <a:ea typeface="+mn-ea"/>
                <a:cs typeface="Arial" panose="020B0604020202020204" pitchFamily="34" charset="0"/>
              </a:rPr>
              <a:t> Attraverso il racconto della sofferenza di un popolo l’autore affronta tematiche quali l’integralismo, il rapporto tra religioni e la lotta contro la dittatura. </a:t>
            </a:r>
            <a:r>
              <a:rPr kumimoji="0" lang="it-IT" altLang="it-IT" sz="1800" b="1" i="1" u="sng" strike="noStrike" kern="1200" cap="none" spc="0" normalizeH="0" baseline="0" noProof="0" smtClean="0">
                <a:ln>
                  <a:noFill/>
                </a:ln>
                <a:solidFill>
                  <a:srgbClr val="00B050"/>
                </a:solidFill>
                <a:effectLst/>
                <a:uLnTx/>
                <a:uFillTx/>
                <a:latin typeface="Calibri" panose="020F0502020204030204" pitchFamily="34" charset="0"/>
                <a:ea typeface="+mn-ea"/>
                <a:cs typeface="Arial" panose="020B0604020202020204" pitchFamily="34" charset="0"/>
              </a:rPr>
              <a:t>Proprio la sua particolare storia personale racchiude in sé Europa e mondo arabo, cristianesimo e Islam. Non ha senso dunque rivendicare una sola identità. Per questo Hamadi usa il “noi” sia quando parla da occidentale sia quando parla da arabo</a:t>
            </a:r>
            <a:r>
              <a:rPr kumimoji="0" lang="it-IT" altLang="it-IT" sz="1800" b="1" i="0" u="none" strike="noStrike" kern="1200" cap="none" spc="0" normalizeH="0" baseline="0" noProof="0" smtClean="0">
                <a:ln>
                  <a:noFill/>
                </a:ln>
                <a:solidFill>
                  <a:srgbClr val="00B050"/>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L’insieme delle sue esperienze, ricordi e</a:t>
            </a:r>
            <a:r>
              <a:rPr kumimoji="0" lang="it-IT" altLang="it-IT"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riflessioni ci racconta un mondo che si definisce moderno, culla dei più alti valori umani, ma che continua a ignorare la Siria.  </a:t>
            </a:r>
          </a:p>
        </p:txBody>
      </p:sp>
      <p:sp>
        <p:nvSpPr>
          <p:cNvPr id="5" name="Rettangolo 4"/>
          <p:cNvSpPr/>
          <p:nvPr/>
        </p:nvSpPr>
        <p:spPr>
          <a:xfrm>
            <a:off x="683568" y="332656"/>
            <a:ext cx="394325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Introduzione</a:t>
            </a:r>
          </a:p>
        </p:txBody>
      </p:sp>
    </p:spTree>
    <p:extLst>
      <p:ext uri="{BB962C8B-B14F-4D97-AF65-F5344CB8AC3E}">
        <p14:creationId xmlns:p14="http://schemas.microsoft.com/office/powerpoint/2010/main" val="1995893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ttangolo 3"/>
          <p:cNvSpPr>
            <a:spLocks noChangeArrowheads="1"/>
          </p:cNvSpPr>
          <p:nvPr/>
        </p:nvSpPr>
        <p:spPr bwMode="auto">
          <a:xfrm>
            <a:off x="468313" y="1773238"/>
            <a:ext cx="62452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L’esilio è una grande occasione per riflettere sulla propria identità. L’autore non ha potuto entrare in Siria fino al 1997 a causa all’esilio del padre Mohamed, membro del Movimento nazionalista arabo. </a:t>
            </a:r>
            <a:r>
              <a:rPr kumimoji="0" lang="it-IT" altLang="it-IT" sz="1800" b="1" i="0" u="none" strike="noStrike" kern="1200" cap="none" spc="0" normalizeH="0" baseline="0" noProof="0" smtClean="0">
                <a:ln>
                  <a:noFill/>
                </a:ln>
                <a:solidFill>
                  <a:srgbClr val="00B050"/>
                </a:solidFill>
                <a:effectLst/>
                <a:uLnTx/>
                <a:uFillTx/>
                <a:latin typeface="Calibri" panose="020F0502020204030204" pitchFamily="34" charset="0"/>
                <a:ea typeface="+mn-ea"/>
                <a:cs typeface="Arial" panose="020B0604020202020204" pitchFamily="34" charset="0"/>
              </a:rPr>
              <a:t>Con lo scoppio della rivolta siriana contro il regime di Bashar al-Assad nel marzo 2011 Hamadi diventa un attivista per i diritti umani e un importante punto di riferimento per la causa siriana in Italia.  </a:t>
            </a:r>
            <a:r>
              <a:rPr kumimoji="0" lang="it-IT" altLang="it-IT" sz="1800" b="1" i="1" u="sng" strike="noStrike" kern="1200" cap="none" spc="0" normalizeH="0" baseline="0" noProof="0" smtClean="0">
                <a:ln>
                  <a:noFill/>
                </a:ln>
                <a:solidFill>
                  <a:srgbClr val="00B050"/>
                </a:solidFill>
                <a:effectLst/>
                <a:uLnTx/>
                <a:uFillTx/>
                <a:latin typeface="Calibri" panose="020F0502020204030204" pitchFamily="34" charset="0"/>
                <a:ea typeface="+mn-ea"/>
                <a:cs typeface="Arial" panose="020B0604020202020204" pitchFamily="34" charset="0"/>
              </a:rPr>
              <a:t>Il conflitto aiuta a porsi alcune domande. Di fronte alle stragi e a migliaia di siriani che hanno subito lo stesso destino del cugino Mustafà torturato a morte dal regime e il cui corpo non è mai stato restituito, la fede di molti siriani musulmani e cristiani ha cominciato a vacillare. </a:t>
            </a:r>
            <a:r>
              <a:rPr kumimoji="0" lang="it-IT" altLang="it-IT"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Hamadi ha provato il dramma della perdita di amici e parenti, ha sperimentato la sofferenza. Così ha sentito la necessità di riaffermare che si può essere musulmani e nello stesso tempo affascinati dal cristianesimo.</a:t>
            </a:r>
          </a:p>
        </p:txBody>
      </p:sp>
      <p:sp>
        <p:nvSpPr>
          <p:cNvPr id="5" name="Rettangolo 4"/>
          <p:cNvSpPr/>
          <p:nvPr/>
        </p:nvSpPr>
        <p:spPr>
          <a:xfrm>
            <a:off x="2771800" y="476672"/>
            <a:ext cx="6000938"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La storia dell’autore</a:t>
            </a:r>
          </a:p>
        </p:txBody>
      </p:sp>
    </p:spTree>
    <p:extLst>
      <p:ext uri="{BB962C8B-B14F-4D97-AF65-F5344CB8AC3E}">
        <p14:creationId xmlns:p14="http://schemas.microsoft.com/office/powerpoint/2010/main" val="2452645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1619250" y="1681163"/>
            <a:ext cx="7129463"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Le vicissitudini del popolo siriano sono una tragedia umanitaria di gigantesche proporzioni che affonda le radici in complesse vicende storiche e geopolitiche. </a:t>
            </a:r>
            <a:r>
              <a:rPr kumimoji="0" lang="it-IT" altLang="it-IT" sz="1800" b="1" i="0" u="none" strike="noStrike" kern="1200" cap="none" spc="0" normalizeH="0" baseline="0" noProof="0" smtClean="0">
                <a:ln>
                  <a:noFill/>
                </a:ln>
                <a:solidFill>
                  <a:srgbClr val="00B050"/>
                </a:solidFill>
                <a:effectLst/>
                <a:uLnTx/>
                <a:uFillTx/>
                <a:latin typeface="Calibri" panose="020F0502020204030204" pitchFamily="34" charset="0"/>
                <a:ea typeface="Times New Roman" panose="02020603050405020304" pitchFamily="18" charset="0"/>
                <a:cs typeface="Arial" panose="020B0604020202020204" pitchFamily="34" charset="0"/>
              </a:rPr>
              <a:t>Il compito che l’autore si è imposto, ovvero portare avanti una lotta contro l’indifferenza alla guerra e al dramma siriano, sublima il suo dovere civico nei confronti della sua gente e della propria terra. </a:t>
            </a:r>
            <a:r>
              <a:rPr kumimoji="0" lang="it-IT" altLang="it-IT" sz="2000" b="1" i="1" u="sng" strike="noStrike" kern="1200" cap="none" spc="0" normalizeH="0" baseline="0" noProof="0" smtClean="0">
                <a:ln>
                  <a:noFill/>
                </a:ln>
                <a:solidFill>
                  <a:srgbClr val="00B050"/>
                </a:solidFill>
                <a:effectLst/>
                <a:uLnTx/>
                <a:uFillTx/>
                <a:latin typeface="Calibri" panose="020F0502020204030204" pitchFamily="34" charset="0"/>
                <a:ea typeface="Times New Roman" panose="02020603050405020304" pitchFamily="18" charset="0"/>
                <a:cs typeface="Arial" panose="020B0604020202020204" pitchFamily="34" charset="0"/>
              </a:rPr>
              <a:t>L’insegnamento che dobbiamo trarre da quest’opera, secondo Hamadi, è che bisogna stimolare la cittadinanza attiva, costruire una rete di solidarietà per la Siria, portare avanti una battaglia contro l’indifferenza. La sfida dell’autore sta nello sdoganare in Europa l’idea del dialogo per riaffermare la verità. Finora i Siriani sono stati lasciati soli. </a:t>
            </a: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L’Occidente, e in genere la comunità internazionale, ha mostrato poca attenzione ai problemi di questo popolo e ignorando la loro tragedia ha spinto le giovani generazioni al sacrificio e al martirio. Tuttavia la Siria è proprio quel paese dove affondano importanti questioni che toccano il mondo intero.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ttangolo 4"/>
          <p:cNvSpPr/>
          <p:nvPr/>
        </p:nvSpPr>
        <p:spPr>
          <a:xfrm>
            <a:off x="611560" y="476672"/>
            <a:ext cx="420070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La dura verità</a:t>
            </a:r>
          </a:p>
        </p:txBody>
      </p:sp>
    </p:spTree>
    <p:extLst>
      <p:ext uri="{BB962C8B-B14F-4D97-AF65-F5344CB8AC3E}">
        <p14:creationId xmlns:p14="http://schemas.microsoft.com/office/powerpoint/2010/main" val="421105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55567" y="332656"/>
            <a:ext cx="738843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Interviste e dichiarazioni</a:t>
            </a:r>
          </a:p>
        </p:txBody>
      </p:sp>
      <p:sp>
        <p:nvSpPr>
          <p:cNvPr id="6147" name="Rectangle 1"/>
          <p:cNvSpPr>
            <a:spLocks noChangeArrowheads="1"/>
          </p:cNvSpPr>
          <p:nvPr/>
        </p:nvSpPr>
        <p:spPr bwMode="auto">
          <a:xfrm>
            <a:off x="250825" y="1341438"/>
            <a:ext cx="72009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L’autore ha anche sostenuto varie interviste in cui gli venivano rivolte domande riguardo la guerra in Siria e il suo libro sopra citato. In esse sostiene più volte che secondo lui la guerra continuerà fino a che non arriverà un aiuto sostanzioso aiuto da parte della comunità internazione, fino a che non capiranno che questa situazione è anche un loro problema che non può passare inosservato. Nei suoi libri parla anche della sua esperienza personale, dell’esilio del padre attraverso il quale vuole </a:t>
            </a:r>
            <a:r>
              <a:rPr kumimoji="0" lang="it-IT" altLang="it-IT" sz="1800" b="0" i="0" u="none" strike="noStrike" kern="1200" cap="none" spc="0" normalizeH="0" baseline="0" noProof="0" smtClean="0">
                <a:ln>
                  <a:noFill/>
                </a:ln>
                <a:solidFill>
                  <a:srgbClr val="000000"/>
                </a:solidFill>
                <a:effectLst/>
                <a:uLnTx/>
                <a:uFillTx/>
                <a:latin typeface="Helvetica" panose="020B0604020202020204" pitchFamily="34" charset="0"/>
                <a:ea typeface="Times New Roman" panose="02020603050405020304" pitchFamily="18" charset="0"/>
                <a:cs typeface="Arial" panose="020B0604020202020204" pitchFamily="34" charset="0"/>
              </a:rPr>
              <a:t> </a:t>
            </a: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Helvetica" panose="020B0604020202020204" pitchFamily="34" charset="0"/>
              </a:rPr>
              <a:t>raccontare quello di un intero popolo, non solo quello fisico, ma quello che vivono quotidianamente i siriani, ovvero l’esilio nell’incomprensione della comunità internazionale.</a:t>
            </a: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r>
              <a:rPr kumimoji="0" lang="it-IT" altLang="it-IT" sz="1800" b="1" i="0" u="none" strike="noStrike" kern="1200" cap="none" spc="0" normalizeH="0" baseline="0" noProof="0" smtClean="0">
                <a:ln>
                  <a:noFill/>
                </a:ln>
                <a:solidFill>
                  <a:srgbClr val="00B050"/>
                </a:solidFill>
                <a:effectLst/>
                <a:uLnTx/>
                <a:uFillTx/>
                <a:latin typeface="Calibri" panose="020F0502020204030204" pitchFamily="34" charset="0"/>
                <a:ea typeface="Times New Roman" panose="02020603050405020304" pitchFamily="18" charset="0"/>
                <a:cs typeface="Arial" panose="020B0604020202020204" pitchFamily="34" charset="0"/>
              </a:rPr>
              <a:t>Nelle sue interviste si lamenta anche della costruzione di “muri” tra l’Occidente in generale e la Siria, condannando anche l’ipocrisia dei potenti e delle televisioni che a parole non sminuiscono l’importanza della questione siriana, ma quando si tratta di agire si tirano sempre indietro</a:t>
            </a: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Hamadi si esprime anche sul caso Isis. Queste sono le sue parole prese dall’intervista a “wereporter.it”: “L’Isis in Siria è una conseguenza dei cinque anni di abbandono del Paese, nasce e prende forza dal vuoto che la repressione del regime ha creato, dalla settarizzazione interna.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4556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539750" y="441325"/>
            <a:ext cx="8027988"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4475163" algn="l"/>
              </a:tabLst>
              <a:defRPr>
                <a:solidFill>
                  <a:schemeClr val="tx1"/>
                </a:solidFill>
                <a:latin typeface="Calibri" panose="020F0502020204030204" pitchFamily="34" charset="0"/>
              </a:defRPr>
            </a:lvl1pPr>
            <a:lvl2pPr marL="742950" indent="-285750">
              <a:tabLst>
                <a:tab pos="4475163" algn="l"/>
              </a:tabLst>
              <a:defRPr>
                <a:solidFill>
                  <a:schemeClr val="tx1"/>
                </a:solidFill>
                <a:latin typeface="Calibri" panose="020F0502020204030204" pitchFamily="34" charset="0"/>
              </a:defRPr>
            </a:lvl2pPr>
            <a:lvl3pPr marL="1143000" indent="-228600">
              <a:tabLst>
                <a:tab pos="4475163" algn="l"/>
              </a:tabLst>
              <a:defRPr>
                <a:solidFill>
                  <a:schemeClr val="tx1"/>
                </a:solidFill>
                <a:latin typeface="Calibri" panose="020F0502020204030204" pitchFamily="34" charset="0"/>
              </a:defRPr>
            </a:lvl3pPr>
            <a:lvl4pPr marL="1600200" indent="-228600">
              <a:tabLst>
                <a:tab pos="4475163" algn="l"/>
              </a:tabLst>
              <a:defRPr>
                <a:solidFill>
                  <a:schemeClr val="tx1"/>
                </a:solidFill>
                <a:latin typeface="Calibri" panose="020F0502020204030204" pitchFamily="34" charset="0"/>
              </a:defRPr>
            </a:lvl4pPr>
            <a:lvl5pPr marL="2057400" indent="-228600">
              <a:tabLst>
                <a:tab pos="4475163" algn="l"/>
              </a:tabLst>
              <a:defRPr>
                <a:solidFill>
                  <a:schemeClr val="tx1"/>
                </a:solidFill>
                <a:latin typeface="Calibri" panose="020F0502020204030204" pitchFamily="34" charset="0"/>
              </a:defRPr>
            </a:lvl5pPr>
            <a:lvl6pPr marL="2514600" indent="-228600" fontAlgn="base">
              <a:spcBef>
                <a:spcPct val="0"/>
              </a:spcBef>
              <a:spcAft>
                <a:spcPct val="0"/>
              </a:spcAft>
              <a:tabLst>
                <a:tab pos="4475163" algn="l"/>
              </a:tabLst>
              <a:defRPr>
                <a:solidFill>
                  <a:schemeClr val="tx1"/>
                </a:solidFill>
                <a:latin typeface="Calibri" panose="020F0502020204030204" pitchFamily="34" charset="0"/>
              </a:defRPr>
            </a:lvl6pPr>
            <a:lvl7pPr marL="2971800" indent="-228600" fontAlgn="base">
              <a:spcBef>
                <a:spcPct val="0"/>
              </a:spcBef>
              <a:spcAft>
                <a:spcPct val="0"/>
              </a:spcAft>
              <a:tabLst>
                <a:tab pos="4475163" algn="l"/>
              </a:tabLst>
              <a:defRPr>
                <a:solidFill>
                  <a:schemeClr val="tx1"/>
                </a:solidFill>
                <a:latin typeface="Calibri" panose="020F0502020204030204" pitchFamily="34" charset="0"/>
              </a:defRPr>
            </a:lvl7pPr>
            <a:lvl8pPr marL="3429000" indent="-228600" fontAlgn="base">
              <a:spcBef>
                <a:spcPct val="0"/>
              </a:spcBef>
              <a:spcAft>
                <a:spcPct val="0"/>
              </a:spcAft>
              <a:tabLst>
                <a:tab pos="4475163" algn="l"/>
              </a:tabLst>
              <a:defRPr>
                <a:solidFill>
                  <a:schemeClr val="tx1"/>
                </a:solidFill>
                <a:latin typeface="Calibri" panose="020F0502020204030204" pitchFamily="34" charset="0"/>
              </a:defRPr>
            </a:lvl8pPr>
            <a:lvl9pPr marL="3886200" indent="-228600" fontAlgn="base">
              <a:spcBef>
                <a:spcPct val="0"/>
              </a:spcBef>
              <a:spcAft>
                <a:spcPct val="0"/>
              </a:spcAft>
              <a:tabLst>
                <a:tab pos="4475163" algn="l"/>
              </a:tabLs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75163" algn="l"/>
              </a:tabLst>
              <a:defRPr/>
            </a:pP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L’Iraq si è settarizzato quando sono intervenuti gli americani e hanno esautorato dal potere i sunniti al governo con Saddam Hussein.  Il comando dello Stato è così passato nelle mani degli sciiti, che a loro volta hanno allontanato i sunniti da tutti i centri di potere. </a:t>
            </a:r>
            <a:r>
              <a:rPr kumimoji="0" lang="it-IT" altLang="it-IT" sz="1800" b="1" i="0" u="none" strike="noStrike" kern="1200" cap="none" spc="0" normalizeH="0" baseline="0" noProof="0" smtClean="0">
                <a:ln>
                  <a:noFill/>
                </a:ln>
                <a:solidFill>
                  <a:srgbClr val="00B050"/>
                </a:solidFill>
                <a:effectLst/>
                <a:uLnTx/>
                <a:uFillTx/>
                <a:latin typeface="Calibri" panose="020F0502020204030204" pitchFamily="34" charset="0"/>
                <a:ea typeface="Times New Roman" panose="02020603050405020304" pitchFamily="18" charset="0"/>
                <a:cs typeface="Arial" panose="020B0604020202020204" pitchFamily="34" charset="0"/>
              </a:rPr>
              <a:t>I sunniti hanno così iniziato a manifestare il loro malessere e questo malessere ha fatto in modo che diversi ufficiali ba’thisti andassero a costituire i primi nuclei dell’Isis. Per questi ufficiali, attivi nel chiedere la rinascita del sunnismo in Iraq, l’ideologia Isis rappresentava e rappresenta una nuova linea di pensiero, utile ad aggregare le persone dopo il fallimento della politica portata avanti dal partito Ba’th. </a:t>
            </a:r>
            <a:r>
              <a:rPr kumimoji="0" lang="it-IT" altLang="it-IT" sz="2400" b="1" i="1" u="sng" strike="noStrike" kern="1200" cap="none" spc="0" normalizeH="0" baseline="0" noProof="0" smtClean="0">
                <a:ln>
                  <a:noFill/>
                </a:ln>
                <a:solidFill>
                  <a:srgbClr val="00B050"/>
                </a:solidFill>
                <a:effectLst/>
                <a:uLnTx/>
                <a:uFillTx/>
                <a:latin typeface="Calibri" panose="020F0502020204030204" pitchFamily="34" charset="0"/>
                <a:ea typeface="Times New Roman" panose="02020603050405020304" pitchFamily="18" charset="0"/>
                <a:cs typeface="Arial" panose="020B0604020202020204" pitchFamily="34" charset="0"/>
              </a:rPr>
              <a:t>L’Isis ha trovato in Siria terreno fertile per espandersi, ma c’è chi tenta di contrastarlo. Per questo non dobbiamo puntare il dito sul Califfato solo quando compie attentanti in Europa o quando uccide i fedeli cristiani</a:t>
            </a:r>
            <a:r>
              <a:rPr kumimoji="0" lang="it-IT" altLang="it-IT" sz="1800" b="1" i="0" u="none" strike="noStrike" kern="1200" cap="none" spc="0" normalizeH="0" baseline="0" noProof="0" smtClean="0">
                <a:ln>
                  <a:noFill/>
                </a:ln>
                <a:solidFill>
                  <a:srgbClr val="00B050"/>
                </a:solidFill>
                <a:effectLst/>
                <a:uLnTx/>
                <a:uFillTx/>
                <a:latin typeface="Calibri" panose="020F0502020204030204" pitchFamily="34" charset="0"/>
                <a:ea typeface="Times New Roman" panose="02020603050405020304" pitchFamily="18" charset="0"/>
                <a:cs typeface="Arial" panose="020B0604020202020204" pitchFamily="34" charset="0"/>
              </a:rPr>
              <a:t>.” </a:t>
            </a:r>
            <a:r>
              <a:rPr kumimoji="0" lang="it-IT" altLang="it-IT" sz="18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Inoltre valorizza sempre il coraggio e il lavoro dei giornalisti siriani e stranieri, che però, purtroppo non vengono valorizzati tanto ed è un peccato: tutto ciò perché pensano che gli esteri non facciano notizia. Ma soprattutto nelle sue interviste e conferenze cerca sempre di sensibilizzare le persone e, soprattutto, i giovani, chiedendo di provare a dare una mano ai paesi in guerra, cosa che già molti stanno facendo.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475163" algn="l"/>
              </a:tabLst>
              <a:defRPr/>
            </a:pPr>
            <a:r>
              <a:rPr kumimoji="0" lang="it-IT" altLang="it-IT" sz="1400" b="0" i="0" u="none" strike="noStrike" kern="1200" cap="none" spc="0" normalizeH="0" baseline="0" noProof="0" smtClean="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9163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smtClean="0"/>
              <a:t>NICCOLÒ MACHIAVELLI</a:t>
            </a:r>
            <a:endParaRPr lang="it-IT" b="1" dirty="0"/>
          </a:p>
        </p:txBody>
      </p:sp>
      <p:sp>
        <p:nvSpPr>
          <p:cNvPr id="3" name="Segnaposto contenuto 2"/>
          <p:cNvSpPr>
            <a:spLocks noGrp="1"/>
          </p:cNvSpPr>
          <p:nvPr>
            <p:ph idx="1"/>
          </p:nvPr>
        </p:nvSpPr>
        <p:spPr/>
        <p:txBody>
          <a:bodyPr/>
          <a:lstStyle/>
          <a:p>
            <a:endParaRPr lang="it-IT" dirty="0" smtClean="0"/>
          </a:p>
          <a:p>
            <a:endParaRPr lang="it-IT" dirty="0"/>
          </a:p>
          <a:p>
            <a:endParaRPr lang="it-IT" dirty="0" smtClean="0"/>
          </a:p>
          <a:p>
            <a:r>
              <a:rPr lang="it-IT" dirty="0" smtClean="0"/>
              <a:t>Fonda i principi dell’ «arte politica»</a:t>
            </a:r>
          </a:p>
          <a:p>
            <a:r>
              <a:rPr lang="it-IT" dirty="0" smtClean="0"/>
              <a:t>Politica indipendente dalla morale e dalla religione</a:t>
            </a:r>
          </a:p>
          <a:p>
            <a:r>
              <a:rPr lang="it-IT" dirty="0" smtClean="0"/>
              <a:t>Il principe non deve obbligatoriamente rispettare leggi e promesse</a:t>
            </a:r>
            <a:endParaRPr lang="it-IT"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54203"/>
            <a:ext cx="3960440" cy="219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41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800" b="1" dirty="0" smtClean="0"/>
              <a:t>TRATTATISTI DELLA «RAGION DI STATO»</a:t>
            </a:r>
            <a:endParaRPr lang="it-IT" sz="3800" b="1" dirty="0"/>
          </a:p>
        </p:txBody>
      </p:sp>
      <p:sp>
        <p:nvSpPr>
          <p:cNvPr id="3" name="Segnaposto contenuto 2"/>
          <p:cNvSpPr>
            <a:spLocks noGrp="1"/>
          </p:cNvSpPr>
          <p:nvPr>
            <p:ph idx="1"/>
          </p:nvPr>
        </p:nvSpPr>
        <p:spPr/>
        <p:txBody>
          <a:bodyPr/>
          <a:lstStyle/>
          <a:p>
            <a:r>
              <a:rPr lang="it-IT" b="1" dirty="0" smtClean="0"/>
              <a:t>Giovanni Botero: </a:t>
            </a:r>
            <a:r>
              <a:rPr lang="it-IT" i="1" dirty="0" smtClean="0"/>
              <a:t>Della Ragion </a:t>
            </a:r>
          </a:p>
          <a:p>
            <a:pPr marL="0" indent="0">
              <a:buNone/>
            </a:pPr>
            <a:r>
              <a:rPr lang="it-IT" i="1" dirty="0"/>
              <a:t> </a:t>
            </a:r>
            <a:r>
              <a:rPr lang="it-IT" i="1" dirty="0" smtClean="0"/>
              <a:t>                                   di Stato</a:t>
            </a:r>
          </a:p>
          <a:p>
            <a:endParaRPr lang="it-IT" i="1" dirty="0"/>
          </a:p>
          <a:p>
            <a:pPr marL="0" indent="0">
              <a:buNone/>
            </a:pPr>
            <a:endParaRPr lang="it-IT" i="1" dirty="0" smtClean="0"/>
          </a:p>
          <a:p>
            <a:r>
              <a:rPr lang="it-IT" b="1" dirty="0" smtClean="0"/>
              <a:t>Ludovico Zuccolo:</a:t>
            </a:r>
            <a:r>
              <a:rPr lang="it-IT" dirty="0" smtClean="0"/>
              <a:t> la politica è neutra, dipende dal fine a cui è volta</a:t>
            </a:r>
            <a:endParaRPr lang="it-IT" b="1" dirty="0" smtClean="0"/>
          </a:p>
          <a:p>
            <a:endParaRPr lang="it-IT"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403648"/>
            <a:ext cx="1624575" cy="243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4624080"/>
            <a:ext cx="1436044" cy="212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00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ROBERTO </a:t>
            </a:r>
            <a:r>
              <a:rPr lang="it-IT" b="1" dirty="0" err="1" smtClean="0"/>
              <a:t>BELLARMINO</a:t>
            </a:r>
            <a:endParaRPr lang="it-IT" b="1" dirty="0"/>
          </a:p>
        </p:txBody>
      </p:sp>
      <p:sp>
        <p:nvSpPr>
          <p:cNvPr id="3" name="Segnaposto contenuto 2"/>
          <p:cNvSpPr>
            <a:spLocks noGrp="1"/>
          </p:cNvSpPr>
          <p:nvPr>
            <p:ph idx="1"/>
          </p:nvPr>
        </p:nvSpPr>
        <p:spPr/>
        <p:txBody>
          <a:bodyPr/>
          <a:lstStyle/>
          <a:p>
            <a:endParaRPr lang="it-IT" dirty="0" smtClean="0"/>
          </a:p>
          <a:p>
            <a:endParaRPr lang="it-IT" dirty="0"/>
          </a:p>
          <a:p>
            <a:endParaRPr lang="it-IT" dirty="0" smtClean="0"/>
          </a:p>
          <a:p>
            <a:endParaRPr lang="it-IT" dirty="0"/>
          </a:p>
          <a:p>
            <a:r>
              <a:rPr lang="it-IT" dirty="0" smtClean="0"/>
              <a:t>Opposizione alle teorie machiavelliche: politica e religione sono legate</a:t>
            </a:r>
          </a:p>
          <a:p>
            <a:r>
              <a:rPr lang="it-IT" dirty="0" smtClean="0"/>
              <a:t>I sudditi possono opporsi ad un sovrano ingiusto</a:t>
            </a:r>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340768"/>
            <a:ext cx="1843344" cy="242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70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JEAN </a:t>
            </a:r>
            <a:r>
              <a:rPr lang="it-IT" b="1" dirty="0" err="1" smtClean="0"/>
              <a:t>BODIN</a:t>
            </a:r>
            <a:endParaRPr lang="it-IT" b="1" dirty="0"/>
          </a:p>
        </p:txBody>
      </p:sp>
      <p:sp>
        <p:nvSpPr>
          <p:cNvPr id="3" name="Segnaposto contenuto 2"/>
          <p:cNvSpPr>
            <a:spLocks noGrp="1"/>
          </p:cNvSpPr>
          <p:nvPr>
            <p:ph idx="1"/>
          </p:nvPr>
        </p:nvSpPr>
        <p:spPr/>
        <p:txBody>
          <a:bodyPr/>
          <a:lstStyle/>
          <a:p>
            <a:r>
              <a:rPr lang="it-IT" dirty="0" smtClean="0"/>
              <a:t>Monarchia come unico mezzo per la stabilità</a:t>
            </a:r>
          </a:p>
          <a:p>
            <a:r>
              <a:rPr lang="it-IT" dirty="0" smtClean="0"/>
              <a:t>Sostenitore dell’assolutismo</a:t>
            </a:r>
          </a:p>
          <a:p>
            <a:r>
              <a:rPr lang="it-IT" dirty="0" smtClean="0"/>
              <a:t>Sovrano indipendente dalla Chiesa</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501008"/>
            <a:ext cx="2266751" cy="287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57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THOMAS MORE</a:t>
            </a:r>
            <a:endParaRPr lang="it-IT" b="1" dirty="0"/>
          </a:p>
        </p:txBody>
      </p:sp>
      <p:sp>
        <p:nvSpPr>
          <p:cNvPr id="3" name="Segnaposto contenuto 2"/>
          <p:cNvSpPr>
            <a:spLocks noGrp="1"/>
          </p:cNvSpPr>
          <p:nvPr>
            <p:ph idx="1"/>
          </p:nvPr>
        </p:nvSpPr>
        <p:spPr/>
        <p:txBody>
          <a:bodyPr/>
          <a:lstStyle/>
          <a:p>
            <a:r>
              <a:rPr lang="it-IT" dirty="0" smtClean="0"/>
              <a:t>Scrive «</a:t>
            </a:r>
            <a:r>
              <a:rPr lang="it-IT" i="1" dirty="0" smtClean="0"/>
              <a:t>Utopia</a:t>
            </a:r>
            <a:r>
              <a:rPr lang="it-IT" dirty="0" smtClean="0"/>
              <a:t>», descrizione di uno Stato ideale</a:t>
            </a:r>
          </a:p>
          <a:p>
            <a:r>
              <a:rPr lang="it-IT" dirty="0" smtClean="0"/>
              <a:t>Istituzioni di carattere repubblicano</a:t>
            </a:r>
          </a:p>
          <a:p>
            <a:r>
              <a:rPr lang="it-IT" dirty="0" smtClean="0"/>
              <a:t>Satira della società dell’epoca</a:t>
            </a:r>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845909"/>
            <a:ext cx="4608512" cy="269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 name="Picture 1" descr="no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81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36" name="CustomShape 1"/>
          <p:cNvSpPr/>
          <p:nvPr/>
        </p:nvSpPr>
        <p:spPr>
          <a:xfrm>
            <a:off x="468360" y="259920"/>
            <a:ext cx="8227800" cy="1141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000000"/>
                </a:solidFill>
                <a:effectLst/>
                <a:uLnTx/>
                <a:uFill>
                  <a:solidFill>
                    <a:srgbClr val="FFFFFF"/>
                  </a:solidFill>
                </a:uFill>
                <a:latin typeface="Arial"/>
                <a:ea typeface="DejaVu Sans"/>
                <a:cs typeface="DejaVu Sans"/>
              </a:rPr>
              <a:t>LA DICHIARAZIONE DEI DIRITTI DELL’UOMO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37" name="CustomShape 2"/>
          <p:cNvSpPr/>
          <p:nvPr/>
        </p:nvSpPr>
        <p:spPr>
          <a:xfrm>
            <a:off x="457200" y="1413000"/>
            <a:ext cx="8227800" cy="5254200"/>
          </a:xfrm>
          <a:prstGeom prst="rect">
            <a:avLst/>
          </a:prstGeom>
          <a:noFill/>
          <a:ln>
            <a:noFill/>
          </a:ln>
        </p:spPr>
        <p:style>
          <a:lnRef idx="0">
            <a:scrgbClr r="0" g="0" b="0"/>
          </a:lnRef>
          <a:fillRef idx="0">
            <a:scrgbClr r="0" g="0" b="0"/>
          </a:fillRef>
          <a:effectRef idx="0">
            <a:scrgbClr r="0" g="0" b="0"/>
          </a:effectRef>
          <a:fontRef idx="minor"/>
        </p:style>
      </p:sp>
      <p:pic>
        <p:nvPicPr>
          <p:cNvPr id="38" name="Immagine 37"/>
          <p:cNvPicPr/>
          <p:nvPr/>
        </p:nvPicPr>
        <p:blipFill>
          <a:blip r:embed="rId3"/>
          <a:stretch/>
        </p:blipFill>
        <p:spPr>
          <a:xfrm>
            <a:off x="1539000" y="2304000"/>
            <a:ext cx="6164280" cy="2895120"/>
          </a:xfrm>
          <a:prstGeom prst="rect">
            <a:avLst/>
          </a:prstGeom>
          <a:ln>
            <a:noFill/>
          </a:ln>
        </p:spPr>
      </p:pic>
      <p:grpSp>
        <p:nvGrpSpPr>
          <p:cNvPr id="3" name="Gruppo 2"/>
          <p:cNvGrpSpPr/>
          <p:nvPr/>
        </p:nvGrpSpPr>
        <p:grpSpPr>
          <a:xfrm>
            <a:off x="1367644" y="5371808"/>
            <a:ext cx="6408712" cy="289440"/>
            <a:chOff x="1115616" y="5371808"/>
            <a:chExt cx="6408712" cy="289440"/>
          </a:xfrm>
        </p:grpSpPr>
        <p:sp>
          <p:nvSpPr>
            <p:cNvPr id="39" name="CustomShape 3"/>
            <p:cNvSpPr/>
            <p:nvPr/>
          </p:nvSpPr>
          <p:spPr>
            <a:xfrm>
              <a:off x="2538000" y="5409068"/>
              <a:ext cx="4986328" cy="21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sng" strike="noStrike" kern="1200" cap="none" spc="-1" normalizeH="0" baseline="0" noProof="0" dirty="0">
                  <a:ln>
                    <a:noFill/>
                  </a:ln>
                  <a:solidFill>
                    <a:srgbClr val="0000FF"/>
                  </a:solidFill>
                  <a:effectLst/>
                  <a:uLnTx/>
                  <a:uFill>
                    <a:solidFill>
                      <a:srgbClr val="FFFFFF"/>
                    </a:solidFill>
                  </a:uFill>
                  <a:latin typeface="Arial"/>
                  <a:ea typeface="DejaVu Sans"/>
                  <a:cs typeface="DejaVu Sans"/>
                  <a:hlinkClick r:id="rId4"/>
                </a:rPr>
                <a:t>http://www.ohchr.org/EN/UDHR/Documents/UDHR_Translations/itn.pdf</a:t>
              </a:r>
              <a:endParaRPr kumimoji="0" lang="it-IT"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DejaVu Sans"/>
              </a:endParaRPr>
            </a:p>
          </p:txBody>
        </p:sp>
        <p:sp>
          <p:nvSpPr>
            <p:cNvPr id="40" name="CustomShape 4"/>
            <p:cNvSpPr/>
            <p:nvPr/>
          </p:nvSpPr>
          <p:spPr>
            <a:xfrm>
              <a:off x="1115616" y="5371808"/>
              <a:ext cx="143280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1" normalizeH="0" baseline="0" noProof="0" dirty="0">
                  <a:ln>
                    <a:noFill/>
                  </a:ln>
                  <a:solidFill>
                    <a:srgbClr val="000000"/>
                  </a:solidFill>
                  <a:effectLst/>
                  <a:uLnTx/>
                  <a:uFill>
                    <a:solidFill>
                      <a:srgbClr val="FFFFFF"/>
                    </a:solidFill>
                  </a:uFill>
                  <a:latin typeface="Arial"/>
                  <a:ea typeface="DejaVu Sans"/>
                  <a:cs typeface="DejaVu Sans"/>
                </a:rPr>
                <a:t>Testo completo:</a:t>
              </a:r>
              <a:endParaRPr kumimoji="0" lang="it-IT"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DejaVu Sans"/>
              </a:endParaRPr>
            </a:p>
          </p:txBody>
        </p:sp>
      </p:grpSp>
      <p:sp>
        <p:nvSpPr>
          <p:cNvPr id="2" name="CasellaDiTesto 1"/>
          <p:cNvSpPr txBox="1"/>
          <p:nvPr/>
        </p:nvSpPr>
        <p:spPr>
          <a:xfrm>
            <a:off x="7156458" y="6142477"/>
            <a:ext cx="1731564" cy="584775"/>
          </a:xfrm>
          <a:prstGeom prst="rect">
            <a:avLst/>
          </a:prstGeom>
          <a:noFill/>
        </p:spPr>
        <p:txBody>
          <a:bodyPr wrap="none" rtlCol="0">
            <a:spAutoFit/>
          </a:bodyPr>
          <a:lstStyle/>
          <a:p>
            <a:pPr algn="r"/>
            <a:r>
              <a:rPr lang="it-IT" sz="1600" dirty="0" smtClean="0"/>
              <a:t>Daniele Giussani</a:t>
            </a:r>
          </a:p>
          <a:p>
            <a:pPr algn="r"/>
            <a:r>
              <a:rPr lang="it-IT" sz="1600" dirty="0" smtClean="0"/>
              <a:t>Classe 3A</a:t>
            </a:r>
            <a:endParaRPr lang="it-IT" sz="1600" dirty="0"/>
          </a:p>
        </p:txBody>
      </p:sp>
    </p:spTree>
    <p:extLst>
      <p:ext uri="{BB962C8B-B14F-4D97-AF65-F5344CB8AC3E}">
        <p14:creationId xmlns:p14="http://schemas.microsoft.com/office/powerpoint/2010/main" val="30583537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41" name="CustomShape 1"/>
          <p:cNvSpPr/>
          <p:nvPr/>
        </p:nvSpPr>
        <p:spPr>
          <a:xfrm>
            <a:off x="468360" y="259920"/>
            <a:ext cx="8227800" cy="1141200"/>
          </a:xfrm>
          <a:prstGeom prst="rect">
            <a:avLst/>
          </a:prstGeom>
          <a:noFill/>
          <a:ln>
            <a:noFill/>
          </a:ln>
        </p:spPr>
        <p:style>
          <a:lnRef idx="0">
            <a:scrgbClr r="0" g="0" b="0"/>
          </a:lnRef>
          <a:fillRef idx="0">
            <a:scrgbClr r="0" g="0" b="0"/>
          </a:fillRef>
          <a:effectRef idx="0">
            <a:scrgbClr r="0" g="0" b="0"/>
          </a:effectRef>
          <a:fontRef idx="minor"/>
        </p:style>
      </p:sp>
      <p:sp>
        <p:nvSpPr>
          <p:cNvPr id="42" name="CustomShape 2"/>
          <p:cNvSpPr/>
          <p:nvPr/>
        </p:nvSpPr>
        <p:spPr>
          <a:xfrm>
            <a:off x="504000" y="621720"/>
            <a:ext cx="8207280" cy="276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-La Dichiarazione universale dei diritti umani è un documento sui diritti individuali, firmato a Parigi il 10 dicembre 1948.</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-Creata dagli alleati in risposta agli importanti danni subiti durante la seconda guerra mondiale.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-Fa parte dei documenti alla base delle Nazioni Unite.</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A"/>
                </a:solidFill>
                <a:effectLst/>
                <a:uLnTx/>
                <a:uFill>
                  <a:solidFill>
                    <a:srgbClr val="FFFFFF"/>
                  </a:solidFill>
                </a:uFill>
                <a:latin typeface="Bahnschrift Light"/>
                <a:ea typeface="Arial"/>
                <a:cs typeface="DejaVu Sans"/>
              </a:rPr>
              <a:t>-La Dichiarazione dei Diritti Umani è un codice etico di importanza storica fondamentale: è stato infatti il primo documento a sancire universalmente (cioè in ogni epoca storica e in ogni parte del mondo) i diritti che spettano all'essere umano.</a:t>
            </a:r>
            <a:endParaRPr kumimoji="0" lang="it-IT"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pic>
        <p:nvPicPr>
          <p:cNvPr id="43" name="Immagine 42"/>
          <p:cNvPicPr/>
          <p:nvPr/>
        </p:nvPicPr>
        <p:blipFill>
          <a:blip r:embed="rId3"/>
          <a:srcRect t="11549" b="12643"/>
          <a:stretch/>
        </p:blipFill>
        <p:spPr>
          <a:xfrm>
            <a:off x="1512000" y="3744000"/>
            <a:ext cx="6075720" cy="2590920"/>
          </a:xfrm>
          <a:prstGeom prst="rect">
            <a:avLst/>
          </a:prstGeom>
          <a:ln>
            <a:noFill/>
          </a:ln>
        </p:spPr>
      </p:pic>
    </p:spTree>
    <p:extLst>
      <p:ext uri="{BB962C8B-B14F-4D97-AF65-F5344CB8AC3E}">
        <p14:creationId xmlns:p14="http://schemas.microsoft.com/office/powerpoint/2010/main" val="15654219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1483</Words>
  <Application>Microsoft Office PowerPoint</Application>
  <PresentationFormat>Presentazione su schermo (4:3)</PresentationFormat>
  <Paragraphs>180</Paragraphs>
  <Slides>25</Slides>
  <Notes>0</Notes>
  <HiddenSlides>0</HiddenSlides>
  <MMClips>0</MMClips>
  <ScaleCrop>false</ScaleCrop>
  <HeadingPairs>
    <vt:vector size="6" baseType="variant">
      <vt:variant>
        <vt:lpstr>Caratteri utilizzati</vt:lpstr>
      </vt:variant>
      <vt:variant>
        <vt:i4>8</vt:i4>
      </vt:variant>
      <vt:variant>
        <vt:lpstr>Tema</vt:lpstr>
      </vt:variant>
      <vt:variant>
        <vt:i4>3</vt:i4>
      </vt:variant>
      <vt:variant>
        <vt:lpstr>Titoli diapositive</vt:lpstr>
      </vt:variant>
      <vt:variant>
        <vt:i4>25</vt:i4>
      </vt:variant>
    </vt:vector>
  </HeadingPairs>
  <TitlesOfParts>
    <vt:vector size="36" baseType="lpstr">
      <vt:lpstr>Arial</vt:lpstr>
      <vt:lpstr>Bahnschrift Light</vt:lpstr>
      <vt:lpstr>Calibri</vt:lpstr>
      <vt:lpstr>DejaVu Sans</vt:lpstr>
      <vt:lpstr>Helvetica</vt:lpstr>
      <vt:lpstr>Symbol</vt:lpstr>
      <vt:lpstr>Times New Roman</vt:lpstr>
      <vt:lpstr>Wingdings</vt:lpstr>
      <vt:lpstr>Tema di Office</vt:lpstr>
      <vt:lpstr>1_Tema di Office</vt:lpstr>
      <vt:lpstr>Office Theme</vt:lpstr>
      <vt:lpstr>LO STATO MODERNO</vt:lpstr>
      <vt:lpstr>LO STATO MODERNO</vt:lpstr>
      <vt:lpstr>NICCOLÒ MACHIAVELLI</vt:lpstr>
      <vt:lpstr>TRATTATISTI DELLA «RAGION DI STATO»</vt:lpstr>
      <vt:lpstr>ROBERTO BELLARMINO</vt:lpstr>
      <vt:lpstr>JEAN BODIN</vt:lpstr>
      <vt:lpstr>THOMAS MORE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STATO MODERNO</dc:title>
  <dc:creator>pc043</dc:creator>
  <cp:lastModifiedBy>Roberto Signorello</cp:lastModifiedBy>
  <cp:revision>8</cp:revision>
  <dcterms:created xsi:type="dcterms:W3CDTF">2018-05-22T13:02:14Z</dcterms:created>
  <dcterms:modified xsi:type="dcterms:W3CDTF">2018-06-20T11:52:54Z</dcterms:modified>
</cp:coreProperties>
</file>