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24E6C2-7602-499C-A061-D3034C313D76}" type="datetimeFigureOut">
              <a:rPr lang="it-IT" smtClean="0"/>
              <a:t>24/08/2016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382F72-C409-44EE-AEAE-E0062CCA38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0140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gradFill>
          <a:gsLst>
            <a:gs pos="0">
              <a:srgbClr val="FFCCFF"/>
            </a:gs>
            <a:gs pos="19000">
              <a:srgbClr val="FFCCFF">
                <a:alpha val="40000"/>
              </a:srgb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FFCCFF"/>
          </a:solidFill>
          <a:ln>
            <a:solidFill>
              <a:srgbClr val="CC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b="1" cap="none" spc="50">
                <a:ln w="11430"/>
                <a:solidFill>
                  <a:srgbClr val="CC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doni MT Black" pitchFamily="18" charset="0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ctr"/>
          <a:lstStyle>
            <a:lvl1pPr marL="0" indent="0" algn="ctr">
              <a:buNone/>
              <a:defRPr b="1">
                <a:solidFill>
                  <a:schemeClr val="tx1">
                    <a:lumMod val="50000"/>
                    <a:lumOff val="50000"/>
                  </a:schemeClr>
                </a:solidFill>
                <a:latin typeface="Bodoni MT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453336"/>
            <a:ext cx="2074912" cy="268139"/>
          </a:xfrm>
        </p:spPr>
        <p:txBody>
          <a:bodyPr/>
          <a:lstStyle>
            <a:lvl1pPr algn="ctr">
              <a:defRPr b="1">
                <a:solidFill>
                  <a:srgbClr val="CC00CC"/>
                </a:solidFill>
              </a:defRPr>
            </a:lvl1pPr>
          </a:lstStyle>
          <a:p>
            <a:fld id="{263AC918-79C0-4450-BB81-B25C8EAEB349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453336"/>
            <a:ext cx="2815952" cy="268139"/>
          </a:xfrm>
        </p:spPr>
        <p:txBody>
          <a:bodyPr/>
          <a:lstStyle>
            <a:lvl1pPr>
              <a:defRPr b="1">
                <a:solidFill>
                  <a:srgbClr val="CC00CC"/>
                </a:solidFill>
              </a:defRPr>
            </a:lvl1pPr>
          </a:lstStyle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453336"/>
            <a:ext cx="2074912" cy="268139"/>
          </a:xfrm>
        </p:spPr>
        <p:txBody>
          <a:bodyPr/>
          <a:lstStyle>
            <a:lvl1pPr algn="r">
              <a:defRPr b="1">
                <a:solidFill>
                  <a:srgbClr val="CC00CC"/>
                </a:solidFill>
              </a:defRPr>
            </a:lvl1pPr>
          </a:lstStyle>
          <a:p>
            <a:fld id="{5404B533-9B03-4D61-AA94-2E30B8A7815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1785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3C63-61C0-4ABB-9AC8-F75F8B348D2A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368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2FCFC-9588-4C3C-9498-B392F8222CC2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7745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148B-01F0-409C-A678-30423F7A5047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1207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E6760-D502-4995-B6A6-E4C9B609CA30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5565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123-EE02-4975-82CF-C5A87ACD9252}" type="datetime1">
              <a:rPr lang="it-IT" smtClean="0"/>
              <a:t>24/08/2016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4014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6337-CCD0-44F4-8AF4-16ACF481AD83}" type="datetime1">
              <a:rPr lang="it-IT" smtClean="0"/>
              <a:t>24/08/2016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4256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65519-9BBA-4955-AA3F-5B92898A91F9}" type="datetime1">
              <a:rPr lang="it-IT" smtClean="0"/>
              <a:t>24/08/2016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9531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96F6-BEBB-4620-A9A9-1CEA7FB2277E}" type="datetime1">
              <a:rPr lang="it-IT" smtClean="0"/>
              <a:t>24/08/2016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4860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C12F-04E5-4894-ADB4-C2AD8CF38183}" type="datetime1">
              <a:rPr lang="it-IT" smtClean="0"/>
              <a:t>24/08/2016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6687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3DCA-8829-4384-874C-E4104C0F50A5}" type="datetime1">
              <a:rPr lang="it-IT" smtClean="0"/>
              <a:t>24/08/2016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213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0" y="6510188"/>
            <a:ext cx="9144000" cy="332656"/>
          </a:xfrm>
          <a:prstGeom prst="rect">
            <a:avLst/>
          </a:prstGeom>
          <a:solidFill>
            <a:srgbClr val="FFCCFF"/>
          </a:solidFill>
          <a:ln>
            <a:solidFill>
              <a:srgbClr val="CC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691680" y="332656"/>
            <a:ext cx="6995119" cy="1512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9552" y="1994545"/>
            <a:ext cx="8147248" cy="41316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539552" y="6557602"/>
            <a:ext cx="2088232" cy="2852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CC00CC"/>
                </a:solidFill>
              </a:defRPr>
            </a:lvl1pPr>
          </a:lstStyle>
          <a:p>
            <a:fld id="{AB516862-2784-40AB-A595-C91A05A8070F}" type="datetime1">
              <a:rPr lang="it-IT" smtClean="0"/>
              <a:pPr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203847" y="6510188"/>
            <a:ext cx="2808933" cy="3155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CC00CC"/>
                </a:solidFill>
              </a:defRPr>
            </a:lvl1pPr>
          </a:lstStyle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88224" y="6557602"/>
            <a:ext cx="2123256" cy="268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rgbClr val="CC00CC"/>
                </a:solidFill>
              </a:defRPr>
            </a:lvl1pPr>
          </a:lstStyle>
          <a:p>
            <a:fld id="{5404B533-9B03-4D61-AA94-2E30B8A7815A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87161" cy="199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862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hf hdr="0"/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50">
          <a:ln w="11430"/>
          <a:solidFill>
            <a:srgbClr val="CC00CC"/>
          </a:solidFill>
          <a:effectLst>
            <a:outerShdw blurRad="76200" dist="50800" dir="5400000" algn="tl" rotWithShape="0">
              <a:srgbClr val="000000">
                <a:alpha val="65000"/>
              </a:srgbClr>
            </a:outerShdw>
          </a:effectLst>
          <a:latin typeface="Bodoni MT Black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mtClean="0"/>
              <a:t>CAMILLA, VIRGO ET BELLATRIX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smtClean="0"/>
              <a:t>L’ARISTIA DI UNA GUERRIERA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86A5A-9CA6-4ADC-8EA4-4BBB1EEFAF66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0945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t-IT" smtClean="0"/>
              <a:t>LA VERGINE GUERRIERA</a:t>
            </a:r>
            <a:endParaRPr lang="it-IT"/>
          </a:p>
        </p:txBody>
      </p:sp>
      <p:pic>
        <p:nvPicPr>
          <p:cNvPr id="8" name="Segnaposto immagine 7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" r="520"/>
          <a:stretch>
            <a:fillRect/>
          </a:stretch>
        </p:blipFill>
        <p:spPr/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just"/>
            <a:r>
              <a:rPr lang="it-IT" smtClean="0"/>
              <a:t>Camilla è paragonata a PENTESILEA, regina delle AMAZZONI,  vergini guerriere che vivevano presso il fiume Termodonte in Asia Minore e portavano scudi a forma di mezzaluna.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3DCA-8829-4384-874C-E4104C0F50A5}" type="datetime1">
              <a:rPr lang="it-IT" smtClean="0"/>
              <a:t>24/08/2016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3995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91680" y="404664"/>
            <a:ext cx="6995119" cy="1512168"/>
          </a:xfrm>
        </p:spPr>
        <p:txBody>
          <a:bodyPr/>
          <a:lstStyle/>
          <a:p>
            <a:r>
              <a:rPr lang="it-IT" smtClean="0"/>
              <a:t>GLI AVVERSARI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1988840"/>
            <a:ext cx="8147248" cy="4131618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mtClean="0"/>
              <a:t>Il figlio di </a:t>
            </a:r>
            <a:r>
              <a:rPr lang="it-IT" b="1" smtClean="0">
                <a:solidFill>
                  <a:srgbClr val="CC00CC"/>
                </a:solidFill>
              </a:rPr>
              <a:t>AUNO</a:t>
            </a:r>
            <a:r>
              <a:rPr lang="it-IT" smtClean="0"/>
              <a:t>, del popolo dei Liguri, invita Camilla a combattere a piedi e non a cavallo</a:t>
            </a:r>
          </a:p>
          <a:p>
            <a:pPr algn="just"/>
            <a:r>
              <a:rPr lang="it-IT" smtClean="0"/>
              <a:t>La prode guerriera scende furente dal cavallo per affrontarlo, ma egli fugge</a:t>
            </a:r>
          </a:p>
          <a:p>
            <a:pPr algn="just"/>
            <a:r>
              <a:rPr lang="it-IT" smtClean="0"/>
              <a:t>Inseguitolo, lo uccide senza pietà…</a:t>
            </a:r>
          </a:p>
          <a:p>
            <a:pPr marL="0" indent="0" algn="just">
              <a:buNone/>
            </a:pPr>
            <a:r>
              <a:rPr lang="it-IT" i="1" smtClean="0"/>
              <a:t>… come uno sparviero che dal sommo di una rupe raggiunge una colomba, l’afferra e la tiene, la sventra con gli artigli…</a:t>
            </a:r>
            <a:endParaRPr lang="it-IT" i="1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148B-01F0-409C-A678-30423F7A5047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1743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UNA FATALE IMPRUDENZA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b="1" smtClean="0">
                <a:solidFill>
                  <a:srgbClr val="CC00CC"/>
                </a:solidFill>
              </a:rPr>
              <a:t>ARRUNTE</a:t>
            </a:r>
            <a:r>
              <a:rPr lang="it-IT" smtClean="0"/>
              <a:t> è il predestinato a uccidere Camilla: la insegue di nascosto e </a:t>
            </a:r>
            <a:r>
              <a:rPr lang="it-IT" i="1" smtClean="0"/>
              <a:t>perfido scuote l’asta</a:t>
            </a:r>
          </a:p>
          <a:p>
            <a:pPr algn="just"/>
            <a:r>
              <a:rPr lang="it-IT" b="1">
                <a:solidFill>
                  <a:srgbClr val="CC00CC"/>
                </a:solidFill>
              </a:rPr>
              <a:t>CAMILLA</a:t>
            </a:r>
            <a:r>
              <a:rPr lang="it-IT" smtClean="0"/>
              <a:t> è attratta da </a:t>
            </a:r>
            <a:r>
              <a:rPr lang="it-IT" b="1" smtClean="0">
                <a:solidFill>
                  <a:srgbClr val="CC00CC"/>
                </a:solidFill>
              </a:rPr>
              <a:t>CLOREO</a:t>
            </a:r>
            <a:r>
              <a:rPr lang="it-IT" smtClean="0"/>
              <a:t>, sacerdote di Cibele splendidamente armato: desidera</a:t>
            </a:r>
          </a:p>
          <a:p>
            <a:pPr lvl="1" algn="just"/>
            <a:r>
              <a:rPr lang="it-IT" smtClean="0"/>
              <a:t>le sue armi per offrirle al tempio</a:t>
            </a:r>
          </a:p>
          <a:p>
            <a:pPr lvl="1" algn="just"/>
            <a:r>
              <a:rPr lang="it-IT" smtClean="0"/>
              <a:t>le sue vesti sontuose per indossarle</a:t>
            </a:r>
          </a:p>
          <a:p>
            <a:pPr algn="just"/>
            <a:r>
              <a:rPr lang="it-IT" smtClean="0"/>
              <a:t>Imprudente, lo insegue ignorando tutto il resto</a:t>
            </a:r>
          </a:p>
          <a:p>
            <a:pPr algn="just"/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148B-01F0-409C-A678-30423F7A5047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1012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LA PREGHIERA DI ARRUNTE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94545"/>
            <a:ext cx="8352928" cy="4131618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b="1" smtClean="0">
                <a:solidFill>
                  <a:srgbClr val="CC00CC"/>
                </a:solidFill>
              </a:rPr>
              <a:t>ARRUNTE</a:t>
            </a:r>
            <a:r>
              <a:rPr lang="it-IT" smtClean="0"/>
              <a:t> si rivolge ad </a:t>
            </a:r>
            <a:r>
              <a:rPr lang="it-IT" b="1">
                <a:solidFill>
                  <a:srgbClr val="CC00CC"/>
                </a:solidFill>
              </a:rPr>
              <a:t>APOLLO</a:t>
            </a:r>
            <a:r>
              <a:rPr lang="it-IT" smtClean="0"/>
              <a:t>, custode del santo monte </a:t>
            </a:r>
            <a:r>
              <a:rPr lang="it-IT" b="1">
                <a:solidFill>
                  <a:srgbClr val="CC00CC"/>
                </a:solidFill>
              </a:rPr>
              <a:t>SORATTE</a:t>
            </a:r>
            <a:r>
              <a:rPr lang="it-IT" smtClean="0"/>
              <a:t>, a nord di Roma</a:t>
            </a:r>
          </a:p>
          <a:p>
            <a:pPr lvl="1" algn="just"/>
            <a:r>
              <a:rPr lang="it-IT" smtClean="0"/>
              <a:t> gli chiede assistenza e protezione per uccidere Camilla e cancellare la vergogna di essere vinti da una donna</a:t>
            </a:r>
          </a:p>
          <a:p>
            <a:pPr lvl="1" algn="just"/>
            <a:r>
              <a:rPr lang="it-IT" smtClean="0"/>
              <a:t>non pretende le armi e il trofeo della vergine sconfitta, ma solo la morte della nemica</a:t>
            </a:r>
          </a:p>
          <a:p>
            <a:pPr algn="just"/>
            <a:r>
              <a:rPr lang="it-IT" b="1">
                <a:solidFill>
                  <a:srgbClr val="CC00CC"/>
                </a:solidFill>
              </a:rPr>
              <a:t>APOLLO</a:t>
            </a:r>
            <a:r>
              <a:rPr lang="it-IT" smtClean="0"/>
              <a:t> esaudisce solo la prima richiesta: non gli consente, infatti, di sopravvivere all’impresa</a:t>
            </a:r>
          </a:p>
          <a:p>
            <a:pPr algn="just"/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148B-01F0-409C-A678-30423F7A5047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663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IL COLPO FATALE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b="1" smtClean="0">
                <a:solidFill>
                  <a:srgbClr val="CC00CC"/>
                </a:solidFill>
              </a:rPr>
              <a:t>ARRUNTE</a:t>
            </a:r>
            <a:r>
              <a:rPr lang="it-IT" smtClean="0"/>
              <a:t> scaglia l’asta e tutti i Vosci ne seguono la traiettoria con lo sguardo</a:t>
            </a:r>
          </a:p>
          <a:p>
            <a:pPr algn="just"/>
            <a:r>
              <a:rPr lang="it-IT" b="1" smtClean="0">
                <a:solidFill>
                  <a:srgbClr val="CC00CC"/>
                </a:solidFill>
              </a:rPr>
              <a:t>CAMILLA</a:t>
            </a:r>
            <a:r>
              <a:rPr lang="it-IT" smtClean="0"/>
              <a:t>, intenta nel suo proposito, non si accorge di nulla e viene trafitta sotto la mammella scoperta</a:t>
            </a:r>
          </a:p>
          <a:p>
            <a:pPr algn="just"/>
            <a:r>
              <a:rPr lang="it-IT" smtClean="0"/>
              <a:t>Viene subito soccorsa dalle compagne, mentre </a:t>
            </a:r>
            <a:r>
              <a:rPr lang="it-IT" b="1" smtClean="0">
                <a:solidFill>
                  <a:srgbClr val="CC00CC"/>
                </a:solidFill>
              </a:rPr>
              <a:t>ARRUNTE</a:t>
            </a:r>
            <a:r>
              <a:rPr lang="it-IT" smtClean="0"/>
              <a:t> fugge atterrito e si nasconde per la paura della reazione nemica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148B-01F0-409C-A678-30423F7A5047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6416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LA  SIMILITUDINE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994545"/>
            <a:ext cx="8424936" cy="4131618"/>
          </a:xfrm>
        </p:spPr>
        <p:txBody>
          <a:bodyPr/>
          <a:lstStyle/>
          <a:p>
            <a:pPr algn="just"/>
            <a:r>
              <a:rPr lang="it-IT" b="1" smtClean="0">
                <a:solidFill>
                  <a:srgbClr val="CC00CC"/>
                </a:solidFill>
              </a:rPr>
              <a:t>ARRUNTE</a:t>
            </a:r>
            <a:r>
              <a:rPr lang="it-IT" smtClean="0"/>
              <a:t> è paragonato a un </a:t>
            </a:r>
            <a:r>
              <a:rPr lang="it-IT" b="1" smtClean="0">
                <a:solidFill>
                  <a:srgbClr val="CC00CC"/>
                </a:solidFill>
              </a:rPr>
              <a:t>LUPO</a:t>
            </a:r>
            <a:r>
              <a:rPr lang="it-IT" smtClean="0">
                <a:solidFill>
                  <a:srgbClr val="CC00CC"/>
                </a:solidFill>
              </a:rPr>
              <a:t> </a:t>
            </a:r>
            <a:r>
              <a:rPr lang="it-IT" smtClean="0"/>
              <a:t>che si nasconde sugli alti monti dopo aver ucciso un pastore o un giovenco:</a:t>
            </a:r>
          </a:p>
          <a:p>
            <a:pPr lvl="1" algn="just"/>
            <a:r>
              <a:rPr lang="it-IT" smtClean="0"/>
              <a:t>striscia la coda tremante sotto il ventre per la paura</a:t>
            </a:r>
          </a:p>
          <a:p>
            <a:pPr lvl="1" algn="just"/>
            <a:r>
              <a:rPr lang="it-IT" smtClean="0"/>
              <a:t>cerca di rintanarsi nei boschi</a:t>
            </a:r>
          </a:p>
          <a:p>
            <a:pPr lvl="1" algn="just"/>
            <a:endParaRPr lang="it-IT"/>
          </a:p>
          <a:p>
            <a:pPr marL="457200" lvl="1" indent="0" algn="ctr">
              <a:buNone/>
            </a:pPr>
            <a:endParaRPr lang="it-IT" smtClean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148B-01F0-409C-A678-30423F7A5047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15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86" r="23311"/>
          <a:stretch/>
        </p:blipFill>
        <p:spPr>
          <a:xfrm>
            <a:off x="5749636" y="4653136"/>
            <a:ext cx="1967346" cy="1622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527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t-IT" smtClean="0"/>
              <a:t>LA MORTE DI CAMILLA</a:t>
            </a:r>
            <a:endParaRPr lang="it-IT"/>
          </a:p>
        </p:txBody>
      </p:sp>
      <p:pic>
        <p:nvPicPr>
          <p:cNvPr id="8" name="Segnaposto immagine 7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3" r="4673"/>
          <a:stretch>
            <a:fillRect/>
          </a:stretch>
        </p:blipFill>
        <p:spPr>
          <a:xfrm>
            <a:off x="1763687" y="404664"/>
            <a:ext cx="5856651" cy="4392488"/>
          </a:xfrm>
        </p:spPr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1600" smtClean="0"/>
              <a:t>Colpita dall’asta di ARRUNTE,  Camilla cade morente ed è subito soccorsa dalle compagne, LARINA (LARI: divinità protettrici della casa), TULLA (Tullo Ostilio) e TARPEA (rupe del Campidoglio)</a:t>
            </a:r>
            <a:endParaRPr lang="it-IT" sz="160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3DCA-8829-4384-874C-E4104C0F50A5}" type="datetime1">
              <a:rPr lang="it-IT" smtClean="0"/>
              <a:t>24/08/2016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6300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CAMILLA MUORE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mtClean="0"/>
              <a:t>Cerca di strappare la lancia, ma la punta di ferro si è conficcata tra le ossa del costato</a:t>
            </a:r>
          </a:p>
          <a:p>
            <a:pPr algn="just"/>
            <a:r>
              <a:rPr lang="it-IT" smtClean="0"/>
              <a:t>Cade priva di vita, con le palpebre chiuse e pallida in volto</a:t>
            </a:r>
          </a:p>
          <a:p>
            <a:pPr algn="just"/>
            <a:r>
              <a:rPr lang="it-IT" smtClean="0"/>
              <a:t>Le ultime parole ad </a:t>
            </a:r>
            <a:r>
              <a:rPr lang="it-IT" b="1" smtClean="0">
                <a:solidFill>
                  <a:srgbClr val="CC00CC"/>
                </a:solidFill>
              </a:rPr>
              <a:t>ACCA</a:t>
            </a:r>
            <a:r>
              <a:rPr lang="it-IT" smtClean="0"/>
              <a:t>, la più fedele compagna: Turno deve difendere </a:t>
            </a:r>
            <a:r>
              <a:rPr lang="it-IT" b="1">
                <a:solidFill>
                  <a:srgbClr val="CC00CC"/>
                </a:solidFill>
              </a:rPr>
              <a:t>LAURENTO</a:t>
            </a:r>
          </a:p>
          <a:p>
            <a:pPr algn="just"/>
            <a:r>
              <a:rPr lang="it-IT" smtClean="0"/>
              <a:t>Abbandona le redini e scivola a terra, le armi le sfuggono di mano e muore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148B-01F0-409C-A678-30423F7A5047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2087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UN ROVESCIAMENTO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994545"/>
            <a:ext cx="8568952" cy="4131618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smtClean="0"/>
              <a:t>Il topos del duello è rovesciato:</a:t>
            </a:r>
          </a:p>
          <a:p>
            <a:pPr algn="just"/>
            <a:r>
              <a:rPr lang="it-IT" smtClean="0"/>
              <a:t>assente lo scambio verbale con l’avversario (è colpita a tradimento)</a:t>
            </a:r>
          </a:p>
          <a:p>
            <a:pPr algn="just"/>
            <a:r>
              <a:rPr lang="it-IT" smtClean="0"/>
              <a:t>Il vincitore fugge atterrito, anziché gloriarsi sul cadavere</a:t>
            </a:r>
          </a:p>
          <a:p>
            <a:pPr algn="just"/>
            <a:r>
              <a:rPr lang="it-IT" smtClean="0"/>
              <a:t>Il vinto tenta di estrarre l’arma e il vincitore non irride il vinto</a:t>
            </a:r>
          </a:p>
          <a:p>
            <a:pPr algn="just"/>
            <a:r>
              <a:rPr lang="it-IT" smtClean="0"/>
              <a:t>L’eroina annuncia la propria morte (non il narratore)</a:t>
            </a:r>
          </a:p>
          <a:p>
            <a:pPr algn="just"/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148B-01F0-409C-A678-30423F7A5047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6328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ALTRE MORTI …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smtClean="0">
                <a:solidFill>
                  <a:srgbClr val="CC00CC"/>
                </a:solidFill>
              </a:rPr>
              <a:t>CAMILLA</a:t>
            </a:r>
            <a:r>
              <a:rPr lang="it-IT" smtClean="0"/>
              <a:t> può essere paragonata a</a:t>
            </a:r>
          </a:p>
          <a:p>
            <a:pPr algn="just"/>
            <a:r>
              <a:rPr lang="it-IT" b="1">
                <a:solidFill>
                  <a:srgbClr val="CC00CC"/>
                </a:solidFill>
              </a:rPr>
              <a:t>PATROCLO</a:t>
            </a:r>
            <a:r>
              <a:rPr lang="it-IT" smtClean="0"/>
              <a:t>: è colpita da un nemico che fugge e non ha il coraggio di finirla</a:t>
            </a:r>
          </a:p>
          <a:p>
            <a:pPr algn="just"/>
            <a:r>
              <a:rPr lang="it-IT" b="1">
                <a:solidFill>
                  <a:srgbClr val="CC00CC"/>
                </a:solidFill>
              </a:rPr>
              <a:t>PALLANTE</a:t>
            </a:r>
            <a:r>
              <a:rPr lang="it-IT" smtClean="0"/>
              <a:t>: è messa in pericolo dalla sua generosità</a:t>
            </a:r>
          </a:p>
          <a:p>
            <a:pPr algn="just"/>
            <a:r>
              <a:rPr lang="it-IT" b="1">
                <a:solidFill>
                  <a:srgbClr val="CC00CC"/>
                </a:solidFill>
              </a:rPr>
              <a:t>EURIALO</a:t>
            </a:r>
            <a:r>
              <a:rPr lang="it-IT" smtClean="0"/>
              <a:t>: è tradita da una debolezza, il desiderio di qualcosa di bello e prezioso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148B-01F0-409C-A678-30423F7A5047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9518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07704" y="4869160"/>
            <a:ext cx="5414392" cy="422722"/>
          </a:xfrm>
        </p:spPr>
        <p:txBody>
          <a:bodyPr anchor="ctr"/>
          <a:lstStyle/>
          <a:p>
            <a:pPr algn="ctr"/>
            <a:r>
              <a:rPr lang="it-IT" smtClean="0"/>
              <a:t>CAMILLA</a:t>
            </a:r>
            <a:endParaRPr lang="it-IT"/>
          </a:p>
        </p:txBody>
      </p:sp>
      <p:pic>
        <p:nvPicPr>
          <p:cNvPr id="8" name="Segnaposto immagine 7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" b="323"/>
          <a:stretch>
            <a:fillRect/>
          </a:stretch>
        </p:blipFill>
        <p:spPr>
          <a:xfrm>
            <a:off x="1691680" y="260648"/>
            <a:ext cx="6130891" cy="4598168"/>
          </a:xfrm>
        </p:spPr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043608" y="5373216"/>
            <a:ext cx="7056784" cy="101500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sz="1800" smtClean="0"/>
              <a:t>Di Volsca gente, guida le torme dei cavalieri del suo popolo e «truppe fiorite di bronzo» ed è rapidissima nella corsa, tanto che potrebbe correre sopra le messi senza piegarle e sulle onde del mare senza bagnare i veloci piedi, le «celeri orme».</a:t>
            </a:r>
            <a:endParaRPr lang="it-IT" sz="180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3DCA-8829-4384-874C-E4104C0F50A5}" type="datetime1">
              <a:rPr lang="it-IT" smtClean="0"/>
              <a:t>24/08/2016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256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t-IT" smtClean="0"/>
              <a:t>LA VERGINE GUERRIERA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63688" y="5373216"/>
            <a:ext cx="5486400" cy="804862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1600" smtClean="0"/>
              <a:t>La donna guerriera, personaggio sconosciuto nell’epica omerica, è una figura che popola i miti orientali, come quello delle Amazzoni, non a caso ricordato anche in questo episodio.</a:t>
            </a:r>
            <a:endParaRPr lang="it-IT" sz="160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3DCA-8829-4384-874C-E4104C0F50A5}" type="datetime1">
              <a:rPr lang="it-IT" smtClean="0"/>
              <a:t>24/08/2016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20</a:t>
            </a:fld>
            <a:endParaRPr lang="it-IT"/>
          </a:p>
        </p:txBody>
      </p:sp>
      <p:pic>
        <p:nvPicPr>
          <p:cNvPr id="10" name="Segnaposto immagine 9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02" r="1450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49041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L’ARISTIA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mtClean="0"/>
              <a:t>Dal greco «aristeia», azione eroica, è la celebrazione delle gesta di un eroe, che grazie ad esse ha conquistato gloria e onore</a:t>
            </a:r>
          </a:p>
          <a:p>
            <a:pPr algn="just"/>
            <a:r>
              <a:rPr lang="it-IT" smtClean="0"/>
              <a:t>Si sviluppa secondo uno schema fisso: è quindi un «tema formulare»</a:t>
            </a:r>
          </a:p>
          <a:p>
            <a:pPr algn="just"/>
            <a:r>
              <a:rPr lang="it-IT" smtClean="0"/>
              <a:t>In essa si inserisce il motivo del «duello», scena-tipo composta da elementi fissi</a:t>
            </a:r>
          </a:p>
          <a:p>
            <a:pPr marL="457200" lvl="1" indent="0" algn="just">
              <a:buNone/>
            </a:pP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148B-01F0-409C-A678-30423F7A5047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082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LO SCHEMA DELL’ARISTIA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94545"/>
            <a:ext cx="8280920" cy="4131618"/>
          </a:xfrm>
        </p:spPr>
        <p:txBody>
          <a:bodyPr>
            <a:normAutofit fontScale="92500"/>
          </a:bodyPr>
          <a:lstStyle/>
          <a:p>
            <a:pPr algn="just"/>
            <a:r>
              <a:rPr lang="it-IT" smtClean="0"/>
              <a:t>Vestizione delle armi, minutamente descritte</a:t>
            </a:r>
          </a:p>
          <a:p>
            <a:pPr algn="just"/>
            <a:r>
              <a:rPr lang="it-IT" smtClean="0"/>
              <a:t>Narrazione di uno o più duelli in cui l’eroe dà prova del suo valore</a:t>
            </a:r>
          </a:p>
          <a:p>
            <a:pPr algn="just"/>
            <a:r>
              <a:rPr lang="it-IT" smtClean="0"/>
              <a:t>Ferimento dell’eroe: soccorso e aiutato dai compagni o risanato da un dio protettore</a:t>
            </a:r>
          </a:p>
          <a:p>
            <a:pPr algn="just"/>
            <a:r>
              <a:rPr lang="it-IT" smtClean="0"/>
              <a:t>Altri scontri, fino a un duello vittoroso con un avversario di pari grado</a:t>
            </a:r>
          </a:p>
          <a:p>
            <a:pPr algn="just"/>
            <a:r>
              <a:rPr lang="it-IT" smtClean="0"/>
              <a:t>Mischia per il possesso e la conquista </a:t>
            </a:r>
            <a:r>
              <a:rPr lang="it-IT" smtClean="0"/>
              <a:t>delle armi </a:t>
            </a:r>
            <a:endParaRPr lang="it-IT" smtClean="0"/>
          </a:p>
          <a:p>
            <a:pPr algn="just"/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148B-01F0-409C-A678-30423F7A5047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5377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t-IT" smtClean="0"/>
              <a:t>VESTIZIONE DELLE ARMI</a:t>
            </a:r>
            <a:endParaRPr lang="it-IT"/>
          </a:p>
        </p:txBody>
      </p:sp>
      <p:pic>
        <p:nvPicPr>
          <p:cNvPr id="8" name="Segnaposto immagine 7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43" b="14643"/>
          <a:stretch>
            <a:fillRect/>
          </a:stretch>
        </p:blipFill>
        <p:spPr/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19672" y="5367338"/>
            <a:ext cx="5832648" cy="804862"/>
          </a:xfrm>
        </p:spPr>
        <p:txBody>
          <a:bodyPr>
            <a:normAutofit/>
          </a:bodyPr>
          <a:lstStyle/>
          <a:p>
            <a:pPr algn="just"/>
            <a:r>
              <a:rPr lang="it-IT" sz="1800" smtClean="0"/>
              <a:t>L’eroe si arma assistito dai parenti e rispettando un cerimoniale preciso</a:t>
            </a:r>
            <a:endParaRPr lang="it-IT" sz="180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3DCA-8829-4384-874C-E4104C0F50A5}" type="datetime1">
              <a:rPr lang="it-IT" smtClean="0"/>
              <a:t>24/08/2016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0365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IL DUELLO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spcBef>
                <a:spcPts val="600"/>
              </a:spcBef>
            </a:pPr>
            <a:r>
              <a:rPr lang="it-IT" smtClean="0"/>
              <a:t>Allocuzione all’avversario e risposta</a:t>
            </a:r>
          </a:p>
          <a:p>
            <a:pPr algn="just">
              <a:spcBef>
                <a:spcPts val="600"/>
              </a:spcBef>
            </a:pPr>
            <a:r>
              <a:rPr lang="it-IT" smtClean="0"/>
              <a:t>I primi colpi a vuoto, con la presenza o meno di una divinità che assiste l’eroe protetto</a:t>
            </a:r>
          </a:p>
          <a:p>
            <a:pPr lvl="1" algn="just">
              <a:spcBef>
                <a:spcPts val="600"/>
              </a:spcBef>
            </a:pPr>
            <a:r>
              <a:rPr lang="it-IT" smtClean="0"/>
              <a:t>Dirige a segno il suo colpo e devia quello dell’avversario </a:t>
            </a:r>
          </a:p>
          <a:p>
            <a:pPr lvl="1" algn="just">
              <a:spcBef>
                <a:spcPts val="600"/>
              </a:spcBef>
            </a:pPr>
            <a:r>
              <a:rPr lang="it-IT" smtClean="0"/>
              <a:t>Mette in difficoltà l’avversario</a:t>
            </a:r>
          </a:p>
          <a:p>
            <a:pPr algn="just">
              <a:spcBef>
                <a:spcPts val="600"/>
              </a:spcBef>
            </a:pPr>
            <a:r>
              <a:rPr lang="it-IT" smtClean="0"/>
              <a:t>Descrizione dettagliata del colpo inferto</a:t>
            </a:r>
          </a:p>
          <a:p>
            <a:pPr algn="just">
              <a:spcBef>
                <a:spcPts val="600"/>
              </a:spcBef>
            </a:pPr>
            <a:r>
              <a:rPr lang="it-IT" smtClean="0"/>
              <a:t>Intervento di una divinità che</a:t>
            </a:r>
          </a:p>
          <a:p>
            <a:pPr lvl="1" algn="just">
              <a:spcBef>
                <a:spcPts val="600"/>
              </a:spcBef>
            </a:pPr>
            <a:r>
              <a:rPr lang="it-IT" smtClean="0"/>
              <a:t>Aiuta il proprio beniamino in pericolo</a:t>
            </a:r>
          </a:p>
          <a:p>
            <a:pPr lvl="1" algn="just">
              <a:spcBef>
                <a:spcPts val="600"/>
              </a:spcBef>
            </a:pPr>
            <a:r>
              <a:rPr lang="it-IT" smtClean="0"/>
              <a:t>Lo sottrae all’avversario avvolgendolo in una fitta nebbia o allontanandolo di peso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148B-01F0-409C-A678-30423F7A5047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2382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LA FINE DEL DUELLO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smtClean="0"/>
              <a:t>Le due possibilità per l’eroe:</a:t>
            </a:r>
          </a:p>
          <a:p>
            <a:pPr lvl="1" algn="just"/>
            <a:r>
              <a:rPr lang="it-IT" smtClean="0"/>
              <a:t>È colpito a morte: </a:t>
            </a:r>
          </a:p>
          <a:p>
            <a:pPr lvl="2" algn="just"/>
            <a:r>
              <a:rPr lang="it-IT" sz="2800" smtClean="0"/>
              <a:t>rivolge una preghiera al nemico</a:t>
            </a:r>
          </a:p>
          <a:p>
            <a:pPr lvl="2" algn="just"/>
            <a:r>
              <a:rPr lang="it-IT" sz="2800" smtClean="0"/>
              <a:t>gli indirizza la predizione di una prossima morte</a:t>
            </a:r>
          </a:p>
          <a:p>
            <a:pPr lvl="1" algn="just"/>
            <a:r>
              <a:rPr lang="it-IT" smtClean="0"/>
              <a:t>È vincitore: pronuncia parole di vanto e di scherno verso l’avversario abbattuto</a:t>
            </a:r>
          </a:p>
          <a:p>
            <a:pPr marL="0" indent="0" algn="just">
              <a:buNone/>
            </a:pPr>
            <a:r>
              <a:rPr lang="it-IT" smtClean="0"/>
              <a:t>L’anima del vinto se ne va dolente all’Ade</a:t>
            </a:r>
          </a:p>
          <a:p>
            <a:pPr lvl="1"/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148B-01F0-409C-A678-30423F7A5047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2543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t-IT" smtClean="0"/>
              <a:t>IL DUELLO TRA EROI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1800" smtClean="0"/>
              <a:t>Costituito da elementi fissi e ricorrenti, il duello rappresenta uno dei temi formulari tipici dell’epica.</a:t>
            </a:r>
            <a:endParaRPr lang="it-IT" sz="180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3DCA-8829-4384-874C-E4104C0F50A5}" type="datetime1">
              <a:rPr lang="it-IT" smtClean="0"/>
              <a:t>24/08/2016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8</a:t>
            </a:fld>
            <a:endParaRPr lang="it-IT"/>
          </a:p>
        </p:txBody>
      </p:sp>
      <p:pic>
        <p:nvPicPr>
          <p:cNvPr id="10" name="Segnaposto immagine 9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1073" b="1107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08038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CAMILLA IN BATTAGLIA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mtClean="0"/>
              <a:t>Scaglia i flessibili dardi che tiene nella mano</a:t>
            </a:r>
          </a:p>
          <a:p>
            <a:pPr algn="just"/>
            <a:r>
              <a:rPr lang="it-IT" smtClean="0"/>
              <a:t>Impugna con la destra la valida scure</a:t>
            </a:r>
          </a:p>
          <a:p>
            <a:pPr algn="just"/>
            <a:r>
              <a:rPr lang="it-IT" smtClean="0"/>
              <a:t>L’arco aureo le risuona sulle spalle e, anche se in fuga, scocca le frecce veloce</a:t>
            </a:r>
          </a:p>
          <a:p>
            <a:pPr algn="just"/>
            <a:r>
              <a:rPr lang="it-IT" smtClean="0"/>
              <a:t>Fa grande strage tra i nemici: il cacciatore etrusco </a:t>
            </a:r>
            <a:r>
              <a:rPr lang="it-IT" b="1" smtClean="0">
                <a:solidFill>
                  <a:srgbClr val="CC00CC"/>
                </a:solidFill>
              </a:rPr>
              <a:t>Ornito</a:t>
            </a:r>
            <a:r>
              <a:rPr lang="it-IT" smtClean="0"/>
              <a:t> e i due guerrieri giganti dei Teucri, </a:t>
            </a:r>
            <a:r>
              <a:rPr lang="it-IT" b="1" smtClean="0">
                <a:solidFill>
                  <a:srgbClr val="CC00CC"/>
                </a:solidFill>
              </a:rPr>
              <a:t>Orsiloco</a:t>
            </a:r>
            <a:r>
              <a:rPr lang="it-IT" smtClean="0"/>
              <a:t> e </a:t>
            </a:r>
            <a:r>
              <a:rPr lang="it-IT" b="1" smtClean="0">
                <a:solidFill>
                  <a:srgbClr val="CC00CC"/>
                </a:solidFill>
              </a:rPr>
              <a:t>Bute</a:t>
            </a:r>
            <a:endParaRPr lang="it-IT" b="1">
              <a:solidFill>
                <a:srgbClr val="CC00CC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148B-01F0-409C-A678-30423F7A5047}" type="datetime1">
              <a:rPr lang="it-IT" smtClean="0"/>
              <a:t>24/08/2016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ARISTIA DI CAMILLA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B533-9B03-4D61-AA94-2E30B8A7815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2416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1042</Words>
  <Application>Microsoft Office PowerPoint</Application>
  <PresentationFormat>Presentazione su schermo (4:3)</PresentationFormat>
  <Paragraphs>145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Tema di Office</vt:lpstr>
      <vt:lpstr>CAMILLA, VIRGO ET BELLATRIX</vt:lpstr>
      <vt:lpstr>CAMILLA</vt:lpstr>
      <vt:lpstr>L’ARISTIA</vt:lpstr>
      <vt:lpstr>LO SCHEMA DELL’ARISTIA</vt:lpstr>
      <vt:lpstr>VESTIZIONE DELLE ARMI</vt:lpstr>
      <vt:lpstr>IL DUELLO</vt:lpstr>
      <vt:lpstr>LA FINE DEL DUELLO</vt:lpstr>
      <vt:lpstr>IL DUELLO TRA EROI</vt:lpstr>
      <vt:lpstr>CAMILLA IN BATTAGLIA</vt:lpstr>
      <vt:lpstr>LA VERGINE GUERRIERA</vt:lpstr>
      <vt:lpstr>GLI AVVERSARI</vt:lpstr>
      <vt:lpstr>UNA FATALE IMPRUDENZA</vt:lpstr>
      <vt:lpstr>LA PREGHIERA DI ARRUNTE</vt:lpstr>
      <vt:lpstr>IL COLPO FATALE</vt:lpstr>
      <vt:lpstr>LA  SIMILITUDINE</vt:lpstr>
      <vt:lpstr>LA MORTE DI CAMILLA</vt:lpstr>
      <vt:lpstr>CAMILLA MUORE</vt:lpstr>
      <vt:lpstr>UN ROVESCIAMENTO</vt:lpstr>
      <vt:lpstr>ALTRE MORTI …</vt:lpstr>
      <vt:lpstr>LA VERGINE GUERRIERA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13</cp:revision>
  <dcterms:created xsi:type="dcterms:W3CDTF">2016-08-24T12:31:06Z</dcterms:created>
  <dcterms:modified xsi:type="dcterms:W3CDTF">2016-08-24T14:55:14Z</dcterms:modified>
</cp:coreProperties>
</file>