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Default Extension="mp4" ContentType="video/mp4"/>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32"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8" r:id="rId15"/>
    <p:sldId id="268" r:id="rId16"/>
    <p:sldId id="272" r:id="rId17"/>
    <p:sldId id="270" r:id="rId18"/>
    <p:sldId id="271" r:id="rId19"/>
    <p:sldId id="279" r:id="rId20"/>
    <p:sldId id="282" r:id="rId21"/>
    <p:sldId id="281" r:id="rId22"/>
    <p:sldId id="280" r:id="rId2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59" autoAdjust="0"/>
    <p:restoredTop sz="94662" autoAdjust="0"/>
  </p:normalViewPr>
  <p:slideViewPr>
    <p:cSldViewPr>
      <p:cViewPr varScale="1">
        <p:scale>
          <a:sx n="33" d="100"/>
          <a:sy n="33" d="100"/>
        </p:scale>
        <p:origin x="-1440" y="-84"/>
      </p:cViewPr>
      <p:guideLst>
        <p:guide orient="horz" pos="3072"/>
        <p:guide pos="4096"/>
      </p:guideLst>
    </p:cSldViewPr>
  </p:slideViewPr>
  <p:outlineViewPr>
    <p:cViewPr>
      <p:scale>
        <a:sx n="33" d="100"/>
        <a:sy n="33" d="100"/>
      </p:scale>
      <p:origin x="0" y="762"/>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xfrm>
            <a:off x="1143000" y="685800"/>
            <a:ext cx="4572000" cy="3429000"/>
          </a:xfrm>
          <a:prstGeom prst="rect">
            <a:avLst/>
          </a:prstGeom>
        </p:spPr>
        <p:txBody>
          <a:bodyPr/>
          <a:lstStyle/>
          <a:p>
            <a:endParaRPr/>
          </a:p>
        </p:txBody>
      </p:sp>
      <p:sp>
        <p:nvSpPr>
          <p:cNvPr id="126" name="Shape 1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 xmlns:p14="http://schemas.microsoft.com/office/powerpoint/2010/main" val="2316608007"/>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Inserire audio con la data.</a:t>
            </a:r>
          </a:p>
        </p:txBody>
      </p:sp>
    </p:spTree>
    <p:extLst>
      <p:ext uri="{BB962C8B-B14F-4D97-AF65-F5344CB8AC3E}">
        <p14:creationId xmlns="" xmlns:p14="http://schemas.microsoft.com/office/powerpoint/2010/main" val="2938478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Inserire </a:t>
            </a:r>
            <a:r>
              <a:rPr lang="it-IT"/>
              <a:t>audio Andreotti.</a:t>
            </a:r>
          </a:p>
        </p:txBody>
      </p:sp>
    </p:spTree>
    <p:extLst>
      <p:ext uri="{BB962C8B-B14F-4D97-AF65-F5344CB8AC3E}">
        <p14:creationId xmlns="" xmlns:p14="http://schemas.microsoft.com/office/powerpoint/2010/main" val="2658005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5" name="Rettangolo arrotondato 14"/>
          <p:cNvSpPr/>
          <p:nvPr/>
        </p:nvSpPr>
        <p:spPr>
          <a:xfrm>
            <a:off x="433494" y="468173"/>
            <a:ext cx="12134478" cy="8813254"/>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p>
            <a:pPr algn="ctr" eaLnBrk="1" latinLnBrk="0" hangingPunct="1"/>
            <a:endParaRPr kumimoji="0" lang="en-US"/>
          </a:p>
        </p:txBody>
      </p:sp>
      <p:sp>
        <p:nvSpPr>
          <p:cNvPr id="10" name="Rettangolo arrotondato 9"/>
          <p:cNvSpPr/>
          <p:nvPr/>
        </p:nvSpPr>
        <p:spPr>
          <a:xfrm>
            <a:off x="595337" y="617475"/>
            <a:ext cx="11814128" cy="4421632"/>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p>
            <a:pPr algn="ctr" eaLnBrk="1" latinLnBrk="0" hangingPunct="1"/>
            <a:endParaRPr kumimoji="0" lang="en-US"/>
          </a:p>
        </p:txBody>
      </p:sp>
      <p:sp>
        <p:nvSpPr>
          <p:cNvPr id="5" name="Titolo 4"/>
          <p:cNvSpPr>
            <a:spLocks noGrp="1"/>
          </p:cNvSpPr>
          <p:nvPr>
            <p:ph type="ctrTitle"/>
          </p:nvPr>
        </p:nvSpPr>
        <p:spPr>
          <a:xfrm>
            <a:off x="1027379" y="2588737"/>
            <a:ext cx="11054080" cy="2600960"/>
          </a:xfrm>
        </p:spPr>
        <p:txBody>
          <a:bodyPr lIns="65023" rIns="65023" bIns="65023"/>
          <a:lstStyle>
            <a:lvl1pPr algn="r">
              <a:defRPr sz="64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it-IT"/>
              <a:t>Fare clic per modificare lo stile del titolo</a:t>
            </a:r>
            <a:endParaRPr kumimoji="0" lang="en-US"/>
          </a:p>
        </p:txBody>
      </p:sp>
      <p:sp>
        <p:nvSpPr>
          <p:cNvPr id="20" name="Sottotitolo 19"/>
          <p:cNvSpPr>
            <a:spLocks noGrp="1"/>
          </p:cNvSpPr>
          <p:nvPr>
            <p:ph type="subTitle" idx="1"/>
          </p:nvPr>
        </p:nvSpPr>
        <p:spPr>
          <a:xfrm>
            <a:off x="1027379" y="5240934"/>
            <a:ext cx="11054080" cy="1300480"/>
          </a:xfrm>
        </p:spPr>
        <p:txBody>
          <a:bodyPr lIns="260092" tIns="0"/>
          <a:lstStyle>
            <a:lvl1pPr marL="52018" indent="0" algn="r">
              <a:spcBef>
                <a:spcPts val="0"/>
              </a:spcBef>
              <a:buNone/>
              <a:defRPr sz="2800">
                <a:solidFill>
                  <a:schemeClr val="bg2">
                    <a:shade val="25000"/>
                  </a:schemeClr>
                </a:solidFill>
              </a:defRPr>
            </a:lvl1pPr>
            <a:lvl2pPr marL="650230" indent="0" algn="ctr">
              <a:buNone/>
            </a:lvl2pPr>
            <a:lvl3pPr marL="1300460" indent="0" algn="ctr">
              <a:buNone/>
            </a:lvl3pPr>
            <a:lvl4pPr marL="1950690" indent="0" algn="ctr">
              <a:buNone/>
            </a:lvl4pPr>
            <a:lvl5pPr marL="2600919" indent="0" algn="ctr">
              <a:buNone/>
            </a:lvl5pPr>
            <a:lvl6pPr marL="3251149" indent="0" algn="ctr">
              <a:buNone/>
            </a:lvl6pPr>
            <a:lvl7pPr marL="3901379" indent="0" algn="ctr">
              <a:buNone/>
            </a:lvl7pPr>
            <a:lvl8pPr marL="4551609" indent="0" algn="ctr">
              <a:buNone/>
            </a:lvl8pPr>
            <a:lvl9pPr marL="5201839" indent="0" algn="ctr">
              <a:buNone/>
            </a:lvl9pPr>
            <a:extLst/>
          </a:lstStyle>
          <a:p>
            <a:r>
              <a:rPr kumimoji="0" lang="it-IT"/>
              <a:t>Fare clic per modificare lo stile del sottotitolo dello schema</a:t>
            </a:r>
            <a:endParaRPr kumimoji="0" lang="en-US"/>
          </a:p>
        </p:txBody>
      </p:sp>
      <p:sp>
        <p:nvSpPr>
          <p:cNvPr id="19" name="Segnaposto data 18"/>
          <p:cNvSpPr>
            <a:spLocks noGrp="1"/>
          </p:cNvSpPr>
          <p:nvPr>
            <p:ph type="dt" sz="half" idx="10"/>
          </p:nvPr>
        </p:nvSpPr>
        <p:spPr/>
        <p:txBody>
          <a:bodyPr/>
          <a:lstStyle/>
          <a:p>
            <a:fld id="{3F150D65-C64D-44FB-9152-4CC2DE0C9198}" type="datetime1">
              <a:rPr lang="en-US" smtClean="0"/>
              <a:pPr/>
              <a:t>5/2/2016</a:t>
            </a:fld>
            <a:endParaRPr lang="en-US"/>
          </a:p>
        </p:txBody>
      </p:sp>
      <p:sp>
        <p:nvSpPr>
          <p:cNvPr id="8" name="Segnaposto piè di pagina 7"/>
          <p:cNvSpPr>
            <a:spLocks noGrp="1"/>
          </p:cNvSpPr>
          <p:nvPr>
            <p:ph type="ftr" sz="quarter" idx="11"/>
          </p:nvPr>
        </p:nvSpPr>
        <p:spPr/>
        <p:txBody>
          <a:bodyPr/>
          <a:lstStyle/>
          <a:p>
            <a:endParaRPr lang="en-US"/>
          </a:p>
        </p:txBody>
      </p:sp>
      <p:sp>
        <p:nvSpPr>
          <p:cNvPr id="11" name="Segnaposto numero diapositiva 10"/>
          <p:cNvSpPr>
            <a:spLocks noGrp="1"/>
          </p:cNvSpPr>
          <p:nvPr>
            <p:ph type="sldNum" sz="quarter" idx="12"/>
          </p:nvPr>
        </p:nvSpPr>
        <p:spPr/>
        <p:txBody>
          <a:bodyPr/>
          <a:lstStyle/>
          <a:p>
            <a:fld id="{86CB4B4D-7CA3-9044-876B-883B54F8677D}" type="slidenum">
              <a:rPr lang="it-IT" smtClean="0"/>
              <a:pPr/>
              <a:t>‹N›</a:t>
            </a:fld>
            <a:endParaRPr lang="it-IT"/>
          </a:p>
        </p:txBody>
      </p:sp>
    </p:spTree>
  </p:cSld>
  <p:clrMapOvr>
    <a:masterClrMapping/>
  </p:clrMapOvr>
  <p:transition spd="slow">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715264" y="7087616"/>
            <a:ext cx="11639296" cy="1495552"/>
          </a:xfrm>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715264" y="754279"/>
            <a:ext cx="11639296" cy="5956198"/>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42635EB0-D091-417E-ACD5-D65E1C7D8524}" type="datetime1">
              <a:rPr lang="en-US" smtClean="0"/>
              <a:pPr/>
              <a:t>5/2/2016</a:t>
            </a:fld>
            <a:endParaRPr lang="en-US"/>
          </a:p>
        </p:txBody>
      </p:sp>
      <p:sp>
        <p:nvSpPr>
          <p:cNvPr id="5" name="Segnaposto piè di pagina 4"/>
          <p:cNvSpPr>
            <a:spLocks noGrp="1"/>
          </p:cNvSpPr>
          <p:nvPr>
            <p:ph type="ftr" sz="quarter" idx="11"/>
          </p:nvPr>
        </p:nvSpPr>
        <p:spPr/>
        <p:txBody>
          <a:bodyPr/>
          <a:lstStyle/>
          <a:p>
            <a:endParaRPr lang="en-US" dirty="0"/>
          </a:p>
        </p:txBody>
      </p:sp>
      <p:sp>
        <p:nvSpPr>
          <p:cNvPr id="6" name="Segnaposto numero diapositiva 5"/>
          <p:cNvSpPr>
            <a:spLocks noGrp="1"/>
          </p:cNvSpPr>
          <p:nvPr>
            <p:ph type="sldNum" sz="quarter" idx="12"/>
          </p:nvPr>
        </p:nvSpPr>
        <p:spPr/>
        <p:txBody>
          <a:bodyPr/>
          <a:lstStyle/>
          <a:p>
            <a:fld id="{86CB4B4D-7CA3-9044-876B-883B54F8677D}" type="slidenum">
              <a:rPr lang="it-IT" smtClean="0"/>
              <a:pPr/>
              <a:t>‹N›</a:t>
            </a:fld>
            <a:endParaRPr lang="it-IT"/>
          </a:p>
        </p:txBody>
      </p:sp>
    </p:spTree>
  </p:cSld>
  <p:clrMapOvr>
    <a:masterClrMapping/>
  </p:clrMapOvr>
  <p:transition spd="slow">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9428480" y="758620"/>
            <a:ext cx="2817707" cy="7477759"/>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758613" y="758617"/>
            <a:ext cx="8453120" cy="7477761"/>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7FCA09F9-C7D6-4C52-A7E8-5101239A0BA2}" type="datetime1">
              <a:rPr lang="en-US" smtClean="0"/>
              <a:pPr/>
              <a:t>5/2/2016</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86CB4B4D-7CA3-9044-876B-883B54F8677D}" type="slidenum">
              <a:rPr lang="it-IT" smtClean="0"/>
              <a:pPr/>
              <a:t>‹N›</a:t>
            </a:fld>
            <a:endParaRPr lang="it-IT"/>
          </a:p>
        </p:txBody>
      </p:sp>
    </p:spTree>
  </p:cSld>
  <p:clrMapOvr>
    <a:masterClrMapping/>
  </p:clrMapOvr>
  <p:transition spd="slow">
    <p:newsflash/>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Shape 75"/>
          <p:cNvSpPr>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hape 76"/>
          <p:cNvSpPr>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slow">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715264" y="7087616"/>
            <a:ext cx="11639296" cy="1495552"/>
          </a:xfrm>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a:xfrm>
            <a:off x="715264" y="754279"/>
            <a:ext cx="11639296" cy="5956198"/>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0FFE64A4-35FB-42B6-9183-2C0CE0E36649}" type="datetime1">
              <a:rPr lang="en-US" smtClean="0"/>
              <a:pPr/>
              <a:t>5/2/2016</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86CB4B4D-7CA3-9044-876B-883B54F8677D}" type="slidenum">
              <a:rPr lang="it-IT" smtClean="0"/>
              <a:pPr/>
              <a:t>‹N›</a:t>
            </a:fld>
            <a:endParaRPr lang="it-IT"/>
          </a:p>
        </p:txBody>
      </p:sp>
    </p:spTree>
  </p:cSld>
  <p:clrMapOvr>
    <a:masterClrMapping/>
  </p:clrMapOvr>
  <p:transition spd="slow">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14" name="Rettangolo arrotondato 13"/>
          <p:cNvSpPr/>
          <p:nvPr/>
        </p:nvSpPr>
        <p:spPr>
          <a:xfrm>
            <a:off x="433494" y="468173"/>
            <a:ext cx="12134478" cy="8813254"/>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p>
            <a:pPr algn="ctr" eaLnBrk="1" latinLnBrk="0" hangingPunct="1"/>
            <a:endParaRPr kumimoji="0" lang="en-US"/>
          </a:p>
        </p:txBody>
      </p:sp>
      <p:sp>
        <p:nvSpPr>
          <p:cNvPr id="11" name="Rettangolo arrotondato 10"/>
          <p:cNvSpPr/>
          <p:nvPr/>
        </p:nvSpPr>
        <p:spPr>
          <a:xfrm>
            <a:off x="595337" y="617475"/>
            <a:ext cx="11814128" cy="6174335"/>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p>
            <a:pPr algn="ctr" eaLnBrk="1" latinLnBrk="0" hangingPunct="1"/>
            <a:endParaRPr kumimoji="0" lang="en-US"/>
          </a:p>
        </p:txBody>
      </p:sp>
      <p:sp>
        <p:nvSpPr>
          <p:cNvPr id="2" name="Titolo 1"/>
          <p:cNvSpPr>
            <a:spLocks noGrp="1"/>
          </p:cNvSpPr>
          <p:nvPr>
            <p:ph type="title"/>
          </p:nvPr>
        </p:nvSpPr>
        <p:spPr>
          <a:xfrm>
            <a:off x="666089" y="7009587"/>
            <a:ext cx="11639296" cy="962355"/>
          </a:xfrm>
        </p:spPr>
        <p:txBody>
          <a:bodyPr lIns="130046" bIns="0" anchor="b"/>
          <a:lstStyle>
            <a:lvl1pPr algn="l">
              <a:buNone/>
              <a:defRPr sz="5100" b="0" cap="none" baseline="0">
                <a:solidFill>
                  <a:schemeClr val="bg2">
                    <a:shade val="25000"/>
                  </a:schemeClr>
                </a:solidFill>
                <a:effectLst/>
              </a:defRPr>
            </a:lvl1pPr>
            <a:extLst/>
          </a:lstStyle>
          <a:p>
            <a:r>
              <a:rPr kumimoji="0" lang="it-IT"/>
              <a:t>Fare clic per modificare lo stile del titolo</a:t>
            </a:r>
            <a:endParaRPr kumimoji="0" lang="en-US"/>
          </a:p>
        </p:txBody>
      </p:sp>
      <p:sp>
        <p:nvSpPr>
          <p:cNvPr id="3" name="Segnaposto testo 2"/>
          <p:cNvSpPr>
            <a:spLocks noGrp="1"/>
          </p:cNvSpPr>
          <p:nvPr>
            <p:ph type="body" idx="1"/>
          </p:nvPr>
        </p:nvSpPr>
        <p:spPr>
          <a:xfrm>
            <a:off x="666089" y="7999266"/>
            <a:ext cx="11639296" cy="598221"/>
          </a:xfrm>
        </p:spPr>
        <p:txBody>
          <a:bodyPr lIns="169060" tIns="0" anchor="t"/>
          <a:lstStyle>
            <a:lvl1pPr marL="0" marR="52018" indent="0" algn="l">
              <a:spcBef>
                <a:spcPts val="0"/>
              </a:spcBef>
              <a:spcAft>
                <a:spcPts val="0"/>
              </a:spcAft>
              <a:buNone/>
              <a:defRPr sz="2600" b="0">
                <a:solidFill>
                  <a:schemeClr val="accent1">
                    <a:shade val="50000"/>
                    <a:satMod val="110000"/>
                  </a:schemeClr>
                </a:solidFill>
                <a:effectLst/>
              </a:defRPr>
            </a:lvl1pPr>
            <a:lvl2pPr>
              <a:buNone/>
              <a:defRPr sz="2600">
                <a:solidFill>
                  <a:schemeClr val="tx1">
                    <a:tint val="75000"/>
                  </a:schemeClr>
                </a:solidFill>
              </a:defRPr>
            </a:lvl2pPr>
            <a:lvl3pPr>
              <a:buNone/>
              <a:defRPr sz="2300">
                <a:solidFill>
                  <a:schemeClr val="tx1">
                    <a:tint val="75000"/>
                  </a:schemeClr>
                </a:solidFill>
              </a:defRPr>
            </a:lvl3pPr>
            <a:lvl4pPr>
              <a:buNone/>
              <a:defRPr sz="2000">
                <a:solidFill>
                  <a:schemeClr val="tx1">
                    <a:tint val="75000"/>
                  </a:schemeClr>
                </a:solidFill>
              </a:defRPr>
            </a:lvl4pPr>
            <a:lvl5pPr>
              <a:buNone/>
              <a:defRPr sz="2000">
                <a:solidFill>
                  <a:schemeClr val="tx1">
                    <a:tint val="75000"/>
                  </a:schemeClr>
                </a:solidFill>
              </a:defRPr>
            </a:lvl5pPr>
            <a:extLst/>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2A2683B9-6ECA-47FA-93CF-B124A0FAC208}" type="datetime1">
              <a:rPr lang="en-US" smtClean="0"/>
              <a:pPr/>
              <a:t>5/2/2016</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86CB4B4D-7CA3-9044-876B-883B54F8677D}" type="slidenum">
              <a:rPr lang="it-IT" smtClean="0"/>
              <a:pPr/>
              <a:t>‹N›</a:t>
            </a:fld>
            <a:endParaRPr lang="it-IT"/>
          </a:p>
        </p:txBody>
      </p:sp>
    </p:spTree>
  </p:cSld>
  <p:clrMapOvr>
    <a:masterClrMapping/>
  </p:clrMapOvr>
  <p:transition spd="slow">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731523" y="754278"/>
            <a:ext cx="5592064" cy="6242304"/>
          </a:xfrm>
        </p:spPr>
        <p:txBody>
          <a:bodyPr/>
          <a:lstStyle>
            <a:lvl1pPr>
              <a:defRPr sz="3700"/>
            </a:lvl1pPr>
            <a:lvl2pPr>
              <a:defRPr sz="3100"/>
            </a:lvl2pPr>
            <a:lvl3pPr>
              <a:defRPr sz="2800"/>
            </a:lvl3pPr>
            <a:lvl4pPr>
              <a:defRPr sz="2600"/>
            </a:lvl4pPr>
            <a:lvl5pPr>
              <a:defRPr sz="2600"/>
            </a:lvl5pPr>
            <a:extLs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6763179" y="754278"/>
            <a:ext cx="5592064" cy="6242304"/>
          </a:xfrm>
        </p:spPr>
        <p:txBody>
          <a:bodyPr/>
          <a:lstStyle>
            <a:lvl1pPr>
              <a:defRPr sz="3700"/>
            </a:lvl1pPr>
            <a:lvl2pPr>
              <a:defRPr sz="3100"/>
            </a:lvl2pPr>
            <a:lvl3pPr>
              <a:defRPr sz="2800"/>
            </a:lvl3pPr>
            <a:lvl4pPr>
              <a:defRPr sz="2600"/>
            </a:lvl4pPr>
            <a:lvl5pPr>
              <a:defRPr sz="2600"/>
            </a:lvl5pPr>
            <a:extLs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305FF66B-9476-4BB3-85E9-E01854F07F90}" type="datetime1">
              <a:rPr lang="en-US" smtClean="0"/>
              <a:pPr/>
              <a:t>5/2/2016</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86CB4B4D-7CA3-9044-876B-883B54F8677D}" type="slidenum">
              <a:rPr lang="it-IT" smtClean="0"/>
              <a:pPr/>
              <a:t>‹N›</a:t>
            </a:fld>
            <a:endParaRPr lang="it-IT"/>
          </a:p>
        </p:txBody>
      </p:sp>
    </p:spTree>
  </p:cSld>
  <p:clrMapOvr>
    <a:masterClrMapping/>
  </p:clrMapOvr>
  <p:transition spd="slow">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715264" y="7087616"/>
            <a:ext cx="11639296" cy="1495552"/>
          </a:xfrm>
        </p:spPr>
        <p:txBody>
          <a:bodyPr anchor="b"/>
          <a:lstStyle>
            <a:lvl1pPr>
              <a:defRPr b="1"/>
            </a:lvl1pPr>
            <a:extLst/>
          </a:lstStyle>
          <a:p>
            <a:r>
              <a:rPr kumimoji="0" lang="it-IT"/>
              <a:t>Fare clic per modificare lo stile del titolo</a:t>
            </a:r>
            <a:endParaRPr kumimoji="0" lang="en-US"/>
          </a:p>
        </p:txBody>
      </p:sp>
      <p:sp>
        <p:nvSpPr>
          <p:cNvPr id="3" name="Segnaposto testo 2"/>
          <p:cNvSpPr>
            <a:spLocks noGrp="1"/>
          </p:cNvSpPr>
          <p:nvPr>
            <p:ph type="body" idx="1"/>
          </p:nvPr>
        </p:nvSpPr>
        <p:spPr>
          <a:xfrm>
            <a:off x="863607" y="824090"/>
            <a:ext cx="5592064" cy="1126630"/>
          </a:xfrm>
        </p:spPr>
        <p:txBody>
          <a:bodyPr lIns="208074" anchor="ctr"/>
          <a:lstStyle>
            <a:lvl1pPr marL="0" indent="0" algn="l">
              <a:buNone/>
              <a:defRPr sz="3400" b="1">
                <a:solidFill>
                  <a:schemeClr val="tx1"/>
                </a:solidFill>
              </a:defRPr>
            </a:lvl1pPr>
            <a:lvl2pPr>
              <a:buNone/>
              <a:defRPr sz="2800" b="1"/>
            </a:lvl2pPr>
            <a:lvl3pPr>
              <a:buNone/>
              <a:defRPr sz="2600" b="1"/>
            </a:lvl3pPr>
            <a:lvl4pPr>
              <a:buNone/>
              <a:defRPr sz="2300" b="1"/>
            </a:lvl4pPr>
            <a:lvl5pPr>
              <a:buNone/>
              <a:defRPr sz="2300" b="1"/>
            </a:lvl5pPr>
            <a:extLst/>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6616418" y="824090"/>
            <a:ext cx="5592064" cy="1126630"/>
          </a:xfrm>
        </p:spPr>
        <p:txBody>
          <a:bodyPr lIns="195069" anchor="ctr"/>
          <a:lstStyle>
            <a:lvl1pPr marL="0" indent="0" algn="l">
              <a:buNone/>
              <a:defRPr sz="3400" b="1">
                <a:solidFill>
                  <a:schemeClr val="tx1"/>
                </a:solidFill>
              </a:defRPr>
            </a:lvl1pPr>
            <a:lvl2pPr>
              <a:buNone/>
              <a:defRPr sz="2800" b="1"/>
            </a:lvl2pPr>
            <a:lvl3pPr>
              <a:buNone/>
              <a:defRPr sz="2600" b="1"/>
            </a:lvl3pPr>
            <a:lvl4pPr>
              <a:buNone/>
              <a:defRPr sz="2300" b="1"/>
            </a:lvl4pPr>
            <a:lvl5pPr>
              <a:buNone/>
              <a:defRPr sz="2300" b="1"/>
            </a:lvl5pPr>
            <a:extLst/>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863607" y="2059093"/>
            <a:ext cx="5592064" cy="4963499"/>
          </a:xfrm>
        </p:spPr>
        <p:txBody>
          <a:bodyPr anchor="t"/>
          <a:lstStyle>
            <a:lvl1pPr algn="l">
              <a:defRPr sz="3400"/>
            </a:lvl1pPr>
            <a:lvl2pPr algn="l">
              <a:defRPr sz="2800"/>
            </a:lvl2pPr>
            <a:lvl3pPr algn="l">
              <a:defRPr sz="2600"/>
            </a:lvl3pPr>
            <a:lvl4pPr algn="l">
              <a:defRPr sz="2300"/>
            </a:lvl4pPr>
            <a:lvl5pPr algn="l">
              <a:defRPr sz="2300"/>
            </a:lvl5pPr>
            <a:extLs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6616418" y="2059093"/>
            <a:ext cx="5592064" cy="4963499"/>
          </a:xfrm>
        </p:spPr>
        <p:txBody>
          <a:bodyPr anchor="t"/>
          <a:lstStyle>
            <a:lvl1pPr algn="l">
              <a:defRPr sz="3400"/>
            </a:lvl1pPr>
            <a:lvl2pPr algn="l">
              <a:defRPr sz="2800"/>
            </a:lvl2pPr>
            <a:lvl3pPr algn="l">
              <a:defRPr sz="2600"/>
            </a:lvl3pPr>
            <a:lvl4pPr algn="l">
              <a:defRPr sz="2300"/>
            </a:lvl4pPr>
            <a:lvl5pPr algn="l">
              <a:defRPr sz="2300"/>
            </a:lvl5pPr>
            <a:extLs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56B23FBD-8F7D-4F85-8085-67BFDB05CB71}" type="datetime1">
              <a:rPr lang="en-US" smtClean="0"/>
              <a:pPr/>
              <a:t>5/2/2016</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86CB4B4D-7CA3-9044-876B-883B54F8677D}" type="slidenum">
              <a:rPr lang="it-IT" smtClean="0"/>
              <a:pPr/>
              <a:t>‹N›</a:t>
            </a:fld>
            <a:endParaRPr lang="it-IT"/>
          </a:p>
        </p:txBody>
      </p:sp>
    </p:spTree>
  </p:cSld>
  <p:clrMapOvr>
    <a:masterClrMapping/>
  </p:clrMapOvr>
  <p:transition spd="slow">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465D789A-1220-4441-8676-44A034051BFD}" type="datetime1">
              <a:rPr lang="en-US" smtClean="0"/>
              <a:pPr/>
              <a:t>5/2/2016</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86CB4B4D-7CA3-9044-876B-883B54F8677D}" type="slidenum">
              <a:rPr lang="it-IT" smtClean="0"/>
              <a:pPr/>
              <a:t>‹N›</a:t>
            </a:fld>
            <a:endParaRPr lang="it-IT"/>
          </a:p>
        </p:txBody>
      </p:sp>
    </p:spTree>
  </p:cSld>
  <p:clrMapOvr>
    <a:masterClrMapping/>
  </p:clrMapOvr>
  <p:transition spd="slow">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7" name="Rettangolo arrotondato 6"/>
          <p:cNvSpPr/>
          <p:nvPr/>
        </p:nvSpPr>
        <p:spPr>
          <a:xfrm>
            <a:off x="433494" y="468173"/>
            <a:ext cx="12134478" cy="8813254"/>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p>
            <a:pPr algn="ctr" eaLnBrk="1" latinLnBrk="0" hangingPunct="1"/>
            <a:endParaRPr kumimoji="0" lang="en-US"/>
          </a:p>
        </p:txBody>
      </p:sp>
      <p:sp>
        <p:nvSpPr>
          <p:cNvPr id="2" name="Segnaposto data 1"/>
          <p:cNvSpPr>
            <a:spLocks noGrp="1"/>
          </p:cNvSpPr>
          <p:nvPr>
            <p:ph type="dt" sz="half" idx="10"/>
          </p:nvPr>
        </p:nvSpPr>
        <p:spPr/>
        <p:txBody>
          <a:bodyPr/>
          <a:lstStyle/>
          <a:p>
            <a:fld id="{EF98A266-E364-4B5E-98DD-432668182E1E}" type="datetime1">
              <a:rPr lang="en-US" smtClean="0"/>
              <a:pPr/>
              <a:t>5/2/2016</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86CB4B4D-7CA3-9044-876B-883B54F8677D}" type="slidenum">
              <a:rPr lang="it-IT" smtClean="0"/>
              <a:pPr/>
              <a:t>‹N›</a:t>
            </a:fld>
            <a:endParaRPr lang="it-IT"/>
          </a:p>
        </p:txBody>
      </p:sp>
    </p:spTree>
  </p:cSld>
  <p:clrMapOvr>
    <a:masterClrMapping/>
  </p:clrMapOvr>
  <p:transition spd="slow">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7877382" y="758613"/>
            <a:ext cx="4226560" cy="1300480"/>
          </a:xfrm>
        </p:spPr>
        <p:txBody>
          <a:bodyPr anchor="b"/>
          <a:lstStyle>
            <a:lvl1pPr algn="l">
              <a:buNone/>
              <a:defRPr sz="3100" b="1">
                <a:solidFill>
                  <a:schemeClr val="accent1"/>
                </a:solidFill>
              </a:defRPr>
            </a:lvl1pPr>
            <a:extLst/>
          </a:lstStyle>
          <a:p>
            <a:r>
              <a:rPr kumimoji="0" lang="it-IT"/>
              <a:t>Fare clic per modificare lo stile del titolo</a:t>
            </a:r>
            <a:endParaRPr kumimoji="0" lang="en-US"/>
          </a:p>
        </p:txBody>
      </p:sp>
      <p:sp>
        <p:nvSpPr>
          <p:cNvPr id="3" name="Segnaposto testo 2"/>
          <p:cNvSpPr>
            <a:spLocks noGrp="1"/>
          </p:cNvSpPr>
          <p:nvPr>
            <p:ph type="body" idx="2"/>
          </p:nvPr>
        </p:nvSpPr>
        <p:spPr>
          <a:xfrm>
            <a:off x="7877471" y="2059096"/>
            <a:ext cx="4226560" cy="5982026"/>
          </a:xfrm>
        </p:spPr>
        <p:txBody>
          <a:bodyPr lIns="130046"/>
          <a:lstStyle>
            <a:lvl1pPr marL="26009" marR="26009" indent="0">
              <a:spcBef>
                <a:spcPts val="0"/>
              </a:spcBef>
              <a:buNone/>
              <a:defRPr sz="2000">
                <a:solidFill>
                  <a:schemeClr val="tx1"/>
                </a:solidFill>
              </a:defRPr>
            </a:lvl1pPr>
            <a:lvl2pPr>
              <a:buNone/>
              <a:defRPr sz="1700">
                <a:solidFill>
                  <a:schemeClr val="tx1"/>
                </a:solidFill>
              </a:defRPr>
            </a:lvl2pPr>
            <a:lvl3pPr>
              <a:buNone/>
              <a:defRPr sz="1400">
                <a:solidFill>
                  <a:schemeClr val="tx1"/>
                </a:solidFill>
              </a:defRPr>
            </a:lvl3pPr>
            <a:lvl4pPr>
              <a:buNone/>
              <a:defRPr sz="1300">
                <a:solidFill>
                  <a:schemeClr val="tx1"/>
                </a:solidFill>
              </a:defRPr>
            </a:lvl4pPr>
            <a:lvl5pPr>
              <a:buNone/>
              <a:defRPr sz="1300">
                <a:solidFill>
                  <a:schemeClr val="tx1"/>
                </a:solidFill>
              </a:defRPr>
            </a:lvl5pPr>
            <a:extLs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1"/>
          </p:nvPr>
        </p:nvSpPr>
        <p:spPr>
          <a:xfrm>
            <a:off x="1082841" y="1322871"/>
            <a:ext cx="6579426" cy="6719150"/>
          </a:xfrm>
        </p:spPr>
        <p:txBody>
          <a:bodyPr/>
          <a:lstStyle>
            <a:lvl1pPr>
              <a:defRPr sz="4000">
                <a:solidFill>
                  <a:schemeClr val="tx1"/>
                </a:solidFill>
              </a:defRPr>
            </a:lvl1pPr>
            <a:lvl2pPr>
              <a:defRPr sz="3700">
                <a:solidFill>
                  <a:schemeClr val="tx1"/>
                </a:solidFill>
              </a:defRPr>
            </a:lvl2pPr>
            <a:lvl3pPr>
              <a:defRPr sz="3400">
                <a:solidFill>
                  <a:schemeClr val="tx1"/>
                </a:solidFill>
              </a:defRPr>
            </a:lvl3pPr>
            <a:lvl4pPr>
              <a:defRPr sz="2800">
                <a:solidFill>
                  <a:schemeClr val="tx1"/>
                </a:solidFill>
              </a:defRPr>
            </a:lvl4pPr>
            <a:lvl5pPr>
              <a:defRPr sz="2800">
                <a:solidFill>
                  <a:schemeClr val="tx1"/>
                </a:solidFill>
              </a:defRPr>
            </a:lvl5pPr>
            <a:lvl6pPr>
              <a:buNone/>
              <a:defRPr/>
            </a:lvl6pPr>
            <a:extLs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493F2040-9975-4642-A906-1DF87F8BE202}" type="datetime1">
              <a:rPr lang="en-US" smtClean="0"/>
              <a:pPr/>
              <a:t>5/2/2016</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86CB4B4D-7CA3-9044-876B-883B54F8677D}" type="slidenum">
              <a:rPr lang="it-IT" smtClean="0"/>
              <a:pPr/>
              <a:t>‹N›</a:t>
            </a:fld>
            <a:endParaRPr lang="it-IT"/>
          </a:p>
        </p:txBody>
      </p:sp>
    </p:spTree>
  </p:cSld>
  <p:clrMapOvr>
    <a:masterClrMapping/>
  </p:clrMapOvr>
  <p:transition spd="slow">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5" name="Rettangolo arrotondato 14"/>
          <p:cNvSpPr/>
          <p:nvPr/>
        </p:nvSpPr>
        <p:spPr>
          <a:xfrm>
            <a:off x="433494" y="468173"/>
            <a:ext cx="12134478" cy="8813254"/>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p>
            <a:pPr algn="ctr" eaLnBrk="1" latinLnBrk="0" hangingPunct="1"/>
            <a:endParaRPr kumimoji="0" lang="en-US"/>
          </a:p>
        </p:txBody>
      </p:sp>
      <p:sp>
        <p:nvSpPr>
          <p:cNvPr id="11" name="Rettangolo con singolo angolo arrotondato 10"/>
          <p:cNvSpPr/>
          <p:nvPr/>
        </p:nvSpPr>
        <p:spPr>
          <a:xfrm>
            <a:off x="9103361" y="617475"/>
            <a:ext cx="3306105" cy="617728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p>
            <a:pPr algn="ctr" eaLnBrk="1" latinLnBrk="0" hangingPunct="1"/>
            <a:endParaRPr kumimoji="0" lang="en-US"/>
          </a:p>
        </p:txBody>
      </p:sp>
      <p:sp>
        <p:nvSpPr>
          <p:cNvPr id="2" name="Titolo 1"/>
          <p:cNvSpPr>
            <a:spLocks noGrp="1"/>
          </p:cNvSpPr>
          <p:nvPr>
            <p:ph type="title"/>
          </p:nvPr>
        </p:nvSpPr>
        <p:spPr>
          <a:xfrm>
            <a:off x="650240" y="7128257"/>
            <a:ext cx="11704320" cy="1495552"/>
          </a:xfrm>
        </p:spPr>
        <p:txBody>
          <a:bodyPr anchor="t"/>
          <a:lstStyle>
            <a:lvl1pPr algn="l">
              <a:buNone/>
              <a:defRPr sz="5100" b="0">
                <a:solidFill>
                  <a:schemeClr val="bg2">
                    <a:shade val="25000"/>
                  </a:schemeClr>
                </a:solidFill>
                <a:effectLst/>
              </a:defRPr>
            </a:lvl1pPr>
            <a:extLst/>
          </a:lstStyle>
          <a:p>
            <a:r>
              <a:rPr kumimoji="0" lang="it-IT"/>
              <a:t>Fare clic per modificare lo stile del titolo</a:t>
            </a:r>
            <a:endParaRPr kumimoji="0" lang="en-US"/>
          </a:p>
        </p:txBody>
      </p:sp>
      <p:sp>
        <p:nvSpPr>
          <p:cNvPr id="4" name="Segnaposto testo 3"/>
          <p:cNvSpPr>
            <a:spLocks noGrp="1"/>
          </p:cNvSpPr>
          <p:nvPr>
            <p:ph type="body" sz="half" idx="2"/>
          </p:nvPr>
        </p:nvSpPr>
        <p:spPr bwMode="grayWhite">
          <a:xfrm>
            <a:off x="9191413" y="758614"/>
            <a:ext cx="3186176" cy="5989660"/>
          </a:xfrm>
        </p:spPr>
        <p:txBody>
          <a:bodyPr lIns="130046"/>
          <a:lstStyle>
            <a:lvl1pPr marL="65023" indent="0" algn="l">
              <a:spcBef>
                <a:spcPts val="0"/>
              </a:spcBef>
              <a:buNone/>
              <a:defRPr sz="2000">
                <a:solidFill>
                  <a:srgbClr val="FFFFFF"/>
                </a:solidFill>
              </a:defRPr>
            </a:lvl1pPr>
            <a:lvl2pPr>
              <a:defRPr sz="1700">
                <a:solidFill>
                  <a:srgbClr val="FFFFFF"/>
                </a:solidFill>
              </a:defRPr>
            </a:lvl2pPr>
            <a:lvl3pPr>
              <a:defRPr sz="1400">
                <a:solidFill>
                  <a:srgbClr val="FFFFFF"/>
                </a:solidFill>
              </a:defRPr>
            </a:lvl3pPr>
            <a:lvl4pPr>
              <a:defRPr sz="1300">
                <a:solidFill>
                  <a:srgbClr val="FFFFFF"/>
                </a:solidFill>
              </a:defRPr>
            </a:lvl4pPr>
            <a:lvl5pPr>
              <a:defRPr sz="1300">
                <a:solidFill>
                  <a:srgbClr val="FFFFFF"/>
                </a:solidFill>
              </a:defRPr>
            </a:lvl5pPr>
            <a:extLs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51E52B4A-BA08-4841-AB08-A0D822ABC34D}" type="datetime1">
              <a:rPr lang="en-US" smtClean="0"/>
              <a:pPr/>
              <a:t>5/2/2016</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86CB4B4D-7CA3-9044-876B-883B54F8677D}" type="slidenum">
              <a:rPr lang="it-IT" smtClean="0"/>
              <a:pPr/>
              <a:t>‹N›</a:t>
            </a:fld>
            <a:endParaRPr lang="it-IT"/>
          </a:p>
        </p:txBody>
      </p:sp>
      <p:sp>
        <p:nvSpPr>
          <p:cNvPr id="3" name="Segnaposto immagine 2"/>
          <p:cNvSpPr>
            <a:spLocks noGrp="1"/>
          </p:cNvSpPr>
          <p:nvPr>
            <p:ph type="pic" idx="1"/>
          </p:nvPr>
        </p:nvSpPr>
        <p:spPr>
          <a:xfrm>
            <a:off x="599438" y="619759"/>
            <a:ext cx="8427110" cy="6177280"/>
          </a:xfrm>
          <a:prstGeom prst="snipRoundRect">
            <a:avLst>
              <a:gd name="adj1" fmla="val 1040"/>
              <a:gd name="adj2" fmla="val 0"/>
            </a:avLst>
          </a:prstGeom>
          <a:solidFill>
            <a:schemeClr val="bg2">
              <a:shade val="10000"/>
            </a:schemeClr>
          </a:solidFill>
        </p:spPr>
        <p:txBody>
          <a:bodyPr/>
          <a:lstStyle>
            <a:lvl1pPr marL="0" indent="0">
              <a:buNone/>
              <a:defRPr sz="4600"/>
            </a:lvl1pPr>
            <a:extLst/>
          </a:lstStyle>
          <a:p>
            <a:r>
              <a:rPr kumimoji="0" lang="it-IT"/>
              <a:t>Fare clic sull'icona per inserire un'immagine</a:t>
            </a:r>
            <a:endParaRPr kumimoji="0" lang="en-US"/>
          </a:p>
        </p:txBody>
      </p:sp>
    </p:spTree>
  </p:cSld>
  <p:clrMapOvr>
    <a:masterClrMapping/>
  </p:clrMapOvr>
  <p:transition spd="slow">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ttangolo arrotondato 6"/>
          <p:cNvSpPr/>
          <p:nvPr/>
        </p:nvSpPr>
        <p:spPr>
          <a:xfrm>
            <a:off x="433494" y="468173"/>
            <a:ext cx="12134478" cy="8813254"/>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p>
            <a:pPr algn="ctr" eaLnBrk="1" latinLnBrk="0" hangingPunct="1"/>
            <a:endParaRPr kumimoji="0" lang="en-US"/>
          </a:p>
        </p:txBody>
      </p:sp>
      <p:sp>
        <p:nvSpPr>
          <p:cNvPr id="9" name="Rettangolo arrotondato 8"/>
          <p:cNvSpPr/>
          <p:nvPr/>
        </p:nvSpPr>
        <p:spPr>
          <a:xfrm>
            <a:off x="595337" y="617475"/>
            <a:ext cx="11814128" cy="780288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30046" tIns="65023" rIns="130046" bIns="65023" anchor="ctr"/>
          <a:lstStyle/>
          <a:p>
            <a:pPr algn="ctr" eaLnBrk="1" latinLnBrk="0" hangingPunct="1"/>
            <a:endParaRPr kumimoji="0" lang="en-US"/>
          </a:p>
        </p:txBody>
      </p:sp>
      <p:sp>
        <p:nvSpPr>
          <p:cNvPr id="13" name="Segnaposto titolo 12"/>
          <p:cNvSpPr>
            <a:spLocks noGrp="1"/>
          </p:cNvSpPr>
          <p:nvPr>
            <p:ph type="title"/>
          </p:nvPr>
        </p:nvSpPr>
        <p:spPr>
          <a:xfrm>
            <a:off x="715264" y="7090617"/>
            <a:ext cx="11639296" cy="1495552"/>
          </a:xfrm>
          <a:prstGeom prst="rect">
            <a:avLst/>
          </a:prstGeom>
        </p:spPr>
        <p:txBody>
          <a:bodyPr vert="horz" lIns="130046" tIns="65023" rIns="130046" bIns="65023" anchor="b">
            <a:normAutofit/>
          </a:bodyPr>
          <a:lstStyle/>
          <a:p>
            <a:r>
              <a:rPr kumimoji="0" lang="it-IT"/>
              <a:t>Fare clic per modificare lo stile del titolo</a:t>
            </a:r>
            <a:endParaRPr kumimoji="0" lang="en-US"/>
          </a:p>
        </p:txBody>
      </p:sp>
      <p:sp>
        <p:nvSpPr>
          <p:cNvPr id="4" name="Segnaposto testo 3"/>
          <p:cNvSpPr>
            <a:spLocks noGrp="1"/>
          </p:cNvSpPr>
          <p:nvPr>
            <p:ph type="body" idx="1"/>
          </p:nvPr>
        </p:nvSpPr>
        <p:spPr>
          <a:xfrm>
            <a:off x="715264" y="754279"/>
            <a:ext cx="11639296" cy="5956198"/>
          </a:xfrm>
          <a:prstGeom prst="rect">
            <a:avLst/>
          </a:prstGeom>
        </p:spPr>
        <p:txBody>
          <a:bodyPr vert="horz" lIns="260092" tIns="130046" rIns="130046" bIns="65023">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25" name="Segnaposto data 24"/>
          <p:cNvSpPr>
            <a:spLocks noGrp="1"/>
          </p:cNvSpPr>
          <p:nvPr>
            <p:ph type="dt" sz="half" idx="2"/>
          </p:nvPr>
        </p:nvSpPr>
        <p:spPr>
          <a:xfrm>
            <a:off x="5370778" y="8692445"/>
            <a:ext cx="3251200" cy="519289"/>
          </a:xfrm>
          <a:prstGeom prst="rect">
            <a:avLst/>
          </a:prstGeom>
        </p:spPr>
        <p:txBody>
          <a:bodyPr vert="horz" lIns="130046" tIns="65023" rIns="130046" bIns="65023" anchor="b"/>
          <a:lstStyle>
            <a:lvl1pPr algn="r" eaLnBrk="1" latinLnBrk="0" hangingPunct="1">
              <a:defRPr kumimoji="0" sz="1400">
                <a:solidFill>
                  <a:schemeClr val="bg2">
                    <a:shade val="50000"/>
                  </a:schemeClr>
                </a:solidFill>
              </a:defRPr>
            </a:lvl1pPr>
            <a:extLst/>
          </a:lstStyle>
          <a:p>
            <a:fld id="{75D48070-6A81-47D0-9810-1540B9FEFF61}" type="datetime1">
              <a:rPr lang="en-US" smtClean="0"/>
              <a:pPr/>
              <a:t>5/2/2016</a:t>
            </a:fld>
            <a:endParaRPr lang="en-US"/>
          </a:p>
        </p:txBody>
      </p:sp>
      <p:sp>
        <p:nvSpPr>
          <p:cNvPr id="18" name="Segnaposto piè di pagina 17"/>
          <p:cNvSpPr>
            <a:spLocks noGrp="1"/>
          </p:cNvSpPr>
          <p:nvPr>
            <p:ph type="ftr" sz="quarter" idx="3"/>
          </p:nvPr>
        </p:nvSpPr>
        <p:spPr>
          <a:xfrm>
            <a:off x="8621978" y="8692445"/>
            <a:ext cx="3251200" cy="519289"/>
          </a:xfrm>
          <a:prstGeom prst="rect">
            <a:avLst/>
          </a:prstGeom>
        </p:spPr>
        <p:txBody>
          <a:bodyPr vert="horz" lIns="130046" tIns="65023" rIns="130046" bIns="65023" anchor="b"/>
          <a:lstStyle>
            <a:lvl1pPr algn="l" eaLnBrk="1" latinLnBrk="0" hangingPunct="1">
              <a:defRPr kumimoji="0" sz="1400">
                <a:solidFill>
                  <a:schemeClr val="bg2">
                    <a:shade val="50000"/>
                  </a:schemeClr>
                </a:solidFill>
              </a:defRPr>
            </a:lvl1pPr>
            <a:extLst/>
          </a:lstStyle>
          <a:p>
            <a:endParaRPr lang="en-US" dirty="0"/>
          </a:p>
        </p:txBody>
      </p:sp>
      <p:sp>
        <p:nvSpPr>
          <p:cNvPr id="5" name="Segnaposto numero diapositiva 4"/>
          <p:cNvSpPr>
            <a:spLocks noGrp="1"/>
          </p:cNvSpPr>
          <p:nvPr>
            <p:ph type="sldNum" sz="quarter" idx="4"/>
          </p:nvPr>
        </p:nvSpPr>
        <p:spPr>
          <a:xfrm>
            <a:off x="11873178" y="8692445"/>
            <a:ext cx="650240" cy="519289"/>
          </a:xfrm>
          <a:prstGeom prst="rect">
            <a:avLst/>
          </a:prstGeom>
        </p:spPr>
        <p:txBody>
          <a:bodyPr vert="horz" lIns="130046" tIns="65023" rIns="130046" bIns="65023" anchor="b"/>
          <a:lstStyle>
            <a:lvl1pPr algn="r" eaLnBrk="1" latinLnBrk="0" hangingPunct="1">
              <a:defRPr kumimoji="0" sz="1400">
                <a:solidFill>
                  <a:schemeClr val="bg2">
                    <a:shade val="50000"/>
                  </a:schemeClr>
                </a:solidFill>
              </a:defRPr>
            </a:lvl1pPr>
            <a:extLst/>
          </a:lstStyle>
          <a:p>
            <a:fld id="{86CB4B4D-7CA3-9044-876B-883B54F8677D}"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Lst>
  <p:transition spd="slow">
    <p:newsflash/>
  </p:transition>
  <p:txStyles>
    <p:titleStyle>
      <a:lvl1pPr algn="l" rtl="0" eaLnBrk="1" latinLnBrk="0" hangingPunct="1">
        <a:spcBef>
          <a:spcPct val="0"/>
        </a:spcBef>
        <a:buNone/>
        <a:defRPr kumimoji="0" sz="51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377133" indent="-377133" algn="l" rtl="0" eaLnBrk="1" latinLnBrk="0" hangingPunct="1">
        <a:spcBef>
          <a:spcPts val="356"/>
        </a:spcBef>
        <a:buClr>
          <a:schemeClr val="accent1"/>
        </a:buClr>
        <a:buSzPct val="80000"/>
        <a:buFont typeface="Wingdings 2"/>
        <a:buChar char=""/>
        <a:defRPr kumimoji="0" sz="4000" kern="1200">
          <a:solidFill>
            <a:schemeClr val="tx1"/>
          </a:solidFill>
          <a:effectLst/>
          <a:latin typeface="+mn-lt"/>
          <a:ea typeface="+mn-ea"/>
          <a:cs typeface="+mn-cs"/>
        </a:defRPr>
      </a:lvl1pPr>
      <a:lvl2pPr marL="780276" indent="-286101" algn="l" rtl="0" eaLnBrk="1" latinLnBrk="0" hangingPunct="1">
        <a:spcBef>
          <a:spcPts val="356"/>
        </a:spcBef>
        <a:buClr>
          <a:schemeClr val="accent1"/>
        </a:buClr>
        <a:buSzPct val="100000"/>
        <a:buFont typeface="Verdana"/>
        <a:buChar char="◦"/>
        <a:defRPr kumimoji="0" sz="3400" kern="1200">
          <a:solidFill>
            <a:schemeClr val="tx1"/>
          </a:solidFill>
          <a:latin typeface="+mn-lt"/>
          <a:ea typeface="+mn-ea"/>
          <a:cs typeface="+mn-cs"/>
        </a:defRPr>
      </a:lvl2pPr>
      <a:lvl3pPr marL="1118395" indent="-260092" algn="l" rtl="0" eaLnBrk="1" latinLnBrk="0" hangingPunct="1">
        <a:spcBef>
          <a:spcPts val="356"/>
        </a:spcBef>
        <a:buClr>
          <a:schemeClr val="accent2">
            <a:tint val="85000"/>
            <a:satMod val="285000"/>
          </a:schemeClr>
        </a:buClr>
        <a:buSzPct val="100000"/>
        <a:buFont typeface="Wingdings 2"/>
        <a:buChar char=""/>
        <a:defRPr kumimoji="0" sz="3100" kern="1200">
          <a:solidFill>
            <a:schemeClr val="tx1"/>
          </a:solidFill>
          <a:latin typeface="+mn-lt"/>
          <a:ea typeface="+mn-ea"/>
          <a:cs typeface="+mn-cs"/>
        </a:defRPr>
      </a:lvl3pPr>
      <a:lvl4pPr marL="1456515" indent="-260092" algn="l" rtl="0" eaLnBrk="1" latinLnBrk="0" hangingPunct="1">
        <a:spcBef>
          <a:spcPts val="327"/>
        </a:spcBef>
        <a:buClr>
          <a:schemeClr val="accent2">
            <a:tint val="85000"/>
            <a:satMod val="285000"/>
          </a:schemeClr>
        </a:buClr>
        <a:buSzPct val="112000"/>
        <a:buFont typeface="Verdana"/>
        <a:buChar char="◦"/>
        <a:defRPr kumimoji="0" sz="2700" kern="1200">
          <a:solidFill>
            <a:schemeClr val="tx1"/>
          </a:solidFill>
          <a:latin typeface="+mn-lt"/>
          <a:ea typeface="+mn-ea"/>
          <a:cs typeface="+mn-cs"/>
        </a:defRPr>
      </a:lvl4pPr>
      <a:lvl5pPr marL="1820644" indent="-260092" algn="l" rtl="0" eaLnBrk="1" latinLnBrk="0" hangingPunct="1">
        <a:spcBef>
          <a:spcPts val="356"/>
        </a:spcBef>
        <a:buClr>
          <a:schemeClr val="accent3">
            <a:tint val="85000"/>
            <a:satMod val="275000"/>
          </a:schemeClr>
        </a:buClr>
        <a:buSzPct val="100000"/>
        <a:buFont typeface="Wingdings 2"/>
        <a:buChar char=""/>
        <a:defRPr kumimoji="0" sz="2600" kern="1200">
          <a:solidFill>
            <a:schemeClr val="tx1"/>
          </a:solidFill>
          <a:latin typeface="+mn-lt"/>
          <a:ea typeface="+mn-ea"/>
          <a:cs typeface="+mn-cs"/>
        </a:defRPr>
      </a:lvl5pPr>
      <a:lvl6pPr marL="2119749" indent="-260092" algn="l" rtl="0" eaLnBrk="1" latinLnBrk="0" hangingPunct="1">
        <a:spcBef>
          <a:spcPts val="356"/>
        </a:spcBef>
        <a:buClr>
          <a:schemeClr val="accent3">
            <a:tint val="85000"/>
            <a:satMod val="275000"/>
          </a:schemeClr>
        </a:buClr>
        <a:buSzPct val="100000"/>
        <a:buFont typeface="Verdana"/>
        <a:buChar char="◦"/>
        <a:defRPr kumimoji="0" sz="2400" kern="1200" baseline="0">
          <a:solidFill>
            <a:schemeClr val="tx1"/>
          </a:solidFill>
          <a:latin typeface="+mn-lt"/>
          <a:ea typeface="+mn-ea"/>
          <a:cs typeface="+mn-cs"/>
        </a:defRPr>
      </a:lvl6pPr>
      <a:lvl7pPr marL="2418855" indent="-260092" algn="l" rtl="0" eaLnBrk="1" latinLnBrk="0" hangingPunct="1">
        <a:spcBef>
          <a:spcPts val="363"/>
        </a:spcBef>
        <a:buClr>
          <a:schemeClr val="accent3">
            <a:tint val="85000"/>
            <a:satMod val="275000"/>
          </a:schemeClr>
        </a:buClr>
        <a:buSzPct val="100000"/>
        <a:buFont typeface="Wingdings 2"/>
        <a:buChar char=""/>
        <a:defRPr kumimoji="0" sz="2100" kern="1200">
          <a:solidFill>
            <a:schemeClr val="tx1"/>
          </a:solidFill>
          <a:latin typeface="+mn-lt"/>
          <a:ea typeface="+mn-ea"/>
          <a:cs typeface="+mn-cs"/>
        </a:defRPr>
      </a:lvl7pPr>
      <a:lvl8pPr marL="2730965" indent="-260092" algn="l" rtl="0" eaLnBrk="1" latinLnBrk="0" hangingPunct="1">
        <a:spcBef>
          <a:spcPts val="366"/>
        </a:spcBef>
        <a:buClr>
          <a:schemeClr val="accent3">
            <a:tint val="85000"/>
            <a:satMod val="275000"/>
          </a:schemeClr>
        </a:buClr>
        <a:buSzPct val="100000"/>
        <a:buFont typeface="Verdana"/>
        <a:buChar char="◦"/>
        <a:defRPr kumimoji="0" sz="2100" kern="1200" baseline="0">
          <a:solidFill>
            <a:schemeClr val="tx1"/>
          </a:solidFill>
          <a:latin typeface="+mn-lt"/>
          <a:ea typeface="+mn-ea"/>
          <a:cs typeface="+mn-cs"/>
        </a:defRPr>
      </a:lvl8pPr>
      <a:lvl9pPr marL="3056080" indent="-260092" algn="l" rtl="0" eaLnBrk="1" latinLnBrk="0" hangingPunct="1">
        <a:spcBef>
          <a:spcPts val="363"/>
        </a:spcBef>
        <a:buClr>
          <a:schemeClr val="accent3">
            <a:tint val="85000"/>
            <a:satMod val="275000"/>
          </a:schemeClr>
        </a:buClr>
        <a:buSzPct val="100000"/>
        <a:buFont typeface="Wingdings 2"/>
        <a:buChar char=""/>
        <a:defRPr kumimoji="0" sz="21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650230" algn="l" rtl="0" eaLnBrk="1" latinLnBrk="0" hangingPunct="1">
        <a:defRPr kumimoji="0" kern="1200">
          <a:solidFill>
            <a:schemeClr val="tx1"/>
          </a:solidFill>
          <a:latin typeface="+mn-lt"/>
          <a:ea typeface="+mn-ea"/>
          <a:cs typeface="+mn-cs"/>
        </a:defRPr>
      </a:lvl2pPr>
      <a:lvl3pPr marL="1300460" algn="l" rtl="0" eaLnBrk="1" latinLnBrk="0" hangingPunct="1">
        <a:defRPr kumimoji="0" kern="1200">
          <a:solidFill>
            <a:schemeClr val="tx1"/>
          </a:solidFill>
          <a:latin typeface="+mn-lt"/>
          <a:ea typeface="+mn-ea"/>
          <a:cs typeface="+mn-cs"/>
        </a:defRPr>
      </a:lvl3pPr>
      <a:lvl4pPr marL="1950690" algn="l" rtl="0" eaLnBrk="1" latinLnBrk="0" hangingPunct="1">
        <a:defRPr kumimoji="0" kern="1200">
          <a:solidFill>
            <a:schemeClr val="tx1"/>
          </a:solidFill>
          <a:latin typeface="+mn-lt"/>
          <a:ea typeface="+mn-ea"/>
          <a:cs typeface="+mn-cs"/>
        </a:defRPr>
      </a:lvl4pPr>
      <a:lvl5pPr marL="2600919" algn="l" rtl="0" eaLnBrk="1" latinLnBrk="0" hangingPunct="1">
        <a:defRPr kumimoji="0" kern="1200">
          <a:solidFill>
            <a:schemeClr val="tx1"/>
          </a:solidFill>
          <a:latin typeface="+mn-lt"/>
          <a:ea typeface="+mn-ea"/>
          <a:cs typeface="+mn-cs"/>
        </a:defRPr>
      </a:lvl5pPr>
      <a:lvl6pPr marL="3251149" algn="l" rtl="0" eaLnBrk="1" latinLnBrk="0" hangingPunct="1">
        <a:defRPr kumimoji="0" kern="1200">
          <a:solidFill>
            <a:schemeClr val="tx1"/>
          </a:solidFill>
          <a:latin typeface="+mn-lt"/>
          <a:ea typeface="+mn-ea"/>
          <a:cs typeface="+mn-cs"/>
        </a:defRPr>
      </a:lvl6pPr>
      <a:lvl7pPr marL="3901379" algn="l" rtl="0" eaLnBrk="1" latinLnBrk="0" hangingPunct="1">
        <a:defRPr kumimoji="0" kern="1200">
          <a:solidFill>
            <a:schemeClr val="tx1"/>
          </a:solidFill>
          <a:latin typeface="+mn-lt"/>
          <a:ea typeface="+mn-ea"/>
          <a:cs typeface="+mn-cs"/>
        </a:defRPr>
      </a:lvl7pPr>
      <a:lvl8pPr marL="4551609" algn="l" rtl="0" eaLnBrk="1" latinLnBrk="0" hangingPunct="1">
        <a:defRPr kumimoji="0" kern="1200">
          <a:solidFill>
            <a:schemeClr val="tx1"/>
          </a:solidFill>
          <a:latin typeface="+mn-lt"/>
          <a:ea typeface="+mn-ea"/>
          <a:cs typeface="+mn-cs"/>
        </a:defRPr>
      </a:lvl8pPr>
      <a:lvl9pPr marL="5201839"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audio" Target="file:///C:\Users\MANUELE\Desktop\Musica%20del%20gladiatore.mp3" TargetMode="Externa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ideo" Target="file:///E:\Ambrosoli\Drogo,%20Pirola,%20Onida,%20Sandrelli,%20Schiff\L'OMICIDIO%20AMBROSOLI%20RACCONTATO%20DA%20MICHELE%20SINDONA%20(1).mp4" TargetMode="External"/></Relationships>
</file>

<file path=ppt/slides/_rels/slide21.xml.rels><?xml version="1.0" encoding="UTF-8" standalone="yes"?>
<Relationships xmlns="http://schemas.openxmlformats.org/package/2006/relationships"><Relationship Id="rId3" Type="http://schemas.microsoft.com/office/2007/relationships/media" Target="../media/media1.mp4"/><Relationship Id="rId2" Type="http://schemas.openxmlformats.org/officeDocument/2006/relationships/slideLayout" Target="../slideLayouts/slideLayout2.xml"/><Relationship Id="rId1" Type="http://schemas.openxmlformats.org/officeDocument/2006/relationships/video" Target="../media/media1.mp4"/><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ctrTitle"/>
          </p:nvPr>
        </p:nvSpPr>
        <p:spPr>
          <a:xfrm>
            <a:off x="2109912" y="1924472"/>
            <a:ext cx="8675403" cy="1249001"/>
          </a:xfrm>
          <a:prstGeom prst="rect">
            <a:avLst/>
          </a:prstGeom>
        </p:spPr>
        <p:txBody>
          <a:bodyPr>
            <a:normAutofit/>
          </a:bodyPr>
          <a:lstStyle>
            <a:lvl1pPr>
              <a:defRPr>
                <a:latin typeface="SFNS Display Thin"/>
                <a:ea typeface="SFNS Display Thin"/>
                <a:cs typeface="SFNS Display Thin"/>
                <a:sym typeface="SFNS Display Thin"/>
              </a:defRPr>
            </a:lvl1pPr>
          </a:lstStyle>
          <a:p>
            <a:r>
              <a:rPr lang="it-IT" sz="6000" dirty="0">
                <a:latin typeface="+mn-lt"/>
                <a:cs typeface="Arial" pitchFamily="34" charset="0"/>
              </a:rPr>
              <a:t>GIORGIO AMBROSOLI</a:t>
            </a:r>
          </a:p>
        </p:txBody>
      </p:sp>
      <p:sp>
        <p:nvSpPr>
          <p:cNvPr id="129" name="Shape 129"/>
          <p:cNvSpPr>
            <a:spLocks noGrp="1"/>
          </p:cNvSpPr>
          <p:nvPr>
            <p:ph type="subTitle" idx="1"/>
          </p:nvPr>
        </p:nvSpPr>
        <p:spPr>
          <a:xfrm>
            <a:off x="4126136" y="3292624"/>
            <a:ext cx="4752528" cy="715986"/>
          </a:xfrm>
          <a:prstGeom prst="rect">
            <a:avLst/>
          </a:prstGeom>
        </p:spPr>
        <p:txBody>
          <a:bodyPr>
            <a:noAutofit/>
          </a:bodyPr>
          <a:lstStyle>
            <a:lvl1pPr>
              <a:defRPr sz="3400">
                <a:latin typeface="SFNS Display Thin"/>
                <a:ea typeface="SFNS Display Thin"/>
                <a:cs typeface="SFNS Display Thin"/>
                <a:sym typeface="SFNS Display Thin"/>
              </a:defRPr>
            </a:lvl1pPr>
          </a:lstStyle>
          <a:p>
            <a:pPr algn="ctr"/>
            <a:r>
              <a:rPr lang="it-IT" sz="3200" b="1" dirty="0">
                <a:solidFill>
                  <a:schemeClr val="accent1"/>
                </a:solidFill>
                <a:effectLst>
                  <a:outerShdw blurRad="38100" dist="38100" dir="2700000" algn="tl">
                    <a:srgbClr val="000000">
                      <a:alpha val="43137"/>
                    </a:srgbClr>
                  </a:outerShdw>
                </a:effectLst>
                <a:latin typeface="+mn-lt"/>
              </a:rPr>
              <a:t>I REATI FINANZIARI</a:t>
            </a:r>
          </a:p>
        </p:txBody>
      </p:sp>
      <p:pic>
        <p:nvPicPr>
          <p:cNvPr id="2" name="Immagin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49872" y="5236840"/>
            <a:ext cx="3384376" cy="3727765"/>
          </a:xfrm>
          <a:prstGeom prst="rect">
            <a:avLst/>
          </a:prstGeom>
        </p:spPr>
      </p:pic>
      <p:pic>
        <p:nvPicPr>
          <p:cNvPr id="5" name="Immagine 4" descr="giorgio-ambrosoli1.jpg"/>
          <p:cNvPicPr>
            <a:picLocks noChangeAspect="1"/>
          </p:cNvPicPr>
          <p:nvPr/>
        </p:nvPicPr>
        <p:blipFill>
          <a:blip r:embed="rId4" cstate="print"/>
          <a:stretch>
            <a:fillRect/>
          </a:stretch>
        </p:blipFill>
        <p:spPr>
          <a:xfrm>
            <a:off x="6718424" y="5308848"/>
            <a:ext cx="4803214" cy="3482330"/>
          </a:xfrm>
          <a:prstGeom prst="rect">
            <a:avLst/>
          </a:prstGeom>
        </p:spPr>
      </p:pic>
      <p:pic>
        <p:nvPicPr>
          <p:cNvPr id="6" name="Musica del gladiatore.mp3">
            <a:hlinkClick r:id="" action="ppaction://media"/>
          </p:cNvPr>
          <p:cNvPicPr>
            <a:picLocks noRot="1" noChangeAspect="1"/>
          </p:cNvPicPr>
          <p:nvPr>
            <a:audioFile r:link="rId1"/>
          </p:nvPr>
        </p:nvPicPr>
        <p:blipFill>
          <a:blip r:embed="rId5" cstate="print"/>
          <a:stretch>
            <a:fillRect/>
          </a:stretch>
        </p:blipFill>
        <p:spPr>
          <a:xfrm>
            <a:off x="12407056" y="9125272"/>
            <a:ext cx="304800" cy="304800"/>
          </a:xfrm>
          <a:prstGeom prst="rect">
            <a:avLst/>
          </a:prstGeom>
        </p:spPr>
      </p:pic>
    </p:spTree>
  </p:cSld>
  <p:clrMapOvr>
    <a:masterClrMapping/>
  </p:clrMapOvr>
  <p:transition spd="slow" advTm="4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a:spLocks noGrp="1"/>
          </p:cNvSpPr>
          <p:nvPr>
            <p:ph type="ctrTitle"/>
          </p:nvPr>
        </p:nvSpPr>
        <p:spPr>
          <a:xfrm>
            <a:off x="1270000" y="1492424"/>
            <a:ext cx="10464800" cy="2520380"/>
          </a:xfrm>
          <a:prstGeom prst="rect">
            <a:avLst/>
          </a:prstGeom>
        </p:spPr>
        <p:txBody>
          <a:bodyPr>
            <a:normAutofit/>
          </a:bodyPr>
          <a:lstStyle>
            <a:lvl1pPr>
              <a:defRPr>
                <a:latin typeface="SFNS Display Thin"/>
                <a:ea typeface="SFNS Display Thin"/>
                <a:cs typeface="SFNS Display Thin"/>
                <a:sym typeface="SFNS Display Thin"/>
              </a:defRPr>
            </a:lvl1pPr>
          </a:lstStyle>
          <a:p>
            <a:pPr algn="ctr"/>
            <a:r>
              <a:rPr lang="it-IT" sz="6000" dirty="0">
                <a:latin typeface="+mn-lt"/>
                <a:cs typeface="Arial" pitchFamily="34" charset="0"/>
              </a:rPr>
              <a:t>LA LIQUIDAZIONE DELLA BANCA PRIVATA ITALIANA</a:t>
            </a:r>
          </a:p>
        </p:txBody>
      </p:sp>
      <p:sp>
        <p:nvSpPr>
          <p:cNvPr id="157" name="Shape 157"/>
          <p:cNvSpPr>
            <a:spLocks noGrp="1"/>
          </p:cNvSpPr>
          <p:nvPr>
            <p:ph type="subTitle" idx="1"/>
          </p:nvPr>
        </p:nvSpPr>
        <p:spPr>
          <a:xfrm>
            <a:off x="669752" y="5164832"/>
            <a:ext cx="11449272" cy="4012109"/>
          </a:xfrm>
          <a:prstGeom prst="rect">
            <a:avLst/>
          </a:prstGeom>
        </p:spPr>
        <p:txBody>
          <a:bodyPr>
            <a:normAutofit/>
          </a:bodyPr>
          <a:lstStyle/>
          <a:p>
            <a:pPr algn="just" defTabSz="514095">
              <a:defRPr sz="2816">
                <a:latin typeface="SFNS Display Thin"/>
                <a:ea typeface="SFNS Display Thin"/>
                <a:cs typeface="SFNS Display Thin"/>
                <a:sym typeface="SFNS Display Thin"/>
              </a:defRPr>
            </a:pPr>
            <a:r>
              <a:rPr lang="it-IT" dirty="0">
                <a:solidFill>
                  <a:schemeClr val="tx1"/>
                </a:solidFill>
                <a:latin typeface="Arial" pitchFamily="34" charset="0"/>
                <a:cs typeface="Arial" pitchFamily="34" charset="0"/>
              </a:rPr>
              <a:t>Ambrosoli aveva il compito di esaminare la situazione economica della banca. Durante le indagini si accorse che erano presenti gravi irregolarità nei conti e i libri contabili erano falsati. Inoltre Sindona, il presidente della banca, aveva rapporti mafiosi con la criminalità organizzata siciliana e con dei “pezzi grossi” della politica. Inizialmente Ambrosoli ricevette delle pressioni e dei tentativi di corruzione, perché impostasse il suo rapporto in modo da evitare l’arresto di Michele Sindona, che però presto si trasformarono in vere e proprie minacce di morte.</a:t>
            </a:r>
            <a:endParaRPr dirty="0">
              <a:solidFill>
                <a:schemeClr val="tx1"/>
              </a:solidFill>
              <a:latin typeface="Arial" pitchFamily="34" charset="0"/>
              <a:cs typeface="Arial" pitchFamily="34" charset="0"/>
            </a:endParaRPr>
          </a:p>
          <a:p>
            <a:pPr algn="just" defTabSz="514095">
              <a:defRPr sz="2024">
                <a:latin typeface="SFNS Display"/>
                <a:ea typeface="SFNS Display"/>
                <a:cs typeface="SFNS Display"/>
                <a:sym typeface="SFNS Display"/>
              </a:defRPr>
            </a:pPr>
            <a:endParaRPr dirty="0">
              <a:solidFill>
                <a:srgbClr val="303030"/>
              </a:solidFill>
              <a:uFill>
                <a:solidFill>
                  <a:srgbClr val="303030"/>
                </a:solidFill>
              </a:uFill>
              <a:latin typeface="Agency FB"/>
              <a:ea typeface="Agency FB"/>
              <a:cs typeface="Agency FB"/>
              <a:sym typeface="Agency FB"/>
            </a:endParaRPr>
          </a:p>
        </p:txBody>
      </p:sp>
    </p:spTree>
  </p:cSld>
  <p:clrMapOvr>
    <a:masterClrMapping/>
  </p:clrMapOvr>
  <p:transition spd="slow" advTm="21000">
    <p:newsfla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Shape 159"/>
          <p:cNvSpPr>
            <a:spLocks noGrp="1"/>
          </p:cNvSpPr>
          <p:nvPr>
            <p:ph type="ctrTitle"/>
          </p:nvPr>
        </p:nvSpPr>
        <p:spPr>
          <a:xfrm>
            <a:off x="1185900" y="2428528"/>
            <a:ext cx="10633000" cy="1437230"/>
          </a:xfrm>
          <a:prstGeom prst="rect">
            <a:avLst/>
          </a:prstGeom>
        </p:spPr>
        <p:txBody>
          <a:bodyPr>
            <a:noAutofit/>
          </a:bodyPr>
          <a:lstStyle>
            <a:lvl1pPr>
              <a:defRPr>
                <a:latin typeface="SFNS Display Thin"/>
                <a:ea typeface="SFNS Display Thin"/>
                <a:cs typeface="SFNS Display Thin"/>
                <a:sym typeface="SFNS Display Thin"/>
              </a:defRPr>
            </a:lvl1pPr>
          </a:lstStyle>
          <a:p>
            <a:pPr algn="ctr"/>
            <a:r>
              <a:rPr lang="it-IT" sz="6000" dirty="0">
                <a:latin typeface="+mn-lt"/>
                <a:cs typeface="Arial" pitchFamily="34" charset="0"/>
              </a:rPr>
              <a:t>AD UN PASSO DALLA FIRMA …</a:t>
            </a:r>
          </a:p>
        </p:txBody>
      </p:sp>
      <p:sp>
        <p:nvSpPr>
          <p:cNvPr id="160" name="Shape 160"/>
          <p:cNvSpPr>
            <a:spLocks noGrp="1"/>
          </p:cNvSpPr>
          <p:nvPr>
            <p:ph type="subTitle" idx="1"/>
          </p:nvPr>
        </p:nvSpPr>
        <p:spPr>
          <a:xfrm>
            <a:off x="957784" y="5236840"/>
            <a:ext cx="11017224" cy="3672408"/>
          </a:xfrm>
          <a:prstGeom prst="rect">
            <a:avLst/>
          </a:prstGeom>
        </p:spPr>
        <p:txBody>
          <a:bodyPr anchor="t">
            <a:normAutofit lnSpcReduction="10000"/>
          </a:bodyPr>
          <a:lstStyle/>
          <a:p>
            <a:pPr algn="just" defTabSz="445084">
              <a:lnSpc>
                <a:spcPct val="115000"/>
              </a:lnSpc>
              <a:spcBef>
                <a:spcPts val="900"/>
              </a:spcBef>
              <a:defRPr sz="3168">
                <a:uFill>
                  <a:solidFill>
                    <a:srgbClr val="000000"/>
                  </a:solidFill>
                </a:uFill>
                <a:latin typeface="SFNS Display Thin"/>
                <a:ea typeface="SFNS Display Thin"/>
                <a:cs typeface="SFNS Display Thin"/>
                <a:sym typeface="SFNS Display Thin"/>
              </a:defRPr>
            </a:pPr>
            <a:r>
              <a:rPr lang="it-IT" dirty="0">
                <a:solidFill>
                  <a:schemeClr val="tx1"/>
                </a:solidFill>
                <a:latin typeface="Arial" pitchFamily="34" charset="0"/>
                <a:cs typeface="Arial" pitchFamily="34" charset="0"/>
              </a:rPr>
              <a:t>Alla fine delle sue indagini, nonostante minacce ed intimidazioni, Ambrosoli confermò la necessità di liquidare la banca e attribuì le responsabilità a Michele Sindona. Il 12 Luglio 1979 Ambrosoli avrebbe dovuto sottoscrivere una dichiarazione formale per conferire la sue analisi sulla situazione della banca. </a:t>
            </a:r>
            <a:r>
              <a:rPr dirty="0">
                <a:solidFill>
                  <a:schemeClr val="tx1"/>
                </a:solidFill>
                <a:latin typeface="Arial" pitchFamily="34" charset="0"/>
                <a:cs typeface="Arial" pitchFamily="34" charset="0"/>
              </a:rPr>
              <a:t>Non </a:t>
            </a:r>
            <a:r>
              <a:rPr lang="it-IT" dirty="0">
                <a:solidFill>
                  <a:schemeClr val="tx1"/>
                </a:solidFill>
                <a:latin typeface="Arial" pitchFamily="34" charset="0"/>
                <a:cs typeface="Arial" pitchFamily="34" charset="0"/>
              </a:rPr>
              <a:t>fece</a:t>
            </a:r>
            <a:r>
              <a:rPr dirty="0">
                <a:solidFill>
                  <a:schemeClr val="tx1"/>
                </a:solidFill>
                <a:latin typeface="Arial" pitchFamily="34" charset="0"/>
                <a:cs typeface="Arial" pitchFamily="34" charset="0"/>
              </a:rPr>
              <a:t> in tempo: </a:t>
            </a:r>
            <a:r>
              <a:rPr lang="it-IT" dirty="0">
                <a:solidFill>
                  <a:schemeClr val="tx1"/>
                </a:solidFill>
                <a:latin typeface="Arial" pitchFamily="34" charset="0"/>
                <a:cs typeface="Arial" pitchFamily="34" charset="0"/>
              </a:rPr>
              <a:t>venne assassinato</a:t>
            </a:r>
            <a:r>
              <a:rPr dirty="0">
                <a:solidFill>
                  <a:schemeClr val="tx1"/>
                </a:solidFill>
                <a:latin typeface="Arial" pitchFamily="34" charset="0"/>
                <a:cs typeface="Arial" pitchFamily="34" charset="0"/>
              </a:rPr>
              <a:t> la sera prima.</a:t>
            </a:r>
          </a:p>
          <a:p>
            <a:pPr algn="l" defTabSz="445084">
              <a:lnSpc>
                <a:spcPct val="115000"/>
              </a:lnSpc>
              <a:spcBef>
                <a:spcPts val="900"/>
              </a:spcBef>
              <a:defRPr sz="3168">
                <a:uFill>
                  <a:solidFill>
                    <a:srgbClr val="000000"/>
                  </a:solidFill>
                </a:uFill>
                <a:latin typeface="SFNS Display Thin"/>
                <a:ea typeface="SFNS Display Thin"/>
                <a:cs typeface="SFNS Display Thin"/>
                <a:sym typeface="SFNS Display Thin"/>
              </a:defRPr>
            </a:pPr>
            <a:endParaRPr dirty="0">
              <a:solidFill>
                <a:srgbClr val="303030"/>
              </a:solidFill>
              <a:uFill>
                <a:solidFill>
                  <a:srgbClr val="303030"/>
                </a:solidFill>
              </a:uFill>
              <a:latin typeface="Arial" pitchFamily="34" charset="0"/>
              <a:ea typeface="Agency FB"/>
              <a:cs typeface="Arial" pitchFamily="34" charset="0"/>
              <a:sym typeface="Agency FB"/>
            </a:endParaRPr>
          </a:p>
        </p:txBody>
      </p:sp>
    </p:spTree>
  </p:cSld>
  <p:clrMapOvr>
    <a:masterClrMapping/>
  </p:clrMapOvr>
  <p:transition spd="slow" advTm="14000">
    <p:newsfla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hape 162"/>
          <p:cNvSpPr>
            <a:spLocks noGrp="1"/>
          </p:cNvSpPr>
          <p:nvPr>
            <p:ph type="ctrTitle"/>
          </p:nvPr>
        </p:nvSpPr>
        <p:spPr>
          <a:xfrm>
            <a:off x="1245816" y="1852464"/>
            <a:ext cx="10464800" cy="1437230"/>
          </a:xfrm>
          <a:prstGeom prst="rect">
            <a:avLst/>
          </a:prstGeom>
        </p:spPr>
        <p:txBody>
          <a:bodyPr>
            <a:normAutofit/>
          </a:bodyPr>
          <a:lstStyle>
            <a:lvl1pPr>
              <a:defRPr>
                <a:latin typeface="SFNS Display Thin"/>
                <a:ea typeface="SFNS Display Thin"/>
                <a:cs typeface="SFNS Display Thin"/>
                <a:sym typeface="SFNS Display Thin"/>
              </a:defRPr>
            </a:lvl1pPr>
          </a:lstStyle>
          <a:p>
            <a:pPr algn="ctr"/>
            <a:r>
              <a:rPr lang="it-IT" sz="6000" dirty="0">
                <a:latin typeface="+mn-lt"/>
              </a:rPr>
              <a:t>L’ASSASSINIO</a:t>
            </a:r>
          </a:p>
        </p:txBody>
      </p:sp>
      <p:sp>
        <p:nvSpPr>
          <p:cNvPr id="163" name="Shape 163"/>
          <p:cNvSpPr>
            <a:spLocks noGrp="1"/>
          </p:cNvSpPr>
          <p:nvPr>
            <p:ph type="subTitle" idx="1"/>
          </p:nvPr>
        </p:nvSpPr>
        <p:spPr>
          <a:xfrm>
            <a:off x="813768" y="5308848"/>
            <a:ext cx="11377264" cy="3269481"/>
          </a:xfrm>
          <a:prstGeom prst="rect">
            <a:avLst/>
          </a:prstGeom>
        </p:spPr>
        <p:txBody>
          <a:bodyPr>
            <a:normAutofit/>
          </a:bodyPr>
          <a:lstStyle/>
          <a:p>
            <a:pPr algn="just" defTabSz="449580">
              <a:lnSpc>
                <a:spcPct val="115000"/>
              </a:lnSpc>
              <a:spcBef>
                <a:spcPts val="1000"/>
              </a:spcBef>
              <a:defRPr>
                <a:uFill>
                  <a:solidFill>
                    <a:srgbClr val="000000"/>
                  </a:solidFill>
                </a:uFill>
                <a:latin typeface="SFNS Display Thin"/>
                <a:ea typeface="SFNS Display Thin"/>
                <a:cs typeface="SFNS Display Thin"/>
                <a:sym typeface="SFNS Display Thin"/>
              </a:defRPr>
            </a:pPr>
            <a:r>
              <a:rPr lang="it-IT" dirty="0">
                <a:solidFill>
                  <a:schemeClr val="tx1"/>
                </a:solidFill>
                <a:latin typeface="Arial" pitchFamily="34" charset="0"/>
                <a:cs typeface="Arial" pitchFamily="34" charset="0"/>
              </a:rPr>
              <a:t>Ambrosoli era a casa sua a Milano con degli amici per vedere un incontro di Boxe. Dopo la fine dell’incontro, Ambrosoli riaccompagnò  in macchina gli amici a casa. Al rientro, mentre parcheggiava un uomo gli si accostò con un pretesto, lo fece scendere dall’auto e gli sparò. Ambrosoli morì in ambulanza. Il killer era William </a:t>
            </a:r>
            <a:r>
              <a:rPr lang="it-IT" dirty="0" err="1">
                <a:solidFill>
                  <a:schemeClr val="tx1"/>
                </a:solidFill>
                <a:latin typeface="Arial" pitchFamily="34" charset="0"/>
                <a:cs typeface="Arial" pitchFamily="34" charset="0"/>
              </a:rPr>
              <a:t>Aricò</a:t>
            </a:r>
            <a:r>
              <a:rPr lang="it-IT" dirty="0">
                <a:solidFill>
                  <a:schemeClr val="tx1"/>
                </a:solidFill>
                <a:latin typeface="Arial" pitchFamily="34" charset="0"/>
                <a:cs typeface="Arial" pitchFamily="34" charset="0"/>
              </a:rPr>
              <a:t>, italo-americano, ingaggiato proprio da Sindona per compiere l’omicidio.</a:t>
            </a:r>
            <a:endParaRPr dirty="0">
              <a:solidFill>
                <a:schemeClr val="tx1"/>
              </a:solidFill>
              <a:latin typeface="Arial" pitchFamily="34" charset="0"/>
              <a:cs typeface="Arial" pitchFamily="34" charset="0"/>
            </a:endParaRPr>
          </a:p>
        </p:txBody>
      </p:sp>
    </p:spTree>
  </p:cSld>
  <p:clrMapOvr>
    <a:masterClrMapping/>
  </p:clrMapOvr>
  <p:transition spd="slow" advTm="13000">
    <p:newsfla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hape 168"/>
          <p:cNvSpPr>
            <a:spLocks noGrp="1"/>
          </p:cNvSpPr>
          <p:nvPr>
            <p:ph type="ctrTitle"/>
          </p:nvPr>
        </p:nvSpPr>
        <p:spPr>
          <a:xfrm>
            <a:off x="975360" y="1132384"/>
            <a:ext cx="11054080" cy="1232808"/>
          </a:xfrm>
          <a:prstGeom prst="rect">
            <a:avLst/>
          </a:prstGeom>
        </p:spPr>
        <p:txBody>
          <a:bodyPr>
            <a:normAutofit/>
          </a:bodyPr>
          <a:lstStyle>
            <a:lvl1pPr algn="ctr">
              <a:defRPr>
                <a:latin typeface="SFNS Display Thin"/>
                <a:ea typeface="SFNS Display Thin"/>
                <a:cs typeface="SFNS Display Thin"/>
                <a:sym typeface="SFNS Display Thin"/>
              </a:defRPr>
            </a:lvl1pPr>
          </a:lstStyle>
          <a:p>
            <a:r>
              <a:rPr lang="it-IT" sz="6000" dirty="0">
                <a:latin typeface="+mn-lt"/>
              </a:rPr>
              <a:t>MICHELE SINDONA:</a:t>
            </a:r>
          </a:p>
        </p:txBody>
      </p:sp>
      <p:sp>
        <p:nvSpPr>
          <p:cNvPr id="169" name="Shape 169"/>
          <p:cNvSpPr>
            <a:spLocks noGrp="1"/>
          </p:cNvSpPr>
          <p:nvPr>
            <p:ph type="subTitle" idx="1"/>
          </p:nvPr>
        </p:nvSpPr>
        <p:spPr>
          <a:xfrm>
            <a:off x="741760" y="5380856"/>
            <a:ext cx="11342112" cy="2804218"/>
          </a:xfrm>
          <a:prstGeom prst="rect">
            <a:avLst/>
          </a:prstGeom>
        </p:spPr>
        <p:txBody>
          <a:bodyPr>
            <a:normAutofit lnSpcReduction="10000"/>
          </a:bodyPr>
          <a:lstStyle>
            <a:lvl1pPr marL="0" indent="0" defTabSz="278739">
              <a:lnSpc>
                <a:spcPct val="115000"/>
              </a:lnSpc>
              <a:spcBef>
                <a:spcPts val="600"/>
              </a:spcBef>
              <a:buSzTx/>
              <a:buFontTx/>
              <a:buNone/>
              <a:defRPr sz="1984">
                <a:uFill>
                  <a:solidFill>
                    <a:srgbClr val="000000"/>
                  </a:solidFill>
                </a:uFill>
                <a:latin typeface="SFNS Display Thin"/>
                <a:ea typeface="SFNS Display Thin"/>
                <a:cs typeface="SFNS Display Thin"/>
                <a:sym typeface="SFNS Display Thin"/>
              </a:defRPr>
            </a:lvl1pPr>
          </a:lstStyle>
          <a:p>
            <a:pPr algn="just"/>
            <a:r>
              <a:rPr lang="it-IT" sz="2800" dirty="0">
                <a:solidFill>
                  <a:schemeClr val="tx1"/>
                </a:solidFill>
                <a:latin typeface="Arial" pitchFamily="34" charset="0"/>
                <a:cs typeface="Arial" pitchFamily="34" charset="0"/>
              </a:rPr>
              <a:t>Dopo</a:t>
            </a:r>
            <a:r>
              <a:rPr sz="2800" dirty="0">
                <a:solidFill>
                  <a:schemeClr val="tx1"/>
                </a:solidFill>
                <a:latin typeface="Arial" pitchFamily="34" charset="0"/>
                <a:cs typeface="Arial" pitchFamily="34" charset="0"/>
              </a:rPr>
              <a:t> aver </a:t>
            </a:r>
            <a:r>
              <a:rPr lang="it-IT" sz="2800" dirty="0">
                <a:solidFill>
                  <a:schemeClr val="tx1"/>
                </a:solidFill>
                <a:latin typeface="Arial" pitchFamily="34" charset="0"/>
                <a:cs typeface="Arial" pitchFamily="34" charset="0"/>
              </a:rPr>
              <a:t>cominciato a lavorare come aiuto contabile, Sindona si laureò in Giurisprudenza e aprì a Milano uno studio di consulenza legale e fiscale, ottenendo in breve tempo un gran numero di clienti importanti e influenti. Si specializzò poi in pianificazione fiscale e riuscì con delle operazioni bancarie azzardate a raccogliere molti soldi, in Italia e negli Stati Uniti.</a:t>
            </a:r>
            <a:endParaRPr sz="2800" dirty="0">
              <a:solidFill>
                <a:schemeClr val="tx1"/>
              </a:solidFill>
              <a:latin typeface="Arial" pitchFamily="34" charset="0"/>
              <a:cs typeface="Arial" pitchFamily="34" charset="0"/>
            </a:endParaRPr>
          </a:p>
        </p:txBody>
      </p:sp>
      <p:pic>
        <p:nvPicPr>
          <p:cNvPr id="171" name="michele_sindona.jpg"/>
          <p:cNvPicPr>
            <a:picLocks noChangeAspect="1"/>
          </p:cNvPicPr>
          <p:nvPr/>
        </p:nvPicPr>
        <p:blipFill>
          <a:blip r:embed="rId2" cstate="print">
            <a:extLst/>
          </a:blip>
          <a:stretch>
            <a:fillRect/>
          </a:stretch>
        </p:blipFill>
        <p:spPr>
          <a:xfrm>
            <a:off x="7510512" y="2500536"/>
            <a:ext cx="3168352" cy="2223067"/>
          </a:xfrm>
          <a:prstGeom prst="rect">
            <a:avLst/>
          </a:prstGeom>
          <a:ln w="12700">
            <a:miter lim="400000"/>
          </a:ln>
        </p:spPr>
      </p:pic>
      <p:pic>
        <p:nvPicPr>
          <p:cNvPr id="5" name="rcs-50257-14.highres-348719_0x410.jpg"/>
          <p:cNvPicPr>
            <a:picLocks noChangeAspect="1"/>
          </p:cNvPicPr>
          <p:nvPr/>
        </p:nvPicPr>
        <p:blipFill>
          <a:blip r:embed="rId3" cstate="print">
            <a:extLst/>
          </a:blip>
          <a:stretch>
            <a:fillRect/>
          </a:stretch>
        </p:blipFill>
        <p:spPr>
          <a:xfrm>
            <a:off x="2325936" y="2500536"/>
            <a:ext cx="3364730" cy="2239513"/>
          </a:xfrm>
          <a:prstGeom prst="rect">
            <a:avLst/>
          </a:prstGeom>
          <a:ln w="12700">
            <a:miter lim="400000"/>
          </a:ln>
        </p:spPr>
      </p:pic>
    </p:spTree>
  </p:cSld>
  <p:clrMapOvr>
    <a:masterClrMapping/>
  </p:clrMapOvr>
  <p:transition spd="slow" advTm="12000">
    <p:newsfla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975360" y="1348408"/>
            <a:ext cx="11054080" cy="2600960"/>
          </a:xfrm>
        </p:spPr>
        <p:txBody>
          <a:bodyPr>
            <a:normAutofit/>
          </a:bodyPr>
          <a:lstStyle/>
          <a:p>
            <a:pPr algn="ctr"/>
            <a:r>
              <a:rPr lang="it-IT" sz="6000" dirty="0">
                <a:latin typeface="+mn-lt"/>
              </a:rPr>
              <a:t>I PROBLEMI CON LA GIUSTIZIA </a:t>
            </a:r>
            <a:r>
              <a:rPr lang="it-IT" sz="6000" dirty="0" err="1">
                <a:latin typeface="+mn-lt"/>
              </a:rPr>
              <a:t>DI</a:t>
            </a:r>
            <a:r>
              <a:rPr lang="it-IT" sz="6000" dirty="0">
                <a:latin typeface="+mn-lt"/>
              </a:rPr>
              <a:t> SINDONA</a:t>
            </a:r>
          </a:p>
        </p:txBody>
      </p:sp>
      <p:sp>
        <p:nvSpPr>
          <p:cNvPr id="3" name="Sottotitolo 2"/>
          <p:cNvSpPr>
            <a:spLocks noGrp="1"/>
          </p:cNvSpPr>
          <p:nvPr>
            <p:ph type="subTitle" idx="1"/>
          </p:nvPr>
        </p:nvSpPr>
        <p:spPr>
          <a:xfrm>
            <a:off x="813768" y="5236840"/>
            <a:ext cx="11235661" cy="3740322"/>
          </a:xfrm>
        </p:spPr>
        <p:txBody>
          <a:bodyPr>
            <a:normAutofit fontScale="92500" lnSpcReduction="20000"/>
          </a:bodyPr>
          <a:lstStyle/>
          <a:p>
            <a:pPr algn="just"/>
            <a:r>
              <a:rPr lang="it-IT" dirty="0">
                <a:solidFill>
                  <a:schemeClr val="tx1"/>
                </a:solidFill>
                <a:latin typeface="Arial" pitchFamily="34" charset="0"/>
                <a:cs typeface="Arial" pitchFamily="34" charset="0"/>
              </a:rPr>
              <a:t>Nel 1967 iniziarono i problemi: l’Interpol statunitense iniziò ad indagare su di lui a causa dei suoi legami con la mafia americana, segnalandolo al governo italiano, che però non trovò alcuna irregolarità nelle sue attività. Nell’aprile 1974 Sindona, portò la Franklin al fallimento con una perdita del 98% dei profitti, chiamato poi chiamato il “crack Sindona” poiché il banchiere perse molti dei suoi investimenti e fu dichiarato insolvente. Sindona aveva inserito nelle sue società finanziarie gli investimenti del mafioso americano John Gambino; attraverso Sindona e Gambino, i boss Stefano </a:t>
            </a:r>
            <a:r>
              <a:rPr lang="it-IT" dirty="0" err="1">
                <a:solidFill>
                  <a:schemeClr val="tx1"/>
                </a:solidFill>
                <a:latin typeface="Arial" pitchFamily="34" charset="0"/>
                <a:cs typeface="Arial" pitchFamily="34" charset="0"/>
              </a:rPr>
              <a:t>Bontate</a:t>
            </a:r>
            <a:r>
              <a:rPr lang="it-IT" dirty="0">
                <a:solidFill>
                  <a:schemeClr val="tx1"/>
                </a:solidFill>
                <a:latin typeface="Arial" pitchFamily="34" charset="0"/>
                <a:cs typeface="Arial" pitchFamily="34" charset="0"/>
              </a:rPr>
              <a:t>, Salvatore Inzerillo e Rosario Spatola investirono il loro denaro illecito in società finanziarie, per ripulirlo</a:t>
            </a:r>
            <a:r>
              <a:rPr lang="it-IT" dirty="0">
                <a:solidFill>
                  <a:schemeClr val="tx1"/>
                </a:solidFill>
              </a:rPr>
              <a:t>. </a:t>
            </a:r>
            <a:endParaRPr lang="it-IT" dirty="0"/>
          </a:p>
        </p:txBody>
      </p:sp>
    </p:spTree>
    <p:extLst>
      <p:ext uri="{BB962C8B-B14F-4D97-AF65-F5344CB8AC3E}">
        <p14:creationId xmlns="" xmlns:p14="http://schemas.microsoft.com/office/powerpoint/2010/main" val="3685022800"/>
      </p:ext>
    </p:extLst>
  </p:cSld>
  <p:clrMapOvr>
    <a:masterClrMapping/>
  </p:clrMapOvr>
  <p:transition spd="slow" advTm="24000">
    <p:newsfla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hape 166"/>
          <p:cNvSpPr>
            <a:spLocks noGrp="1"/>
          </p:cNvSpPr>
          <p:nvPr>
            <p:ph type="body" idx="1"/>
          </p:nvPr>
        </p:nvSpPr>
        <p:spPr>
          <a:xfrm>
            <a:off x="957784" y="2716560"/>
            <a:ext cx="11099800" cy="4902944"/>
          </a:xfrm>
          <a:prstGeom prst="rect">
            <a:avLst/>
          </a:prstGeom>
        </p:spPr>
        <p:txBody>
          <a:bodyPr>
            <a:noAutofit/>
          </a:bodyPr>
          <a:lstStyle/>
          <a:p>
            <a:pPr marL="0" indent="0" algn="just" defTabSz="1196441">
              <a:spcBef>
                <a:spcPts val="1300"/>
              </a:spcBef>
              <a:buSzTx/>
              <a:buFontTx/>
              <a:buNone/>
              <a:defRPr sz="2944">
                <a:latin typeface="SFNS Display Thin"/>
                <a:ea typeface="SFNS Display Thin"/>
                <a:cs typeface="SFNS Display Thin"/>
                <a:sym typeface="SFNS Display Thin"/>
              </a:defRPr>
            </a:pPr>
            <a:r>
              <a:rPr sz="2600" b="1" i="1" dirty="0">
                <a:solidFill>
                  <a:srgbClr val="0070C0"/>
                </a:solidFill>
                <a:latin typeface="Arial" pitchFamily="34" charset="0"/>
                <a:cs typeface="Arial" pitchFamily="34" charset="0"/>
              </a:rPr>
              <a:t>La DC </a:t>
            </a:r>
            <a:r>
              <a:rPr lang="it-IT" sz="2600" b="1" i="1" dirty="0">
                <a:solidFill>
                  <a:srgbClr val="0070C0"/>
                </a:solidFill>
                <a:latin typeface="Arial" pitchFamily="34" charset="0"/>
                <a:cs typeface="Arial" pitchFamily="34" charset="0"/>
              </a:rPr>
              <a:t>e altri partiti</a:t>
            </a:r>
            <a:r>
              <a:rPr lang="it-IT" sz="2600" dirty="0">
                <a:solidFill>
                  <a:schemeClr val="tx1"/>
                </a:solidFill>
                <a:latin typeface="Arial" pitchFamily="34" charset="0"/>
                <a:cs typeface="Arial" pitchFamily="34" charset="0"/>
              </a:rPr>
              <a:t>, di cui alcuni esponenti di spicco avevano stretto legami di corruzione con Sindona, cercarono di isolarlo e di ostacolare il suo operato, anche grazie ai rapporti istituzionali che li legavano alla Banca Italiana.</a:t>
            </a:r>
          </a:p>
          <a:p>
            <a:pPr marL="0" indent="0" algn="just" defTabSz="1196441">
              <a:spcBef>
                <a:spcPts val="1300"/>
              </a:spcBef>
              <a:buSzTx/>
              <a:buFontTx/>
              <a:buNone/>
              <a:defRPr sz="2944">
                <a:latin typeface="SFNS Display Thin"/>
                <a:ea typeface="SFNS Display Thin"/>
                <a:cs typeface="SFNS Display Thin"/>
                <a:sym typeface="SFNS Display Thin"/>
              </a:defRPr>
            </a:pPr>
            <a:r>
              <a:rPr lang="it-IT" sz="2600" b="1" i="1" dirty="0">
                <a:solidFill>
                  <a:srgbClr val="0070C0"/>
                </a:solidFill>
                <a:latin typeface="Arial" pitchFamily="34" charset="0"/>
                <a:cs typeface="Arial" pitchFamily="34" charset="0"/>
              </a:rPr>
              <a:t>La Guardia di Finanza</a:t>
            </a:r>
            <a:r>
              <a:rPr lang="it-IT" sz="2600" dirty="0">
                <a:solidFill>
                  <a:schemeClr val="tx1"/>
                </a:solidFill>
                <a:latin typeface="Arial" pitchFamily="34" charset="0"/>
                <a:cs typeface="Arial" pitchFamily="34" charset="0"/>
              </a:rPr>
              <a:t>, che tra le sue file contava alti ufficiali appartenenti alla P2 (loggia massonica deviata) di cui Sindona era membro, cercò di allontanare da lui il maresciallo Silvio Novembre, una delle poche persone in cui Ambrosoli riponeva fiducia.</a:t>
            </a:r>
          </a:p>
          <a:p>
            <a:pPr marL="0" indent="0" algn="just" defTabSz="1196441">
              <a:spcBef>
                <a:spcPts val="1300"/>
              </a:spcBef>
              <a:buSzTx/>
              <a:buFontTx/>
              <a:buNone/>
              <a:defRPr sz="2944">
                <a:latin typeface="SFNS Display Thin"/>
                <a:ea typeface="SFNS Display Thin"/>
                <a:cs typeface="SFNS Display Thin"/>
                <a:sym typeface="SFNS Display Thin"/>
              </a:defRPr>
            </a:pPr>
            <a:r>
              <a:rPr lang="it-IT" sz="2600" b="1" i="1" dirty="0">
                <a:solidFill>
                  <a:srgbClr val="0070C0"/>
                </a:solidFill>
                <a:latin typeface="Arial" pitchFamily="34" charset="0"/>
                <a:cs typeface="Arial" pitchFamily="34" charset="0"/>
              </a:rPr>
              <a:t>Il vaticano </a:t>
            </a:r>
            <a:r>
              <a:rPr lang="it-IT" sz="2600" dirty="0">
                <a:solidFill>
                  <a:schemeClr val="tx1"/>
                </a:solidFill>
                <a:latin typeface="Arial" pitchFamily="34" charset="0"/>
                <a:cs typeface="Arial" pitchFamily="34" charset="0"/>
              </a:rPr>
              <a:t>era ostile alle indagini di Ambrosoli su Sindona, oppose infatti resistenze alla richiesta di esame di documenti della lor, in quanto riteneva il finanziere siciliano, indispensabile per il progetto di costruzione di un grande istituto finanziario cattolico, in alleanza con la DC, al punto da additare l’avvocato milanese come sovversivo.</a:t>
            </a:r>
            <a:endParaRPr sz="2600" dirty="0">
              <a:solidFill>
                <a:schemeClr val="tx1"/>
              </a:solidFill>
              <a:latin typeface="Arial" pitchFamily="34" charset="0"/>
              <a:cs typeface="Arial" pitchFamily="34" charset="0"/>
            </a:endParaRPr>
          </a:p>
          <a:p>
            <a:pPr marL="0" indent="0" algn="just" defTabSz="1196441">
              <a:spcBef>
                <a:spcPts val="1300"/>
              </a:spcBef>
              <a:buSzTx/>
              <a:buFontTx/>
              <a:buNone/>
              <a:defRPr sz="2944">
                <a:latin typeface="SFNS Display Thin"/>
                <a:ea typeface="SFNS Display Thin"/>
                <a:cs typeface="SFNS Display Thin"/>
                <a:sym typeface="SFNS Display Thin"/>
              </a:defRPr>
            </a:pPr>
            <a:r>
              <a:rPr sz="2400" dirty="0">
                <a:latin typeface="Arial" pitchFamily="34" charset="0"/>
                <a:cs typeface="Arial" pitchFamily="34" charset="0"/>
              </a:rPr>
              <a:t>.</a:t>
            </a:r>
          </a:p>
        </p:txBody>
      </p:sp>
      <p:sp>
        <p:nvSpPr>
          <p:cNvPr id="165" name="Shape 165"/>
          <p:cNvSpPr>
            <a:spLocks noGrp="1"/>
          </p:cNvSpPr>
          <p:nvPr>
            <p:ph type="ctrTitle" idx="4294967295"/>
          </p:nvPr>
        </p:nvSpPr>
        <p:spPr>
          <a:xfrm>
            <a:off x="741760" y="700336"/>
            <a:ext cx="11377264" cy="2025848"/>
          </a:xfrm>
          <a:prstGeom prst="rect">
            <a:avLst/>
          </a:prstGeom>
        </p:spPr>
        <p:txBody>
          <a:bodyPr>
            <a:noAutofit/>
          </a:bodyPr>
          <a:lstStyle>
            <a:lvl1pPr defTabSz="1131417">
              <a:defRPr sz="5394">
                <a:latin typeface="SFNS Display Thin"/>
                <a:ea typeface="SFNS Display Thin"/>
                <a:cs typeface="SFNS Display Thin"/>
                <a:sym typeface="SFNS Display Thin"/>
              </a:defRPr>
            </a:lvl1pPr>
          </a:lstStyle>
          <a:p>
            <a:pPr algn="ctr"/>
            <a:r>
              <a:rPr lang="it-IT" sz="6000" dirty="0">
                <a:latin typeface="Arial" pitchFamily="34" charset="0"/>
                <a:cs typeface="Arial" pitchFamily="34" charset="0"/>
              </a:rPr>
              <a:t>AMBROSOLI E LE PRESSIONI CHE HA RICEVUTO:</a:t>
            </a:r>
          </a:p>
        </p:txBody>
      </p:sp>
    </p:spTree>
  </p:cSld>
  <p:clrMapOvr>
    <a:masterClrMapping/>
  </p:clrMapOvr>
  <p:transition spd="slow" advTm="24000">
    <p:newsfla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hape 179"/>
          <p:cNvSpPr>
            <a:spLocks noGrp="1"/>
          </p:cNvSpPr>
          <p:nvPr>
            <p:ph type="ctrTitle"/>
          </p:nvPr>
        </p:nvSpPr>
        <p:spPr>
          <a:xfrm>
            <a:off x="957784" y="1420416"/>
            <a:ext cx="11054080" cy="2600960"/>
          </a:xfrm>
          <a:prstGeom prst="rect">
            <a:avLst/>
          </a:prstGeom>
        </p:spPr>
        <p:txBody>
          <a:bodyPr>
            <a:normAutofit/>
          </a:bodyPr>
          <a:lstStyle>
            <a:lvl1pPr defTabSz="502412">
              <a:defRPr sz="6880"/>
            </a:lvl1pPr>
          </a:lstStyle>
          <a:p>
            <a:pPr algn="ctr"/>
            <a:r>
              <a:rPr lang="it-IT" sz="6000" dirty="0">
                <a:latin typeface="+mn-lt"/>
              </a:rPr>
              <a:t>COSA PUÒ TRASMETTERCI AMBROSOLI?</a:t>
            </a:r>
          </a:p>
        </p:txBody>
      </p:sp>
      <p:sp>
        <p:nvSpPr>
          <p:cNvPr id="4" name="CasellaDiTesto 3"/>
          <p:cNvSpPr txBox="1"/>
          <p:nvPr/>
        </p:nvSpPr>
        <p:spPr>
          <a:xfrm>
            <a:off x="885776" y="5524872"/>
            <a:ext cx="11233248" cy="2677656"/>
          </a:xfrm>
          <a:prstGeom prst="rect">
            <a:avLst/>
          </a:prstGeom>
          <a:noFill/>
        </p:spPr>
        <p:txBody>
          <a:bodyPr wrap="square" rtlCol="0">
            <a:spAutoFit/>
          </a:bodyPr>
          <a:lstStyle/>
          <a:p>
            <a:pPr algn="just"/>
            <a:r>
              <a:rPr lang="it-IT" sz="2800" dirty="0"/>
              <a:t>Genera la voglia di cambiare il nostro Paese, di migliorare la nostra condizione, di rendere il nostro Stato più rispettoso della legge. </a:t>
            </a:r>
          </a:p>
          <a:p>
            <a:pPr algn="just"/>
            <a:endParaRPr lang="it-IT" sz="2800" dirty="0"/>
          </a:p>
          <a:p>
            <a:pPr algn="just"/>
            <a:r>
              <a:rPr lang="it-IT" sz="2800" dirty="0"/>
              <a:t>“Il vero Paese è quello che ci costruiamo noi”, diceva Ambrosoli. Noi siamo lo Stato, e se ci lamentiamo dello Stato, ci lamentiamo di noi stessi.</a:t>
            </a:r>
          </a:p>
        </p:txBody>
      </p:sp>
    </p:spTree>
  </p:cSld>
  <p:clrMapOvr>
    <a:masterClrMapping/>
  </p:clrMapOvr>
  <p:transition spd="slow" advTm="8000">
    <p:newsfla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Shape 173"/>
          <p:cNvSpPr>
            <a:spLocks noGrp="1"/>
          </p:cNvSpPr>
          <p:nvPr>
            <p:ph type="title"/>
          </p:nvPr>
        </p:nvSpPr>
        <p:spPr>
          <a:xfrm>
            <a:off x="894079" y="1040889"/>
            <a:ext cx="11216642" cy="1413935"/>
          </a:xfrm>
          <a:prstGeom prst="rect">
            <a:avLst/>
          </a:prstGeom>
        </p:spPr>
        <p:txBody>
          <a:bodyPr>
            <a:normAutofit/>
          </a:bodyPr>
          <a:lstStyle>
            <a:lvl1pPr algn="ctr">
              <a:defRPr>
                <a:latin typeface="SFNS Display Thin"/>
                <a:ea typeface="SFNS Display Thin"/>
                <a:cs typeface="SFNS Display Thin"/>
                <a:sym typeface="SFNS Display Thin"/>
              </a:defRPr>
            </a:lvl1pPr>
          </a:lstStyle>
          <a:p>
            <a:r>
              <a:rPr lang="it-IT" sz="6000" dirty="0">
                <a:latin typeface="+mn-lt"/>
              </a:rPr>
              <a:t>L’”EREDITÀ” </a:t>
            </a:r>
            <a:r>
              <a:rPr lang="it-IT" sz="6000" dirty="0" err="1">
                <a:latin typeface="+mn-lt"/>
              </a:rPr>
              <a:t>DI</a:t>
            </a:r>
            <a:r>
              <a:rPr lang="it-IT" sz="6000" dirty="0">
                <a:latin typeface="+mn-lt"/>
              </a:rPr>
              <a:t> AMBROSOLI</a:t>
            </a:r>
          </a:p>
        </p:txBody>
      </p:sp>
      <p:sp>
        <p:nvSpPr>
          <p:cNvPr id="174" name="Shape 174"/>
          <p:cNvSpPr>
            <a:spLocks noGrp="1"/>
          </p:cNvSpPr>
          <p:nvPr>
            <p:ph idx="1"/>
          </p:nvPr>
        </p:nvSpPr>
        <p:spPr>
          <a:xfrm>
            <a:off x="885776" y="2788568"/>
            <a:ext cx="11216642" cy="5071907"/>
          </a:xfrm>
          <a:prstGeom prst="rect">
            <a:avLst/>
          </a:prstGeom>
        </p:spPr>
        <p:txBody>
          <a:bodyPr>
            <a:normAutofit/>
          </a:bodyPr>
          <a:lstStyle/>
          <a:p>
            <a:pPr marL="0" indent="0" algn="just">
              <a:buSzTx/>
              <a:buNone/>
              <a:defRPr sz="3400">
                <a:latin typeface="SFNS Display Thin"/>
                <a:ea typeface="SFNS Display Thin"/>
                <a:cs typeface="SFNS Display Thin"/>
                <a:sym typeface="SFNS Display Thin"/>
              </a:defRPr>
            </a:pPr>
            <a:r>
              <a:rPr lang="it-IT" sz="2800" dirty="0">
                <a:latin typeface="Arial" pitchFamily="34" charset="0"/>
                <a:cs typeface="Arial" pitchFamily="34" charset="0"/>
              </a:rPr>
              <a:t>Dalla vicenda di Ambrosoli si possono ricavare insegnamenti importanti. La sua storia è la storia di un uomo normale che, per un alto senso della giustizia e della collettività, è finito per diventare un martire della legalità. Un uomo che, abbandonato da tutti, persino dallo stesso Stato che rappresentava, e dalla Chiesa a cui era fedele, andò avanti a qualunque costo, disposto anche a dare la vita, per far luce su uno dei più importanti crimini della storia italiana. Cosciente di ciò, scrisse una lettera alla moglie, che diventerà poi il suo testamento etico, in cui delineò la possibilità concreta di morire senza però arrendersi, anzi andando avanti fino alla fine.</a:t>
            </a:r>
            <a:endParaRPr sz="2800" dirty="0">
              <a:latin typeface="Arial" pitchFamily="34" charset="0"/>
              <a:cs typeface="Arial" pitchFamily="34" charset="0"/>
            </a:endParaRPr>
          </a:p>
        </p:txBody>
      </p:sp>
    </p:spTree>
  </p:cSld>
  <p:clrMapOvr>
    <a:masterClrMapping/>
  </p:clrMapOvr>
  <p:transition spd="slow" advTm="19000">
    <p:newsfla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Shape 176"/>
          <p:cNvSpPr>
            <a:spLocks noGrp="1"/>
          </p:cNvSpPr>
          <p:nvPr>
            <p:ph type="title"/>
          </p:nvPr>
        </p:nvSpPr>
        <p:spPr>
          <a:xfrm>
            <a:off x="894079" y="1040889"/>
            <a:ext cx="11216642" cy="1413935"/>
          </a:xfrm>
          <a:prstGeom prst="rect">
            <a:avLst/>
          </a:prstGeom>
        </p:spPr>
        <p:txBody>
          <a:bodyPr>
            <a:normAutofit/>
          </a:bodyPr>
          <a:lstStyle>
            <a:lvl1pPr algn="ctr">
              <a:defRPr>
                <a:latin typeface="SFNS Display Thin"/>
                <a:ea typeface="SFNS Display Thin"/>
                <a:cs typeface="SFNS Display Thin"/>
                <a:sym typeface="SFNS Display Thin"/>
              </a:defRPr>
            </a:lvl1pPr>
          </a:lstStyle>
          <a:p>
            <a:r>
              <a:rPr lang="it-IT" sz="6000" dirty="0">
                <a:latin typeface="+mn-lt"/>
              </a:rPr>
              <a:t>L’”EREDITÀ” </a:t>
            </a:r>
            <a:r>
              <a:rPr lang="it-IT" sz="6000" dirty="0" err="1">
                <a:latin typeface="+mn-lt"/>
              </a:rPr>
              <a:t>DI</a:t>
            </a:r>
            <a:r>
              <a:rPr lang="it-IT" sz="6000" dirty="0">
                <a:latin typeface="+mn-lt"/>
              </a:rPr>
              <a:t> AMBROSOLI</a:t>
            </a:r>
          </a:p>
        </p:txBody>
      </p:sp>
      <p:sp>
        <p:nvSpPr>
          <p:cNvPr id="177" name="Shape 177"/>
          <p:cNvSpPr>
            <a:spLocks noGrp="1"/>
          </p:cNvSpPr>
          <p:nvPr>
            <p:ph idx="1"/>
          </p:nvPr>
        </p:nvSpPr>
        <p:spPr>
          <a:xfrm>
            <a:off x="885776" y="3292624"/>
            <a:ext cx="11216642" cy="3068800"/>
          </a:xfrm>
          <a:prstGeom prst="rect">
            <a:avLst/>
          </a:prstGeom>
        </p:spPr>
        <p:txBody>
          <a:bodyPr>
            <a:normAutofit/>
          </a:bodyPr>
          <a:lstStyle>
            <a:lvl1pPr marL="0" indent="0">
              <a:buSzTx/>
              <a:buNone/>
              <a:defRPr sz="3400">
                <a:latin typeface="SFNS Display Thin"/>
                <a:ea typeface="SFNS Display Thin"/>
                <a:cs typeface="SFNS Display Thin"/>
                <a:sym typeface="SFNS Display Thin"/>
              </a:defRPr>
            </a:lvl1pPr>
          </a:lstStyle>
          <a:p>
            <a:pPr algn="just"/>
            <a:r>
              <a:rPr lang="it-IT" sz="2800" dirty="0">
                <a:latin typeface="Arial" pitchFamily="34" charset="0"/>
                <a:cs typeface="Arial" pitchFamily="34" charset="0"/>
              </a:rPr>
              <a:t>Ai nostri giorni in cui ci sono poche persone, soprattutto tra i più giovani, disposte a battersi per valori come quelli per cui è morto l’avvocato Ambrosoli, testimonianze come la sua devono diventare una bussola per tutti coloro i quali, si impegnano giorno dopo giorno per costruire una società migliore, </a:t>
            </a:r>
            <a:r>
              <a:rPr lang="it-IT" sz="2800" dirty="0" err="1">
                <a:latin typeface="Arial" pitchFamily="34" charset="0"/>
                <a:cs typeface="Arial" pitchFamily="34" charset="0"/>
              </a:rPr>
              <a:t>affinchè</a:t>
            </a:r>
            <a:r>
              <a:rPr lang="it-IT" sz="2800" dirty="0">
                <a:latin typeface="Arial" pitchFamily="34" charset="0"/>
                <a:cs typeface="Arial" pitchFamily="34" charset="0"/>
              </a:rPr>
              <a:t> questo spirito, si diffonda e attecchisca anche tra chi non riesce più a sperare nell’avvenire. </a:t>
            </a:r>
            <a:endParaRPr sz="2800" dirty="0">
              <a:latin typeface="Arial" pitchFamily="34" charset="0"/>
              <a:cs typeface="Arial" pitchFamily="34" charset="0"/>
            </a:endParaRPr>
          </a:p>
        </p:txBody>
      </p:sp>
    </p:spTree>
  </p:cSld>
  <p:clrMapOvr>
    <a:masterClrMapping/>
  </p:clrMapOvr>
  <p:transition spd="slow" advTm="12000">
    <p:newsfla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idx="1"/>
          </p:nvPr>
        </p:nvSpPr>
        <p:spPr>
          <a:xfrm>
            <a:off x="952500" y="1924472"/>
            <a:ext cx="11099800" cy="5262984"/>
          </a:xfrm>
        </p:spPr>
        <p:txBody>
          <a:bodyPr>
            <a:normAutofit/>
          </a:bodyPr>
          <a:lstStyle/>
          <a:p>
            <a:pPr algn="ctr">
              <a:buNone/>
            </a:pPr>
            <a:r>
              <a:rPr lang="it-IT" sz="6000" b="1" dirty="0">
                <a:solidFill>
                  <a:schemeClr val="accent1"/>
                </a:solidFill>
                <a:effectLst>
                  <a:outerShdw blurRad="38100" dist="38100" dir="2700000" algn="tl">
                    <a:srgbClr val="000000">
                      <a:alpha val="43137"/>
                    </a:srgbClr>
                  </a:outerShdw>
                </a:effectLst>
              </a:rPr>
              <a:t>BREVE INTERVISTA  A SINDONA SUL SUO COINVOLGIMENTO CON  LA MORTE </a:t>
            </a:r>
            <a:r>
              <a:rPr lang="it-IT" sz="6000" b="1" dirty="0" err="1">
                <a:solidFill>
                  <a:schemeClr val="accent1"/>
                </a:solidFill>
                <a:effectLst>
                  <a:outerShdw blurRad="38100" dist="38100" dir="2700000" algn="tl">
                    <a:srgbClr val="000000">
                      <a:alpha val="43137"/>
                    </a:srgbClr>
                  </a:outerShdw>
                </a:effectLst>
              </a:rPr>
              <a:t>DI</a:t>
            </a:r>
            <a:r>
              <a:rPr lang="it-IT" sz="6000" b="1" dirty="0">
                <a:solidFill>
                  <a:schemeClr val="accent1"/>
                </a:solidFill>
                <a:effectLst>
                  <a:outerShdw blurRad="38100" dist="38100" dir="2700000" algn="tl">
                    <a:srgbClr val="000000">
                      <a:alpha val="43137"/>
                    </a:srgbClr>
                  </a:outerShdw>
                </a:effectLst>
              </a:rPr>
              <a:t> GIORGIO AMBROSOLI. </a:t>
            </a:r>
          </a:p>
        </p:txBody>
      </p:sp>
    </p:spTree>
  </p:cSld>
  <p:clrMapOvr>
    <a:masterClrMapping/>
  </p:clrMapOvr>
  <p:transition spd="slow" advTm="5000">
    <p:newsfla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a:spLocks noGrp="1"/>
          </p:cNvSpPr>
          <p:nvPr>
            <p:ph type="ctrTitle"/>
          </p:nvPr>
        </p:nvSpPr>
        <p:spPr>
          <a:xfrm>
            <a:off x="957784" y="700336"/>
            <a:ext cx="11054080" cy="2600960"/>
          </a:xfrm>
          <a:prstGeom prst="rect">
            <a:avLst/>
          </a:prstGeom>
        </p:spPr>
        <p:txBody>
          <a:bodyPr>
            <a:normAutofit/>
          </a:bodyPr>
          <a:lstStyle>
            <a:lvl1pPr>
              <a:defRPr>
                <a:latin typeface="SFNS Display"/>
                <a:ea typeface="SFNS Display"/>
                <a:cs typeface="SFNS Display"/>
                <a:sym typeface="SFNS Display"/>
              </a:defRPr>
            </a:lvl1pPr>
          </a:lstStyle>
          <a:p>
            <a:pPr algn="ctr"/>
            <a:r>
              <a:rPr lang="it-IT" sz="6000" dirty="0">
                <a:latin typeface="+mn-lt"/>
              </a:rPr>
              <a:t>PER INIZIARE:</a:t>
            </a:r>
          </a:p>
        </p:txBody>
      </p:sp>
      <p:sp>
        <p:nvSpPr>
          <p:cNvPr id="2" name="CasellaDiTesto 1"/>
          <p:cNvSpPr txBox="1"/>
          <p:nvPr/>
        </p:nvSpPr>
        <p:spPr>
          <a:xfrm>
            <a:off x="957784" y="5380856"/>
            <a:ext cx="11089232" cy="1384995"/>
          </a:xfrm>
          <a:prstGeom prst="rect">
            <a:avLst/>
          </a:prstGeom>
          <a:noFill/>
        </p:spPr>
        <p:txBody>
          <a:bodyPr wrap="square" rtlCol="0">
            <a:spAutoFit/>
          </a:bodyPr>
          <a:lstStyle/>
          <a:p>
            <a:pPr algn="just"/>
            <a:r>
              <a:rPr lang="it-IT" sz="2800" dirty="0">
                <a:latin typeface="Arial" pitchFamily="34" charset="0"/>
                <a:cs typeface="Arial" pitchFamily="34" charset="0"/>
              </a:rPr>
              <a:t>Il </a:t>
            </a:r>
            <a:r>
              <a:rPr lang="it-IT" sz="2800" dirty="0">
                <a:latin typeface="Arial" pitchFamily="34" charset="0"/>
                <a:ea typeface="SFNS Display"/>
                <a:cs typeface="Arial" pitchFamily="34" charset="0"/>
                <a:sym typeface="SFNS Display"/>
              </a:rPr>
              <a:t>sistema finanziario</a:t>
            </a:r>
            <a:r>
              <a:rPr lang="it-IT" sz="2800" dirty="0">
                <a:latin typeface="Arial" pitchFamily="34" charset="0"/>
                <a:cs typeface="Arial" pitchFamily="34" charset="0"/>
              </a:rPr>
              <a:t>, come ogni altro business, è soggetto ad una ferrea regolamentazione nella sua operatività. Tutti gli eventuali trasgressori sono punibili con sanzioni penali e/o amministrative.</a:t>
            </a:r>
          </a:p>
        </p:txBody>
      </p:sp>
    </p:spTree>
  </p:cSld>
  <p:clrMapOvr>
    <a:masterClrMapping/>
  </p:clrMapOvr>
  <p:transition spd="slow" advTm="7000">
    <p:newsfla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6" name="L'OMICIDIO AMBROSOLI RACCONTATO DA MICHELE SINDONA (1).mp4">
            <a:hlinkClick r:id="" action="ppaction://media"/>
          </p:cNvPr>
          <p:cNvPicPr>
            <a:picLocks noGrp="1" noRot="1" noChangeAspect="1"/>
          </p:cNvPicPr>
          <p:nvPr>
            <p:ph idx="1"/>
            <a:videoFile r:link="rId1"/>
          </p:nvPr>
        </p:nvPicPr>
        <p:blipFill>
          <a:blip r:embed="rId3" cstate="print"/>
          <a:stretch>
            <a:fillRect/>
          </a:stretch>
        </p:blipFill>
        <p:spPr>
          <a:xfrm>
            <a:off x="0" y="1"/>
            <a:ext cx="13004799" cy="9753600"/>
          </a:xfrm>
          <a:prstGeom prst="rect">
            <a:avLst/>
          </a:prstGeom>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69752" y="844352"/>
            <a:ext cx="11639296" cy="1495552"/>
          </a:xfrm>
        </p:spPr>
        <p:txBody>
          <a:bodyPr>
            <a:normAutofit fontScale="90000"/>
          </a:bodyPr>
          <a:lstStyle/>
          <a:p>
            <a:r>
              <a:rPr lang="it-IT" dirty="0"/>
              <a:t>Intervista Silvio Novembre: Il senso del dovere</a:t>
            </a:r>
          </a:p>
        </p:txBody>
      </p:sp>
      <p:pic>
        <p:nvPicPr>
          <p:cNvPr id="4" name="Elementi multimediali1">
            <a:hlinkClick r:id="" action="ppaction://media"/>
          </p:cNvPr>
          <p:cNvPicPr>
            <a:picLocks noGrp="1" noChangeAspect="1"/>
          </p:cNvPicPr>
          <p:nvPr>
            <p:ph idx="1"/>
            <a:videoFile r:link="rId1"/>
            <p:extLst>
              <p:ext uri="{DAA4B4D4-6D71-4841-9C94-3DE7FCFB9230}">
                <p14:media xmlns="" xmlns:p14="http://schemas.microsoft.com/office/powerpoint/2010/main" r:embed="rId3"/>
              </p:ext>
            </p:extLst>
          </p:nvPr>
        </p:nvPicPr>
        <p:blipFill>
          <a:blip r:embed="rId4" cstate="print"/>
          <a:stretch>
            <a:fillRect/>
          </a:stretch>
        </p:blipFill>
        <p:spPr>
          <a:xfrm>
            <a:off x="1196975" y="2573338"/>
            <a:ext cx="10585450" cy="5954712"/>
          </a:xfrm>
        </p:spPr>
      </p:pic>
    </p:spTree>
    <p:extLst>
      <p:ext uri="{BB962C8B-B14F-4D97-AF65-F5344CB8AC3E}">
        <p14:creationId xmlns="" xmlns:p14="http://schemas.microsoft.com/office/powerpoint/2010/main" val="3890996602"/>
      </p:ext>
    </p:extLst>
  </p:cSld>
  <p:clrMapOvr>
    <a:masterClrMapping/>
  </p:clrMapOvr>
  <p:transition spd="slow">
    <p:newsflash/>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idx="1"/>
          </p:nvPr>
        </p:nvSpPr>
        <p:spPr>
          <a:xfrm>
            <a:off x="952500" y="3793480"/>
            <a:ext cx="11099800" cy="2166640"/>
          </a:xfrm>
        </p:spPr>
        <p:txBody>
          <a:bodyPr>
            <a:normAutofit/>
          </a:bodyPr>
          <a:lstStyle/>
          <a:p>
            <a:pPr algn="ctr">
              <a:buNone/>
            </a:pPr>
            <a:r>
              <a:rPr lang="it-IT" sz="9600" b="1" dirty="0">
                <a:solidFill>
                  <a:schemeClr val="accent1"/>
                </a:solidFill>
                <a:effectLst>
                  <a:outerShdw blurRad="38100" dist="38100" dir="2700000" algn="tl">
                    <a:srgbClr val="000000">
                      <a:alpha val="43137"/>
                    </a:srgbClr>
                  </a:outerShdw>
                </a:effectLst>
              </a:rPr>
              <a:t>FINE</a:t>
            </a:r>
          </a:p>
        </p:txBody>
      </p:sp>
    </p:spTree>
  </p:cSld>
  <p:clrMapOvr>
    <a:masterClrMapping/>
  </p:clrMapOvr>
  <p:transition spd="slow">
    <p:newsfla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a:xfrm>
            <a:off x="669752" y="772344"/>
            <a:ext cx="11639296" cy="1495552"/>
          </a:xfrm>
        </p:spPr>
        <p:txBody>
          <a:bodyPr>
            <a:normAutofit/>
          </a:bodyPr>
          <a:lstStyle/>
          <a:p>
            <a:pPr algn="ctr"/>
            <a:r>
              <a:rPr lang="it-IT" sz="6000" dirty="0">
                <a:latin typeface="+mn-lt"/>
              </a:rPr>
              <a:t>I REATI FINANZIARI</a:t>
            </a:r>
          </a:p>
        </p:txBody>
      </p:sp>
      <p:sp>
        <p:nvSpPr>
          <p:cNvPr id="135" name="Shape 135"/>
          <p:cNvSpPr>
            <a:spLocks noGrp="1"/>
          </p:cNvSpPr>
          <p:nvPr>
            <p:ph idx="1"/>
          </p:nvPr>
        </p:nvSpPr>
        <p:spPr>
          <a:xfrm>
            <a:off x="597744" y="2356520"/>
            <a:ext cx="11639296" cy="5956198"/>
          </a:xfrm>
          <a:prstGeom prst="rect">
            <a:avLst/>
          </a:prstGeom>
        </p:spPr>
        <p:txBody>
          <a:bodyPr>
            <a:noAutofit/>
          </a:bodyPr>
          <a:lstStyle/>
          <a:p>
            <a:pPr>
              <a:spcBef>
                <a:spcPts val="0"/>
              </a:spcBef>
              <a:defRPr sz="3200">
                <a:latin typeface="SFNS Display Thin"/>
                <a:ea typeface="SFNS Display Thin"/>
                <a:cs typeface="SFNS Display Thin"/>
                <a:sym typeface="SFNS Display Thin"/>
              </a:defRPr>
            </a:pPr>
            <a:r>
              <a:rPr lang="it-IT" sz="2800" b="1" dirty="0">
                <a:solidFill>
                  <a:srgbClr val="0070C0"/>
                </a:solidFill>
                <a:latin typeface="Arial" pitchFamily="34" charset="0"/>
                <a:cs typeface="Arial" pitchFamily="34" charset="0"/>
              </a:rPr>
              <a:t>L’aggiotaggio</a:t>
            </a:r>
            <a:r>
              <a:rPr sz="2800" b="1" dirty="0">
                <a:solidFill>
                  <a:srgbClr val="0070C0"/>
                </a:solidFill>
                <a:latin typeface="Arial" pitchFamily="34" charset="0"/>
                <a:cs typeface="Arial" pitchFamily="34" charset="0"/>
              </a:rPr>
              <a:t>:</a:t>
            </a:r>
            <a:r>
              <a:rPr sz="2800" dirty="0">
                <a:latin typeface="Arial" pitchFamily="34" charset="0"/>
                <a:cs typeface="Arial" pitchFamily="34" charset="0"/>
              </a:rPr>
              <a:t> </a:t>
            </a:r>
            <a:r>
              <a:rPr lang="it-IT" sz="2800" dirty="0">
                <a:latin typeface="Arial" pitchFamily="34" charset="0"/>
                <a:cs typeface="Arial" pitchFamily="34" charset="0"/>
              </a:rPr>
              <a:t>diffondere</a:t>
            </a:r>
            <a:r>
              <a:rPr sz="2800" dirty="0">
                <a:latin typeface="Arial" pitchFamily="34" charset="0"/>
                <a:cs typeface="Arial" pitchFamily="34" charset="0"/>
              </a:rPr>
              <a:t> </a:t>
            </a:r>
            <a:r>
              <a:rPr lang="it-IT" sz="2800" dirty="0">
                <a:latin typeface="Arial" pitchFamily="34" charset="0"/>
                <a:cs typeface="Arial" pitchFamily="34" charset="0"/>
              </a:rPr>
              <a:t>notizie</a:t>
            </a:r>
            <a:r>
              <a:rPr sz="2800" dirty="0">
                <a:latin typeface="Arial" pitchFamily="34" charset="0"/>
                <a:cs typeface="Arial" pitchFamily="34" charset="0"/>
              </a:rPr>
              <a:t> false al fine </a:t>
            </a:r>
            <a:r>
              <a:rPr sz="2800" dirty="0" err="1">
                <a:latin typeface="Arial" pitchFamily="34" charset="0"/>
                <a:cs typeface="Arial" pitchFamily="34" charset="0"/>
              </a:rPr>
              <a:t>di</a:t>
            </a:r>
            <a:r>
              <a:rPr sz="2800" dirty="0">
                <a:latin typeface="Arial" pitchFamily="34" charset="0"/>
                <a:cs typeface="Arial" pitchFamily="34" charset="0"/>
              </a:rPr>
              <a:t> </a:t>
            </a:r>
            <a:r>
              <a:rPr lang="it-IT" sz="2800" dirty="0">
                <a:latin typeface="Arial" pitchFamily="34" charset="0"/>
                <a:cs typeface="Arial" pitchFamily="34" charset="0"/>
              </a:rPr>
              <a:t>determinare</a:t>
            </a:r>
            <a:r>
              <a:rPr sz="2800" dirty="0">
                <a:latin typeface="Arial" pitchFamily="34" charset="0"/>
                <a:cs typeface="Arial" pitchFamily="34" charset="0"/>
              </a:rPr>
              <a:t> </a:t>
            </a:r>
            <a:r>
              <a:rPr lang="it-IT" sz="2800" dirty="0">
                <a:latin typeface="Arial" pitchFamily="34" charset="0"/>
                <a:cs typeface="Arial" pitchFamily="34" charset="0"/>
              </a:rPr>
              <a:t>rialzi</a:t>
            </a:r>
            <a:r>
              <a:rPr sz="2800" dirty="0">
                <a:latin typeface="Arial" pitchFamily="34" charset="0"/>
                <a:cs typeface="Arial" pitchFamily="34" charset="0"/>
              </a:rPr>
              <a:t> o </a:t>
            </a:r>
            <a:r>
              <a:rPr lang="it-IT" sz="2800" dirty="0">
                <a:latin typeface="Arial" pitchFamily="34" charset="0"/>
                <a:cs typeface="Arial" pitchFamily="34" charset="0"/>
              </a:rPr>
              <a:t>ribassi dei prezzi</a:t>
            </a:r>
            <a:r>
              <a:rPr sz="2800" dirty="0">
                <a:latin typeface="Arial" pitchFamily="34" charset="0"/>
                <a:cs typeface="Arial" pitchFamily="34" charset="0"/>
              </a:rPr>
              <a:t> in </a:t>
            </a:r>
            <a:r>
              <a:rPr lang="it-IT" sz="2800" dirty="0">
                <a:latin typeface="Arial" pitchFamily="34" charset="0"/>
                <a:cs typeface="Arial" pitchFamily="34" charset="0"/>
              </a:rPr>
              <a:t>borsa</a:t>
            </a:r>
            <a:r>
              <a:rPr sz="2800" dirty="0">
                <a:latin typeface="Arial" pitchFamily="34" charset="0"/>
                <a:cs typeface="Arial" pitchFamily="34" charset="0"/>
              </a:rPr>
              <a:t> </a:t>
            </a:r>
            <a:r>
              <a:rPr lang="it-IT" sz="2800" dirty="0">
                <a:latin typeface="Arial" pitchFamily="34" charset="0"/>
                <a:cs typeface="Arial" pitchFamily="34" charset="0"/>
              </a:rPr>
              <a:t>per</a:t>
            </a:r>
            <a:r>
              <a:rPr sz="2800" dirty="0">
                <a:latin typeface="Arial" pitchFamily="34" charset="0"/>
                <a:cs typeface="Arial" pitchFamily="34" charset="0"/>
              </a:rPr>
              <a:t> </a:t>
            </a:r>
            <a:r>
              <a:rPr lang="it-IT" sz="2800" dirty="0">
                <a:latin typeface="Arial" pitchFamily="34" charset="0"/>
                <a:cs typeface="Arial" pitchFamily="34" charset="0"/>
              </a:rPr>
              <a:t>trarne</a:t>
            </a:r>
            <a:r>
              <a:rPr sz="2800" dirty="0">
                <a:latin typeface="Arial" pitchFamily="34" charset="0"/>
                <a:cs typeface="Arial" pitchFamily="34" charset="0"/>
              </a:rPr>
              <a:t> un </a:t>
            </a:r>
            <a:r>
              <a:rPr lang="it-IT" sz="2800" dirty="0">
                <a:latin typeface="Arial" pitchFamily="34" charset="0"/>
                <a:cs typeface="Arial" pitchFamily="34" charset="0"/>
              </a:rPr>
              <a:t>guadagno</a:t>
            </a:r>
            <a:r>
              <a:rPr sz="2800" dirty="0">
                <a:latin typeface="Arial" pitchFamily="34" charset="0"/>
                <a:cs typeface="Arial" pitchFamily="34" charset="0"/>
              </a:rPr>
              <a:t>.</a:t>
            </a:r>
          </a:p>
          <a:p>
            <a:pPr>
              <a:spcBef>
                <a:spcPts val="0"/>
              </a:spcBef>
              <a:defRPr sz="3200">
                <a:latin typeface="SFNS Display Thin"/>
                <a:ea typeface="SFNS Display Thin"/>
                <a:cs typeface="SFNS Display Thin"/>
                <a:sym typeface="SFNS Display Thin"/>
              </a:defRPr>
            </a:pPr>
            <a:r>
              <a:rPr lang="it-IT" sz="2800" b="1" dirty="0">
                <a:solidFill>
                  <a:srgbClr val="0070C0"/>
                </a:solidFill>
                <a:latin typeface="Arial" pitchFamily="34" charset="0"/>
                <a:cs typeface="Arial" pitchFamily="34" charset="0"/>
              </a:rPr>
              <a:t>L’insider</a:t>
            </a:r>
            <a:r>
              <a:rPr sz="2800" b="1" dirty="0">
                <a:solidFill>
                  <a:srgbClr val="0070C0"/>
                </a:solidFill>
                <a:latin typeface="Arial" pitchFamily="34" charset="0"/>
                <a:cs typeface="Arial" pitchFamily="34" charset="0"/>
                <a:sym typeface="SFNS Display"/>
              </a:rPr>
              <a:t> trading</a:t>
            </a:r>
            <a:r>
              <a:rPr sz="2800" b="1" dirty="0">
                <a:solidFill>
                  <a:srgbClr val="0070C0"/>
                </a:solidFill>
                <a:latin typeface="Arial" pitchFamily="34" charset="0"/>
                <a:cs typeface="Arial" pitchFamily="34" charset="0"/>
              </a:rPr>
              <a:t>:</a:t>
            </a:r>
            <a:r>
              <a:rPr sz="2800" dirty="0">
                <a:latin typeface="Arial" pitchFamily="34" charset="0"/>
                <a:cs typeface="Arial" pitchFamily="34" charset="0"/>
              </a:rPr>
              <a:t> </a:t>
            </a:r>
            <a:r>
              <a:rPr lang="it-IT" sz="2800" dirty="0">
                <a:latin typeface="Arial" pitchFamily="34" charset="0"/>
                <a:cs typeface="Arial" pitchFamily="34" charset="0"/>
              </a:rPr>
              <a:t>questo reato</a:t>
            </a:r>
            <a:r>
              <a:rPr sz="2800" dirty="0">
                <a:latin typeface="Arial" pitchFamily="34" charset="0"/>
                <a:cs typeface="Arial" pitchFamily="34" charset="0"/>
              </a:rPr>
              <a:t> è </a:t>
            </a:r>
            <a:r>
              <a:rPr lang="it-IT" sz="2800" dirty="0">
                <a:latin typeface="Arial" pitchFamily="34" charset="0"/>
                <a:cs typeface="Arial" pitchFamily="34" charset="0"/>
              </a:rPr>
              <a:t>compiuto</a:t>
            </a:r>
            <a:r>
              <a:rPr sz="2800" dirty="0">
                <a:latin typeface="Arial" pitchFamily="34" charset="0"/>
                <a:cs typeface="Arial" pitchFamily="34" charset="0"/>
              </a:rPr>
              <a:t> </a:t>
            </a:r>
            <a:r>
              <a:rPr sz="2800" dirty="0" err="1">
                <a:latin typeface="Arial" pitchFamily="34" charset="0"/>
                <a:cs typeface="Arial" pitchFamily="34" charset="0"/>
              </a:rPr>
              <a:t>da</a:t>
            </a:r>
            <a:r>
              <a:rPr sz="2800" dirty="0">
                <a:latin typeface="Arial" pitchFamily="34" charset="0"/>
                <a:cs typeface="Arial" pitchFamily="34" charset="0"/>
              </a:rPr>
              <a:t> </a:t>
            </a:r>
            <a:r>
              <a:rPr lang="it-IT" sz="2800" dirty="0">
                <a:latin typeface="Arial" pitchFamily="34" charset="0"/>
                <a:cs typeface="Arial" pitchFamily="34" charset="0"/>
              </a:rPr>
              <a:t>coloro che utilizzano informazioni privilegiate</a:t>
            </a:r>
            <a:r>
              <a:rPr sz="2800" dirty="0">
                <a:latin typeface="Arial" pitchFamily="34" charset="0"/>
                <a:cs typeface="Arial" pitchFamily="34" charset="0"/>
              </a:rPr>
              <a:t>, </a:t>
            </a:r>
            <a:r>
              <a:rPr lang="it-IT" sz="2800" dirty="0">
                <a:latin typeface="Arial" pitchFamily="34" charset="0"/>
                <a:cs typeface="Arial" pitchFamily="34" charset="0"/>
              </a:rPr>
              <a:t>ovvero</a:t>
            </a:r>
            <a:r>
              <a:rPr sz="2800" dirty="0">
                <a:latin typeface="Arial" pitchFamily="34" charset="0"/>
                <a:cs typeface="Arial" pitchFamily="34" charset="0"/>
              </a:rPr>
              <a:t> non </a:t>
            </a:r>
            <a:r>
              <a:rPr sz="2800" dirty="0" err="1">
                <a:latin typeface="Arial" pitchFamily="34" charset="0"/>
                <a:cs typeface="Arial" pitchFamily="34" charset="0"/>
              </a:rPr>
              <a:t>di</a:t>
            </a:r>
            <a:r>
              <a:rPr sz="2800" dirty="0">
                <a:latin typeface="Arial" pitchFamily="34" charset="0"/>
                <a:cs typeface="Arial" pitchFamily="34" charset="0"/>
              </a:rPr>
              <a:t> </a:t>
            </a:r>
            <a:r>
              <a:rPr lang="it-IT" sz="2800" dirty="0">
                <a:latin typeface="Arial" pitchFamily="34" charset="0"/>
                <a:cs typeface="Arial" pitchFamily="34" charset="0"/>
              </a:rPr>
              <a:t>pubblico dominio</a:t>
            </a:r>
            <a:r>
              <a:rPr sz="2800" dirty="0">
                <a:latin typeface="Arial" pitchFamily="34" charset="0"/>
                <a:cs typeface="Arial" pitchFamily="34" charset="0"/>
              </a:rPr>
              <a:t>, al fine </a:t>
            </a:r>
            <a:r>
              <a:rPr sz="2800" dirty="0" err="1">
                <a:latin typeface="Arial" pitchFamily="34" charset="0"/>
                <a:cs typeface="Arial" pitchFamily="34" charset="0"/>
              </a:rPr>
              <a:t>di</a:t>
            </a:r>
            <a:r>
              <a:rPr sz="2800" dirty="0">
                <a:latin typeface="Arial" pitchFamily="34" charset="0"/>
                <a:cs typeface="Arial" pitchFamily="34" charset="0"/>
              </a:rPr>
              <a:t> </a:t>
            </a:r>
            <a:r>
              <a:rPr lang="it-IT" sz="2800" dirty="0">
                <a:latin typeface="Arial" pitchFamily="34" charset="0"/>
                <a:cs typeface="Arial" pitchFamily="34" charset="0"/>
              </a:rPr>
              <a:t>trarne un vantaggio</a:t>
            </a:r>
            <a:r>
              <a:rPr sz="2800" dirty="0">
                <a:latin typeface="Arial" pitchFamily="34" charset="0"/>
                <a:cs typeface="Arial" pitchFamily="34" charset="0"/>
              </a:rPr>
              <a:t>.</a:t>
            </a:r>
          </a:p>
          <a:p>
            <a:pPr>
              <a:spcBef>
                <a:spcPts val="0"/>
              </a:spcBef>
              <a:defRPr sz="3200">
                <a:latin typeface="SFNS Display Thin"/>
                <a:ea typeface="SFNS Display Thin"/>
                <a:cs typeface="SFNS Display Thin"/>
                <a:sym typeface="SFNS Display Thin"/>
              </a:defRPr>
            </a:pPr>
            <a:r>
              <a:rPr lang="it-IT" sz="2800" b="1" dirty="0">
                <a:solidFill>
                  <a:srgbClr val="0070C0"/>
                </a:solidFill>
                <a:latin typeface="Arial" pitchFamily="34" charset="0"/>
                <a:cs typeface="Arial" pitchFamily="34" charset="0"/>
              </a:rPr>
              <a:t>L’ anatocismo</a:t>
            </a:r>
            <a:r>
              <a:rPr sz="2800" b="1" dirty="0">
                <a:solidFill>
                  <a:srgbClr val="0070C0"/>
                </a:solidFill>
                <a:latin typeface="Arial" pitchFamily="34" charset="0"/>
                <a:cs typeface="Arial" pitchFamily="34" charset="0"/>
              </a:rPr>
              <a:t>:</a:t>
            </a:r>
            <a:r>
              <a:rPr lang="it-IT" sz="2800" dirty="0">
                <a:latin typeface="Arial" pitchFamily="34" charset="0"/>
                <a:cs typeface="Arial" pitchFamily="34" charset="0"/>
              </a:rPr>
              <a:t> capitalizzazione di interessi al fine di produrre altri interessi; si tratta in sostanza del calcolo degli interessi sugli interessi.</a:t>
            </a:r>
          </a:p>
          <a:p>
            <a:pPr>
              <a:spcBef>
                <a:spcPts val="0"/>
              </a:spcBef>
              <a:defRPr sz="3200">
                <a:latin typeface="SFNS Display Thin"/>
                <a:ea typeface="SFNS Display Thin"/>
                <a:cs typeface="SFNS Display Thin"/>
                <a:sym typeface="SFNS Display Thin"/>
              </a:defRPr>
            </a:pPr>
            <a:r>
              <a:rPr lang="it-IT" sz="2800" b="1" dirty="0">
                <a:solidFill>
                  <a:srgbClr val="0070C0"/>
                </a:solidFill>
                <a:latin typeface="Arial" pitchFamily="34" charset="0"/>
                <a:cs typeface="Arial" pitchFamily="34" charset="0"/>
              </a:rPr>
              <a:t>L’appropriazione indebita: </a:t>
            </a:r>
            <a:r>
              <a:rPr lang="it-IT" sz="2800" dirty="0">
                <a:latin typeface="Arial" pitchFamily="34" charset="0"/>
                <a:cs typeface="Arial" pitchFamily="34" charset="0"/>
              </a:rPr>
              <a:t>appropriarsi dei beni altrui (specialmente denaro) che sono già sotto la propria disponibilità.</a:t>
            </a:r>
          </a:p>
          <a:p>
            <a:pPr>
              <a:spcBef>
                <a:spcPts val="0"/>
              </a:spcBef>
              <a:defRPr sz="3200">
                <a:latin typeface="SFNS Display Thin"/>
                <a:ea typeface="SFNS Display Thin"/>
                <a:cs typeface="SFNS Display Thin"/>
                <a:sym typeface="SFNS Display Thin"/>
              </a:defRPr>
            </a:pPr>
            <a:r>
              <a:rPr lang="it-IT" sz="2800" b="1" dirty="0">
                <a:solidFill>
                  <a:srgbClr val="0070C0"/>
                </a:solidFill>
                <a:latin typeface="Arial" pitchFamily="34" charset="0"/>
                <a:cs typeface="Arial" pitchFamily="34" charset="0"/>
              </a:rPr>
              <a:t>Il riciclaggio: </a:t>
            </a:r>
            <a:r>
              <a:rPr lang="it-IT" sz="2800" dirty="0">
                <a:latin typeface="Arial" pitchFamily="34" charset="0"/>
                <a:cs typeface="Arial" pitchFamily="34" charset="0"/>
              </a:rPr>
              <a:t>attività che dà parvenza lecita a capitali la cui provenienza è in realtà illecita.  </a:t>
            </a:r>
            <a:endParaRPr sz="2800" dirty="0">
              <a:latin typeface="Arial" pitchFamily="34" charset="0"/>
              <a:cs typeface="Arial" pitchFamily="34" charset="0"/>
            </a:endParaRPr>
          </a:p>
        </p:txBody>
      </p:sp>
    </p:spTree>
  </p:cSld>
  <p:clrMapOvr>
    <a:masterClrMapping/>
  </p:clrMapOvr>
  <p:transition spd="slow" advTm="22000">
    <p:newsfla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Shape 137"/>
          <p:cNvSpPr>
            <a:spLocks noGrp="1"/>
          </p:cNvSpPr>
          <p:nvPr>
            <p:ph type="ctrTitle"/>
          </p:nvPr>
        </p:nvSpPr>
        <p:spPr>
          <a:xfrm>
            <a:off x="1245816" y="1852464"/>
            <a:ext cx="10464801" cy="1598270"/>
          </a:xfrm>
          <a:prstGeom prst="rect">
            <a:avLst/>
          </a:prstGeom>
        </p:spPr>
        <p:txBody>
          <a:bodyPr>
            <a:normAutofit/>
          </a:bodyPr>
          <a:lstStyle>
            <a:lvl1pPr>
              <a:defRPr>
                <a:latin typeface="SFNS Display"/>
                <a:ea typeface="SFNS Display"/>
                <a:cs typeface="SFNS Display"/>
                <a:sym typeface="SFNS Display"/>
              </a:defRPr>
            </a:lvl1pPr>
          </a:lstStyle>
          <a:p>
            <a:pPr algn="ctr"/>
            <a:r>
              <a:rPr lang="it-IT" sz="6000" dirty="0">
                <a:latin typeface="+mn-lt"/>
              </a:rPr>
              <a:t>L’EVASIONE FISCALE:</a:t>
            </a:r>
          </a:p>
        </p:txBody>
      </p:sp>
      <p:sp>
        <p:nvSpPr>
          <p:cNvPr id="138" name="Shape 138"/>
          <p:cNvSpPr>
            <a:spLocks noGrp="1"/>
          </p:cNvSpPr>
          <p:nvPr>
            <p:ph type="subTitle" idx="1"/>
          </p:nvPr>
        </p:nvSpPr>
        <p:spPr>
          <a:xfrm>
            <a:off x="813768" y="5380856"/>
            <a:ext cx="11233248" cy="1656184"/>
          </a:xfrm>
          <a:prstGeom prst="rect">
            <a:avLst/>
          </a:prstGeom>
        </p:spPr>
        <p:txBody>
          <a:bodyPr anchor="ctr">
            <a:normAutofit/>
          </a:bodyPr>
          <a:lstStyle/>
          <a:p>
            <a:pPr algn="l">
              <a:defRPr>
                <a:latin typeface="SFNS Display Thin"/>
                <a:ea typeface="SFNS Display Thin"/>
                <a:cs typeface="SFNS Display Thin"/>
                <a:sym typeface="SFNS Display Thin"/>
              </a:defRPr>
            </a:pPr>
            <a:r>
              <a:rPr dirty="0">
                <a:solidFill>
                  <a:schemeClr val="tx1"/>
                </a:solidFill>
                <a:latin typeface="Arial" pitchFamily="34" charset="0"/>
                <a:cs typeface="Arial" pitchFamily="34" charset="0"/>
              </a:rPr>
              <a:t>In Italia </a:t>
            </a:r>
            <a:r>
              <a:rPr lang="it-IT" dirty="0">
                <a:solidFill>
                  <a:schemeClr val="tx1"/>
                </a:solidFill>
                <a:latin typeface="Arial" pitchFamily="34" charset="0"/>
                <a:cs typeface="Arial" pitchFamily="34" charset="0"/>
              </a:rPr>
              <a:t>pari</a:t>
            </a:r>
            <a:r>
              <a:rPr dirty="0">
                <a:solidFill>
                  <a:schemeClr val="tx1"/>
                </a:solidFill>
                <a:latin typeface="Arial" pitchFamily="34" charset="0"/>
                <a:cs typeface="Arial" pitchFamily="34" charset="0"/>
              </a:rPr>
              <a:t> a €150</a:t>
            </a:r>
            <a:r>
              <a:rPr lang="it-IT" dirty="0">
                <a:solidFill>
                  <a:schemeClr val="tx1"/>
                </a:solidFill>
                <a:latin typeface="Arial" pitchFamily="34" charset="0"/>
                <a:cs typeface="Arial" pitchFamily="34" charset="0"/>
              </a:rPr>
              <a:t>-</a:t>
            </a:r>
            <a:r>
              <a:rPr dirty="0">
                <a:solidFill>
                  <a:schemeClr val="tx1"/>
                </a:solidFill>
                <a:latin typeface="Arial" pitchFamily="34" charset="0"/>
                <a:cs typeface="Arial" pitchFamily="34" charset="0"/>
              </a:rPr>
              <a:t>200 </a:t>
            </a:r>
            <a:r>
              <a:rPr dirty="0" err="1">
                <a:solidFill>
                  <a:schemeClr val="tx1"/>
                </a:solidFill>
                <a:latin typeface="Arial" pitchFamily="34" charset="0"/>
                <a:cs typeface="Arial" pitchFamily="34" charset="0"/>
              </a:rPr>
              <a:t>mld</a:t>
            </a:r>
            <a:r>
              <a:rPr dirty="0">
                <a:solidFill>
                  <a:schemeClr val="tx1"/>
                </a:solidFill>
                <a:latin typeface="Arial" pitchFamily="34" charset="0"/>
                <a:cs typeface="Arial" pitchFamily="34" charset="0"/>
              </a:rPr>
              <a:t>, 10% del PIL.</a:t>
            </a:r>
            <a:r>
              <a:rPr lang="it-IT" dirty="0">
                <a:solidFill>
                  <a:schemeClr val="tx1"/>
                </a:solidFill>
                <a:latin typeface="Arial" pitchFamily="34" charset="0"/>
                <a:cs typeface="Arial" pitchFamily="34" charset="0"/>
              </a:rPr>
              <a:t> Impoverisce il Paese riducendo i servizi e aumentando la pressione fiscale sulle persone oneste.</a:t>
            </a:r>
            <a:endParaRPr dirty="0">
              <a:solidFill>
                <a:schemeClr val="tx1"/>
              </a:solidFill>
              <a:latin typeface="Arial" pitchFamily="34" charset="0"/>
              <a:cs typeface="Arial" pitchFamily="34" charset="0"/>
            </a:endParaRPr>
          </a:p>
        </p:txBody>
      </p:sp>
    </p:spTree>
  </p:cSld>
  <p:clrMapOvr>
    <a:masterClrMapping/>
  </p:clrMapOvr>
  <p:transition spd="slow" advTm="6000">
    <p:newsfla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hape 140"/>
          <p:cNvSpPr>
            <a:spLocks noGrp="1"/>
          </p:cNvSpPr>
          <p:nvPr>
            <p:ph type="ctrTitle"/>
          </p:nvPr>
        </p:nvSpPr>
        <p:spPr>
          <a:xfrm>
            <a:off x="1317824" y="1060376"/>
            <a:ext cx="10464800" cy="2520380"/>
          </a:xfrm>
          <a:prstGeom prst="rect">
            <a:avLst/>
          </a:prstGeom>
        </p:spPr>
        <p:txBody>
          <a:bodyPr>
            <a:normAutofit/>
          </a:bodyPr>
          <a:lstStyle>
            <a:lvl1pPr>
              <a:defRPr>
                <a:latin typeface="SFNS Display"/>
                <a:ea typeface="SFNS Display"/>
                <a:cs typeface="SFNS Display"/>
                <a:sym typeface="SFNS Display"/>
              </a:defRPr>
            </a:lvl1pPr>
          </a:lstStyle>
          <a:p>
            <a:pPr algn="ctr"/>
            <a:r>
              <a:rPr lang="it-IT" sz="6000" dirty="0">
                <a:latin typeface="+mn-lt"/>
              </a:rPr>
              <a:t>IL CONTRASTO AI REATI FINANZIARI:</a:t>
            </a:r>
          </a:p>
        </p:txBody>
      </p:sp>
      <p:sp>
        <p:nvSpPr>
          <p:cNvPr id="141" name="Shape 141"/>
          <p:cNvSpPr>
            <a:spLocks noGrp="1"/>
          </p:cNvSpPr>
          <p:nvPr>
            <p:ph type="subTitle" idx="1"/>
          </p:nvPr>
        </p:nvSpPr>
        <p:spPr>
          <a:xfrm>
            <a:off x="453728" y="5236840"/>
            <a:ext cx="11809312" cy="3902330"/>
          </a:xfrm>
          <a:prstGeom prst="rect">
            <a:avLst/>
          </a:prstGeom>
        </p:spPr>
        <p:txBody>
          <a:bodyPr>
            <a:noAutofit/>
          </a:bodyPr>
          <a:lstStyle/>
          <a:p>
            <a:pPr algn="just">
              <a:defRPr>
                <a:latin typeface="SFNS Display Thin"/>
                <a:ea typeface="SFNS Display Thin"/>
                <a:cs typeface="SFNS Display Thin"/>
                <a:sym typeface="SFNS Display Thin"/>
              </a:defRPr>
            </a:pPr>
            <a:r>
              <a:rPr lang="it-IT" dirty="0">
                <a:solidFill>
                  <a:schemeClr val="tx1"/>
                </a:solidFill>
                <a:latin typeface="Arial" pitchFamily="34" charset="0"/>
                <a:cs typeface="Arial" pitchFamily="34" charset="0"/>
              </a:rPr>
              <a:t>Nel mondo delle finanze, come in qualsiasi altro campo, si dovrebbe fare affidamento principalmente sull’onestà ed il senso civico di ogni individuo; purtroppo però viviamo in un mondo dove questi due valori fondamentali vengono spesso meno. Quando ciò succede i trasgressori diventano punibili dalla legge, la quale, viene fatta rispettare in questo caso dalla polizia Finanziaria. Le pene per questo tipo di reato possono variare molto, a seconda dei casi e dalla gravità del reato commesso: si va dai 20.000 ai sei milioni di euro come multa, inoltre sono previsti da uno a sei anni di reclusione in carcere.</a:t>
            </a:r>
            <a:endParaRPr dirty="0">
              <a:solidFill>
                <a:schemeClr val="tx1"/>
              </a:solidFill>
              <a:latin typeface="Arial" pitchFamily="34" charset="0"/>
              <a:cs typeface="Arial" pitchFamily="34" charset="0"/>
            </a:endParaRPr>
          </a:p>
        </p:txBody>
      </p:sp>
      <p:pic>
        <p:nvPicPr>
          <p:cNvPr id="4" name="guardia-di-finanza-tonda.jpg"/>
          <p:cNvPicPr>
            <a:picLocks noChangeAspect="1"/>
          </p:cNvPicPr>
          <p:nvPr/>
        </p:nvPicPr>
        <p:blipFill>
          <a:blip r:embed="rId2" cstate="print">
            <a:extLst/>
          </a:blip>
          <a:srcRect l="19973" t="8943" r="17725" b="8926"/>
          <a:stretch>
            <a:fillRect/>
          </a:stretch>
        </p:blipFill>
        <p:spPr>
          <a:xfrm>
            <a:off x="9598744" y="2932584"/>
            <a:ext cx="1800200" cy="1821040"/>
          </a:xfrm>
          <a:custGeom>
            <a:avLst/>
            <a:gdLst/>
            <a:ahLst/>
            <a:cxnLst>
              <a:cxn ang="0">
                <a:pos x="wd2" y="hd2"/>
              </a:cxn>
              <a:cxn ang="5400000">
                <a:pos x="wd2" y="hd2"/>
              </a:cxn>
              <a:cxn ang="10800000">
                <a:pos x="wd2" y="hd2"/>
              </a:cxn>
              <a:cxn ang="16200000">
                <a:pos x="wd2" y="hd2"/>
              </a:cxn>
            </a:cxnLst>
            <a:rect l="0" t="0" r="r" b="b"/>
            <a:pathLst>
              <a:path w="21555" h="21594" extrusionOk="0">
                <a:moveTo>
                  <a:pt x="10193" y="0"/>
                </a:moveTo>
                <a:cubicBezTo>
                  <a:pt x="9569" y="4"/>
                  <a:pt x="9012" y="41"/>
                  <a:pt x="8699" y="107"/>
                </a:cubicBezTo>
                <a:cubicBezTo>
                  <a:pt x="7710" y="315"/>
                  <a:pt x="6764" y="611"/>
                  <a:pt x="6114" y="918"/>
                </a:cubicBezTo>
                <a:cubicBezTo>
                  <a:pt x="5678" y="1124"/>
                  <a:pt x="5119" y="1441"/>
                  <a:pt x="5008" y="1543"/>
                </a:cubicBezTo>
                <a:cubicBezTo>
                  <a:pt x="4965" y="1583"/>
                  <a:pt x="4914" y="1613"/>
                  <a:pt x="4897" y="1613"/>
                </a:cubicBezTo>
                <a:cubicBezTo>
                  <a:pt x="4848" y="1613"/>
                  <a:pt x="4395" y="1946"/>
                  <a:pt x="4040" y="2241"/>
                </a:cubicBezTo>
                <a:cubicBezTo>
                  <a:pt x="3669" y="2549"/>
                  <a:pt x="2912" y="3285"/>
                  <a:pt x="2683" y="3559"/>
                </a:cubicBezTo>
                <a:cubicBezTo>
                  <a:pt x="2599" y="3660"/>
                  <a:pt x="2463" y="3812"/>
                  <a:pt x="2383" y="3897"/>
                </a:cubicBezTo>
                <a:cubicBezTo>
                  <a:pt x="2218" y="4072"/>
                  <a:pt x="1773" y="4682"/>
                  <a:pt x="1622" y="4940"/>
                </a:cubicBezTo>
                <a:cubicBezTo>
                  <a:pt x="1356" y="5396"/>
                  <a:pt x="1068" y="5930"/>
                  <a:pt x="955" y="6185"/>
                </a:cubicBezTo>
                <a:cubicBezTo>
                  <a:pt x="712" y="6732"/>
                  <a:pt x="498" y="7302"/>
                  <a:pt x="473" y="7471"/>
                </a:cubicBezTo>
                <a:cubicBezTo>
                  <a:pt x="458" y="7564"/>
                  <a:pt x="422" y="7697"/>
                  <a:pt x="391" y="7765"/>
                </a:cubicBezTo>
                <a:cubicBezTo>
                  <a:pt x="320" y="7920"/>
                  <a:pt x="131" y="8764"/>
                  <a:pt x="54" y="9274"/>
                </a:cubicBezTo>
                <a:cubicBezTo>
                  <a:pt x="-42" y="9905"/>
                  <a:pt x="-3" y="11942"/>
                  <a:pt x="109" y="12158"/>
                </a:cubicBezTo>
                <a:cubicBezTo>
                  <a:pt x="135" y="12208"/>
                  <a:pt x="163" y="12363"/>
                  <a:pt x="206" y="12719"/>
                </a:cubicBezTo>
                <a:cubicBezTo>
                  <a:pt x="209" y="12751"/>
                  <a:pt x="238" y="12870"/>
                  <a:pt x="272" y="12984"/>
                </a:cubicBezTo>
                <a:cubicBezTo>
                  <a:pt x="307" y="13098"/>
                  <a:pt x="335" y="13252"/>
                  <a:pt x="332" y="13325"/>
                </a:cubicBezTo>
                <a:cubicBezTo>
                  <a:pt x="329" y="13399"/>
                  <a:pt x="345" y="13497"/>
                  <a:pt x="369" y="13542"/>
                </a:cubicBezTo>
                <a:cubicBezTo>
                  <a:pt x="393" y="13587"/>
                  <a:pt x="413" y="13674"/>
                  <a:pt x="413" y="13737"/>
                </a:cubicBezTo>
                <a:cubicBezTo>
                  <a:pt x="413" y="13799"/>
                  <a:pt x="428" y="13858"/>
                  <a:pt x="447" y="13869"/>
                </a:cubicBezTo>
                <a:cubicBezTo>
                  <a:pt x="478" y="13888"/>
                  <a:pt x="518" y="14023"/>
                  <a:pt x="554" y="14233"/>
                </a:cubicBezTo>
                <a:cubicBezTo>
                  <a:pt x="563" y="14285"/>
                  <a:pt x="611" y="14403"/>
                  <a:pt x="662" y="14493"/>
                </a:cubicBezTo>
                <a:cubicBezTo>
                  <a:pt x="713" y="14584"/>
                  <a:pt x="758" y="14690"/>
                  <a:pt x="758" y="14732"/>
                </a:cubicBezTo>
                <a:cubicBezTo>
                  <a:pt x="758" y="14816"/>
                  <a:pt x="796" y="14911"/>
                  <a:pt x="1111" y="15555"/>
                </a:cubicBezTo>
                <a:cubicBezTo>
                  <a:pt x="1683" y="16726"/>
                  <a:pt x="2392" y="17689"/>
                  <a:pt x="3332" y="18581"/>
                </a:cubicBezTo>
                <a:cubicBezTo>
                  <a:pt x="5123" y="20281"/>
                  <a:pt x="7305" y="21284"/>
                  <a:pt x="9815" y="21556"/>
                </a:cubicBezTo>
                <a:cubicBezTo>
                  <a:pt x="10068" y="21584"/>
                  <a:pt x="10451" y="21596"/>
                  <a:pt x="10838" y="21593"/>
                </a:cubicBezTo>
                <a:cubicBezTo>
                  <a:pt x="11226" y="21590"/>
                  <a:pt x="11619" y="21573"/>
                  <a:pt x="11895" y="21542"/>
                </a:cubicBezTo>
                <a:cubicBezTo>
                  <a:pt x="13707" y="21335"/>
                  <a:pt x="15298" y="20747"/>
                  <a:pt x="16884" y="19702"/>
                </a:cubicBezTo>
                <a:cubicBezTo>
                  <a:pt x="17094" y="19563"/>
                  <a:pt x="17636" y="19129"/>
                  <a:pt x="17826" y="18949"/>
                </a:cubicBezTo>
                <a:cubicBezTo>
                  <a:pt x="17910" y="18869"/>
                  <a:pt x="18068" y="18719"/>
                  <a:pt x="18178" y="18614"/>
                </a:cubicBezTo>
                <a:cubicBezTo>
                  <a:pt x="18288" y="18510"/>
                  <a:pt x="18378" y="18413"/>
                  <a:pt x="18378" y="18394"/>
                </a:cubicBezTo>
                <a:cubicBezTo>
                  <a:pt x="18378" y="18376"/>
                  <a:pt x="18428" y="18328"/>
                  <a:pt x="18486" y="18291"/>
                </a:cubicBezTo>
                <a:cubicBezTo>
                  <a:pt x="18544" y="18254"/>
                  <a:pt x="18666" y="18139"/>
                  <a:pt x="18760" y="18034"/>
                </a:cubicBezTo>
                <a:cubicBezTo>
                  <a:pt x="18855" y="17930"/>
                  <a:pt x="19021" y="17749"/>
                  <a:pt x="19127" y="17634"/>
                </a:cubicBezTo>
                <a:cubicBezTo>
                  <a:pt x="19350" y="17391"/>
                  <a:pt x="19598" y="17046"/>
                  <a:pt x="19598" y="16984"/>
                </a:cubicBezTo>
                <a:cubicBezTo>
                  <a:pt x="19598" y="16960"/>
                  <a:pt x="19640" y="16905"/>
                  <a:pt x="19687" y="16859"/>
                </a:cubicBezTo>
                <a:cubicBezTo>
                  <a:pt x="19812" y="16736"/>
                  <a:pt x="19965" y="16514"/>
                  <a:pt x="20107" y="16249"/>
                </a:cubicBezTo>
                <a:cubicBezTo>
                  <a:pt x="20175" y="16121"/>
                  <a:pt x="20295" y="15898"/>
                  <a:pt x="20374" y="15757"/>
                </a:cubicBezTo>
                <a:cubicBezTo>
                  <a:pt x="20452" y="15616"/>
                  <a:pt x="20569" y="15374"/>
                  <a:pt x="20633" y="15217"/>
                </a:cubicBezTo>
                <a:cubicBezTo>
                  <a:pt x="20697" y="15060"/>
                  <a:pt x="20762" y="14899"/>
                  <a:pt x="20781" y="14857"/>
                </a:cubicBezTo>
                <a:cubicBezTo>
                  <a:pt x="20814" y="14786"/>
                  <a:pt x="20885" y="14577"/>
                  <a:pt x="21023" y="14137"/>
                </a:cubicBezTo>
                <a:cubicBezTo>
                  <a:pt x="21155" y="13711"/>
                  <a:pt x="21239" y="13366"/>
                  <a:pt x="21278" y="13098"/>
                </a:cubicBezTo>
                <a:cubicBezTo>
                  <a:pt x="21301" y="12942"/>
                  <a:pt x="21337" y="12783"/>
                  <a:pt x="21356" y="12742"/>
                </a:cubicBezTo>
                <a:cubicBezTo>
                  <a:pt x="21402" y="12645"/>
                  <a:pt x="21472" y="12134"/>
                  <a:pt x="21486" y="11805"/>
                </a:cubicBezTo>
                <a:cubicBezTo>
                  <a:pt x="21492" y="11665"/>
                  <a:pt x="21513" y="11316"/>
                  <a:pt x="21531" y="11030"/>
                </a:cubicBezTo>
                <a:cubicBezTo>
                  <a:pt x="21549" y="10732"/>
                  <a:pt x="21558" y="10595"/>
                  <a:pt x="21553" y="10417"/>
                </a:cubicBezTo>
                <a:cubicBezTo>
                  <a:pt x="21548" y="10238"/>
                  <a:pt x="21525" y="10021"/>
                  <a:pt x="21486" y="9568"/>
                </a:cubicBezTo>
                <a:cubicBezTo>
                  <a:pt x="21454" y="9194"/>
                  <a:pt x="21404" y="8810"/>
                  <a:pt x="21375" y="8716"/>
                </a:cubicBezTo>
                <a:cubicBezTo>
                  <a:pt x="21346" y="8623"/>
                  <a:pt x="21312" y="8428"/>
                  <a:pt x="21297" y="8283"/>
                </a:cubicBezTo>
                <a:cubicBezTo>
                  <a:pt x="21282" y="8137"/>
                  <a:pt x="21262" y="7990"/>
                  <a:pt x="21256" y="7956"/>
                </a:cubicBezTo>
                <a:cubicBezTo>
                  <a:pt x="21240" y="7866"/>
                  <a:pt x="21055" y="7277"/>
                  <a:pt x="21015" y="7188"/>
                </a:cubicBezTo>
                <a:cubicBezTo>
                  <a:pt x="20996" y="7147"/>
                  <a:pt x="20941" y="7012"/>
                  <a:pt x="20893" y="6887"/>
                </a:cubicBezTo>
                <a:cubicBezTo>
                  <a:pt x="20845" y="6762"/>
                  <a:pt x="20791" y="6642"/>
                  <a:pt x="20774" y="6622"/>
                </a:cubicBezTo>
                <a:cubicBezTo>
                  <a:pt x="20757" y="6603"/>
                  <a:pt x="20745" y="6551"/>
                  <a:pt x="20744" y="6509"/>
                </a:cubicBezTo>
                <a:cubicBezTo>
                  <a:pt x="20744" y="6398"/>
                  <a:pt x="20306" y="5548"/>
                  <a:pt x="20221" y="5495"/>
                </a:cubicBezTo>
                <a:cubicBezTo>
                  <a:pt x="20195" y="5478"/>
                  <a:pt x="20173" y="5440"/>
                  <a:pt x="20173" y="5410"/>
                </a:cubicBezTo>
                <a:cubicBezTo>
                  <a:pt x="20173" y="5358"/>
                  <a:pt x="20054" y="5159"/>
                  <a:pt x="19914" y="4977"/>
                </a:cubicBezTo>
                <a:cubicBezTo>
                  <a:pt x="19874" y="4925"/>
                  <a:pt x="19811" y="4828"/>
                  <a:pt x="19776" y="4760"/>
                </a:cubicBezTo>
                <a:cubicBezTo>
                  <a:pt x="19741" y="4693"/>
                  <a:pt x="19696" y="4635"/>
                  <a:pt x="19676" y="4635"/>
                </a:cubicBezTo>
                <a:cubicBezTo>
                  <a:pt x="19657" y="4635"/>
                  <a:pt x="19613" y="4580"/>
                  <a:pt x="19580" y="4511"/>
                </a:cubicBezTo>
                <a:cubicBezTo>
                  <a:pt x="19526" y="4399"/>
                  <a:pt x="19430" y="4277"/>
                  <a:pt x="19131" y="3956"/>
                </a:cubicBezTo>
                <a:cubicBezTo>
                  <a:pt x="19083" y="3904"/>
                  <a:pt x="19008" y="3813"/>
                  <a:pt x="18968" y="3750"/>
                </a:cubicBezTo>
                <a:cubicBezTo>
                  <a:pt x="18866" y="3591"/>
                  <a:pt x="17997" y="2748"/>
                  <a:pt x="17892" y="2707"/>
                </a:cubicBezTo>
                <a:cubicBezTo>
                  <a:pt x="17845" y="2689"/>
                  <a:pt x="17809" y="2662"/>
                  <a:pt x="17815" y="2645"/>
                </a:cubicBezTo>
                <a:cubicBezTo>
                  <a:pt x="17831" y="2593"/>
                  <a:pt x="17294" y="2153"/>
                  <a:pt x="17195" y="2138"/>
                </a:cubicBezTo>
                <a:cubicBezTo>
                  <a:pt x="17145" y="2130"/>
                  <a:pt x="17108" y="2102"/>
                  <a:pt x="17114" y="2075"/>
                </a:cubicBezTo>
                <a:cubicBezTo>
                  <a:pt x="17125" y="2023"/>
                  <a:pt x="16978" y="1883"/>
                  <a:pt x="16910" y="1881"/>
                </a:cubicBezTo>
                <a:cubicBezTo>
                  <a:pt x="16887" y="1880"/>
                  <a:pt x="16825" y="1837"/>
                  <a:pt x="16776" y="1785"/>
                </a:cubicBezTo>
                <a:cubicBezTo>
                  <a:pt x="16727" y="1733"/>
                  <a:pt x="16667" y="1690"/>
                  <a:pt x="16643" y="1690"/>
                </a:cubicBezTo>
                <a:cubicBezTo>
                  <a:pt x="16618" y="1690"/>
                  <a:pt x="16563" y="1650"/>
                  <a:pt x="16516" y="1602"/>
                </a:cubicBezTo>
                <a:cubicBezTo>
                  <a:pt x="16470" y="1553"/>
                  <a:pt x="16316" y="1458"/>
                  <a:pt x="16175" y="1389"/>
                </a:cubicBezTo>
                <a:cubicBezTo>
                  <a:pt x="16034" y="1319"/>
                  <a:pt x="15871" y="1224"/>
                  <a:pt x="15812" y="1176"/>
                </a:cubicBezTo>
                <a:cubicBezTo>
                  <a:pt x="15753" y="1127"/>
                  <a:pt x="15638" y="1075"/>
                  <a:pt x="15556" y="1062"/>
                </a:cubicBezTo>
                <a:cubicBezTo>
                  <a:pt x="15459" y="1046"/>
                  <a:pt x="15387" y="1006"/>
                  <a:pt x="15348" y="948"/>
                </a:cubicBezTo>
                <a:cubicBezTo>
                  <a:pt x="15316" y="898"/>
                  <a:pt x="15256" y="860"/>
                  <a:pt x="15218" y="860"/>
                </a:cubicBezTo>
                <a:cubicBezTo>
                  <a:pt x="15181" y="860"/>
                  <a:pt x="15138" y="844"/>
                  <a:pt x="15118" y="827"/>
                </a:cubicBezTo>
                <a:cubicBezTo>
                  <a:pt x="15064" y="778"/>
                  <a:pt x="14227" y="509"/>
                  <a:pt x="14032" y="478"/>
                </a:cubicBezTo>
                <a:cubicBezTo>
                  <a:pt x="13937" y="462"/>
                  <a:pt x="13789" y="424"/>
                  <a:pt x="13705" y="393"/>
                </a:cubicBezTo>
                <a:cubicBezTo>
                  <a:pt x="13522" y="325"/>
                  <a:pt x="12452" y="120"/>
                  <a:pt x="12103" y="85"/>
                </a:cubicBezTo>
                <a:cubicBezTo>
                  <a:pt x="11511" y="25"/>
                  <a:pt x="10818" y="-4"/>
                  <a:pt x="10193" y="0"/>
                </a:cubicBezTo>
                <a:close/>
              </a:path>
            </a:pathLst>
          </a:custGeom>
          <a:ln w="12700">
            <a:miter lim="400000"/>
          </a:ln>
        </p:spPr>
      </p:pic>
      <p:pic>
        <p:nvPicPr>
          <p:cNvPr id="5" name="guardia-di-finanza-tonda.jpg"/>
          <p:cNvPicPr>
            <a:picLocks noChangeAspect="1"/>
          </p:cNvPicPr>
          <p:nvPr/>
        </p:nvPicPr>
        <p:blipFill>
          <a:blip r:embed="rId2" cstate="print">
            <a:extLst/>
          </a:blip>
          <a:srcRect l="19973" t="8943" r="17725" b="8926"/>
          <a:stretch>
            <a:fillRect/>
          </a:stretch>
        </p:blipFill>
        <p:spPr>
          <a:xfrm>
            <a:off x="1533848" y="2860576"/>
            <a:ext cx="1800200" cy="1821040"/>
          </a:xfrm>
          <a:custGeom>
            <a:avLst/>
            <a:gdLst/>
            <a:ahLst/>
            <a:cxnLst>
              <a:cxn ang="0">
                <a:pos x="wd2" y="hd2"/>
              </a:cxn>
              <a:cxn ang="5400000">
                <a:pos x="wd2" y="hd2"/>
              </a:cxn>
              <a:cxn ang="10800000">
                <a:pos x="wd2" y="hd2"/>
              </a:cxn>
              <a:cxn ang="16200000">
                <a:pos x="wd2" y="hd2"/>
              </a:cxn>
            </a:cxnLst>
            <a:rect l="0" t="0" r="r" b="b"/>
            <a:pathLst>
              <a:path w="21555" h="21594" extrusionOk="0">
                <a:moveTo>
                  <a:pt x="10193" y="0"/>
                </a:moveTo>
                <a:cubicBezTo>
                  <a:pt x="9569" y="4"/>
                  <a:pt x="9012" y="41"/>
                  <a:pt x="8699" y="107"/>
                </a:cubicBezTo>
                <a:cubicBezTo>
                  <a:pt x="7710" y="315"/>
                  <a:pt x="6764" y="611"/>
                  <a:pt x="6114" y="918"/>
                </a:cubicBezTo>
                <a:cubicBezTo>
                  <a:pt x="5678" y="1124"/>
                  <a:pt x="5119" y="1441"/>
                  <a:pt x="5008" y="1543"/>
                </a:cubicBezTo>
                <a:cubicBezTo>
                  <a:pt x="4965" y="1583"/>
                  <a:pt x="4914" y="1613"/>
                  <a:pt x="4897" y="1613"/>
                </a:cubicBezTo>
                <a:cubicBezTo>
                  <a:pt x="4848" y="1613"/>
                  <a:pt x="4395" y="1946"/>
                  <a:pt x="4040" y="2241"/>
                </a:cubicBezTo>
                <a:cubicBezTo>
                  <a:pt x="3669" y="2549"/>
                  <a:pt x="2912" y="3285"/>
                  <a:pt x="2683" y="3559"/>
                </a:cubicBezTo>
                <a:cubicBezTo>
                  <a:pt x="2599" y="3660"/>
                  <a:pt x="2463" y="3812"/>
                  <a:pt x="2383" y="3897"/>
                </a:cubicBezTo>
                <a:cubicBezTo>
                  <a:pt x="2218" y="4072"/>
                  <a:pt x="1773" y="4682"/>
                  <a:pt x="1622" y="4940"/>
                </a:cubicBezTo>
                <a:cubicBezTo>
                  <a:pt x="1356" y="5396"/>
                  <a:pt x="1068" y="5930"/>
                  <a:pt x="955" y="6185"/>
                </a:cubicBezTo>
                <a:cubicBezTo>
                  <a:pt x="712" y="6732"/>
                  <a:pt x="498" y="7302"/>
                  <a:pt x="473" y="7471"/>
                </a:cubicBezTo>
                <a:cubicBezTo>
                  <a:pt x="458" y="7564"/>
                  <a:pt x="422" y="7697"/>
                  <a:pt x="391" y="7765"/>
                </a:cubicBezTo>
                <a:cubicBezTo>
                  <a:pt x="320" y="7920"/>
                  <a:pt x="131" y="8764"/>
                  <a:pt x="54" y="9274"/>
                </a:cubicBezTo>
                <a:cubicBezTo>
                  <a:pt x="-42" y="9905"/>
                  <a:pt x="-3" y="11942"/>
                  <a:pt x="109" y="12158"/>
                </a:cubicBezTo>
                <a:cubicBezTo>
                  <a:pt x="135" y="12208"/>
                  <a:pt x="163" y="12363"/>
                  <a:pt x="206" y="12719"/>
                </a:cubicBezTo>
                <a:cubicBezTo>
                  <a:pt x="209" y="12751"/>
                  <a:pt x="238" y="12870"/>
                  <a:pt x="272" y="12984"/>
                </a:cubicBezTo>
                <a:cubicBezTo>
                  <a:pt x="307" y="13098"/>
                  <a:pt x="335" y="13252"/>
                  <a:pt x="332" y="13325"/>
                </a:cubicBezTo>
                <a:cubicBezTo>
                  <a:pt x="329" y="13399"/>
                  <a:pt x="345" y="13497"/>
                  <a:pt x="369" y="13542"/>
                </a:cubicBezTo>
                <a:cubicBezTo>
                  <a:pt x="393" y="13587"/>
                  <a:pt x="413" y="13674"/>
                  <a:pt x="413" y="13737"/>
                </a:cubicBezTo>
                <a:cubicBezTo>
                  <a:pt x="413" y="13799"/>
                  <a:pt x="428" y="13858"/>
                  <a:pt x="447" y="13869"/>
                </a:cubicBezTo>
                <a:cubicBezTo>
                  <a:pt x="478" y="13888"/>
                  <a:pt x="518" y="14023"/>
                  <a:pt x="554" y="14233"/>
                </a:cubicBezTo>
                <a:cubicBezTo>
                  <a:pt x="563" y="14285"/>
                  <a:pt x="611" y="14403"/>
                  <a:pt x="662" y="14493"/>
                </a:cubicBezTo>
                <a:cubicBezTo>
                  <a:pt x="713" y="14584"/>
                  <a:pt x="758" y="14690"/>
                  <a:pt x="758" y="14732"/>
                </a:cubicBezTo>
                <a:cubicBezTo>
                  <a:pt x="758" y="14816"/>
                  <a:pt x="796" y="14911"/>
                  <a:pt x="1111" y="15555"/>
                </a:cubicBezTo>
                <a:cubicBezTo>
                  <a:pt x="1683" y="16726"/>
                  <a:pt x="2392" y="17689"/>
                  <a:pt x="3332" y="18581"/>
                </a:cubicBezTo>
                <a:cubicBezTo>
                  <a:pt x="5123" y="20281"/>
                  <a:pt x="7305" y="21284"/>
                  <a:pt x="9815" y="21556"/>
                </a:cubicBezTo>
                <a:cubicBezTo>
                  <a:pt x="10068" y="21584"/>
                  <a:pt x="10451" y="21596"/>
                  <a:pt x="10838" y="21593"/>
                </a:cubicBezTo>
                <a:cubicBezTo>
                  <a:pt x="11226" y="21590"/>
                  <a:pt x="11619" y="21573"/>
                  <a:pt x="11895" y="21542"/>
                </a:cubicBezTo>
                <a:cubicBezTo>
                  <a:pt x="13707" y="21335"/>
                  <a:pt x="15298" y="20747"/>
                  <a:pt x="16884" y="19702"/>
                </a:cubicBezTo>
                <a:cubicBezTo>
                  <a:pt x="17094" y="19563"/>
                  <a:pt x="17636" y="19129"/>
                  <a:pt x="17826" y="18949"/>
                </a:cubicBezTo>
                <a:cubicBezTo>
                  <a:pt x="17910" y="18869"/>
                  <a:pt x="18068" y="18719"/>
                  <a:pt x="18178" y="18614"/>
                </a:cubicBezTo>
                <a:cubicBezTo>
                  <a:pt x="18288" y="18510"/>
                  <a:pt x="18378" y="18413"/>
                  <a:pt x="18378" y="18394"/>
                </a:cubicBezTo>
                <a:cubicBezTo>
                  <a:pt x="18378" y="18376"/>
                  <a:pt x="18428" y="18328"/>
                  <a:pt x="18486" y="18291"/>
                </a:cubicBezTo>
                <a:cubicBezTo>
                  <a:pt x="18544" y="18254"/>
                  <a:pt x="18666" y="18139"/>
                  <a:pt x="18760" y="18034"/>
                </a:cubicBezTo>
                <a:cubicBezTo>
                  <a:pt x="18855" y="17930"/>
                  <a:pt x="19021" y="17749"/>
                  <a:pt x="19127" y="17634"/>
                </a:cubicBezTo>
                <a:cubicBezTo>
                  <a:pt x="19350" y="17391"/>
                  <a:pt x="19598" y="17046"/>
                  <a:pt x="19598" y="16984"/>
                </a:cubicBezTo>
                <a:cubicBezTo>
                  <a:pt x="19598" y="16960"/>
                  <a:pt x="19640" y="16905"/>
                  <a:pt x="19687" y="16859"/>
                </a:cubicBezTo>
                <a:cubicBezTo>
                  <a:pt x="19812" y="16736"/>
                  <a:pt x="19965" y="16514"/>
                  <a:pt x="20107" y="16249"/>
                </a:cubicBezTo>
                <a:cubicBezTo>
                  <a:pt x="20175" y="16121"/>
                  <a:pt x="20295" y="15898"/>
                  <a:pt x="20374" y="15757"/>
                </a:cubicBezTo>
                <a:cubicBezTo>
                  <a:pt x="20452" y="15616"/>
                  <a:pt x="20569" y="15374"/>
                  <a:pt x="20633" y="15217"/>
                </a:cubicBezTo>
                <a:cubicBezTo>
                  <a:pt x="20697" y="15060"/>
                  <a:pt x="20762" y="14899"/>
                  <a:pt x="20781" y="14857"/>
                </a:cubicBezTo>
                <a:cubicBezTo>
                  <a:pt x="20814" y="14786"/>
                  <a:pt x="20885" y="14577"/>
                  <a:pt x="21023" y="14137"/>
                </a:cubicBezTo>
                <a:cubicBezTo>
                  <a:pt x="21155" y="13711"/>
                  <a:pt x="21239" y="13366"/>
                  <a:pt x="21278" y="13098"/>
                </a:cubicBezTo>
                <a:cubicBezTo>
                  <a:pt x="21301" y="12942"/>
                  <a:pt x="21337" y="12783"/>
                  <a:pt x="21356" y="12742"/>
                </a:cubicBezTo>
                <a:cubicBezTo>
                  <a:pt x="21402" y="12645"/>
                  <a:pt x="21472" y="12134"/>
                  <a:pt x="21486" y="11805"/>
                </a:cubicBezTo>
                <a:cubicBezTo>
                  <a:pt x="21492" y="11665"/>
                  <a:pt x="21513" y="11316"/>
                  <a:pt x="21531" y="11030"/>
                </a:cubicBezTo>
                <a:cubicBezTo>
                  <a:pt x="21549" y="10732"/>
                  <a:pt x="21558" y="10595"/>
                  <a:pt x="21553" y="10417"/>
                </a:cubicBezTo>
                <a:cubicBezTo>
                  <a:pt x="21548" y="10238"/>
                  <a:pt x="21525" y="10021"/>
                  <a:pt x="21486" y="9568"/>
                </a:cubicBezTo>
                <a:cubicBezTo>
                  <a:pt x="21454" y="9194"/>
                  <a:pt x="21404" y="8810"/>
                  <a:pt x="21375" y="8716"/>
                </a:cubicBezTo>
                <a:cubicBezTo>
                  <a:pt x="21346" y="8623"/>
                  <a:pt x="21312" y="8428"/>
                  <a:pt x="21297" y="8283"/>
                </a:cubicBezTo>
                <a:cubicBezTo>
                  <a:pt x="21282" y="8137"/>
                  <a:pt x="21262" y="7990"/>
                  <a:pt x="21256" y="7956"/>
                </a:cubicBezTo>
                <a:cubicBezTo>
                  <a:pt x="21240" y="7866"/>
                  <a:pt x="21055" y="7277"/>
                  <a:pt x="21015" y="7188"/>
                </a:cubicBezTo>
                <a:cubicBezTo>
                  <a:pt x="20996" y="7147"/>
                  <a:pt x="20941" y="7012"/>
                  <a:pt x="20893" y="6887"/>
                </a:cubicBezTo>
                <a:cubicBezTo>
                  <a:pt x="20845" y="6762"/>
                  <a:pt x="20791" y="6642"/>
                  <a:pt x="20774" y="6622"/>
                </a:cubicBezTo>
                <a:cubicBezTo>
                  <a:pt x="20757" y="6603"/>
                  <a:pt x="20745" y="6551"/>
                  <a:pt x="20744" y="6509"/>
                </a:cubicBezTo>
                <a:cubicBezTo>
                  <a:pt x="20744" y="6398"/>
                  <a:pt x="20306" y="5548"/>
                  <a:pt x="20221" y="5495"/>
                </a:cubicBezTo>
                <a:cubicBezTo>
                  <a:pt x="20195" y="5478"/>
                  <a:pt x="20173" y="5440"/>
                  <a:pt x="20173" y="5410"/>
                </a:cubicBezTo>
                <a:cubicBezTo>
                  <a:pt x="20173" y="5358"/>
                  <a:pt x="20054" y="5159"/>
                  <a:pt x="19914" y="4977"/>
                </a:cubicBezTo>
                <a:cubicBezTo>
                  <a:pt x="19874" y="4925"/>
                  <a:pt x="19811" y="4828"/>
                  <a:pt x="19776" y="4760"/>
                </a:cubicBezTo>
                <a:cubicBezTo>
                  <a:pt x="19741" y="4693"/>
                  <a:pt x="19696" y="4635"/>
                  <a:pt x="19676" y="4635"/>
                </a:cubicBezTo>
                <a:cubicBezTo>
                  <a:pt x="19657" y="4635"/>
                  <a:pt x="19613" y="4580"/>
                  <a:pt x="19580" y="4511"/>
                </a:cubicBezTo>
                <a:cubicBezTo>
                  <a:pt x="19526" y="4399"/>
                  <a:pt x="19430" y="4277"/>
                  <a:pt x="19131" y="3956"/>
                </a:cubicBezTo>
                <a:cubicBezTo>
                  <a:pt x="19083" y="3904"/>
                  <a:pt x="19008" y="3813"/>
                  <a:pt x="18968" y="3750"/>
                </a:cubicBezTo>
                <a:cubicBezTo>
                  <a:pt x="18866" y="3591"/>
                  <a:pt x="17997" y="2748"/>
                  <a:pt x="17892" y="2707"/>
                </a:cubicBezTo>
                <a:cubicBezTo>
                  <a:pt x="17845" y="2689"/>
                  <a:pt x="17809" y="2662"/>
                  <a:pt x="17815" y="2645"/>
                </a:cubicBezTo>
                <a:cubicBezTo>
                  <a:pt x="17831" y="2593"/>
                  <a:pt x="17294" y="2153"/>
                  <a:pt x="17195" y="2138"/>
                </a:cubicBezTo>
                <a:cubicBezTo>
                  <a:pt x="17145" y="2130"/>
                  <a:pt x="17108" y="2102"/>
                  <a:pt x="17114" y="2075"/>
                </a:cubicBezTo>
                <a:cubicBezTo>
                  <a:pt x="17125" y="2023"/>
                  <a:pt x="16978" y="1883"/>
                  <a:pt x="16910" y="1881"/>
                </a:cubicBezTo>
                <a:cubicBezTo>
                  <a:pt x="16887" y="1880"/>
                  <a:pt x="16825" y="1837"/>
                  <a:pt x="16776" y="1785"/>
                </a:cubicBezTo>
                <a:cubicBezTo>
                  <a:pt x="16727" y="1733"/>
                  <a:pt x="16667" y="1690"/>
                  <a:pt x="16643" y="1690"/>
                </a:cubicBezTo>
                <a:cubicBezTo>
                  <a:pt x="16618" y="1690"/>
                  <a:pt x="16563" y="1650"/>
                  <a:pt x="16516" y="1602"/>
                </a:cubicBezTo>
                <a:cubicBezTo>
                  <a:pt x="16470" y="1553"/>
                  <a:pt x="16316" y="1458"/>
                  <a:pt x="16175" y="1389"/>
                </a:cubicBezTo>
                <a:cubicBezTo>
                  <a:pt x="16034" y="1319"/>
                  <a:pt x="15871" y="1224"/>
                  <a:pt x="15812" y="1176"/>
                </a:cubicBezTo>
                <a:cubicBezTo>
                  <a:pt x="15753" y="1127"/>
                  <a:pt x="15638" y="1075"/>
                  <a:pt x="15556" y="1062"/>
                </a:cubicBezTo>
                <a:cubicBezTo>
                  <a:pt x="15459" y="1046"/>
                  <a:pt x="15387" y="1006"/>
                  <a:pt x="15348" y="948"/>
                </a:cubicBezTo>
                <a:cubicBezTo>
                  <a:pt x="15316" y="898"/>
                  <a:pt x="15256" y="860"/>
                  <a:pt x="15218" y="860"/>
                </a:cubicBezTo>
                <a:cubicBezTo>
                  <a:pt x="15181" y="860"/>
                  <a:pt x="15138" y="844"/>
                  <a:pt x="15118" y="827"/>
                </a:cubicBezTo>
                <a:cubicBezTo>
                  <a:pt x="15064" y="778"/>
                  <a:pt x="14227" y="509"/>
                  <a:pt x="14032" y="478"/>
                </a:cubicBezTo>
                <a:cubicBezTo>
                  <a:pt x="13937" y="462"/>
                  <a:pt x="13789" y="424"/>
                  <a:pt x="13705" y="393"/>
                </a:cubicBezTo>
                <a:cubicBezTo>
                  <a:pt x="13522" y="325"/>
                  <a:pt x="12452" y="120"/>
                  <a:pt x="12103" y="85"/>
                </a:cubicBezTo>
                <a:cubicBezTo>
                  <a:pt x="11511" y="25"/>
                  <a:pt x="10818" y="-4"/>
                  <a:pt x="10193" y="0"/>
                </a:cubicBezTo>
                <a:close/>
              </a:path>
            </a:pathLst>
          </a:custGeom>
          <a:ln w="12700">
            <a:miter lim="400000"/>
          </a:ln>
        </p:spPr>
      </p:pic>
    </p:spTree>
  </p:cSld>
  <p:clrMapOvr>
    <a:masterClrMapping/>
  </p:clrMapOvr>
  <p:transition spd="slow" advTm="23000">
    <p:newsfla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hape 143"/>
          <p:cNvSpPr>
            <a:spLocks noGrp="1"/>
          </p:cNvSpPr>
          <p:nvPr>
            <p:ph type="ctrTitle"/>
          </p:nvPr>
        </p:nvSpPr>
        <p:spPr>
          <a:xfrm>
            <a:off x="957784" y="2140496"/>
            <a:ext cx="11054080" cy="2090702"/>
          </a:xfrm>
          <a:prstGeom prst="rect">
            <a:avLst/>
          </a:prstGeom>
        </p:spPr>
        <p:txBody>
          <a:bodyPr>
            <a:noAutofit/>
          </a:bodyPr>
          <a:lstStyle>
            <a:lvl1pPr defTabSz="519937">
              <a:defRPr sz="7119">
                <a:latin typeface="SFNS Display"/>
                <a:ea typeface="SFNS Display"/>
                <a:cs typeface="SFNS Display"/>
                <a:sym typeface="SFNS Display"/>
              </a:defRPr>
            </a:lvl1pPr>
          </a:lstStyle>
          <a:p>
            <a:pPr algn="ctr"/>
            <a:r>
              <a:rPr lang="it-IT" sz="6000" dirty="0">
                <a:latin typeface="+mn-lt"/>
              </a:rPr>
              <a:t>PERCHÉ PAGARE LE TASSE QUANDO </a:t>
            </a:r>
            <a:r>
              <a:rPr lang="it-IT" sz="6000" dirty="0" err="1">
                <a:latin typeface="+mn-lt"/>
              </a:rPr>
              <a:t>C’È</a:t>
            </a:r>
            <a:r>
              <a:rPr lang="it-IT" sz="6000" dirty="0">
                <a:latin typeface="+mn-lt"/>
              </a:rPr>
              <a:t> QUALCUNO CHE NON LE PAGA?</a:t>
            </a:r>
          </a:p>
        </p:txBody>
      </p:sp>
      <p:sp>
        <p:nvSpPr>
          <p:cNvPr id="144" name="Shape 144"/>
          <p:cNvSpPr>
            <a:spLocks noGrp="1"/>
          </p:cNvSpPr>
          <p:nvPr>
            <p:ph type="subTitle" idx="1"/>
          </p:nvPr>
        </p:nvSpPr>
        <p:spPr>
          <a:xfrm>
            <a:off x="597744" y="5452864"/>
            <a:ext cx="11593288" cy="2088232"/>
          </a:xfrm>
          <a:prstGeom prst="rect">
            <a:avLst/>
          </a:prstGeom>
        </p:spPr>
        <p:txBody>
          <a:bodyPr>
            <a:normAutofit/>
          </a:bodyPr>
          <a:lstStyle/>
          <a:p>
            <a:pPr algn="just">
              <a:defRPr>
                <a:latin typeface="SFNS Display Thin"/>
                <a:ea typeface="SFNS Display Thin"/>
                <a:cs typeface="SFNS Display Thin"/>
                <a:sym typeface="SFNS Display Thin"/>
              </a:defRPr>
            </a:pPr>
            <a:r>
              <a:rPr lang="it-IT" dirty="0">
                <a:solidFill>
                  <a:schemeClr val="tx1"/>
                </a:solidFill>
                <a:latin typeface="Arial" pitchFamily="34" charset="0"/>
                <a:cs typeface="Arial" pitchFamily="34" charset="0"/>
              </a:rPr>
              <a:t>Perché l’errore di pochi non può essere la giustificazione ai nostri reati. Inoltre, per evitare di entrare in un circolo vizioso in cui l’evasione produce un aumento delle tasse e una riduzione dei servizi che potrebbe portare altra gente ad evadere.</a:t>
            </a:r>
            <a:endParaRPr dirty="0">
              <a:solidFill>
                <a:schemeClr val="tx1"/>
              </a:solidFill>
              <a:latin typeface="Arial" pitchFamily="34" charset="0"/>
              <a:cs typeface="Arial" pitchFamily="34" charset="0"/>
            </a:endParaRPr>
          </a:p>
        </p:txBody>
      </p:sp>
    </p:spTree>
  </p:cSld>
  <p:clrMapOvr>
    <a:masterClrMapping/>
  </p:clrMapOvr>
  <p:transition spd="slow" advTm="12000">
    <p:newsfla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hape 146"/>
          <p:cNvSpPr>
            <a:spLocks noGrp="1"/>
          </p:cNvSpPr>
          <p:nvPr>
            <p:ph type="ctrTitle"/>
          </p:nvPr>
        </p:nvSpPr>
        <p:spPr>
          <a:xfrm>
            <a:off x="975360" y="2140496"/>
            <a:ext cx="11054080" cy="1249001"/>
          </a:xfrm>
          <a:prstGeom prst="rect">
            <a:avLst/>
          </a:prstGeom>
        </p:spPr>
        <p:txBody>
          <a:bodyPr>
            <a:normAutofit/>
          </a:bodyPr>
          <a:lstStyle>
            <a:lvl1pPr>
              <a:defRPr sz="7800">
                <a:latin typeface="SFNS Display"/>
                <a:ea typeface="SFNS Display"/>
                <a:cs typeface="SFNS Display"/>
                <a:sym typeface="SFNS Display"/>
              </a:defRPr>
            </a:lvl1pPr>
          </a:lstStyle>
          <a:p>
            <a:pPr algn="ctr"/>
            <a:r>
              <a:rPr lang="it-IT" sz="6000" dirty="0">
                <a:latin typeface="+mn-lt"/>
              </a:rPr>
              <a:t>COSA POSSIAMO FARE NOI?</a:t>
            </a:r>
          </a:p>
        </p:txBody>
      </p:sp>
      <p:sp>
        <p:nvSpPr>
          <p:cNvPr id="147" name="Shape 147"/>
          <p:cNvSpPr>
            <a:spLocks noGrp="1"/>
          </p:cNvSpPr>
          <p:nvPr>
            <p:ph type="subTitle" idx="1"/>
          </p:nvPr>
        </p:nvSpPr>
        <p:spPr>
          <a:xfrm>
            <a:off x="741760" y="5452864"/>
            <a:ext cx="11305256" cy="2295873"/>
          </a:xfrm>
          <a:prstGeom prst="rect">
            <a:avLst/>
          </a:prstGeom>
        </p:spPr>
        <p:txBody>
          <a:bodyPr>
            <a:normAutofit/>
          </a:bodyPr>
          <a:lstStyle/>
          <a:p>
            <a:pPr algn="just">
              <a:defRPr>
                <a:latin typeface="SFNS Display Thin"/>
                <a:ea typeface="SFNS Display Thin"/>
                <a:cs typeface="SFNS Display Thin"/>
                <a:sym typeface="SFNS Display Thin"/>
              </a:defRPr>
            </a:pPr>
            <a:r>
              <a:rPr lang="it-IT" dirty="0">
                <a:solidFill>
                  <a:schemeClr val="tx1"/>
                </a:solidFill>
                <a:latin typeface="Arial" pitchFamily="34" charset="0"/>
                <a:cs typeface="Arial" pitchFamily="34" charset="0"/>
              </a:rPr>
              <a:t>Dalle cose più piccole come chiedere sempre lo scontrino a situazioni già più complesse come evitare il ricatto del datore di lavoro che chiede prestazioni senza il versamento dei contributi. Nelle situazioni invece in cui non possiamo operare, allertare prontamente le forze dell’ordine.</a:t>
            </a:r>
            <a:endParaRPr dirty="0">
              <a:solidFill>
                <a:schemeClr val="tx1"/>
              </a:solidFill>
              <a:latin typeface="Arial" pitchFamily="34" charset="0"/>
              <a:cs typeface="Arial" pitchFamily="34" charset="0"/>
            </a:endParaRPr>
          </a:p>
        </p:txBody>
      </p:sp>
    </p:spTree>
  </p:cSld>
  <p:clrMapOvr>
    <a:masterClrMapping/>
  </p:clrMapOvr>
  <p:transition spd="slow" advTm="12000">
    <p:newsfla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p:cNvSpPr>
          <p:nvPr>
            <p:ph type="ctrTitle"/>
          </p:nvPr>
        </p:nvSpPr>
        <p:spPr>
          <a:xfrm>
            <a:off x="1270000" y="2284512"/>
            <a:ext cx="10464800" cy="1177666"/>
          </a:xfrm>
          <a:prstGeom prst="rect">
            <a:avLst/>
          </a:prstGeom>
        </p:spPr>
        <p:txBody>
          <a:bodyPr>
            <a:normAutofit/>
          </a:bodyPr>
          <a:lstStyle>
            <a:lvl1pPr>
              <a:defRPr>
                <a:latin typeface="SFNS Display"/>
                <a:ea typeface="SFNS Display"/>
                <a:cs typeface="SFNS Display"/>
                <a:sym typeface="SFNS Display"/>
              </a:defRPr>
            </a:lvl1pPr>
          </a:lstStyle>
          <a:p>
            <a:pPr algn="ctr"/>
            <a:r>
              <a:rPr lang="it-IT" sz="6000" dirty="0">
                <a:latin typeface="+mn-lt"/>
                <a:cs typeface="Arial" pitchFamily="34" charset="0"/>
              </a:rPr>
              <a:t>I RISCHI DEL MESTIERE</a:t>
            </a:r>
          </a:p>
        </p:txBody>
      </p:sp>
      <p:sp>
        <p:nvSpPr>
          <p:cNvPr id="150" name="Shape 150"/>
          <p:cNvSpPr>
            <a:spLocks noGrp="1"/>
          </p:cNvSpPr>
          <p:nvPr>
            <p:ph type="subTitle" idx="1"/>
          </p:nvPr>
        </p:nvSpPr>
        <p:spPr>
          <a:xfrm>
            <a:off x="669752" y="5452864"/>
            <a:ext cx="11377264" cy="2376264"/>
          </a:xfrm>
          <a:prstGeom prst="rect">
            <a:avLst/>
          </a:prstGeom>
        </p:spPr>
        <p:txBody>
          <a:bodyPr>
            <a:normAutofit/>
          </a:bodyPr>
          <a:lstStyle>
            <a:lvl1pPr>
              <a:defRPr>
                <a:latin typeface="SFNS Display Thin"/>
                <a:ea typeface="SFNS Display Thin"/>
                <a:cs typeface="SFNS Display Thin"/>
                <a:sym typeface="SFNS Display Thin"/>
              </a:defRPr>
            </a:lvl1pPr>
          </a:lstStyle>
          <a:p>
            <a:pPr algn="just"/>
            <a:r>
              <a:rPr lang="it-IT" dirty="0">
                <a:solidFill>
                  <a:schemeClr val="tx1"/>
                </a:solidFill>
                <a:latin typeface="Arial" pitchFamily="34" charset="0"/>
                <a:cs typeface="Arial" pitchFamily="34" charset="0"/>
              </a:rPr>
              <a:t>La polizia finanziaria e chiunque abbia il compito di far rispettare la legge però, viene spesso minacciato e alcune volte ucciso, dai nemici che ci si fanno in questo campo. </a:t>
            </a:r>
            <a:r>
              <a:rPr dirty="0">
                <a:solidFill>
                  <a:schemeClr val="tx1"/>
                </a:solidFill>
                <a:latin typeface="Arial" pitchFamily="34" charset="0"/>
                <a:cs typeface="Arial" pitchFamily="34" charset="0"/>
              </a:rPr>
              <a:t>È </a:t>
            </a:r>
            <a:r>
              <a:rPr lang="it-IT" dirty="0">
                <a:solidFill>
                  <a:schemeClr val="tx1"/>
                </a:solidFill>
                <a:latin typeface="Arial" pitchFamily="34" charset="0"/>
                <a:cs typeface="Arial" pitchFamily="34" charset="0"/>
              </a:rPr>
              <a:t>questo il caso </a:t>
            </a:r>
            <a:r>
              <a:rPr dirty="0" err="1">
                <a:solidFill>
                  <a:schemeClr val="tx1"/>
                </a:solidFill>
                <a:latin typeface="Arial" pitchFamily="34" charset="0"/>
                <a:cs typeface="Arial" pitchFamily="34" charset="0"/>
              </a:rPr>
              <a:t>di</a:t>
            </a:r>
            <a:r>
              <a:rPr dirty="0">
                <a:solidFill>
                  <a:schemeClr val="tx1"/>
                </a:solidFill>
                <a:latin typeface="Arial" pitchFamily="34" charset="0"/>
                <a:cs typeface="Arial" pitchFamily="34" charset="0"/>
              </a:rPr>
              <a:t> Giorgio </a:t>
            </a:r>
            <a:r>
              <a:rPr dirty="0" err="1">
                <a:solidFill>
                  <a:schemeClr val="tx1"/>
                </a:solidFill>
                <a:latin typeface="Arial" pitchFamily="34" charset="0"/>
                <a:cs typeface="Arial" pitchFamily="34" charset="0"/>
              </a:rPr>
              <a:t>Ambrosoli</a:t>
            </a:r>
            <a:r>
              <a:rPr dirty="0">
                <a:solidFill>
                  <a:schemeClr val="tx1"/>
                </a:solidFill>
                <a:latin typeface="Arial" pitchFamily="34" charset="0"/>
                <a:cs typeface="Arial" pitchFamily="34" charset="0"/>
              </a:rPr>
              <a:t>, </a:t>
            </a:r>
            <a:r>
              <a:rPr lang="it-IT" dirty="0">
                <a:solidFill>
                  <a:schemeClr val="tx1"/>
                </a:solidFill>
                <a:latin typeface="Arial" pitchFamily="34" charset="0"/>
                <a:cs typeface="Arial" pitchFamily="34" charset="0"/>
              </a:rPr>
              <a:t>il quale cercando di far rispettare le leggi nell’interesse di tutti, è stato assassinato.</a:t>
            </a:r>
            <a:endParaRPr dirty="0">
              <a:solidFill>
                <a:schemeClr val="tx1"/>
              </a:solidFill>
              <a:latin typeface="Arial" pitchFamily="34" charset="0"/>
              <a:cs typeface="Arial" pitchFamily="34" charset="0"/>
            </a:endParaRPr>
          </a:p>
        </p:txBody>
      </p:sp>
    </p:spTree>
  </p:cSld>
  <p:clrMapOvr>
    <a:masterClrMapping/>
  </p:clrMapOvr>
  <p:transition spd="slow" advTm="12000">
    <p:newsfla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p:cNvSpPr>
          <p:nvPr>
            <p:ph type="ctrTitle"/>
          </p:nvPr>
        </p:nvSpPr>
        <p:spPr>
          <a:xfrm>
            <a:off x="957784" y="3004592"/>
            <a:ext cx="11061948" cy="875076"/>
          </a:xfrm>
          <a:prstGeom prst="rect">
            <a:avLst/>
          </a:prstGeom>
        </p:spPr>
        <p:txBody>
          <a:bodyPr>
            <a:noAutofit/>
          </a:bodyPr>
          <a:lstStyle>
            <a:lvl1pPr>
              <a:defRPr>
                <a:latin typeface="SFNS Display Thin"/>
                <a:ea typeface="SFNS Display Thin"/>
                <a:cs typeface="SFNS Display Thin"/>
                <a:sym typeface="SFNS Display Thin"/>
              </a:defRPr>
            </a:lvl1pPr>
          </a:lstStyle>
          <a:p>
            <a:pPr algn="ctr"/>
            <a:r>
              <a:rPr lang="it-IT" sz="6000" dirty="0">
                <a:latin typeface="+mn-lt"/>
              </a:rPr>
              <a:t>CHI ERA GIORGIO AMBROSOLI?</a:t>
            </a:r>
          </a:p>
        </p:txBody>
      </p:sp>
      <p:sp>
        <p:nvSpPr>
          <p:cNvPr id="154" name="Shape 154"/>
          <p:cNvSpPr>
            <a:spLocks noGrp="1"/>
          </p:cNvSpPr>
          <p:nvPr>
            <p:ph type="subTitle" idx="1"/>
          </p:nvPr>
        </p:nvSpPr>
        <p:spPr>
          <a:xfrm>
            <a:off x="741760" y="5524872"/>
            <a:ext cx="11233248" cy="2304256"/>
          </a:xfrm>
          <a:prstGeom prst="rect">
            <a:avLst/>
          </a:prstGeom>
        </p:spPr>
        <p:txBody>
          <a:bodyPr>
            <a:normAutofit/>
          </a:bodyPr>
          <a:lstStyle>
            <a:lvl1pPr>
              <a:defRPr>
                <a:latin typeface="SFNS Display Thin"/>
                <a:ea typeface="SFNS Display Thin"/>
                <a:cs typeface="SFNS Display Thin"/>
                <a:sym typeface="SFNS Display Thin"/>
              </a:defRPr>
            </a:lvl1pPr>
          </a:lstStyle>
          <a:p>
            <a:pPr algn="just"/>
            <a:r>
              <a:rPr dirty="0">
                <a:solidFill>
                  <a:schemeClr val="tx1"/>
                </a:solidFill>
                <a:latin typeface="Arial" pitchFamily="34" charset="0"/>
                <a:cs typeface="Arial" pitchFamily="34" charset="0"/>
              </a:rPr>
              <a:t>Giorgio </a:t>
            </a:r>
            <a:r>
              <a:rPr dirty="0" err="1">
                <a:solidFill>
                  <a:schemeClr val="tx1"/>
                </a:solidFill>
                <a:latin typeface="Arial" pitchFamily="34" charset="0"/>
                <a:cs typeface="Arial" pitchFamily="34" charset="0"/>
              </a:rPr>
              <a:t>Ambrosoli</a:t>
            </a:r>
            <a:r>
              <a:rPr dirty="0">
                <a:solidFill>
                  <a:schemeClr val="tx1"/>
                </a:solidFill>
                <a:latin typeface="Arial" pitchFamily="34" charset="0"/>
                <a:cs typeface="Arial" pitchFamily="34" charset="0"/>
              </a:rPr>
              <a:t> </a:t>
            </a:r>
            <a:r>
              <a:rPr lang="it-IT" dirty="0">
                <a:solidFill>
                  <a:schemeClr val="tx1"/>
                </a:solidFill>
                <a:latin typeface="Arial" pitchFamily="34" charset="0"/>
                <a:cs typeface="Arial" pitchFamily="34" charset="0"/>
              </a:rPr>
              <a:t>nasce </a:t>
            </a:r>
            <a:r>
              <a:rPr dirty="0">
                <a:solidFill>
                  <a:schemeClr val="tx1"/>
                </a:solidFill>
                <a:latin typeface="Arial" pitchFamily="34" charset="0"/>
                <a:cs typeface="Arial" pitchFamily="34" charset="0"/>
              </a:rPr>
              <a:t>a Milano </a:t>
            </a:r>
            <a:r>
              <a:rPr lang="it-IT" dirty="0">
                <a:solidFill>
                  <a:schemeClr val="tx1"/>
                </a:solidFill>
                <a:latin typeface="Arial" pitchFamily="34" charset="0"/>
                <a:cs typeface="Arial" pitchFamily="34" charset="0"/>
              </a:rPr>
              <a:t>nel</a:t>
            </a:r>
            <a:r>
              <a:rPr dirty="0">
                <a:solidFill>
                  <a:schemeClr val="tx1"/>
                </a:solidFill>
                <a:latin typeface="Arial" pitchFamily="34" charset="0"/>
                <a:cs typeface="Arial" pitchFamily="34" charset="0"/>
              </a:rPr>
              <a:t> 1933 </a:t>
            </a:r>
            <a:r>
              <a:rPr dirty="0" err="1">
                <a:solidFill>
                  <a:schemeClr val="tx1"/>
                </a:solidFill>
                <a:latin typeface="Arial" pitchFamily="34" charset="0"/>
                <a:cs typeface="Arial" pitchFamily="34" charset="0"/>
              </a:rPr>
              <a:t>da</a:t>
            </a:r>
            <a:r>
              <a:rPr dirty="0">
                <a:solidFill>
                  <a:schemeClr val="tx1"/>
                </a:solidFill>
                <a:latin typeface="Arial" pitchFamily="34" charset="0"/>
                <a:cs typeface="Arial" pitchFamily="34" charset="0"/>
              </a:rPr>
              <a:t> </a:t>
            </a:r>
            <a:r>
              <a:rPr lang="it-IT" dirty="0">
                <a:solidFill>
                  <a:schemeClr val="tx1"/>
                </a:solidFill>
                <a:latin typeface="Arial" pitchFamily="34" charset="0"/>
                <a:cs typeface="Arial" pitchFamily="34" charset="0"/>
              </a:rPr>
              <a:t>una famiglia borghese</a:t>
            </a:r>
            <a:r>
              <a:rPr dirty="0">
                <a:solidFill>
                  <a:schemeClr val="tx1"/>
                </a:solidFill>
                <a:latin typeface="Arial" pitchFamily="34" charset="0"/>
                <a:cs typeface="Arial" pitchFamily="34" charset="0"/>
              </a:rPr>
              <a:t>.</a:t>
            </a:r>
            <a:r>
              <a:rPr lang="it-IT" dirty="0">
                <a:solidFill>
                  <a:schemeClr val="tx1"/>
                </a:solidFill>
                <a:latin typeface="Arial" pitchFamily="34" charset="0"/>
                <a:cs typeface="Arial" pitchFamily="34" charset="0"/>
              </a:rPr>
              <a:t> Studia giurisprudenza e si specializza in diritto fallimentare. Viene poi scelto nel 1974 dalla Banca d’Italia come liquidatore della Banca Privata, portata ormai al fallimento da Michele Sindona.</a:t>
            </a:r>
            <a:endParaRPr dirty="0">
              <a:solidFill>
                <a:schemeClr val="tx1"/>
              </a:solidFill>
              <a:latin typeface="Arial" pitchFamily="34" charset="0"/>
              <a:cs typeface="Arial" pitchFamily="34" charset="0"/>
            </a:endParaRPr>
          </a:p>
        </p:txBody>
      </p:sp>
    </p:spTree>
  </p:cSld>
  <p:clrMapOvr>
    <a:masterClrMapping/>
  </p:clrMapOvr>
  <p:transition spd="slow" advTm="11000">
    <p:newsflash/>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png"/></Relationships>
</file>

<file path=ppt/theme/theme1.xml><?xml version="1.0" encoding="utf-8"?>
<a:theme xmlns:a="http://schemas.openxmlformats.org/drawingml/2006/main" name="Astro">
  <a:themeElements>
    <a:clrScheme name="Astr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str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Aspect</Template>
  <TotalTime>570</TotalTime>
  <Words>1265</Words>
  <Application>Microsoft Office PowerPoint</Application>
  <PresentationFormat>Personalizzato</PresentationFormat>
  <Paragraphs>50</Paragraphs>
  <Slides>22</Slides>
  <Notes>2</Notes>
  <HiddenSlides>0</HiddenSlides>
  <MMClips>3</MMClips>
  <ScaleCrop>false</ScaleCrop>
  <HeadingPairs>
    <vt:vector size="4" baseType="variant">
      <vt:variant>
        <vt:lpstr>Tema</vt:lpstr>
      </vt:variant>
      <vt:variant>
        <vt:i4>1</vt:i4>
      </vt:variant>
      <vt:variant>
        <vt:lpstr>Titoli diapositive</vt:lpstr>
      </vt:variant>
      <vt:variant>
        <vt:i4>22</vt:i4>
      </vt:variant>
    </vt:vector>
  </HeadingPairs>
  <TitlesOfParts>
    <vt:vector size="23" baseType="lpstr">
      <vt:lpstr>Astro</vt:lpstr>
      <vt:lpstr>GIORGIO AMBROSOLI</vt:lpstr>
      <vt:lpstr>PER INIZIARE:</vt:lpstr>
      <vt:lpstr>I REATI FINANZIARI</vt:lpstr>
      <vt:lpstr>L’EVASIONE FISCALE:</vt:lpstr>
      <vt:lpstr>IL CONTRASTO AI REATI FINANZIARI:</vt:lpstr>
      <vt:lpstr>PERCHÉ PAGARE LE TASSE QUANDO C’È QUALCUNO CHE NON LE PAGA?</vt:lpstr>
      <vt:lpstr>COSA POSSIAMO FARE NOI?</vt:lpstr>
      <vt:lpstr>I RISCHI DEL MESTIERE</vt:lpstr>
      <vt:lpstr>CHI ERA GIORGIO AMBROSOLI?</vt:lpstr>
      <vt:lpstr>LA LIQUIDAZIONE DELLA BANCA PRIVATA ITALIANA</vt:lpstr>
      <vt:lpstr>AD UN PASSO DALLA FIRMA …</vt:lpstr>
      <vt:lpstr>L’ASSASSINIO</vt:lpstr>
      <vt:lpstr>MICHELE SINDONA:</vt:lpstr>
      <vt:lpstr>I PROBLEMI CON LA GIUSTIZIA DI SINDONA</vt:lpstr>
      <vt:lpstr>AMBROSOLI E LE PRESSIONI CHE HA RICEVUTO:</vt:lpstr>
      <vt:lpstr>COSA PUÒ TRASMETTERCI AMBROSOLI?</vt:lpstr>
      <vt:lpstr>L’”EREDITÀ” DI AMBROSOLI</vt:lpstr>
      <vt:lpstr>L’”EREDITÀ” DI AMBROSOLI</vt:lpstr>
      <vt:lpstr>Diapositiva 19</vt:lpstr>
      <vt:lpstr>Diapositiva 20</vt:lpstr>
      <vt:lpstr>Intervista Silvio Novembre: Il senso del dovere</vt:lpstr>
      <vt:lpstr>Diapositiva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Giorgio Ambrosoli</dc:title>
  <dc:creator>Manuele Schiff</dc:creator>
  <cp:lastModifiedBy>mondani.emilio</cp:lastModifiedBy>
  <cp:revision>75</cp:revision>
  <dcterms:modified xsi:type="dcterms:W3CDTF">2016-05-02T08:15:09Z</dcterms:modified>
</cp:coreProperties>
</file>