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7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image" Target="../media/image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D01023-8F8B-4FAC-A1C6-09A3989344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5F5500E-150C-4390-BDEC-8289780A6F28}">
      <dgm:prSet phldrT="[Testo]" custT="1"/>
      <dgm:spPr/>
      <dgm:t>
        <a:bodyPr/>
        <a:lstStyle/>
        <a:p>
          <a:r>
            <a:rPr lang="it-IT" sz="6000" dirty="0" smtClean="0"/>
            <a:t>Fusione dell’H in He</a:t>
          </a:r>
          <a:endParaRPr lang="it-IT" sz="6000" dirty="0"/>
        </a:p>
      </dgm:t>
    </dgm:pt>
    <dgm:pt modelId="{3F618A23-4071-4CB5-8284-34D6630FEDA5}" type="parTrans" cxnId="{F5349242-631A-446C-9983-6C4507BE2282}">
      <dgm:prSet/>
      <dgm:spPr/>
      <dgm:t>
        <a:bodyPr/>
        <a:lstStyle/>
        <a:p>
          <a:endParaRPr lang="it-IT"/>
        </a:p>
      </dgm:t>
    </dgm:pt>
    <dgm:pt modelId="{CDEDBE43-32BD-424E-8A51-262FF6C99FC1}" type="sibTrans" cxnId="{F5349242-631A-446C-9983-6C4507BE2282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3AAE5114-6B19-461D-9165-F4259608CCE3}">
          <dgm:prSet phldrT="[Testo]"/>
          <dgm:spPr/>
          <dgm:t>
            <a:bodyPr/>
            <a:lstStyle/>
            <a:p>
              <a:r>
                <a:rPr lang="it-IT" dirty="0" smtClean="0"/>
                <a:t>Ciclo </a:t>
              </a:r>
            </a:p>
            <a:p>
              <a:r>
                <a:rPr lang="it-IT" dirty="0" smtClean="0"/>
                <a:t>protone-protone</a:t>
              </a:r>
            </a:p>
            <a:p>
              <a:r>
                <a:rPr lang="it-IT" dirty="0" smtClean="0"/>
                <a:t>(</a:t>
              </a:r>
              <a14:m>
                <m:oMath xmlns:m="http://schemas.openxmlformats.org/officeDocument/2006/math">
                  <m:r>
                    <a:rPr lang="it-IT" b="0" i="1" smtClean="0">
                      <a:latin typeface="Cambria Math"/>
                    </a:rPr>
                    <m:t>𝑀</m:t>
                  </m:r>
                  <m:r>
                    <a:rPr lang="it-IT" b="0" i="1" smtClean="0">
                      <a:latin typeface="Cambria Math"/>
                    </a:rPr>
                    <m:t>&lt;1,5</m:t>
                  </m:r>
                  <m:sSub>
                    <m:sSubPr>
                      <m:ctrlPr>
                        <a:rPr lang="it-IT" b="0" i="1" smtClean="0">
                          <a:latin typeface="Cambria Math"/>
                        </a:rPr>
                      </m:ctrlPr>
                    </m:sSubPr>
                    <m:e>
                      <m:r>
                        <a:rPr lang="it-IT" b="0" i="1" smtClean="0">
                          <a:latin typeface="Cambria Math"/>
                        </a:rPr>
                        <m:t>𝑀</m:t>
                      </m:r>
                    </m:e>
                    <m:sub>
                      <m:r>
                        <a:rPr lang="it-IT" b="0" i="1" smtClean="0">
                          <a:latin typeface="Cambria Math"/>
                        </a:rPr>
                        <m:t>𝑠𝑜𝑙𝑒</m:t>
                      </m:r>
                    </m:sub>
                  </m:sSub>
                </m:oMath>
              </a14:m>
              <a:r>
                <a:rPr lang="it-IT" dirty="0" smtClean="0"/>
                <a:t>)</a:t>
              </a:r>
              <a:endParaRPr lang="it-IT" dirty="0"/>
            </a:p>
          </dgm:t>
        </dgm:pt>
      </mc:Choice>
      <mc:Fallback xmlns="">
        <dgm:pt modelId="{3AAE5114-6B19-461D-9165-F4259608CCE3}">
          <dgm:prSet phldrT="[Testo]"/>
          <dgm:spPr/>
          <dgm:t>
            <a:bodyPr/>
            <a:lstStyle/>
            <a:p>
              <a:r>
                <a:rPr lang="it-IT" dirty="0" smtClean="0"/>
                <a:t>Ciclo </a:t>
              </a:r>
            </a:p>
            <a:p>
              <a:r>
                <a:rPr lang="it-IT" dirty="0" smtClean="0"/>
                <a:t>protone-protone</a:t>
              </a:r>
            </a:p>
            <a:p>
              <a:r>
                <a:rPr lang="it-IT" dirty="0" smtClean="0"/>
                <a:t>(</a:t>
              </a:r>
              <a:r>
                <a:rPr lang="it-IT" b="0" i="0" smtClean="0">
                  <a:latin typeface="Cambria Math"/>
                </a:rPr>
                <a:t>𝑀&lt;1,5𝑀_𝑠𝑜𝑙𝑒</a:t>
              </a:r>
              <a:r>
                <a:rPr lang="it-IT" dirty="0" smtClean="0"/>
                <a:t>)</a:t>
              </a:r>
              <a:endParaRPr lang="it-IT" dirty="0"/>
            </a:p>
          </dgm:t>
        </dgm:pt>
      </mc:Fallback>
    </mc:AlternateContent>
    <dgm:pt modelId="{3E00DAB4-4DD0-4C73-9370-887FEFE6F29A}" type="parTrans" cxnId="{61BB3C15-412A-4599-A64F-A80EC93A6EDB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5FD2C690-45C7-4C36-8FCA-61A66386EA0F}" type="sibTrans" cxnId="{61BB3C15-412A-4599-A64F-A80EC93A6EDB}">
      <dgm:prSet/>
      <dgm:spPr/>
      <dgm:t>
        <a:bodyPr/>
        <a:lstStyle/>
        <a:p>
          <a:endParaRPr lang="it-IT"/>
        </a:p>
      </dgm:t>
    </dgm:pt>
    <mc:AlternateContent xmlns:mc="http://schemas.openxmlformats.org/markup-compatibility/2006" xmlns:a14="http://schemas.microsoft.com/office/drawing/2010/main">
      <mc:Choice Requires="a14">
        <dgm:pt modelId="{04FA9988-F023-46FA-B3E1-573119CA517E}">
          <dgm:prSet phldrT="[Testo]" custT="1"/>
          <dgm:spPr/>
          <dgm:t>
            <a:bodyPr/>
            <a:lstStyle/>
            <a:p>
              <a:r>
                <a:rPr lang="it-IT" sz="3500" dirty="0" smtClean="0"/>
                <a:t>Ciclo CNO</a:t>
              </a:r>
            </a:p>
            <a:p>
              <a:r>
                <a:rPr lang="it-IT" sz="2400" dirty="0" smtClean="0"/>
                <a:t>Carbonio-Azoto-Ossigeno</a:t>
              </a:r>
            </a:p>
            <a:p>
              <a:r>
                <a:rPr lang="it-IT" sz="3500" dirty="0" smtClean="0"/>
                <a:t>(</a:t>
              </a:r>
              <a14:m>
                <m:oMath xmlns:m="http://schemas.openxmlformats.org/officeDocument/2006/math">
                  <m:r>
                    <a:rPr lang="it-IT" sz="3500" b="0" i="1" smtClean="0">
                      <a:latin typeface="Cambria Math"/>
                    </a:rPr>
                    <m:t>𝑀</m:t>
                  </m:r>
                  <m:r>
                    <a:rPr lang="it-IT" sz="3500" b="0" i="1" smtClean="0">
                      <a:latin typeface="Cambria Math"/>
                    </a:rPr>
                    <m:t>&gt;1,5</m:t>
                  </m:r>
                  <m:sSub>
                    <m:sSubPr>
                      <m:ctrlPr>
                        <a:rPr lang="it-IT" sz="3500" b="0" i="1" smtClean="0">
                          <a:latin typeface="Cambria Math"/>
                        </a:rPr>
                      </m:ctrlPr>
                    </m:sSubPr>
                    <m:e>
                      <m:r>
                        <a:rPr lang="it-IT" sz="3500" b="0" i="1" smtClean="0">
                          <a:latin typeface="Cambria Math"/>
                        </a:rPr>
                        <m:t>𝑀</m:t>
                      </m:r>
                    </m:e>
                    <m:sub>
                      <m:r>
                        <a:rPr lang="it-IT" sz="3500" b="0" i="1" smtClean="0">
                          <a:latin typeface="Cambria Math"/>
                        </a:rPr>
                        <m:t>𝑠𝑜𝑙𝑒</m:t>
                      </m:r>
                    </m:sub>
                  </m:sSub>
                </m:oMath>
              </a14:m>
              <a:r>
                <a:rPr lang="it-IT" sz="3500" dirty="0" smtClean="0"/>
                <a:t>)</a:t>
              </a:r>
              <a:endParaRPr lang="it-IT" sz="3500" dirty="0"/>
            </a:p>
          </dgm:t>
        </dgm:pt>
      </mc:Choice>
      <mc:Fallback xmlns="">
        <dgm:pt modelId="{04FA9988-F023-46FA-B3E1-573119CA517E}">
          <dgm:prSet phldrT="[Testo]" custT="1"/>
          <dgm:spPr/>
          <dgm:t>
            <a:bodyPr/>
            <a:lstStyle/>
            <a:p>
              <a:r>
                <a:rPr lang="it-IT" sz="3500" dirty="0" smtClean="0"/>
                <a:t>Ciclo CNO</a:t>
              </a:r>
            </a:p>
            <a:p>
              <a:r>
                <a:rPr lang="it-IT" sz="2400" dirty="0" smtClean="0"/>
                <a:t>Carbonio-Azoto-Ossigeno</a:t>
              </a:r>
            </a:p>
            <a:p>
              <a:r>
                <a:rPr lang="it-IT" sz="3500" dirty="0" smtClean="0"/>
                <a:t>(</a:t>
              </a:r>
              <a:r>
                <a:rPr lang="it-IT" sz="3500" b="0" i="0" smtClean="0">
                  <a:latin typeface="Cambria Math"/>
                </a:rPr>
                <a:t>𝑀</a:t>
              </a:r>
              <a:r>
                <a:rPr lang="it-IT" sz="3500" b="0" i="0" smtClean="0">
                  <a:latin typeface="Cambria Math"/>
                </a:rPr>
                <a:t>&gt;</a:t>
              </a:r>
              <a:r>
                <a:rPr lang="it-IT" sz="3500" b="0" i="0" smtClean="0">
                  <a:latin typeface="Cambria Math"/>
                </a:rPr>
                <a:t>1,5𝑀_𝑠𝑜𝑙𝑒</a:t>
              </a:r>
              <a:r>
                <a:rPr lang="it-IT" sz="3500" dirty="0" smtClean="0"/>
                <a:t>)</a:t>
              </a:r>
              <a:endParaRPr lang="it-IT" sz="3500" dirty="0"/>
            </a:p>
          </dgm:t>
        </dgm:pt>
      </mc:Fallback>
    </mc:AlternateContent>
    <dgm:pt modelId="{03C52FE0-344B-41EF-B089-F0EEE3AF6D59}" type="parTrans" cxnId="{C36C06EE-DBD3-41DE-AF04-5DDB60F3DDC4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AE03D792-7303-4C44-B6C3-406AE69F75FD}" type="sibTrans" cxnId="{C36C06EE-DBD3-41DE-AF04-5DDB60F3DDC4}">
      <dgm:prSet/>
      <dgm:spPr/>
      <dgm:t>
        <a:bodyPr/>
        <a:lstStyle/>
        <a:p>
          <a:endParaRPr lang="it-IT"/>
        </a:p>
      </dgm:t>
    </dgm:pt>
    <dgm:pt modelId="{C92648A6-F370-440C-84A4-91FA21F5F260}" type="pres">
      <dgm:prSet presAssocID="{63D01023-8F8B-4FAC-A1C6-09A3989344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7F33548-E90E-4A3F-B25B-ECADB371CD74}" type="pres">
      <dgm:prSet presAssocID="{55F5500E-150C-4390-BDEC-8289780A6F28}" presName="hierRoot1" presStyleCnt="0">
        <dgm:presLayoutVars>
          <dgm:hierBranch val="init"/>
        </dgm:presLayoutVars>
      </dgm:prSet>
      <dgm:spPr/>
    </dgm:pt>
    <dgm:pt modelId="{A856704A-2035-491B-AABB-7C9413929586}" type="pres">
      <dgm:prSet presAssocID="{55F5500E-150C-4390-BDEC-8289780A6F28}" presName="rootComposite1" presStyleCnt="0"/>
      <dgm:spPr/>
    </dgm:pt>
    <dgm:pt modelId="{B02E9661-A6C6-4EDC-84F5-B4C7A2B7648C}" type="pres">
      <dgm:prSet presAssocID="{55F5500E-150C-4390-BDEC-8289780A6F28}" presName="rootText1" presStyleLbl="node0" presStyleIdx="0" presStyleCnt="1" custScaleX="219887" custLinFactNeighborX="1364" custLinFactNeighborY="57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0DD9DBE-311D-44C6-A451-00B6AC0BE87B}" type="pres">
      <dgm:prSet presAssocID="{55F5500E-150C-4390-BDEC-8289780A6F28}" presName="rootConnector1" presStyleLbl="node1" presStyleIdx="0" presStyleCnt="0"/>
      <dgm:spPr/>
      <dgm:t>
        <a:bodyPr/>
        <a:lstStyle/>
        <a:p>
          <a:endParaRPr lang="it-IT"/>
        </a:p>
      </dgm:t>
    </dgm:pt>
    <dgm:pt modelId="{9189C925-1FCF-427F-B443-5A99A92C02B3}" type="pres">
      <dgm:prSet presAssocID="{55F5500E-150C-4390-BDEC-8289780A6F28}" presName="hierChild2" presStyleCnt="0"/>
      <dgm:spPr/>
    </dgm:pt>
    <dgm:pt modelId="{680642EB-368D-4A71-A71C-9E578DA54B95}" type="pres">
      <dgm:prSet presAssocID="{3E00DAB4-4DD0-4C73-9370-887FEFE6F29A}" presName="Name37" presStyleLbl="parChTrans1D2" presStyleIdx="0" presStyleCnt="2"/>
      <dgm:spPr/>
      <dgm:t>
        <a:bodyPr/>
        <a:lstStyle/>
        <a:p>
          <a:endParaRPr lang="it-IT"/>
        </a:p>
      </dgm:t>
    </dgm:pt>
    <dgm:pt modelId="{8D5516E6-072C-4FD2-A87A-28CB1A3389A3}" type="pres">
      <dgm:prSet presAssocID="{3AAE5114-6B19-461D-9165-F4259608CCE3}" presName="hierRoot2" presStyleCnt="0">
        <dgm:presLayoutVars>
          <dgm:hierBranch val="init"/>
        </dgm:presLayoutVars>
      </dgm:prSet>
      <dgm:spPr/>
    </dgm:pt>
    <dgm:pt modelId="{C441EACE-4715-4BC7-9393-DF298C2685D6}" type="pres">
      <dgm:prSet presAssocID="{3AAE5114-6B19-461D-9165-F4259608CCE3}" presName="rootComposite" presStyleCnt="0"/>
      <dgm:spPr/>
    </dgm:pt>
    <dgm:pt modelId="{ABE66C3C-16B8-4D9C-8A17-87EE6CC24C0C}" type="pres">
      <dgm:prSet presAssocID="{3AAE5114-6B19-461D-9165-F4259608CCE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542242D-B7A0-4699-BD42-E78A154B0487}" type="pres">
      <dgm:prSet presAssocID="{3AAE5114-6B19-461D-9165-F4259608CCE3}" presName="rootConnector" presStyleLbl="node2" presStyleIdx="0" presStyleCnt="2"/>
      <dgm:spPr/>
      <dgm:t>
        <a:bodyPr/>
        <a:lstStyle/>
        <a:p>
          <a:endParaRPr lang="it-IT"/>
        </a:p>
      </dgm:t>
    </dgm:pt>
    <dgm:pt modelId="{63A0EBFE-8523-40F7-93EA-66203085184B}" type="pres">
      <dgm:prSet presAssocID="{3AAE5114-6B19-461D-9165-F4259608CCE3}" presName="hierChild4" presStyleCnt="0"/>
      <dgm:spPr/>
    </dgm:pt>
    <dgm:pt modelId="{2ECE79C7-B0EC-43D4-AF09-862D55DBF6B4}" type="pres">
      <dgm:prSet presAssocID="{3AAE5114-6B19-461D-9165-F4259608CCE3}" presName="hierChild5" presStyleCnt="0"/>
      <dgm:spPr/>
    </dgm:pt>
    <dgm:pt modelId="{649A77C9-31FC-4329-9D55-E20B2D1C532F}" type="pres">
      <dgm:prSet presAssocID="{03C52FE0-344B-41EF-B089-F0EEE3AF6D59}" presName="Name37" presStyleLbl="parChTrans1D2" presStyleIdx="1" presStyleCnt="2"/>
      <dgm:spPr/>
      <dgm:t>
        <a:bodyPr/>
        <a:lstStyle/>
        <a:p>
          <a:endParaRPr lang="it-IT"/>
        </a:p>
      </dgm:t>
    </dgm:pt>
    <dgm:pt modelId="{7468802D-7E00-42BF-B821-48C70B3F0B0A}" type="pres">
      <dgm:prSet presAssocID="{04FA9988-F023-46FA-B3E1-573119CA517E}" presName="hierRoot2" presStyleCnt="0">
        <dgm:presLayoutVars>
          <dgm:hierBranch val="init"/>
        </dgm:presLayoutVars>
      </dgm:prSet>
      <dgm:spPr/>
    </dgm:pt>
    <dgm:pt modelId="{797D3676-E637-4B6F-A4F7-770ADF0CD89E}" type="pres">
      <dgm:prSet presAssocID="{04FA9988-F023-46FA-B3E1-573119CA517E}" presName="rootComposite" presStyleCnt="0"/>
      <dgm:spPr/>
    </dgm:pt>
    <dgm:pt modelId="{7CF8D088-4FF7-4347-94EF-E5C866A1E0BB}" type="pres">
      <dgm:prSet presAssocID="{04FA9988-F023-46FA-B3E1-573119CA517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0A4E06A-7193-4B71-A6F5-9DDC6CF813C6}" type="pres">
      <dgm:prSet presAssocID="{04FA9988-F023-46FA-B3E1-573119CA517E}" presName="rootConnector" presStyleLbl="node2" presStyleIdx="1" presStyleCnt="2"/>
      <dgm:spPr/>
      <dgm:t>
        <a:bodyPr/>
        <a:lstStyle/>
        <a:p>
          <a:endParaRPr lang="it-IT"/>
        </a:p>
      </dgm:t>
    </dgm:pt>
    <dgm:pt modelId="{B7D141AC-9D67-48D5-BD98-CA4D6D78C3CA}" type="pres">
      <dgm:prSet presAssocID="{04FA9988-F023-46FA-B3E1-573119CA517E}" presName="hierChild4" presStyleCnt="0"/>
      <dgm:spPr/>
    </dgm:pt>
    <dgm:pt modelId="{8976A9BD-56A3-4867-B200-D26C64297B6C}" type="pres">
      <dgm:prSet presAssocID="{04FA9988-F023-46FA-B3E1-573119CA517E}" presName="hierChild5" presStyleCnt="0"/>
      <dgm:spPr/>
    </dgm:pt>
    <dgm:pt modelId="{EEE346E9-3959-41B1-92E0-D08A6ACCEDD3}" type="pres">
      <dgm:prSet presAssocID="{55F5500E-150C-4390-BDEC-8289780A6F28}" presName="hierChild3" presStyleCnt="0"/>
      <dgm:spPr/>
    </dgm:pt>
  </dgm:ptLst>
  <dgm:cxnLst>
    <dgm:cxn modelId="{F5349242-631A-446C-9983-6C4507BE2282}" srcId="{63D01023-8F8B-4FAC-A1C6-09A398934473}" destId="{55F5500E-150C-4390-BDEC-8289780A6F28}" srcOrd="0" destOrd="0" parTransId="{3F618A23-4071-4CB5-8284-34D6630FEDA5}" sibTransId="{CDEDBE43-32BD-424E-8A51-262FF6C99FC1}"/>
    <dgm:cxn modelId="{C36C06EE-DBD3-41DE-AF04-5DDB60F3DDC4}" srcId="{55F5500E-150C-4390-BDEC-8289780A6F28}" destId="{04FA9988-F023-46FA-B3E1-573119CA517E}" srcOrd="1" destOrd="0" parTransId="{03C52FE0-344B-41EF-B089-F0EEE3AF6D59}" sibTransId="{AE03D792-7303-4C44-B6C3-406AE69F75FD}"/>
    <dgm:cxn modelId="{61BB3C15-412A-4599-A64F-A80EC93A6EDB}" srcId="{55F5500E-150C-4390-BDEC-8289780A6F28}" destId="{3AAE5114-6B19-461D-9165-F4259608CCE3}" srcOrd="0" destOrd="0" parTransId="{3E00DAB4-4DD0-4C73-9370-887FEFE6F29A}" sibTransId="{5FD2C690-45C7-4C36-8FCA-61A66386EA0F}"/>
    <dgm:cxn modelId="{1CD0B38B-D31D-444A-97AB-BB941A0F5C1E}" type="presOf" srcId="{04FA9988-F023-46FA-B3E1-573119CA517E}" destId="{7CF8D088-4FF7-4347-94EF-E5C866A1E0BB}" srcOrd="0" destOrd="0" presId="urn:microsoft.com/office/officeart/2005/8/layout/orgChart1"/>
    <dgm:cxn modelId="{E5370E0B-E023-46ED-8D2C-C30EEF6052F6}" type="presOf" srcId="{04FA9988-F023-46FA-B3E1-573119CA517E}" destId="{00A4E06A-7193-4B71-A6F5-9DDC6CF813C6}" srcOrd="1" destOrd="0" presId="urn:microsoft.com/office/officeart/2005/8/layout/orgChart1"/>
    <dgm:cxn modelId="{F83470C8-2E9A-4AE5-93ED-AF23C9FEB7A6}" type="presOf" srcId="{55F5500E-150C-4390-BDEC-8289780A6F28}" destId="{80DD9DBE-311D-44C6-A451-00B6AC0BE87B}" srcOrd="1" destOrd="0" presId="urn:microsoft.com/office/officeart/2005/8/layout/orgChart1"/>
    <dgm:cxn modelId="{D6DF1B16-2C22-484E-AFB3-1F601614DB67}" type="presOf" srcId="{55F5500E-150C-4390-BDEC-8289780A6F28}" destId="{B02E9661-A6C6-4EDC-84F5-B4C7A2B7648C}" srcOrd="0" destOrd="0" presId="urn:microsoft.com/office/officeart/2005/8/layout/orgChart1"/>
    <dgm:cxn modelId="{5C789F43-6528-48D9-87A5-DB957C4FD2D8}" type="presOf" srcId="{63D01023-8F8B-4FAC-A1C6-09A398934473}" destId="{C92648A6-F370-440C-84A4-91FA21F5F260}" srcOrd="0" destOrd="0" presId="urn:microsoft.com/office/officeart/2005/8/layout/orgChart1"/>
    <dgm:cxn modelId="{F5300F38-4897-4C64-B5E3-EE4B4C1C54DB}" type="presOf" srcId="{3AAE5114-6B19-461D-9165-F4259608CCE3}" destId="{ABE66C3C-16B8-4D9C-8A17-87EE6CC24C0C}" srcOrd="0" destOrd="0" presId="urn:microsoft.com/office/officeart/2005/8/layout/orgChart1"/>
    <dgm:cxn modelId="{7040C8CA-7CA7-4557-BF5F-F3979CF41702}" type="presOf" srcId="{03C52FE0-344B-41EF-B089-F0EEE3AF6D59}" destId="{649A77C9-31FC-4329-9D55-E20B2D1C532F}" srcOrd="0" destOrd="0" presId="urn:microsoft.com/office/officeart/2005/8/layout/orgChart1"/>
    <dgm:cxn modelId="{418AC95F-CCCE-48D6-877E-E7E39A4C1088}" type="presOf" srcId="{3AAE5114-6B19-461D-9165-F4259608CCE3}" destId="{5542242D-B7A0-4699-BD42-E78A154B0487}" srcOrd="1" destOrd="0" presId="urn:microsoft.com/office/officeart/2005/8/layout/orgChart1"/>
    <dgm:cxn modelId="{94AFD92F-D5F0-4651-9724-F1A69ACD2EB2}" type="presOf" srcId="{3E00DAB4-4DD0-4C73-9370-887FEFE6F29A}" destId="{680642EB-368D-4A71-A71C-9E578DA54B95}" srcOrd="0" destOrd="0" presId="urn:microsoft.com/office/officeart/2005/8/layout/orgChart1"/>
    <dgm:cxn modelId="{E39AA21E-BC12-4644-A3B7-0D21624AC6DE}" type="presParOf" srcId="{C92648A6-F370-440C-84A4-91FA21F5F260}" destId="{27F33548-E90E-4A3F-B25B-ECADB371CD74}" srcOrd="0" destOrd="0" presId="urn:microsoft.com/office/officeart/2005/8/layout/orgChart1"/>
    <dgm:cxn modelId="{15073483-77F0-4E8E-9469-3D07CC27BC47}" type="presParOf" srcId="{27F33548-E90E-4A3F-B25B-ECADB371CD74}" destId="{A856704A-2035-491B-AABB-7C9413929586}" srcOrd="0" destOrd="0" presId="urn:microsoft.com/office/officeart/2005/8/layout/orgChart1"/>
    <dgm:cxn modelId="{7A00F2E4-F564-43AA-8607-0FA36B9AFCD8}" type="presParOf" srcId="{A856704A-2035-491B-AABB-7C9413929586}" destId="{B02E9661-A6C6-4EDC-84F5-B4C7A2B7648C}" srcOrd="0" destOrd="0" presId="urn:microsoft.com/office/officeart/2005/8/layout/orgChart1"/>
    <dgm:cxn modelId="{9200FDD7-9212-4E05-BFB2-89D20D5E3D61}" type="presParOf" srcId="{A856704A-2035-491B-AABB-7C9413929586}" destId="{80DD9DBE-311D-44C6-A451-00B6AC0BE87B}" srcOrd="1" destOrd="0" presId="urn:microsoft.com/office/officeart/2005/8/layout/orgChart1"/>
    <dgm:cxn modelId="{E5DBBEAB-681A-480D-A4C3-220919FEE941}" type="presParOf" srcId="{27F33548-E90E-4A3F-B25B-ECADB371CD74}" destId="{9189C925-1FCF-427F-B443-5A99A92C02B3}" srcOrd="1" destOrd="0" presId="urn:microsoft.com/office/officeart/2005/8/layout/orgChart1"/>
    <dgm:cxn modelId="{793885A9-A91E-46CC-B52E-7CDE6C5D734C}" type="presParOf" srcId="{9189C925-1FCF-427F-B443-5A99A92C02B3}" destId="{680642EB-368D-4A71-A71C-9E578DA54B95}" srcOrd="0" destOrd="0" presId="urn:microsoft.com/office/officeart/2005/8/layout/orgChart1"/>
    <dgm:cxn modelId="{EC17F7BE-BFEF-40C9-8AD3-874CE53B1304}" type="presParOf" srcId="{9189C925-1FCF-427F-B443-5A99A92C02B3}" destId="{8D5516E6-072C-4FD2-A87A-28CB1A3389A3}" srcOrd="1" destOrd="0" presId="urn:microsoft.com/office/officeart/2005/8/layout/orgChart1"/>
    <dgm:cxn modelId="{EED83D4A-3E68-4E01-9DE6-C49B463FD8BB}" type="presParOf" srcId="{8D5516E6-072C-4FD2-A87A-28CB1A3389A3}" destId="{C441EACE-4715-4BC7-9393-DF298C2685D6}" srcOrd="0" destOrd="0" presId="urn:microsoft.com/office/officeart/2005/8/layout/orgChart1"/>
    <dgm:cxn modelId="{7415A03C-6EE6-4D4E-8502-2AFEC63B5510}" type="presParOf" srcId="{C441EACE-4715-4BC7-9393-DF298C2685D6}" destId="{ABE66C3C-16B8-4D9C-8A17-87EE6CC24C0C}" srcOrd="0" destOrd="0" presId="urn:microsoft.com/office/officeart/2005/8/layout/orgChart1"/>
    <dgm:cxn modelId="{69071193-1003-4DBD-8C9D-2F688A74C899}" type="presParOf" srcId="{C441EACE-4715-4BC7-9393-DF298C2685D6}" destId="{5542242D-B7A0-4699-BD42-E78A154B0487}" srcOrd="1" destOrd="0" presId="urn:microsoft.com/office/officeart/2005/8/layout/orgChart1"/>
    <dgm:cxn modelId="{7A999496-8852-41F7-BFC4-6C6A4C192A10}" type="presParOf" srcId="{8D5516E6-072C-4FD2-A87A-28CB1A3389A3}" destId="{63A0EBFE-8523-40F7-93EA-66203085184B}" srcOrd="1" destOrd="0" presId="urn:microsoft.com/office/officeart/2005/8/layout/orgChart1"/>
    <dgm:cxn modelId="{5E7F7B66-6C76-49FA-9627-B003A3652D99}" type="presParOf" srcId="{8D5516E6-072C-4FD2-A87A-28CB1A3389A3}" destId="{2ECE79C7-B0EC-43D4-AF09-862D55DBF6B4}" srcOrd="2" destOrd="0" presId="urn:microsoft.com/office/officeart/2005/8/layout/orgChart1"/>
    <dgm:cxn modelId="{C37AF2FE-1A15-44E2-A138-F65F52336E7A}" type="presParOf" srcId="{9189C925-1FCF-427F-B443-5A99A92C02B3}" destId="{649A77C9-31FC-4329-9D55-E20B2D1C532F}" srcOrd="2" destOrd="0" presId="urn:microsoft.com/office/officeart/2005/8/layout/orgChart1"/>
    <dgm:cxn modelId="{AC00B71A-F88D-4155-BDEE-6E1E81B65568}" type="presParOf" srcId="{9189C925-1FCF-427F-B443-5A99A92C02B3}" destId="{7468802D-7E00-42BF-B821-48C70B3F0B0A}" srcOrd="3" destOrd="0" presId="urn:microsoft.com/office/officeart/2005/8/layout/orgChart1"/>
    <dgm:cxn modelId="{F2B5857F-7B76-457E-BA10-47AF4BAC7B3C}" type="presParOf" srcId="{7468802D-7E00-42BF-B821-48C70B3F0B0A}" destId="{797D3676-E637-4B6F-A4F7-770ADF0CD89E}" srcOrd="0" destOrd="0" presId="urn:microsoft.com/office/officeart/2005/8/layout/orgChart1"/>
    <dgm:cxn modelId="{6E0B44FB-2A40-4E86-9A37-175784797C49}" type="presParOf" srcId="{797D3676-E637-4B6F-A4F7-770ADF0CD89E}" destId="{7CF8D088-4FF7-4347-94EF-E5C866A1E0BB}" srcOrd="0" destOrd="0" presId="urn:microsoft.com/office/officeart/2005/8/layout/orgChart1"/>
    <dgm:cxn modelId="{747DFA0D-EF5F-4887-A41F-E5EEA72257D5}" type="presParOf" srcId="{797D3676-E637-4B6F-A4F7-770ADF0CD89E}" destId="{00A4E06A-7193-4B71-A6F5-9DDC6CF813C6}" srcOrd="1" destOrd="0" presId="urn:microsoft.com/office/officeart/2005/8/layout/orgChart1"/>
    <dgm:cxn modelId="{3F062F56-A3C1-483B-83D6-F711C6D3DAD5}" type="presParOf" srcId="{7468802D-7E00-42BF-B821-48C70B3F0B0A}" destId="{B7D141AC-9D67-48D5-BD98-CA4D6D78C3CA}" srcOrd="1" destOrd="0" presId="urn:microsoft.com/office/officeart/2005/8/layout/orgChart1"/>
    <dgm:cxn modelId="{A4C6BAF3-3BDE-41BF-A554-64529DF71BB7}" type="presParOf" srcId="{7468802D-7E00-42BF-B821-48C70B3F0B0A}" destId="{8976A9BD-56A3-4867-B200-D26C64297B6C}" srcOrd="2" destOrd="0" presId="urn:microsoft.com/office/officeart/2005/8/layout/orgChart1"/>
    <dgm:cxn modelId="{D5248066-923F-420D-986D-00B51D87B72E}" type="presParOf" srcId="{27F33548-E90E-4A3F-B25B-ECADB371CD74}" destId="{EEE346E9-3959-41B1-92E0-D08A6ACCED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01023-8F8B-4FAC-A1C6-09A39893447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5F5500E-150C-4390-BDEC-8289780A6F28}">
      <dgm:prSet phldrT="[Testo]" custT="1"/>
      <dgm:spPr/>
      <dgm:t>
        <a:bodyPr/>
        <a:lstStyle/>
        <a:p>
          <a:r>
            <a:rPr lang="it-IT" sz="6000" dirty="0" smtClean="0"/>
            <a:t>Fusione dell’H in He</a:t>
          </a:r>
          <a:endParaRPr lang="it-IT" sz="6000" dirty="0"/>
        </a:p>
      </dgm:t>
    </dgm:pt>
    <dgm:pt modelId="{3F618A23-4071-4CB5-8284-34D6630FEDA5}" type="parTrans" cxnId="{F5349242-631A-446C-9983-6C4507BE2282}">
      <dgm:prSet/>
      <dgm:spPr/>
      <dgm:t>
        <a:bodyPr/>
        <a:lstStyle/>
        <a:p>
          <a:endParaRPr lang="it-IT"/>
        </a:p>
      </dgm:t>
    </dgm:pt>
    <dgm:pt modelId="{CDEDBE43-32BD-424E-8A51-262FF6C99FC1}" type="sibTrans" cxnId="{F5349242-631A-446C-9983-6C4507BE2282}">
      <dgm:prSet/>
      <dgm:spPr/>
      <dgm:t>
        <a:bodyPr/>
        <a:lstStyle/>
        <a:p>
          <a:endParaRPr lang="it-IT"/>
        </a:p>
      </dgm:t>
    </dgm:pt>
    <dgm:pt modelId="{3AAE5114-6B19-461D-9165-F4259608CCE3}">
      <dgm:prSet phldrT="[Testo]"/>
      <dgm:spPr>
        <a:blipFill rotWithShape="1">
          <a:blip xmlns:r="http://schemas.openxmlformats.org/officeDocument/2006/relationships" r:embed="rId1"/>
          <a:stretch>
            <a:fillRect l="-499" t="-6931" r="-333" b="-10231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3E00DAB4-4DD0-4C73-9370-887FEFE6F29A}" type="parTrans" cxnId="{61BB3C15-412A-4599-A64F-A80EC93A6EDB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5FD2C690-45C7-4C36-8FCA-61A66386EA0F}" type="sibTrans" cxnId="{61BB3C15-412A-4599-A64F-A80EC93A6EDB}">
      <dgm:prSet/>
      <dgm:spPr/>
      <dgm:t>
        <a:bodyPr/>
        <a:lstStyle/>
        <a:p>
          <a:endParaRPr lang="it-IT"/>
        </a:p>
      </dgm:t>
    </dgm:pt>
    <dgm:pt modelId="{04FA9988-F023-46FA-B3E1-573119CA517E}">
      <dgm:prSet phldrT="[Testo]" custT="1"/>
      <dgm:spPr>
        <a:blipFill rotWithShape="1">
          <a:blip xmlns:r="http://schemas.openxmlformats.org/officeDocument/2006/relationships" r:embed="rId2"/>
          <a:stretch>
            <a:fillRect l="-3161" t="-1320" r="-2829" b="-4950"/>
          </a:stretch>
        </a:blipFill>
      </dgm:spPr>
      <dgm:t>
        <a:bodyPr/>
        <a:lstStyle/>
        <a:p>
          <a:r>
            <a:rPr lang="it-IT">
              <a:noFill/>
            </a:rPr>
            <a:t> </a:t>
          </a:r>
        </a:p>
      </dgm:t>
    </dgm:pt>
    <dgm:pt modelId="{03C52FE0-344B-41EF-B089-F0EEE3AF6D59}" type="parTrans" cxnId="{C36C06EE-DBD3-41DE-AF04-5DDB60F3DDC4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it-IT"/>
        </a:p>
      </dgm:t>
    </dgm:pt>
    <dgm:pt modelId="{AE03D792-7303-4C44-B6C3-406AE69F75FD}" type="sibTrans" cxnId="{C36C06EE-DBD3-41DE-AF04-5DDB60F3DDC4}">
      <dgm:prSet/>
      <dgm:spPr/>
      <dgm:t>
        <a:bodyPr/>
        <a:lstStyle/>
        <a:p>
          <a:endParaRPr lang="it-IT"/>
        </a:p>
      </dgm:t>
    </dgm:pt>
    <dgm:pt modelId="{C92648A6-F370-440C-84A4-91FA21F5F260}" type="pres">
      <dgm:prSet presAssocID="{63D01023-8F8B-4FAC-A1C6-09A39893447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27F33548-E90E-4A3F-B25B-ECADB371CD74}" type="pres">
      <dgm:prSet presAssocID="{55F5500E-150C-4390-BDEC-8289780A6F28}" presName="hierRoot1" presStyleCnt="0">
        <dgm:presLayoutVars>
          <dgm:hierBranch val="init"/>
        </dgm:presLayoutVars>
      </dgm:prSet>
      <dgm:spPr/>
    </dgm:pt>
    <dgm:pt modelId="{A856704A-2035-491B-AABB-7C9413929586}" type="pres">
      <dgm:prSet presAssocID="{55F5500E-150C-4390-BDEC-8289780A6F28}" presName="rootComposite1" presStyleCnt="0"/>
      <dgm:spPr/>
    </dgm:pt>
    <dgm:pt modelId="{B02E9661-A6C6-4EDC-84F5-B4C7A2B7648C}" type="pres">
      <dgm:prSet presAssocID="{55F5500E-150C-4390-BDEC-8289780A6F28}" presName="rootText1" presStyleLbl="node0" presStyleIdx="0" presStyleCnt="1" custScaleX="219887" custLinFactNeighborX="1364" custLinFactNeighborY="576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80DD9DBE-311D-44C6-A451-00B6AC0BE87B}" type="pres">
      <dgm:prSet presAssocID="{55F5500E-150C-4390-BDEC-8289780A6F28}" presName="rootConnector1" presStyleLbl="node1" presStyleIdx="0" presStyleCnt="0"/>
      <dgm:spPr/>
      <dgm:t>
        <a:bodyPr/>
        <a:lstStyle/>
        <a:p>
          <a:endParaRPr lang="it-IT"/>
        </a:p>
      </dgm:t>
    </dgm:pt>
    <dgm:pt modelId="{9189C925-1FCF-427F-B443-5A99A92C02B3}" type="pres">
      <dgm:prSet presAssocID="{55F5500E-150C-4390-BDEC-8289780A6F28}" presName="hierChild2" presStyleCnt="0"/>
      <dgm:spPr/>
    </dgm:pt>
    <dgm:pt modelId="{680642EB-368D-4A71-A71C-9E578DA54B95}" type="pres">
      <dgm:prSet presAssocID="{3E00DAB4-4DD0-4C73-9370-887FEFE6F29A}" presName="Name37" presStyleLbl="parChTrans1D2" presStyleIdx="0" presStyleCnt="2"/>
      <dgm:spPr/>
      <dgm:t>
        <a:bodyPr/>
        <a:lstStyle/>
        <a:p>
          <a:endParaRPr lang="it-IT"/>
        </a:p>
      </dgm:t>
    </dgm:pt>
    <dgm:pt modelId="{8D5516E6-072C-4FD2-A87A-28CB1A3389A3}" type="pres">
      <dgm:prSet presAssocID="{3AAE5114-6B19-461D-9165-F4259608CCE3}" presName="hierRoot2" presStyleCnt="0">
        <dgm:presLayoutVars>
          <dgm:hierBranch val="init"/>
        </dgm:presLayoutVars>
      </dgm:prSet>
      <dgm:spPr/>
    </dgm:pt>
    <dgm:pt modelId="{C441EACE-4715-4BC7-9393-DF298C2685D6}" type="pres">
      <dgm:prSet presAssocID="{3AAE5114-6B19-461D-9165-F4259608CCE3}" presName="rootComposite" presStyleCnt="0"/>
      <dgm:spPr/>
    </dgm:pt>
    <dgm:pt modelId="{ABE66C3C-16B8-4D9C-8A17-87EE6CC24C0C}" type="pres">
      <dgm:prSet presAssocID="{3AAE5114-6B19-461D-9165-F4259608CCE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5542242D-B7A0-4699-BD42-E78A154B0487}" type="pres">
      <dgm:prSet presAssocID="{3AAE5114-6B19-461D-9165-F4259608CCE3}" presName="rootConnector" presStyleLbl="node2" presStyleIdx="0" presStyleCnt="2"/>
      <dgm:spPr/>
      <dgm:t>
        <a:bodyPr/>
        <a:lstStyle/>
        <a:p>
          <a:endParaRPr lang="it-IT"/>
        </a:p>
      </dgm:t>
    </dgm:pt>
    <dgm:pt modelId="{63A0EBFE-8523-40F7-93EA-66203085184B}" type="pres">
      <dgm:prSet presAssocID="{3AAE5114-6B19-461D-9165-F4259608CCE3}" presName="hierChild4" presStyleCnt="0"/>
      <dgm:spPr/>
    </dgm:pt>
    <dgm:pt modelId="{2ECE79C7-B0EC-43D4-AF09-862D55DBF6B4}" type="pres">
      <dgm:prSet presAssocID="{3AAE5114-6B19-461D-9165-F4259608CCE3}" presName="hierChild5" presStyleCnt="0"/>
      <dgm:spPr/>
    </dgm:pt>
    <dgm:pt modelId="{649A77C9-31FC-4329-9D55-E20B2D1C532F}" type="pres">
      <dgm:prSet presAssocID="{03C52FE0-344B-41EF-B089-F0EEE3AF6D59}" presName="Name37" presStyleLbl="parChTrans1D2" presStyleIdx="1" presStyleCnt="2"/>
      <dgm:spPr/>
      <dgm:t>
        <a:bodyPr/>
        <a:lstStyle/>
        <a:p>
          <a:endParaRPr lang="it-IT"/>
        </a:p>
      </dgm:t>
    </dgm:pt>
    <dgm:pt modelId="{7468802D-7E00-42BF-B821-48C70B3F0B0A}" type="pres">
      <dgm:prSet presAssocID="{04FA9988-F023-46FA-B3E1-573119CA517E}" presName="hierRoot2" presStyleCnt="0">
        <dgm:presLayoutVars>
          <dgm:hierBranch val="init"/>
        </dgm:presLayoutVars>
      </dgm:prSet>
      <dgm:spPr/>
    </dgm:pt>
    <dgm:pt modelId="{797D3676-E637-4B6F-A4F7-770ADF0CD89E}" type="pres">
      <dgm:prSet presAssocID="{04FA9988-F023-46FA-B3E1-573119CA517E}" presName="rootComposite" presStyleCnt="0"/>
      <dgm:spPr/>
    </dgm:pt>
    <dgm:pt modelId="{7CF8D088-4FF7-4347-94EF-E5C866A1E0BB}" type="pres">
      <dgm:prSet presAssocID="{04FA9988-F023-46FA-B3E1-573119CA517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0A4E06A-7193-4B71-A6F5-9DDC6CF813C6}" type="pres">
      <dgm:prSet presAssocID="{04FA9988-F023-46FA-B3E1-573119CA517E}" presName="rootConnector" presStyleLbl="node2" presStyleIdx="1" presStyleCnt="2"/>
      <dgm:spPr/>
      <dgm:t>
        <a:bodyPr/>
        <a:lstStyle/>
        <a:p>
          <a:endParaRPr lang="it-IT"/>
        </a:p>
      </dgm:t>
    </dgm:pt>
    <dgm:pt modelId="{B7D141AC-9D67-48D5-BD98-CA4D6D78C3CA}" type="pres">
      <dgm:prSet presAssocID="{04FA9988-F023-46FA-B3E1-573119CA517E}" presName="hierChild4" presStyleCnt="0"/>
      <dgm:spPr/>
    </dgm:pt>
    <dgm:pt modelId="{8976A9BD-56A3-4867-B200-D26C64297B6C}" type="pres">
      <dgm:prSet presAssocID="{04FA9988-F023-46FA-B3E1-573119CA517E}" presName="hierChild5" presStyleCnt="0"/>
      <dgm:spPr/>
    </dgm:pt>
    <dgm:pt modelId="{EEE346E9-3959-41B1-92E0-D08A6ACCEDD3}" type="pres">
      <dgm:prSet presAssocID="{55F5500E-150C-4390-BDEC-8289780A6F28}" presName="hierChild3" presStyleCnt="0"/>
      <dgm:spPr/>
    </dgm:pt>
  </dgm:ptLst>
  <dgm:cxnLst>
    <dgm:cxn modelId="{F5349242-631A-446C-9983-6C4507BE2282}" srcId="{63D01023-8F8B-4FAC-A1C6-09A398934473}" destId="{55F5500E-150C-4390-BDEC-8289780A6F28}" srcOrd="0" destOrd="0" parTransId="{3F618A23-4071-4CB5-8284-34D6630FEDA5}" sibTransId="{CDEDBE43-32BD-424E-8A51-262FF6C99FC1}"/>
    <dgm:cxn modelId="{C36C06EE-DBD3-41DE-AF04-5DDB60F3DDC4}" srcId="{55F5500E-150C-4390-BDEC-8289780A6F28}" destId="{04FA9988-F023-46FA-B3E1-573119CA517E}" srcOrd="1" destOrd="0" parTransId="{03C52FE0-344B-41EF-B089-F0EEE3AF6D59}" sibTransId="{AE03D792-7303-4C44-B6C3-406AE69F75FD}"/>
    <dgm:cxn modelId="{61BB3C15-412A-4599-A64F-A80EC93A6EDB}" srcId="{55F5500E-150C-4390-BDEC-8289780A6F28}" destId="{3AAE5114-6B19-461D-9165-F4259608CCE3}" srcOrd="0" destOrd="0" parTransId="{3E00DAB4-4DD0-4C73-9370-887FEFE6F29A}" sibTransId="{5FD2C690-45C7-4C36-8FCA-61A66386EA0F}"/>
    <dgm:cxn modelId="{1CD0B38B-D31D-444A-97AB-BB941A0F5C1E}" type="presOf" srcId="{04FA9988-F023-46FA-B3E1-573119CA517E}" destId="{7CF8D088-4FF7-4347-94EF-E5C866A1E0BB}" srcOrd="0" destOrd="0" presId="urn:microsoft.com/office/officeart/2005/8/layout/orgChart1"/>
    <dgm:cxn modelId="{E5370E0B-E023-46ED-8D2C-C30EEF6052F6}" type="presOf" srcId="{04FA9988-F023-46FA-B3E1-573119CA517E}" destId="{00A4E06A-7193-4B71-A6F5-9DDC6CF813C6}" srcOrd="1" destOrd="0" presId="urn:microsoft.com/office/officeart/2005/8/layout/orgChart1"/>
    <dgm:cxn modelId="{F83470C8-2E9A-4AE5-93ED-AF23C9FEB7A6}" type="presOf" srcId="{55F5500E-150C-4390-BDEC-8289780A6F28}" destId="{80DD9DBE-311D-44C6-A451-00B6AC0BE87B}" srcOrd="1" destOrd="0" presId="urn:microsoft.com/office/officeart/2005/8/layout/orgChart1"/>
    <dgm:cxn modelId="{D6DF1B16-2C22-484E-AFB3-1F601614DB67}" type="presOf" srcId="{55F5500E-150C-4390-BDEC-8289780A6F28}" destId="{B02E9661-A6C6-4EDC-84F5-B4C7A2B7648C}" srcOrd="0" destOrd="0" presId="urn:microsoft.com/office/officeart/2005/8/layout/orgChart1"/>
    <dgm:cxn modelId="{5C789F43-6528-48D9-87A5-DB957C4FD2D8}" type="presOf" srcId="{63D01023-8F8B-4FAC-A1C6-09A398934473}" destId="{C92648A6-F370-440C-84A4-91FA21F5F260}" srcOrd="0" destOrd="0" presId="urn:microsoft.com/office/officeart/2005/8/layout/orgChart1"/>
    <dgm:cxn modelId="{F5300F38-4897-4C64-B5E3-EE4B4C1C54DB}" type="presOf" srcId="{3AAE5114-6B19-461D-9165-F4259608CCE3}" destId="{ABE66C3C-16B8-4D9C-8A17-87EE6CC24C0C}" srcOrd="0" destOrd="0" presId="urn:microsoft.com/office/officeart/2005/8/layout/orgChart1"/>
    <dgm:cxn modelId="{7040C8CA-7CA7-4557-BF5F-F3979CF41702}" type="presOf" srcId="{03C52FE0-344B-41EF-B089-F0EEE3AF6D59}" destId="{649A77C9-31FC-4329-9D55-E20B2D1C532F}" srcOrd="0" destOrd="0" presId="urn:microsoft.com/office/officeart/2005/8/layout/orgChart1"/>
    <dgm:cxn modelId="{418AC95F-CCCE-48D6-877E-E7E39A4C1088}" type="presOf" srcId="{3AAE5114-6B19-461D-9165-F4259608CCE3}" destId="{5542242D-B7A0-4699-BD42-E78A154B0487}" srcOrd="1" destOrd="0" presId="urn:microsoft.com/office/officeart/2005/8/layout/orgChart1"/>
    <dgm:cxn modelId="{94AFD92F-D5F0-4651-9724-F1A69ACD2EB2}" type="presOf" srcId="{3E00DAB4-4DD0-4C73-9370-887FEFE6F29A}" destId="{680642EB-368D-4A71-A71C-9E578DA54B95}" srcOrd="0" destOrd="0" presId="urn:microsoft.com/office/officeart/2005/8/layout/orgChart1"/>
    <dgm:cxn modelId="{E39AA21E-BC12-4644-A3B7-0D21624AC6DE}" type="presParOf" srcId="{C92648A6-F370-440C-84A4-91FA21F5F260}" destId="{27F33548-E90E-4A3F-B25B-ECADB371CD74}" srcOrd="0" destOrd="0" presId="urn:microsoft.com/office/officeart/2005/8/layout/orgChart1"/>
    <dgm:cxn modelId="{15073483-77F0-4E8E-9469-3D07CC27BC47}" type="presParOf" srcId="{27F33548-E90E-4A3F-B25B-ECADB371CD74}" destId="{A856704A-2035-491B-AABB-7C9413929586}" srcOrd="0" destOrd="0" presId="urn:microsoft.com/office/officeart/2005/8/layout/orgChart1"/>
    <dgm:cxn modelId="{7A00F2E4-F564-43AA-8607-0FA36B9AFCD8}" type="presParOf" srcId="{A856704A-2035-491B-AABB-7C9413929586}" destId="{B02E9661-A6C6-4EDC-84F5-B4C7A2B7648C}" srcOrd="0" destOrd="0" presId="urn:microsoft.com/office/officeart/2005/8/layout/orgChart1"/>
    <dgm:cxn modelId="{9200FDD7-9212-4E05-BFB2-89D20D5E3D61}" type="presParOf" srcId="{A856704A-2035-491B-AABB-7C9413929586}" destId="{80DD9DBE-311D-44C6-A451-00B6AC0BE87B}" srcOrd="1" destOrd="0" presId="urn:microsoft.com/office/officeart/2005/8/layout/orgChart1"/>
    <dgm:cxn modelId="{E5DBBEAB-681A-480D-A4C3-220919FEE941}" type="presParOf" srcId="{27F33548-E90E-4A3F-B25B-ECADB371CD74}" destId="{9189C925-1FCF-427F-B443-5A99A92C02B3}" srcOrd="1" destOrd="0" presId="urn:microsoft.com/office/officeart/2005/8/layout/orgChart1"/>
    <dgm:cxn modelId="{793885A9-A91E-46CC-B52E-7CDE6C5D734C}" type="presParOf" srcId="{9189C925-1FCF-427F-B443-5A99A92C02B3}" destId="{680642EB-368D-4A71-A71C-9E578DA54B95}" srcOrd="0" destOrd="0" presId="urn:microsoft.com/office/officeart/2005/8/layout/orgChart1"/>
    <dgm:cxn modelId="{EC17F7BE-BFEF-40C9-8AD3-874CE53B1304}" type="presParOf" srcId="{9189C925-1FCF-427F-B443-5A99A92C02B3}" destId="{8D5516E6-072C-4FD2-A87A-28CB1A3389A3}" srcOrd="1" destOrd="0" presId="urn:microsoft.com/office/officeart/2005/8/layout/orgChart1"/>
    <dgm:cxn modelId="{EED83D4A-3E68-4E01-9DE6-C49B463FD8BB}" type="presParOf" srcId="{8D5516E6-072C-4FD2-A87A-28CB1A3389A3}" destId="{C441EACE-4715-4BC7-9393-DF298C2685D6}" srcOrd="0" destOrd="0" presId="urn:microsoft.com/office/officeart/2005/8/layout/orgChart1"/>
    <dgm:cxn modelId="{7415A03C-6EE6-4D4E-8502-2AFEC63B5510}" type="presParOf" srcId="{C441EACE-4715-4BC7-9393-DF298C2685D6}" destId="{ABE66C3C-16B8-4D9C-8A17-87EE6CC24C0C}" srcOrd="0" destOrd="0" presId="urn:microsoft.com/office/officeart/2005/8/layout/orgChart1"/>
    <dgm:cxn modelId="{69071193-1003-4DBD-8C9D-2F688A74C899}" type="presParOf" srcId="{C441EACE-4715-4BC7-9393-DF298C2685D6}" destId="{5542242D-B7A0-4699-BD42-E78A154B0487}" srcOrd="1" destOrd="0" presId="urn:microsoft.com/office/officeart/2005/8/layout/orgChart1"/>
    <dgm:cxn modelId="{7A999496-8852-41F7-BFC4-6C6A4C192A10}" type="presParOf" srcId="{8D5516E6-072C-4FD2-A87A-28CB1A3389A3}" destId="{63A0EBFE-8523-40F7-93EA-66203085184B}" srcOrd="1" destOrd="0" presId="urn:microsoft.com/office/officeart/2005/8/layout/orgChart1"/>
    <dgm:cxn modelId="{5E7F7B66-6C76-49FA-9627-B003A3652D99}" type="presParOf" srcId="{8D5516E6-072C-4FD2-A87A-28CB1A3389A3}" destId="{2ECE79C7-B0EC-43D4-AF09-862D55DBF6B4}" srcOrd="2" destOrd="0" presId="urn:microsoft.com/office/officeart/2005/8/layout/orgChart1"/>
    <dgm:cxn modelId="{C37AF2FE-1A15-44E2-A138-F65F52336E7A}" type="presParOf" srcId="{9189C925-1FCF-427F-B443-5A99A92C02B3}" destId="{649A77C9-31FC-4329-9D55-E20B2D1C532F}" srcOrd="2" destOrd="0" presId="urn:microsoft.com/office/officeart/2005/8/layout/orgChart1"/>
    <dgm:cxn modelId="{AC00B71A-F88D-4155-BDEE-6E1E81B65568}" type="presParOf" srcId="{9189C925-1FCF-427F-B443-5A99A92C02B3}" destId="{7468802D-7E00-42BF-B821-48C70B3F0B0A}" srcOrd="3" destOrd="0" presId="urn:microsoft.com/office/officeart/2005/8/layout/orgChart1"/>
    <dgm:cxn modelId="{F2B5857F-7B76-457E-BA10-47AF4BAC7B3C}" type="presParOf" srcId="{7468802D-7E00-42BF-B821-48C70B3F0B0A}" destId="{797D3676-E637-4B6F-A4F7-770ADF0CD89E}" srcOrd="0" destOrd="0" presId="urn:microsoft.com/office/officeart/2005/8/layout/orgChart1"/>
    <dgm:cxn modelId="{6E0B44FB-2A40-4E86-9A37-175784797C49}" type="presParOf" srcId="{797D3676-E637-4B6F-A4F7-770ADF0CD89E}" destId="{7CF8D088-4FF7-4347-94EF-E5C866A1E0BB}" srcOrd="0" destOrd="0" presId="urn:microsoft.com/office/officeart/2005/8/layout/orgChart1"/>
    <dgm:cxn modelId="{747DFA0D-EF5F-4887-A41F-E5EEA72257D5}" type="presParOf" srcId="{797D3676-E637-4B6F-A4F7-770ADF0CD89E}" destId="{00A4E06A-7193-4B71-A6F5-9DDC6CF813C6}" srcOrd="1" destOrd="0" presId="urn:microsoft.com/office/officeart/2005/8/layout/orgChart1"/>
    <dgm:cxn modelId="{3F062F56-A3C1-483B-83D6-F711C6D3DAD5}" type="presParOf" srcId="{7468802D-7E00-42BF-B821-48C70B3F0B0A}" destId="{B7D141AC-9D67-48D5-BD98-CA4D6D78C3CA}" srcOrd="1" destOrd="0" presId="urn:microsoft.com/office/officeart/2005/8/layout/orgChart1"/>
    <dgm:cxn modelId="{A4C6BAF3-3BDE-41BF-A554-64529DF71BB7}" type="presParOf" srcId="{7468802D-7E00-42BF-B821-48C70B3F0B0A}" destId="{8976A9BD-56A3-4867-B200-D26C64297B6C}" srcOrd="2" destOrd="0" presId="urn:microsoft.com/office/officeart/2005/8/layout/orgChart1"/>
    <dgm:cxn modelId="{D5248066-923F-420D-986D-00B51D87B72E}" type="presParOf" srcId="{27F33548-E90E-4A3F-B25B-ECADB371CD74}" destId="{EEE346E9-3959-41B1-92E0-D08A6ACCED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A77C9-31FC-4329-9D55-E20B2D1C532F}">
      <dsp:nvSpPr>
        <dsp:cNvPr id="0" name=""/>
        <dsp:cNvSpPr/>
      </dsp:nvSpPr>
      <dsp:spPr>
        <a:xfrm>
          <a:off x="4054690" y="2543839"/>
          <a:ext cx="2184503" cy="7554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484"/>
              </a:lnTo>
              <a:lnTo>
                <a:pt x="2184503" y="372484"/>
              </a:lnTo>
              <a:lnTo>
                <a:pt x="2184503" y="755473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0642EB-368D-4A71-A71C-9E578DA54B95}">
      <dsp:nvSpPr>
        <dsp:cNvPr id="0" name=""/>
        <dsp:cNvSpPr/>
      </dsp:nvSpPr>
      <dsp:spPr>
        <a:xfrm>
          <a:off x="1825701" y="2543839"/>
          <a:ext cx="2228989" cy="755473"/>
        </a:xfrm>
        <a:custGeom>
          <a:avLst/>
          <a:gdLst/>
          <a:ahLst/>
          <a:cxnLst/>
          <a:rect l="0" t="0" r="0" b="0"/>
          <a:pathLst>
            <a:path>
              <a:moveTo>
                <a:pt x="2228989" y="0"/>
              </a:moveTo>
              <a:lnTo>
                <a:pt x="2228989" y="372484"/>
              </a:lnTo>
              <a:lnTo>
                <a:pt x="0" y="372484"/>
              </a:lnTo>
              <a:lnTo>
                <a:pt x="0" y="755473"/>
              </a:lnTo>
            </a:path>
          </a:pathLst>
        </a:custGeom>
        <a:noFill/>
        <a:ln w="2857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E9661-A6C6-4EDC-84F5-B4C7A2B7648C}">
      <dsp:nvSpPr>
        <dsp:cNvPr id="0" name=""/>
        <dsp:cNvSpPr/>
      </dsp:nvSpPr>
      <dsp:spPr>
        <a:xfrm>
          <a:off x="44485" y="720082"/>
          <a:ext cx="8020410" cy="1823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6000" kern="1200" dirty="0" smtClean="0"/>
            <a:t>Fusione dell’H in He</a:t>
          </a:r>
          <a:endParaRPr lang="it-IT" sz="6000" kern="1200" dirty="0"/>
        </a:p>
      </dsp:txBody>
      <dsp:txXfrm>
        <a:off x="44485" y="720082"/>
        <a:ext cx="8020410" cy="1823757"/>
      </dsp:txXfrm>
    </dsp:sp>
    <dsp:sp modelId="{ABE66C3C-16B8-4D9C-8A17-87EE6CC24C0C}">
      <dsp:nvSpPr>
        <dsp:cNvPr id="0" name=""/>
        <dsp:cNvSpPr/>
      </dsp:nvSpPr>
      <dsp:spPr>
        <a:xfrm>
          <a:off x="1944" y="3299313"/>
          <a:ext cx="3647514" cy="1823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Ciclo 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protone-protone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(</a:t>
          </a:r>
          <a14:m xmlns:a14="http://schemas.microsoft.com/office/drawing/2010/main">
            <m:oMath xmlns:m="http://schemas.openxmlformats.org/officeDocument/2006/math">
              <m:r>
                <a:rPr lang="it-IT" sz="3300" b="0" i="1" kern="1200" smtClean="0">
                  <a:latin typeface="Cambria Math"/>
                </a:rPr>
                <m:t>𝑀</m:t>
              </m:r>
              <m:r>
                <a:rPr lang="it-IT" sz="3300" b="0" i="1" kern="1200" smtClean="0">
                  <a:latin typeface="Cambria Math"/>
                </a:rPr>
                <m:t>&lt;1,5</m:t>
              </m:r>
              <m:sSub>
                <m:sSubPr>
                  <m:ctrlPr>
                    <a:rPr lang="it-IT" sz="3300" b="0" i="1" kern="1200" smtClean="0">
                      <a:latin typeface="Cambria Math"/>
                    </a:rPr>
                  </m:ctrlPr>
                </m:sSubPr>
                <m:e>
                  <m:r>
                    <a:rPr lang="it-IT" sz="3300" b="0" i="1" kern="1200" smtClean="0">
                      <a:latin typeface="Cambria Math"/>
                    </a:rPr>
                    <m:t>𝑀</m:t>
                  </m:r>
                </m:e>
                <m:sub>
                  <m:r>
                    <a:rPr lang="it-IT" sz="3300" b="0" i="1" kern="1200" smtClean="0">
                      <a:latin typeface="Cambria Math"/>
                    </a:rPr>
                    <m:t>𝑠𝑜𝑙𝑒</m:t>
                  </m:r>
                </m:sub>
              </m:sSub>
            </m:oMath>
          </a14:m>
          <a:r>
            <a:rPr lang="it-IT" sz="3300" kern="1200" dirty="0" smtClean="0"/>
            <a:t>)</a:t>
          </a:r>
          <a:endParaRPr lang="it-IT" sz="3300" kern="1200" dirty="0"/>
        </a:p>
      </dsp:txBody>
      <dsp:txXfrm>
        <a:off x="1944" y="3299313"/>
        <a:ext cx="3647514" cy="1823757"/>
      </dsp:txXfrm>
    </dsp:sp>
    <dsp:sp modelId="{7CF8D088-4FF7-4347-94EF-E5C866A1E0BB}">
      <dsp:nvSpPr>
        <dsp:cNvPr id="0" name=""/>
        <dsp:cNvSpPr/>
      </dsp:nvSpPr>
      <dsp:spPr>
        <a:xfrm>
          <a:off x="4415437" y="3299313"/>
          <a:ext cx="3647514" cy="18237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 smtClean="0"/>
            <a:t>Ciclo CNO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Carbonio-Azoto-Ossigeno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500" kern="1200" dirty="0" smtClean="0"/>
            <a:t>(</a:t>
          </a:r>
          <a14:m xmlns:a14="http://schemas.microsoft.com/office/drawing/2010/main">
            <m:oMath xmlns:m="http://schemas.openxmlformats.org/officeDocument/2006/math">
              <m:r>
                <a:rPr lang="it-IT" sz="3500" b="0" i="1" kern="1200" smtClean="0">
                  <a:latin typeface="Cambria Math"/>
                </a:rPr>
                <m:t>𝑀</m:t>
              </m:r>
              <m:r>
                <a:rPr lang="it-IT" sz="3500" b="0" i="1" kern="1200" smtClean="0">
                  <a:latin typeface="Cambria Math"/>
                </a:rPr>
                <m:t>&gt;1,5</m:t>
              </m:r>
              <m:sSub>
                <m:sSubPr>
                  <m:ctrlPr>
                    <a:rPr lang="it-IT" sz="3500" b="0" i="1" kern="1200" smtClean="0">
                      <a:latin typeface="Cambria Math"/>
                    </a:rPr>
                  </m:ctrlPr>
                </m:sSubPr>
                <m:e>
                  <m:r>
                    <a:rPr lang="it-IT" sz="3500" b="0" i="1" kern="1200" smtClean="0">
                      <a:latin typeface="Cambria Math"/>
                    </a:rPr>
                    <m:t>𝑀</m:t>
                  </m:r>
                </m:e>
                <m:sub>
                  <m:r>
                    <a:rPr lang="it-IT" sz="3500" b="0" i="1" kern="1200" smtClean="0">
                      <a:latin typeface="Cambria Math"/>
                    </a:rPr>
                    <m:t>𝑠𝑜𝑙𝑒</m:t>
                  </m:r>
                </m:sub>
              </m:sSub>
            </m:oMath>
          </a14:m>
          <a:r>
            <a:rPr lang="it-IT" sz="3500" kern="1200" dirty="0" smtClean="0"/>
            <a:t>)</a:t>
          </a:r>
          <a:endParaRPr lang="it-IT" sz="3500" kern="1200" dirty="0"/>
        </a:p>
      </dsp:txBody>
      <dsp:txXfrm>
        <a:off x="4415437" y="3299313"/>
        <a:ext cx="3647514" cy="1823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1/10/2016</a:t>
            </a:fld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1/10/2016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1/10/2016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192688" cy="1296144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1/10/2016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1/10/2016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1/10/2016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1/10/2016</a:t>
            </a:fld>
            <a:endParaRPr lang="en-US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1/10/2016</a:t>
            </a:fld>
            <a:endParaRPr lang="en-US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1/10/2016</a:t>
            </a:fld>
            <a:endParaRPr lang="en-US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1/10/2016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1/10/2016</a:t>
            </a:fld>
            <a:endParaRPr lang="en-US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1" latinLnBrk="0" hangingPunct="1"/>
            <a:fld id="{D2E57653-3E58-4892-A7ED-712530ACC680}" type="slidenum">
              <a:rPr kumimoji="0" lang="en-US" smtClean="0"/>
              <a:pPr eaLnBrk="1" latinLnBrk="0" hangingPunct="1"/>
              <a:t>‹N›</a:t>
            </a:fld>
            <a:endParaRPr kumimoji="0" lang="en-US"/>
          </a:p>
        </p:txBody>
      </p:sp>
    </p:spTree>
  </p:cSld>
  <p:clrMapOvr>
    <a:masterClrMapping/>
  </p:clrMapOvr>
  <p:transition spd="slow">
    <p:cover dir="d"/>
    <p:sndAc>
      <p:stSnd>
        <p:snd r:embed="rId1" name="bomb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1331640" y="188640"/>
            <a:ext cx="6192688" cy="1296144"/>
          </a:xfrm>
          <a:prstGeom prst="rect">
            <a:avLst/>
          </a:prstGeom>
          <a:solidFill>
            <a:schemeClr val="bg1"/>
          </a:solidFill>
          <a:ln w="22225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</a:p>
        </p:txBody>
      </p:sp>
      <p:sp>
        <p:nvSpPr>
          <p:cNvPr id="7" name="Rettangolo 6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</a:rPr>
              <a:t>SKYLAB</a:t>
            </a:r>
            <a:r>
              <a:rPr lang="it-IT" b="1" baseline="0" dirty="0" smtClean="0">
                <a:solidFill>
                  <a:schemeClr val="accent1">
                    <a:lumMod val="50000"/>
                  </a:schemeClr>
                </a:solidFill>
              </a:rPr>
              <a:t> : UNA FINESTRA SUL COSMO</a:t>
            </a:r>
            <a:endParaRPr lang="it-I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66226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magine 10" descr="XMM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5986473"/>
            <a:ext cx="1368152" cy="871527"/>
          </a:xfrm>
          <a:prstGeom prst="rect">
            <a:avLst/>
          </a:prstGeom>
        </p:spPr>
      </p:pic>
      <p:pic>
        <p:nvPicPr>
          <p:cNvPr id="12" name="Immagine 11" descr="SArdinia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812360" y="5948442"/>
            <a:ext cx="1331640" cy="909558"/>
          </a:xfrm>
          <a:prstGeom prst="rect">
            <a:avLst/>
          </a:prstGeom>
        </p:spPr>
      </p:pic>
      <p:pic>
        <p:nvPicPr>
          <p:cNvPr id="13" name="Immagine 12" descr="index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316416" y="0"/>
            <a:ext cx="827584" cy="1201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cover dir="d"/>
    <p:sndAc>
      <p:stSnd>
        <p:snd r:embed="rId13" name="bomb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none" spc="0">
          <a:ln w="12700">
            <a:solidFill>
              <a:schemeClr val="accent1">
                <a:lumMod val="75000"/>
              </a:schemeClr>
            </a:solidFill>
            <a:prstDash val="solid"/>
          </a:ln>
          <a:solidFill>
            <a:schemeClr val="tx2">
              <a:lumMod val="20000"/>
              <a:lumOff val="80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ln>
            <a:solidFill>
              <a:schemeClr val="tx2">
                <a:lumMod val="50000"/>
              </a:schemeClr>
            </a:solidFill>
          </a:ln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Documents%20and%20Settings\Administrator\Documenti\nico\desio\skylab\stelle\LE%20STELLE%201.pptx#-1,17,Effetti della fusione termonucleare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Documents%20and%20Settings\Administrator\Documenti\nico\desio\skylab\stelle\LE%20STELLE%201.pptx#-1,27,Cosa accade quando tutto l&#8217;H &#232; trasformato in He?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8.png"/><Relationship Id="rId7" Type="http://schemas.openxmlformats.org/officeDocument/2006/relationships/image" Target="../media/image10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CENNI DI </a:t>
            </a:r>
            <a:br>
              <a:rPr lang="it-IT" dirty="0" smtClean="0"/>
            </a:br>
            <a:r>
              <a:rPr lang="it-IT" dirty="0" smtClean="0"/>
              <a:t>FISICA NUCLEARE</a:t>
            </a:r>
            <a:endParaRPr lang="it-IT" dirty="0"/>
          </a:p>
        </p:txBody>
      </p:sp>
      <p:sp>
        <p:nvSpPr>
          <p:cNvPr id="2" name="Sottotito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LA FUSIONE NUCLEARE NELLE STELLE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7608990"/>
      </p:ext>
    </p:extLst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Ciclo CNO</a:t>
            </a: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74732"/>
            <a:ext cx="1728192" cy="414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1115616" y="5941105"/>
                <a:ext cx="3958480" cy="6699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Reazione complessiva: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4</m:t>
                      </m:r>
                      <m:sPre>
                        <m:sPre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it-IT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</m:e>
                      </m:sPre>
                      <m:sPre>
                        <m:sPrePr>
                          <m:ctrlPr>
                            <a:rPr lang="it-IT" i="1">
                              <a:latin typeface="Cambria Math"/>
                              <a:ea typeface="Cambria Math"/>
                            </a:rPr>
                          </m:ctrlPr>
                        </m:sPrePr>
                        <m:sub/>
                        <m:sup>
                          <m:r>
                            <a:rPr lang="it-IT" i="1"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it-IT" i="1">
                              <a:latin typeface="Cambria Math"/>
                            </a:rPr>
                            <m:t>𝐻𝑒</m:t>
                          </m:r>
                          <m:r>
                            <a:rPr lang="it-IT" i="1">
                              <a:latin typeface="Cambria Math"/>
                            </a:rPr>
                            <m:t>+2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it-IT" i="1">
                              <a:latin typeface="Cambria Math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ν</m:t>
                          </m:r>
                          <m:r>
                            <a:rPr lang="it-IT" i="1">
                              <a:latin typeface="Cambria Math"/>
                            </a:rPr>
                            <m:t>+</m:t>
                          </m:r>
                          <m:r>
                            <a:rPr lang="it-IT" i="1">
                              <a:latin typeface="Cambria Math"/>
                            </a:rPr>
                            <m:t>𝑟𝑎𝑔𝑔𝑖</m:t>
                          </m:r>
                          <m:r>
                            <a:rPr lang="it-IT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941105"/>
                <a:ext cx="3958480" cy="669992"/>
              </a:xfrm>
              <a:prstGeom prst="rect">
                <a:avLst/>
              </a:prstGeom>
              <a:blipFill rotWithShape="1">
                <a:blip r:embed="rId4"/>
                <a:stretch>
                  <a:fillRect l="-917" t="-2632" b="-175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63" r="66822"/>
          <a:stretch/>
        </p:blipFill>
        <p:spPr bwMode="auto">
          <a:xfrm>
            <a:off x="456335" y="3657424"/>
            <a:ext cx="1815721" cy="207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32" t="50000" r="33284"/>
          <a:stretch/>
        </p:blipFill>
        <p:spPr bwMode="auto">
          <a:xfrm>
            <a:off x="2243933" y="3657425"/>
            <a:ext cx="1821516" cy="20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42" t="50000"/>
          <a:stretch/>
        </p:blipFill>
        <p:spPr bwMode="auto">
          <a:xfrm>
            <a:off x="4036136" y="3657425"/>
            <a:ext cx="1841942" cy="20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49" b="50000"/>
          <a:stretch/>
        </p:blipFill>
        <p:spPr bwMode="auto">
          <a:xfrm>
            <a:off x="4065449" y="1574732"/>
            <a:ext cx="1814233" cy="20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5" r="33157" b="50000"/>
          <a:stretch/>
        </p:blipFill>
        <p:spPr bwMode="auto">
          <a:xfrm>
            <a:off x="2260848" y="1574731"/>
            <a:ext cx="1814589" cy="20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31" b="50000"/>
          <a:stretch/>
        </p:blipFill>
        <p:spPr bwMode="auto">
          <a:xfrm>
            <a:off x="467544" y="1574732"/>
            <a:ext cx="1793304" cy="208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torno 2">
            <a:hlinkClick r:id="rId6" action="ppaction://hlinkpres?slideindex=17&amp;slidetitle=Effetti della fusione termonucleare" highlightClick="1"/>
          </p:cNvPr>
          <p:cNvSpPr/>
          <p:nvPr/>
        </p:nvSpPr>
        <p:spPr>
          <a:xfrm>
            <a:off x="7884368" y="6093296"/>
            <a:ext cx="648072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457582"/>
      </p:ext>
    </p:extLst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it-IT" dirty="0" smtClean="0"/>
                  <a:t>II fase: 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𝑇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sup>
                    </m:sSup>
                    <m:r>
                      <a:rPr lang="it-IT" i="1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4082" b="-106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Questa fase si ha solo per le stelle più massicce</a:t>
            </a:r>
          </a:p>
          <a:p>
            <a:r>
              <a:rPr lang="it-IT" dirty="0" smtClean="0"/>
              <a:t>Si ha la fusione dell’He in C</a:t>
            </a:r>
          </a:p>
          <a:p>
            <a:r>
              <a:rPr lang="it-IT" dirty="0" smtClean="0"/>
              <a:t>Avviene secondo il «processo tre </a:t>
            </a:r>
            <a:r>
              <a:rPr lang="el-GR" dirty="0" smtClean="0"/>
              <a:t>α</a:t>
            </a:r>
            <a:r>
              <a:rPr lang="it-IT" dirty="0" smtClean="0"/>
              <a:t>»</a:t>
            </a:r>
          </a:p>
          <a:p>
            <a:r>
              <a:rPr lang="it-IT" dirty="0" smtClean="0"/>
              <a:t>(He = particella </a:t>
            </a:r>
            <a:r>
              <a:rPr lang="el-GR" dirty="0" smtClean="0"/>
              <a:t>α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2339700"/>
      </p:ext>
    </p:extLst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Processo tre alfa</a:t>
            </a:r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1412776"/>
            <a:ext cx="6480720" cy="423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1907704" y="5805264"/>
                <a:ext cx="3958480" cy="6463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Reazione complessiva: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/>
                        </a:rPr>
                        <m:t>3</m:t>
                      </m:r>
                      <m:sPre>
                        <m:sPre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it-IT" b="0" i="1" smtClean="0"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it-IT" b="0" i="1" smtClean="0">
                              <a:latin typeface="Cambria Math"/>
                            </a:rPr>
                            <m:t>𝐻𝑒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</m:e>
                      </m:sPre>
                      <m:sPre>
                        <m:sPrePr>
                          <m:ctrlPr>
                            <a:rPr lang="it-IT" i="1">
                              <a:latin typeface="Cambria Math"/>
                              <a:ea typeface="Cambria Math"/>
                            </a:rPr>
                          </m:ctrlPr>
                        </m:sPrePr>
                        <m:sub/>
                        <m:sup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12</m:t>
                          </m:r>
                        </m:sup>
                        <m:e>
                          <m:r>
                            <a:rPr lang="it-IT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it-IT" i="1">
                              <a:latin typeface="Cambria Math"/>
                            </a:rPr>
                            <m:t>+</m:t>
                          </m:r>
                          <m:r>
                            <a:rPr lang="it-IT" i="1">
                              <a:latin typeface="Cambria Math"/>
                            </a:rPr>
                            <m:t>𝑟𝑎𝑔𝑔𝑖</m:t>
                          </m:r>
                          <m:r>
                            <a:rPr lang="it-IT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805264"/>
                <a:ext cx="395848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070" t="-2703" b="-450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8500734"/>
      </p:ext>
    </p:extLst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 temperature sempre più alte: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it-IT" dirty="0" smtClean="0"/>
                  <a:t>Processo alfa:</a:t>
                </a:r>
              </a:p>
              <a:p>
                <a:pPr lvl="1"/>
                <a14:m>
                  <m:oMath xmlns:m="http://schemas.openxmlformats.org/officeDocument/2006/math">
                    <m:sPre>
                      <m:sPrePr>
                        <m:ctrlPr>
                          <a:rPr lang="it-IT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it-IT" b="0" i="1" smtClean="0"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it-IT" b="0" i="1" smtClean="0">
                            <a:latin typeface="Cambria Math"/>
                          </a:rPr>
                          <m:t>𝐶</m:t>
                        </m:r>
                        <m:r>
                          <a:rPr lang="it-IT" b="0" i="1" smtClean="0">
                            <a:latin typeface="Cambria Math"/>
                          </a:rPr>
                          <m:t>+</m:t>
                        </m:r>
                        <m:sPre>
                          <m:sPrePr>
                            <m:ctrlPr>
                              <a:rPr lang="it-IT" i="1"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it-IT" b="0" i="1" smtClean="0">
                                <a:latin typeface="Cambria Math"/>
                              </a:rPr>
                              <m:t>4</m:t>
                            </m:r>
                          </m:sup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𝐻𝑒</m:t>
                            </m:r>
                          </m:e>
                        </m:sPre>
                        <m:r>
                          <a:rPr lang="it-IT" i="1">
                            <a:latin typeface="Cambria Math"/>
                            <a:ea typeface="Cambria Math"/>
                          </a:rPr>
                          <m:t>→</m:t>
                        </m:r>
                      </m:e>
                    </m:sPre>
                    <m:sPre>
                      <m:sPre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sPrePr>
                      <m:sub/>
                      <m:sup>
                        <m:r>
                          <a:rPr lang="it-IT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𝑂</m:t>
                        </m:r>
                        <m:r>
                          <a:rPr lang="it-IT" i="1">
                            <a:latin typeface="Cambria Math"/>
                          </a:rPr>
                          <m:t>+</m:t>
                        </m:r>
                        <m:r>
                          <a:rPr lang="it-IT" i="1">
                            <a:latin typeface="Cambria Math"/>
                          </a:rPr>
                          <m:t>𝑟𝑎𝑔𝑔𝑖</m:t>
                        </m:r>
                        <m:r>
                          <a:rPr lang="it-IT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sPre>
                  </m:oMath>
                </a14:m>
                <a:endParaRPr lang="it-IT" dirty="0" smtClean="0"/>
              </a:p>
              <a:p>
                <a:pPr lvl="1"/>
                <a14:m>
                  <m:oMath xmlns:m="http://schemas.openxmlformats.org/officeDocument/2006/math">
                    <m:sPre>
                      <m:sPrePr>
                        <m:ctrlPr>
                          <a:rPr lang="it-IT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it-IT" i="1">
                            <a:latin typeface="Cambria Math"/>
                          </a:rPr>
                          <m:t>1</m:t>
                        </m:r>
                        <m:r>
                          <a:rPr lang="it-IT" b="0" i="1" smtClean="0">
                            <a:latin typeface="Cambria Math"/>
                          </a:rPr>
                          <m:t>6</m:t>
                        </m:r>
                      </m:sup>
                      <m:e>
                        <m:r>
                          <a:rPr lang="it-IT" b="0" i="1" smtClean="0">
                            <a:latin typeface="Cambria Math"/>
                          </a:rPr>
                          <m:t>𝑂</m:t>
                        </m:r>
                        <m:r>
                          <a:rPr lang="it-IT" i="1">
                            <a:latin typeface="Cambria Math"/>
                          </a:rPr>
                          <m:t>+</m:t>
                        </m:r>
                        <m:sPre>
                          <m:sPrePr>
                            <m:ctrlPr>
                              <a:rPr lang="it-IT" i="1"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it-IT" i="1">
                                <a:latin typeface="Cambria Math"/>
                              </a:rPr>
                              <m:t>4</m:t>
                            </m:r>
                          </m:sup>
                          <m:e>
                            <m:r>
                              <a:rPr lang="it-IT" i="1">
                                <a:latin typeface="Cambria Math"/>
                              </a:rPr>
                              <m:t>𝐻𝑒</m:t>
                            </m:r>
                          </m:e>
                        </m:sPre>
                        <m:r>
                          <a:rPr lang="it-IT" i="1">
                            <a:latin typeface="Cambria Math"/>
                            <a:ea typeface="Cambria Math"/>
                          </a:rPr>
                          <m:t>→</m:t>
                        </m:r>
                      </m:e>
                    </m:sPre>
                    <m:sPre>
                      <m:sPre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sPrePr>
                      <m:sub/>
                      <m:sup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20</m:t>
                        </m:r>
                      </m:sup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𝑁𝑒</m:t>
                        </m:r>
                        <m:r>
                          <a:rPr lang="it-IT" i="1">
                            <a:latin typeface="Cambria Math"/>
                          </a:rPr>
                          <m:t>+</m:t>
                        </m:r>
                        <m:r>
                          <a:rPr lang="it-IT" i="1">
                            <a:latin typeface="Cambria Math"/>
                          </a:rPr>
                          <m:t>𝑟𝑎𝑔𝑔𝑖</m:t>
                        </m:r>
                        <m:r>
                          <a:rPr lang="it-IT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sPre>
                  </m:oMath>
                </a14:m>
                <a:endParaRPr lang="it-IT" dirty="0" smtClean="0"/>
              </a:p>
              <a:p>
                <a:pPr lvl="1"/>
                <a14:m>
                  <m:oMath xmlns:m="http://schemas.openxmlformats.org/officeDocument/2006/math">
                    <m:sPre>
                      <m:sPrePr>
                        <m:ctrlPr>
                          <a:rPr lang="it-IT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it-IT" b="0" i="1" smtClean="0">
                            <a:latin typeface="Cambria Math"/>
                          </a:rPr>
                          <m:t>20</m:t>
                        </m:r>
                      </m:sup>
                      <m:e>
                        <m:r>
                          <a:rPr lang="it-IT" b="0" i="1" smtClean="0">
                            <a:latin typeface="Cambria Math"/>
                          </a:rPr>
                          <m:t>𝑁𝑒</m:t>
                        </m:r>
                        <m:r>
                          <a:rPr lang="it-IT" i="1">
                            <a:latin typeface="Cambria Math"/>
                          </a:rPr>
                          <m:t>+</m:t>
                        </m:r>
                        <m:sPre>
                          <m:sPrePr>
                            <m:ctrlPr>
                              <a:rPr lang="it-IT" i="1">
                                <a:latin typeface="Cambria Math"/>
                              </a:rPr>
                            </m:ctrlPr>
                          </m:sPrePr>
                          <m:sub/>
                          <m:sup>
                            <m:r>
                              <a:rPr lang="it-IT" i="1">
                                <a:latin typeface="Cambria Math"/>
                              </a:rPr>
                              <m:t>4</m:t>
                            </m:r>
                          </m:sup>
                          <m:e>
                            <m:r>
                              <a:rPr lang="it-IT" i="1">
                                <a:latin typeface="Cambria Math"/>
                              </a:rPr>
                              <m:t>𝐻𝑒</m:t>
                            </m:r>
                          </m:e>
                        </m:sPre>
                        <m:r>
                          <a:rPr lang="it-IT" i="1">
                            <a:latin typeface="Cambria Math"/>
                            <a:ea typeface="Cambria Math"/>
                          </a:rPr>
                          <m:t>→</m:t>
                        </m:r>
                      </m:e>
                    </m:sPre>
                    <m:sPre>
                      <m:sPre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sPrePr>
                      <m:sub/>
                      <m:sup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24</m:t>
                        </m:r>
                      </m:sup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𝑀𝑔</m:t>
                        </m:r>
                        <m:r>
                          <a:rPr lang="it-IT" i="1">
                            <a:latin typeface="Cambria Math"/>
                          </a:rPr>
                          <m:t>+</m:t>
                        </m:r>
                        <m:r>
                          <a:rPr lang="it-IT" i="1">
                            <a:latin typeface="Cambria Math"/>
                          </a:rPr>
                          <m:t>𝑟𝑎𝑔𝑔𝑖</m:t>
                        </m:r>
                        <m:r>
                          <a:rPr lang="it-IT" i="1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sPre>
                  </m:oMath>
                </a14:m>
                <a:endParaRPr lang="it-IT" dirty="0" smtClean="0"/>
              </a:p>
              <a:p>
                <a:r>
                  <a:rPr lang="it-IT" dirty="0" smtClean="0"/>
                  <a:t>Fusione del carbonio: </a:t>
                </a:r>
              </a:p>
              <a:p>
                <a:pPr lvl="1"/>
                <a:r>
                  <a:rPr lang="it-IT" dirty="0" smtClean="0"/>
                  <a:t>C dà origine a Mg, Ne, O</a:t>
                </a:r>
              </a:p>
              <a:p>
                <a:r>
                  <a:rPr lang="it-IT" dirty="0" smtClean="0"/>
                  <a:t>Successivamente possono essere prodotti nuclei più pesanti, fino al Fe, </a:t>
                </a:r>
                <a:r>
                  <a:rPr lang="it-IT" dirty="0" err="1" smtClean="0"/>
                  <a:t>dopodichè</a:t>
                </a:r>
                <a:r>
                  <a:rPr lang="it-IT" dirty="0" smtClean="0"/>
                  <a:t> le reazioni di fusione necessitano energia per essere innescate</a:t>
                </a:r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327" t="-2291" r="-17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torno 3">
            <a:hlinkClick r:id="rId4" action="ppaction://hlinkpres?slideindex=27&amp;slidetitle=Cosa accade quando tutto l’H è trasformato in He?" highlightClick="1"/>
          </p:cNvPr>
          <p:cNvSpPr/>
          <p:nvPr/>
        </p:nvSpPr>
        <p:spPr>
          <a:xfrm>
            <a:off x="7020272" y="5949280"/>
            <a:ext cx="792088" cy="72008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5745323"/>
      </p:ext>
    </p:extLst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Modello di atomo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87" y="2636912"/>
            <a:ext cx="3887584" cy="2278929"/>
          </a:xfrm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81728" y="2132856"/>
            <a:ext cx="4354768" cy="4206031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Z</a:t>
            </a:r>
            <a:r>
              <a:rPr lang="it-IT" dirty="0" smtClean="0"/>
              <a:t> = NUMERO ATOMICO (numero dei </a:t>
            </a:r>
            <a:r>
              <a:rPr lang="it-IT" b="1" dirty="0" smtClean="0">
                <a:solidFill>
                  <a:srgbClr val="FFFF00"/>
                </a:solidFill>
              </a:rPr>
              <a:t>protoni</a:t>
            </a:r>
            <a:r>
              <a:rPr lang="it-IT" dirty="0" smtClean="0"/>
              <a:t> che, se l’atomo è neutro, è uguale al numero degli elettroni)</a:t>
            </a:r>
          </a:p>
          <a:p>
            <a:r>
              <a:rPr lang="it-IT" b="1" dirty="0">
                <a:solidFill>
                  <a:srgbClr val="FFFF00"/>
                </a:solidFill>
              </a:rPr>
              <a:t>A</a:t>
            </a:r>
            <a:r>
              <a:rPr lang="it-IT" dirty="0" smtClean="0"/>
              <a:t> = NUMERO DI MASSA (numero totale dei </a:t>
            </a:r>
            <a:r>
              <a:rPr lang="it-IT" b="1" dirty="0">
                <a:solidFill>
                  <a:srgbClr val="FFFF00"/>
                </a:solidFill>
              </a:rPr>
              <a:t>nucleoni</a:t>
            </a:r>
            <a:r>
              <a:rPr lang="it-IT" dirty="0" smtClean="0"/>
              <a:t>, cioè delle particelle del nucleo)</a:t>
            </a:r>
          </a:p>
          <a:p>
            <a:r>
              <a:rPr lang="it-IT" b="1" dirty="0">
                <a:solidFill>
                  <a:srgbClr val="FFFF00"/>
                </a:solidFill>
              </a:rPr>
              <a:t>N</a:t>
            </a:r>
            <a:r>
              <a:rPr lang="it-IT" dirty="0" smtClean="0"/>
              <a:t> = NUMERO DEI </a:t>
            </a:r>
            <a:r>
              <a:rPr lang="it-IT" b="1" dirty="0">
                <a:solidFill>
                  <a:srgbClr val="FFFF00"/>
                </a:solidFill>
              </a:rPr>
              <a:t>NEUTRONI</a:t>
            </a:r>
          </a:p>
          <a:p>
            <a:r>
              <a:rPr lang="it-IT" dirty="0" smtClean="0"/>
              <a:t>A = Z + N</a:t>
            </a:r>
          </a:p>
        </p:txBody>
      </p:sp>
    </p:spTree>
    <p:extLst>
      <p:ext uri="{BB962C8B-B14F-4D97-AF65-F5344CB8AC3E}">
        <p14:creationId xmlns:p14="http://schemas.microsoft.com/office/powerpoint/2010/main" val="2234929954"/>
      </p:ext>
    </p:extLst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ISOTOPI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 elemento chimico è caratterizzato dal NUMERO ATOMICO Z</a:t>
            </a:r>
          </a:p>
          <a:p>
            <a:r>
              <a:rPr lang="it-IT" dirty="0" smtClean="0"/>
              <a:t>Possono esistere elementi dello stesso tipo ma con massa diversa, in quanto possiedono un diverso numero di NEUTRONI. Questi elementi vengono detti ISOTOPI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4248779"/>
      </p:ext>
    </p:extLst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ISOTOPI DELL’IDROGENO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b="22094"/>
          <a:stretch/>
        </p:blipFill>
        <p:spPr>
          <a:xfrm>
            <a:off x="1043608" y="1484784"/>
            <a:ext cx="7024596" cy="3209350"/>
          </a:xfrm>
        </p:spPr>
      </p:pic>
      <p:sp>
        <p:nvSpPr>
          <p:cNvPr id="5" name="Callout 1 4"/>
          <p:cNvSpPr/>
          <p:nvPr/>
        </p:nvSpPr>
        <p:spPr>
          <a:xfrm>
            <a:off x="3851920" y="5373216"/>
            <a:ext cx="1368152" cy="972108"/>
          </a:xfrm>
          <a:prstGeom prst="borderCallout1">
            <a:avLst>
              <a:gd name="adj1" fmla="val -9754"/>
              <a:gd name="adj2" fmla="val 43312"/>
              <a:gd name="adj3" fmla="val -154014"/>
              <a:gd name="adj4" fmla="val 65970"/>
            </a:avLst>
          </a:prstGeom>
          <a:noFill/>
          <a:ln w="25400">
            <a:solidFill>
              <a:srgbClr val="F77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0,015%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6" name="Callout 1 5"/>
          <p:cNvSpPr/>
          <p:nvPr/>
        </p:nvSpPr>
        <p:spPr>
          <a:xfrm>
            <a:off x="5940152" y="5373216"/>
            <a:ext cx="1368152" cy="972108"/>
          </a:xfrm>
          <a:prstGeom prst="borderCallout1">
            <a:avLst>
              <a:gd name="adj1" fmla="val -9754"/>
              <a:gd name="adj2" fmla="val 43312"/>
              <a:gd name="adj3" fmla="val -154014"/>
              <a:gd name="adj4" fmla="val 65970"/>
            </a:avLst>
          </a:prstGeom>
          <a:noFill/>
          <a:ln w="25400">
            <a:solidFill>
              <a:srgbClr val="F77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 smtClean="0">
                <a:solidFill>
                  <a:srgbClr val="FFC000"/>
                </a:solidFill>
              </a:rPr>
              <a:t>Prodotto artificialmente, instabile</a:t>
            </a:r>
            <a:endParaRPr lang="it-IT" sz="1400" dirty="0">
              <a:solidFill>
                <a:srgbClr val="FFC000"/>
              </a:solidFill>
            </a:endParaRPr>
          </a:p>
        </p:txBody>
      </p:sp>
      <p:sp>
        <p:nvSpPr>
          <p:cNvPr id="7" name="Callout 1 6"/>
          <p:cNvSpPr/>
          <p:nvPr/>
        </p:nvSpPr>
        <p:spPr>
          <a:xfrm>
            <a:off x="1547664" y="5121188"/>
            <a:ext cx="1368152" cy="972108"/>
          </a:xfrm>
          <a:prstGeom prst="borderCallout1">
            <a:avLst>
              <a:gd name="adj1" fmla="val -9754"/>
              <a:gd name="adj2" fmla="val 43312"/>
              <a:gd name="adj3" fmla="val -154014"/>
              <a:gd name="adj4" fmla="val 65970"/>
            </a:avLst>
          </a:prstGeom>
          <a:noFill/>
          <a:ln w="25400">
            <a:solidFill>
              <a:srgbClr val="F771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FFC000"/>
                </a:solidFill>
              </a:rPr>
              <a:t>99,985%</a:t>
            </a:r>
            <a:endParaRPr lang="it-IT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49853"/>
      </p:ext>
    </p:extLst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reazione di FUSIONE NUCLEARE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Avviene quando due nuclei, entrambi di carica positiva, possono avvicinarsi molto</a:t>
                </a:r>
              </a:p>
              <a:p>
                <a:r>
                  <a:rPr lang="it-IT" dirty="0"/>
                  <a:t>I</a:t>
                </a:r>
                <a:r>
                  <a:rPr lang="it-IT" dirty="0" smtClean="0"/>
                  <a:t>nterviene la FORZA NUCLEARE FORTE, che è attrattiva, agisce a distanze molto piccole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−15</m:t>
                        </m:r>
                      </m:sup>
                    </m:sSup>
                    <m:r>
                      <a:rPr lang="it-IT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it-IT" dirty="0" smtClean="0"/>
                  <a:t>) ed è molto intensa</a:t>
                </a:r>
              </a:p>
              <a:p>
                <a:pPr lvl="1"/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08" t="-1752" r="-4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1393786"/>
      </p:ext>
    </p:extLst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Bilancio MASSA-ENERGIA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it-IT" dirty="0" smtClean="0"/>
                  <a:t>La massa del nucleo che si forma è inferiore alla somma delle masse dei nuclei di partenza</a:t>
                </a:r>
              </a:p>
              <a:p>
                <a:r>
                  <a:rPr lang="it-IT" dirty="0" smtClean="0"/>
                  <a:t>Nella reazione, parte della massa del sistema si trasforma in energia, secondo la relazione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𝐸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𝑚</m:t>
                    </m:r>
                    <m:sSup>
                      <m:sSupPr>
                        <m:ctrlPr>
                          <a:rPr lang="it-IT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408" t="-1752" r="-2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301819"/>
      </p:ext>
    </p:extLst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fusione nelle stelle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È possibile grazie a:</a:t>
            </a:r>
          </a:p>
          <a:p>
            <a:pPr lvl="1"/>
            <a:r>
              <a:rPr lang="it-IT" dirty="0" smtClean="0"/>
              <a:t>Contrazione gravitazionale, che provoca elevatissimi valori di pressione e di temperatura del gas stellare</a:t>
            </a:r>
          </a:p>
          <a:p>
            <a:pPr lvl="1"/>
            <a:r>
              <a:rPr lang="it-IT" dirty="0" smtClean="0"/>
              <a:t>Elevata energia cinetica delle molecole, che riescono ad interagire superando la repulsione elettrostatica dei loro nuclei</a:t>
            </a:r>
          </a:p>
          <a:p>
            <a:r>
              <a:rPr lang="it-IT" dirty="0" smtClean="0"/>
              <a:t>Reazioni diverse possono avvenire a livelli di temperatura diversi (milioni di K e più)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8563704"/>
      </p:ext>
    </p:extLst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ma 3"/>
              <p:cNvGraphicFramePr/>
              <p:nvPr>
                <p:extLst>
                  <p:ext uri="{D42A27DB-BD31-4B8C-83A1-F6EECF244321}">
                    <p14:modId xmlns:p14="http://schemas.microsoft.com/office/powerpoint/2010/main" val="390751897"/>
                  </p:ext>
                </p:extLst>
              </p:nvPr>
            </p:nvGraphicFramePr>
            <p:xfrm>
              <a:off x="539552" y="836712"/>
              <a:ext cx="8064896" cy="583264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ma 3"/>
              <p:cNvGraphicFramePr/>
              <p:nvPr>
                <p:extLst>
                  <p:ext uri="{D42A27DB-BD31-4B8C-83A1-F6EECF244321}">
                    <p14:modId xmlns:p14="http://schemas.microsoft.com/office/powerpoint/2010/main" val="390751897"/>
                  </p:ext>
                </p:extLst>
              </p:nvPr>
            </p:nvGraphicFramePr>
            <p:xfrm>
              <a:off x="539552" y="836712"/>
              <a:ext cx="8064896" cy="583264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o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t-IT" dirty="0" smtClean="0"/>
                  <a:t>I fase: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𝑇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7</m:t>
                        </m:r>
                      </m:sup>
                    </m:sSup>
                    <m:r>
                      <a:rPr lang="it-IT" b="0" i="1" smtClean="0">
                        <a:latin typeface="Cambria Math"/>
                        <a:ea typeface="Cambria Math"/>
                      </a:rPr>
                      <m:t>𝐾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2" name="Tito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12"/>
                <a:stretch>
                  <a:fillRect l="-4082" b="-106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432714"/>
      </p:ext>
    </p:extLst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Ciclo protone-protone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443770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01" y="2348880"/>
            <a:ext cx="3384376" cy="143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160" y="2348880"/>
            <a:ext cx="2952328" cy="163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01" y="4278329"/>
            <a:ext cx="3240360" cy="210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364088" y="1556792"/>
            <a:ext cx="193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Gli ingredienti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73664" y="380305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Prima fase: deuterio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5664905" y="4062653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Seconda fase: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i="1" smtClean="0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it-IT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it-IT" b="0" i="1" smtClean="0"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4905" y="4062653"/>
                <a:ext cx="2232248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2186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/>
              <p:cNvSpPr txBox="1"/>
              <p:nvPr/>
            </p:nvSpPr>
            <p:spPr>
              <a:xfrm>
                <a:off x="880801" y="6379222"/>
                <a:ext cx="22322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Terza fase: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it-IT" i="1">
                            <a:latin typeface="Cambria Math"/>
                          </a:rPr>
                        </m:ctrlPr>
                      </m:sPrePr>
                      <m:sub/>
                      <m:sup>
                        <m:r>
                          <a:rPr lang="it-IT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it-IT" i="1"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1" name="CasellaDiTes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801" y="6379222"/>
                <a:ext cx="2232248" cy="369332"/>
              </a:xfrm>
              <a:prstGeom prst="rect">
                <a:avLst/>
              </a:prstGeom>
              <a:blipFill rotWithShape="1">
                <a:blip r:embed="rId8"/>
                <a:stretch>
                  <a:fillRect l="-2180" t="-8197" b="-245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4651380" y="4993779"/>
                <a:ext cx="3958480" cy="66999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dirty="0" smtClean="0"/>
                  <a:t>Reazione complessiva: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4</m:t>
                      </m:r>
                      <m:sPre>
                        <m:sPre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sPrePr>
                        <m:sub/>
                        <m:sup>
                          <m:r>
                            <a:rPr lang="it-IT" b="0" i="1" smtClean="0">
                              <a:latin typeface="Cambria Math"/>
                            </a:rPr>
                            <m:t>1</m:t>
                          </m:r>
                        </m:sup>
                        <m:e>
                          <m:r>
                            <a:rPr lang="it-IT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</m:e>
                      </m:sPre>
                      <m:sPre>
                        <m:sPrePr>
                          <m:ctrlPr>
                            <a:rPr lang="it-IT" i="1">
                              <a:latin typeface="Cambria Math"/>
                              <a:ea typeface="Cambria Math"/>
                            </a:rPr>
                          </m:ctrlPr>
                        </m:sPrePr>
                        <m:sub/>
                        <m:sup>
                          <m:r>
                            <a:rPr lang="it-IT" i="1">
                              <a:latin typeface="Cambria Math"/>
                            </a:rPr>
                            <m:t>4</m:t>
                          </m:r>
                        </m:sup>
                        <m:e>
                          <m:r>
                            <a:rPr lang="it-IT" i="1">
                              <a:latin typeface="Cambria Math"/>
                            </a:rPr>
                            <m:t>𝐻𝑒</m:t>
                          </m:r>
                          <m:r>
                            <a:rPr lang="it-IT" i="1">
                              <a:latin typeface="Cambria Math"/>
                            </a:rPr>
                            <m:t>+2</m:t>
                          </m:r>
                          <m:sSup>
                            <m:sSupPr>
                              <m:ctrlPr>
                                <a:rPr lang="it-IT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it-IT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it-IT" i="1">
                              <a:latin typeface="Cambria Math"/>
                            </a:rPr>
                            <m:t>+2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</a:rPr>
                            <m:t>ν</m:t>
                          </m:r>
                          <m:r>
                            <a:rPr lang="it-IT" i="1">
                              <a:latin typeface="Cambria Math"/>
                            </a:rPr>
                            <m:t>+</m:t>
                          </m:r>
                          <m:r>
                            <a:rPr lang="it-IT" i="1">
                              <a:latin typeface="Cambria Math"/>
                            </a:rPr>
                            <m:t>𝑟𝑎𝑔𝑔𝑖</m:t>
                          </m:r>
                          <m:r>
                            <a:rPr lang="it-IT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e>
                      </m:sPre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380" y="4993779"/>
                <a:ext cx="3958480" cy="669992"/>
              </a:xfrm>
              <a:prstGeom prst="rect">
                <a:avLst/>
              </a:prstGeom>
              <a:blipFill rotWithShape="1">
                <a:blip r:embed="rId9"/>
                <a:stretch>
                  <a:fillRect l="-917" t="-2609" b="-87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177349"/>
      </p:ext>
    </p:extLst>
  </p:cSld>
  <p:clrMapOvr>
    <a:masterClrMapping/>
  </p:clrMapOvr>
  <p:transition spd="slow">
    <p:cover dir="d"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6" grpId="0" animBg="1"/>
    </p:bldLst>
  </p:timing>
</p:sld>
</file>

<file path=ppt/theme/theme1.xml><?xml version="1.0" encoding="utf-8"?>
<a:theme xmlns:a="http://schemas.openxmlformats.org/drawingml/2006/main" name="Tema1sky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Tema1skylab</Template>
  <TotalTime>796</TotalTime>
  <Words>513</Words>
  <Application>Microsoft Office PowerPoint</Application>
  <PresentationFormat>Presentazione su schermo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Tema1skylab</vt:lpstr>
      <vt:lpstr>CENNI DI  FISICA NUCLEARE</vt:lpstr>
      <vt:lpstr>Modello di atomo</vt:lpstr>
      <vt:lpstr>ISOTOPI</vt:lpstr>
      <vt:lpstr>ISOTOPI DELL’IDROGENO</vt:lpstr>
      <vt:lpstr>La reazione di FUSIONE NUCLEARE</vt:lpstr>
      <vt:lpstr>Bilancio MASSA-ENERGIA</vt:lpstr>
      <vt:lpstr>La fusione nelle stelle</vt:lpstr>
      <vt:lpstr>I fase: T~〖10〗^7 K</vt:lpstr>
      <vt:lpstr>Ciclo protone-protone</vt:lpstr>
      <vt:lpstr>Ciclo CNO</vt:lpstr>
      <vt:lpstr>II fase:  T~〖10〗^8 K</vt:lpstr>
      <vt:lpstr>Processo tre alfa</vt:lpstr>
      <vt:lpstr>A temperature sempre più alte: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CENNI DI  FISICA NUCLEARE</dc:title>
  <dc:creator>YI</dc:creator>
  <cp:lastModifiedBy>YI</cp:lastModifiedBy>
  <cp:revision>22</cp:revision>
  <dcterms:created xsi:type="dcterms:W3CDTF">2015-09-02T13:48:00Z</dcterms:created>
  <dcterms:modified xsi:type="dcterms:W3CDTF">2016-01-10T21:53:41Z</dcterms:modified>
</cp:coreProperties>
</file>