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2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3004800" cy="9753600"/>
  <p:notesSz cx="6858000" cy="9144000"/>
  <p:defaultTextStyle>
    <a:lvl1pPr algn="ctr" defTabSz="584200">
      <a:defRPr sz="3600">
        <a:latin typeface="Helvetica Light"/>
        <a:ea typeface="Helvetica Light"/>
        <a:cs typeface="Helvetica Light"/>
        <a:sym typeface="Helvetica Light"/>
      </a:defRPr>
    </a:lvl1pPr>
    <a:lvl2pPr algn="ctr" defTabSz="584200">
      <a:defRPr sz="3600">
        <a:latin typeface="Helvetica Light"/>
        <a:ea typeface="Helvetica Light"/>
        <a:cs typeface="Helvetica Light"/>
        <a:sym typeface="Helvetica Light"/>
      </a:defRPr>
    </a:lvl2pPr>
    <a:lvl3pPr algn="ctr" defTabSz="584200">
      <a:defRPr sz="3600">
        <a:latin typeface="Helvetica Light"/>
        <a:ea typeface="Helvetica Light"/>
        <a:cs typeface="Helvetica Light"/>
        <a:sym typeface="Helvetica Light"/>
      </a:defRPr>
    </a:lvl3pPr>
    <a:lvl4pPr algn="ctr" defTabSz="584200">
      <a:defRPr sz="3600">
        <a:latin typeface="Helvetica Light"/>
        <a:ea typeface="Helvetica Light"/>
        <a:cs typeface="Helvetica Light"/>
        <a:sym typeface="Helvetica Light"/>
      </a:defRPr>
    </a:lvl4pPr>
    <a:lvl5pPr algn="ctr" defTabSz="584200">
      <a:defRPr sz="3600">
        <a:latin typeface="Helvetica Light"/>
        <a:ea typeface="Helvetica Light"/>
        <a:cs typeface="Helvetica Light"/>
        <a:sym typeface="Helvetica Light"/>
      </a:defRPr>
    </a:lvl5pPr>
    <a:lvl6pPr algn="ctr" defTabSz="584200">
      <a:defRPr sz="3600">
        <a:latin typeface="Helvetica Light"/>
        <a:ea typeface="Helvetica Light"/>
        <a:cs typeface="Helvetica Light"/>
        <a:sym typeface="Helvetica Light"/>
      </a:defRPr>
    </a:lvl6pPr>
    <a:lvl7pPr algn="ctr" defTabSz="584200">
      <a:defRPr sz="3600">
        <a:latin typeface="Helvetica Light"/>
        <a:ea typeface="Helvetica Light"/>
        <a:cs typeface="Helvetica Light"/>
        <a:sym typeface="Helvetica Light"/>
      </a:defRPr>
    </a:lvl7pPr>
    <a:lvl8pPr algn="ctr" defTabSz="584200">
      <a:defRPr sz="3600">
        <a:latin typeface="Helvetica Light"/>
        <a:ea typeface="Helvetica Light"/>
        <a:cs typeface="Helvetica Light"/>
        <a:sym typeface="Helvetica Light"/>
      </a:defRPr>
    </a:lvl8pPr>
    <a:lvl9pPr algn="ctr" defTabSz="584200">
      <a:defRPr sz="3600">
        <a:latin typeface="Helvetica Light"/>
        <a:ea typeface="Helvetica Light"/>
        <a:cs typeface="Helvetica Light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94" autoAdjust="0"/>
  </p:normalViewPr>
  <p:slideViewPr>
    <p:cSldViewPr>
      <p:cViewPr>
        <p:scale>
          <a:sx n="48" d="100"/>
          <a:sy n="48" d="100"/>
        </p:scale>
        <p:origin x="-402" y="126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1" name="Shape 6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xmlns="" val="299129716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In questo mio intervento vedremo come avvenne</a:t>
            </a:r>
            <a:r>
              <a:rPr lang="it-IT" baseline="0" dirty="0" smtClean="0"/>
              <a:t> la scoperta de</a:t>
            </a:r>
            <a:r>
              <a:rPr lang="it-IT" dirty="0" smtClean="0"/>
              <a:t>i raggi cosmici e le domande che questa scoperta pose.</a:t>
            </a:r>
          </a:p>
          <a:p>
            <a:r>
              <a:rPr lang="it-IT" dirty="0" smtClean="0"/>
              <a:t>Vedremo, nello sviluppo anche di tutti gli interventi che seguiranno, come da una domanda apparentemente davvero banale la curiosità dell’uomo, affiancata alle sue capacità di affinare gli strumenti di misura e di indagine della natura, ci</a:t>
            </a:r>
            <a:r>
              <a:rPr lang="it-IT" baseline="0" dirty="0" smtClean="0"/>
              <a:t> abbia portato veramente lontani ed abbia aperto una finestra su mondi prima completamente inesplorati</a:t>
            </a:r>
            <a:endParaRPr lang="it-I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83" name="Shape 8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200" i="1"/>
              <a:t>Elettroscopio</a:t>
            </a:r>
            <a:r>
              <a:rPr sz="2200"/>
              <a:t> si scarica -&gt; carica di segno opposto alle foglioline le ha raggiunte</a:t>
            </a:r>
          </a:p>
          <a:p>
            <a:pPr lvl="0">
              <a:defRPr sz="1800"/>
            </a:pPr>
            <a:r>
              <a:rPr sz="2200" u="sng"/>
              <a:t>Esperimenti</a:t>
            </a:r>
          </a:p>
          <a:p>
            <a:pPr lvl="0">
              <a:defRPr sz="1800"/>
            </a:pPr>
            <a:r>
              <a:rPr sz="2200"/>
              <a:t>1) Isolare tappo</a:t>
            </a:r>
          </a:p>
          <a:p>
            <a:pPr lvl="0">
              <a:defRPr sz="1800"/>
            </a:pPr>
            <a:r>
              <a:rPr sz="2200"/>
              <a:t>2) Cambiare gas interno (scarica diminuisce se pressione aria interna diminuisce) -&gt; continua a scaricarsi (</a:t>
            </a:r>
            <a:r>
              <a:rPr sz="2200" b="1"/>
              <a:t>aria é ionizzata</a:t>
            </a:r>
            <a:r>
              <a:rPr sz="2200"/>
              <a:t>)</a:t>
            </a:r>
          </a:p>
          <a:p>
            <a:pPr lvl="0">
              <a:defRPr sz="1800"/>
            </a:pPr>
            <a:r>
              <a:rPr sz="2200"/>
              <a:t>3) Isolare l’elettroscopio con contenitore metallico -&gt; velocità di scarica diminuisce ma permane</a:t>
            </a:r>
          </a:p>
          <a:p>
            <a:pPr lvl="0">
              <a:defRPr sz="1800"/>
            </a:pPr>
            <a:r>
              <a:rPr sz="2200"/>
              <a:t>4) Isolare l’elettroscopio con acqua -&gt; velocità di scarica diminuisce ma permane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…</a:t>
            </a:r>
          </a:p>
          <a:p>
            <a:r>
              <a:rPr lang="it-IT" dirty="0" smtClean="0"/>
              <a:t>Dal basso:</a:t>
            </a:r>
            <a:r>
              <a:rPr lang="it-IT" baseline="0" dirty="0" smtClean="0"/>
              <a:t> è l’ipotesi che sembra più ovvia visto che si è da poco scoperta la radioattività ossia, come vedremo meglio in seguito, che ci sono delle sostanze che naturalmente decadono emettendo particelle di diversa natura in grado di ionizzare l’aria.</a:t>
            </a:r>
          </a:p>
          <a:p>
            <a:r>
              <a:rPr lang="it-IT" baseline="0" dirty="0" smtClean="0"/>
              <a:t>….</a:t>
            </a:r>
            <a:endParaRPr lang="it-IT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Nello spiegare questi grafici chiarire anche perché all’inizio la</a:t>
            </a:r>
            <a:r>
              <a:rPr lang="it-IT" baseline="0" dirty="0" smtClean="0"/>
              <a:t> ionizzazione dell’aria diminuisce e poi invece aumenta , spiegando quindi il perché del fallimento degli esperimenti precedenti a quote </a:t>
            </a:r>
            <a:r>
              <a:rPr lang="it-IT" baseline="0" dirty="0" err="1" smtClean="0"/>
              <a:t>piu’</a:t>
            </a:r>
            <a:r>
              <a:rPr lang="it-IT" baseline="0" dirty="0" smtClean="0"/>
              <a:t> basse.</a:t>
            </a:r>
          </a:p>
          <a:p>
            <a:endParaRPr lang="it-IT" baseline="0" dirty="0" smtClean="0"/>
          </a:p>
          <a:p>
            <a:r>
              <a:rPr lang="it-IT" baseline="0" dirty="0" smtClean="0"/>
              <a:t>… Su questa </a:t>
            </a:r>
            <a:r>
              <a:rPr lang="it-IT" baseline="0" dirty="0" err="1" smtClean="0"/>
              <a:t>slides</a:t>
            </a:r>
            <a:r>
              <a:rPr lang="it-IT" baseline="0" dirty="0" smtClean="0"/>
              <a:t> concludere dicendo qualcosa del tipo  </a:t>
            </a:r>
          </a:p>
          <a:p>
            <a:r>
              <a:rPr lang="it-IT" baseline="0" dirty="0" smtClean="0"/>
              <a:t>Dunque con gli esperimenti di </a:t>
            </a:r>
            <a:r>
              <a:rPr lang="it-IT" baseline="0" dirty="0" err="1" smtClean="0"/>
              <a:t>Pacini</a:t>
            </a:r>
            <a:r>
              <a:rPr lang="it-IT" baseline="0" dirty="0" smtClean="0"/>
              <a:t> e poi col volo di Hess chiaro che qualunque sia la natura degli agenti che provocano la ionizzazione dell’aria (che è la causa della scarica dell’elettroscopio ) arriva dal cielo.</a:t>
            </a:r>
          </a:p>
          <a:p>
            <a:r>
              <a:rPr lang="it-IT" baseline="0" dirty="0" smtClean="0"/>
              <a:t>Per qualche anno non c’è un grande fermento per cercare di capire cosa sia : questo perché i fisici pensavano di avere già la risposta. Per capire quale fosse la risposta occorre aprire una parentesi che ci aiuti a comprendere quale fosse la conoscenza della materia nel 1912 , il che tra l’altro ci dovrebbe anche aiutare a comprendere la fatica del cammino di conoscenza degli anni successivi.</a:t>
            </a:r>
            <a:endParaRPr lang="it-IT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Presentando la </a:t>
            </a:r>
            <a:r>
              <a:rPr lang="it-IT" dirty="0" err="1" smtClean="0"/>
              <a:t>slinde</a:t>
            </a:r>
            <a:r>
              <a:rPr lang="it-IT" dirty="0" smtClean="0"/>
              <a:t> far presente che </a:t>
            </a:r>
            <a:r>
              <a:rPr lang="it-IT" baseline="0" dirty="0" smtClean="0"/>
              <a:t>..” quando nei prossimi interventi si sentirà parlare delle scoperta del positrone e dell’antimateria siamo nel 1932 , lo stesso anno in cui si scopre il neutrone e diventa finalmente chiara la struttura del nucleo”. Teniamo dunque presente anche durante i prossimi interventi quanto poco si conosceva in questo periodo dell’atomo.</a:t>
            </a:r>
            <a:endParaRPr lang="it-IT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Dunque riassumendo:</a:t>
            </a:r>
          </a:p>
          <a:p>
            <a:r>
              <a:rPr lang="it-IT" baseline="0" dirty="0" smtClean="0"/>
              <a:t>Nell’epoca di cui stiamo parlando si era appena scoperta la radioattività, argomento molto “alla moda” in quegli anni e</a:t>
            </a:r>
          </a:p>
          <a:p>
            <a:r>
              <a:rPr lang="it-IT" baseline="0" dirty="0" smtClean="0"/>
              <a:t>I materiali radioattivi emettevano agenti ionizzanti di tre tipi di cui le alfa venivano fermate anche da un foglio di carta ( e in aria non percorrono più di 7-8 cm), i beta che in aria sono in grado di percorrere qualche metro ed infine i gamma che erano gli unici in grado di percorrere distanze di decine di metri in aria. Quale fu quindi l’ipotesi più accreditata in quegli anni ? Che i raggi cosmici fossero raggi ultra-gamma ossia radiazione ma più energetica rispetto ai gamma emessi nei processi radioattivi.</a:t>
            </a:r>
          </a:p>
          <a:p>
            <a:endParaRPr lang="it-IT" baseline="0" dirty="0" smtClean="0"/>
          </a:p>
          <a:p>
            <a:r>
              <a:rPr lang="it-IT" baseline="0" dirty="0" smtClean="0"/>
              <a:t>Come vedremo le cose non stanno proprio così e come lo si è capito ce lo racconterà ….</a:t>
            </a:r>
            <a:endParaRPr lang="it-I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952500" y="0"/>
            <a:ext cx="5334000" cy="4622800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lIns="50800" tIns="50800" rIns="50800" bIns="50800" anchor="b"/>
          <a:lstStyle>
            <a:lvl1pPr defTabSz="584200">
              <a:defRPr sz="6000" b="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>
                <a:effectLst/>
              </a:defRPr>
            </a:pPr>
            <a:r>
              <a:rPr sz="6000"/>
              <a:t>Titolo Testo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952500" y="4762500"/>
            <a:ext cx="5334000" cy="4991100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Livello 5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/>
          </p:cNvSpPr>
          <p:nvPr>
            <p:ph type="sldNum" sz="quarter" idx="2"/>
          </p:nvPr>
        </p:nvSpPr>
        <p:spPr>
          <a:xfrm>
            <a:off x="9320107" y="9040141"/>
            <a:ext cx="481777" cy="475675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lIns="50800" tIns="50800" rIns="50800" bIns="50800"/>
          <a:lstStyle>
            <a:lvl1pPr defTabSz="584200">
              <a:defRPr sz="8000" b="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>
                <a:effectLst/>
              </a:defRPr>
            </a:pPr>
            <a:r>
              <a:rPr sz="8000"/>
              <a:t>Titolo Testo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 lIns="50800" tIns="50800" rIns="50800" bIns="50800" anchor="ctr"/>
          <a:lstStyle>
            <a:lvl1pPr marL="342900" indent="-342900" defTabSz="584200">
              <a:spcBef>
                <a:spcPts val="3200"/>
              </a:spcBef>
              <a:buSzPct val="75000"/>
              <a:buFontTx/>
              <a:defRPr sz="28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685800" indent="-342900" defTabSz="584200">
              <a:spcBef>
                <a:spcPts val="3200"/>
              </a:spcBef>
              <a:buSzPct val="75000"/>
              <a:buFontTx/>
              <a:buChar char="•"/>
              <a:defRPr sz="28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028700" indent="-342900" defTabSz="584200">
              <a:spcBef>
                <a:spcPts val="3200"/>
              </a:spcBef>
              <a:buSzPct val="75000"/>
              <a:buFontTx/>
              <a:defRPr sz="28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371600" indent="-342900" defTabSz="584200">
              <a:spcBef>
                <a:spcPts val="3200"/>
              </a:spcBef>
              <a:buSzPct val="75000"/>
              <a:buFontTx/>
              <a:buChar char="•"/>
              <a:defRPr sz="28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1714500" indent="-342900" defTabSz="584200">
              <a:spcBef>
                <a:spcPts val="3200"/>
              </a:spcBef>
              <a:buSzPct val="75000"/>
              <a:buFontTx/>
              <a:buChar char="•"/>
              <a:defRPr sz="28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2800"/>
              <a:t>Corpo livello uno</a:t>
            </a:r>
          </a:p>
          <a:p>
            <a:pPr lvl="1">
              <a:defRPr sz="1800"/>
            </a:pPr>
            <a:r>
              <a:rPr sz="2800"/>
              <a:t>Corpo livello due</a:t>
            </a:r>
          </a:p>
          <a:p>
            <a:pPr lvl="2">
              <a:defRPr sz="1800"/>
            </a:pPr>
            <a:r>
              <a:rPr sz="2800"/>
              <a:t>Corpo livello tre</a:t>
            </a:r>
          </a:p>
          <a:p>
            <a:pPr lvl="3">
              <a:defRPr sz="1800"/>
            </a:pPr>
            <a:r>
              <a:rPr sz="2800"/>
              <a:t>Corpo livello quattro</a:t>
            </a:r>
          </a:p>
          <a:p>
            <a:pPr lvl="4">
              <a:defRPr sz="1800"/>
            </a:pPr>
            <a:r>
              <a:rPr sz="2800"/>
              <a:t>Livello 5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 lIns="50800" tIns="50800" rIns="50800" bIns="50800" anchor="ctr"/>
          <a:lstStyle>
            <a:lvl1pPr marL="444500" indent="-444500" defTabSz="584200">
              <a:spcBef>
                <a:spcPts val="4200"/>
              </a:spcBef>
              <a:buSzPct val="75000"/>
              <a:buFontTx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889000" indent="-444500" defTabSz="584200">
              <a:spcBef>
                <a:spcPts val="4200"/>
              </a:spcBef>
              <a:buSzPct val="75000"/>
              <a:buFontTx/>
              <a:buChar char="•"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indent="-444500" defTabSz="584200">
              <a:spcBef>
                <a:spcPts val="4200"/>
              </a:spcBef>
              <a:buSzPct val="75000"/>
              <a:buFontTx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778000" indent="-444500" defTabSz="584200">
              <a:spcBef>
                <a:spcPts val="4200"/>
              </a:spcBef>
              <a:buSzPct val="75000"/>
              <a:buFontTx/>
              <a:buChar char="•"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222500" indent="-444500" defTabSz="584200">
              <a:spcBef>
                <a:spcPts val="4200"/>
              </a:spcBef>
              <a:buSzPct val="75000"/>
              <a:buFontTx/>
              <a:buChar char="•"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600"/>
              <a:t>Corpo livello uno</a:t>
            </a:r>
          </a:p>
          <a:p>
            <a:pPr lvl="1">
              <a:defRPr sz="1800"/>
            </a:pPr>
            <a:r>
              <a:rPr sz="3600"/>
              <a:t>Corpo livello due</a:t>
            </a:r>
          </a:p>
          <a:p>
            <a:pPr lvl="2">
              <a:defRPr sz="1800"/>
            </a:pPr>
            <a:r>
              <a:rPr sz="3600"/>
              <a:t>Corpo livello tre</a:t>
            </a:r>
          </a:p>
          <a:p>
            <a:pPr lvl="3">
              <a:defRPr sz="1800"/>
            </a:pPr>
            <a:r>
              <a:rPr sz="3600"/>
              <a:t>Corpo livello quattro</a:t>
            </a:r>
          </a:p>
          <a:p>
            <a:pPr lvl="4">
              <a:defRPr sz="1800"/>
            </a:pPr>
            <a:r>
              <a:rPr sz="3600"/>
              <a:t>Livello 5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1270000" y="6362700"/>
            <a:ext cx="10464800" cy="2908300"/>
          </a:xfrm>
          <a:prstGeom prst="rect">
            <a:avLst/>
          </a:prstGeom>
        </p:spPr>
        <p:txBody>
          <a:bodyPr lIns="50800" tIns="50800" rIns="50800" bIns="50800">
            <a:noAutofit/>
          </a:bodyPr>
          <a:lstStyle>
            <a:lvl1pPr marL="0" indent="0" algn="ctr" defTabSz="584200">
              <a:spcBef>
                <a:spcPts val="0"/>
              </a:spcBef>
              <a:buSzTx/>
              <a:buFontTx/>
              <a:buNone/>
              <a:defRPr sz="24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740833" indent="-296333" algn="ctr" defTabSz="584200">
              <a:spcBef>
                <a:spcPts val="0"/>
              </a:spcBef>
              <a:buSzPct val="75000"/>
              <a:buFontTx/>
              <a:buChar char="•"/>
              <a:defRPr sz="24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185333" indent="-296333" algn="ctr" defTabSz="584200">
              <a:spcBef>
                <a:spcPts val="0"/>
              </a:spcBef>
              <a:buSzPct val="75000"/>
              <a:buFontTx/>
              <a:defRPr sz="24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629833" indent="-296333" algn="ctr" defTabSz="584200">
              <a:spcBef>
                <a:spcPts val="0"/>
              </a:spcBef>
              <a:buSzPct val="75000"/>
              <a:buFontTx/>
              <a:buChar char="•"/>
              <a:defRPr sz="24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074333" indent="-296333" algn="ctr" defTabSz="584200">
              <a:spcBef>
                <a:spcPts val="0"/>
              </a:spcBef>
              <a:buSzPct val="75000"/>
              <a:buFontTx/>
              <a:buChar char="•"/>
              <a:defRPr sz="24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2400"/>
              <a:t>Corpo livello uno</a:t>
            </a:r>
          </a:p>
          <a:p>
            <a:pPr lvl="1">
              <a:defRPr sz="1800"/>
            </a:pPr>
            <a:r>
              <a:rPr sz="2400"/>
              <a:t>Corpo livello due</a:t>
            </a:r>
          </a:p>
          <a:p>
            <a:pPr lvl="2">
              <a:defRPr sz="1800"/>
            </a:pPr>
            <a:r>
              <a:rPr sz="2400"/>
              <a:t>Corpo livello tre</a:t>
            </a:r>
          </a:p>
          <a:p>
            <a:pPr lvl="3">
              <a:defRPr sz="1800"/>
            </a:pPr>
            <a:r>
              <a:rPr sz="2400"/>
              <a:t>Corpo livello quattro</a:t>
            </a:r>
          </a:p>
          <a:p>
            <a:pPr lvl="4">
              <a:defRPr sz="1800"/>
            </a:pPr>
            <a:r>
              <a:rPr sz="2400"/>
              <a:t>Livello 5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975358" y="2623536"/>
            <a:ext cx="11054083" cy="2903504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Titolo Testo</a:t>
            </a:r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1950718" y="5527040"/>
            <a:ext cx="9103362" cy="4226561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888888"/>
                </a:solidFill>
              </a:rPr>
              <a:t>Corpo livello uno</a:t>
            </a:r>
          </a:p>
          <a:p>
            <a:pPr lvl="1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888888"/>
                </a:solidFill>
              </a:rPr>
              <a:t>Corpo livello due</a:t>
            </a:r>
          </a:p>
          <a:p>
            <a:pPr lvl="2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888888"/>
                </a:solidFill>
              </a:rPr>
              <a:t>Corpo livello tre</a:t>
            </a:r>
          </a:p>
          <a:p>
            <a:pPr lvl="3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888888"/>
                </a:solidFill>
              </a:rPr>
              <a:t>Corpo livello quattro</a:t>
            </a:r>
          </a:p>
          <a:p>
            <a:pPr lvl="4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888888"/>
                </a:solidFill>
              </a:rPr>
              <a:t>Livello 5</a:t>
            </a:r>
          </a:p>
        </p:txBody>
      </p:sp>
      <p:sp>
        <p:nvSpPr>
          <p:cNvPr id="53" name="Shape 53"/>
          <p:cNvSpPr>
            <a:spLocks noGrp="1"/>
          </p:cNvSpPr>
          <p:nvPr>
            <p:ph type="sldNum" sz="quarter" idx="2"/>
          </p:nvPr>
        </p:nvSpPr>
        <p:spPr>
          <a:xfrm>
            <a:off x="9970345" y="9234310"/>
            <a:ext cx="481778" cy="475676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Titolo Testo</a:t>
            </a:r>
          </a:p>
        </p:txBody>
      </p:sp>
      <p:sp>
        <p:nvSpPr>
          <p:cNvPr id="56" name="Shape 5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 livello uno</a:t>
            </a:r>
          </a:p>
          <a:p>
            <a:pPr lvl="1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 livello due</a:t>
            </a:r>
          </a:p>
          <a:p>
            <a:pPr lvl="2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 livello tre</a:t>
            </a:r>
          </a:p>
          <a:p>
            <a:pPr lvl="3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 livello quattro</a:t>
            </a:r>
          </a:p>
          <a:p>
            <a:pPr lvl="4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Livello 5</a:t>
            </a:r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xfrm>
            <a:off x="9320107" y="9040141"/>
            <a:ext cx="481777" cy="475675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BEEF4"/>
            </a:gs>
            <a:gs pos="50000">
              <a:srgbClr val="C0D0ED"/>
            </a:gs>
            <a:gs pos="100000">
              <a:srgbClr val="E0E7F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-1" y="9266721"/>
            <a:ext cx="13004803" cy="500646"/>
            <a:chOff x="0" y="-7499"/>
            <a:chExt cx="13004802" cy="500644"/>
          </a:xfrm>
        </p:grpSpPr>
        <p:sp>
          <p:nvSpPr>
            <p:cNvPr id="2" name="Shape 2"/>
            <p:cNvSpPr/>
            <p:nvPr/>
          </p:nvSpPr>
          <p:spPr>
            <a:xfrm>
              <a:off x="0" y="6268"/>
              <a:ext cx="13004802" cy="473114"/>
            </a:xfrm>
            <a:prstGeom prst="rect">
              <a:avLst/>
            </a:prstGeom>
            <a:solidFill>
              <a:srgbClr val="DBEEF4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defTabSz="1300480">
                <a:defRPr sz="2400" b="1">
                  <a:solidFill>
                    <a:srgbClr val="254061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" name="Shape 3"/>
            <p:cNvSpPr/>
            <p:nvPr/>
          </p:nvSpPr>
          <p:spPr>
            <a:xfrm>
              <a:off x="0" y="-7499"/>
              <a:ext cx="13004802" cy="5006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defTabSz="1300480">
                <a:defRPr sz="2400" b="1">
                  <a:solidFill>
                    <a:srgbClr val="254061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lang="it-IT" sz="2400" b="1" dirty="0" smtClean="0">
                  <a:solidFill>
                    <a:srgbClr val="254061"/>
                  </a:solidFill>
                </a:rPr>
                <a:t>Relazione finale alle classi</a:t>
              </a:r>
              <a:r>
                <a:rPr lang="it-IT" sz="2400" b="1" baseline="0" dirty="0" smtClean="0">
                  <a:solidFill>
                    <a:srgbClr val="254061"/>
                  </a:solidFill>
                </a:rPr>
                <a:t> quinte – 15 Marzo 2016 </a:t>
              </a:r>
              <a:endParaRPr sz="2400" b="1" dirty="0">
                <a:solidFill>
                  <a:srgbClr val="254061"/>
                </a:solidFill>
              </a:endParaRPr>
            </a:p>
          </p:txBody>
        </p:sp>
      </p:grpSp>
      <p:pic>
        <p:nvPicPr>
          <p:cNvPr id="5" name="image2.png"/>
          <p:cNvPicPr/>
          <p:nvPr/>
        </p:nvPicPr>
        <p:blipFill>
          <a:blip r:embed="rId12" cstate="print">
            <a:extLst/>
          </a:blip>
          <a:stretch>
            <a:fillRect/>
          </a:stretch>
        </p:blipFill>
        <p:spPr>
          <a:xfrm>
            <a:off x="-2" y="-2"/>
            <a:ext cx="1800857" cy="170205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3.png" descr="XMM.png"/>
          <p:cNvPicPr/>
          <p:nvPr/>
        </p:nvPicPr>
        <p:blipFill>
          <a:blip r:embed="rId13" cstate="print">
            <a:extLst/>
          </a:blip>
          <a:stretch>
            <a:fillRect/>
          </a:stretch>
        </p:blipFill>
        <p:spPr>
          <a:xfrm>
            <a:off x="-2" y="8514095"/>
            <a:ext cx="1945819" cy="1239507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4.png" descr="SArdinia.png"/>
          <p:cNvPicPr/>
          <p:nvPr/>
        </p:nvPicPr>
        <p:blipFill>
          <a:blip r:embed="rId14" cstate="print">
            <a:extLst/>
          </a:blip>
          <a:stretch>
            <a:fillRect/>
          </a:stretch>
        </p:blipFill>
        <p:spPr>
          <a:xfrm>
            <a:off x="11110911" y="8460006"/>
            <a:ext cx="1893890" cy="1293595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1.jpeg" descr="index.jpg"/>
          <p:cNvPicPr/>
          <p:nvPr/>
        </p:nvPicPr>
        <p:blipFill>
          <a:blip r:embed="rId15" cstate="print">
            <a:extLst/>
          </a:blip>
          <a:stretch>
            <a:fillRect/>
          </a:stretch>
        </p:blipFill>
        <p:spPr>
          <a:xfrm>
            <a:off x="11827791" y="-2"/>
            <a:ext cx="1177010" cy="170856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1996299" y="104141"/>
            <a:ext cx="8807379" cy="2171699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1">
                <a:lumMod val="75000"/>
              </a:schemeClr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65022" tIns="65022" rIns="65022" bIns="65022" anchor="ctr">
            <a:normAutofit/>
          </a:bodyPr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 dirty="0" err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Titolo</a:t>
            </a:r>
            <a:r>
              <a:rPr sz="6200" b="1" dirty="0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sz="6200" b="1" dirty="0" err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Testo</a:t>
            </a:r>
            <a:endParaRPr sz="6200" b="1" dirty="0">
              <a:ln w="17895">
                <a:solidFill>
                  <a:srgbClr val="376092"/>
                </a:solidFill>
              </a:ln>
              <a:solidFill>
                <a:srgbClr val="C6D9F1"/>
              </a:solidFill>
              <a:effectLst>
                <a:outerShdw blurRad="38100" dist="20320" dir="1800000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650238" y="2275838"/>
            <a:ext cx="11704324" cy="6777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65022" tIns="65022" rIns="65022" bIns="65022">
            <a:normAutofit/>
          </a:bodyPr>
          <a:lstStyle/>
          <a:p>
            <a:pPr lvl="0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livello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uno</a:t>
            </a:r>
            <a:endParaRPr sz="4400" dirty="0">
              <a:ln w="13096">
                <a:solidFill>
                  <a:srgbClr val="0F253F"/>
                </a:solidFill>
              </a:ln>
              <a:solidFill>
                <a:srgbClr val="0F253F"/>
              </a:solidFill>
            </a:endParaRPr>
          </a:p>
          <a:p>
            <a:pPr lvl="1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livello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due</a:t>
            </a:r>
          </a:p>
          <a:p>
            <a:pPr lvl="2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livello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tre</a:t>
            </a:r>
            <a:endParaRPr sz="4400" dirty="0">
              <a:ln w="13096">
                <a:solidFill>
                  <a:srgbClr val="0F253F"/>
                </a:solidFill>
              </a:ln>
              <a:solidFill>
                <a:srgbClr val="0F253F"/>
              </a:solidFill>
            </a:endParaRPr>
          </a:p>
          <a:p>
            <a:pPr lvl="3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livello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quattro</a:t>
            </a:r>
            <a:endParaRPr sz="4400" dirty="0">
              <a:ln w="13096">
                <a:solidFill>
                  <a:srgbClr val="0F253F"/>
                </a:solidFill>
              </a:ln>
              <a:solidFill>
                <a:srgbClr val="0F253F"/>
              </a:solidFill>
            </a:endParaRPr>
          </a:p>
          <a:p>
            <a:pPr lvl="4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Livello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</p:sldLayoutIdLst>
  <p:transition spd="med"/>
  <p:txStyles>
    <p:titleStyle>
      <a:lvl1pPr algn="ctr" defTabSz="1300480">
        <a:defRPr sz="6200" b="1" cap="none" spc="0">
          <a:ln w="10541" cmpd="sng">
            <a:solidFill>
              <a:schemeClr val="accent1">
                <a:shade val="88000"/>
                <a:satMod val="110000"/>
              </a:schemeClr>
            </a:solidFill>
            <a:prstDash val="solid"/>
          </a:ln>
          <a:solidFill>
            <a:schemeClr val="accent1">
              <a:lumMod val="50000"/>
            </a:schemeClr>
          </a:solidFill>
          <a:effectLst/>
          <a:latin typeface="Calibri"/>
          <a:ea typeface="Calibri"/>
          <a:cs typeface="Calibri"/>
          <a:sym typeface="Calibri"/>
        </a:defRPr>
      </a:lvl1pPr>
      <a:lvl2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2pPr>
      <a:lvl3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3pPr>
      <a:lvl4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4pPr>
      <a:lvl5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5pPr>
      <a:lvl6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6pPr>
      <a:lvl7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7pPr>
      <a:lvl8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8pPr>
      <a:lvl9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9pPr>
    </p:titleStyle>
    <p:bodyStyle>
      <a:lvl1pPr marL="471487" indent="-471487" defTabSz="1300480">
        <a:spcBef>
          <a:spcPts val="1000"/>
        </a:spcBef>
        <a:buSzPct val="100000"/>
        <a:buFont typeface="Arial"/>
        <a:buChar char="•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1pPr>
      <a:lvl2pPr marL="906234" indent="-449034" defTabSz="1300480">
        <a:spcBef>
          <a:spcPts val="1000"/>
        </a:spcBef>
        <a:buSzPct val="100000"/>
        <a:buFont typeface="Arial"/>
        <a:buChar char="–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2pPr>
      <a:lvl3pPr marL="1333500" indent="-419100" defTabSz="1300480">
        <a:spcBef>
          <a:spcPts val="1000"/>
        </a:spcBef>
        <a:buSzPct val="100000"/>
        <a:buFont typeface="Arial"/>
        <a:buChar char="•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3pPr>
      <a:lvl4pPr marL="1874520" indent="-502919" defTabSz="1300480">
        <a:spcBef>
          <a:spcPts val="1000"/>
        </a:spcBef>
        <a:buSzPct val="100000"/>
        <a:buFont typeface="Arial"/>
        <a:buChar char="–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4pPr>
      <a:lvl5pPr marL="2331720" indent="-502920" defTabSz="1300480">
        <a:spcBef>
          <a:spcPts val="1000"/>
        </a:spcBef>
        <a:buSzPct val="100000"/>
        <a:buFont typeface="Arial"/>
        <a:buChar char="»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5pPr>
      <a:lvl6pPr marL="2765777" indent="-543277" defTabSz="1300480">
        <a:spcBef>
          <a:spcPts val="1000"/>
        </a:spcBef>
        <a:buSzPct val="75000"/>
        <a:buFont typeface="Arial"/>
        <a:buChar char="•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6pPr>
      <a:lvl7pPr marL="3210277" indent="-543277" defTabSz="1300480">
        <a:spcBef>
          <a:spcPts val="1000"/>
        </a:spcBef>
        <a:buSzPct val="75000"/>
        <a:buFont typeface="Arial"/>
        <a:buChar char="•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7pPr>
      <a:lvl8pPr marL="3654777" indent="-543277" defTabSz="1300480">
        <a:spcBef>
          <a:spcPts val="1000"/>
        </a:spcBef>
        <a:buSzPct val="75000"/>
        <a:buFont typeface="Arial"/>
        <a:buChar char="•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8pPr>
      <a:lvl9pPr marL="4099277" indent="-543277" defTabSz="1300480">
        <a:spcBef>
          <a:spcPts val="1000"/>
        </a:spcBef>
        <a:buSzPct val="75000"/>
        <a:buFont typeface="Arial"/>
        <a:buChar char="•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9pPr>
    </p:bodyStyle>
    <p:otherStyle>
      <a:lvl1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/>
          </p:cNvSpPr>
          <p:nvPr>
            <p:ph type="title"/>
          </p:nvPr>
        </p:nvSpPr>
        <p:spPr>
          <a:xfrm>
            <a:off x="1029792" y="1996480"/>
            <a:ext cx="11054082" cy="1800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 dirty="0">
                <a:ln w="17895">
                  <a:solidFill>
                    <a:srgbClr val="376092"/>
                  </a:solidFill>
                </a:ln>
                <a:solidFill>
                  <a:srgbClr val="FF0000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La </a:t>
            </a:r>
            <a:r>
              <a:rPr sz="6200" b="1" dirty="0" err="1">
                <a:ln w="17895">
                  <a:solidFill>
                    <a:srgbClr val="376092"/>
                  </a:solidFill>
                </a:ln>
                <a:solidFill>
                  <a:srgbClr val="FF0000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radiazione</a:t>
            </a:r>
            <a:r>
              <a:rPr sz="6200" b="1" dirty="0">
                <a:ln w="17895">
                  <a:solidFill>
                    <a:srgbClr val="376092"/>
                  </a:solidFill>
                </a:ln>
                <a:solidFill>
                  <a:srgbClr val="FF0000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sz="6200" b="1" dirty="0" err="1">
                <a:ln w="17895">
                  <a:solidFill>
                    <a:srgbClr val="376092"/>
                  </a:solidFill>
                </a:ln>
                <a:solidFill>
                  <a:srgbClr val="FF0000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che</a:t>
            </a:r>
            <a:r>
              <a:rPr sz="6200" b="1" dirty="0">
                <a:ln w="17895">
                  <a:solidFill>
                    <a:srgbClr val="376092"/>
                  </a:solidFill>
                </a:ln>
                <a:solidFill>
                  <a:srgbClr val="FF0000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sz="6200" b="1" dirty="0" err="1">
                <a:ln w="17895">
                  <a:solidFill>
                    <a:srgbClr val="376092"/>
                  </a:solidFill>
                </a:ln>
                <a:solidFill>
                  <a:srgbClr val="FF0000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viene</a:t>
            </a:r>
            <a:r>
              <a:rPr sz="6200" b="1" dirty="0">
                <a:ln w="17895">
                  <a:solidFill>
                    <a:srgbClr val="376092"/>
                  </a:solidFill>
                </a:ln>
                <a:solidFill>
                  <a:srgbClr val="FF0000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sz="6200" b="1" dirty="0" err="1" smtClean="0">
                <a:ln w="17895">
                  <a:solidFill>
                    <a:srgbClr val="376092"/>
                  </a:solidFill>
                </a:ln>
                <a:solidFill>
                  <a:srgbClr val="FF0000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dall’alt</a:t>
            </a:r>
            <a:r>
              <a:rPr lang="it-IT" sz="6200" b="1" dirty="0" smtClean="0">
                <a:ln w="17895">
                  <a:solidFill>
                    <a:srgbClr val="376092"/>
                  </a:solidFill>
                </a:ln>
                <a:solidFill>
                  <a:srgbClr val="FF0000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o</a:t>
            </a:r>
            <a:endParaRPr dirty="0" err="1"/>
          </a:p>
        </p:txBody>
      </p:sp>
      <p:sp>
        <p:nvSpPr>
          <p:cNvPr id="12290" name="AutoShape 2" descr="Risultati immagini per dubbi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57984" y="4228728"/>
            <a:ext cx="7393088" cy="3949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1996298" y="268286"/>
            <a:ext cx="8807382" cy="1843408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Decadimento beta</a:t>
            </a:r>
          </a:p>
        </p:txBody>
      </p:sp>
      <p:pic>
        <p:nvPicPr>
          <p:cNvPr id="134" name="image2.gif" descr="http://www.helldragon.eu/loretta/cdrom/Immagini/neutrini/beta.gif"/>
          <p:cNvPicPr/>
          <p:nvPr/>
        </p:nvPicPr>
        <p:blipFill>
          <a:blip r:embed="rId3" cstate="print">
            <a:extLst/>
          </a:blip>
          <a:srcRect t="15364"/>
          <a:stretch>
            <a:fillRect/>
          </a:stretch>
        </p:blipFill>
        <p:spPr>
          <a:xfrm>
            <a:off x="1980669" y="2935931"/>
            <a:ext cx="8838753" cy="4810347"/>
          </a:xfrm>
          <a:prstGeom prst="rect">
            <a:avLst/>
          </a:prstGeom>
          <a:ln w="12700">
            <a:miter lim="400000"/>
          </a:ln>
        </p:spPr>
      </p:pic>
      <p:sp>
        <p:nvSpPr>
          <p:cNvPr id="135" name="Shape 135"/>
          <p:cNvSpPr/>
          <p:nvPr/>
        </p:nvSpPr>
        <p:spPr>
          <a:xfrm>
            <a:off x="7251700" y="6629400"/>
            <a:ext cx="5634236" cy="1940736"/>
          </a:xfrm>
          <a:prstGeom prst="roundRect">
            <a:avLst>
              <a:gd name="adj" fmla="val 27280"/>
            </a:avLst>
          </a:prstGeom>
          <a:solidFill>
            <a:srgbClr val="FFFFFF"/>
          </a:solidFill>
          <a:ln w="25400">
            <a:solidFill>
              <a:srgbClr val="0365C0"/>
            </a:solidFill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marL="471487" indent="-471487" algn="l" defTabSz="1300480">
              <a:spcBef>
                <a:spcPts val="1000"/>
              </a:spcBef>
              <a:buSzPct val="100000"/>
              <a:buFont typeface="Arial"/>
              <a:buChar char="•"/>
              <a:defRPr>
                <a:ln w="10714">
                  <a:solidFill>
                    <a:srgbClr val="0F253F"/>
                  </a:solidFill>
                </a:ln>
                <a:solidFill>
                  <a:srgbClr val="0F253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3600">
                <a:ln w="10714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Raggi beta: elettroni o positroni espulsi da un nucleo atomico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9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1" animBg="1" advAuto="0"/>
      <p:bldP spid="135" grpId="2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xfrm>
            <a:off x="1996298" y="268286"/>
            <a:ext cx="8807382" cy="1843408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Decadimento gamma</a:t>
            </a:r>
          </a:p>
        </p:txBody>
      </p:sp>
      <p:pic>
        <p:nvPicPr>
          <p:cNvPr id="138" name="image3.gif" descr="http://lem.ch.unito.it/didattica/infochimica/2007_Tecnezio/radiochimica/beta.gif"/>
          <p:cNvPicPr/>
          <p:nvPr/>
        </p:nvPicPr>
        <p:blipFill>
          <a:blip r:embed="rId2" cstate="print">
            <a:extLst/>
          </a:blip>
          <a:srcRect t="4417" b="9637"/>
          <a:stretch>
            <a:fillRect/>
          </a:stretch>
        </p:blipFill>
        <p:spPr>
          <a:xfrm>
            <a:off x="1391108" y="3045307"/>
            <a:ext cx="10017757" cy="4125778"/>
          </a:xfrm>
          <a:prstGeom prst="rect">
            <a:avLst/>
          </a:prstGeom>
          <a:ln w="12700">
            <a:miter lim="400000"/>
          </a:ln>
        </p:spPr>
      </p:pic>
      <p:sp>
        <p:nvSpPr>
          <p:cNvPr id="139" name="Shape 139"/>
          <p:cNvSpPr/>
          <p:nvPr/>
        </p:nvSpPr>
        <p:spPr>
          <a:xfrm>
            <a:off x="7222480" y="2501900"/>
            <a:ext cx="5640041" cy="2374900"/>
          </a:xfrm>
          <a:prstGeom prst="roundRect">
            <a:avLst>
              <a:gd name="adj" fmla="val 23474"/>
            </a:avLst>
          </a:prstGeom>
          <a:solidFill>
            <a:srgbClr val="FFFFFF"/>
          </a:solidFill>
          <a:ln w="25400">
            <a:solidFill>
              <a:srgbClr val="0365C0"/>
            </a:solidFill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 marL="471487" indent="-471487" algn="l" defTabSz="1300480">
              <a:spcBef>
                <a:spcPts val="1000"/>
              </a:spcBef>
              <a:buSzPct val="100000"/>
              <a:buFont typeface="Arial"/>
              <a:buChar char="•"/>
              <a:defRPr sz="3800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3800" dirty="0" err="1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Raggi</a:t>
            </a:r>
            <a:r>
              <a:rPr sz="3800" dirty="0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gamma: </a:t>
            </a:r>
            <a:r>
              <a:rPr sz="3800" dirty="0" err="1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onde</a:t>
            </a:r>
            <a:r>
              <a:rPr sz="3800" dirty="0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3800" dirty="0" err="1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elettromagnetiche</a:t>
            </a:r>
            <a:r>
              <a:rPr sz="3800" dirty="0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9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1" animBg="1" advAuto="0"/>
      <p:bldP spid="139" grpId="2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amma-di-penetrazione-di-radioattività-di-beta-e-di-gamma-radiati-dell-alfa-44802330.jpg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395928" y="2248306"/>
            <a:ext cx="10008122" cy="6004874"/>
          </a:xfrm>
          <a:prstGeom prst="rect">
            <a:avLst/>
          </a:prstGeom>
          <a:ln w="25400">
            <a:solidFill>
              <a:srgbClr val="0365C0"/>
            </a:solidFill>
          </a:ln>
        </p:spPr>
      </p:pic>
      <p:sp>
        <p:nvSpPr>
          <p:cNvPr id="142" name="Shape 142"/>
          <p:cNvSpPr>
            <a:spLocks noGrp="1"/>
          </p:cNvSpPr>
          <p:nvPr>
            <p:ph type="title" idx="4294967295"/>
          </p:nvPr>
        </p:nvSpPr>
        <p:spPr>
          <a:xfrm>
            <a:off x="1996298" y="268286"/>
            <a:ext cx="8807382" cy="1843408"/>
          </a:xfrm>
          <a:prstGeom prst="rect">
            <a:avLst/>
          </a:prstGeom>
        </p:spPr>
        <p:txBody>
          <a:bodyPr/>
          <a:lstStyle>
            <a:lvl1pPr defTabSz="1183436">
              <a:defRPr sz="5642">
                <a:ln w="14818"/>
                <a:effectLst>
                  <a:outerShdw blurRad="34671" dist="18491" dir="1800000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5642" b="1">
                <a:ln w="14818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4671" dist="18491" dir="1800000" rotWithShape="0">
                    <a:srgbClr val="000000">
                      <a:alpha val="40000"/>
                    </a:srgbClr>
                  </a:outerShdw>
                </a:effectLst>
              </a:rPr>
              <a:t>Penetrazione radioattività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xfrm>
            <a:off x="1996298" y="268286"/>
            <a:ext cx="8807382" cy="1843408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Elettroscopio</a:t>
            </a:r>
          </a:p>
        </p:txBody>
      </p:sp>
      <p:pic>
        <p:nvPicPr>
          <p:cNvPr id="67" name="image1.gif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390748" y="2528709"/>
            <a:ext cx="6223303" cy="54710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1996298" y="268286"/>
            <a:ext cx="8807382" cy="1843408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Osservazione</a:t>
            </a:r>
          </a:p>
        </p:txBody>
      </p:sp>
      <p:pic>
        <p:nvPicPr>
          <p:cNvPr id="72" name="Elettroscopiotappo.jpg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559478" y="1640233"/>
            <a:ext cx="2737065" cy="3635384"/>
          </a:xfrm>
          <a:prstGeom prst="rect">
            <a:avLst/>
          </a:prstGeom>
          <a:ln w="25400">
            <a:solidFill>
              <a:srgbClr val="4F81BD"/>
            </a:solidFill>
            <a:miter lim="400000"/>
          </a:ln>
        </p:spPr>
      </p:pic>
      <p:pic>
        <p:nvPicPr>
          <p:cNvPr id="73" name="Elettroscopiogas.jpg"/>
          <p:cNvPicPr/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9976825" y="1640233"/>
            <a:ext cx="2737065" cy="3635384"/>
          </a:xfrm>
          <a:prstGeom prst="rect">
            <a:avLst/>
          </a:prstGeom>
          <a:ln w="25400">
            <a:solidFill>
              <a:srgbClr val="4F81BD"/>
            </a:solidFill>
            <a:miter lim="400000"/>
          </a:ln>
        </p:spPr>
      </p:pic>
      <p:pic>
        <p:nvPicPr>
          <p:cNvPr id="74" name="Elettroscopiometallo.jpg"/>
          <p:cNvPicPr/>
          <p:nvPr/>
        </p:nvPicPr>
        <p:blipFill>
          <a:blip r:embed="rId5" cstate="print">
            <a:extLst/>
          </a:blip>
          <a:stretch>
            <a:fillRect/>
          </a:stretch>
        </p:blipFill>
        <p:spPr>
          <a:xfrm>
            <a:off x="550675" y="5705688"/>
            <a:ext cx="2754671" cy="3658203"/>
          </a:xfrm>
          <a:prstGeom prst="rect">
            <a:avLst/>
          </a:prstGeom>
          <a:ln w="25400">
            <a:solidFill>
              <a:srgbClr val="4F81BD"/>
            </a:solidFill>
            <a:miter lim="400000"/>
          </a:ln>
        </p:spPr>
      </p:pic>
      <p:pic>
        <p:nvPicPr>
          <p:cNvPr id="75" name="Elettroscopioacqua.jpg"/>
          <p:cNvPicPr/>
          <p:nvPr/>
        </p:nvPicPr>
        <p:blipFill>
          <a:blip r:embed="rId6" cstate="print">
            <a:extLst/>
          </a:blip>
          <a:stretch>
            <a:fillRect/>
          </a:stretch>
        </p:blipFill>
        <p:spPr>
          <a:xfrm>
            <a:off x="10134319" y="5717098"/>
            <a:ext cx="2737488" cy="3635383"/>
          </a:xfrm>
          <a:prstGeom prst="rect">
            <a:avLst/>
          </a:prstGeom>
          <a:ln w="25400">
            <a:solidFill>
              <a:srgbClr val="4F81BD"/>
            </a:solidFill>
            <a:miter lim="400000"/>
          </a:ln>
        </p:spPr>
      </p:pic>
      <p:grpSp>
        <p:nvGrpSpPr>
          <p:cNvPr id="2" name="Group 78"/>
          <p:cNvGrpSpPr/>
          <p:nvPr/>
        </p:nvGrpSpPr>
        <p:grpSpPr>
          <a:xfrm>
            <a:off x="3824189" y="3466220"/>
            <a:ext cx="5791287" cy="2821159"/>
            <a:chOff x="0" y="0"/>
            <a:chExt cx="5791285" cy="2821157"/>
          </a:xfrm>
        </p:grpSpPr>
        <p:sp>
          <p:nvSpPr>
            <p:cNvPr id="76" name="Shape 76"/>
            <p:cNvSpPr/>
            <p:nvPr/>
          </p:nvSpPr>
          <p:spPr>
            <a:xfrm>
              <a:off x="0" y="0"/>
              <a:ext cx="5791286" cy="2821158"/>
            </a:xfrm>
            <a:prstGeom prst="roundRect">
              <a:avLst>
                <a:gd name="adj" fmla="val 15000"/>
              </a:avLst>
            </a:prstGeom>
            <a:solidFill>
              <a:srgbClr val="FFFFFF"/>
            </a:solidFill>
            <a:ln w="25400" cap="flat">
              <a:solidFill>
                <a:srgbClr val="4F81BD"/>
              </a:solidFill>
              <a:prstDash val="solid"/>
              <a:bevel/>
            </a:ln>
            <a:effectLst>
              <a:outerShdw blurRad="50800" dist="25400" dir="5400000" rotWithShape="0">
                <a:srgbClr val="000000">
                  <a:alpha val="3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 defTabSz="1300480">
                <a:defRPr sz="4200" b="1">
                  <a:solidFill>
                    <a:srgbClr val="254062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123943" y="797471"/>
              <a:ext cx="5543400" cy="122621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65022" tIns="65022" rIns="65022" bIns="65022" numCol="1" anchor="ctr">
              <a:noAutofit/>
            </a:bodyPr>
            <a:lstStyle>
              <a:lvl1pPr defTabSz="1300480">
                <a:defRPr sz="4200" b="1">
                  <a:solidFill>
                    <a:srgbClr val="254062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4200" b="1">
                  <a:solidFill>
                    <a:srgbClr val="254062"/>
                  </a:solidFill>
                </a:rPr>
                <a:t>L’elettroscopio si scarica</a:t>
              </a:r>
            </a:p>
          </p:txBody>
        </p:sp>
      </p:grpSp>
      <p:grpSp>
        <p:nvGrpSpPr>
          <p:cNvPr id="3" name="Group 81"/>
          <p:cNvGrpSpPr/>
          <p:nvPr/>
        </p:nvGrpSpPr>
        <p:grpSpPr>
          <a:xfrm>
            <a:off x="3533658" y="3324692"/>
            <a:ext cx="6372349" cy="3104216"/>
            <a:chOff x="0" y="0"/>
            <a:chExt cx="6372347" cy="3104215"/>
          </a:xfrm>
        </p:grpSpPr>
        <p:sp>
          <p:nvSpPr>
            <p:cNvPr id="79" name="Shape 79"/>
            <p:cNvSpPr/>
            <p:nvPr/>
          </p:nvSpPr>
          <p:spPr>
            <a:xfrm>
              <a:off x="0" y="0"/>
              <a:ext cx="6372348" cy="3104216"/>
            </a:xfrm>
            <a:prstGeom prst="roundRect">
              <a:avLst>
                <a:gd name="adj" fmla="val 15000"/>
              </a:avLst>
            </a:prstGeom>
            <a:solidFill>
              <a:srgbClr val="FFFFFF"/>
            </a:solidFill>
            <a:ln w="25400" cap="flat">
              <a:solidFill>
                <a:srgbClr val="4F81BD"/>
              </a:solidFill>
              <a:prstDash val="solid"/>
              <a:bevel/>
            </a:ln>
            <a:effectLst>
              <a:outerShdw blurRad="50800" dist="25400" dir="5400000" rotWithShape="0">
                <a:srgbClr val="000000">
                  <a:alpha val="3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 defTabSz="1300480">
                <a:defRPr sz="4200" b="1">
                  <a:solidFill>
                    <a:srgbClr val="254062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0" name="Shape 80"/>
            <p:cNvSpPr/>
            <p:nvPr/>
          </p:nvSpPr>
          <p:spPr>
            <a:xfrm>
              <a:off x="136378" y="877484"/>
              <a:ext cx="6099592" cy="134924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defTabSz="1300480">
                <a:defRPr sz="4200" b="1">
                  <a:solidFill>
                    <a:srgbClr val="254062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4200" b="1">
                  <a:solidFill>
                    <a:srgbClr val="254062"/>
                  </a:solidFill>
                </a:rPr>
                <a:t>L’aria é sempre leggermente ionizzata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 advAuto="0"/>
      <p:bldP spid="73" grpId="0" animBg="1" advAuto="0"/>
      <p:bldP spid="74" grpId="0" animBg="1" advAuto="0"/>
      <p:bldP spid="75" grpId="0" animBg="1" advAuto="0"/>
      <p:bldP spid="3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/>
          </p:cNvSpPr>
          <p:nvPr>
            <p:ph type="title"/>
          </p:nvPr>
        </p:nvSpPr>
        <p:spPr>
          <a:xfrm>
            <a:off x="2098709" y="170776"/>
            <a:ext cx="8807382" cy="1843408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Ipotesi</a:t>
            </a:r>
          </a:p>
        </p:txBody>
      </p:sp>
      <p:pic>
        <p:nvPicPr>
          <p:cNvPr id="79" name="image1.jpeg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2438400" y="2501800"/>
            <a:ext cx="8128000" cy="5486401"/>
          </a:xfrm>
          <a:prstGeom prst="rect">
            <a:avLst/>
          </a:prstGeom>
          <a:ln w="12700">
            <a:miter lim="400000"/>
          </a:ln>
        </p:spPr>
      </p:pic>
      <p:sp>
        <p:nvSpPr>
          <p:cNvPr id="80" name="Shape 80"/>
          <p:cNvSpPr/>
          <p:nvPr/>
        </p:nvSpPr>
        <p:spPr>
          <a:xfrm flipH="1" flipV="1">
            <a:off x="7856717" y="6507677"/>
            <a:ext cx="2316607" cy="894517"/>
          </a:xfrm>
          <a:prstGeom prst="line">
            <a:avLst/>
          </a:prstGeom>
          <a:ln w="88900">
            <a:solidFill>
              <a:srgbClr val="C82506"/>
            </a:solidFill>
            <a:tailEnd type="triangle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/>
          <a:lstStyle/>
          <a:p>
            <a:pPr lvl="0" algn="l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81" name="Shape 81"/>
          <p:cNvSpPr/>
          <p:nvPr/>
        </p:nvSpPr>
        <p:spPr>
          <a:xfrm>
            <a:off x="7530998" y="2948280"/>
            <a:ext cx="5284144" cy="2084906"/>
          </a:xfrm>
          <a:prstGeom prst="roundRect">
            <a:avLst>
              <a:gd name="adj" fmla="val 13263"/>
            </a:avLst>
          </a:prstGeom>
          <a:solidFill>
            <a:srgbClr val="FFFFFF"/>
          </a:solidFill>
          <a:ln w="25400">
            <a:solidFill>
              <a:srgbClr val="0365C0"/>
            </a:solidFill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 lvl="0">
              <a:defRPr sz="1800"/>
            </a:pPr>
            <a:r>
              <a:rPr sz="3200">
                <a:solidFill>
                  <a:srgbClr val="0E2239"/>
                </a:solidFill>
                <a:latin typeface="Calibri"/>
                <a:ea typeface="Calibri"/>
                <a:cs typeface="Calibri"/>
                <a:sym typeface="Calibri"/>
              </a:rPr>
              <a:t>1)La radiazione ionizzante è originata da materiale radioattivo della </a:t>
            </a:r>
            <a:r>
              <a:rPr sz="3200" b="1">
                <a:solidFill>
                  <a:srgbClr val="0E2239"/>
                </a:solidFill>
                <a:latin typeface="Calibri"/>
                <a:ea typeface="Calibri"/>
                <a:cs typeface="Calibri"/>
                <a:sym typeface="Calibri"/>
              </a:rPr>
              <a:t>crosta terrestre</a:t>
            </a:r>
          </a:p>
        </p:txBody>
      </p:sp>
      <p:sp>
        <p:nvSpPr>
          <p:cNvPr id="82" name="Shape 82"/>
          <p:cNvSpPr/>
          <p:nvPr/>
        </p:nvSpPr>
        <p:spPr>
          <a:xfrm>
            <a:off x="295818" y="4824848"/>
            <a:ext cx="4590703" cy="1450352"/>
          </a:xfrm>
          <a:prstGeom prst="roundRect">
            <a:avLst>
              <a:gd name="adj" fmla="val 16563"/>
            </a:avLst>
          </a:prstGeom>
          <a:solidFill>
            <a:srgbClr val="FFFFFF"/>
          </a:solidFill>
          <a:ln w="25400">
            <a:solidFill>
              <a:srgbClr val="0365C0"/>
            </a:solidFill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sz="3200">
                <a:solidFill>
                  <a:srgbClr val="0E2239"/>
                </a:solidFill>
                <a:latin typeface="Calibri"/>
                <a:ea typeface="Calibri"/>
                <a:cs typeface="Calibri"/>
                <a:sym typeface="Calibri"/>
              </a:rPr>
              <a:t>2)Gli agenti ionizzanti arrivano dall’</a:t>
            </a:r>
            <a:r>
              <a:rPr sz="3200" b="1">
                <a:solidFill>
                  <a:srgbClr val="0E2239"/>
                </a:solidFill>
                <a:latin typeface="Calibri"/>
                <a:ea typeface="Calibri"/>
                <a:cs typeface="Calibri"/>
                <a:sym typeface="Calibri"/>
              </a:rPr>
              <a:t>alto</a:t>
            </a:r>
          </a:p>
        </p:txBody>
      </p:sp>
      <p:sp>
        <p:nvSpPr>
          <p:cNvPr id="83" name="Shape 83"/>
          <p:cNvSpPr/>
          <p:nvPr/>
        </p:nvSpPr>
        <p:spPr>
          <a:xfrm>
            <a:off x="4154289" y="3432801"/>
            <a:ext cx="1862459" cy="1862459"/>
          </a:xfrm>
          <a:prstGeom prst="line">
            <a:avLst/>
          </a:prstGeom>
          <a:ln w="88900">
            <a:solidFill>
              <a:srgbClr val="C82506"/>
            </a:solidFill>
            <a:tailEnd type="triangle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/>
          <a:lstStyle/>
          <a:p>
            <a:pPr lvl="0" algn="l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32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1" animBg="1" advAuto="0"/>
      <p:bldP spid="81" grpId="2" animBg="1" advAuto="0"/>
      <p:bldP spid="82" grpId="4" animBg="1" advAuto="0"/>
      <p:bldP spid="83" grpId="3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esperimenti.jp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067428" y="2304901"/>
            <a:ext cx="4869944" cy="6613382"/>
          </a:xfrm>
          <a:prstGeom prst="rect">
            <a:avLst/>
          </a:prstGeom>
          <a:ln w="25400">
            <a:solidFill>
              <a:srgbClr val="4F81BD"/>
            </a:solidFill>
            <a:miter lim="400000"/>
          </a:ln>
        </p:spPr>
      </p:pic>
      <p:sp>
        <p:nvSpPr>
          <p:cNvPr id="86" name="Shape 86"/>
          <p:cNvSpPr>
            <a:spLocks noGrp="1"/>
          </p:cNvSpPr>
          <p:nvPr>
            <p:ph type="title"/>
          </p:nvPr>
        </p:nvSpPr>
        <p:spPr>
          <a:xfrm>
            <a:off x="1981298" y="343285"/>
            <a:ext cx="8807382" cy="1843408"/>
          </a:xfrm>
          <a:prstGeom prst="rect">
            <a:avLst/>
          </a:prstGeom>
        </p:spPr>
        <p:txBody>
          <a:bodyPr/>
          <a:lstStyle>
            <a:lvl1pPr defTabSz="1183436">
              <a:defRPr sz="5600">
                <a:ln w="14819"/>
                <a:effectLst>
                  <a:outerShdw blurRad="38100" dist="18491" dir="1800000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5600" b="1">
                <a:ln w="14819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18491" dir="1800000" rotWithShape="0">
                    <a:srgbClr val="000000">
                      <a:alpha val="40000"/>
                    </a:srgbClr>
                  </a:outerShdw>
                </a:effectLst>
              </a:rPr>
              <a:t>La radiazione arriva dall’alto?</a:t>
            </a:r>
          </a:p>
        </p:txBody>
      </p:sp>
      <p:sp>
        <p:nvSpPr>
          <p:cNvPr id="87" name="Shape 87"/>
          <p:cNvSpPr>
            <a:spLocks noGrp="1"/>
          </p:cNvSpPr>
          <p:nvPr>
            <p:ph type="body" idx="1"/>
          </p:nvPr>
        </p:nvSpPr>
        <p:spPr>
          <a:xfrm>
            <a:off x="650238" y="2275839"/>
            <a:ext cx="11704324" cy="6436928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pPr lvl="0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Come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verificarlo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?</a:t>
            </a:r>
          </a:p>
        </p:txBody>
      </p:sp>
      <p:grpSp>
        <p:nvGrpSpPr>
          <p:cNvPr id="90" name="Group 90"/>
          <p:cNvGrpSpPr/>
          <p:nvPr/>
        </p:nvGrpSpPr>
        <p:grpSpPr>
          <a:xfrm>
            <a:off x="7150472" y="5524872"/>
            <a:ext cx="5687424" cy="2846873"/>
            <a:chOff x="0" y="0"/>
            <a:chExt cx="5071205" cy="2586808"/>
          </a:xfrm>
        </p:grpSpPr>
        <p:sp>
          <p:nvSpPr>
            <p:cNvPr id="88" name="Shape 88"/>
            <p:cNvSpPr/>
            <p:nvPr/>
          </p:nvSpPr>
          <p:spPr>
            <a:xfrm>
              <a:off x="0" y="0"/>
              <a:ext cx="5071206" cy="2586809"/>
            </a:xfrm>
            <a:prstGeom prst="roundRect">
              <a:avLst>
                <a:gd name="adj" fmla="val 14454"/>
              </a:avLst>
            </a:prstGeom>
            <a:solidFill>
              <a:srgbClr val="FFFFFF"/>
            </a:solidFill>
            <a:ln w="25400" cap="flat">
              <a:solidFill>
                <a:srgbClr val="4F81BD"/>
              </a:solidFill>
              <a:prstDash val="solid"/>
              <a:bevel/>
            </a:ln>
            <a:effectLst>
              <a:outerShdw blurRad="50800" dist="25400" dir="5400000" rotWithShape="0">
                <a:srgbClr val="000000">
                  <a:alpha val="3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 algn="l" defTabSz="1300480">
                <a:defRPr sz="4200">
                  <a:solidFill>
                    <a:srgbClr val="10253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109510" y="782879"/>
              <a:ext cx="4852186" cy="10210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65022" tIns="65022" rIns="65022" bIns="65022" numCol="1" anchor="ctr">
              <a:noAutofit/>
            </a:bodyPr>
            <a:lstStyle>
              <a:lvl1pPr algn="l" defTabSz="1300480">
                <a:defRPr sz="2900">
                  <a:solidFill>
                    <a:srgbClr val="10253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4400" b="1" dirty="0" err="1">
                  <a:solidFill>
                    <a:srgbClr val="10253F"/>
                  </a:solidFill>
                </a:rPr>
                <a:t>Misurando</a:t>
              </a:r>
              <a:r>
                <a:rPr sz="4400" b="1" dirty="0">
                  <a:solidFill>
                    <a:srgbClr val="10253F"/>
                  </a:solidFill>
                </a:rPr>
                <a:t> la </a:t>
              </a:r>
              <a:r>
                <a:rPr sz="4400" b="1" dirty="0" err="1">
                  <a:solidFill>
                    <a:srgbClr val="10253F"/>
                  </a:solidFill>
                </a:rPr>
                <a:t>radiazione</a:t>
              </a:r>
              <a:r>
                <a:rPr sz="4400" b="1" dirty="0">
                  <a:solidFill>
                    <a:srgbClr val="10253F"/>
                  </a:solidFill>
                </a:rPr>
                <a:t> a diverse </a:t>
              </a:r>
              <a:r>
                <a:rPr sz="4400" b="1" dirty="0" err="1">
                  <a:solidFill>
                    <a:srgbClr val="10253F"/>
                  </a:solidFill>
                </a:rPr>
                <a:t>altitudini</a:t>
              </a:r>
              <a:endParaRPr sz="4400" b="1" dirty="0">
                <a:solidFill>
                  <a:srgbClr val="10253F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2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1" animBg="1" advAuto="0"/>
      <p:bldP spid="90" grpId="2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elettroscopiacqua.jp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2212677" y="2440134"/>
            <a:ext cx="8128001" cy="6096001"/>
          </a:xfrm>
          <a:prstGeom prst="rect">
            <a:avLst/>
          </a:prstGeom>
          <a:ln w="12700">
            <a:miter lim="400000"/>
          </a:ln>
        </p:spPr>
      </p:pic>
      <p:sp>
        <p:nvSpPr>
          <p:cNvPr id="93" name="Shape 93"/>
          <p:cNvSpPr>
            <a:spLocks noGrp="1"/>
          </p:cNvSpPr>
          <p:nvPr>
            <p:ph type="title"/>
          </p:nvPr>
        </p:nvSpPr>
        <p:spPr>
          <a:xfrm>
            <a:off x="1996298" y="268286"/>
            <a:ext cx="8807382" cy="1843408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I contributi di Pacini</a:t>
            </a:r>
          </a:p>
        </p:txBody>
      </p:sp>
      <p:pic>
        <p:nvPicPr>
          <p:cNvPr id="94" name="elettroscopiacqua2.jpg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2212677" y="2440134"/>
            <a:ext cx="8128001" cy="60960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7" name="Group 97"/>
          <p:cNvGrpSpPr/>
          <p:nvPr/>
        </p:nvGrpSpPr>
        <p:grpSpPr>
          <a:xfrm>
            <a:off x="8230592" y="6100936"/>
            <a:ext cx="4563295" cy="2250063"/>
            <a:chOff x="0" y="0"/>
            <a:chExt cx="4048571" cy="1806224"/>
          </a:xfrm>
        </p:grpSpPr>
        <p:sp>
          <p:nvSpPr>
            <p:cNvPr id="95" name="Shape 95"/>
            <p:cNvSpPr/>
            <p:nvPr/>
          </p:nvSpPr>
          <p:spPr>
            <a:xfrm>
              <a:off x="0" y="0"/>
              <a:ext cx="4048572" cy="1806225"/>
            </a:xfrm>
            <a:prstGeom prst="roundRect">
              <a:avLst>
                <a:gd name="adj" fmla="val 15000"/>
              </a:avLst>
            </a:prstGeom>
            <a:solidFill>
              <a:srgbClr val="FFFFFF"/>
            </a:solidFill>
            <a:ln w="25400" cap="flat">
              <a:solidFill>
                <a:srgbClr val="4F81BD"/>
              </a:solidFill>
              <a:prstDash val="solid"/>
              <a:bevel/>
            </a:ln>
            <a:effectLst>
              <a:outerShdw blurRad="50800" dist="25400" dir="5400000" rotWithShape="0">
                <a:srgbClr val="000000">
                  <a:alpha val="3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 algn="l" defTabSz="1300480">
                <a:defRPr sz="3400" b="1">
                  <a:solidFill>
                    <a:srgbClr val="10253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96" name="Shape 96"/>
            <p:cNvSpPr/>
            <p:nvPr/>
          </p:nvSpPr>
          <p:spPr>
            <a:xfrm>
              <a:off x="79354" y="76089"/>
              <a:ext cx="3889863" cy="165404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algn="l" defTabSz="1300480">
                <a:defRPr sz="3400" b="1">
                  <a:solidFill>
                    <a:srgbClr val="10253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3400" b="1" dirty="0">
                  <a:solidFill>
                    <a:srgbClr val="10253F"/>
                  </a:solidFill>
                </a:rPr>
                <a:t>Parte </a:t>
              </a:r>
              <a:r>
                <a:rPr sz="3400" b="1" dirty="0" err="1">
                  <a:solidFill>
                    <a:srgbClr val="10253F"/>
                  </a:solidFill>
                </a:rPr>
                <a:t>della</a:t>
              </a:r>
              <a:r>
                <a:rPr sz="3400" b="1" dirty="0">
                  <a:solidFill>
                    <a:srgbClr val="10253F"/>
                  </a:solidFill>
                </a:rPr>
                <a:t> </a:t>
              </a:r>
              <a:r>
                <a:rPr sz="3400" b="1" dirty="0" err="1">
                  <a:solidFill>
                    <a:srgbClr val="10253F"/>
                  </a:solidFill>
                </a:rPr>
                <a:t>radiazione</a:t>
              </a:r>
              <a:r>
                <a:rPr sz="3400" b="1" dirty="0">
                  <a:solidFill>
                    <a:srgbClr val="10253F"/>
                  </a:solidFill>
                </a:rPr>
                <a:t> </a:t>
              </a:r>
              <a:r>
                <a:rPr sz="3400" b="1" dirty="0" err="1">
                  <a:solidFill>
                    <a:srgbClr val="10253F"/>
                  </a:solidFill>
                </a:rPr>
                <a:t>viene</a:t>
              </a:r>
              <a:r>
                <a:rPr sz="3400" b="1" dirty="0">
                  <a:solidFill>
                    <a:srgbClr val="10253F"/>
                  </a:solidFill>
                </a:rPr>
                <a:t> </a:t>
              </a:r>
              <a:r>
                <a:rPr sz="3400" b="1" dirty="0" err="1">
                  <a:solidFill>
                    <a:srgbClr val="10253F"/>
                  </a:solidFill>
                </a:rPr>
                <a:t>dall’alto</a:t>
              </a:r>
              <a:endParaRPr sz="3400" b="1" dirty="0">
                <a:solidFill>
                  <a:srgbClr val="10253F"/>
                </a:solidFill>
              </a:endParaRPr>
            </a:p>
          </p:txBody>
        </p:sp>
      </p:grpSp>
      <p:sp>
        <p:nvSpPr>
          <p:cNvPr id="98" name="Shape 98"/>
          <p:cNvSpPr/>
          <p:nvPr/>
        </p:nvSpPr>
        <p:spPr>
          <a:xfrm rot="5400000">
            <a:off x="3266340" y="4038600"/>
            <a:ext cx="1871773" cy="949474"/>
          </a:xfrm>
          <a:prstGeom prst="rightArrow">
            <a:avLst>
              <a:gd name="adj1" fmla="val 32596"/>
              <a:gd name="adj2" fmla="val 45248"/>
            </a:avLst>
          </a:prstGeom>
          <a:solidFill>
            <a:srgbClr val="FFFFFF"/>
          </a:solidFill>
          <a:ln w="25400">
            <a:solidFill>
              <a:srgbClr val="0365C0"/>
            </a:solidFill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lvl="0"/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1" animBg="1" advAuto="0"/>
      <p:bldP spid="97" grpId="3" animBg="1" advAuto="0"/>
      <p:bldP spid="98" grpId="2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/>
          </p:cNvSpPr>
          <p:nvPr>
            <p:ph type="title"/>
          </p:nvPr>
        </p:nvSpPr>
        <p:spPr>
          <a:xfrm>
            <a:off x="1996298" y="268286"/>
            <a:ext cx="8807382" cy="1843408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lang="it-IT" sz="6200" b="1" dirty="0" smtClean="0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1912: </a:t>
            </a:r>
            <a:r>
              <a:rPr sz="6200" b="1" dirty="0" smtClean="0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Il </a:t>
            </a:r>
            <a:r>
              <a:rPr sz="6200" b="1" dirty="0" err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volo</a:t>
            </a:r>
            <a:r>
              <a:rPr sz="6200" b="1" dirty="0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sz="6200" b="1" dirty="0" err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di</a:t>
            </a:r>
            <a:r>
              <a:rPr sz="6200" b="1" dirty="0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 Hess</a:t>
            </a:r>
          </a:p>
        </p:txBody>
      </p:sp>
      <p:sp>
        <p:nvSpPr>
          <p:cNvPr id="101" name="Shape 101"/>
          <p:cNvSpPr>
            <a:spLocks noGrp="1"/>
          </p:cNvSpPr>
          <p:nvPr>
            <p:ph type="body" idx="1"/>
          </p:nvPr>
        </p:nvSpPr>
        <p:spPr>
          <a:xfrm>
            <a:off x="650238" y="2275839"/>
            <a:ext cx="11704324" cy="6436928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pPr lvl="0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7/8/1912      5.200 m di altitudine </a:t>
            </a:r>
          </a:p>
        </p:txBody>
      </p:sp>
      <p:pic>
        <p:nvPicPr>
          <p:cNvPr id="102" name="HessKol.jpg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082915" y="3180060"/>
            <a:ext cx="7281348" cy="5461011"/>
          </a:xfrm>
          <a:prstGeom prst="rect">
            <a:avLst/>
          </a:prstGeom>
          <a:ln w="25400">
            <a:solidFill>
              <a:srgbClr val="4F81BD"/>
            </a:solidFill>
            <a:miter lim="400000"/>
          </a:ln>
        </p:spPr>
      </p:pic>
      <p:pic>
        <p:nvPicPr>
          <p:cNvPr id="103" name="mongolfiera.jpg"/>
          <p:cNvPicPr/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8878664" y="3220617"/>
            <a:ext cx="3600399" cy="4824536"/>
          </a:xfrm>
          <a:prstGeom prst="rect">
            <a:avLst/>
          </a:prstGeom>
          <a:ln w="25400">
            <a:solidFill>
              <a:srgbClr val="4F81BD"/>
            </a:solidFill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2" animBg="1" advAuto="0"/>
      <p:bldP spid="103" grpId="1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Scoperte sulla materia</a:t>
            </a:r>
          </a:p>
        </p:txBody>
      </p:sp>
      <p:grpSp>
        <p:nvGrpSpPr>
          <p:cNvPr id="108" name="Group 108"/>
          <p:cNvGrpSpPr/>
          <p:nvPr/>
        </p:nvGrpSpPr>
        <p:grpSpPr>
          <a:xfrm>
            <a:off x="289659" y="2464990"/>
            <a:ext cx="4154736" cy="4956486"/>
            <a:chOff x="0" y="0"/>
            <a:chExt cx="4154735" cy="4956484"/>
          </a:xfrm>
        </p:grpSpPr>
        <p:sp>
          <p:nvSpPr>
            <p:cNvPr id="106" name="Shape 106"/>
            <p:cNvSpPr/>
            <p:nvPr/>
          </p:nvSpPr>
          <p:spPr>
            <a:xfrm>
              <a:off x="0" y="0"/>
              <a:ext cx="4154736" cy="1683162"/>
            </a:xfrm>
            <a:prstGeom prst="roundRect">
              <a:avLst>
                <a:gd name="adj" fmla="val 18870"/>
              </a:avLst>
            </a:prstGeom>
            <a:solidFill>
              <a:srgbClr val="FFFFFF"/>
            </a:solidFill>
            <a:ln w="25400" cap="flat">
              <a:solidFill>
                <a:srgbClr val="0365C0"/>
              </a:solidFill>
              <a:prstDash val="solid"/>
              <a:bevel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1800"/>
              </a:pPr>
              <a:r>
                <a:rPr sz="3200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Scoperta della </a:t>
              </a:r>
              <a:r>
                <a:rPr sz="3200" b="1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radioattività</a:t>
              </a:r>
              <a:r>
                <a:rPr sz="3200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 (Becquerel)</a:t>
              </a:r>
            </a:p>
          </p:txBody>
        </p:sp>
        <p:sp>
          <p:nvSpPr>
            <p:cNvPr id="107" name="Shape 107"/>
            <p:cNvSpPr/>
            <p:nvPr/>
          </p:nvSpPr>
          <p:spPr>
            <a:xfrm>
              <a:off x="1326901" y="1691233"/>
              <a:ext cx="2" cy="3265252"/>
            </a:xfrm>
            <a:prstGeom prst="line">
              <a:avLst/>
            </a:prstGeom>
            <a:noFill/>
            <a:ln w="25400" cap="flat">
              <a:solidFill>
                <a:srgbClr val="0365C0"/>
              </a:solidFill>
              <a:prstDash val="solid"/>
              <a:bevel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grpSp>
        <p:nvGrpSpPr>
          <p:cNvPr id="111" name="Group 111"/>
          <p:cNvGrpSpPr/>
          <p:nvPr/>
        </p:nvGrpSpPr>
        <p:grpSpPr>
          <a:xfrm>
            <a:off x="2340042" y="4463094"/>
            <a:ext cx="3325764" cy="3053657"/>
            <a:chOff x="0" y="0"/>
            <a:chExt cx="3325762" cy="3053655"/>
          </a:xfrm>
        </p:grpSpPr>
        <p:sp>
          <p:nvSpPr>
            <p:cNvPr id="109" name="Shape 109"/>
            <p:cNvSpPr/>
            <p:nvPr/>
          </p:nvSpPr>
          <p:spPr>
            <a:xfrm>
              <a:off x="0" y="0"/>
              <a:ext cx="3325763" cy="1571278"/>
            </a:xfrm>
            <a:prstGeom prst="roundRect">
              <a:avLst>
                <a:gd name="adj" fmla="val 15000"/>
              </a:avLst>
            </a:prstGeom>
            <a:solidFill>
              <a:srgbClr val="FFFFFF"/>
            </a:solidFill>
            <a:ln w="25400" cap="flat">
              <a:solidFill>
                <a:srgbClr val="0365C0"/>
              </a:solidFill>
              <a:prstDash val="solid"/>
              <a:bevel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1800"/>
              </a:pPr>
              <a:r>
                <a:rPr sz="3200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Scoperta dell’</a:t>
              </a:r>
              <a:r>
                <a:rPr sz="3200" b="1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elettrone</a:t>
              </a:r>
              <a:r>
                <a:rPr sz="3200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 (Thomson)</a:t>
              </a:r>
            </a:p>
          </p:txBody>
        </p:sp>
        <p:sp>
          <p:nvSpPr>
            <p:cNvPr id="110" name="Shape 110"/>
            <p:cNvSpPr/>
            <p:nvPr/>
          </p:nvSpPr>
          <p:spPr>
            <a:xfrm>
              <a:off x="1409997" y="1566515"/>
              <a:ext cx="24955" cy="14871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 cap="flat">
              <a:solidFill>
                <a:srgbClr val="0365C0"/>
              </a:solidFill>
              <a:prstDash val="solid"/>
              <a:bevel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grpSp>
        <p:nvGrpSpPr>
          <p:cNvPr id="114" name="Group 114"/>
          <p:cNvGrpSpPr/>
          <p:nvPr/>
        </p:nvGrpSpPr>
        <p:grpSpPr>
          <a:xfrm>
            <a:off x="5003800" y="2425700"/>
            <a:ext cx="3884563" cy="5043438"/>
            <a:chOff x="0" y="0"/>
            <a:chExt cx="3884562" cy="5043437"/>
          </a:xfrm>
        </p:grpSpPr>
        <p:sp>
          <p:nvSpPr>
            <p:cNvPr id="112" name="Shape 112"/>
            <p:cNvSpPr/>
            <p:nvPr/>
          </p:nvSpPr>
          <p:spPr>
            <a:xfrm>
              <a:off x="0" y="0"/>
              <a:ext cx="3884563" cy="1874987"/>
            </a:xfrm>
            <a:prstGeom prst="roundRect">
              <a:avLst>
                <a:gd name="adj" fmla="val 15000"/>
              </a:avLst>
            </a:prstGeom>
            <a:solidFill>
              <a:srgbClr val="FFFFFF"/>
            </a:solidFill>
            <a:ln w="25400" cap="flat">
              <a:solidFill>
                <a:srgbClr val="0365C0"/>
              </a:solidFill>
              <a:prstDash val="solid"/>
              <a:bevel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1800"/>
              </a:pPr>
              <a:r>
                <a:rPr sz="3200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Nasce il concetto di </a:t>
              </a:r>
              <a:r>
                <a:rPr sz="3200" b="1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nucleo</a:t>
              </a:r>
              <a:r>
                <a:rPr sz="3200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 (Rutherford)</a:t>
              </a:r>
            </a:p>
          </p:txBody>
        </p:sp>
        <p:sp>
          <p:nvSpPr>
            <p:cNvPr id="113" name="Shape 113"/>
            <p:cNvSpPr/>
            <p:nvPr/>
          </p:nvSpPr>
          <p:spPr>
            <a:xfrm flipH="1">
              <a:off x="1471066" y="1890464"/>
              <a:ext cx="24062" cy="3152974"/>
            </a:xfrm>
            <a:prstGeom prst="line">
              <a:avLst/>
            </a:prstGeom>
            <a:noFill/>
            <a:ln w="25400" cap="flat">
              <a:solidFill>
                <a:srgbClr val="0365C0"/>
              </a:solidFill>
              <a:prstDash val="solid"/>
              <a:bevel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grpSp>
        <p:nvGrpSpPr>
          <p:cNvPr id="117" name="Group 117"/>
          <p:cNvGrpSpPr/>
          <p:nvPr/>
        </p:nvGrpSpPr>
        <p:grpSpPr>
          <a:xfrm>
            <a:off x="6934448" y="4516760"/>
            <a:ext cx="3502274" cy="2886895"/>
            <a:chOff x="0" y="0"/>
            <a:chExt cx="3502273" cy="2886894"/>
          </a:xfrm>
        </p:grpSpPr>
        <p:sp>
          <p:nvSpPr>
            <p:cNvPr id="115" name="Shape 115"/>
            <p:cNvSpPr/>
            <p:nvPr/>
          </p:nvSpPr>
          <p:spPr>
            <a:xfrm>
              <a:off x="0" y="0"/>
              <a:ext cx="3502274" cy="1676650"/>
            </a:xfrm>
            <a:prstGeom prst="roundRect">
              <a:avLst>
                <a:gd name="adj" fmla="val 17050"/>
              </a:avLst>
            </a:prstGeom>
            <a:solidFill>
              <a:srgbClr val="FFFFFF"/>
            </a:solidFill>
            <a:ln w="25400" cap="flat">
              <a:solidFill>
                <a:srgbClr val="0365C0"/>
              </a:solidFill>
              <a:prstDash val="solid"/>
              <a:bevel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1800"/>
              </a:pPr>
              <a:r>
                <a:rPr sz="3200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Scoperta dei </a:t>
              </a:r>
              <a:r>
                <a:rPr sz="3200" b="1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protoni</a:t>
              </a:r>
              <a:r>
                <a:rPr sz="3200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 (Rutherford)</a:t>
              </a:r>
            </a:p>
          </p:txBody>
        </p:sp>
        <p:sp>
          <p:nvSpPr>
            <p:cNvPr id="116" name="Shape 116"/>
            <p:cNvSpPr/>
            <p:nvPr/>
          </p:nvSpPr>
          <p:spPr>
            <a:xfrm>
              <a:off x="1629320" y="1647388"/>
              <a:ext cx="1" cy="1239507"/>
            </a:xfrm>
            <a:prstGeom prst="line">
              <a:avLst/>
            </a:prstGeom>
            <a:noFill/>
            <a:ln w="25400" cap="flat">
              <a:solidFill>
                <a:srgbClr val="0365C0"/>
              </a:solidFill>
              <a:prstDash val="solid"/>
              <a:bevel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grpSp>
        <p:nvGrpSpPr>
          <p:cNvPr id="120" name="Group 120"/>
          <p:cNvGrpSpPr/>
          <p:nvPr/>
        </p:nvGrpSpPr>
        <p:grpSpPr>
          <a:xfrm>
            <a:off x="9131300" y="2527299"/>
            <a:ext cx="3671293" cy="4914092"/>
            <a:chOff x="0" y="0"/>
            <a:chExt cx="3671292" cy="4914090"/>
          </a:xfrm>
        </p:grpSpPr>
        <p:sp>
          <p:nvSpPr>
            <p:cNvPr id="118" name="Shape 118"/>
            <p:cNvSpPr/>
            <p:nvPr/>
          </p:nvSpPr>
          <p:spPr>
            <a:xfrm>
              <a:off x="0" y="0"/>
              <a:ext cx="3671293" cy="1651000"/>
            </a:xfrm>
            <a:prstGeom prst="roundRect">
              <a:avLst>
                <a:gd name="adj" fmla="val 16751"/>
              </a:avLst>
            </a:prstGeom>
            <a:solidFill>
              <a:srgbClr val="FFFFFF"/>
            </a:solidFill>
            <a:ln w="25400" cap="flat">
              <a:solidFill>
                <a:srgbClr val="0365C0"/>
              </a:solidFill>
              <a:prstDash val="solid"/>
              <a:bevel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1800"/>
              </a:pPr>
              <a:r>
                <a:rPr sz="3200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Scoperta dei </a:t>
              </a:r>
              <a:r>
                <a:rPr sz="3200" b="1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neutroni </a:t>
              </a:r>
              <a:r>
                <a:rPr sz="3200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rPr>
                <a:t>(Chadwich)</a:t>
              </a:r>
            </a:p>
          </p:txBody>
        </p:sp>
        <p:sp>
          <p:nvSpPr>
            <p:cNvPr id="119" name="Shape 119"/>
            <p:cNvSpPr/>
            <p:nvPr/>
          </p:nvSpPr>
          <p:spPr>
            <a:xfrm flipH="1">
              <a:off x="1527428" y="1619297"/>
              <a:ext cx="1" cy="3294795"/>
            </a:xfrm>
            <a:prstGeom prst="line">
              <a:avLst/>
            </a:prstGeom>
            <a:noFill/>
            <a:ln w="25400" cap="flat">
              <a:solidFill>
                <a:srgbClr val="0365C0"/>
              </a:solidFill>
              <a:prstDash val="solid"/>
              <a:bevel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 lvl="0" algn="l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grpSp>
        <p:nvGrpSpPr>
          <p:cNvPr id="127" name="Group 127"/>
          <p:cNvGrpSpPr/>
          <p:nvPr/>
        </p:nvGrpSpPr>
        <p:grpSpPr>
          <a:xfrm>
            <a:off x="393700" y="7023100"/>
            <a:ext cx="12012577" cy="1270000"/>
            <a:chOff x="0" y="0"/>
            <a:chExt cx="12012576" cy="1270000"/>
          </a:xfrm>
        </p:grpSpPr>
        <p:sp>
          <p:nvSpPr>
            <p:cNvPr id="121" name="Shape 121"/>
            <p:cNvSpPr/>
            <p:nvPr/>
          </p:nvSpPr>
          <p:spPr>
            <a:xfrm>
              <a:off x="0" y="0"/>
              <a:ext cx="12012577" cy="1270000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25400" cap="flat">
              <a:solidFill>
                <a:srgbClr val="0365C0"/>
              </a:solidFill>
              <a:prstDash val="solid"/>
              <a:bevel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22" name="Shape 122"/>
            <p:cNvSpPr/>
            <p:nvPr/>
          </p:nvSpPr>
          <p:spPr>
            <a:xfrm>
              <a:off x="542428" y="377089"/>
              <a:ext cx="1177010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>
                <a:defRPr sz="2600" b="1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600" b="1">
                  <a:solidFill>
                    <a:srgbClr val="0E253F"/>
                  </a:solidFill>
                </a:rPr>
                <a:t>1896</a:t>
              </a:r>
            </a:p>
          </p:txBody>
        </p:sp>
        <p:sp>
          <p:nvSpPr>
            <p:cNvPr id="123" name="Shape 123"/>
            <p:cNvSpPr/>
            <p:nvPr/>
          </p:nvSpPr>
          <p:spPr>
            <a:xfrm>
              <a:off x="2690318" y="377089"/>
              <a:ext cx="1177010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2600" b="1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600" b="1">
                  <a:solidFill>
                    <a:srgbClr val="0E253F"/>
                  </a:solidFill>
                </a:rPr>
                <a:t>1897</a:t>
              </a:r>
            </a:p>
          </p:txBody>
        </p:sp>
        <p:sp>
          <p:nvSpPr>
            <p:cNvPr id="124" name="Shape 124"/>
            <p:cNvSpPr/>
            <p:nvPr/>
          </p:nvSpPr>
          <p:spPr>
            <a:xfrm>
              <a:off x="5417784" y="377089"/>
              <a:ext cx="1177010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2600" b="1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600" b="1">
                  <a:solidFill>
                    <a:srgbClr val="0E253F"/>
                  </a:solidFill>
                </a:rPr>
                <a:t>1911</a:t>
              </a:r>
            </a:p>
          </p:txBody>
        </p:sp>
        <p:sp>
          <p:nvSpPr>
            <p:cNvPr id="125" name="Shape 125"/>
            <p:cNvSpPr/>
            <p:nvPr/>
          </p:nvSpPr>
          <p:spPr>
            <a:xfrm>
              <a:off x="7518000" y="377089"/>
              <a:ext cx="1177009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2600" b="1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600" b="1">
                  <a:solidFill>
                    <a:srgbClr val="0E253F"/>
                  </a:solidFill>
                </a:rPr>
                <a:t>1919</a:t>
              </a:r>
            </a:p>
          </p:txBody>
        </p:sp>
        <p:sp>
          <p:nvSpPr>
            <p:cNvPr id="126" name="Shape 126"/>
            <p:cNvSpPr/>
            <p:nvPr/>
          </p:nvSpPr>
          <p:spPr>
            <a:xfrm>
              <a:off x="9328380" y="377089"/>
              <a:ext cx="1177010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2600" b="1">
                  <a:solidFill>
                    <a:srgbClr val="0E253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sz="2600" b="1">
                  <a:solidFill>
                    <a:srgbClr val="0E253F"/>
                  </a:solidFill>
                </a:rPr>
                <a:t>1932</a:t>
              </a:r>
            </a:p>
          </p:txBody>
        </p:sp>
      </p:grpSp>
      <p:pic>
        <p:nvPicPr>
          <p:cNvPr id="25" name="mongolfiera.jpg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5926336" y="5596880"/>
            <a:ext cx="1162200" cy="1795745"/>
          </a:xfrm>
          <a:prstGeom prst="rect">
            <a:avLst/>
          </a:prstGeom>
          <a:ln w="25400">
            <a:solidFill>
              <a:srgbClr val="4F81BD"/>
            </a:solidFill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1" animBg="1" advAuto="0"/>
      <p:bldP spid="111" grpId="2" animBg="1" advAuto="0"/>
      <p:bldP spid="114" grpId="3" animBg="1" advAuto="0"/>
      <p:bldP spid="117" grpId="4" animBg="1" advAuto="0"/>
      <p:bldP spid="120" grpId="5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/>
          </p:cNvSpPr>
          <p:nvPr>
            <p:ph type="title"/>
          </p:nvPr>
        </p:nvSpPr>
        <p:spPr>
          <a:xfrm>
            <a:off x="1996298" y="268286"/>
            <a:ext cx="8807382" cy="1843408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Decadimento alfa</a:t>
            </a:r>
          </a:p>
        </p:txBody>
      </p:sp>
      <p:pic>
        <p:nvPicPr>
          <p:cNvPr id="130" name="image3.jpeg" descr="decadimento alfa.jp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985161" y="2790471"/>
            <a:ext cx="8829656" cy="5307272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Shape 131"/>
          <p:cNvSpPr/>
          <p:nvPr/>
        </p:nvSpPr>
        <p:spPr>
          <a:xfrm>
            <a:off x="7870552" y="2692400"/>
            <a:ext cx="4814218" cy="2616448"/>
          </a:xfrm>
          <a:prstGeom prst="roundRect">
            <a:avLst>
              <a:gd name="adj" fmla="val 18260"/>
            </a:avLst>
          </a:prstGeom>
          <a:solidFill>
            <a:srgbClr val="FFFFFF"/>
          </a:solidFill>
          <a:ln w="25400">
            <a:solidFill>
              <a:srgbClr val="0365C0"/>
            </a:solidFill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 marL="471487" indent="-471487" algn="l" defTabSz="1300480">
              <a:spcBef>
                <a:spcPts val="1000"/>
              </a:spcBef>
              <a:buSzPct val="100000"/>
              <a:buFont typeface="Arial"/>
              <a:buChar char="•"/>
              <a:defRPr sz="3800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3800" dirty="0" err="1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Raggi</a:t>
            </a:r>
            <a:r>
              <a:rPr sz="3800" dirty="0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3800" dirty="0" err="1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alfa</a:t>
            </a:r>
            <a:r>
              <a:rPr sz="3800" dirty="0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: </a:t>
            </a:r>
            <a:r>
              <a:rPr sz="3800" dirty="0" err="1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ioni</a:t>
            </a:r>
            <a:r>
              <a:rPr sz="3800" dirty="0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3800" dirty="0" err="1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di</a:t>
            </a:r>
            <a:r>
              <a:rPr sz="3800" dirty="0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3800" dirty="0" err="1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elio</a:t>
            </a:r>
            <a:r>
              <a:rPr sz="3800" dirty="0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con </a:t>
            </a:r>
            <a:r>
              <a:rPr sz="3800" dirty="0" err="1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doppia</a:t>
            </a:r>
            <a:r>
              <a:rPr sz="3800" dirty="0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3800" dirty="0" err="1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carica</a:t>
            </a:r>
            <a:r>
              <a:rPr sz="3800" dirty="0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3800" dirty="0" err="1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positiva</a:t>
            </a:r>
            <a:r>
              <a:rPr sz="3800" dirty="0">
                <a:ln w="11310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9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1" animBg="1" advAuto="0"/>
      <p:bldP spid="131" grpId="2" animBg="1" advAuto="0"/>
    </p:bld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674</Words>
  <Application>Microsoft Office PowerPoint</Application>
  <PresentationFormat>Personalizzato</PresentationFormat>
  <Paragraphs>55</Paragraphs>
  <Slides>12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Default</vt:lpstr>
      <vt:lpstr>La radiazione che viene dall’alto</vt:lpstr>
      <vt:lpstr>Elettroscopio</vt:lpstr>
      <vt:lpstr>Osservazione</vt:lpstr>
      <vt:lpstr>Ipotesi</vt:lpstr>
      <vt:lpstr>La radiazione arriva dall’alto?</vt:lpstr>
      <vt:lpstr>I contributi di Pacini</vt:lpstr>
      <vt:lpstr>1912: Il volo di Hess</vt:lpstr>
      <vt:lpstr>Scoperte sulla materia</vt:lpstr>
      <vt:lpstr>Decadimento alfa</vt:lpstr>
      <vt:lpstr>Decadimento beta</vt:lpstr>
      <vt:lpstr>Decadimento gamma</vt:lpstr>
      <vt:lpstr>Penetrazione radioattività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radiazione che viene dall’alto Marta Sconza IV A</dc:title>
  <dc:creator>Marina Canali</dc:creator>
  <cp:lastModifiedBy>Marina Canali</cp:lastModifiedBy>
  <cp:revision>99</cp:revision>
  <dcterms:modified xsi:type="dcterms:W3CDTF">2016-07-18T16:58:25Z</dcterms:modified>
</cp:coreProperties>
</file>