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ldMasterIdLst>
    <p:sldMasterId r:id="rId4" id="2147483648"/>
    <p:sldMasterId r:id="rId5" id="2147483661"/>
    <p:sldMasterId r:id="rId6" id="2147483674"/>
  </p:sldMasterIdLst>
  <p:sldIdLst>
    <p:sldId r:id="rId7" id="256"/>
    <p:sldId r:id="rId8" id="257"/>
    <p:sldId r:id="rId9" id="258"/>
    <p:sldId r:id="rId10" id="259"/>
    <p:sldId r:id="rId11" id="260"/>
    <p:sldId r:id="rId12" id="261"/>
    <p:sldId r:id="rId13" id="262"/>
    <p:sldId r:id="rId14" id="263"/>
    <p:sldId r:id="rId15" id="264"/>
    <p:sldId r:id="rId16" id="265"/>
  </p:sldIdLst>
  <p:sldSz cx="10079038" cy="566896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559675" cy="10691813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it-IT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lastView="sldThumbnailView">
  <p:normalViewPr>
    <p:restoredLeft sz="15620"/>
    <p:restoredTop sz="94660"/>
  </p:normalViewPr>
  <p:slideViewPr>
    <p:cSldViewPr>
      <p:cViewPr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94"/>
          <a:sy d="100" n="94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-336" y="-36"/>
      </p:cViewPr>
      <p:guideLst>
        <p:guide orient="horz" pos="1785"/>
        <p:guide pos="3174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" n="1"/>
        <a:sy d="1" n="1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Masters/slideMaster2.xml" Type="http://schemas.openxmlformats.org/officeDocument/2006/relationships/slideMaster"></Relationship><Relationship Id="rId6" Target="slideMasters/slideMaster3.xml" Type="http://schemas.openxmlformats.org/officeDocument/2006/relationships/slideMaster"></Relationship><Relationship Id="rId7" Target="slides/slide1.xml" Type="http://schemas.openxmlformats.org/officeDocument/2006/relationships/slide"></Relationship><Relationship Id="rId8" Target="slides/slide2.xml" Type="http://schemas.openxmlformats.org/officeDocument/2006/relationships/slide"></Relationship><Relationship Id="rId9" Target="slides/slide3.xml" Type="http://schemas.openxmlformats.org/officeDocument/2006/relationships/slide"></Relationship><Relationship Id="rId10" Target="slides/slide4.xml" Type="http://schemas.openxmlformats.org/officeDocument/2006/relationships/slide"></Relationship><Relationship Id="rId11" Target="slides/slide5.xml" Type="http://schemas.openxmlformats.org/officeDocument/2006/relationships/slide"></Relationship><Relationship Id="rId12" Target="slides/slide6.xml" Type="http://schemas.openxmlformats.org/officeDocument/2006/relationships/slide"></Relationship><Relationship Id="rId13" Target="slides/slide7.xml" Type="http://schemas.openxmlformats.org/officeDocument/2006/relationships/slide"></Relationship><Relationship Id="rId14" Target="slides/slide8.xml" Type="http://schemas.openxmlformats.org/officeDocument/2006/relationships/slide"></Relationship><Relationship Id="rId15" Target="slides/slide9.xml" Type="http://schemas.openxmlformats.org/officeDocument/2006/relationships/slide"></Relationship><Relationship Id="rId16" Target="slides/slide10.xml" Type="http://schemas.openxmlformats.org/officeDocument/2006/relationships/slide"></Relationship><Relationship Id="rId17" Target="theme/theme1.xml" Type="http://schemas.openxmlformats.org/officeDocument/2006/relationships/theme"></Relationship></Relationship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3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4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5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6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7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8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9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0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1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2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3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4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5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6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7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8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9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0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1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2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3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4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5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6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OverTx">
  <p:cSld name="Title, Content over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907056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3043440"/>
            <a:ext cx="907056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fourObj">
  <p:cSld name="Title, 4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30434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30434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Title, 6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0480" y="13262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36960" y="13262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" name="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36960" y="30434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0480" y="30434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30434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x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907056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,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907056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itle, 2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442620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1326240"/>
            <a:ext cx="442620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Only">
  <p:cSld name="Centere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4386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AndObj">
  <p:cSld name="Title, 2 Content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30434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" name="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1326240"/>
            <a:ext cx="442620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x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907056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AndTwoObj">
  <p:cSld name="Title Content and 2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442620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" name="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30434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OverTx">
  <p:cSld name="Title, 2 Content over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" name="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3043440"/>
            <a:ext cx="907056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OverTx">
  <p:cSld name="Title, Content over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907056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3043440"/>
            <a:ext cx="907056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fourObj">
  <p:cSld name="Title, 4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" name="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30434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" name="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30434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Title, 6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0480" y="13262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" name="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36960" y="13262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" name="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36960" y="30434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" name="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0480" y="30434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" name="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30434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x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907056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,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907056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itle, 2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442620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1326240"/>
            <a:ext cx="442620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,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907056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Only">
  <p:cSld name="Centere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4386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AndObj">
  <p:cSld name="Title, 2 Content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30434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" name="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1326240"/>
            <a:ext cx="442620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AndTwoObj">
  <p:cSld name="Title Content and 2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442620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" name="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30434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OverTx">
  <p:cSld name="Title, 2 Content over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8" name="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3043440"/>
            <a:ext cx="907056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OverTx">
  <p:cSld name="Title, Content over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9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0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907056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1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3043440"/>
            <a:ext cx="907056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fourObj">
  <p:cSld name="Title, 4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" name="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30434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6" name="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30434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Title, 6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7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8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9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0480" y="13262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0" name="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36960" y="13262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1" name="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36960" y="30434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2" name="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0480" y="30434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3" name="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3043440"/>
            <a:ext cx="292032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itle, 2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442620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1326240"/>
            <a:ext cx="442620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Only">
  <p:cSld name="Centere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4386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AndObj">
  <p:cSld name="Title, 2 Content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30434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1326240"/>
            <a:ext cx="442620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AndTwoObj">
  <p:cSld name="Title Content and 2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442620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30434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OverTx">
  <p:cSld name="Title, 2 Content over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1600" y="1326240"/>
            <a:ext cx="442620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3043440"/>
            <a:ext cx="9070560" cy="1567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endParaRPr b="0" lang="it-IT" spc="-1" strike="noStrike" sz="32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slideLayouts/slideLayout12.xml" Type="http://schemas.openxmlformats.org/officeDocument/2006/relationships/slideLayout"></Relationship><Relationship Id="rId13" Target="../theme/theme1.xml" Type="http://schemas.openxmlformats.org/officeDocument/2006/relationships/theme"></Relationship></Relationships>
</file>

<file path=ppt/slideMasters/_rels/slideMaster2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slideLayouts/slideLayout14.xml" Type="http://schemas.openxmlformats.org/officeDocument/2006/relationships/slideLayout"></Relationship><Relationship Id="rId3" Target="../slideLayouts/slideLayout15.xml" Type="http://schemas.openxmlformats.org/officeDocument/2006/relationships/slideLayout"></Relationship><Relationship Id="rId4" Target="../slideLayouts/slideLayout16.xml" Type="http://schemas.openxmlformats.org/officeDocument/2006/relationships/slideLayout"></Relationship><Relationship Id="rId5" Target="../slideLayouts/slideLayout17.xml" Type="http://schemas.openxmlformats.org/officeDocument/2006/relationships/slideLayout"></Relationship><Relationship Id="rId6" Target="../slideLayouts/slideLayout18.xml" Type="http://schemas.openxmlformats.org/officeDocument/2006/relationships/slideLayout"></Relationship><Relationship Id="rId7" Target="../slideLayouts/slideLayout19.xml" Type="http://schemas.openxmlformats.org/officeDocument/2006/relationships/slideLayout"></Relationship><Relationship Id="rId8" Target="../slideLayouts/slideLayout20.xml" Type="http://schemas.openxmlformats.org/officeDocument/2006/relationships/slideLayout"></Relationship><Relationship Id="rId9" Target="../slideLayouts/slideLayout21.xml" Type="http://schemas.openxmlformats.org/officeDocument/2006/relationships/slideLayout"></Relationship><Relationship Id="rId10" Target="../slideLayouts/slideLayout22.xml" Type="http://schemas.openxmlformats.org/officeDocument/2006/relationships/slideLayout"></Relationship><Relationship Id="rId11" Target="../slideLayouts/slideLayout23.xml" Type="http://schemas.openxmlformats.org/officeDocument/2006/relationships/slideLayout"></Relationship><Relationship Id="rId12" Target="../slideLayouts/slideLayout24.xml" Type="http://schemas.openxmlformats.org/officeDocument/2006/relationships/slideLayout"></Relationship><Relationship Id="rId13" Target="../theme/theme2.xml" Type="http://schemas.openxmlformats.org/officeDocument/2006/relationships/theme"></Relationship></Relationships>
</file>

<file path=ppt/slideMasters/_rels/slideMaster3.xml.rels><?xml version="1.0" standalone="yes" ?><Relationships xmlns="http://schemas.openxmlformats.org/package/2006/relationships"><Relationship Id="rId1" Target="../slideLayouts/slideLayout25.xml" Type="http://schemas.openxmlformats.org/officeDocument/2006/relationships/slideLayout"></Relationship><Relationship Id="rId2" Target="../slideLayouts/slideLayout26.xml" Type="http://schemas.openxmlformats.org/officeDocument/2006/relationships/slideLayout"></Relationship><Relationship Id="rId3" Target="../slideLayouts/slideLayout27.xml" Type="http://schemas.openxmlformats.org/officeDocument/2006/relationships/slideLayout"></Relationship><Relationship Id="rId4" Target="../slideLayouts/slideLayout28.xml" Type="http://schemas.openxmlformats.org/officeDocument/2006/relationships/slideLayout"></Relationship><Relationship Id="rId5" Target="../slideLayouts/slideLayout29.xml" Type="http://schemas.openxmlformats.org/officeDocument/2006/relationships/slideLayout"></Relationship><Relationship Id="rId6" Target="../slideLayouts/slideLayout30.xml" Type="http://schemas.openxmlformats.org/officeDocument/2006/relationships/slideLayout"></Relationship><Relationship Id="rId7" Target="../slideLayouts/slideLayout31.xml" Type="http://schemas.openxmlformats.org/officeDocument/2006/relationships/slideLayout"></Relationship><Relationship Id="rId8" Target="../slideLayouts/slideLayout32.xml" Type="http://schemas.openxmlformats.org/officeDocument/2006/relationships/slideLayout"></Relationship><Relationship Id="rId9" Target="../slideLayouts/slideLayout33.xml" Type="http://schemas.openxmlformats.org/officeDocument/2006/relationships/slideLayout"></Relationship><Relationship Id="rId10" Target="../slideLayouts/slideLayout34.xml" Type="http://schemas.openxmlformats.org/officeDocument/2006/relationships/slideLayout"></Relationship><Relationship Id="rId11" Target="../slideLayouts/slideLayout35.xml" Type="http://schemas.openxmlformats.org/officeDocument/2006/relationships/slideLayout"></Relationship><Relationship Id="rId12" Target="../slideLayouts/slideLayout36.xml" Type="http://schemas.openxmlformats.org/officeDocument/2006/relationships/slideLayout"></Relationship><Relationship Id="rId13" Target="../theme/theme3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11680"/>
            <a:ext cx="9070560" cy="88596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r>
              <a:rPr b="0" lang="it-IT" spc="-1" strike="noStrike" sz="1800">
                <a:uFillTx/>
                <a:latin typeface="Arial"/>
              </a:rPr>
              <a:t>Fai clic per modificare il formato del testo del titolo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907056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pPr indent="-324000" marL="432000">
              <a:spcBef>
                <a:spcPts val="1417"/>
              </a:spcBef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0" lang="it-IT" spc="-1" strike="noStrike" sz="3200">
                <a:uFillTx/>
                <a:latin typeface="Arial"/>
              </a:rPr>
              <a:t>Fai clic per modificare il formato del testo della struttura</a:t>
            </a:r>
          </a:p>
          <a:p>
            <a:pPr indent="-324000" lvl="1" marL="864000">
              <a:spcBef>
                <a:spcPts val="1134"/>
              </a:spcBef>
              <a:buClr>
                <a:srgbClr val="000000"/>
              </a:buClr>
              <a:buSzPct val="75000"/>
              <a:buFont charset="2" typeface="Symbol"/>
              <a:buChar char=""/>
            </a:pPr>
            <a:r>
              <a:rPr b="0" lang="it-IT" spc="-1" strike="noStrike" sz="2800">
                <a:uFillTx/>
                <a:latin typeface="Arial"/>
              </a:rPr>
              <a:t>Secondo livello struttura</a:t>
            </a:r>
          </a:p>
          <a:p>
            <a:pPr indent="-288000" lvl="2" marL="1296000">
              <a:spcBef>
                <a:spcPts val="850"/>
              </a:spcBef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0" lang="it-IT" spc="-1" strike="noStrike" sz="2400">
                <a:uFillTx/>
                <a:latin typeface="Arial"/>
              </a:rPr>
              <a:t>Terzo livello struttura</a:t>
            </a:r>
          </a:p>
          <a:p>
            <a:pPr indent="-216000" lvl="3" marL="1728000">
              <a:spcBef>
                <a:spcPts val="567"/>
              </a:spcBef>
              <a:buClr>
                <a:srgbClr val="000000"/>
              </a:buClr>
              <a:buSzPct val="75000"/>
              <a:buFont charset="2" typeface="Symbol"/>
              <a:buChar char=""/>
            </a:pPr>
            <a:r>
              <a:rPr b="0" lang="it-IT" spc="-1" strike="noStrike" sz="2000">
                <a:uFillTx/>
                <a:latin typeface="Arial"/>
              </a:rPr>
              <a:t>Quarto livello struttura</a:t>
            </a:r>
          </a:p>
          <a:p>
            <a:pPr indent="-216000" lvl="4" marL="2160000">
              <a:spcBef>
                <a:spcPts val="283"/>
              </a:spcBef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0" lang="it-IT" spc="-1" strike="noStrike" sz="2000">
                <a:uFillTx/>
                <a:latin typeface="Arial"/>
              </a:rPr>
              <a:t>Quinto livello struttura</a:t>
            </a:r>
          </a:p>
          <a:p>
            <a:pPr indent="-216000" lvl="5" marL="2592000">
              <a:spcBef>
                <a:spcPts val="283"/>
              </a:spcBef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0" lang="it-IT" spc="-1" strike="noStrike" sz="2000">
                <a:uFillTx/>
                <a:latin typeface="Arial"/>
              </a:rPr>
              <a:t>Sesto livello struttura</a:t>
            </a:r>
          </a:p>
          <a:p>
            <a:pPr indent="-216000" lvl="6" marL="3024000">
              <a:spcBef>
                <a:spcPts val="283"/>
              </a:spcBef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0" lang="it-IT" spc="-1" strike="noStrike" sz="2000">
                <a:uFillTx/>
                <a:latin typeface="Arial"/>
              </a:rPr>
              <a:t>Settimo livello struttura</a:t>
            </a: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  <p:sldLayoutId r:id="rId12" id="2147483672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</p:txStyles>
</p:sldMaster>
</file>

<file path=ppt/slideMasters/slideMaster2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r>
              <a:rPr b="0" lang="it-IT" spc="-1" strike="noStrike" sz="4400">
                <a:uFillTx/>
                <a:latin typeface="Arial"/>
              </a:rPr>
              <a:t>Fai clic per modificare il formato del testo del titolo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907056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rmAutofit/>
          </a:bodyPr>
          <a:lstStyle/>
          <a:p>
            <a:pPr indent="-324000" marL="432000">
              <a:spcBef>
                <a:spcPts val="1417"/>
              </a:spcBef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0" lang="it-IT" spc="-1" strike="noStrike" sz="3200">
                <a:uFillTx/>
                <a:latin typeface="Arial"/>
              </a:rPr>
              <a:t>Fai clic per modificare il formato del testo della struttura</a:t>
            </a:r>
          </a:p>
          <a:p>
            <a:pPr indent="-324000" lvl="1" marL="864000">
              <a:spcBef>
                <a:spcPts val="1134"/>
              </a:spcBef>
              <a:buClr>
                <a:srgbClr val="000000"/>
              </a:buClr>
              <a:buSzPct val="75000"/>
              <a:buFont charset="2" typeface="Symbol"/>
              <a:buChar char=""/>
            </a:pPr>
            <a:r>
              <a:rPr b="0" lang="it-IT" spc="-1" strike="noStrike" sz="2800">
                <a:uFillTx/>
                <a:latin typeface="Arial"/>
              </a:rPr>
              <a:t>Secondo livello struttura</a:t>
            </a:r>
          </a:p>
          <a:p>
            <a:pPr indent="-288000" lvl="2" marL="1296000">
              <a:spcBef>
                <a:spcPts val="850"/>
              </a:spcBef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0" lang="it-IT" spc="-1" strike="noStrike" sz="2400">
                <a:uFillTx/>
                <a:latin typeface="Arial"/>
              </a:rPr>
              <a:t>Terzo livello struttura</a:t>
            </a:r>
          </a:p>
          <a:p>
            <a:pPr indent="-216000" lvl="3" marL="1728000">
              <a:spcBef>
                <a:spcPts val="567"/>
              </a:spcBef>
              <a:buClr>
                <a:srgbClr val="000000"/>
              </a:buClr>
              <a:buSzPct val="75000"/>
              <a:buFont charset="2" typeface="Symbol"/>
              <a:buChar char=""/>
            </a:pPr>
            <a:r>
              <a:rPr b="0" lang="it-IT" spc="-1" strike="noStrike" sz="2000">
                <a:uFillTx/>
                <a:latin typeface="Arial"/>
              </a:rPr>
              <a:t>Quarto livello struttura</a:t>
            </a:r>
          </a:p>
          <a:p>
            <a:pPr indent="-216000" lvl="4" marL="2160000">
              <a:spcBef>
                <a:spcPts val="283"/>
              </a:spcBef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0" lang="it-IT" spc="-1" strike="noStrike" sz="2000">
                <a:uFillTx/>
                <a:latin typeface="Arial"/>
              </a:rPr>
              <a:t>Quinto livello struttura</a:t>
            </a:r>
          </a:p>
          <a:p>
            <a:pPr indent="-216000" lvl="5" marL="2592000">
              <a:spcBef>
                <a:spcPts val="283"/>
              </a:spcBef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0" lang="it-IT" spc="-1" strike="noStrike" sz="2000">
                <a:uFillTx/>
                <a:latin typeface="Arial"/>
              </a:rPr>
              <a:t>Sesto livello struttura</a:t>
            </a:r>
          </a:p>
          <a:p>
            <a:pPr indent="-216000" lvl="6" marL="3024000">
              <a:spcBef>
                <a:spcPts val="283"/>
              </a:spcBef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0" lang="it-IT" spc="-1" strike="noStrike" sz="2000">
                <a:uFillTx/>
                <a:latin typeface="Arial"/>
              </a:rPr>
              <a:t>Settimo livello struttura</a:t>
            </a: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74"/>
    <p:sldLayoutId r:id="rId2" id="2147483675"/>
    <p:sldLayoutId r:id="rId3" id="2147483676"/>
    <p:sldLayoutId r:id="rId4" id="2147483677"/>
    <p:sldLayoutId r:id="rId5" id="2147483678"/>
    <p:sldLayoutId r:id="rId6" id="2147483679"/>
    <p:sldLayoutId r:id="rId7" id="2147483680"/>
    <p:sldLayoutId r:id="rId8" id="2147483681"/>
    <p:sldLayoutId r:id="rId9" id="2147483682"/>
    <p:sldLayoutId r:id="rId10" id="2147483683"/>
    <p:sldLayoutId r:id="rId11" id="2147483684"/>
    <p:sldLayoutId r:id="rId12" id="2147483685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</p:txStyles>
</p:sldMaster>
</file>

<file path=ppt/slideMasters/slideMaster3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" name="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226080"/>
            <a:ext cx="9070560" cy="9460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r>
              <a:rPr b="0" lang="it-IT" spc="-1" strike="noStrike" sz="4400">
                <a:uFillTx/>
                <a:latin typeface="Arial"/>
              </a:rPr>
              <a:t>Fai clic per modificare il formato del testo del titolo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" name="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3640" y="1326240"/>
            <a:ext cx="9070560" cy="32875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pPr indent="-324000" marL="432000">
              <a:spcAft>
                <a:spcPts val="1414"/>
              </a:spcAft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0" lang="it-IT" spc="-1" strike="noStrike" sz="3200">
                <a:uFillTx/>
                <a:latin typeface="Arial"/>
              </a:rPr>
              <a:t>Fai clic per modificare il formato del testo della struttura</a:t>
            </a:r>
          </a:p>
          <a:p>
            <a:pPr indent="-324000" lvl="1" marL="864000">
              <a:spcAft>
                <a:spcPts val="1134"/>
              </a:spcAft>
              <a:buClr>
                <a:srgbClr val="000000"/>
              </a:buClr>
              <a:buSzPct val="75000"/>
              <a:buFont charset="2" typeface="Symbol"/>
              <a:buChar char=""/>
            </a:pPr>
            <a:r>
              <a:rPr b="0" lang="it-IT" spc="-1" strike="noStrike" sz="2800">
                <a:uFillTx/>
                <a:latin typeface="Arial"/>
              </a:rPr>
              <a:t>Secondo livello struttura</a:t>
            </a:r>
          </a:p>
          <a:p>
            <a:pPr indent="-288000" lvl="2" marL="1296000">
              <a:spcAft>
                <a:spcPts val="850"/>
              </a:spcAft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0" lang="it-IT" spc="-1" strike="noStrike" sz="2400">
                <a:uFillTx/>
                <a:latin typeface="Arial"/>
              </a:rPr>
              <a:t>Terzo livello struttura</a:t>
            </a:r>
          </a:p>
          <a:p>
            <a:pPr indent="-216000" lvl="3" marL="1728000">
              <a:spcAft>
                <a:spcPts val="567"/>
              </a:spcAft>
              <a:buClr>
                <a:srgbClr val="000000"/>
              </a:buClr>
              <a:buSzPct val="75000"/>
              <a:buFont charset="2" typeface="Symbol"/>
              <a:buChar char=""/>
            </a:pPr>
            <a:r>
              <a:rPr b="0" lang="it-IT" spc="-1" strike="noStrike" sz="2000">
                <a:uFillTx/>
                <a:latin typeface="Arial"/>
              </a:rPr>
              <a:t>Quarto livello struttura</a:t>
            </a:r>
          </a:p>
          <a:p>
            <a:pPr indent="-216000" lvl="4" marL="2160000">
              <a:spcAft>
                <a:spcPts val="283"/>
              </a:spcAft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0" lang="it-IT" spc="-1" strike="noStrike" sz="2000">
                <a:uFillTx/>
                <a:latin typeface="Arial"/>
              </a:rPr>
              <a:t>Quinto livello struttura</a:t>
            </a:r>
          </a:p>
          <a:p>
            <a:pPr indent="-216000" lvl="5" marL="2592000">
              <a:spcAft>
                <a:spcPts val="283"/>
              </a:spcAft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0" lang="it-IT" spc="-1" strike="noStrike" sz="2000">
                <a:uFillTx/>
                <a:latin typeface="Arial"/>
              </a:rPr>
              <a:t>Sesto livello struttura</a:t>
            </a:r>
          </a:p>
          <a:p>
            <a:pPr indent="-216000" lvl="6" marL="3024000">
              <a:spcAft>
                <a:spcPts val="283"/>
              </a:spcAft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0" lang="it-IT" spc="-1" strike="noStrike" sz="2000">
                <a:uFillTx/>
                <a:latin typeface="Arial"/>
              </a:rPr>
              <a:t>Settimo livello struttura</a:t>
            </a: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700"/>
    <p:sldLayoutId r:id="rId2" id="2147483701"/>
    <p:sldLayoutId r:id="rId3" id="2147483702"/>
    <p:sldLayoutId r:id="rId4" id="2147483703"/>
    <p:sldLayoutId r:id="rId5" id="2147483704"/>
    <p:sldLayoutId r:id="rId6" id="2147483705"/>
    <p:sldLayoutId r:id="rId7" id="2147483706"/>
    <p:sldLayoutId r:id="rId8" id="2147483707"/>
    <p:sldLayoutId r:id="rId9" id="2147483708"/>
    <p:sldLayoutId r:id="rId10" id="2147483709"/>
    <p:sldLayoutId r:id="rId11" id="2147483710"/>
    <p:sldLayoutId r:id="rId12" id="214748371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</p:txStyles>
</p:sldMaster>
</file>

<file path=ppt/slides/_rels/slide1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media/image1.pn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media/image10.pn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media/image2.pn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media/image3.pn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media/image4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media/image5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33.xml" Type="http://schemas.openxmlformats.org/officeDocument/2006/relationships/slideLayout"></Relationship><Relationship Id="rId2" Target="../media/image6.pn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32.xml" Type="http://schemas.openxmlformats.org/officeDocument/2006/relationships/slideLayout"></Relationship><Relationship Id="rId2" Target="../media/image7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media/image8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media/image9.pn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4" name="Immagine 1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b="16594" l="44865" r="11300" t="3729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76000" y="2179080"/>
            <a:ext cx="5903280" cy="3490200"/>
          </a:xfrm>
          <a:prstGeom prst="rect">
            <a:avLst/>
          </a:prstGeom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5" name="CustomShap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436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6" name="Custom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272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7" name="CustomShap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66960" y="367200"/>
            <a:ext cx="6631200" cy="77868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4400">
                <a:solidFill>
                  <a:srgbClr val="000000"/>
                </a:solidFill>
                <a:uFillTx/>
                <a:latin typeface="Comic Sans MS"/>
              </a:rPr>
              <a:t>Immigrazione clandestina</a:t>
            </a:r>
            <a:endParaRPr b="0" lang="it-IT" spc="-1" strike="noStrike" sz="4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8" name="CustomShap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8000" y="1531800"/>
            <a:ext cx="1187640" cy="33984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2400">
                <a:solidFill>
                  <a:srgbClr val="000080"/>
                </a:solidFill>
                <a:uFillTx/>
                <a:latin typeface="Arial"/>
              </a:rPr>
              <a:t>I numeri</a:t>
            </a:r>
            <a:endParaRPr b="0" lang="it-IT" spc="-1" strike="noStrike" sz="2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9" name="CustomShap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7640" y="1937160"/>
            <a:ext cx="389124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500 mila immigrazioni clandestine,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0" name="CustomShap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7640" y="2220480"/>
            <a:ext cx="369144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5 milioni di immigrazioni regolari.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1" name="CustomShap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7640" y="3182760"/>
            <a:ext cx="2626200" cy="33984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2400">
                <a:solidFill>
                  <a:srgbClr val="000080"/>
                </a:solidFill>
                <a:uFillTx/>
                <a:latin typeface="Arial"/>
              </a:rPr>
              <a:t>Una volta sbarcati</a:t>
            </a:r>
            <a:endParaRPr b="0" lang="it-IT" spc="-1" strike="noStrike" sz="2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" name="CustomShap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7640" y="3523320"/>
            <a:ext cx="319788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i migranti vogliono rimanere 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3" name="CustomShap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7640" y="3806640"/>
            <a:ext cx="226656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clandestini, perché?</a:t>
            </a:r>
            <a:endParaRPr b="0" lang="it-IT" spc="-1" strike="noStrike" sz="2000">
              <a:uFillTx/>
              <a:latin typeface="A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4" name="Immagine 12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b="16599" l="12077" r="51710" t="74587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5004000"/>
            <a:ext cx="4211640" cy="665280"/>
          </a:xfrm>
          <a:prstGeom prst="rect">
            <a:avLst/>
          </a:prstGeom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8" name="Immagine 18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b="84293" r="66260" t="115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7354440" cy="5669280"/>
          </a:xfrm>
          <a:prstGeom prst="rect">
            <a:avLst/>
          </a:prstGeom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9" name="CustomShap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436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0" name="Immagine 18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81400" y="10440"/>
            <a:ext cx="4997880" cy="5658480"/>
          </a:xfrm>
          <a:prstGeom prst="rect">
            <a:avLst/>
          </a:prstGeom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1" name="Custom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272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2" name="CustomShap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71920" y="553320"/>
            <a:ext cx="7303320" cy="33984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2400">
                <a:solidFill>
                  <a:srgbClr val="000080"/>
                </a:solidFill>
                <a:uFillTx/>
                <a:latin typeface="Arial"/>
              </a:rPr>
              <a:t>Come è stato applicato il programma “Relocation”</a:t>
            </a:r>
            <a:endParaRPr b="0" lang="it-IT" spc="-1" strike="noStrike" sz="2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3" name="CustomShap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4000" y="1787760"/>
            <a:ext cx="4498920" cy="26388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1860">
                <a:solidFill>
                  <a:srgbClr val="000000"/>
                </a:solidFill>
                <a:uFillTx/>
                <a:latin typeface="Arial"/>
              </a:rPr>
              <a:t>Ricollocamenti</a:t>
            </a:r>
            <a:r>
              <a:rPr b="0" lang="it-IT" spc="-1" strike="noStrike" sz="1860">
                <a:solidFill>
                  <a:srgbClr val="000000"/>
                </a:solidFill>
                <a:uFillTx/>
                <a:latin typeface="Arial"/>
              </a:rPr>
              <a:t> effettuati entro 27/09/2017</a:t>
            </a:r>
            <a:endParaRPr b="0" lang="it-IT" spc="-1" strike="noStrike" sz="186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4" name="CustomShap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9760" y="2399760"/>
            <a:ext cx="4421880" cy="26388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860">
                <a:solidFill>
                  <a:srgbClr val="000000"/>
                </a:solidFill>
                <a:uFillTx/>
                <a:latin typeface="Arial"/>
              </a:rPr>
              <a:t>Paesi che </a:t>
            </a:r>
            <a:r>
              <a:rPr b="1" lang="it-IT" spc="-1" strike="noStrike" sz="1860">
                <a:solidFill>
                  <a:srgbClr val="000000"/>
                </a:solidFill>
                <a:uFillTx/>
                <a:latin typeface="Arial"/>
              </a:rPr>
              <a:t>non</a:t>
            </a:r>
            <a:r>
              <a:rPr b="0" lang="it-IT" spc="-1" strike="noStrike" sz="1860">
                <a:solidFill>
                  <a:srgbClr val="000000"/>
                </a:solidFill>
                <a:uFillTx/>
                <a:latin typeface="Arial"/>
              </a:rPr>
              <a:t> hanno rispettato gli accordi</a:t>
            </a:r>
            <a:endParaRPr b="0" lang="it-IT" spc="-1" strike="noStrike" sz="186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5" name="CustomShap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5800" y="3060000"/>
            <a:ext cx="2229840" cy="26388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1860">
                <a:solidFill>
                  <a:srgbClr val="000000"/>
                </a:solidFill>
                <a:uFillTx/>
                <a:latin typeface="Arial"/>
              </a:rPr>
              <a:t>Emergenza</a:t>
            </a:r>
            <a:r>
              <a:rPr b="0" lang="it-IT" spc="-1" strike="noStrike" sz="1860">
                <a:solidFill>
                  <a:srgbClr val="000000"/>
                </a:solidFill>
                <a:uFillTx/>
                <a:latin typeface="Arial"/>
              </a:rPr>
              <a:t> migranti </a:t>
            </a:r>
            <a:endParaRPr b="0" lang="it-IT" spc="-1" strike="noStrike" sz="186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6" name="CustomShap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8320" y="3695760"/>
            <a:ext cx="5241600" cy="26388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1860">
                <a:solidFill>
                  <a:srgbClr val="000000"/>
                </a:solidFill>
                <a:uFillTx/>
                <a:latin typeface="Arial"/>
              </a:rPr>
              <a:t>Costi</a:t>
            </a:r>
            <a:r>
              <a:rPr b="0" lang="it-IT" spc="-1" strike="noStrike" sz="1860">
                <a:solidFill>
                  <a:srgbClr val="000000"/>
                </a:solidFill>
                <a:uFillTx/>
                <a:latin typeface="Arial"/>
              </a:rPr>
              <a:t> gestione immigrazione e fondi forniti dall’UE</a:t>
            </a:r>
            <a:endParaRPr b="0" lang="it-IT" spc="-1" strike="noStrike" sz="186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5" name="CustomShap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0080000" cy="5669640"/>
          </a:xfrm>
          <a:custGeom>
            <a:avLst/>
            <a:gdLst/>
            <a:ahLst/>
            <a:cxnLst/>
            <a:rect b="b" l="l" r="r" t="t"/>
            <a:pathLst>
              <a:path h="15750" w="28001">
                <a:moveTo>
                  <a:pt x="0" y="0"/>
                </a:moveTo>
                <a:lnTo>
                  <a:pt x="28000" y="0"/>
                </a:lnTo>
                <a:lnTo>
                  <a:pt x="28000" y="15749"/>
                </a:lnTo>
                <a:lnTo>
                  <a:pt x="0" y="15749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6" name="Custom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436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7" name="Immagine 12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41240" y="141480"/>
            <a:ext cx="4694400" cy="5401800"/>
          </a:xfrm>
          <a:prstGeom prst="rect">
            <a:avLst/>
          </a:prstGeom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8" name="CustomShap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272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9" name="CustomShap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36000" y="1584000"/>
            <a:ext cx="428436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2000">
                <a:solidFill>
                  <a:srgbClr val="000000"/>
                </a:solidFill>
                <a:uFillTx/>
                <a:latin typeface="Arial"/>
              </a:rPr>
              <a:t>Legge Bossi-Fini</a:t>
            </a:r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: identificazione del 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0" name="CustomShap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36000" y="1867320"/>
            <a:ext cx="270396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migrante ed espulsione.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1" name="CustomShap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36000" y="2330640"/>
            <a:ext cx="439236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2000">
                <a:solidFill>
                  <a:srgbClr val="000000"/>
                </a:solidFill>
                <a:uFillTx/>
                <a:latin typeface="Arial"/>
              </a:rPr>
              <a:t>Reati </a:t>
            </a:r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legati a questo fenomeno:           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2" name="CustomShap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36000" y="2613960"/>
            <a:ext cx="410292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-reato di clandestinità;                       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3" name="CustomShap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36000" y="2897280"/>
            <a:ext cx="472932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-favoreggiamento migrazione clandestina.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4" name="CustomShap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72000" y="919800"/>
            <a:ext cx="2659680" cy="33984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2400">
                <a:solidFill>
                  <a:srgbClr val="000080"/>
                </a:solidFill>
                <a:uFillTx/>
                <a:latin typeface="Arial"/>
              </a:rPr>
              <a:t>Cosa dice la legge</a:t>
            </a:r>
            <a:endParaRPr b="0" lang="it-IT" spc="-1" strike="noStrike" sz="24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5" name="CustomShap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360"/>
            <a:ext cx="10080000" cy="5669640"/>
          </a:xfrm>
          <a:custGeom>
            <a:avLst/>
            <a:gdLst/>
            <a:ahLst/>
            <a:cxnLst/>
            <a:rect b="b" l="l" r="r" t="t"/>
            <a:pathLst>
              <a:path h="15750" w="28001">
                <a:moveTo>
                  <a:pt x="0" y="0"/>
                </a:moveTo>
                <a:lnTo>
                  <a:pt x="28000" y="0"/>
                </a:lnTo>
                <a:lnTo>
                  <a:pt x="28000" y="15749"/>
                </a:lnTo>
                <a:lnTo>
                  <a:pt x="0" y="15749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6" name="Custom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436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7" name="Immagine 13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120" y="11880"/>
            <a:ext cx="10079280" cy="5668560"/>
          </a:xfrm>
          <a:prstGeom prst="rect">
            <a:avLst/>
          </a:prstGeom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8" name="CustomShap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272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9" name="CustomShap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4320" y="299160"/>
            <a:ext cx="5392440" cy="63720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3600">
                <a:solidFill>
                  <a:srgbClr val="000000"/>
                </a:solidFill>
                <a:uFillTx/>
                <a:latin typeface="Comic Sans MS"/>
              </a:rPr>
              <a:t>Protezione internazionale</a:t>
            </a:r>
            <a:endParaRPr b="0" lang="it-IT" spc="-1" strike="noStrike" sz="36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0" name="CustomShap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360"/>
            <a:ext cx="10080000" cy="5669640"/>
          </a:xfrm>
          <a:custGeom>
            <a:avLst/>
            <a:gdLst/>
            <a:ahLst/>
            <a:cxnLst/>
            <a:rect b="b" l="l" r="r" t="t"/>
            <a:pathLst>
              <a:path h="15750" w="28001">
                <a:moveTo>
                  <a:pt x="0" y="0"/>
                </a:moveTo>
                <a:lnTo>
                  <a:pt x="28000" y="0"/>
                </a:lnTo>
                <a:lnTo>
                  <a:pt x="28000" y="15749"/>
                </a:lnTo>
                <a:lnTo>
                  <a:pt x="0" y="15749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1" name="Custom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436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2" name="Immagine 14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143640" y="360"/>
            <a:ext cx="10222920" cy="6337800"/>
          </a:xfrm>
          <a:prstGeom prst="rect">
            <a:avLst/>
          </a:prstGeom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" name="CustomShap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272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4" name="CustomShap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86000" y="3906720"/>
            <a:ext cx="339588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Che cos’è e come lo si ottiene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5" name="CustomShap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86000" y="4370400"/>
            <a:ext cx="422640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La richiesta di Asilo:                            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6" name="CustomShap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86000" y="4653720"/>
            <a:ext cx="442620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-tempi di valutazione della domanda;    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" name="CustomShap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86000" y="4936680"/>
            <a:ext cx="429948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-criteri di valutazione;                           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" name="CustomShap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86000" y="5220000"/>
            <a:ext cx="452952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-cosa si intende per migrazione forzata. 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9" name="CustomShap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82040" y="3384000"/>
            <a:ext cx="1915920" cy="340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2400">
                <a:solidFill>
                  <a:srgbClr val="000080"/>
                </a:solidFill>
                <a:uFillTx/>
                <a:latin typeface="Arial"/>
              </a:rPr>
              <a:t>Asilo politico</a:t>
            </a:r>
            <a:endParaRPr b="0" lang="it-IT" spc="-1" strike="noStrike" sz="24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0" name="CustomShap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436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1" name="Custom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272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2" name="CustomShap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880000" y="523800"/>
            <a:ext cx="3912480" cy="33984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2400">
                <a:solidFill>
                  <a:srgbClr val="000080"/>
                </a:solidFill>
                <a:uFillTx/>
                <a:latin typeface="Arial"/>
              </a:rPr>
              <a:t>Valutazione della domanda</a:t>
            </a:r>
            <a:endParaRPr b="0" lang="it-IT" spc="-1" strike="noStrike" sz="2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3" name="CustomShap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79200" y="3636000"/>
            <a:ext cx="607320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pPr indent="-215640" marL="216000">
              <a:lnSpc>
                <a:spcPct val="100000"/>
              </a:lnSpc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1" lang="it-IT" spc="-1" strike="noStrike" sz="2000">
                <a:solidFill>
                  <a:srgbClr val="000000"/>
                </a:solidFill>
                <a:uFillTx/>
                <a:latin typeface="Arial"/>
              </a:rPr>
              <a:t>Diniego</a:t>
            </a:r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 della domanda ed espulsione del migrante.</a:t>
            </a:r>
            <a:endParaRPr b="0" lang="it-IT" spc="-1" strike="noStrike" sz="2000">
              <a:uFillTx/>
              <a:latin typeface="A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4" name="Immagine 15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b="51102" l="52364" t="4437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4960" y="3096000"/>
            <a:ext cx="2254680" cy="2104200"/>
          </a:xfrm>
          <a:prstGeom prst="rect">
            <a:avLst/>
          </a:prstGeom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5" name="Immagine 15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b="50471" r="52726" t="506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0000" y="1116000"/>
            <a:ext cx="2219760" cy="2087640"/>
          </a:xfrm>
          <a:prstGeom prst="rect">
            <a:avLst/>
          </a:prstGeom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6" name="CustomShap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36000" y="1287720"/>
            <a:ext cx="4643640" cy="16999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pPr indent="-215640" marL="216000">
              <a:lnSpc>
                <a:spcPct val="100000"/>
              </a:lnSpc>
              <a:buClr>
                <a:srgbClr val="000000"/>
              </a:buClr>
              <a:buSzPct val="45000"/>
              <a:buFont charset="2" typeface="Wingdings"/>
              <a:buChar char=""/>
            </a:pPr>
            <a:r>
              <a:rPr b="1" lang="it-IT" spc="-1" strike="noStrike" sz="2000">
                <a:solidFill>
                  <a:srgbClr val="000000"/>
                </a:solidFill>
                <a:uFillTx/>
                <a:latin typeface="Arial"/>
              </a:rPr>
              <a:t>Accoglimento</a:t>
            </a:r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 della domanda e classificazione del migrante:              -rifugiato;                                          -beneficiario di protezione sussidiaria;   -titolare di permesso per motivi   umanitari.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7" name="CustomShap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5220000"/>
            <a:ext cx="10078920" cy="336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8" name="Immagine 15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36000" y="2880000"/>
            <a:ext cx="3580920" cy="2304720"/>
          </a:xfrm>
          <a:prstGeom prst="rect">
            <a:avLst/>
          </a:prstGeom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9" name="TextShap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8518" y="98177"/>
            <a:ext cx="9070560" cy="94644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/>
          <a:lstStyle/>
          <a:p>
            <a:pPr algn="ctr"/>
            <a:r>
              <a:rPr b="0" lang="it-IT" spc="-1" strike="noStrike" sz="4000">
                <a:solidFill>
                  <a:srgbClr val="000000"/>
                </a:solidFill>
                <a:uFillTx/>
                <a:latin typeface="Arial"/>
              </a:rPr>
              <a:t> Permesso di soggiorno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0" name="Text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00" y="1872000"/>
            <a:ext cx="9142920" cy="508464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b="1" dirty="0" lang="it-IT" spc="-1" strike="noStrike" sz="2400">
                <a:solidFill>
                  <a:srgbClr val="000080"/>
                </a:solidFill>
                <a:uFillTx/>
                <a:latin typeface="Times New Roman"/>
              </a:rPr>
              <a:t>TIPI DI PERMESSI</a:t>
            </a:r>
            <a:endParaRPr b="0" dirty="0" lang="it-IT" spc="-1" strike="noStrike" sz="2400">
              <a:uFillTx/>
              <a:latin typeface="Arial"/>
            </a:endParaRP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b="0" dirty="0" lang="it-IT" spc="-1" strike="noStrike" sz="1800">
                <a:uFillTx/>
                <a:latin typeface="Arial"/>
              </a:rPr>
              <a:t>- per motivi di studio e formazione	  </a:t>
            </a:r>
            <a:r>
              <a:rPr b="0" dirty="0" lang="it-IT" smtClean="0" spc="-1" strike="noStrike" sz="1800">
                <a:uFillTx/>
                <a:latin typeface="Arial"/>
              </a:rPr>
              <a:t>- </a:t>
            </a:r>
            <a:r>
              <a:rPr b="0" dirty="0" lang="it-IT" spc="-1" strike="noStrike" sz="1800">
                <a:uFillTx/>
                <a:latin typeface="Arial"/>
              </a:rPr>
              <a:t>per motivi di protezione sociale	</a:t>
            </a: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b="0" dirty="0" lang="it-IT" spc="-1" strike="noStrike" sz="1800">
                <a:uFillTx/>
                <a:latin typeface="Arial"/>
              </a:rPr>
              <a:t>- per motivi di lavoro		</a:t>
            </a:r>
            <a:r>
              <a:rPr dirty="0" lang="it-IT" spc="-1">
                <a:uFillTx/>
                <a:latin typeface="Arial"/>
              </a:rPr>
              <a:t> </a:t>
            </a:r>
            <a:r>
              <a:rPr dirty="0" lang="it-IT" smtClean="0" spc="-1">
                <a:uFillTx/>
                <a:latin typeface="Arial"/>
              </a:rPr>
              <a:t> </a:t>
            </a:r>
            <a:r>
              <a:rPr b="0" dirty="0" lang="it-IT" smtClean="0" spc="-1" strike="noStrike" sz="1800">
                <a:uFillTx/>
                <a:latin typeface="Arial"/>
              </a:rPr>
              <a:t>- </a:t>
            </a:r>
            <a:r>
              <a:rPr b="0" dirty="0" lang="it-IT" spc="-1" strike="noStrike" sz="1800">
                <a:uFillTx/>
                <a:latin typeface="Arial"/>
              </a:rPr>
              <a:t>per volontariato</a:t>
            </a: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b="0" dirty="0" lang="it-IT" spc="-1" strike="noStrike" sz="1800">
                <a:uFillTx/>
                <a:latin typeface="Arial"/>
              </a:rPr>
              <a:t>- per attesa di </a:t>
            </a:r>
            <a:r>
              <a:rPr b="0" dirty="0" lang="it-IT" smtClean="0" spc="-1" strike="noStrike" sz="1800">
                <a:uFillTx/>
                <a:latin typeface="Arial"/>
              </a:rPr>
              <a:t>occupazione               </a:t>
            </a:r>
            <a:r>
              <a:rPr b="0" dirty="0" lang="it-IT" spc="-1" strike="noStrike" sz="1800">
                <a:uFillTx/>
                <a:latin typeface="Arial"/>
              </a:rPr>
              <a:t>- per violenza domestica </a:t>
            </a: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b="0" dirty="0" lang="it-IT" spc="-1" strike="noStrike" sz="1800">
                <a:uFillTx/>
                <a:latin typeface="Arial"/>
              </a:rPr>
              <a:t>- per motivi famigliari	</a:t>
            </a:r>
            <a:r>
              <a:rPr dirty="0" lang="it-IT" spc="-1">
                <a:uFillTx/>
                <a:latin typeface="Arial"/>
              </a:rPr>
              <a:t> </a:t>
            </a:r>
            <a:r>
              <a:rPr dirty="0" lang="it-IT" smtClean="0" spc="-1">
                <a:uFillTx/>
                <a:latin typeface="Arial"/>
              </a:rPr>
              <a:t>                </a:t>
            </a:r>
            <a:r>
              <a:rPr b="0" dirty="0" lang="it-IT" smtClean="0" spc="-1" strike="noStrike" sz="1800">
                <a:uFillTx/>
                <a:latin typeface="Arial"/>
              </a:rPr>
              <a:t>- </a:t>
            </a:r>
            <a:r>
              <a:rPr b="0" dirty="0" lang="it-IT" spc="-1" strike="noStrike" sz="1800">
                <a:uFillTx/>
                <a:latin typeface="Arial"/>
              </a:rPr>
              <a:t>per ricerca scientifica</a:t>
            </a: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b="0" dirty="0" lang="it-IT" smtClean="0" spc="-1" strike="noStrike" sz="1800">
                <a:uFillTx/>
                <a:latin typeface="Arial"/>
              </a:rPr>
              <a:t>- </a:t>
            </a:r>
            <a:r>
              <a:rPr dirty="0" lang="it-IT" spc="-1">
                <a:uFillTx/>
              </a:rPr>
              <a:t>per </a:t>
            </a:r>
            <a:r>
              <a:rPr dirty="0" lang="it-IT" smtClean="0" spc="-1">
                <a:uFillTx/>
              </a:rPr>
              <a:t>minori mediche</a:t>
            </a:r>
            <a:r>
              <a:rPr b="0" dirty="0" lang="it-IT" spc="-1" strike="noStrike" sz="1800">
                <a:uFillTx/>
                <a:latin typeface="Arial"/>
              </a:rPr>
              <a:t>		</a:t>
            </a:r>
            <a:r>
              <a:rPr dirty="0" lang="it-IT" spc="-1">
                <a:uFillTx/>
                <a:latin typeface="Arial"/>
              </a:rPr>
              <a:t> </a:t>
            </a:r>
            <a:r>
              <a:rPr dirty="0" lang="it-IT" smtClean="0" spc="-1">
                <a:uFillTx/>
                <a:latin typeface="Arial"/>
              </a:rPr>
              <a:t>  </a:t>
            </a:r>
            <a:r>
              <a:rPr b="0" dirty="0" lang="it-IT" smtClean="0" spc="-1" strike="noStrike" sz="1800">
                <a:uFillTx/>
                <a:latin typeface="Arial"/>
              </a:rPr>
              <a:t>- </a:t>
            </a:r>
            <a:r>
              <a:rPr b="0" dirty="0" lang="it-IT" spc="-1" strike="noStrike" sz="1800">
                <a:uFillTx/>
                <a:latin typeface="Arial"/>
              </a:rPr>
              <a:t>per cure </a:t>
            </a:r>
            <a:endParaRPr b="0" dirty="0" lang="it-IT" smtClean="0" spc="-1" strike="noStrike" sz="1800">
              <a:uFillTx/>
              <a:latin typeface="Arial"/>
            </a:endParaRP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b="0" dirty="0" lang="it-IT" smtClean="0" spc="-1" strike="noStrike" sz="1800">
                <a:uFillTx/>
                <a:latin typeface="Arial"/>
              </a:rPr>
              <a:t>- </a:t>
            </a:r>
            <a:r>
              <a:rPr b="0" dirty="0" lang="it-IT" spc="-1" strike="noStrike" sz="1800">
                <a:uFillTx/>
                <a:latin typeface="Arial"/>
              </a:rPr>
              <a:t>con dicitura “carta blu UE”		        </a:t>
            </a: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b="0" dirty="0" lang="it-IT" spc="-1" strike="noStrike" sz="1800">
                <a:uFillTx/>
                <a:latin typeface="Arial"/>
              </a:rPr>
              <a:t>- CE per soggiornanti di lungo periodo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1" name="TextShap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6933" y="1022598"/>
            <a:ext cx="10006920" cy="65797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b="0" dirty="0" lang="it-IT" spc="-1" strike="noStrike" sz="2000">
                <a:uFillTx/>
                <a:latin typeface="Arial"/>
              </a:rPr>
              <a:t>Documento rilasciato dall'amministrazione di uno stato ad un individuo straniero che gli permette di rimanere nella nazione per </a:t>
            </a:r>
            <a:r>
              <a:rPr b="0" dirty="0" lang="it-IT" smtClean="0" spc="-1" strike="noStrike" sz="2000">
                <a:uFillTx/>
                <a:latin typeface="Arial"/>
              </a:rPr>
              <a:t>periodi prolungati. </a:t>
            </a:r>
            <a:endParaRPr b="0" dirty="0" lang="it-IT" spc="-1" strike="noStrike" sz="2000">
              <a:uFillTx/>
              <a:latin typeface="Arial"/>
            </a:endParaRPr>
          </a:p>
          <a:p>
            <a:pPr lvl="1" marL="540000">
              <a:spcBef>
                <a:spcPts val="3685"/>
              </a:spcBef>
              <a:spcAft>
                <a:spcPts val="1134"/>
              </a:spcAft>
              <a:buClr>
                <a:srgbClr val="000000"/>
              </a:buClr>
              <a:buSzPct val="75000"/>
            </a:pPr>
            <a:endParaRPr b="0" dirty="0" lang="it-IT" spc="-1" strike="noStrike" sz="20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2" name="Immagine 16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b="73330" l="4952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440" y="0"/>
            <a:ext cx="4473360" cy="5668920"/>
          </a:xfrm>
          <a:prstGeom prst="rect">
            <a:avLst/>
          </a:prstGeom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3" name="Immagine 16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92000" y="360"/>
            <a:ext cx="5668560" cy="5668560"/>
          </a:xfrm>
          <a:prstGeom prst="rect">
            <a:avLst/>
          </a:prstGeom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4" name="TextShap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7271" y="3338537"/>
            <a:ext cx="7343280" cy="18583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dirty="0" lang="it-IT" spc="-1" strike="noStrike" sz="1500">
                <a:uFillTx/>
                <a:latin typeface="Times New Roman"/>
              </a:rPr>
              <a:t>1931 –&gt; TU delle leggi di pubblica sicurezza</a:t>
            </a:r>
            <a:endParaRPr b="0" dirty="0" lang="it-IT" spc="-1" strike="noStrike" sz="1500">
              <a:uFillTx/>
              <a:latin typeface="Arial"/>
            </a:endParaRPr>
          </a:p>
          <a:p>
            <a:r>
              <a:rPr b="0" dirty="0" lang="it-IT" spc="-1" strike="noStrike" sz="1500">
                <a:uFillTx/>
                <a:latin typeface="Times New Roman"/>
              </a:rPr>
              <a:t>1986 –&gt; nuova legge = piena </a:t>
            </a:r>
            <a:r>
              <a:rPr b="0" dirty="0" err="1" lang="it-IT" spc="-1" strike="noStrike" sz="1500">
                <a:uFillTx/>
                <a:latin typeface="Times New Roman"/>
              </a:rPr>
              <a:t>ugualianza</a:t>
            </a:r>
            <a:endParaRPr b="0" dirty="0" lang="it-IT" spc="-1" strike="noStrike" sz="1500">
              <a:uFillTx/>
              <a:latin typeface="Arial"/>
            </a:endParaRPr>
          </a:p>
          <a:p>
            <a:r>
              <a:rPr b="0" dirty="0" lang="it-IT" spc="-1" strike="noStrike" sz="1500">
                <a:uFillTx/>
                <a:latin typeface="Times New Roman"/>
              </a:rPr>
              <a:t>1990 –&gt; legge Martelli: base dell'attuale legislazione </a:t>
            </a:r>
            <a:endParaRPr b="0" dirty="0" lang="it-IT" spc="-1" strike="noStrike" sz="1500">
              <a:uFillTx/>
              <a:latin typeface="Arial"/>
            </a:endParaRPr>
          </a:p>
          <a:p>
            <a:r>
              <a:rPr b="0" dirty="0" lang="it-IT" spc="-1" strike="noStrike" sz="1500">
                <a:uFillTx/>
                <a:latin typeface="Times New Roman"/>
              </a:rPr>
              <a:t>1998 –&gt; legge Turco-Napolitano: integrazione lavorativa e sociale </a:t>
            </a:r>
            <a:endParaRPr b="0" dirty="0" lang="it-IT" spc="-1" strike="noStrike" sz="1500">
              <a:uFillTx/>
              <a:latin typeface="Arial"/>
            </a:endParaRPr>
          </a:p>
          <a:p>
            <a:r>
              <a:rPr b="0" dirty="0" lang="it-IT" spc="-1" strike="noStrike" sz="1500">
                <a:uFillTx/>
                <a:latin typeface="Times New Roman"/>
              </a:rPr>
              <a:t>2002 –&gt; legge Bossi-Fini: controlli dei migranti arrivati in </a:t>
            </a:r>
            <a:r>
              <a:rPr b="0" dirty="0" err="1" lang="it-IT" spc="-1" strike="noStrike" sz="1500">
                <a:uFillTx/>
                <a:latin typeface="Times New Roman"/>
              </a:rPr>
              <a:t>italia</a:t>
            </a:r>
            <a:endParaRPr b="0" dirty="0" lang="it-IT" spc="-1" strike="noStrike" sz="1500">
              <a:uFillTx/>
              <a:latin typeface="Arial"/>
            </a:endParaRPr>
          </a:p>
          <a:p>
            <a:r>
              <a:rPr b="0" dirty="0" lang="it-IT" spc="-1" strike="noStrike" sz="1500">
                <a:uFillTx/>
                <a:latin typeface="Times New Roman"/>
              </a:rPr>
              <a:t>2008/2009: 3 leggi per modificare e mitigare la legge precedente  </a:t>
            </a:r>
            <a:endParaRPr b="0" dirty="0" lang="it-IT" spc="-1" strike="noStrike" sz="1500">
              <a:uFillTx/>
              <a:latin typeface="Arial"/>
            </a:endParaRPr>
          </a:p>
          <a:p>
            <a:r>
              <a:rPr b="0" dirty="0" lang="it-IT" spc="-1" strike="noStrike" sz="1500">
                <a:uFillTx/>
                <a:latin typeface="Times New Roman"/>
              </a:rPr>
              <a:t>2017 –&gt; norme per la protezione internazionale e per contrastare la migrazione illegale</a:t>
            </a:r>
            <a:endParaRPr b="0" dirty="0" lang="it-IT" spc="-1" strike="noStrike" sz="1500">
              <a:uFillTx/>
              <a:latin typeface="Arial"/>
            </a:endParaRPr>
          </a:p>
          <a:p>
            <a:r>
              <a:rPr b="0" dirty="0" lang="it-IT" spc="-1" strike="noStrike" sz="1500">
                <a:uFillTx/>
                <a:latin typeface="Times New Roman"/>
              </a:rPr>
              <a:t>2017 –&gt; norme per garantire una migliore protezione dei migrati minori 		 </a:t>
            </a:r>
            <a:endParaRPr b="0" dirty="0" lang="it-IT" spc="-1" strike="noStrike" sz="15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5" name="Text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4000" y="1026360"/>
            <a:ext cx="5831623" cy="113364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dirty="0" lang="it-IT" spc="-1" strike="noStrike" sz="2000">
                <a:uFillTx/>
                <a:latin typeface="Arial"/>
              </a:rPr>
              <a:t>Il sistema di regolazione dei flussi risale agli anni 60, quando, quando 30 anni dopo la migrazione diventò un fenomeno di massa e vennero varate nuove leggi tutt’oggi in </a:t>
            </a:r>
            <a:r>
              <a:rPr b="0" dirty="0" lang="it-IT" smtClean="0" spc="-1" strike="noStrike" sz="2000">
                <a:uFillTx/>
                <a:latin typeface="Arial"/>
              </a:rPr>
              <a:t>vigore. </a:t>
            </a:r>
            <a:endParaRPr b="0" dirty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6" name="Lin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71280" y="3886920"/>
            <a:ext cx="0" cy="108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7" name="TextShap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000" y="288000"/>
            <a:ext cx="7272000" cy="66672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000" lIns="90000" rIns="90000" tIns="45000"/>
          <a:lstStyle/>
          <a:p>
            <a:r>
              <a:rPr b="0" lang="it-IT" spc="-1" strike="noStrike" sz="4000">
                <a:solidFill>
                  <a:srgbClr val="000000"/>
                </a:solidFill>
                <a:uFillTx/>
                <a:latin typeface="Arial"/>
              </a:rPr>
              <a:t>Norme regolazione dei flussi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8" name="CustomShap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360"/>
            <a:ext cx="10080000" cy="5669640"/>
          </a:xfrm>
          <a:custGeom>
            <a:avLst/>
            <a:gdLst/>
            <a:ahLst/>
            <a:cxnLst/>
            <a:rect b="b" l="l" r="r" t="t"/>
            <a:pathLst>
              <a:path h="15750" w="28001">
                <a:moveTo>
                  <a:pt x="0" y="0"/>
                </a:moveTo>
                <a:lnTo>
                  <a:pt x="28000" y="0"/>
                </a:lnTo>
                <a:lnTo>
                  <a:pt x="28000" y="15749"/>
                </a:lnTo>
                <a:lnTo>
                  <a:pt x="0" y="15749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9" name="Immagine 16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b="59350" r="56694" t="19055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19240" y="36360"/>
            <a:ext cx="3272400" cy="575280"/>
          </a:xfrm>
          <a:prstGeom prst="rect">
            <a:avLst/>
          </a:prstGeom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0" name="Custom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436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1" name="Immagine 17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t="13971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49640" y="0"/>
            <a:ext cx="8729280" cy="5669280"/>
          </a:xfrm>
          <a:prstGeom prst="rect">
            <a:avLst/>
          </a:prstGeom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2" name="CustomShap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272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3" name="Immagine 17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b="59350" r="56694" t="19055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96000" y="0"/>
            <a:ext cx="2948400" cy="582840"/>
          </a:xfrm>
          <a:prstGeom prst="rect">
            <a:avLst/>
          </a:prstGeom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4" name="Immagine 17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b="59350" r="56694" t="19055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08000" y="1944000"/>
            <a:ext cx="5096160" cy="1223640"/>
          </a:xfrm>
          <a:prstGeom prst="rect">
            <a:avLst/>
          </a:prstGeom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5" name="Immagine 17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b="59350" r="56694" t="19055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55240" y="3492000"/>
            <a:ext cx="4368240" cy="1511640"/>
          </a:xfrm>
          <a:prstGeom prst="rect">
            <a:avLst/>
          </a:prstGeom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6" name="Immagine 17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b="59350" r="56694" t="19055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9240" y="4392000"/>
            <a:ext cx="2948400" cy="1277280"/>
          </a:xfrm>
          <a:prstGeom prst="rect">
            <a:avLst/>
          </a:prstGeom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7" name="Immagine 17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b="59350" r="56694" t="19055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40" y="0"/>
            <a:ext cx="1616400" cy="5669280"/>
          </a:xfrm>
          <a:prstGeom prst="rect">
            <a:avLst/>
          </a:prstGeom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8" name="CustomShap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12000" y="2088000"/>
            <a:ext cx="5651640" cy="12499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pPr algn="ctr">
              <a:lnSpc>
                <a:spcPct val="100000"/>
              </a:lnSpc>
            </a:pPr>
            <a:r>
              <a:rPr b="0" lang="it-IT" spc="-1" strike="noStrike" sz="4400">
                <a:solidFill>
                  <a:srgbClr val="000000"/>
                </a:solidFill>
                <a:uFillTx/>
                <a:latin typeface="Arial"/>
              </a:rPr>
              <a:t>Accordi con l’Unione </a:t>
            </a:r>
            <a:endParaRPr b="0" lang="it-IT" spc="-1" strike="noStrike" sz="4400"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pc="-1" strike="noStrike" sz="4400">
                <a:solidFill>
                  <a:srgbClr val="000000"/>
                </a:solidFill>
                <a:uFillTx/>
                <a:latin typeface="Arial"/>
              </a:rPr>
              <a:t>Europea</a:t>
            </a:r>
            <a:endParaRPr b="0" lang="it-IT" spc="-1" strike="noStrike" sz="44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9" name="CustomShap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360"/>
            <a:ext cx="10080000" cy="5669640"/>
          </a:xfrm>
          <a:custGeom>
            <a:avLst/>
            <a:gdLst/>
            <a:ahLst/>
            <a:cxnLst/>
            <a:rect b="b" l="l" r="r" t="t"/>
            <a:pathLst>
              <a:path h="15750" w="28001">
                <a:moveTo>
                  <a:pt x="0" y="0"/>
                </a:moveTo>
                <a:lnTo>
                  <a:pt x="28000" y="0"/>
                </a:lnTo>
                <a:lnTo>
                  <a:pt x="28000" y="15749"/>
                </a:lnTo>
                <a:lnTo>
                  <a:pt x="0" y="15749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0" name="Custom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436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1" name="Immagine 18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b="3699" r="116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14280" y="1441800"/>
            <a:ext cx="6164280" cy="4227120"/>
          </a:xfrm>
          <a:prstGeom prst="rect">
            <a:avLst/>
          </a:prstGeom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2" name="CustomShap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2720" y="5165640"/>
            <a:ext cx="177120" cy="19656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0" lang="it-IT" spc="-1" strike="noStrike" sz="140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it-IT" spc="-1" strike="noStrike" sz="14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3" name="CustomShap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36000" y="432000"/>
            <a:ext cx="7391880" cy="31248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2200">
                <a:solidFill>
                  <a:srgbClr val="000080"/>
                </a:solidFill>
                <a:uFillTx/>
                <a:latin typeface="Arial"/>
              </a:rPr>
              <a:t>Principali argomenti dell’Agenda sulla migrazione 2015 </a:t>
            </a:r>
            <a:endParaRPr b="0" lang="it-IT" spc="-1" strike="noStrike" sz="22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4" name="CustomShap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36000" y="1297080"/>
            <a:ext cx="784584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2000">
                <a:solidFill>
                  <a:srgbClr val="000000"/>
                </a:solidFill>
                <a:uFillTx/>
                <a:latin typeface="Arial"/>
              </a:rPr>
              <a:t>Modalità di distribuzione</a:t>
            </a:r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 dei richiedenti all’interno degli stati membri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5" name="CustomShap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36000" y="1759320"/>
            <a:ext cx="1766880" cy="283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2000">
                <a:solidFill>
                  <a:srgbClr val="000000"/>
                </a:solidFill>
                <a:uFillTx/>
                <a:latin typeface="Arial"/>
              </a:rPr>
              <a:t>Finanziamenti</a:t>
            </a:r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6" name="CustomShap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9800" y="2200320"/>
            <a:ext cx="5739840" cy="6073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2000">
                <a:solidFill>
                  <a:srgbClr val="000000"/>
                </a:solidFill>
                <a:uFillTx/>
                <a:latin typeface="Arial"/>
              </a:rPr>
              <a:t>Obiettivo</a:t>
            </a:r>
            <a:r>
              <a:rPr b="0" lang="it-IT" spc="-1" strike="noStrike" sz="2000">
                <a:solidFill>
                  <a:srgbClr val="000000"/>
                </a:solidFill>
                <a:uFillTx/>
                <a:latin typeface="Arial"/>
              </a:rPr>
              <a:t> di ricollocamenti (160 mila entro il 2017)</a:t>
            </a:r>
            <a:endParaRPr b="0" lang="it-IT" spc="-1" strike="noStrike" sz="2000">
              <a:uFillTx/>
              <a:latin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7" name="CustomShap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00000" y="3204000"/>
            <a:ext cx="6659640" cy="673920"/>
          </a:xfrm>
          <a:prstGeom prst="rect">
            <a:avLst/>
          </a:prstGeo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/>
          <a:lstStyle/>
          <a:p>
            <a:r>
              <a:rPr b="1" lang="it-IT" spc="-1" strike="noStrike" sz="2400">
                <a:solidFill>
                  <a:srgbClr val="232323"/>
                </a:solidFill>
                <a:uFillTx/>
                <a:latin typeface="Times New Roman"/>
              </a:rPr>
              <a:t>Il programma è denominato “Relocation”</a:t>
            </a:r>
            <a:endParaRPr b="0" lang="it-IT" spc="-1" strike="noStrike" sz="2400">
              <a:uFillTx/>
              <a:latin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359</Words>
  <Application>Microsoft Office PowerPoint</Application>
  <PresentationFormat>Personalizzato</PresentationFormat>
  <Paragraphs>71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dc:description/>
  <cp:lastModifiedBy>Sara</cp:lastModifiedBy>
  <cp:revision>14</cp:revision>
  <dcterms:modified xsi:type="dcterms:W3CDTF">2020-02-29T18:18:42Z</dcterms:modified>
  <dc:language>it-IT</dc:language>
</cp:coreProperties>
</file>