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81" r:id="rId3"/>
    <p:sldId id="282" r:id="rId4"/>
    <p:sldId id="283" r:id="rId5"/>
    <p:sldId id="284" r:id="rId6"/>
    <p:sldId id="257" r:id="rId7"/>
    <p:sldId id="268" r:id="rId8"/>
    <p:sldId id="269" r:id="rId9"/>
    <p:sldId id="270" r:id="rId10"/>
    <p:sldId id="267" r:id="rId11"/>
    <p:sldId id="258" r:id="rId12"/>
    <p:sldId id="260" r:id="rId13"/>
    <p:sldId id="259" r:id="rId14"/>
    <p:sldId id="280" r:id="rId15"/>
    <p:sldId id="266" r:id="rId16"/>
    <p:sldId id="264" r:id="rId17"/>
    <p:sldId id="265" r:id="rId18"/>
    <p:sldId id="285" r:id="rId19"/>
    <p:sldId id="261" r:id="rId20"/>
    <p:sldId id="273" r:id="rId21"/>
    <p:sldId id="262" r:id="rId22"/>
    <p:sldId id="274" r:id="rId23"/>
    <p:sldId id="275" r:id="rId24"/>
    <p:sldId id="276" r:id="rId25"/>
    <p:sldId id="277" r:id="rId26"/>
    <p:sldId id="263" r:id="rId27"/>
    <p:sldId id="278" r:id="rId28"/>
    <p:sldId id="279" r:id="rId2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2" autoAdjust="0"/>
    <p:restoredTop sz="94660"/>
  </p:normalViewPr>
  <p:slideViewPr>
    <p:cSldViewPr snapToGrid="0">
      <p:cViewPr varScale="1">
        <p:scale>
          <a:sx n="94" d="100"/>
          <a:sy n="94" d="100"/>
        </p:scale>
        <p:origin x="-102" y="-2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Straight Connector 14"/>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fld id="{365E913E-4E41-4321-856D-224812D15DE1}" type="datetimeFigureOut">
              <a:rPr lang="it-IT"/>
              <a:pPr>
                <a:defRPr/>
              </a:pPr>
              <a:t>23/05/2018</a:t>
            </a:fld>
            <a:endParaRPr lang="it-IT"/>
          </a:p>
        </p:txBody>
      </p:sp>
      <p:sp>
        <p:nvSpPr>
          <p:cNvPr id="6" name="Footer Placeholder 4"/>
          <p:cNvSpPr>
            <a:spLocks noGrp="1"/>
          </p:cNvSpPr>
          <p:nvPr>
            <p:ph type="ftr" sz="quarter" idx="11"/>
          </p:nvPr>
        </p:nvSpPr>
        <p:spPr>
          <a:xfrm>
            <a:off x="2416175" y="328613"/>
            <a:ext cx="4973638" cy="309562"/>
          </a:xfrm>
        </p:spPr>
        <p:txBody>
          <a:bodyPr/>
          <a:lstStyle>
            <a:lvl1pPr>
              <a:defRPr/>
            </a:lvl1pPr>
          </a:lstStyle>
          <a:p>
            <a:pPr>
              <a:defRPr/>
            </a:pPr>
            <a:endParaRPr lang="it-IT"/>
          </a:p>
        </p:txBody>
      </p:sp>
      <p:sp>
        <p:nvSpPr>
          <p:cNvPr id="7" name="Slide Number Placeholder 5"/>
          <p:cNvSpPr>
            <a:spLocks noGrp="1"/>
          </p:cNvSpPr>
          <p:nvPr>
            <p:ph type="sldNum" sz="quarter" idx="12"/>
          </p:nvPr>
        </p:nvSpPr>
        <p:spPr>
          <a:xfrm>
            <a:off x="1438275" y="798513"/>
            <a:ext cx="809625" cy="504825"/>
          </a:xfrm>
        </p:spPr>
        <p:txBody>
          <a:bodyPr/>
          <a:lstStyle>
            <a:lvl1pPr>
              <a:defRPr/>
            </a:lvl1pPr>
          </a:lstStyle>
          <a:p>
            <a:pPr>
              <a:defRPr/>
            </a:pPr>
            <a:fld id="{17F4F3B5-4D7C-44EB-8BE3-2CDEC7CCC48F}"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cxnSp>
        <p:nvCxnSpPr>
          <p:cNvPr id="4" name="Straight Connector 25"/>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ABDC13FC-7414-4D99-B319-D851EC7846BC}" type="datetimeFigureOut">
              <a:rPr lang="it-IT"/>
              <a:pPr>
                <a:defRPr/>
              </a:pPr>
              <a:t>23/05/2018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8D917501-F688-439B-B2C9-2055A28D887E}"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cxnSp>
        <p:nvCxnSpPr>
          <p:cNvPr id="4" name="Straight Connector 14"/>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65520AD1-A80B-41E4-8014-47D30A633A38}" type="datetimeFigureOut">
              <a:rPr lang="it-IT"/>
              <a:pPr>
                <a:defRPr/>
              </a:pPr>
              <a:t>23/05/2018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B7B54FD2-8C41-464A-9246-6FA9065F33F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4" name="Straight Connector 32"/>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2A46DD88-366F-4892-BED7-BDB8DDAF84F8}" type="datetimeFigureOut">
              <a:rPr lang="it-IT"/>
              <a:pPr>
                <a:defRPr/>
              </a:pPr>
              <a:t>23/05/2018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1295C2F3-1B94-4C8B-8CDD-B8EB1A9F2C09}"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Straight Connector 14"/>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pPr>
              <a:defRPr/>
            </a:pPr>
            <a:fld id="{B649773F-3910-4EA9-8C84-17B13DBEF31C}" type="datetimeFigureOut">
              <a:rPr lang="it-IT"/>
              <a:pPr>
                <a:defRPr/>
              </a:pPr>
              <a:t>23/05/2018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7E08F9A-9F0B-46CD-A2A2-CAB942DB067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5" name="Straight Connector 34"/>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Date Placeholder 4"/>
          <p:cNvSpPr>
            <a:spLocks noGrp="1"/>
          </p:cNvSpPr>
          <p:nvPr>
            <p:ph type="dt" sz="half" idx="10"/>
          </p:nvPr>
        </p:nvSpPr>
        <p:spPr/>
        <p:txBody>
          <a:bodyPr/>
          <a:lstStyle>
            <a:lvl1pPr>
              <a:defRPr/>
            </a:lvl1pPr>
          </a:lstStyle>
          <a:p>
            <a:pPr>
              <a:defRPr/>
            </a:pPr>
            <a:fld id="{F0A610F1-4A63-40E7-9B2F-5A6690A134EF}" type="datetimeFigureOut">
              <a:rPr lang="it-IT"/>
              <a:pPr>
                <a:defRPr/>
              </a:pPr>
              <a:t>23/05/2018</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5B1A0508-BA0C-4BB4-86EB-F1A36B13A5D0}"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Straight Connector 28"/>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fld id="{5C3CAF07-95F8-4299-A899-447A4AB2ED06}" type="datetimeFigureOut">
              <a:rPr lang="it-IT"/>
              <a:pPr>
                <a:defRPr/>
              </a:pPr>
              <a:t>23/05/2018</a:t>
            </a:fld>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pPr>
              <a:defRPr/>
            </a:pPr>
            <a:fld id="{B8D3DE5C-B9A0-4DF7-A63C-A4FE87D6005E}"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cxnSp>
        <p:nvCxnSpPr>
          <p:cNvPr id="3" name="Straight Connector 24"/>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4" name="Date Placeholder 2"/>
          <p:cNvSpPr>
            <a:spLocks noGrp="1"/>
          </p:cNvSpPr>
          <p:nvPr>
            <p:ph type="dt" sz="half" idx="10"/>
          </p:nvPr>
        </p:nvSpPr>
        <p:spPr/>
        <p:txBody>
          <a:bodyPr/>
          <a:lstStyle>
            <a:lvl1pPr>
              <a:defRPr/>
            </a:lvl1pPr>
          </a:lstStyle>
          <a:p>
            <a:pPr>
              <a:defRPr/>
            </a:pPr>
            <a:fld id="{DEB38D37-E98B-495B-AC31-86A56F0C39BD}" type="datetimeFigureOut">
              <a:rPr lang="it-IT"/>
              <a:pPr>
                <a:defRPr/>
              </a:pPr>
              <a:t>23/05/2018</a:t>
            </a:fld>
            <a:endParaRPr lang="it-IT"/>
          </a:p>
        </p:txBody>
      </p:sp>
      <p:sp>
        <p:nvSpPr>
          <p:cNvPr id="5" name="Footer Placeholder 3"/>
          <p:cNvSpPr>
            <a:spLocks noGrp="1"/>
          </p:cNvSpPr>
          <p:nvPr>
            <p:ph type="ftr" sz="quarter" idx="11"/>
          </p:nvPr>
        </p:nvSpPr>
        <p:spPr/>
        <p:txBody>
          <a:bodyPr/>
          <a:lstStyle>
            <a:lvl1pPr>
              <a:defRPr/>
            </a:lvl1pPr>
          </a:lstStyle>
          <a:p>
            <a:pPr>
              <a:defRPr/>
            </a:pPr>
            <a:endParaRPr lang="it-IT"/>
          </a:p>
        </p:txBody>
      </p:sp>
      <p:sp>
        <p:nvSpPr>
          <p:cNvPr id="6" name="Slide Number Placeholder 4"/>
          <p:cNvSpPr>
            <a:spLocks noGrp="1"/>
          </p:cNvSpPr>
          <p:nvPr>
            <p:ph type="sldNum" sz="quarter" idx="12"/>
          </p:nvPr>
        </p:nvSpPr>
        <p:spPr/>
        <p:txBody>
          <a:bodyPr/>
          <a:lstStyle>
            <a:lvl1pPr>
              <a:defRPr/>
            </a:lvl1pPr>
          </a:lstStyle>
          <a:p>
            <a:pPr>
              <a:defRPr/>
            </a:pPr>
            <a:fld id="{D56BCC1A-2752-4683-BF71-B4011F1EA42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48D028-923C-41D0-8D6E-9E03B170CA92}" type="datetimeFigureOut">
              <a:rPr lang="it-IT"/>
              <a:pPr>
                <a:defRPr/>
              </a:pPr>
              <a:t>23/05/2018</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6D6998F7-2E38-46FF-9319-B2A9258A3F3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cxnSp>
        <p:nvCxnSpPr>
          <p:cNvPr id="5" name="Straight Connector 16"/>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6" name="Date Placeholder 4"/>
          <p:cNvSpPr>
            <a:spLocks noGrp="1"/>
          </p:cNvSpPr>
          <p:nvPr>
            <p:ph type="dt" sz="half" idx="10"/>
          </p:nvPr>
        </p:nvSpPr>
        <p:spPr/>
        <p:txBody>
          <a:bodyPr/>
          <a:lstStyle>
            <a:lvl1pPr>
              <a:defRPr/>
            </a:lvl1pPr>
          </a:lstStyle>
          <a:p>
            <a:pPr>
              <a:defRPr/>
            </a:pPr>
            <a:fld id="{C2616884-C8C2-4358-9263-4FEF9EAE02E0}" type="datetimeFigureOut">
              <a:rPr lang="it-IT"/>
              <a:pPr>
                <a:defRPr/>
              </a:pPr>
              <a:t>23/05/2018</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76C31B1C-88D2-484A-9C0E-4F9764F1E07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5" name="Group 7"/>
          <p:cNvGrpSpPr>
            <a:grpSpLocks/>
          </p:cNvGrpSpPr>
          <p:nvPr/>
        </p:nvGrpSpPr>
        <p:grpSpPr bwMode="auto">
          <a:xfrm>
            <a:off x="7477125" y="482600"/>
            <a:ext cx="4075113" cy="5148263"/>
            <a:chOff x="7477387" y="482170"/>
            <a:chExt cx="4074533" cy="5149101"/>
          </a:xfrm>
        </p:grpSpPr>
        <p:sp>
          <p:nvSpPr>
            <p:cNvPr id="6"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Date Placeholder 4"/>
          <p:cNvSpPr>
            <a:spLocks noGrp="1"/>
          </p:cNvSpPr>
          <p:nvPr>
            <p:ph type="dt" sz="half" idx="10"/>
          </p:nvPr>
        </p:nvSpPr>
        <p:spPr>
          <a:xfrm>
            <a:off x="1447800" y="5470525"/>
            <a:ext cx="5527675" cy="319088"/>
          </a:xfrm>
        </p:spPr>
        <p:txBody>
          <a:bodyPr/>
          <a:lstStyle>
            <a:lvl1pPr algn="l">
              <a:defRPr smtClean="0"/>
            </a:lvl1pPr>
          </a:lstStyle>
          <a:p>
            <a:pPr>
              <a:defRPr/>
            </a:pPr>
            <a:fld id="{26979AAA-9E4B-4846-B10A-68B4E8AD83AE}" type="datetimeFigureOut">
              <a:rPr lang="it-IT"/>
              <a:pPr>
                <a:defRPr/>
              </a:pPr>
              <a:t>23/05/2018</a:t>
            </a:fld>
            <a:endParaRPr lang="it-IT"/>
          </a:p>
        </p:txBody>
      </p:sp>
      <p:sp>
        <p:nvSpPr>
          <p:cNvPr id="10" name="Footer Placeholder 5"/>
          <p:cNvSpPr>
            <a:spLocks noGrp="1"/>
          </p:cNvSpPr>
          <p:nvPr>
            <p:ph type="ftr" sz="quarter" idx="11"/>
          </p:nvPr>
        </p:nvSpPr>
        <p:spPr>
          <a:xfrm>
            <a:off x="1447800" y="319088"/>
            <a:ext cx="5540375" cy="320675"/>
          </a:xfrm>
        </p:spPr>
        <p:txBody>
          <a:bodyPr/>
          <a:lstStyle>
            <a:lvl1pPr>
              <a:defRPr/>
            </a:lvl1pPr>
          </a:lstStyle>
          <a:p>
            <a:pPr>
              <a:defRPr/>
            </a:pPr>
            <a:endParaRPr lang="it-IT"/>
          </a:p>
        </p:txBody>
      </p:sp>
      <p:sp>
        <p:nvSpPr>
          <p:cNvPr id="11" name="Slide Number Placeholder 6"/>
          <p:cNvSpPr>
            <a:spLocks noGrp="1"/>
          </p:cNvSpPr>
          <p:nvPr>
            <p:ph type="sldNum" sz="quarter" idx="12"/>
          </p:nvPr>
        </p:nvSpPr>
        <p:spPr/>
        <p:txBody>
          <a:bodyPr/>
          <a:lstStyle>
            <a:lvl1pPr>
              <a:defRPr/>
            </a:lvl1pPr>
          </a:lstStyle>
          <a:p>
            <a:pPr>
              <a:defRPr/>
            </a:pPr>
            <a:fld id="{65EFB1D8-EE3C-4772-B0D1-E977EE8455F6}"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6"/>
          <p:cNvPicPr>
            <a:picLocks noChangeAspect="1"/>
          </p:cNvPicPr>
          <p:nvPr/>
        </p:nvPicPr>
        <p:blipFill>
          <a:blip r:embed="rId13"/>
          <a:srcRect t="1538" b="-1538"/>
          <a:stretch>
            <a:fillRect/>
          </a:stretch>
        </p:blipFill>
        <p:spPr bwMode="black">
          <a:xfrm>
            <a:off x="0" y="6126163"/>
            <a:ext cx="12192000" cy="742950"/>
          </a:xfrm>
          <a:prstGeom prst="rect">
            <a:avLst/>
          </a:prstGeom>
          <a:noFill/>
          <a:ln w="9525">
            <a:noFill/>
            <a:miter lim="800000"/>
            <a:headEnd/>
            <a:tailEnd/>
          </a:ln>
        </p:spPr>
      </p:pic>
      <p:sp>
        <p:nvSpPr>
          <p:cNvPr id="2" name="Title Placeholder 1"/>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1029" name="Text Placeholder 2"/>
          <p:cNvSpPr>
            <a:spLocks noGrp="1"/>
          </p:cNvSpPr>
          <p:nvPr>
            <p:ph type="body" idx="1"/>
          </p:nvPr>
        </p:nvSpPr>
        <p:spPr bwMode="auto">
          <a:xfrm>
            <a:off x="1450975" y="2016125"/>
            <a:ext cx="9604375" cy="3449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mn-lt"/>
                <a:cs typeface="+mn-cs"/>
              </a:defRPr>
            </a:lvl1pPr>
          </a:lstStyle>
          <a:p>
            <a:pPr>
              <a:defRPr/>
            </a:pPr>
            <a:fld id="{C9E4D790-4DE5-40B3-925E-2BD0ADD48B72}" type="datetimeFigureOut">
              <a:rPr lang="it-IT"/>
              <a:pPr>
                <a:defRPr/>
              </a:pPr>
              <a:t>23/05/2018</a:t>
            </a:fld>
            <a:endParaRPr lang="it-IT"/>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479425" y="798513"/>
            <a:ext cx="811213" cy="504825"/>
          </a:xfrm>
          <a:prstGeom prst="rect">
            <a:avLst/>
          </a:prstGeom>
        </p:spPr>
        <p:txBody>
          <a:bodyPr vert="horz" lIns="91440" tIns="45720" rIns="91440" bIns="45720" rtlCol="0" anchor="t"/>
          <a:lstStyle>
            <a:lvl1pPr algn="r" fontAlgn="auto">
              <a:spcBef>
                <a:spcPts val="0"/>
              </a:spcBef>
              <a:spcAft>
                <a:spcPts val="0"/>
              </a:spcAft>
              <a:defRPr sz="2800" smtClean="0">
                <a:solidFill>
                  <a:schemeClr val="accent1"/>
                </a:solidFill>
                <a:latin typeface="+mn-lt"/>
                <a:cs typeface="+mn-cs"/>
              </a:defRPr>
            </a:lvl1pPr>
          </a:lstStyle>
          <a:p>
            <a:pPr>
              <a:defRPr/>
            </a:pPr>
            <a:fld id="{CB83FE43-BB6F-4561-A6DA-1565318590C7}" type="slidenum">
              <a:rPr lang="it-IT"/>
              <a:pPr>
                <a:defRPr/>
              </a:pPr>
              <a:t>‹N›</a:t>
            </a:fld>
            <a:endParaRPr lang="it-IT"/>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0" r:id="rId7"/>
    <p:sldLayoutId id="2147483767" r:id="rId8"/>
    <p:sldLayoutId id="2147483768" r:id="rId9"/>
    <p:sldLayoutId id="2147483769" r:id="rId10"/>
    <p:sldLayoutId id="2147483770" r:id="rId11"/>
  </p:sldLayoutIdLst>
  <p:txStyles>
    <p:titleStyle>
      <a:lvl1pPr algn="l" rtl="0" fontAlgn="base">
        <a:lnSpc>
          <a:spcPct val="90000"/>
        </a:lnSpc>
        <a:spcBef>
          <a:spcPct val="0"/>
        </a:spcBef>
        <a:spcAft>
          <a:spcPct val="0"/>
        </a:spcAft>
        <a:defRPr sz="3200" kern="1200" cap="all">
          <a:solidFill>
            <a:schemeClr val="tx1"/>
          </a:solidFill>
          <a:latin typeface="+mj-lt"/>
          <a:ea typeface="+mj-ea"/>
          <a:cs typeface="+mj-cs"/>
        </a:defRPr>
      </a:lvl1pPr>
      <a:lvl2pPr algn="l" rtl="0" fontAlgn="base">
        <a:lnSpc>
          <a:spcPct val="90000"/>
        </a:lnSpc>
        <a:spcBef>
          <a:spcPct val="0"/>
        </a:spcBef>
        <a:spcAft>
          <a:spcPct val="0"/>
        </a:spcAft>
        <a:defRPr sz="3200">
          <a:solidFill>
            <a:schemeClr val="tx1"/>
          </a:solidFill>
          <a:latin typeface="Gill Sans MT" pitchFamily="34" charset="0"/>
        </a:defRPr>
      </a:lvl2pPr>
      <a:lvl3pPr algn="l" rtl="0" fontAlgn="base">
        <a:lnSpc>
          <a:spcPct val="90000"/>
        </a:lnSpc>
        <a:spcBef>
          <a:spcPct val="0"/>
        </a:spcBef>
        <a:spcAft>
          <a:spcPct val="0"/>
        </a:spcAft>
        <a:defRPr sz="3200">
          <a:solidFill>
            <a:schemeClr val="tx1"/>
          </a:solidFill>
          <a:latin typeface="Gill Sans MT" pitchFamily="34" charset="0"/>
        </a:defRPr>
      </a:lvl3pPr>
      <a:lvl4pPr algn="l" rtl="0" fontAlgn="base">
        <a:lnSpc>
          <a:spcPct val="90000"/>
        </a:lnSpc>
        <a:spcBef>
          <a:spcPct val="0"/>
        </a:spcBef>
        <a:spcAft>
          <a:spcPct val="0"/>
        </a:spcAft>
        <a:defRPr sz="3200">
          <a:solidFill>
            <a:schemeClr val="tx1"/>
          </a:solidFill>
          <a:latin typeface="Gill Sans MT" pitchFamily="34" charset="0"/>
        </a:defRPr>
      </a:lvl4pPr>
      <a:lvl5pPr algn="l" rtl="0" fontAlgn="base">
        <a:lnSpc>
          <a:spcPct val="90000"/>
        </a:lnSpc>
        <a:spcBef>
          <a:spcPct val="0"/>
        </a:spcBef>
        <a:spcAft>
          <a:spcPct val="0"/>
        </a:spcAft>
        <a:defRPr sz="3200">
          <a:solidFill>
            <a:schemeClr val="tx1"/>
          </a:solidFill>
          <a:latin typeface="Gill Sans MT" pitchFamily="34" charset="0"/>
        </a:defRPr>
      </a:lvl5pPr>
      <a:lvl6pPr marL="457200" algn="l" rtl="0" fontAlgn="base">
        <a:lnSpc>
          <a:spcPct val="90000"/>
        </a:lnSpc>
        <a:spcBef>
          <a:spcPct val="0"/>
        </a:spcBef>
        <a:spcAft>
          <a:spcPct val="0"/>
        </a:spcAft>
        <a:defRPr sz="3200">
          <a:solidFill>
            <a:schemeClr val="tx1"/>
          </a:solidFill>
          <a:latin typeface="Gill Sans MT" pitchFamily="34" charset="0"/>
        </a:defRPr>
      </a:lvl6pPr>
      <a:lvl7pPr marL="914400" algn="l" rtl="0" fontAlgn="base">
        <a:lnSpc>
          <a:spcPct val="90000"/>
        </a:lnSpc>
        <a:spcBef>
          <a:spcPct val="0"/>
        </a:spcBef>
        <a:spcAft>
          <a:spcPct val="0"/>
        </a:spcAft>
        <a:defRPr sz="3200">
          <a:solidFill>
            <a:schemeClr val="tx1"/>
          </a:solidFill>
          <a:latin typeface="Gill Sans MT" pitchFamily="34" charset="0"/>
        </a:defRPr>
      </a:lvl7pPr>
      <a:lvl8pPr marL="1371600" algn="l" rtl="0" fontAlgn="base">
        <a:lnSpc>
          <a:spcPct val="90000"/>
        </a:lnSpc>
        <a:spcBef>
          <a:spcPct val="0"/>
        </a:spcBef>
        <a:spcAft>
          <a:spcPct val="0"/>
        </a:spcAft>
        <a:defRPr sz="3200">
          <a:solidFill>
            <a:schemeClr val="tx1"/>
          </a:solidFill>
          <a:latin typeface="Gill Sans MT" pitchFamily="34" charset="0"/>
        </a:defRPr>
      </a:lvl8pPr>
      <a:lvl9pPr marL="1828800" algn="l" rtl="0" fontAlgn="base">
        <a:lnSpc>
          <a:spcPct val="90000"/>
        </a:lnSpc>
        <a:spcBef>
          <a:spcPct val="0"/>
        </a:spcBef>
        <a:spcAft>
          <a:spcPct val="0"/>
        </a:spcAft>
        <a:defRPr sz="3200">
          <a:solidFill>
            <a:schemeClr val="tx1"/>
          </a:solidFill>
          <a:latin typeface="Gill Sans MT" pitchFamily="34" charset="0"/>
        </a:defRPr>
      </a:lvl9pPr>
    </p:titleStyle>
    <p:bodyStyle>
      <a:lvl1pPr marL="228600" indent="-228600" algn="l" rtl="0" fontAlgn="base">
        <a:lnSpc>
          <a:spcPct val="120000"/>
        </a:lnSpc>
        <a:spcBef>
          <a:spcPts val="1000"/>
        </a:spcBef>
        <a:spcAft>
          <a:spcPct val="0"/>
        </a:spcAft>
        <a:buClr>
          <a:schemeClr val="accent1"/>
        </a:buClr>
        <a:buSzPct val="100000"/>
        <a:buFont typeface="Arial" charset="0"/>
        <a:buChar char="•"/>
        <a:defRPr sz="2000" kern="1200">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accent1"/>
        </a:buClr>
        <a:buSzPct val="100000"/>
        <a:buFont typeface="Arial" charset="0"/>
        <a:buChar char="•"/>
        <a:defRPr kern="1200">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accent1"/>
        </a:buClr>
        <a:buSzPct val="100000"/>
        <a:buFont typeface="Arial" charset="0"/>
        <a:buChar char="•"/>
        <a:defRPr sz="1600" kern="1200">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accent1"/>
        </a:buClr>
        <a:buSzPct val="100000"/>
        <a:buFont typeface="Arial" charset="0"/>
        <a:buChar char="•"/>
        <a:defRPr sz="1400" kern="1200">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accent1"/>
        </a:buClr>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28800" y="2565400"/>
            <a:ext cx="9745663" cy="893763"/>
          </a:xfrm>
        </p:spPr>
        <p:txBody>
          <a:bodyPr>
            <a:noAutofit/>
          </a:bodyPr>
          <a:lstStyle/>
          <a:p>
            <a:pPr algn="ctr" fontAlgn="auto">
              <a:spcAft>
                <a:spcPts val="0"/>
              </a:spcAft>
              <a:defRPr/>
            </a:pPr>
            <a:r>
              <a:rPr lang="it-IT" sz="6000" b="1" dirty="0" err="1">
                <a:cs typeface="Times New Roman" panose="02020603050405020304" pitchFamily="18" charset="0"/>
              </a:rPr>
              <a:t>LEGALITà</a:t>
            </a:r>
            <a:r>
              <a:rPr lang="it-IT" sz="6000" b="1" dirty="0">
                <a:cs typeface="Times New Roman" panose="02020603050405020304" pitchFamily="18" charset="0"/>
              </a:rPr>
              <a:t>: CONCETTI ED ESPERIENZE</a:t>
            </a:r>
          </a:p>
        </p:txBody>
      </p:sp>
      <p:sp>
        <p:nvSpPr>
          <p:cNvPr id="13314" name="CasellaDiTesto 3"/>
          <p:cNvSpPr txBox="1">
            <a:spLocks noChangeArrowheads="1"/>
          </p:cNvSpPr>
          <p:nvPr/>
        </p:nvSpPr>
        <p:spPr bwMode="auto">
          <a:xfrm>
            <a:off x="112713" y="5213350"/>
            <a:ext cx="9272587" cy="831850"/>
          </a:xfrm>
          <a:prstGeom prst="rect">
            <a:avLst/>
          </a:prstGeom>
          <a:noFill/>
          <a:ln w="9525">
            <a:noFill/>
            <a:miter lim="800000"/>
            <a:headEnd/>
            <a:tailEnd/>
          </a:ln>
        </p:spPr>
        <p:txBody>
          <a:bodyPr>
            <a:spAutoFit/>
          </a:bodyPr>
          <a:lstStyle/>
          <a:p>
            <a:r>
              <a:rPr lang="it-IT" sz="2400" i="1">
                <a:latin typeface="Gill Sans MT" pitchFamily="34" charset="0"/>
              </a:rPr>
              <a:t>«Ma se il pensiero corrompe il linguaggio, anche il linguaggio </a:t>
            </a:r>
          </a:p>
          <a:p>
            <a:r>
              <a:rPr lang="it-IT" sz="2400" i="1">
                <a:latin typeface="Gill Sans MT" pitchFamily="34" charset="0"/>
              </a:rPr>
              <a:t>può </a:t>
            </a:r>
            <a:r>
              <a:rPr lang="it-IT" sz="2400" b="1" i="1" u="sng">
                <a:latin typeface="Gill Sans MT" pitchFamily="34" charset="0"/>
              </a:rPr>
              <a:t>corrompere</a:t>
            </a:r>
            <a:r>
              <a:rPr lang="it-IT" sz="2400" i="1">
                <a:latin typeface="Gill Sans MT" pitchFamily="34" charset="0"/>
              </a:rPr>
              <a:t> il pensiero» </a:t>
            </a:r>
            <a:r>
              <a:rPr lang="it-IT" sz="2400">
                <a:latin typeface="Gill Sans MT" pitchFamily="34" charset="0"/>
              </a:rPr>
              <a:t>(George Orwell)</a:t>
            </a:r>
          </a:p>
        </p:txBody>
      </p:sp>
      <p:sp>
        <p:nvSpPr>
          <p:cNvPr id="13315" name="CasellaDiTesto 4"/>
          <p:cNvSpPr txBox="1">
            <a:spLocks noChangeArrowheads="1"/>
          </p:cNvSpPr>
          <p:nvPr/>
        </p:nvSpPr>
        <p:spPr bwMode="auto">
          <a:xfrm>
            <a:off x="112713" y="74613"/>
            <a:ext cx="2197100" cy="1630362"/>
          </a:xfrm>
          <a:prstGeom prst="rect">
            <a:avLst/>
          </a:prstGeom>
          <a:noFill/>
          <a:ln w="9525">
            <a:noFill/>
            <a:miter lim="800000"/>
            <a:headEnd/>
            <a:tailEnd/>
          </a:ln>
        </p:spPr>
        <p:txBody>
          <a:bodyPr>
            <a:spAutoFit/>
          </a:bodyPr>
          <a:lstStyle/>
          <a:p>
            <a:r>
              <a:rPr lang="it-IT" sz="2000">
                <a:latin typeface="Gill Sans MT" pitchFamily="34" charset="0"/>
              </a:rPr>
              <a:t>Chiara Agnelli</a:t>
            </a:r>
          </a:p>
          <a:p>
            <a:r>
              <a:rPr lang="it-IT" sz="2000">
                <a:latin typeface="Gill Sans MT" pitchFamily="34" charset="0"/>
              </a:rPr>
              <a:t>Tecla Celora</a:t>
            </a:r>
          </a:p>
          <a:p>
            <a:r>
              <a:rPr lang="it-IT" sz="2000">
                <a:latin typeface="Gill Sans MT" pitchFamily="34" charset="0"/>
              </a:rPr>
              <a:t>Chiara Di Napoli</a:t>
            </a:r>
          </a:p>
          <a:p>
            <a:r>
              <a:rPr lang="it-IT" sz="2000">
                <a:latin typeface="Gill Sans MT" pitchFamily="34" charset="0"/>
              </a:rPr>
              <a:t>Montesano Sara </a:t>
            </a:r>
          </a:p>
          <a:p>
            <a:r>
              <a:rPr lang="it-IT" sz="2000">
                <a:latin typeface="Gill Sans MT" pitchFamily="34" charset="0"/>
              </a:rPr>
              <a:t>3°A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extLst>
          </p:cNvPr>
          <p:cNvSpPr>
            <a:spLocks noGrp="1" noChangeArrowheads="1"/>
          </p:cNvSpPr>
          <p:nvPr>
            <p:ph type="title"/>
          </p:nvPr>
        </p:nvSpPr>
        <p:spPr>
          <a:xfrm>
            <a:off x="241300" y="428625"/>
            <a:ext cx="11626850" cy="1049338"/>
          </a:xfrm>
        </p:spPr>
        <p:txBody>
          <a:bodyPr>
            <a:noAutofit/>
          </a:bodyPr>
          <a:lstStyle/>
          <a:p>
            <a:pPr fontAlgn="auto">
              <a:spcAft>
                <a:spcPts val="0"/>
              </a:spcAft>
              <a:defRPr/>
            </a:pPr>
            <a:r>
              <a:rPr lang="it-IT" altLang="it-IT" sz="4800" dirty="0"/>
              <a:t>Le Gride, Promessi Sposi</a:t>
            </a:r>
            <a:br>
              <a:rPr lang="it-IT" altLang="it-IT" sz="4800" dirty="0"/>
            </a:br>
            <a:r>
              <a:rPr lang="it-IT" altLang="it-IT" sz="4000" dirty="0"/>
              <a:t>giustizia nel ‘600 </a:t>
            </a:r>
            <a:endParaRPr lang="it-IT" altLang="it-IT" sz="4800" dirty="0"/>
          </a:p>
        </p:txBody>
      </p:sp>
      <p:sp>
        <p:nvSpPr>
          <p:cNvPr id="22530" name="Rectangle 3"/>
          <p:cNvSpPr>
            <a:spLocks noGrp="1" noChangeArrowheads="1"/>
          </p:cNvSpPr>
          <p:nvPr>
            <p:ph idx="1"/>
          </p:nvPr>
        </p:nvSpPr>
        <p:spPr>
          <a:xfrm>
            <a:off x="3195638" y="2106613"/>
            <a:ext cx="7912100" cy="3657600"/>
          </a:xfrm>
        </p:spPr>
        <p:txBody>
          <a:bodyPr/>
          <a:lstStyle/>
          <a:p>
            <a:pPr marL="0" indent="0">
              <a:lnSpc>
                <a:spcPct val="90000"/>
              </a:lnSpc>
              <a:buFont typeface="Arial" charset="0"/>
              <a:buNone/>
            </a:pPr>
            <a:r>
              <a:rPr lang="it-IT" altLang="it-IT" sz="2400" smtClean="0"/>
              <a:t>Un esempio di Giustizia corrotta viene evidenziata da Alessandro Manzoni nella sua opera, nella quale sostiene l’esistenza di Gride, disposizioni emesse con titoli altisonanti, che annunciavano pene assai severe per coloro che non le avessero rispettate, ma che poi, nella realtà, venivano ampiamente disattese e solamente i più forti detenevano il  potere.</a:t>
            </a:r>
          </a:p>
        </p:txBody>
      </p:sp>
      <p:pic>
        <p:nvPicPr>
          <p:cNvPr id="22531" name="Picture 4" descr="220px-Grida_contro_gli_untori_13_giugno_1630"/>
          <p:cNvPicPr>
            <a:picLocks noChangeAspect="1" noChangeArrowheads="1"/>
          </p:cNvPicPr>
          <p:nvPr/>
        </p:nvPicPr>
        <p:blipFill>
          <a:blip r:embed="rId2"/>
          <a:srcRect/>
          <a:stretch>
            <a:fillRect/>
          </a:stretch>
        </p:blipFill>
        <p:spPr bwMode="auto">
          <a:xfrm>
            <a:off x="703263" y="2133600"/>
            <a:ext cx="2282825" cy="3140075"/>
          </a:xfrm>
          <a:prstGeom prst="rect">
            <a:avLst/>
          </a:prstGeom>
          <a:noFill/>
          <a:ln w="9525">
            <a:noFill/>
            <a:miter lim="800000"/>
            <a:headEnd/>
            <a:tailEnd/>
          </a:ln>
        </p:spPr>
      </p:pic>
      <p:pic>
        <p:nvPicPr>
          <p:cNvPr id="22532" name="Immagine 1"/>
          <p:cNvPicPr>
            <a:picLocks noChangeAspect="1"/>
          </p:cNvPicPr>
          <p:nvPr/>
        </p:nvPicPr>
        <p:blipFill>
          <a:blip r:embed="rId3"/>
          <a:srcRect/>
          <a:stretch>
            <a:fillRect/>
          </a:stretch>
        </p:blipFill>
        <p:spPr bwMode="auto">
          <a:xfrm>
            <a:off x="10393363" y="0"/>
            <a:ext cx="1798637" cy="4937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374650" y="898525"/>
            <a:ext cx="10680700" cy="1049338"/>
          </a:xfrm>
        </p:spPr>
        <p:txBody>
          <a:bodyPr/>
          <a:lstStyle/>
          <a:p>
            <a:pPr fontAlgn="auto">
              <a:spcAft>
                <a:spcPts val="0"/>
              </a:spcAft>
              <a:defRPr/>
            </a:pPr>
            <a:r>
              <a:rPr lang="it-IT" sz="4800" dirty="0"/>
              <a:t>LEGGE NATURALE E LEGGE SCRITTA</a:t>
            </a:r>
          </a:p>
        </p:txBody>
      </p:sp>
      <p:graphicFrame>
        <p:nvGraphicFramePr>
          <p:cNvPr id="10" name="Segnaposto contenuto 9">
            <a:extLst>
              <a:ext uri="{FF2B5EF4-FFF2-40B4-BE49-F238E27FC236}"/>
            </a:extLst>
          </p:cNvPr>
          <p:cNvGraphicFramePr>
            <a:graphicFrameLocks noGrp="1"/>
          </p:cNvGraphicFramePr>
          <p:nvPr>
            <p:ph idx="1"/>
          </p:nvPr>
        </p:nvGraphicFramePr>
        <p:xfrm>
          <a:off x="838200" y="2832100"/>
          <a:ext cx="10515600" cy="1919288"/>
        </p:xfrm>
        <a:graphic>
          <a:graphicData uri="http://schemas.openxmlformats.org/drawingml/2006/table">
            <a:tbl>
              <a:tblPr firstRow="1" bandRow="1">
                <a:tableStyleId>{5940675A-B579-460E-94D1-54222C63F5DA}</a:tableStyleId>
              </a:tblPr>
              <a:tblGrid>
                <a:gridCol w="5257800">
                  <a:extLst>
                    <a:ext uri="{9D8B030D-6E8A-4147-A177-3AD203B41FA5}"/>
                  </a:extLst>
                </a:gridCol>
                <a:gridCol w="5257800">
                  <a:extLst>
                    <a:ext uri="{9D8B030D-6E8A-4147-A177-3AD203B41FA5}"/>
                  </a:extLst>
                </a:gridCol>
              </a:tblGrid>
              <a:tr h="539957">
                <a:tc>
                  <a:txBody>
                    <a:bodyPr/>
                    <a:lstStyle/>
                    <a:p>
                      <a:r>
                        <a:rPr lang="it-IT" dirty="0"/>
                        <a:t>PROTAGORA</a:t>
                      </a:r>
                    </a:p>
                  </a:txBody>
                  <a:tcPr/>
                </a:tc>
                <a:tc>
                  <a:txBody>
                    <a:bodyPr/>
                    <a:lstStyle/>
                    <a:p>
                      <a:r>
                        <a:rPr lang="it-IT" dirty="0"/>
                        <a:t>Continuità tra natura e legge, poiché questa serve alla società</a:t>
                      </a:r>
                    </a:p>
                  </a:txBody>
                  <a:tcPr/>
                </a:tc>
                <a:extLst>
                  <a:ext uri="{0D108BD9-81ED-4DB2-BD59-A6C34878D82A}"/>
                </a:extLst>
              </a:tr>
              <a:tr h="534743">
                <a:tc>
                  <a:txBody>
                    <a:bodyPr/>
                    <a:lstStyle/>
                    <a:p>
                      <a:r>
                        <a:rPr lang="it-IT" dirty="0"/>
                        <a:t>IPPIA DI ELIDE</a:t>
                      </a:r>
                    </a:p>
                  </a:txBody>
                  <a:tcPr/>
                </a:tc>
                <a:tc>
                  <a:txBody>
                    <a:bodyPr/>
                    <a:lstStyle/>
                    <a:p>
                      <a:r>
                        <a:rPr lang="it-IT" dirty="0"/>
                        <a:t>Distinzione tra legge naturale immutabile e umana mutevole</a:t>
                      </a:r>
                    </a:p>
                  </a:txBody>
                  <a:tcPr/>
                </a:tc>
                <a:extLst>
                  <a:ext uri="{0D108BD9-81ED-4DB2-BD59-A6C34878D82A}"/>
                </a:extLst>
              </a:tr>
              <a:tr h="534743">
                <a:tc>
                  <a:txBody>
                    <a:bodyPr/>
                    <a:lstStyle/>
                    <a:p>
                      <a:r>
                        <a:rPr lang="it-IT" dirty="0"/>
                        <a:t>ANTIFONTE</a:t>
                      </a:r>
                    </a:p>
                  </a:txBody>
                  <a:tcPr/>
                </a:tc>
                <a:tc>
                  <a:txBody>
                    <a:bodyPr/>
                    <a:lstStyle/>
                    <a:p>
                      <a:r>
                        <a:rPr lang="it-IT" dirty="0"/>
                        <a:t>La legge naturale è quella vera, al contrario la legge umana è opinabile, non necessariamente falsa.</a:t>
                      </a:r>
                    </a:p>
                  </a:txBody>
                  <a:tcPr/>
                </a:tc>
                <a:extLst>
                  <a:ext uri="{0D108BD9-81ED-4DB2-BD59-A6C34878D82A}"/>
                </a:extLst>
              </a:tr>
            </a:tbl>
          </a:graphicData>
        </a:graphic>
      </p:graphicFrame>
      <p:sp>
        <p:nvSpPr>
          <p:cNvPr id="23568" name="CasellaDiTesto 10"/>
          <p:cNvSpPr txBox="1">
            <a:spLocks noChangeArrowheads="1"/>
          </p:cNvSpPr>
          <p:nvPr/>
        </p:nvSpPr>
        <p:spPr bwMode="auto">
          <a:xfrm>
            <a:off x="1360488" y="1947863"/>
            <a:ext cx="10587037" cy="400050"/>
          </a:xfrm>
          <a:prstGeom prst="rect">
            <a:avLst/>
          </a:prstGeom>
          <a:noFill/>
          <a:ln w="9525">
            <a:noFill/>
            <a:miter lim="800000"/>
            <a:headEnd/>
            <a:tailEnd/>
          </a:ln>
        </p:spPr>
        <p:txBody>
          <a:bodyPr>
            <a:spAutoFit/>
          </a:bodyPr>
          <a:lstStyle/>
          <a:p>
            <a:r>
              <a:rPr lang="it-IT" sz="2000">
                <a:latin typeface="Gill Sans MT" pitchFamily="34" charset="0"/>
              </a:rPr>
              <a:t>La prima distinzione fra le due leggi è presente nei Sofisti</a:t>
            </a:r>
          </a:p>
        </p:txBody>
      </p:sp>
      <p:pic>
        <p:nvPicPr>
          <p:cNvPr id="23569" name="Immagine 2"/>
          <p:cNvPicPr>
            <a:picLocks noChangeAspect="1"/>
          </p:cNvPicPr>
          <p:nvPr/>
        </p:nvPicPr>
        <p:blipFill>
          <a:blip r:embed="rId2"/>
          <a:srcRect/>
          <a:stretch>
            <a:fillRect/>
          </a:stretch>
        </p:blipFill>
        <p:spPr bwMode="auto">
          <a:xfrm>
            <a:off x="10833100" y="15875"/>
            <a:ext cx="1536700" cy="4937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401638" y="957263"/>
            <a:ext cx="9604375" cy="1049337"/>
          </a:xfrm>
        </p:spPr>
        <p:txBody>
          <a:bodyPr/>
          <a:lstStyle/>
          <a:p>
            <a:pPr fontAlgn="auto">
              <a:spcAft>
                <a:spcPts val="0"/>
              </a:spcAft>
              <a:defRPr/>
            </a:pPr>
            <a:r>
              <a:rPr lang="it-IT" sz="4800" dirty="0"/>
              <a:t>PLATONE</a:t>
            </a:r>
          </a:p>
        </p:txBody>
      </p:sp>
      <p:sp>
        <p:nvSpPr>
          <p:cNvPr id="24578" name="Segnaposto contenuto 2"/>
          <p:cNvSpPr>
            <a:spLocks noGrp="1"/>
          </p:cNvSpPr>
          <p:nvPr>
            <p:ph idx="1"/>
          </p:nvPr>
        </p:nvSpPr>
        <p:spPr>
          <a:xfrm>
            <a:off x="1450975" y="1987550"/>
            <a:ext cx="7123113" cy="3449638"/>
          </a:xfrm>
        </p:spPr>
        <p:txBody>
          <a:bodyPr/>
          <a:lstStyle/>
          <a:p>
            <a:pPr marL="0" indent="0">
              <a:lnSpc>
                <a:spcPct val="100000"/>
              </a:lnSpc>
              <a:buFont typeface="Arial" charset="0"/>
              <a:buNone/>
            </a:pPr>
            <a:r>
              <a:rPr lang="it-IT" sz="2400" smtClean="0"/>
              <a:t>Dall'opera "Gorgia":</a:t>
            </a:r>
            <a:br>
              <a:rPr lang="it-IT" sz="2400" smtClean="0"/>
            </a:br>
            <a:r>
              <a:rPr lang="it-IT" sz="2400" i="1" smtClean="0"/>
              <a:t>"In molti casi, anzi, natura e legge sono in pieno contrasto tra loro. Chi, dunque, abbia pudore e non osi dire quello che pensa, è costretto a contraddirsi. Ebbene, tu, scoperto questo trucco, disonestamente lo usi nel corso della discussione: se uno intende dire “secondo la legge”, tu incalzi con una domanda insinuando “secondo natura”, e se, invece, l’altro intende dire “secondo natura”, tu intendi “secondo legge”. Cosí hai fatto ora, discutendo sulla questione: “commettere ingiustizia e patire ingiustizia"</a:t>
            </a:r>
          </a:p>
        </p:txBody>
      </p:sp>
      <p:pic>
        <p:nvPicPr>
          <p:cNvPr id="24579" name="Immagine 3"/>
          <p:cNvPicPr>
            <a:picLocks noChangeAspect="1"/>
          </p:cNvPicPr>
          <p:nvPr/>
        </p:nvPicPr>
        <p:blipFill>
          <a:blip r:embed="rId2"/>
          <a:srcRect/>
          <a:stretch>
            <a:fillRect/>
          </a:stretch>
        </p:blipFill>
        <p:spPr bwMode="auto">
          <a:xfrm>
            <a:off x="10655300" y="0"/>
            <a:ext cx="1536700" cy="493713"/>
          </a:xfrm>
          <a:prstGeom prst="rect">
            <a:avLst/>
          </a:prstGeom>
          <a:noFill/>
          <a:ln w="9525">
            <a:noFill/>
            <a:miter lim="800000"/>
            <a:headEnd/>
            <a:tailEnd/>
          </a:ln>
        </p:spPr>
      </p:pic>
      <p:pic>
        <p:nvPicPr>
          <p:cNvPr id="24580" name="Immagine 4"/>
          <p:cNvPicPr>
            <a:picLocks noChangeAspect="1"/>
          </p:cNvPicPr>
          <p:nvPr/>
        </p:nvPicPr>
        <p:blipFill>
          <a:blip r:embed="rId3"/>
          <a:srcRect/>
          <a:stretch>
            <a:fillRect/>
          </a:stretch>
        </p:blipFill>
        <p:spPr bwMode="auto">
          <a:xfrm>
            <a:off x="8675688" y="2224088"/>
            <a:ext cx="1895475" cy="2409825"/>
          </a:xfrm>
          <a:prstGeom prst="rect">
            <a:avLst/>
          </a:prstGeom>
          <a:noFill/>
          <a:ln w="9525">
            <a:noFill/>
            <a:miter lim="800000"/>
            <a:headEnd/>
            <a:tailEnd/>
          </a:ln>
        </p:spPr>
      </p:pic>
      <p:sp>
        <p:nvSpPr>
          <p:cNvPr id="24581" name="CasellaDiTesto 5"/>
          <p:cNvSpPr txBox="1">
            <a:spLocks noChangeArrowheads="1"/>
          </p:cNvSpPr>
          <p:nvPr/>
        </p:nvSpPr>
        <p:spPr bwMode="auto">
          <a:xfrm>
            <a:off x="8574088" y="4633913"/>
            <a:ext cx="1878012" cy="338137"/>
          </a:xfrm>
          <a:prstGeom prst="rect">
            <a:avLst/>
          </a:prstGeom>
          <a:noFill/>
          <a:ln w="9525">
            <a:noFill/>
            <a:miter lim="800000"/>
            <a:headEnd/>
            <a:tailEnd/>
          </a:ln>
        </p:spPr>
        <p:txBody>
          <a:bodyPr>
            <a:spAutoFit/>
          </a:bodyPr>
          <a:lstStyle/>
          <a:p>
            <a:r>
              <a:rPr lang="it-IT" sz="1600">
                <a:latin typeface="Gill Sans MT" pitchFamily="34" charset="0"/>
              </a:rPr>
              <a:t>Il filosofo Gorgia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671513" y="917575"/>
            <a:ext cx="9604375" cy="1049338"/>
          </a:xfrm>
        </p:spPr>
        <p:txBody>
          <a:bodyPr/>
          <a:lstStyle/>
          <a:p>
            <a:pPr fontAlgn="auto">
              <a:spcAft>
                <a:spcPts val="0"/>
              </a:spcAft>
              <a:defRPr/>
            </a:pPr>
            <a:r>
              <a:rPr lang="it-IT" sz="4800" dirty="0"/>
              <a:t>ANTIGONE</a:t>
            </a:r>
          </a:p>
        </p:txBody>
      </p:sp>
      <p:sp>
        <p:nvSpPr>
          <p:cNvPr id="25602" name="Segnaposto contenuto 2"/>
          <p:cNvSpPr>
            <a:spLocks noGrp="1"/>
          </p:cNvSpPr>
          <p:nvPr>
            <p:ph idx="1"/>
          </p:nvPr>
        </p:nvSpPr>
        <p:spPr>
          <a:xfrm>
            <a:off x="3933825" y="2016125"/>
            <a:ext cx="7121525" cy="3449638"/>
          </a:xfrm>
        </p:spPr>
        <p:txBody>
          <a:bodyPr/>
          <a:lstStyle/>
          <a:p>
            <a:pPr marL="0" indent="0">
              <a:buFont typeface="Arial" charset="0"/>
              <a:buNone/>
            </a:pPr>
            <a:r>
              <a:rPr lang="it-IT" smtClean="0"/>
              <a:t>Antigone ci fornisce un esempio lampante sulla differenza tra legge scritta e legge naturale. La legge scritta, dettata da Creonte, quindi da un uomo al potere, vieta a chiunque di dare sepoltura a Polinice, considerato traditore della patria. La legge naturale è quella che smuove all’istante Antigone, che sente che non seppellire il corpo di un uomo, di un uomo amato, nonostante quanto dica la legge, è sbagliato. È questo sentimento, assolutamente naturale, proprio dell’uomo, che non lascia Antigone indifferente.</a:t>
            </a:r>
          </a:p>
        </p:txBody>
      </p:sp>
      <p:pic>
        <p:nvPicPr>
          <p:cNvPr id="25603" name="Immagine 3"/>
          <p:cNvPicPr>
            <a:picLocks noChangeAspect="1"/>
          </p:cNvPicPr>
          <p:nvPr/>
        </p:nvPicPr>
        <p:blipFill>
          <a:blip r:embed="rId2"/>
          <a:srcRect/>
          <a:stretch>
            <a:fillRect/>
          </a:stretch>
        </p:blipFill>
        <p:spPr bwMode="auto">
          <a:xfrm>
            <a:off x="10393363" y="298450"/>
            <a:ext cx="1536700" cy="493713"/>
          </a:xfrm>
          <a:prstGeom prst="rect">
            <a:avLst/>
          </a:prstGeom>
          <a:noFill/>
          <a:ln w="9525">
            <a:noFill/>
            <a:miter lim="800000"/>
            <a:headEnd/>
            <a:tailEnd/>
          </a:ln>
        </p:spPr>
      </p:pic>
      <p:pic>
        <p:nvPicPr>
          <p:cNvPr id="25604" name="Immagine 4"/>
          <p:cNvPicPr>
            <a:picLocks noChangeAspect="1"/>
          </p:cNvPicPr>
          <p:nvPr/>
        </p:nvPicPr>
        <p:blipFill>
          <a:blip r:embed="rId3"/>
          <a:srcRect/>
          <a:stretch>
            <a:fillRect/>
          </a:stretch>
        </p:blipFill>
        <p:spPr bwMode="auto">
          <a:xfrm>
            <a:off x="1458913" y="2185988"/>
            <a:ext cx="2330450" cy="2890837"/>
          </a:xfrm>
          <a:prstGeom prst="rect">
            <a:avLst/>
          </a:prstGeom>
          <a:noFill/>
          <a:ln w="9525">
            <a:noFill/>
            <a:miter lim="800000"/>
            <a:headEnd/>
            <a:tailEnd/>
          </a:ln>
        </p:spPr>
      </p:pic>
      <p:pic>
        <p:nvPicPr>
          <p:cNvPr id="25605" name="Immagine 5"/>
          <p:cNvPicPr>
            <a:picLocks noChangeAspect="1"/>
          </p:cNvPicPr>
          <p:nvPr/>
        </p:nvPicPr>
        <p:blipFill>
          <a:blip r:embed="rId4"/>
          <a:srcRect/>
          <a:stretch>
            <a:fillRect/>
          </a:stretch>
        </p:blipFill>
        <p:spPr bwMode="auto">
          <a:xfrm>
            <a:off x="10393363" y="50800"/>
            <a:ext cx="1798637" cy="4937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Grp="1" noChangeAspect="1" noChangeArrowheads="1"/>
          </p:cNvPicPr>
          <p:nvPr>
            <p:ph idx="1"/>
          </p:nvPr>
        </p:nvPicPr>
        <p:blipFill>
          <a:blip r:embed="rId2"/>
          <a:srcRect/>
          <a:stretch>
            <a:fillRect/>
          </a:stretch>
        </p:blipFill>
        <p:spPr>
          <a:xfrm>
            <a:off x="4906963" y="2676525"/>
            <a:ext cx="2759075" cy="3449638"/>
          </a:xfrm>
        </p:spPr>
      </p:pic>
      <p:sp>
        <p:nvSpPr>
          <p:cNvPr id="26626" name="CasellaDiTesto 3"/>
          <p:cNvSpPr txBox="1">
            <a:spLocks noChangeArrowheads="1"/>
          </p:cNvSpPr>
          <p:nvPr/>
        </p:nvSpPr>
        <p:spPr bwMode="auto">
          <a:xfrm>
            <a:off x="673100" y="1833563"/>
            <a:ext cx="5273675" cy="1814512"/>
          </a:xfrm>
          <a:prstGeom prst="rect">
            <a:avLst/>
          </a:prstGeom>
          <a:noFill/>
          <a:ln w="9525">
            <a:noFill/>
            <a:miter lim="800000"/>
            <a:headEnd/>
            <a:tailEnd/>
          </a:ln>
        </p:spPr>
        <p:txBody>
          <a:bodyPr wrap="none">
            <a:spAutoFit/>
          </a:bodyPr>
          <a:lstStyle/>
          <a:p>
            <a:r>
              <a:rPr lang="it-IT" sz="2800">
                <a:latin typeface="Gill Sans MT" pitchFamily="34" charset="0"/>
              </a:rPr>
              <a:t>«</a:t>
            </a:r>
            <a:r>
              <a:rPr lang="it-IT" sz="2800" i="1">
                <a:latin typeface="Gill Sans MT" pitchFamily="34" charset="0"/>
              </a:rPr>
              <a:t>E’ impossibile che la stessa cosa </a:t>
            </a:r>
          </a:p>
          <a:p>
            <a:r>
              <a:rPr lang="it-IT" sz="2800" i="1">
                <a:latin typeface="Gill Sans MT" pitchFamily="34" charset="0"/>
              </a:rPr>
              <a:t>insieme inerisca e non inerisca alla </a:t>
            </a:r>
          </a:p>
          <a:p>
            <a:r>
              <a:rPr lang="it-IT" sz="2800" i="1">
                <a:latin typeface="Gill Sans MT" pitchFamily="34" charset="0"/>
              </a:rPr>
              <a:t>medesima cosa e secondo il </a:t>
            </a:r>
          </a:p>
          <a:p>
            <a:r>
              <a:rPr lang="it-IT" sz="2800" i="1">
                <a:latin typeface="Gill Sans MT" pitchFamily="34" charset="0"/>
              </a:rPr>
              <a:t>medesimo rispetto</a:t>
            </a:r>
            <a:r>
              <a:rPr lang="it-IT" sz="2800">
                <a:latin typeface="Gill Sans MT" pitchFamily="34" charset="0"/>
              </a:rPr>
              <a:t>»</a:t>
            </a:r>
          </a:p>
        </p:txBody>
      </p:sp>
      <p:sp>
        <p:nvSpPr>
          <p:cNvPr id="26627" name="CasellaDiTesto 4"/>
          <p:cNvSpPr txBox="1">
            <a:spLocks noChangeArrowheads="1"/>
          </p:cNvSpPr>
          <p:nvPr/>
        </p:nvSpPr>
        <p:spPr bwMode="auto">
          <a:xfrm>
            <a:off x="7604125" y="1920875"/>
            <a:ext cx="3825875" cy="1385888"/>
          </a:xfrm>
          <a:prstGeom prst="rect">
            <a:avLst/>
          </a:prstGeom>
          <a:noFill/>
          <a:ln w="9525">
            <a:noFill/>
            <a:miter lim="800000"/>
            <a:headEnd/>
            <a:tailEnd/>
          </a:ln>
        </p:spPr>
        <p:txBody>
          <a:bodyPr wrap="none">
            <a:spAutoFit/>
          </a:bodyPr>
          <a:lstStyle/>
          <a:p>
            <a:r>
              <a:rPr lang="it-IT" sz="2800">
                <a:latin typeface="Gill Sans MT" pitchFamily="34" charset="0"/>
              </a:rPr>
              <a:t>«</a:t>
            </a:r>
            <a:r>
              <a:rPr lang="it-IT" sz="2800" i="1">
                <a:latin typeface="Gill Sans MT" pitchFamily="34" charset="0"/>
              </a:rPr>
              <a:t>E’ impossibile che la </a:t>
            </a:r>
          </a:p>
          <a:p>
            <a:r>
              <a:rPr lang="it-IT" sz="2800" i="1">
                <a:latin typeface="Gill Sans MT" pitchFamily="34" charset="0"/>
              </a:rPr>
              <a:t>stessa cosa sia e insieme </a:t>
            </a:r>
          </a:p>
          <a:p>
            <a:r>
              <a:rPr lang="it-IT" sz="2800" i="1">
                <a:latin typeface="Gill Sans MT" pitchFamily="34" charset="0"/>
              </a:rPr>
              <a:t>non sia</a:t>
            </a:r>
            <a:r>
              <a:rPr lang="it-IT" sz="2800">
                <a:latin typeface="Gill Sans MT" pitchFamily="34" charset="0"/>
              </a:rPr>
              <a:t>»</a:t>
            </a:r>
          </a:p>
        </p:txBody>
      </p:sp>
      <p:cxnSp>
        <p:nvCxnSpPr>
          <p:cNvPr id="7" name="Connettore 2 6"/>
          <p:cNvCxnSpPr/>
          <p:nvPr/>
        </p:nvCxnSpPr>
        <p:spPr>
          <a:xfrm flipH="1" flipV="1">
            <a:off x="3836988" y="3684588"/>
            <a:ext cx="1165225" cy="5651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V="1">
            <a:off x="7475538" y="3443288"/>
            <a:ext cx="1223962" cy="6953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rot="1462759">
            <a:off x="3146425" y="4017963"/>
            <a:ext cx="1828800" cy="369887"/>
          </a:xfrm>
          <a:prstGeom prst="rect">
            <a:avLst/>
          </a:prstGeom>
          <a:noFill/>
        </p:spPr>
        <p:txBody>
          <a:bodyPr wrap="none">
            <a:spAutoFit/>
          </a:bodyPr>
          <a:lstStyle/>
          <a:p>
            <a:pPr fontAlgn="auto">
              <a:spcBef>
                <a:spcPts val="0"/>
              </a:spcBef>
              <a:spcAft>
                <a:spcPts val="0"/>
              </a:spcAft>
              <a:defRPr/>
            </a:pPr>
            <a:r>
              <a:rPr lang="it-IT" dirty="0">
                <a:solidFill>
                  <a:schemeClr val="accent1">
                    <a:lumMod val="75000"/>
                  </a:schemeClr>
                </a:solidFill>
                <a:latin typeface="+mn-lt"/>
                <a:cs typeface="+mn-cs"/>
              </a:rPr>
              <a:t>Definizione logica</a:t>
            </a:r>
          </a:p>
        </p:txBody>
      </p:sp>
      <p:sp>
        <p:nvSpPr>
          <p:cNvPr id="16" name="CasellaDiTesto 15"/>
          <p:cNvSpPr txBox="1"/>
          <p:nvPr/>
        </p:nvSpPr>
        <p:spPr>
          <a:xfrm rot="19808970">
            <a:off x="7362825" y="3711575"/>
            <a:ext cx="2276475" cy="369888"/>
          </a:xfrm>
          <a:prstGeom prst="rect">
            <a:avLst/>
          </a:prstGeom>
          <a:noFill/>
        </p:spPr>
        <p:txBody>
          <a:bodyPr wrap="none">
            <a:spAutoFit/>
          </a:bodyPr>
          <a:lstStyle/>
          <a:p>
            <a:pPr fontAlgn="auto">
              <a:spcBef>
                <a:spcPts val="0"/>
              </a:spcBef>
              <a:spcAft>
                <a:spcPts val="0"/>
              </a:spcAft>
              <a:defRPr/>
            </a:pPr>
            <a:r>
              <a:rPr lang="it-IT" dirty="0">
                <a:solidFill>
                  <a:schemeClr val="accent1">
                    <a:lumMod val="75000"/>
                  </a:schemeClr>
                </a:solidFill>
                <a:latin typeface="+mn-lt"/>
                <a:cs typeface="+mn-cs"/>
              </a:rPr>
              <a:t>Definizione ontologica</a:t>
            </a:r>
          </a:p>
        </p:txBody>
      </p:sp>
      <p:sp>
        <p:nvSpPr>
          <p:cNvPr id="26632" name="CasellaDiTesto 18"/>
          <p:cNvSpPr txBox="1">
            <a:spLocks noChangeArrowheads="1"/>
          </p:cNvSpPr>
          <p:nvPr/>
        </p:nvSpPr>
        <p:spPr bwMode="auto">
          <a:xfrm>
            <a:off x="1322388" y="5210175"/>
            <a:ext cx="2935287" cy="646113"/>
          </a:xfrm>
          <a:prstGeom prst="rect">
            <a:avLst/>
          </a:prstGeom>
          <a:noFill/>
          <a:ln w="9525">
            <a:noFill/>
            <a:miter lim="800000"/>
            <a:headEnd/>
            <a:tailEnd/>
          </a:ln>
        </p:spPr>
        <p:txBody>
          <a:bodyPr wrap="none">
            <a:spAutoFit/>
          </a:bodyPr>
          <a:lstStyle/>
          <a:p>
            <a:r>
              <a:rPr lang="it-IT">
                <a:latin typeface="Gill Sans MT" pitchFamily="34" charset="0"/>
              </a:rPr>
              <a:t> </a:t>
            </a:r>
            <a:r>
              <a:rPr lang="it-IT" u="sng">
                <a:latin typeface="Gill Sans MT" pitchFamily="34" charset="0"/>
              </a:rPr>
              <a:t>Aristotele</a:t>
            </a:r>
            <a:r>
              <a:rPr lang="it-IT">
                <a:latin typeface="Gill Sans MT" pitchFamily="34" charset="0"/>
              </a:rPr>
              <a:t>: (Stagira, 384 a.C. </a:t>
            </a:r>
          </a:p>
          <a:p>
            <a:r>
              <a:rPr lang="it-IT">
                <a:latin typeface="Gill Sans MT" pitchFamily="34" charset="0"/>
              </a:rPr>
              <a:t>o 383 a.C. – Calcide, 322 a.C.)</a:t>
            </a:r>
          </a:p>
        </p:txBody>
      </p:sp>
      <p:sp>
        <p:nvSpPr>
          <p:cNvPr id="26633" name="CasellaDiTesto 2"/>
          <p:cNvSpPr txBox="1">
            <a:spLocks noChangeArrowheads="1"/>
          </p:cNvSpPr>
          <p:nvPr/>
        </p:nvSpPr>
        <p:spPr bwMode="auto">
          <a:xfrm>
            <a:off x="10461625" y="52388"/>
            <a:ext cx="1936750" cy="369887"/>
          </a:xfrm>
          <a:prstGeom prst="rect">
            <a:avLst/>
          </a:prstGeom>
          <a:noFill/>
          <a:ln w="9525">
            <a:noFill/>
            <a:miter lim="800000"/>
            <a:headEnd/>
            <a:tailEnd/>
          </a:ln>
        </p:spPr>
        <p:txBody>
          <a:bodyPr>
            <a:spAutoFit/>
          </a:bodyPr>
          <a:lstStyle/>
          <a:p>
            <a:r>
              <a:rPr lang="it-IT">
                <a:latin typeface="Gill Sans MT" pitchFamily="34" charset="0"/>
              </a:rPr>
              <a:t>Sara Montesano</a:t>
            </a:r>
          </a:p>
        </p:txBody>
      </p:sp>
      <p:sp>
        <p:nvSpPr>
          <p:cNvPr id="26634" name="CasellaDiTesto 5"/>
          <p:cNvSpPr txBox="1">
            <a:spLocks noChangeArrowheads="1"/>
          </p:cNvSpPr>
          <p:nvPr/>
        </p:nvSpPr>
        <p:spPr bwMode="auto">
          <a:xfrm>
            <a:off x="400050" y="914400"/>
            <a:ext cx="11252200" cy="768350"/>
          </a:xfrm>
          <a:prstGeom prst="rect">
            <a:avLst/>
          </a:prstGeom>
          <a:noFill/>
          <a:ln w="9525">
            <a:noFill/>
            <a:miter lim="800000"/>
            <a:headEnd/>
            <a:tailEnd/>
          </a:ln>
        </p:spPr>
        <p:txBody>
          <a:bodyPr>
            <a:spAutoFit/>
          </a:bodyPr>
          <a:lstStyle/>
          <a:p>
            <a:r>
              <a:rPr lang="it-IT" sz="4400">
                <a:latin typeface="Gill Sans MT" pitchFamily="34" charset="0"/>
              </a:rPr>
              <a:t>IL PRINCIPIO DI NON CONTRADDIZIONE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extLst>
          </p:cNvPr>
          <p:cNvSpPr>
            <a:spLocks noGrp="1" noChangeArrowheads="1"/>
          </p:cNvSpPr>
          <p:nvPr>
            <p:ph type="title"/>
          </p:nvPr>
        </p:nvSpPr>
        <p:spPr>
          <a:xfrm>
            <a:off x="469900" y="966788"/>
            <a:ext cx="9602788" cy="1049337"/>
          </a:xfrm>
        </p:spPr>
        <p:txBody>
          <a:bodyPr/>
          <a:lstStyle/>
          <a:p>
            <a:pPr fontAlgn="auto">
              <a:spcAft>
                <a:spcPts val="0"/>
              </a:spcAft>
              <a:defRPr/>
            </a:pPr>
            <a:r>
              <a:rPr lang="it-IT" altLang="it-IT" sz="4800" dirty="0"/>
              <a:t>Costituzione Italiana</a:t>
            </a:r>
          </a:p>
        </p:txBody>
      </p:sp>
      <p:sp>
        <p:nvSpPr>
          <p:cNvPr id="27650" name="Rectangle 3"/>
          <p:cNvSpPr>
            <a:spLocks noGrp="1" noChangeArrowheads="1"/>
          </p:cNvSpPr>
          <p:nvPr>
            <p:ph idx="1"/>
          </p:nvPr>
        </p:nvSpPr>
        <p:spPr/>
        <p:txBody>
          <a:bodyPr/>
          <a:lstStyle/>
          <a:p>
            <a:pPr>
              <a:lnSpc>
                <a:spcPct val="80000"/>
              </a:lnSpc>
              <a:buFontTx/>
              <a:buNone/>
            </a:pPr>
            <a:r>
              <a:rPr lang="it-IT" altLang="it-IT" smtClean="0"/>
              <a:t>Titolo III Rapporti economici </a:t>
            </a:r>
          </a:p>
          <a:p>
            <a:pPr>
              <a:lnSpc>
                <a:spcPct val="80000"/>
              </a:lnSpc>
              <a:buFontTx/>
              <a:buNone/>
            </a:pPr>
            <a:r>
              <a:rPr lang="it-IT" altLang="it-IT" smtClean="0"/>
              <a:t>Art 36  </a:t>
            </a:r>
            <a:r>
              <a:rPr lang="it-IT" altLang="ja-JP" smtClean="0">
                <a:ea typeface="ＭＳ Ｐゴシック" pitchFamily="34" charset="-128"/>
              </a:rPr>
              <a:t>lavoratore ha diritto ad una   retribuzione proporzionata alla quantità e </a:t>
            </a:r>
            <a:r>
              <a:rPr lang="it-IT" altLang="it-IT" smtClean="0"/>
              <a:t>qualità  del suo lavoro e in ogni caso sufficiente ad assicurare a sé a alla sua famiglia un’esistenza libera e dignitosa. La durata massima giornata lavorativa è stabilita dalla legge. Il lavoratore ha diritto al riposo settimanale e a ferie annuali retribuite, e non può rinunziarvi.</a:t>
            </a:r>
          </a:p>
          <a:p>
            <a:pPr>
              <a:lnSpc>
                <a:spcPct val="80000"/>
              </a:lnSpc>
              <a:buFontTx/>
              <a:buNone/>
            </a:pPr>
            <a:r>
              <a:rPr lang="it-IT" altLang="it-IT" smtClean="0"/>
              <a:t>Art 37 </a:t>
            </a:r>
            <a:r>
              <a:rPr lang="it-IT" altLang="ja-JP" smtClean="0">
                <a:ea typeface="ＭＳ Ｐゴシック" pitchFamily="34" charset="-128"/>
              </a:rPr>
              <a:t>La donna lavoratrice ha gli stessi diritti e, a parità di lavoro, le stesse retribuzioni che spettano al lavoratore. Le condizioni di lavoro devono consentire l’adempimento della sua essenziale funzione familiare e assicurare alla madre e al bambino una speciale adeguata protezione. La legge stabilisce il limite minimo di età per il lavoro salariato. La Repubblica tutela il lavoro dei minori con speciali norme e garantisce ad essi, a parità di lavoro, il diritto alla parità di retribuzione </a:t>
            </a:r>
            <a:endParaRPr lang="it-IT" altLang="it-IT" smtClean="0"/>
          </a:p>
        </p:txBody>
      </p:sp>
      <p:pic>
        <p:nvPicPr>
          <p:cNvPr id="27651" name="Immagine 1"/>
          <p:cNvPicPr>
            <a:picLocks noChangeAspect="1"/>
          </p:cNvPicPr>
          <p:nvPr/>
        </p:nvPicPr>
        <p:blipFill>
          <a:blip r:embed="rId2"/>
          <a:srcRect/>
          <a:stretch>
            <a:fillRect/>
          </a:stretch>
        </p:blipFill>
        <p:spPr bwMode="auto">
          <a:xfrm>
            <a:off x="10325100" y="0"/>
            <a:ext cx="1798638" cy="4937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extLst>
          </p:cNvPr>
          <p:cNvSpPr>
            <a:spLocks noGrp="1" noChangeArrowheads="1"/>
          </p:cNvSpPr>
          <p:nvPr>
            <p:ph type="title"/>
          </p:nvPr>
        </p:nvSpPr>
        <p:spPr>
          <a:xfrm>
            <a:off x="204788" y="346075"/>
            <a:ext cx="11782425" cy="1049338"/>
          </a:xfrm>
        </p:spPr>
        <p:txBody>
          <a:bodyPr>
            <a:noAutofit/>
          </a:bodyPr>
          <a:lstStyle/>
          <a:p>
            <a:pPr fontAlgn="auto">
              <a:spcAft>
                <a:spcPts val="0"/>
              </a:spcAft>
              <a:defRPr/>
            </a:pPr>
            <a:r>
              <a:rPr lang="it-IT" altLang="it-IT" sz="4800" dirty="0"/>
              <a:t>Uscita in tribunale a Monza </a:t>
            </a:r>
            <a:br>
              <a:rPr lang="it-IT" altLang="it-IT" sz="4800" dirty="0"/>
            </a:br>
            <a:r>
              <a:rPr lang="it-IT" altLang="it-IT" sz="4000" dirty="0"/>
              <a:t>20/02/2018</a:t>
            </a:r>
            <a:endParaRPr lang="it-IT" altLang="it-IT" sz="4800" dirty="0"/>
          </a:p>
        </p:txBody>
      </p:sp>
      <p:sp>
        <p:nvSpPr>
          <p:cNvPr id="28674" name="Rectangle 3"/>
          <p:cNvSpPr>
            <a:spLocks noGrp="1" noChangeArrowheads="1"/>
          </p:cNvSpPr>
          <p:nvPr>
            <p:ph idx="1"/>
          </p:nvPr>
        </p:nvSpPr>
        <p:spPr>
          <a:xfrm>
            <a:off x="1450975" y="2016125"/>
            <a:ext cx="6653213" cy="3449638"/>
          </a:xfrm>
        </p:spPr>
        <p:txBody>
          <a:bodyPr/>
          <a:lstStyle/>
          <a:p>
            <a:pPr>
              <a:lnSpc>
                <a:spcPct val="100000"/>
              </a:lnSpc>
              <a:buFontTx/>
              <a:buNone/>
            </a:pPr>
            <a:r>
              <a:rPr lang="it-IT" altLang="it-IT" sz="2400" smtClean="0"/>
              <a:t>Diversi processi svolti in aula:</a:t>
            </a:r>
          </a:p>
          <a:p>
            <a:pPr>
              <a:lnSpc>
                <a:spcPct val="100000"/>
              </a:lnSpc>
            </a:pPr>
            <a:r>
              <a:rPr lang="it-IT" altLang="it-IT" sz="2400" smtClean="0"/>
              <a:t>Padre denunciato dall’ex moglie per non aver pagato il mantenimento del figlio.</a:t>
            </a:r>
          </a:p>
          <a:p>
            <a:pPr>
              <a:lnSpc>
                <a:spcPct val="100000"/>
              </a:lnSpc>
            </a:pPr>
            <a:r>
              <a:rPr lang="it-IT" altLang="it-IT" sz="2400" smtClean="0"/>
              <a:t>Lite tra vicini di casa.</a:t>
            </a:r>
          </a:p>
          <a:p>
            <a:pPr>
              <a:lnSpc>
                <a:spcPct val="100000"/>
              </a:lnSpc>
            </a:pPr>
            <a:r>
              <a:rPr lang="it-IT" altLang="it-IT" sz="2400" smtClean="0"/>
              <a:t>Padre divorziato non vede più le figlie a causa del mantenimento non versato.</a:t>
            </a:r>
          </a:p>
          <a:p>
            <a:endParaRPr lang="it-IT" altLang="it-IT" sz="2400" smtClean="0"/>
          </a:p>
          <a:p>
            <a:endParaRPr lang="it-IT" altLang="it-IT" smtClean="0"/>
          </a:p>
        </p:txBody>
      </p:sp>
      <p:pic>
        <p:nvPicPr>
          <p:cNvPr id="28675" name="Picture 5" descr="Risultati immagini per immagine tribunale di monza"/>
          <p:cNvPicPr>
            <a:picLocks noChangeAspect="1" noChangeArrowheads="1"/>
          </p:cNvPicPr>
          <p:nvPr/>
        </p:nvPicPr>
        <p:blipFill>
          <a:blip r:embed="rId2"/>
          <a:srcRect/>
          <a:stretch>
            <a:fillRect/>
          </a:stretch>
        </p:blipFill>
        <p:spPr bwMode="auto">
          <a:xfrm>
            <a:off x="8104188" y="2441575"/>
            <a:ext cx="2819400" cy="2114550"/>
          </a:xfrm>
          <a:prstGeom prst="rect">
            <a:avLst/>
          </a:prstGeom>
          <a:noFill/>
          <a:ln w="9525">
            <a:noFill/>
            <a:miter lim="800000"/>
            <a:headEnd/>
            <a:tailEnd/>
          </a:ln>
        </p:spPr>
      </p:pic>
      <p:pic>
        <p:nvPicPr>
          <p:cNvPr id="28676" name="Immagine 1"/>
          <p:cNvPicPr>
            <a:picLocks noChangeAspect="1"/>
          </p:cNvPicPr>
          <p:nvPr/>
        </p:nvPicPr>
        <p:blipFill>
          <a:blip r:embed="rId3"/>
          <a:srcRect/>
          <a:stretch>
            <a:fillRect/>
          </a:stretch>
        </p:blipFill>
        <p:spPr bwMode="auto">
          <a:xfrm>
            <a:off x="10393363" y="0"/>
            <a:ext cx="1798637" cy="4937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extLst>
          </p:cNvPr>
          <p:cNvSpPr>
            <a:spLocks noGrp="1" noChangeArrowheads="1"/>
          </p:cNvSpPr>
          <p:nvPr>
            <p:ph type="title"/>
          </p:nvPr>
        </p:nvSpPr>
        <p:spPr>
          <a:xfrm>
            <a:off x="287338" y="68263"/>
            <a:ext cx="9602787" cy="1049337"/>
          </a:xfrm>
        </p:spPr>
        <p:txBody>
          <a:bodyPr/>
          <a:lstStyle/>
          <a:p>
            <a:pPr fontAlgn="auto">
              <a:spcAft>
                <a:spcPts val="0"/>
              </a:spcAft>
              <a:defRPr/>
            </a:pPr>
            <a:r>
              <a:rPr lang="it-IT" altLang="it-IT" sz="4000" dirty="0"/>
              <a:t/>
            </a:r>
            <a:br>
              <a:rPr lang="it-IT" altLang="it-IT" sz="4000" dirty="0"/>
            </a:br>
            <a:r>
              <a:rPr lang="it-IT" altLang="it-IT" sz="4000" dirty="0"/>
              <a:t>Padre denunciato per non pagare il mantenimento al figlio</a:t>
            </a:r>
            <a:br>
              <a:rPr lang="it-IT" altLang="it-IT" sz="4000" dirty="0"/>
            </a:br>
            <a:endParaRPr lang="it-IT" altLang="it-IT" dirty="0"/>
          </a:p>
        </p:txBody>
      </p:sp>
      <p:sp>
        <p:nvSpPr>
          <p:cNvPr id="29698" name="Rectangle 3"/>
          <p:cNvSpPr>
            <a:spLocks noGrp="1" noChangeArrowheads="1"/>
          </p:cNvSpPr>
          <p:nvPr>
            <p:ph idx="1"/>
          </p:nvPr>
        </p:nvSpPr>
        <p:spPr>
          <a:xfrm>
            <a:off x="1400175" y="2016125"/>
            <a:ext cx="9774238" cy="3449638"/>
          </a:xfrm>
        </p:spPr>
        <p:txBody>
          <a:bodyPr/>
          <a:lstStyle/>
          <a:p>
            <a:pPr>
              <a:lnSpc>
                <a:spcPct val="100000"/>
              </a:lnSpc>
            </a:pPr>
            <a:r>
              <a:rPr lang="it-IT" altLang="ja-JP" sz="2400" smtClean="0">
                <a:ea typeface="ＭＳ Ｐゴシック" pitchFamily="34" charset="-128"/>
              </a:rPr>
              <a:t>La Costituzione  prevede l’obbligo dei genitori</a:t>
            </a:r>
            <a:r>
              <a:rPr lang="it-IT" altLang="ja-JP" sz="2400" b="1" smtClean="0">
                <a:ea typeface="ＭＳ Ｐゴシック" pitchFamily="34" charset="-128"/>
              </a:rPr>
              <a:t> </a:t>
            </a:r>
            <a:r>
              <a:rPr lang="it-IT" altLang="ja-JP" sz="2400" smtClean="0">
                <a:ea typeface="ＭＳ Ｐゴシック" pitchFamily="34" charset="-128"/>
              </a:rPr>
              <a:t>(anche non coniugati)</a:t>
            </a:r>
            <a:r>
              <a:rPr lang="it-IT" altLang="ja-JP" sz="2400" b="1" smtClean="0">
                <a:ea typeface="ＭＳ Ｐゴシック" pitchFamily="34" charset="-128"/>
              </a:rPr>
              <a:t> </a:t>
            </a:r>
            <a:r>
              <a:rPr lang="it-IT" altLang="ja-JP" sz="2400" smtClean="0">
                <a:ea typeface="ＭＳ Ｐゴシック" pitchFamily="34" charset="-128"/>
              </a:rPr>
              <a:t>di mantenere i figli</a:t>
            </a:r>
            <a:r>
              <a:rPr lang="it-IT" altLang="ja-JP" sz="2400" b="1" smtClean="0">
                <a:ea typeface="ＭＳ Ｐゴシック" pitchFamily="34" charset="-128"/>
              </a:rPr>
              <a:t> </a:t>
            </a:r>
            <a:r>
              <a:rPr lang="it-IT" altLang="ja-JP" sz="2400" smtClean="0">
                <a:ea typeface="ＭＳ Ｐゴシック" pitchFamily="34" charset="-128"/>
              </a:rPr>
              <a:t>, per il solo fatto di averli generati , in proporzione alle rispettive sostanze e secondo la loro capacità di lavoro professionale o casalingo.</a:t>
            </a:r>
          </a:p>
          <a:p>
            <a:pPr>
              <a:lnSpc>
                <a:spcPct val="100000"/>
              </a:lnSpc>
            </a:pPr>
            <a:r>
              <a:rPr lang="it-IT" altLang="ja-JP" sz="2400" smtClean="0">
                <a:ea typeface="ＭＳ Ｐゴシック" pitchFamily="34" charset="-128"/>
              </a:rPr>
              <a:t>In generale, gli avvocati dei coniugi o i coniugi stessi in caso di separazione consensuale (o di divorzio congiunto), il tribunale (in caso di separazione o divorzio giudiziale) e prima ancora il presidente nell’emanare i provvedimenti temporanei e urgenti (ai sensi dell’art. 708 c.p.) indicano in modo dettagliato quali sono le spese straordinarie e le modalità del loro pagamento, specificando i criteri della loro ripartizione. </a:t>
            </a:r>
          </a:p>
        </p:txBody>
      </p:sp>
      <p:pic>
        <p:nvPicPr>
          <p:cNvPr id="29699" name="Immagine 1"/>
          <p:cNvPicPr>
            <a:picLocks noChangeAspect="1"/>
          </p:cNvPicPr>
          <p:nvPr/>
        </p:nvPicPr>
        <p:blipFill>
          <a:blip r:embed="rId2"/>
          <a:srcRect/>
          <a:stretch>
            <a:fillRect/>
          </a:stretch>
        </p:blipFill>
        <p:spPr bwMode="auto">
          <a:xfrm>
            <a:off x="10393363" y="68263"/>
            <a:ext cx="1798637" cy="4937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contenuto 2"/>
          <p:cNvSpPr>
            <a:spLocks noGrp="1"/>
          </p:cNvSpPr>
          <p:nvPr>
            <p:ph idx="1"/>
          </p:nvPr>
        </p:nvSpPr>
        <p:spPr/>
        <p:txBody>
          <a:bodyPr/>
          <a:lstStyle/>
          <a:p>
            <a:pPr marL="0" indent="0">
              <a:buFont typeface="Arial" charset="0"/>
              <a:buNone/>
            </a:pPr>
            <a:r>
              <a:rPr lang="it-IT" sz="2400" smtClean="0"/>
              <a:t>Nella situazione standard, a cui fa riferimento la legge italiana, non versare l’assegno di mantenimento è reato. Entra in vigore il 6 aprile, infatti, l’articolo 570 bis introdotto nel codice penale dal decreto 21 del 2018, che prevede il carcere fino a un anno o una multa fino a 1.032 euro per l’ex coniuge che si sottrae all’obbligo di pagare quanto pattuito in sede di separazione o divorzio in favore dell’altro coniuge e dei figli, anche dopo il raggiungimento della maggiore età di quest’ultimi.</a:t>
            </a:r>
          </a:p>
        </p:txBody>
      </p:sp>
      <p:pic>
        <p:nvPicPr>
          <p:cNvPr id="30722" name="Immagine 3"/>
          <p:cNvPicPr>
            <a:picLocks noChangeAspect="1"/>
          </p:cNvPicPr>
          <p:nvPr/>
        </p:nvPicPr>
        <p:blipFill>
          <a:blip r:embed="rId2"/>
          <a:srcRect/>
          <a:stretch>
            <a:fillRect/>
          </a:stretch>
        </p:blipFill>
        <p:spPr bwMode="auto">
          <a:xfrm>
            <a:off x="10509250" y="0"/>
            <a:ext cx="1682750" cy="4937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373063" y="890588"/>
            <a:ext cx="9604375" cy="1049337"/>
          </a:xfrm>
        </p:spPr>
        <p:txBody>
          <a:bodyPr/>
          <a:lstStyle/>
          <a:p>
            <a:pPr fontAlgn="auto">
              <a:spcAft>
                <a:spcPts val="0"/>
              </a:spcAft>
              <a:defRPr/>
            </a:pPr>
            <a:r>
              <a:rPr lang="it-IT" sz="4800" dirty="0"/>
              <a:t>DECAMERON</a:t>
            </a:r>
          </a:p>
        </p:txBody>
      </p:sp>
      <p:sp>
        <p:nvSpPr>
          <p:cNvPr id="31746" name="Segnaposto contenuto 2"/>
          <p:cNvSpPr>
            <a:spLocks noGrp="1"/>
          </p:cNvSpPr>
          <p:nvPr>
            <p:ph idx="1"/>
          </p:nvPr>
        </p:nvSpPr>
        <p:spPr>
          <a:xfrm>
            <a:off x="1347788" y="1958975"/>
            <a:ext cx="6781800" cy="4351338"/>
          </a:xfrm>
        </p:spPr>
        <p:txBody>
          <a:bodyPr/>
          <a:lstStyle/>
          <a:p>
            <a:pPr marL="0" indent="0">
              <a:lnSpc>
                <a:spcPct val="100000"/>
              </a:lnSpc>
              <a:buFont typeface="Arial" charset="0"/>
              <a:buNone/>
            </a:pPr>
            <a:r>
              <a:rPr lang="it-IT" sz="2400" smtClean="0"/>
              <a:t>Una donna, raccontando dell'aggressione verbale subita, ha messo tutti gli avvocati, il giudice e i presenti in difficoltà, poiché il suo linguaggio era poco corretto e impreciso.</a:t>
            </a:r>
          </a:p>
          <a:p>
            <a:pPr marL="0" indent="0">
              <a:lnSpc>
                <a:spcPct val="100000"/>
              </a:lnSpc>
              <a:buFont typeface="Arial" charset="0"/>
              <a:buNone/>
            </a:pPr>
            <a:r>
              <a:rPr lang="it-IT" sz="2400" smtClean="0"/>
              <a:t>Un autore studiato quest'anno che ha dato un particolare peso al buon uso della parola è Boccaccio, che ha dedicato un'intera giornata del Decameron a questo argomento.</a:t>
            </a:r>
          </a:p>
          <a:p>
            <a:pPr marL="0" indent="0">
              <a:lnSpc>
                <a:spcPct val="100000"/>
              </a:lnSpc>
              <a:buFont typeface="Arial" charset="0"/>
              <a:buNone/>
            </a:pPr>
            <a:endParaRPr lang="it-IT" sz="2400" smtClean="0"/>
          </a:p>
          <a:p>
            <a:pPr marL="0" indent="0">
              <a:buFont typeface="Arial" charset="0"/>
              <a:buNone/>
            </a:pPr>
            <a:endParaRPr lang="it-IT" smtClean="0"/>
          </a:p>
        </p:txBody>
      </p:sp>
      <p:pic>
        <p:nvPicPr>
          <p:cNvPr id="31747" name="Immagine 3"/>
          <p:cNvPicPr>
            <a:picLocks noChangeAspect="1"/>
          </p:cNvPicPr>
          <p:nvPr/>
        </p:nvPicPr>
        <p:blipFill>
          <a:blip r:embed="rId2"/>
          <a:srcRect/>
          <a:stretch>
            <a:fillRect/>
          </a:stretch>
        </p:blipFill>
        <p:spPr bwMode="auto">
          <a:xfrm>
            <a:off x="10752138" y="0"/>
            <a:ext cx="1536700" cy="493713"/>
          </a:xfrm>
          <a:prstGeom prst="rect">
            <a:avLst/>
          </a:prstGeom>
          <a:noFill/>
          <a:ln w="9525">
            <a:noFill/>
            <a:miter lim="800000"/>
            <a:headEnd/>
            <a:tailEnd/>
          </a:ln>
        </p:spPr>
      </p:pic>
      <p:pic>
        <p:nvPicPr>
          <p:cNvPr id="31748" name="Immagine 4"/>
          <p:cNvPicPr>
            <a:picLocks noChangeAspect="1"/>
          </p:cNvPicPr>
          <p:nvPr/>
        </p:nvPicPr>
        <p:blipFill>
          <a:blip r:embed="rId3"/>
          <a:srcRect/>
          <a:stretch>
            <a:fillRect/>
          </a:stretch>
        </p:blipFill>
        <p:spPr bwMode="auto">
          <a:xfrm>
            <a:off x="7793038" y="2082800"/>
            <a:ext cx="3232150" cy="2036763"/>
          </a:xfrm>
          <a:prstGeom prst="rect">
            <a:avLst/>
          </a:prstGeom>
          <a:noFill/>
          <a:ln w="9525">
            <a:noFill/>
            <a:miter lim="800000"/>
            <a:headEnd/>
            <a:tailEnd/>
          </a:ln>
        </p:spPr>
      </p:pic>
      <p:sp>
        <p:nvSpPr>
          <p:cNvPr id="31749" name="Rettangolo 5"/>
          <p:cNvSpPr>
            <a:spLocks noChangeArrowheads="1"/>
          </p:cNvSpPr>
          <p:nvPr/>
        </p:nvSpPr>
        <p:spPr bwMode="auto">
          <a:xfrm>
            <a:off x="7734300" y="4241800"/>
            <a:ext cx="3414713" cy="1323975"/>
          </a:xfrm>
          <a:prstGeom prst="rect">
            <a:avLst/>
          </a:prstGeom>
          <a:noFill/>
          <a:ln w="9525">
            <a:noFill/>
            <a:miter lim="800000"/>
            <a:headEnd/>
            <a:tailEnd/>
          </a:ln>
        </p:spPr>
        <p:txBody>
          <a:bodyPr>
            <a:spAutoFit/>
          </a:bodyPr>
          <a:lstStyle/>
          <a:p>
            <a:r>
              <a:rPr lang="it-IT" sz="1600">
                <a:latin typeface="Gill Sans MT" pitchFamily="34" charset="0"/>
              </a:rPr>
              <a:t>I giovani protagonisti del Decameron in un dipinto di John William Waterhouse, A Tale from Decameron, 1916, Lady Lever Art Gallery, Liverpool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385763" y="989013"/>
            <a:ext cx="10669587" cy="1544637"/>
          </a:xfrm>
        </p:spPr>
        <p:txBody>
          <a:bodyPr/>
          <a:lstStyle/>
          <a:p>
            <a:pPr fontAlgn="auto">
              <a:spcAft>
                <a:spcPts val="0"/>
              </a:spcAft>
              <a:defRPr/>
            </a:pPr>
            <a:r>
              <a:rPr lang="it-IT" sz="4800" dirty="0"/>
              <a:t>La LEGALITÀ</a:t>
            </a:r>
            <a:r>
              <a:rPr lang="it-IT" dirty="0"/>
              <a:t/>
            </a:r>
            <a:br>
              <a:rPr lang="it-IT" dirty="0"/>
            </a:br>
            <a:endParaRPr lang="it-IT" dirty="0"/>
          </a:p>
        </p:txBody>
      </p:sp>
      <p:sp>
        <p:nvSpPr>
          <p:cNvPr id="14338" name="Segnaposto contenuto 2"/>
          <p:cNvSpPr>
            <a:spLocks noGrp="1"/>
          </p:cNvSpPr>
          <p:nvPr>
            <p:ph idx="1"/>
          </p:nvPr>
        </p:nvSpPr>
        <p:spPr>
          <a:xfrm>
            <a:off x="1450975" y="2016125"/>
            <a:ext cx="7877175" cy="3449638"/>
          </a:xfrm>
        </p:spPr>
        <p:txBody>
          <a:bodyPr/>
          <a:lstStyle/>
          <a:p>
            <a:pPr marL="0" indent="0">
              <a:buFont typeface="Arial" charset="0"/>
              <a:buNone/>
            </a:pPr>
            <a:r>
              <a:rPr lang="it-IT" sz="2400" smtClean="0"/>
              <a:t>&lt;&lt;legalità s. f. [der. di legale]. – 1. L’essere conforme alla legge e a quanto è da questa prescritto: l. di un atto, di un provvedimento, dei mezzi adoperati, di una convocazione; riconoscere, confutare la l. di un’azione. 2. Situazione conforme alle leggi: rimanere, rientrare nella l., nei limiti prescritti o consentiti dall’ordinamento giuridico; analogam., uscire dalla legalità.&gt;&gt;</a:t>
            </a:r>
          </a:p>
          <a:p>
            <a:pPr marL="0" indent="0">
              <a:buFont typeface="Arial" charset="0"/>
              <a:buNone/>
            </a:pPr>
            <a:r>
              <a:rPr lang="it-IT" sz="2400" smtClean="0"/>
              <a:t>   dal Dizionario della lingua italiana Treccani</a:t>
            </a:r>
          </a:p>
          <a:p>
            <a:pPr marL="0" indent="0">
              <a:buFont typeface="Arial" charset="0"/>
              <a:buNone/>
            </a:pPr>
            <a:endParaRPr lang="it-IT" sz="2400" smtClean="0"/>
          </a:p>
          <a:p>
            <a:pPr marL="0" indent="0">
              <a:buFont typeface="Arial" charset="0"/>
              <a:buNone/>
            </a:pPr>
            <a:endParaRPr lang="it-IT" smtClean="0"/>
          </a:p>
        </p:txBody>
      </p:sp>
      <p:pic>
        <p:nvPicPr>
          <p:cNvPr id="14339" name="Immagine 4"/>
          <p:cNvPicPr>
            <a:picLocks noChangeAspect="1"/>
          </p:cNvPicPr>
          <p:nvPr/>
        </p:nvPicPr>
        <p:blipFill>
          <a:blip r:embed="rId2"/>
          <a:srcRect/>
          <a:stretch>
            <a:fillRect/>
          </a:stretch>
        </p:blipFill>
        <p:spPr bwMode="auto">
          <a:xfrm>
            <a:off x="9237663" y="2114550"/>
            <a:ext cx="2312987" cy="2314575"/>
          </a:xfrm>
          <a:prstGeom prst="rect">
            <a:avLst/>
          </a:prstGeom>
          <a:noFill/>
          <a:ln w="9525">
            <a:noFill/>
            <a:miter lim="800000"/>
            <a:headEnd/>
            <a:tailEnd/>
          </a:ln>
        </p:spPr>
      </p:pic>
      <p:sp>
        <p:nvSpPr>
          <p:cNvPr id="14340" name="CasellaDiTesto 3"/>
          <p:cNvSpPr txBox="1">
            <a:spLocks noChangeArrowheads="1"/>
          </p:cNvSpPr>
          <p:nvPr/>
        </p:nvSpPr>
        <p:spPr bwMode="auto">
          <a:xfrm>
            <a:off x="10679113" y="0"/>
            <a:ext cx="1627187" cy="369888"/>
          </a:xfrm>
          <a:prstGeom prst="rect">
            <a:avLst/>
          </a:prstGeom>
          <a:noFill/>
          <a:ln w="9525">
            <a:noFill/>
            <a:miter lim="800000"/>
            <a:headEnd/>
            <a:tailEnd/>
          </a:ln>
        </p:spPr>
        <p:txBody>
          <a:bodyPr>
            <a:spAutoFit/>
          </a:bodyPr>
          <a:lstStyle/>
          <a:p>
            <a:r>
              <a:rPr lang="it-IT">
                <a:latin typeface="Gill Sans MT" pitchFamily="34" charset="0"/>
              </a:rPr>
              <a:t>Chiara Agnelli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1325" y="896938"/>
            <a:ext cx="8153400" cy="990600"/>
          </a:xfrm>
        </p:spPr>
        <p:txBody>
          <a:bodyPr/>
          <a:lstStyle/>
          <a:p>
            <a:pPr fontAlgn="auto">
              <a:spcAft>
                <a:spcPts val="0"/>
              </a:spcAft>
              <a:defRPr/>
            </a:pPr>
            <a:r>
              <a:rPr lang="it-IT" sz="4800" dirty="0"/>
              <a:t>BOCCACCIO</a:t>
            </a:r>
          </a:p>
        </p:txBody>
      </p:sp>
      <p:sp>
        <p:nvSpPr>
          <p:cNvPr id="32770" name="Segnaposto contenuto 2"/>
          <p:cNvSpPr>
            <a:spLocks noGrp="1"/>
          </p:cNvSpPr>
          <p:nvPr>
            <p:ph idx="1"/>
          </p:nvPr>
        </p:nvSpPr>
        <p:spPr>
          <a:xfrm>
            <a:off x="1450975" y="2066925"/>
            <a:ext cx="6826250" cy="3449638"/>
          </a:xfrm>
        </p:spPr>
        <p:txBody>
          <a:bodyPr/>
          <a:lstStyle/>
          <a:p>
            <a:r>
              <a:rPr lang="it-IT" sz="2400" smtClean="0"/>
              <a:t>La padronanza dei personaggi di Boccaccio nell’uso di quest’arma potente gioca all’interno dell’intreccio narrativo delle novelle un ruolo dominante. Permette di </a:t>
            </a:r>
            <a:r>
              <a:rPr lang="it-IT" sz="2400" b="1" u="sng" smtClean="0"/>
              <a:t>stravolgere</a:t>
            </a:r>
            <a:r>
              <a:rPr lang="it-IT" sz="2400" smtClean="0"/>
              <a:t> la situazione a proprio vantaggio</a:t>
            </a:r>
          </a:p>
          <a:p>
            <a:r>
              <a:rPr lang="it-IT" sz="2400" b="1" u="sng" smtClean="0"/>
              <a:t>Diverse funzioni</a:t>
            </a:r>
            <a:r>
              <a:rPr lang="it-IT" sz="2400" smtClean="0"/>
              <a:t>: tirarsi fuori da situazioni sfavorevoli, ribellione,consolatoria, conseguire un tornaconto personale</a:t>
            </a:r>
          </a:p>
        </p:txBody>
      </p:sp>
      <p:pic>
        <p:nvPicPr>
          <p:cNvPr id="32771" name="Picture 2"/>
          <p:cNvPicPr>
            <a:picLocks noChangeAspect="1" noChangeArrowheads="1"/>
          </p:cNvPicPr>
          <p:nvPr/>
        </p:nvPicPr>
        <p:blipFill>
          <a:blip r:embed="rId2"/>
          <a:srcRect/>
          <a:stretch>
            <a:fillRect/>
          </a:stretch>
        </p:blipFill>
        <p:spPr bwMode="auto">
          <a:xfrm>
            <a:off x="8277225" y="2066925"/>
            <a:ext cx="2782888" cy="3646488"/>
          </a:xfrm>
          <a:prstGeom prst="rect">
            <a:avLst/>
          </a:prstGeom>
          <a:noFill/>
          <a:ln w="9525">
            <a:noFill/>
            <a:miter lim="800000"/>
            <a:headEnd/>
            <a:tailEnd/>
          </a:ln>
        </p:spPr>
      </p:pic>
      <p:pic>
        <p:nvPicPr>
          <p:cNvPr id="32772" name="Immagine 3"/>
          <p:cNvPicPr>
            <a:picLocks noChangeAspect="1"/>
          </p:cNvPicPr>
          <p:nvPr/>
        </p:nvPicPr>
        <p:blipFill>
          <a:blip r:embed="rId3"/>
          <a:srcRect/>
          <a:stretch>
            <a:fillRect/>
          </a:stretch>
        </p:blipFill>
        <p:spPr bwMode="auto">
          <a:xfrm>
            <a:off x="10388600" y="0"/>
            <a:ext cx="1987550" cy="493713"/>
          </a:xfrm>
          <a:prstGeom prst="rect">
            <a:avLst/>
          </a:prstGeom>
          <a:noFill/>
          <a:ln w="9525">
            <a:noFill/>
            <a:miter lim="800000"/>
            <a:headEnd/>
            <a:tailEnd/>
          </a:ln>
        </p:spPr>
      </p:pic>
      <p:pic>
        <p:nvPicPr>
          <p:cNvPr id="32773" name="Immagine 4"/>
          <p:cNvPicPr>
            <a:picLocks noChangeAspect="1"/>
          </p:cNvPicPr>
          <p:nvPr/>
        </p:nvPicPr>
        <p:blipFill>
          <a:blip r:embed="rId4"/>
          <a:srcRect/>
          <a:stretch>
            <a:fillRect/>
          </a:stretch>
        </p:blipFill>
        <p:spPr bwMode="auto">
          <a:xfrm>
            <a:off x="10655300" y="306388"/>
            <a:ext cx="1536700" cy="4937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422275" y="849313"/>
            <a:ext cx="9602788" cy="1049337"/>
          </a:xfrm>
        </p:spPr>
        <p:txBody>
          <a:bodyPr/>
          <a:lstStyle/>
          <a:p>
            <a:pPr fontAlgn="auto">
              <a:spcAft>
                <a:spcPts val="0"/>
              </a:spcAft>
              <a:defRPr/>
            </a:pPr>
            <a:r>
              <a:rPr lang="it-IT" sz="4800" dirty="0"/>
              <a:t>LE NOVELLE</a:t>
            </a:r>
          </a:p>
        </p:txBody>
      </p:sp>
      <p:sp>
        <p:nvSpPr>
          <p:cNvPr id="33794" name="Segnaposto contenuto 2"/>
          <p:cNvSpPr>
            <a:spLocks noGrp="1"/>
          </p:cNvSpPr>
          <p:nvPr>
            <p:ph idx="1"/>
          </p:nvPr>
        </p:nvSpPr>
        <p:spPr>
          <a:xfrm>
            <a:off x="1377950" y="1939925"/>
            <a:ext cx="9682163" cy="4351338"/>
          </a:xfrm>
        </p:spPr>
        <p:txBody>
          <a:bodyPr/>
          <a:lstStyle/>
          <a:p>
            <a:pPr marL="0" indent="0">
              <a:lnSpc>
                <a:spcPct val="100000"/>
              </a:lnSpc>
              <a:buFont typeface="Arial" charset="0"/>
              <a:buNone/>
            </a:pPr>
            <a:r>
              <a:rPr lang="it-IT" sz="2400" smtClean="0"/>
              <a:t>GIORNATA 6, NOVELLA QUARTA - Chichibio è un cuoco che, volendo far piacere all’amata, si trova nei guai con il padrone. Ma grazie alla prontezza d’animo non si ferma e grazie alla sua capacità di usare la parola riesce a farsi perdonare. Egli è di stato sociale evidentemente inferiore al suo signore ma non per questo è pari per quella caratteristica.</a:t>
            </a:r>
          </a:p>
          <a:p>
            <a:pPr marL="0" indent="0">
              <a:lnSpc>
                <a:spcPct val="100000"/>
              </a:lnSpc>
              <a:buFont typeface="Arial" charset="0"/>
              <a:buNone/>
            </a:pPr>
            <a:r>
              <a:rPr lang="it-IT" sz="2400" smtClean="0"/>
              <a:t>GIORNATA 6, NOVELLA PRIMA - Madonna Oretta chiede ad un cavaliere di raccontarle una storia ma trovandosi egli in difficoltà. La donna con grande prontezza fa una battuta giocosa che fa capire all'uomo di dover smettere di parlare.</a:t>
            </a:r>
          </a:p>
          <a:p>
            <a:pPr marL="0" indent="0">
              <a:buFont typeface="Arial" charset="0"/>
              <a:buNone/>
            </a:pPr>
            <a:endParaRPr lang="it-IT" smtClean="0"/>
          </a:p>
        </p:txBody>
      </p:sp>
      <p:pic>
        <p:nvPicPr>
          <p:cNvPr id="33795" name="Immagine 3"/>
          <p:cNvPicPr>
            <a:picLocks noChangeAspect="1"/>
          </p:cNvPicPr>
          <p:nvPr/>
        </p:nvPicPr>
        <p:blipFill>
          <a:blip r:embed="rId2"/>
          <a:srcRect/>
          <a:stretch>
            <a:fillRect/>
          </a:stretch>
        </p:blipFill>
        <p:spPr bwMode="auto">
          <a:xfrm>
            <a:off x="10612438" y="271463"/>
            <a:ext cx="1579562" cy="508000"/>
          </a:xfrm>
          <a:prstGeom prst="rect">
            <a:avLst/>
          </a:prstGeom>
          <a:noFill/>
          <a:ln w="9525">
            <a:noFill/>
            <a:miter lim="800000"/>
            <a:headEnd/>
            <a:tailEnd/>
          </a:ln>
        </p:spPr>
      </p:pic>
      <p:pic>
        <p:nvPicPr>
          <p:cNvPr id="33796" name="Immagine 5"/>
          <p:cNvPicPr>
            <a:picLocks noChangeAspect="1"/>
          </p:cNvPicPr>
          <p:nvPr/>
        </p:nvPicPr>
        <p:blipFill>
          <a:blip r:embed="rId3"/>
          <a:srcRect/>
          <a:stretch>
            <a:fillRect/>
          </a:stretch>
        </p:blipFill>
        <p:spPr bwMode="auto">
          <a:xfrm>
            <a:off x="10236200" y="0"/>
            <a:ext cx="2043113" cy="50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450975" y="1225550"/>
            <a:ext cx="5532438" cy="1830388"/>
          </a:xfrm>
        </p:spPr>
        <p:txBody>
          <a:bodyPr/>
          <a:lstStyle/>
          <a:p>
            <a:pPr fontAlgn="auto">
              <a:spcAft>
                <a:spcPts val="0"/>
              </a:spcAft>
              <a:defRPr/>
            </a:pPr>
            <a:r>
              <a:rPr lang="it-IT" dirty="0"/>
              <a:t>CALANDRINO E L’ELITROPIA</a:t>
            </a:r>
          </a:p>
        </p:txBody>
      </p:sp>
      <p:pic>
        <p:nvPicPr>
          <p:cNvPr id="7" name="Segnaposto immagine 6"/>
          <p:cNvPicPr>
            <a:picLocks noGrp="1" noChangeAspect="1"/>
          </p:cNvPicPr>
          <p:nvPr>
            <p:ph type="pic" idx="1"/>
          </p:nvPr>
        </p:nvPicPr>
        <p:blipFill>
          <a:blip r:embed="rId2"/>
          <a:srcRect l="25825" r="25825"/>
          <a:stretch>
            <a:fillRect/>
          </a:stretch>
        </p:blipFill>
        <p:spPr>
          <a:xfrm>
            <a:off x="8124825" y="1122363"/>
            <a:ext cx="2790825" cy="3867150"/>
          </a:xfrm>
        </p:spPr>
      </p:pic>
      <p:sp>
        <p:nvSpPr>
          <p:cNvPr id="34819" name="Segnaposto testo 1"/>
          <p:cNvSpPr>
            <a:spLocks noGrp="1"/>
          </p:cNvSpPr>
          <p:nvPr>
            <p:ph type="body" sz="half" idx="2"/>
          </p:nvPr>
        </p:nvSpPr>
        <p:spPr>
          <a:xfrm>
            <a:off x="1450975" y="3146425"/>
            <a:ext cx="5524500" cy="2003425"/>
          </a:xfrm>
        </p:spPr>
        <p:txBody>
          <a:bodyPr/>
          <a:lstStyle/>
          <a:p>
            <a:r>
              <a:rPr lang="it-IT" sz="2000" smtClean="0"/>
              <a:t>Il protagonista Calandrino, popolano rozzo e tonto, viene beffato da altri due tipici personaggi burloni: essi fanno credere a Calandrino che esista una pietra che rende invisibile la persona che la tiene in mano.</a:t>
            </a:r>
          </a:p>
        </p:txBody>
      </p:sp>
      <p:sp>
        <p:nvSpPr>
          <p:cNvPr id="34820" name="CasellaDiTesto 7"/>
          <p:cNvSpPr txBox="1">
            <a:spLocks noChangeArrowheads="1"/>
          </p:cNvSpPr>
          <p:nvPr/>
        </p:nvSpPr>
        <p:spPr bwMode="auto">
          <a:xfrm>
            <a:off x="3413125" y="4537075"/>
            <a:ext cx="1563688" cy="1323975"/>
          </a:xfrm>
          <a:prstGeom prst="rect">
            <a:avLst/>
          </a:prstGeom>
          <a:noFill/>
          <a:ln w="9525">
            <a:noFill/>
            <a:miter lim="800000"/>
            <a:headEnd/>
            <a:tailEnd/>
          </a:ln>
        </p:spPr>
        <p:txBody>
          <a:bodyPr wrap="none">
            <a:spAutoFit/>
          </a:bodyPr>
          <a:lstStyle/>
          <a:p>
            <a:r>
              <a:rPr lang="it-IT" sz="1600">
                <a:latin typeface="Gill Sans MT" pitchFamily="34" charset="0"/>
              </a:rPr>
              <a:t>Immagine presa </a:t>
            </a:r>
          </a:p>
          <a:p>
            <a:r>
              <a:rPr lang="it-IT" sz="1600">
                <a:latin typeface="Gill Sans MT" pitchFamily="34" charset="0"/>
              </a:rPr>
              <a:t>dal film</a:t>
            </a:r>
          </a:p>
          <a:p>
            <a:r>
              <a:rPr lang="it-IT" sz="1600">
                <a:latin typeface="Gill Sans MT" pitchFamily="34" charset="0"/>
              </a:rPr>
              <a:t>«Maraviglioso </a:t>
            </a:r>
          </a:p>
          <a:p>
            <a:r>
              <a:rPr lang="it-IT" sz="1600">
                <a:latin typeface="Gill Sans MT" pitchFamily="34" charset="0"/>
              </a:rPr>
              <a:t>Boccaccio» </a:t>
            </a:r>
          </a:p>
          <a:p>
            <a:r>
              <a:rPr lang="it-IT" sz="1600">
                <a:latin typeface="Gill Sans MT" pitchFamily="34" charset="0"/>
              </a:rPr>
              <a:t>(2015)</a:t>
            </a:r>
          </a:p>
        </p:txBody>
      </p:sp>
      <p:pic>
        <p:nvPicPr>
          <p:cNvPr id="34821" name="Immagine 3"/>
          <p:cNvPicPr>
            <a:picLocks noChangeAspect="1"/>
          </p:cNvPicPr>
          <p:nvPr/>
        </p:nvPicPr>
        <p:blipFill>
          <a:blip r:embed="rId3"/>
          <a:srcRect/>
          <a:stretch>
            <a:fillRect/>
          </a:stretch>
        </p:blipFill>
        <p:spPr bwMode="auto">
          <a:xfrm>
            <a:off x="10287000" y="0"/>
            <a:ext cx="1987550" cy="4937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0713" y="979488"/>
            <a:ext cx="9604375" cy="1049337"/>
          </a:xfrm>
        </p:spPr>
        <p:txBody>
          <a:bodyPr/>
          <a:lstStyle/>
          <a:p>
            <a:pPr fontAlgn="auto">
              <a:spcAft>
                <a:spcPts val="0"/>
              </a:spcAft>
              <a:defRPr/>
            </a:pPr>
            <a:r>
              <a:rPr lang="it-IT" sz="4800" dirty="0"/>
              <a:t>L’ORATORIA</a:t>
            </a:r>
          </a:p>
        </p:txBody>
      </p:sp>
      <p:sp>
        <p:nvSpPr>
          <p:cNvPr id="35842" name="Segnaposto contenuto 2"/>
          <p:cNvSpPr>
            <a:spLocks noGrp="1"/>
          </p:cNvSpPr>
          <p:nvPr>
            <p:ph idx="1"/>
          </p:nvPr>
        </p:nvSpPr>
        <p:spPr/>
        <p:txBody>
          <a:bodyPr/>
          <a:lstStyle/>
          <a:p>
            <a:r>
              <a:rPr lang="it-IT" sz="2400" smtClean="0"/>
              <a:t>NASCITA: V-IV secolo, Atene</a:t>
            </a:r>
          </a:p>
          <a:p>
            <a:r>
              <a:rPr lang="it-IT" sz="2400" smtClean="0"/>
              <a:t>DOVE: sedi di confronto politico, tribunali popolari, teatro di azioni legali</a:t>
            </a:r>
          </a:p>
          <a:p>
            <a:r>
              <a:rPr lang="it-IT" sz="2400" smtClean="0"/>
              <a:t>Capacità suasorie, conoscenza dottrina giuridica e strumenti legali: logografi</a:t>
            </a:r>
          </a:p>
          <a:p>
            <a:r>
              <a:rPr lang="it-IT" sz="2400" smtClean="0"/>
              <a:t>LOGOGRAFO: scrive orazioni di accusa e/o difesa dietro compenso</a:t>
            </a:r>
          </a:p>
          <a:p>
            <a:r>
              <a:rPr lang="it-IT" sz="2400" smtClean="0"/>
              <a:t>CITTADINI          responsabilità di della difesa, portavoce in prima persona</a:t>
            </a:r>
          </a:p>
        </p:txBody>
      </p:sp>
      <p:cxnSp>
        <p:nvCxnSpPr>
          <p:cNvPr id="5" name="Connettore 2 4"/>
          <p:cNvCxnSpPr>
            <a:cxnSpLocks/>
          </p:cNvCxnSpPr>
          <p:nvPr/>
        </p:nvCxnSpPr>
        <p:spPr>
          <a:xfrm>
            <a:off x="3305175" y="4991100"/>
            <a:ext cx="65405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5844" name="Immagine 3"/>
          <p:cNvPicPr>
            <a:picLocks noChangeAspect="1"/>
          </p:cNvPicPr>
          <p:nvPr/>
        </p:nvPicPr>
        <p:blipFill>
          <a:blip r:embed="rId2"/>
          <a:srcRect/>
          <a:stretch>
            <a:fillRect/>
          </a:stretch>
        </p:blipFill>
        <p:spPr bwMode="auto">
          <a:xfrm>
            <a:off x="10320338" y="0"/>
            <a:ext cx="1987550" cy="4937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863" y="909638"/>
            <a:ext cx="9605962" cy="1060450"/>
          </a:xfrm>
        </p:spPr>
        <p:txBody>
          <a:bodyPr/>
          <a:lstStyle/>
          <a:p>
            <a:pPr fontAlgn="auto">
              <a:spcAft>
                <a:spcPts val="0"/>
              </a:spcAft>
              <a:defRPr/>
            </a:pPr>
            <a:r>
              <a:rPr lang="it-IT" sz="4800" dirty="0"/>
              <a:t>ORATORI LOGOGRAFI</a:t>
            </a:r>
          </a:p>
        </p:txBody>
      </p:sp>
      <p:sp>
        <p:nvSpPr>
          <p:cNvPr id="36866" name="Segnaposto contenuto 2"/>
          <p:cNvSpPr>
            <a:spLocks noGrp="1"/>
          </p:cNvSpPr>
          <p:nvPr>
            <p:ph sz="half" idx="1"/>
          </p:nvPr>
        </p:nvSpPr>
        <p:spPr>
          <a:xfrm>
            <a:off x="1447800" y="1901825"/>
            <a:ext cx="4645025" cy="3448050"/>
          </a:xfrm>
        </p:spPr>
        <p:txBody>
          <a:bodyPr/>
          <a:lstStyle/>
          <a:p>
            <a:r>
              <a:rPr lang="it-IT" smtClean="0"/>
              <a:t>LISIA</a:t>
            </a:r>
          </a:p>
          <a:p>
            <a:endParaRPr lang="it-IT" smtClean="0"/>
          </a:p>
        </p:txBody>
      </p:sp>
      <p:sp>
        <p:nvSpPr>
          <p:cNvPr id="36867" name="Segnaposto contenuto 3"/>
          <p:cNvSpPr>
            <a:spLocks noGrp="1"/>
          </p:cNvSpPr>
          <p:nvPr>
            <p:ph sz="half" idx="2"/>
          </p:nvPr>
        </p:nvSpPr>
        <p:spPr>
          <a:xfrm>
            <a:off x="6413500" y="1892300"/>
            <a:ext cx="4645025" cy="3440113"/>
          </a:xfrm>
        </p:spPr>
        <p:txBody>
          <a:bodyPr/>
          <a:lstStyle/>
          <a:p>
            <a:r>
              <a:rPr lang="it-IT" smtClean="0"/>
              <a:t>DEMOSTENE</a:t>
            </a:r>
          </a:p>
        </p:txBody>
      </p:sp>
      <p:pic>
        <p:nvPicPr>
          <p:cNvPr id="36868" name="Picture 3"/>
          <p:cNvPicPr>
            <a:picLocks noChangeAspect="1" noChangeArrowheads="1"/>
          </p:cNvPicPr>
          <p:nvPr/>
        </p:nvPicPr>
        <p:blipFill>
          <a:blip r:embed="rId2"/>
          <a:srcRect/>
          <a:stretch>
            <a:fillRect/>
          </a:stretch>
        </p:blipFill>
        <p:spPr bwMode="auto">
          <a:xfrm>
            <a:off x="6721475" y="2373313"/>
            <a:ext cx="2293938" cy="3441700"/>
          </a:xfrm>
          <a:prstGeom prst="rect">
            <a:avLst/>
          </a:prstGeom>
          <a:noFill/>
          <a:ln w="9525">
            <a:noFill/>
            <a:miter lim="800000"/>
            <a:headEnd/>
            <a:tailEnd/>
          </a:ln>
        </p:spPr>
      </p:pic>
      <p:pic>
        <p:nvPicPr>
          <p:cNvPr id="36869" name="Picture 4"/>
          <p:cNvPicPr>
            <a:picLocks noChangeAspect="1" noChangeArrowheads="1"/>
          </p:cNvPicPr>
          <p:nvPr/>
        </p:nvPicPr>
        <p:blipFill>
          <a:blip r:embed="rId3"/>
          <a:srcRect/>
          <a:stretch>
            <a:fillRect/>
          </a:stretch>
        </p:blipFill>
        <p:spPr bwMode="auto">
          <a:xfrm>
            <a:off x="938213" y="2413000"/>
            <a:ext cx="3384550" cy="3386138"/>
          </a:xfrm>
          <a:prstGeom prst="rect">
            <a:avLst/>
          </a:prstGeom>
          <a:noFill/>
          <a:ln w="9525">
            <a:noFill/>
            <a:miter lim="800000"/>
            <a:headEnd/>
            <a:tailEnd/>
          </a:ln>
        </p:spPr>
      </p:pic>
      <p:sp>
        <p:nvSpPr>
          <p:cNvPr id="36870" name="CasellaDiTesto 4"/>
          <p:cNvSpPr txBox="1">
            <a:spLocks noChangeArrowheads="1"/>
          </p:cNvSpPr>
          <p:nvPr/>
        </p:nvSpPr>
        <p:spPr bwMode="auto">
          <a:xfrm>
            <a:off x="2312988" y="1939925"/>
            <a:ext cx="3459162" cy="368300"/>
          </a:xfrm>
          <a:prstGeom prst="rect">
            <a:avLst/>
          </a:prstGeom>
          <a:noFill/>
          <a:ln w="9525">
            <a:noFill/>
            <a:miter lim="800000"/>
            <a:headEnd/>
            <a:tailEnd/>
          </a:ln>
        </p:spPr>
        <p:txBody>
          <a:bodyPr wrap="none">
            <a:spAutoFit/>
          </a:bodyPr>
          <a:lstStyle/>
          <a:p>
            <a:r>
              <a:rPr lang="nb-NO">
                <a:latin typeface="Gill Sans MT" pitchFamily="34" charset="0"/>
              </a:rPr>
              <a:t>(Atene, 445 a.C. – Atene, 380 a.C.)</a:t>
            </a:r>
            <a:endParaRPr lang="it-IT">
              <a:latin typeface="Gill Sans MT" pitchFamily="34" charset="0"/>
            </a:endParaRPr>
          </a:p>
        </p:txBody>
      </p:sp>
      <p:sp>
        <p:nvSpPr>
          <p:cNvPr id="36871" name="CasellaDiTesto 5"/>
          <p:cNvSpPr txBox="1">
            <a:spLocks noChangeArrowheads="1"/>
          </p:cNvSpPr>
          <p:nvPr/>
        </p:nvSpPr>
        <p:spPr bwMode="auto">
          <a:xfrm>
            <a:off x="8215313" y="1922463"/>
            <a:ext cx="2971800" cy="369887"/>
          </a:xfrm>
          <a:prstGeom prst="rect">
            <a:avLst/>
          </a:prstGeom>
          <a:noFill/>
          <a:ln w="9525">
            <a:noFill/>
            <a:miter lim="800000"/>
            <a:headEnd/>
            <a:tailEnd/>
          </a:ln>
        </p:spPr>
        <p:txBody>
          <a:bodyPr wrap="none">
            <a:spAutoFit/>
          </a:bodyPr>
          <a:lstStyle/>
          <a:p>
            <a:r>
              <a:rPr lang="it-IT">
                <a:latin typeface="Gill Sans MT" pitchFamily="34" charset="0"/>
              </a:rPr>
              <a:t> (384 a.C. – Calauria, 322 a.C.)</a:t>
            </a:r>
          </a:p>
        </p:txBody>
      </p:sp>
      <p:pic>
        <p:nvPicPr>
          <p:cNvPr id="36872" name="Immagine 6"/>
          <p:cNvPicPr>
            <a:picLocks noChangeAspect="1"/>
          </p:cNvPicPr>
          <p:nvPr/>
        </p:nvPicPr>
        <p:blipFill>
          <a:blip r:embed="rId4"/>
          <a:srcRect/>
          <a:stretch>
            <a:fillRect/>
          </a:stretch>
        </p:blipFill>
        <p:spPr bwMode="auto">
          <a:xfrm>
            <a:off x="10283825" y="12700"/>
            <a:ext cx="1985963" cy="4937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500" y="963613"/>
            <a:ext cx="9602788" cy="1049337"/>
          </a:xfrm>
        </p:spPr>
        <p:txBody>
          <a:bodyPr/>
          <a:lstStyle/>
          <a:p>
            <a:pPr fontAlgn="auto">
              <a:spcAft>
                <a:spcPts val="0"/>
              </a:spcAft>
              <a:defRPr/>
            </a:pPr>
            <a:r>
              <a:rPr lang="it-IT" sz="4800" dirty="0"/>
              <a:t>L’ORATORIA PER CICERONE</a:t>
            </a:r>
          </a:p>
        </p:txBody>
      </p:sp>
      <p:sp>
        <p:nvSpPr>
          <p:cNvPr id="3" name="Segnaposto contenuto 2"/>
          <p:cNvSpPr>
            <a:spLocks noGrp="1"/>
          </p:cNvSpPr>
          <p:nvPr>
            <p:ph idx="1"/>
          </p:nvPr>
        </p:nvSpPr>
        <p:spPr>
          <a:xfrm>
            <a:off x="1450975" y="1916113"/>
            <a:ext cx="9604375" cy="4495800"/>
          </a:xfrm>
        </p:spPr>
        <p:txBody>
          <a:bodyPr rtlCol="0">
            <a:normAutofit/>
          </a:bodyPr>
          <a:lstStyle/>
          <a:p>
            <a:pPr marL="0" indent="0" fontAlgn="auto">
              <a:spcAft>
                <a:spcPts val="0"/>
              </a:spcAft>
              <a:buFont typeface="Arial" panose="020B0604020202020204" pitchFamily="34" charset="0"/>
              <a:buNone/>
              <a:defRPr/>
            </a:pPr>
            <a:r>
              <a:rPr lang="it-IT" sz="2400" dirty="0"/>
              <a:t>L’arte oratoria per Cicerone era «il cosa deve fare un buon oratore in un processo» e si divide in:</a:t>
            </a:r>
          </a:p>
          <a:p>
            <a:pPr fontAlgn="auto">
              <a:spcAft>
                <a:spcPts val="0"/>
              </a:spcAft>
              <a:buFont typeface="Wingdings" panose="05000000000000000000" pitchFamily="2" charset="2"/>
              <a:buChar char="q"/>
              <a:defRPr/>
            </a:pPr>
            <a:r>
              <a:rPr lang="it-IT" sz="2400" i="1" u="sng" dirty="0"/>
              <a:t>INVENTIO</a:t>
            </a:r>
            <a:r>
              <a:rPr lang="it-IT" sz="2400" i="1" dirty="0"/>
              <a:t>: </a:t>
            </a:r>
            <a:r>
              <a:rPr lang="it-IT" sz="2400" dirty="0"/>
              <a:t>trovare argomenti</a:t>
            </a:r>
          </a:p>
          <a:p>
            <a:pPr fontAlgn="auto">
              <a:spcAft>
                <a:spcPts val="0"/>
              </a:spcAft>
              <a:buFont typeface="Wingdings" panose="05000000000000000000" pitchFamily="2" charset="2"/>
              <a:buChar char="q"/>
              <a:defRPr/>
            </a:pPr>
            <a:r>
              <a:rPr lang="it-IT" sz="2400" i="1" u="sng" dirty="0"/>
              <a:t>DISPOSITIO</a:t>
            </a:r>
            <a:r>
              <a:rPr lang="it-IT" sz="2400" i="1" dirty="0"/>
              <a:t>: </a:t>
            </a:r>
            <a:r>
              <a:rPr lang="it-IT" sz="2400" dirty="0"/>
              <a:t>creare una scaletta </a:t>
            </a:r>
          </a:p>
          <a:p>
            <a:pPr fontAlgn="auto">
              <a:spcAft>
                <a:spcPts val="0"/>
              </a:spcAft>
              <a:buFont typeface="Wingdings" panose="05000000000000000000" pitchFamily="2" charset="2"/>
              <a:buChar char="q"/>
              <a:defRPr/>
            </a:pPr>
            <a:r>
              <a:rPr lang="it-IT" sz="2400" i="1" u="sng" dirty="0"/>
              <a:t>ELOCUTIO</a:t>
            </a:r>
            <a:r>
              <a:rPr lang="it-IT" sz="2400" i="1" dirty="0"/>
              <a:t>: </a:t>
            </a:r>
            <a:r>
              <a:rPr lang="it-IT" sz="2400" dirty="0"/>
              <a:t>sistemare il testo stilisticamente</a:t>
            </a:r>
          </a:p>
          <a:p>
            <a:pPr fontAlgn="auto">
              <a:spcAft>
                <a:spcPts val="0"/>
              </a:spcAft>
              <a:buFont typeface="Wingdings" panose="05000000000000000000" pitchFamily="2" charset="2"/>
              <a:buChar char="q"/>
              <a:defRPr/>
            </a:pPr>
            <a:r>
              <a:rPr lang="it-IT" sz="2400" i="1" u="sng" dirty="0"/>
              <a:t>MEMORIA</a:t>
            </a:r>
            <a:r>
              <a:rPr lang="it-IT" sz="2400" i="1" dirty="0"/>
              <a:t>: </a:t>
            </a:r>
            <a:r>
              <a:rPr lang="it-IT" sz="2400" dirty="0"/>
              <a:t>imparare il testo a memoria</a:t>
            </a:r>
          </a:p>
          <a:p>
            <a:pPr fontAlgn="auto">
              <a:spcAft>
                <a:spcPts val="0"/>
              </a:spcAft>
              <a:buFont typeface="Wingdings" panose="05000000000000000000" pitchFamily="2" charset="2"/>
              <a:buChar char="q"/>
              <a:defRPr/>
            </a:pPr>
            <a:r>
              <a:rPr lang="it-IT" sz="2400" i="1" u="sng" dirty="0"/>
              <a:t>ACTIO</a:t>
            </a:r>
            <a:r>
              <a:rPr lang="it-IT" sz="2400" i="1" dirty="0"/>
              <a:t>: </a:t>
            </a:r>
            <a:r>
              <a:rPr lang="it-IT" sz="2400" dirty="0"/>
              <a:t>esporre</a:t>
            </a:r>
            <a:endParaRPr lang="it-IT" dirty="0"/>
          </a:p>
        </p:txBody>
      </p:sp>
      <p:pic>
        <p:nvPicPr>
          <p:cNvPr id="37891" name="Immagine 3"/>
          <p:cNvPicPr>
            <a:picLocks noChangeAspect="1"/>
          </p:cNvPicPr>
          <p:nvPr/>
        </p:nvPicPr>
        <p:blipFill>
          <a:blip r:embed="rId2"/>
          <a:srcRect/>
          <a:stretch>
            <a:fillRect/>
          </a:stretch>
        </p:blipFill>
        <p:spPr bwMode="auto">
          <a:xfrm>
            <a:off x="10352088" y="-4763"/>
            <a:ext cx="1987550" cy="4937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31950" y="188913"/>
            <a:ext cx="8612188" cy="4954587"/>
          </a:xfrm>
          <a:prstGeom prst="rect">
            <a:avLst/>
          </a:prstGeom>
          <a:noFill/>
        </p:spPr>
        <p:txBody>
          <a:bodyPr wrap="none">
            <a:spAutoFit/>
          </a:bodyPr>
          <a:lstStyle/>
          <a:p>
            <a:pPr fontAlgn="auto">
              <a:spcBef>
                <a:spcPts val="0"/>
              </a:spcBef>
              <a:spcAft>
                <a:spcPts val="0"/>
              </a:spcAft>
              <a:defRPr/>
            </a:pPr>
            <a:r>
              <a:rPr lang="it-IT" sz="2800" dirty="0">
                <a:latin typeface="+mn-lt"/>
                <a:cs typeface="+mn-cs"/>
              </a:rPr>
              <a:t>La struttura invece in sé si divide in:</a:t>
            </a:r>
          </a:p>
          <a:p>
            <a:pPr fontAlgn="auto">
              <a:spcBef>
                <a:spcPts val="0"/>
              </a:spcBef>
              <a:spcAft>
                <a:spcPts val="0"/>
              </a:spcAft>
              <a:defRPr/>
            </a:pPr>
            <a:endParaRPr lang="it-IT" sz="2800" dirty="0">
              <a:latin typeface="+mn-lt"/>
              <a:cs typeface="+mn-cs"/>
            </a:endParaRPr>
          </a:p>
          <a:p>
            <a:pPr marL="457200" indent="-457200" fontAlgn="auto">
              <a:spcBef>
                <a:spcPts val="0"/>
              </a:spcBef>
              <a:spcAft>
                <a:spcPts val="0"/>
              </a:spcAft>
              <a:buFont typeface="Wingdings" panose="05000000000000000000" pitchFamily="2" charset="2"/>
              <a:buChar char="q"/>
              <a:defRPr/>
            </a:pPr>
            <a:r>
              <a:rPr lang="it-IT" sz="2800" dirty="0">
                <a:solidFill>
                  <a:schemeClr val="accent2">
                    <a:lumMod val="75000"/>
                  </a:schemeClr>
                </a:solidFill>
                <a:latin typeface="+mn-lt"/>
                <a:cs typeface="+mn-cs"/>
              </a:rPr>
              <a:t> </a:t>
            </a:r>
            <a:r>
              <a:rPr lang="it-IT" sz="2800" i="1" u="sng" dirty="0">
                <a:latin typeface="+mn-lt"/>
                <a:cs typeface="+mn-cs"/>
              </a:rPr>
              <a:t>EXORDIUM</a:t>
            </a:r>
            <a:r>
              <a:rPr lang="it-IT" sz="2800" dirty="0">
                <a:latin typeface="+mn-lt"/>
                <a:cs typeface="+mn-cs"/>
              </a:rPr>
              <a:t>: parte iniziale</a:t>
            </a:r>
          </a:p>
          <a:p>
            <a:pPr marL="457200" indent="-457200" fontAlgn="auto">
              <a:spcBef>
                <a:spcPts val="0"/>
              </a:spcBef>
              <a:spcAft>
                <a:spcPts val="0"/>
              </a:spcAft>
              <a:buFont typeface="Wingdings" panose="05000000000000000000" pitchFamily="2" charset="2"/>
              <a:buChar char="q"/>
              <a:defRPr/>
            </a:pPr>
            <a:r>
              <a:rPr lang="it-IT" sz="2800" dirty="0">
                <a:solidFill>
                  <a:schemeClr val="accent2">
                    <a:lumMod val="75000"/>
                  </a:schemeClr>
                </a:solidFill>
                <a:latin typeface="+mn-lt"/>
                <a:cs typeface="+mn-cs"/>
              </a:rPr>
              <a:t> </a:t>
            </a:r>
            <a:r>
              <a:rPr lang="it-IT" sz="2800" i="1" u="sng" dirty="0">
                <a:latin typeface="+mn-lt"/>
                <a:cs typeface="+mn-cs"/>
              </a:rPr>
              <a:t>NARRATIO</a:t>
            </a:r>
            <a:r>
              <a:rPr lang="it-IT" sz="2800" dirty="0">
                <a:latin typeface="+mn-lt"/>
                <a:cs typeface="+mn-cs"/>
              </a:rPr>
              <a:t>: esposizione</a:t>
            </a:r>
          </a:p>
          <a:p>
            <a:pPr marL="457200" indent="-457200" fontAlgn="auto">
              <a:spcBef>
                <a:spcPts val="0"/>
              </a:spcBef>
              <a:spcAft>
                <a:spcPts val="0"/>
              </a:spcAft>
              <a:buFont typeface="Wingdings" panose="05000000000000000000" pitchFamily="2" charset="2"/>
              <a:buChar char="q"/>
              <a:defRPr/>
            </a:pPr>
            <a:r>
              <a:rPr lang="it-IT" sz="2800" dirty="0">
                <a:solidFill>
                  <a:schemeClr val="accent2">
                    <a:lumMod val="75000"/>
                  </a:schemeClr>
                </a:solidFill>
                <a:latin typeface="+mn-lt"/>
                <a:cs typeface="+mn-cs"/>
              </a:rPr>
              <a:t> </a:t>
            </a:r>
            <a:r>
              <a:rPr lang="it-IT" sz="2800" i="1" u="sng" dirty="0">
                <a:latin typeface="+mn-lt"/>
                <a:cs typeface="+mn-cs"/>
              </a:rPr>
              <a:t>DIVISIO</a:t>
            </a:r>
            <a:r>
              <a:rPr lang="it-IT" sz="2800" dirty="0">
                <a:latin typeface="+mn-lt"/>
                <a:cs typeface="+mn-cs"/>
              </a:rPr>
              <a:t>: esposizione situazione attuale</a:t>
            </a:r>
          </a:p>
          <a:p>
            <a:pPr marL="457200" indent="-457200" fontAlgn="auto">
              <a:spcBef>
                <a:spcPts val="0"/>
              </a:spcBef>
              <a:spcAft>
                <a:spcPts val="0"/>
              </a:spcAft>
              <a:buFont typeface="Wingdings" panose="05000000000000000000" pitchFamily="2" charset="2"/>
              <a:buChar char="q"/>
              <a:defRPr/>
            </a:pPr>
            <a:r>
              <a:rPr lang="it-IT" sz="2800" dirty="0">
                <a:solidFill>
                  <a:schemeClr val="accent2">
                    <a:lumMod val="75000"/>
                  </a:schemeClr>
                </a:solidFill>
                <a:latin typeface="+mn-lt"/>
                <a:cs typeface="+mn-cs"/>
              </a:rPr>
              <a:t> </a:t>
            </a:r>
            <a:r>
              <a:rPr lang="it-IT" sz="2800" i="1" u="sng" dirty="0">
                <a:latin typeface="+mn-lt"/>
                <a:cs typeface="+mn-cs"/>
              </a:rPr>
              <a:t>PROPOSITIO</a:t>
            </a:r>
            <a:r>
              <a:rPr lang="it-IT" sz="2800" dirty="0">
                <a:latin typeface="+mn-lt"/>
                <a:cs typeface="+mn-cs"/>
              </a:rPr>
              <a:t>: chiarimenti</a:t>
            </a:r>
          </a:p>
          <a:p>
            <a:pPr marL="457200" indent="-457200" fontAlgn="auto">
              <a:spcBef>
                <a:spcPts val="0"/>
              </a:spcBef>
              <a:spcAft>
                <a:spcPts val="0"/>
              </a:spcAft>
              <a:buFont typeface="Wingdings" panose="05000000000000000000" pitchFamily="2" charset="2"/>
              <a:buChar char="q"/>
              <a:defRPr/>
            </a:pPr>
            <a:r>
              <a:rPr lang="it-IT" sz="2800" dirty="0">
                <a:solidFill>
                  <a:schemeClr val="accent2">
                    <a:lumMod val="75000"/>
                  </a:schemeClr>
                </a:solidFill>
                <a:latin typeface="+mn-lt"/>
                <a:cs typeface="+mn-cs"/>
              </a:rPr>
              <a:t> </a:t>
            </a:r>
            <a:r>
              <a:rPr lang="it-IT" sz="2800" i="1" u="sng" dirty="0">
                <a:latin typeface="+mn-lt"/>
                <a:cs typeface="+mn-cs"/>
              </a:rPr>
              <a:t>ARGOMENTATIO</a:t>
            </a:r>
            <a:r>
              <a:rPr lang="it-IT" sz="2800" dirty="0">
                <a:latin typeface="+mn-lt"/>
                <a:cs typeface="+mn-cs"/>
              </a:rPr>
              <a:t> (o </a:t>
            </a:r>
            <a:r>
              <a:rPr lang="it-IT" sz="2800" i="1" dirty="0" err="1">
                <a:latin typeface="+mn-lt"/>
                <a:cs typeface="+mn-cs"/>
              </a:rPr>
              <a:t>confirmatio</a:t>
            </a:r>
            <a:r>
              <a:rPr lang="it-IT" sz="2800" dirty="0">
                <a:latin typeface="+mn-lt"/>
                <a:cs typeface="+mn-cs"/>
              </a:rPr>
              <a:t>): argomenti a favore e</a:t>
            </a:r>
          </a:p>
          <a:p>
            <a:pPr fontAlgn="auto">
              <a:spcBef>
                <a:spcPts val="0"/>
              </a:spcBef>
              <a:spcAft>
                <a:spcPts val="0"/>
              </a:spcAft>
              <a:defRPr/>
            </a:pPr>
            <a:r>
              <a:rPr lang="it-IT" sz="2800" dirty="0">
                <a:latin typeface="+mn-lt"/>
                <a:cs typeface="+mn-cs"/>
              </a:rPr>
              <a:t>      contro la tesi</a:t>
            </a:r>
          </a:p>
          <a:p>
            <a:pPr marL="457200" indent="-457200" fontAlgn="auto">
              <a:spcBef>
                <a:spcPts val="0"/>
              </a:spcBef>
              <a:spcAft>
                <a:spcPts val="0"/>
              </a:spcAft>
              <a:buFont typeface="Wingdings" panose="05000000000000000000" pitchFamily="2" charset="2"/>
              <a:buChar char="q"/>
              <a:defRPr/>
            </a:pPr>
            <a:r>
              <a:rPr lang="it-IT" sz="2800" dirty="0">
                <a:solidFill>
                  <a:schemeClr val="accent2">
                    <a:lumMod val="75000"/>
                  </a:schemeClr>
                </a:solidFill>
                <a:latin typeface="+mn-lt"/>
                <a:cs typeface="+mn-cs"/>
              </a:rPr>
              <a:t> </a:t>
            </a:r>
            <a:r>
              <a:rPr lang="it-IT" sz="2800" i="1" u="sng" dirty="0">
                <a:latin typeface="+mn-lt"/>
                <a:cs typeface="+mn-cs"/>
              </a:rPr>
              <a:t>PERORATIO</a:t>
            </a:r>
            <a:r>
              <a:rPr lang="it-IT" sz="2800" dirty="0">
                <a:latin typeface="+mn-lt"/>
                <a:cs typeface="+mn-cs"/>
              </a:rPr>
              <a:t>: oratore si rivolge </a:t>
            </a:r>
          </a:p>
          <a:p>
            <a:pPr fontAlgn="auto">
              <a:spcBef>
                <a:spcPts val="0"/>
              </a:spcBef>
              <a:spcAft>
                <a:spcPts val="0"/>
              </a:spcAft>
              <a:defRPr/>
            </a:pPr>
            <a:r>
              <a:rPr lang="it-IT" sz="2800" dirty="0">
                <a:latin typeface="+mn-lt"/>
                <a:cs typeface="+mn-cs"/>
              </a:rPr>
              <a:t>     al pubblico</a:t>
            </a:r>
          </a:p>
          <a:p>
            <a:pPr marL="457200" indent="-457200" fontAlgn="auto">
              <a:spcBef>
                <a:spcPts val="0"/>
              </a:spcBef>
              <a:spcAft>
                <a:spcPts val="0"/>
              </a:spcAft>
              <a:buFont typeface="Wingdings" panose="05000000000000000000" pitchFamily="2" charset="2"/>
              <a:buChar char="q"/>
              <a:defRPr/>
            </a:pPr>
            <a:endParaRPr lang="it-IT" dirty="0">
              <a:latin typeface="+mn-lt"/>
              <a:cs typeface="+mn-cs"/>
            </a:endParaRPr>
          </a:p>
          <a:p>
            <a:pPr fontAlgn="auto">
              <a:spcBef>
                <a:spcPts val="0"/>
              </a:spcBef>
              <a:spcAft>
                <a:spcPts val="0"/>
              </a:spcAft>
              <a:defRPr/>
            </a:pPr>
            <a:endParaRPr lang="it-IT" dirty="0">
              <a:latin typeface="+mn-lt"/>
              <a:cs typeface="+mn-cs"/>
            </a:endParaRPr>
          </a:p>
        </p:txBody>
      </p:sp>
      <p:pic>
        <p:nvPicPr>
          <p:cNvPr id="38914" name="Picture 2"/>
          <p:cNvPicPr>
            <a:picLocks noChangeAspect="1" noChangeArrowheads="1"/>
          </p:cNvPicPr>
          <p:nvPr/>
        </p:nvPicPr>
        <p:blipFill>
          <a:blip r:embed="rId2"/>
          <a:srcRect/>
          <a:stretch>
            <a:fillRect/>
          </a:stretch>
        </p:blipFill>
        <p:spPr bwMode="auto">
          <a:xfrm>
            <a:off x="6272213" y="2667000"/>
            <a:ext cx="4959350" cy="3521075"/>
          </a:xfrm>
          <a:prstGeom prst="rect">
            <a:avLst/>
          </a:prstGeom>
          <a:noFill/>
          <a:ln w="9525">
            <a:noFill/>
            <a:miter lim="800000"/>
            <a:headEnd/>
            <a:tailEnd/>
          </a:ln>
        </p:spPr>
      </p:pic>
      <p:sp>
        <p:nvSpPr>
          <p:cNvPr id="38915" name="Rettangolo 2"/>
          <p:cNvSpPr>
            <a:spLocks noChangeArrowheads="1"/>
          </p:cNvSpPr>
          <p:nvPr/>
        </p:nvSpPr>
        <p:spPr bwMode="auto">
          <a:xfrm>
            <a:off x="1365250" y="4894263"/>
            <a:ext cx="4572000" cy="1200150"/>
          </a:xfrm>
          <a:prstGeom prst="rect">
            <a:avLst/>
          </a:prstGeom>
          <a:noFill/>
          <a:ln w="9525">
            <a:noFill/>
            <a:miter lim="800000"/>
            <a:headEnd/>
            <a:tailEnd/>
          </a:ln>
        </p:spPr>
        <p:txBody>
          <a:bodyPr>
            <a:spAutoFit/>
          </a:bodyPr>
          <a:lstStyle/>
          <a:p>
            <a:r>
              <a:rPr lang="it-IT" u="sng">
                <a:latin typeface="Gill Sans MT" pitchFamily="34" charset="0"/>
              </a:rPr>
              <a:t>Cicerone:</a:t>
            </a:r>
          </a:p>
          <a:p>
            <a:r>
              <a:rPr lang="it-IT">
                <a:latin typeface="Gill Sans MT" pitchFamily="34" charset="0"/>
              </a:rPr>
              <a:t>Arpino, 3 gennaio 106 a.C. – Formia, 7 dicembre 43 a.C. è stato un avvocato, politico, scrittore, oratore e filosofo romano.</a:t>
            </a:r>
          </a:p>
        </p:txBody>
      </p:sp>
      <p:pic>
        <p:nvPicPr>
          <p:cNvPr id="38916" name="Immagine 3"/>
          <p:cNvPicPr>
            <a:picLocks noChangeAspect="1"/>
          </p:cNvPicPr>
          <p:nvPr/>
        </p:nvPicPr>
        <p:blipFill>
          <a:blip r:embed="rId3"/>
          <a:srcRect/>
          <a:stretch>
            <a:fillRect/>
          </a:stretch>
        </p:blipFill>
        <p:spPr bwMode="auto">
          <a:xfrm>
            <a:off x="10333038" y="0"/>
            <a:ext cx="1987550" cy="4937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7825" y="915988"/>
            <a:ext cx="9602788" cy="1049337"/>
          </a:xfrm>
        </p:spPr>
        <p:txBody>
          <a:bodyPr/>
          <a:lstStyle/>
          <a:p>
            <a:pPr fontAlgn="auto">
              <a:spcAft>
                <a:spcPts val="0"/>
              </a:spcAft>
              <a:defRPr/>
            </a:pPr>
            <a:r>
              <a:rPr lang="it-IT" sz="4800" dirty="0"/>
              <a:t>L’ORATORIA PER ARISTOTELE</a:t>
            </a:r>
          </a:p>
        </p:txBody>
      </p:sp>
      <p:sp>
        <p:nvSpPr>
          <p:cNvPr id="39938" name="Segnaposto contenuto 2"/>
          <p:cNvSpPr>
            <a:spLocks noGrp="1"/>
          </p:cNvSpPr>
          <p:nvPr>
            <p:ph idx="1"/>
          </p:nvPr>
        </p:nvSpPr>
        <p:spPr>
          <a:xfrm>
            <a:off x="1462088" y="1965325"/>
            <a:ext cx="9602787" cy="4495800"/>
          </a:xfrm>
        </p:spPr>
        <p:txBody>
          <a:bodyPr/>
          <a:lstStyle/>
          <a:p>
            <a:r>
              <a:rPr lang="it-IT" sz="2400" smtClean="0"/>
              <a:t>3 TIPI DI DISCORSO:</a:t>
            </a:r>
          </a:p>
          <a:p>
            <a:pPr>
              <a:buFontTx/>
              <a:buChar char="-"/>
            </a:pPr>
            <a:r>
              <a:rPr lang="it-IT" sz="2400" smtClean="0"/>
              <a:t>Deliberativo: discorsi di esortazione</a:t>
            </a:r>
          </a:p>
          <a:p>
            <a:pPr>
              <a:buFontTx/>
              <a:buChar char="-"/>
            </a:pPr>
            <a:r>
              <a:rPr lang="it-IT" sz="2400" smtClean="0"/>
              <a:t>Epidittico: lode e biasimo</a:t>
            </a:r>
          </a:p>
          <a:p>
            <a:pPr>
              <a:buFontTx/>
              <a:buChar char="-"/>
            </a:pPr>
            <a:r>
              <a:rPr lang="it-IT" sz="2400" smtClean="0"/>
              <a:t>Giudiziario: utilizzato nei tribunali (per difendere o accusare un imputato)       uso di argomentazioni </a:t>
            </a:r>
            <a:r>
              <a:rPr lang="it-IT" sz="2400" u="sng" smtClean="0"/>
              <a:t>NON</a:t>
            </a:r>
            <a:r>
              <a:rPr lang="it-IT" sz="2400" smtClean="0"/>
              <a:t> tecniche e indagazione sulla causa</a:t>
            </a:r>
          </a:p>
          <a:p>
            <a:pPr>
              <a:buFont typeface="Wingdings" pitchFamily="2" charset="2"/>
              <a:buChar char="q"/>
            </a:pPr>
            <a:endParaRPr lang="it-IT" smtClean="0"/>
          </a:p>
        </p:txBody>
      </p:sp>
      <p:pic>
        <p:nvPicPr>
          <p:cNvPr id="39939" name="Immagine 3"/>
          <p:cNvPicPr>
            <a:picLocks noChangeAspect="1"/>
          </p:cNvPicPr>
          <p:nvPr/>
        </p:nvPicPr>
        <p:blipFill>
          <a:blip r:embed="rId2"/>
          <a:srcRect/>
          <a:stretch>
            <a:fillRect/>
          </a:stretch>
        </p:blipFill>
        <p:spPr bwMode="auto">
          <a:xfrm>
            <a:off x="10317163" y="6381750"/>
            <a:ext cx="1987550" cy="493713"/>
          </a:xfrm>
          <a:prstGeom prst="rect">
            <a:avLst/>
          </a:prstGeom>
          <a:noFill/>
          <a:ln w="9525">
            <a:noFill/>
            <a:miter lim="800000"/>
            <a:headEnd/>
            <a:tailEnd/>
          </a:ln>
        </p:spPr>
      </p:pic>
      <p:pic>
        <p:nvPicPr>
          <p:cNvPr id="39940" name="Immagine 5"/>
          <p:cNvPicPr>
            <a:picLocks noChangeAspect="1"/>
          </p:cNvPicPr>
          <p:nvPr/>
        </p:nvPicPr>
        <p:blipFill>
          <a:blip r:embed="rId2"/>
          <a:srcRect/>
          <a:stretch>
            <a:fillRect/>
          </a:stretch>
        </p:blipFill>
        <p:spPr bwMode="auto">
          <a:xfrm>
            <a:off x="10317163" y="0"/>
            <a:ext cx="1987550" cy="4937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uppo 6"/>
          <p:cNvGrpSpPr>
            <a:grpSpLocks/>
          </p:cNvGrpSpPr>
          <p:nvPr/>
        </p:nvGrpSpPr>
        <p:grpSpPr bwMode="auto">
          <a:xfrm>
            <a:off x="954088" y="860425"/>
            <a:ext cx="9906000" cy="3970338"/>
            <a:chOff x="-570418" y="476672"/>
            <a:chExt cx="9905019" cy="3970318"/>
          </a:xfrm>
        </p:grpSpPr>
        <p:sp>
          <p:nvSpPr>
            <p:cNvPr id="2" name="CasellaDiTesto 1"/>
            <p:cNvSpPr txBox="1"/>
            <p:nvPr/>
          </p:nvSpPr>
          <p:spPr>
            <a:xfrm>
              <a:off x="-570418" y="476672"/>
              <a:ext cx="9905019" cy="3970318"/>
            </a:xfrm>
            <a:prstGeom prst="rect">
              <a:avLst/>
            </a:prstGeom>
            <a:noFill/>
          </p:spPr>
          <p:txBody>
            <a:bodyPr wrap="none">
              <a:spAutoFit/>
            </a:bodyPr>
            <a:lstStyle/>
            <a:p>
              <a:pPr fontAlgn="auto">
                <a:spcBef>
                  <a:spcPts val="0"/>
                </a:spcBef>
                <a:spcAft>
                  <a:spcPts val="0"/>
                </a:spcAft>
                <a:defRPr/>
              </a:pPr>
              <a:r>
                <a:rPr lang="it-IT" sz="2400" dirty="0">
                  <a:latin typeface="+mn-lt"/>
                  <a:cs typeface="+mn-cs"/>
                </a:rPr>
                <a:t>        </a:t>
              </a:r>
              <a:r>
                <a:rPr lang="it-IT" sz="2800" b="1" dirty="0">
                  <a:solidFill>
                    <a:schemeClr val="accent1">
                      <a:lumMod val="75000"/>
                    </a:schemeClr>
                  </a:solidFill>
                  <a:latin typeface="+mn-lt"/>
                  <a:cs typeface="+mn-cs"/>
                </a:rPr>
                <a:t>PARTI FONDAMENTALI DELL’ORAZIONE</a:t>
              </a:r>
              <a:r>
                <a:rPr lang="it-IT" sz="2800" dirty="0">
                  <a:solidFill>
                    <a:schemeClr val="accent1">
                      <a:lumMod val="75000"/>
                    </a:schemeClr>
                  </a:solidFill>
                  <a:latin typeface="+mn-lt"/>
                  <a:cs typeface="+mn-cs"/>
                </a:rPr>
                <a:t>: </a:t>
              </a:r>
              <a:r>
                <a:rPr lang="it-IT" sz="2800" i="1" u="sng" dirty="0" err="1">
                  <a:latin typeface="+mn-lt"/>
                  <a:cs typeface="+mn-cs"/>
                </a:rPr>
                <a:t>prothesis</a:t>
              </a:r>
              <a:r>
                <a:rPr lang="it-IT" sz="2800" dirty="0">
                  <a:latin typeface="+mn-lt"/>
                  <a:cs typeface="+mn-cs"/>
                </a:rPr>
                <a:t> e </a:t>
              </a:r>
            </a:p>
            <a:p>
              <a:pPr fontAlgn="auto">
                <a:spcBef>
                  <a:spcPts val="0"/>
                </a:spcBef>
                <a:spcAft>
                  <a:spcPts val="0"/>
                </a:spcAft>
                <a:defRPr/>
              </a:pPr>
              <a:r>
                <a:rPr lang="it-IT" sz="2800" i="1" dirty="0">
                  <a:latin typeface="+mn-lt"/>
                  <a:cs typeface="+mn-cs"/>
                </a:rPr>
                <a:t>                                                                                   </a:t>
              </a:r>
              <a:r>
                <a:rPr lang="it-IT" sz="2800" i="1" u="sng" dirty="0" err="1">
                  <a:latin typeface="+mn-lt"/>
                  <a:cs typeface="+mn-cs"/>
                </a:rPr>
                <a:t>pisteis</a:t>
              </a:r>
              <a:endParaRPr lang="it-IT" sz="2800" i="1" u="sng" dirty="0">
                <a:latin typeface="+mn-lt"/>
                <a:cs typeface="+mn-cs"/>
              </a:endParaRPr>
            </a:p>
            <a:p>
              <a:pPr fontAlgn="auto">
                <a:spcBef>
                  <a:spcPts val="0"/>
                </a:spcBef>
                <a:spcAft>
                  <a:spcPts val="0"/>
                </a:spcAft>
                <a:defRPr/>
              </a:pPr>
              <a:r>
                <a:rPr lang="it-IT" sz="2800" dirty="0">
                  <a:latin typeface="+mn-lt"/>
                  <a:cs typeface="+mn-cs"/>
                </a:rPr>
                <a:t>       </a:t>
              </a:r>
              <a:r>
                <a:rPr lang="it-IT" sz="2800" b="1" dirty="0">
                  <a:solidFill>
                    <a:schemeClr val="accent1">
                      <a:lumMod val="75000"/>
                    </a:schemeClr>
                  </a:solidFill>
                  <a:latin typeface="+mn-lt"/>
                  <a:cs typeface="+mn-cs"/>
                </a:rPr>
                <a:t>ALTRE PARTI</a:t>
              </a:r>
              <a:r>
                <a:rPr lang="it-IT" sz="2800" dirty="0">
                  <a:solidFill>
                    <a:schemeClr val="accent1">
                      <a:lumMod val="75000"/>
                    </a:schemeClr>
                  </a:solidFill>
                  <a:latin typeface="+mn-lt"/>
                  <a:cs typeface="+mn-cs"/>
                </a:rPr>
                <a:t>: </a:t>
              </a:r>
            </a:p>
            <a:p>
              <a:pPr marL="285750" indent="-285750" fontAlgn="auto">
                <a:spcBef>
                  <a:spcPts val="0"/>
                </a:spcBef>
                <a:spcAft>
                  <a:spcPts val="0"/>
                </a:spcAft>
                <a:buFont typeface="Wingdings" panose="05000000000000000000" pitchFamily="2" charset="2"/>
                <a:buChar char="q"/>
                <a:defRPr/>
              </a:pPr>
              <a:endParaRPr lang="it-IT" sz="2400" u="sng" dirty="0">
                <a:latin typeface="+mn-lt"/>
                <a:cs typeface="+mn-cs"/>
              </a:endParaRPr>
            </a:p>
            <a:p>
              <a:pPr marL="285750" indent="-285750" fontAlgn="auto">
                <a:spcBef>
                  <a:spcPts val="0"/>
                </a:spcBef>
                <a:spcAft>
                  <a:spcPts val="0"/>
                </a:spcAft>
                <a:buFont typeface="Wingdings" panose="05000000000000000000" pitchFamily="2" charset="2"/>
                <a:buChar char="q"/>
                <a:defRPr/>
              </a:pPr>
              <a:r>
                <a:rPr lang="it-IT" sz="2400" u="sng" dirty="0">
                  <a:latin typeface="+mn-lt"/>
                  <a:cs typeface="+mn-cs"/>
                </a:rPr>
                <a:t>ESORDIO</a:t>
              </a:r>
              <a:r>
                <a:rPr lang="it-IT" sz="2400" dirty="0">
                  <a:latin typeface="+mn-lt"/>
                  <a:cs typeface="+mn-cs"/>
                </a:rPr>
                <a:t> (</a:t>
              </a:r>
              <a:r>
                <a:rPr lang="it-IT" sz="2400" i="1" dirty="0" err="1">
                  <a:latin typeface="+mn-lt"/>
                  <a:cs typeface="+mn-cs"/>
                </a:rPr>
                <a:t>prooimon</a:t>
              </a:r>
              <a:r>
                <a:rPr lang="it-IT" sz="2400" dirty="0">
                  <a:latin typeface="+mn-lt"/>
                  <a:cs typeface="+mn-cs"/>
                </a:rPr>
                <a:t>): incipit del discorso</a:t>
              </a:r>
            </a:p>
            <a:p>
              <a:pPr marL="285750" indent="-285750" fontAlgn="auto">
                <a:spcBef>
                  <a:spcPts val="0"/>
                </a:spcBef>
                <a:spcAft>
                  <a:spcPts val="0"/>
                </a:spcAft>
                <a:buFont typeface="Wingdings" panose="05000000000000000000" pitchFamily="2" charset="2"/>
                <a:buChar char="q"/>
                <a:defRPr/>
              </a:pPr>
              <a:r>
                <a:rPr lang="it-IT" sz="2400" u="sng" dirty="0">
                  <a:latin typeface="+mn-lt"/>
                  <a:cs typeface="+mn-cs"/>
                </a:rPr>
                <a:t>NARRAZIONE</a:t>
              </a:r>
              <a:r>
                <a:rPr lang="it-IT" sz="2400" dirty="0">
                  <a:latin typeface="+mn-lt"/>
                  <a:cs typeface="+mn-cs"/>
                </a:rPr>
                <a:t> (</a:t>
              </a:r>
              <a:r>
                <a:rPr lang="it-IT" sz="2400" i="1" dirty="0" err="1">
                  <a:latin typeface="+mn-lt"/>
                  <a:cs typeface="+mn-cs"/>
                </a:rPr>
                <a:t>diegesis</a:t>
              </a:r>
              <a:r>
                <a:rPr lang="it-IT" sz="2400" dirty="0">
                  <a:latin typeface="+mn-lt"/>
                  <a:cs typeface="+mn-cs"/>
                </a:rPr>
                <a:t>): parte centrale, esposizione </a:t>
              </a:r>
            </a:p>
            <a:p>
              <a:pPr fontAlgn="auto">
                <a:spcBef>
                  <a:spcPts val="0"/>
                </a:spcBef>
                <a:spcAft>
                  <a:spcPts val="0"/>
                </a:spcAft>
                <a:defRPr/>
              </a:pPr>
              <a:r>
                <a:rPr lang="it-IT" sz="2400" dirty="0">
                  <a:latin typeface="+mn-lt"/>
                  <a:cs typeface="+mn-cs"/>
                </a:rPr>
                <a:t>   argomento</a:t>
              </a:r>
            </a:p>
            <a:p>
              <a:pPr marL="285750" indent="-285750" fontAlgn="auto">
                <a:spcBef>
                  <a:spcPts val="0"/>
                </a:spcBef>
                <a:spcAft>
                  <a:spcPts val="0"/>
                </a:spcAft>
                <a:buFont typeface="Wingdings" panose="05000000000000000000" pitchFamily="2" charset="2"/>
                <a:buChar char="q"/>
                <a:defRPr/>
              </a:pPr>
              <a:r>
                <a:rPr lang="it-IT" sz="2400" u="sng" dirty="0">
                  <a:latin typeface="+mn-lt"/>
                  <a:cs typeface="+mn-cs"/>
                </a:rPr>
                <a:t>DIMOSTRAZIONE</a:t>
              </a:r>
              <a:r>
                <a:rPr lang="it-IT" sz="2400" dirty="0">
                  <a:latin typeface="+mn-lt"/>
                  <a:cs typeface="+mn-cs"/>
                </a:rPr>
                <a:t> (</a:t>
              </a:r>
              <a:r>
                <a:rPr lang="it-IT" sz="2400" i="1" dirty="0" err="1">
                  <a:latin typeface="+mn-lt"/>
                  <a:cs typeface="+mn-cs"/>
                </a:rPr>
                <a:t>apodeixis</a:t>
              </a:r>
              <a:r>
                <a:rPr lang="it-IT" sz="2400" dirty="0">
                  <a:latin typeface="+mn-lt"/>
                  <a:cs typeface="+mn-cs"/>
                </a:rPr>
                <a:t>): elencazione argomenti</a:t>
              </a:r>
            </a:p>
            <a:p>
              <a:pPr marL="285750" indent="-285750" fontAlgn="auto">
                <a:spcBef>
                  <a:spcPts val="0"/>
                </a:spcBef>
                <a:spcAft>
                  <a:spcPts val="0"/>
                </a:spcAft>
                <a:buFont typeface="Wingdings" panose="05000000000000000000" pitchFamily="2" charset="2"/>
                <a:buChar char="q"/>
                <a:defRPr/>
              </a:pPr>
              <a:r>
                <a:rPr lang="it-IT" sz="2400" u="sng" dirty="0">
                  <a:latin typeface="+mn-lt"/>
                  <a:cs typeface="+mn-cs"/>
                </a:rPr>
                <a:t>EPILOGO</a:t>
              </a:r>
              <a:r>
                <a:rPr lang="it-IT" sz="2400" dirty="0">
                  <a:latin typeface="+mn-lt"/>
                  <a:cs typeface="+mn-cs"/>
                </a:rPr>
                <a:t> (</a:t>
              </a:r>
              <a:r>
                <a:rPr lang="it-IT" sz="2400" i="1" dirty="0" err="1">
                  <a:latin typeface="+mn-lt"/>
                  <a:cs typeface="+mn-cs"/>
                </a:rPr>
                <a:t>epilogos</a:t>
              </a:r>
              <a:r>
                <a:rPr lang="it-IT" sz="2400" dirty="0">
                  <a:latin typeface="+mn-lt"/>
                  <a:cs typeface="+mn-cs"/>
                </a:rPr>
                <a:t>): parte finale, suscitazioni emotive e </a:t>
              </a:r>
            </a:p>
            <a:p>
              <a:pPr fontAlgn="auto">
                <a:spcBef>
                  <a:spcPts val="0"/>
                </a:spcBef>
                <a:spcAft>
                  <a:spcPts val="0"/>
                </a:spcAft>
                <a:defRPr/>
              </a:pPr>
              <a:r>
                <a:rPr lang="it-IT" sz="2400" dirty="0">
                  <a:latin typeface="+mn-lt"/>
                  <a:cs typeface="+mn-cs"/>
                </a:rPr>
                <a:t>   ricapitolazione</a:t>
              </a:r>
            </a:p>
          </p:txBody>
        </p:sp>
        <p:cxnSp>
          <p:nvCxnSpPr>
            <p:cNvPr id="4" name="Connettore 2 3"/>
            <p:cNvCxnSpPr/>
            <p:nvPr/>
          </p:nvCxnSpPr>
          <p:spPr>
            <a:xfrm>
              <a:off x="-570418" y="764009"/>
              <a:ext cx="6476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570418" y="1611729"/>
              <a:ext cx="6476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pic>
        <p:nvPicPr>
          <p:cNvPr id="40962" name="Immagine 2"/>
          <p:cNvPicPr>
            <a:picLocks noChangeAspect="1"/>
          </p:cNvPicPr>
          <p:nvPr/>
        </p:nvPicPr>
        <p:blipFill>
          <a:blip r:embed="rId2"/>
          <a:srcRect/>
          <a:stretch>
            <a:fillRect/>
          </a:stretch>
        </p:blipFill>
        <p:spPr bwMode="auto">
          <a:xfrm>
            <a:off x="10336213" y="0"/>
            <a:ext cx="1987550" cy="493713"/>
          </a:xfrm>
          <a:prstGeom prst="rect">
            <a:avLst/>
          </a:prstGeom>
          <a:noFill/>
          <a:ln w="9525">
            <a:noFill/>
            <a:miter lim="800000"/>
            <a:headEnd/>
            <a:tailEnd/>
          </a:ln>
        </p:spPr>
      </p:pic>
      <p:pic>
        <p:nvPicPr>
          <p:cNvPr id="40963" name="Immagine 4"/>
          <p:cNvPicPr>
            <a:picLocks noChangeAspect="1"/>
          </p:cNvPicPr>
          <p:nvPr/>
        </p:nvPicPr>
        <p:blipFill>
          <a:blip r:embed="rId3"/>
          <a:srcRect/>
          <a:stretch>
            <a:fillRect/>
          </a:stretch>
        </p:blipFill>
        <p:spPr bwMode="auto">
          <a:xfrm>
            <a:off x="8407400" y="2057400"/>
            <a:ext cx="2609850" cy="32956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436563" y="342900"/>
            <a:ext cx="12192000" cy="1049338"/>
          </a:xfrm>
        </p:spPr>
        <p:txBody>
          <a:bodyPr>
            <a:noAutofit/>
          </a:bodyPr>
          <a:lstStyle/>
          <a:p>
            <a:pPr fontAlgn="auto">
              <a:spcAft>
                <a:spcPts val="0"/>
              </a:spcAft>
              <a:defRPr/>
            </a:pPr>
            <a:r>
              <a:rPr lang="it-IT" sz="4800" dirty="0"/>
              <a:t>LA LEGALITÀ DALLA REPUBBLICA DI PLATONE...</a:t>
            </a:r>
            <a:br>
              <a:rPr lang="it-IT" sz="4800" dirty="0"/>
            </a:br>
            <a:endParaRPr lang="it-IT" sz="4800" dirty="0"/>
          </a:p>
        </p:txBody>
      </p:sp>
      <p:sp>
        <p:nvSpPr>
          <p:cNvPr id="15362" name="Segnaposto contenuto 2"/>
          <p:cNvSpPr>
            <a:spLocks noGrp="1"/>
          </p:cNvSpPr>
          <p:nvPr>
            <p:ph idx="1"/>
          </p:nvPr>
        </p:nvSpPr>
        <p:spPr>
          <a:xfrm>
            <a:off x="1450975" y="2016125"/>
            <a:ext cx="8110538" cy="3449638"/>
          </a:xfrm>
        </p:spPr>
        <p:txBody>
          <a:bodyPr/>
          <a:lstStyle/>
          <a:p>
            <a:pPr marL="0" indent="0">
              <a:buFont typeface="Arial" charset="0"/>
              <a:buNone/>
            </a:pPr>
            <a:r>
              <a:rPr lang="it-IT" sz="2400" smtClean="0"/>
              <a:t>Platone è convinto che per poter governare uno Stato, e quindi per fare in modo che gli uomini imparino ad essere veri cittadini, c’è bisogno delle leggi. Il filosofo è infatti consapevole della debolezza della natura umana, e perciò ritiene indispensabile che anche in uno Stato bene ordinato vi siano leggi e sanzioni penali. Ma la legge deve conservare la sua funzione educativa; non deve solo comandare, ma anche convincere e persuadere della propria bontà̀ e necessità.</a:t>
            </a:r>
          </a:p>
          <a:p>
            <a:pPr marL="0" indent="0">
              <a:buFont typeface="Arial" charset="0"/>
              <a:buNone/>
            </a:pPr>
            <a:endParaRPr lang="it-IT" smtClean="0"/>
          </a:p>
          <a:p>
            <a:pPr marL="0" indent="0">
              <a:buFont typeface="Arial" charset="0"/>
              <a:buNone/>
            </a:pPr>
            <a:endParaRPr lang="it-IT" smtClean="0"/>
          </a:p>
        </p:txBody>
      </p:sp>
      <p:pic>
        <p:nvPicPr>
          <p:cNvPr id="15363" name="Immagine 3"/>
          <p:cNvPicPr>
            <a:picLocks noChangeAspect="1"/>
          </p:cNvPicPr>
          <p:nvPr/>
        </p:nvPicPr>
        <p:blipFill>
          <a:blip r:embed="rId2"/>
          <a:srcRect/>
          <a:stretch>
            <a:fillRect/>
          </a:stretch>
        </p:blipFill>
        <p:spPr bwMode="auto">
          <a:xfrm>
            <a:off x="10509250" y="-65088"/>
            <a:ext cx="1682750" cy="493713"/>
          </a:xfrm>
          <a:prstGeom prst="rect">
            <a:avLst/>
          </a:prstGeom>
          <a:noFill/>
          <a:ln w="9525">
            <a:noFill/>
            <a:miter lim="800000"/>
            <a:headEnd/>
            <a:tailEnd/>
          </a:ln>
        </p:spPr>
      </p:pic>
      <p:pic>
        <p:nvPicPr>
          <p:cNvPr id="15364" name="Immagine 4"/>
          <p:cNvPicPr>
            <a:picLocks noChangeAspect="1"/>
          </p:cNvPicPr>
          <p:nvPr/>
        </p:nvPicPr>
        <p:blipFill>
          <a:blip r:embed="rId3"/>
          <a:srcRect/>
          <a:stretch>
            <a:fillRect/>
          </a:stretch>
        </p:blipFill>
        <p:spPr bwMode="auto">
          <a:xfrm>
            <a:off x="9575800" y="2312988"/>
            <a:ext cx="1895475" cy="2857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468313" y="795338"/>
            <a:ext cx="9604375" cy="1049337"/>
          </a:xfrm>
        </p:spPr>
        <p:txBody>
          <a:bodyPr/>
          <a:lstStyle/>
          <a:p>
            <a:pPr fontAlgn="auto">
              <a:spcAft>
                <a:spcPts val="0"/>
              </a:spcAft>
              <a:defRPr/>
            </a:pPr>
            <a:r>
              <a:rPr lang="it-IT" sz="4800" dirty="0"/>
              <a:t>...AL PRINCIPE DI MACHIAVELLI</a:t>
            </a:r>
            <a:br>
              <a:rPr lang="it-IT" sz="4800" dirty="0"/>
            </a:br>
            <a:endParaRPr lang="it-IT" dirty="0"/>
          </a:p>
        </p:txBody>
      </p:sp>
      <p:sp>
        <p:nvSpPr>
          <p:cNvPr id="16386" name="Segnaposto contenuto 2"/>
          <p:cNvSpPr>
            <a:spLocks noGrp="1"/>
          </p:cNvSpPr>
          <p:nvPr>
            <p:ph idx="1"/>
          </p:nvPr>
        </p:nvSpPr>
        <p:spPr/>
        <p:txBody>
          <a:bodyPr/>
          <a:lstStyle/>
          <a:p>
            <a:pPr>
              <a:lnSpc>
                <a:spcPct val="100000"/>
              </a:lnSpc>
            </a:pPr>
            <a:r>
              <a:rPr lang="it-IT" sz="2400" smtClean="0"/>
              <a:t>Nel suo trattato politico, Machiavelli affronta i temi della varietà dei vari tipi di principati, il problema delle milizie e illustra con spregiudicatezza le norme a cui deve attenersi il principe.</a:t>
            </a:r>
          </a:p>
          <a:p>
            <a:pPr>
              <a:lnSpc>
                <a:spcPct val="100000"/>
              </a:lnSpc>
            </a:pPr>
            <a:r>
              <a:rPr lang="it-IT" sz="2400" smtClean="0"/>
              <a:t>Lo Stato ideale è definito come lo Stato in cui regnano leggi e un buon</a:t>
            </a:r>
            <a:endParaRPr lang="it-IT" smtClean="0"/>
          </a:p>
        </p:txBody>
      </p:sp>
      <p:pic>
        <p:nvPicPr>
          <p:cNvPr id="16387" name="Immagine 3"/>
          <p:cNvPicPr>
            <a:picLocks noChangeAspect="1"/>
          </p:cNvPicPr>
          <p:nvPr/>
        </p:nvPicPr>
        <p:blipFill>
          <a:blip r:embed="rId2"/>
          <a:srcRect/>
          <a:stretch>
            <a:fillRect/>
          </a:stretch>
        </p:blipFill>
        <p:spPr bwMode="auto">
          <a:xfrm>
            <a:off x="10509250" y="0"/>
            <a:ext cx="1682750" cy="493713"/>
          </a:xfrm>
          <a:prstGeom prst="rect">
            <a:avLst/>
          </a:prstGeom>
          <a:noFill/>
          <a:ln w="9525">
            <a:noFill/>
            <a:miter lim="800000"/>
            <a:headEnd/>
            <a:tailEnd/>
          </a:ln>
        </p:spPr>
      </p:pic>
      <p:pic>
        <p:nvPicPr>
          <p:cNvPr id="16388" name="Immagine 4"/>
          <p:cNvPicPr>
            <a:picLocks noChangeAspect="1"/>
          </p:cNvPicPr>
          <p:nvPr/>
        </p:nvPicPr>
        <p:blipFill>
          <a:blip r:embed="rId3"/>
          <a:srcRect/>
          <a:stretch>
            <a:fillRect/>
          </a:stretch>
        </p:blipFill>
        <p:spPr bwMode="auto">
          <a:xfrm>
            <a:off x="231775" y="3741738"/>
            <a:ext cx="3043238" cy="2206625"/>
          </a:xfrm>
          <a:prstGeom prst="rect">
            <a:avLst/>
          </a:prstGeom>
          <a:noFill/>
          <a:ln w="9525">
            <a:noFill/>
            <a:miter lim="800000"/>
            <a:headEnd/>
            <a:tailEnd/>
          </a:ln>
        </p:spPr>
      </p:pic>
      <p:sp>
        <p:nvSpPr>
          <p:cNvPr id="16389" name="CasellaDiTesto 9"/>
          <p:cNvSpPr txBox="1">
            <a:spLocks noChangeArrowheads="1"/>
          </p:cNvSpPr>
          <p:nvPr/>
        </p:nvSpPr>
        <p:spPr bwMode="auto">
          <a:xfrm>
            <a:off x="3311525" y="3581400"/>
            <a:ext cx="7743825" cy="1939925"/>
          </a:xfrm>
          <a:prstGeom prst="rect">
            <a:avLst/>
          </a:prstGeom>
          <a:noFill/>
          <a:ln w="9525">
            <a:noFill/>
            <a:miter lim="800000"/>
            <a:headEnd/>
            <a:tailEnd/>
          </a:ln>
        </p:spPr>
        <p:txBody>
          <a:bodyPr>
            <a:spAutoFit/>
          </a:bodyPr>
          <a:lstStyle/>
          <a:p>
            <a:r>
              <a:rPr lang="it-IT" sz="2400">
                <a:latin typeface="Gill Sans MT" pitchFamily="34" charset="0"/>
              </a:rPr>
              <a:t>principe; la salvezza di questo, infatti, è necessaria e deve venire prima delle personali convinzioni etiche del Principe, poiché egli non è il padrone, bensì il servitore dello Stato.</a:t>
            </a:r>
          </a:p>
          <a:p>
            <a:r>
              <a:rPr lang="it-IT" sz="2400">
                <a:latin typeface="Gill Sans MT" pitchFamily="34" charset="0"/>
              </a:rPr>
              <a:t>« perché un principe che può fare quello che vuole è un pazzo; un popolo che può fare ciò che vuole non è savio.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579438" y="866775"/>
            <a:ext cx="10475912" cy="1049338"/>
          </a:xfrm>
        </p:spPr>
        <p:txBody>
          <a:bodyPr/>
          <a:lstStyle/>
          <a:p>
            <a:pPr fontAlgn="auto">
              <a:spcAft>
                <a:spcPts val="0"/>
              </a:spcAft>
              <a:defRPr/>
            </a:pPr>
            <a:r>
              <a:rPr lang="it-IT" sz="4800" dirty="0"/>
              <a:t>IL PRINCIPIO DI LEGALITÀ OGGI</a:t>
            </a:r>
            <a:br>
              <a:rPr lang="it-IT" sz="4800" dirty="0"/>
            </a:br>
            <a:r>
              <a:rPr lang="it-IT" sz="4800" dirty="0"/>
              <a:t/>
            </a:r>
            <a:br>
              <a:rPr lang="it-IT" sz="4800" dirty="0"/>
            </a:br>
            <a:endParaRPr lang="it-IT" dirty="0"/>
          </a:p>
        </p:txBody>
      </p:sp>
      <p:sp>
        <p:nvSpPr>
          <p:cNvPr id="3" name="Segnaposto contenuto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it-IT" sz="2400" dirty="0"/>
              <a:t>Oggi il principio di legalità è alla base della nostra Costituzione, che è  esercitata nei tribunali da autorità competenti. Il termine tribunale si riferisce infatti al luogo in cui viene amministrata la giustizia o all'edificio dove hanno sede i giudici, quanto al giudice stesso, sia in modo generico, che come denominazione di uno specifico organo, per lo più collegiale, e dell'ufficio giudiziario di cui fa parte.</a:t>
            </a:r>
          </a:p>
          <a:p>
            <a:pPr fontAlgn="auto">
              <a:spcAft>
                <a:spcPts val="0"/>
              </a:spcAft>
              <a:buFont typeface="Arial" panose="020B0604020202020204" pitchFamily="34" charset="0"/>
              <a:buChar char="•"/>
              <a:defRPr/>
            </a:pPr>
            <a:endParaRPr lang="it-IT" dirty="0"/>
          </a:p>
        </p:txBody>
      </p:sp>
      <p:pic>
        <p:nvPicPr>
          <p:cNvPr id="17411" name="Immagine 3"/>
          <p:cNvPicPr>
            <a:picLocks noChangeAspect="1"/>
          </p:cNvPicPr>
          <p:nvPr/>
        </p:nvPicPr>
        <p:blipFill>
          <a:blip r:embed="rId2"/>
          <a:srcRect/>
          <a:stretch>
            <a:fillRect/>
          </a:stretch>
        </p:blipFill>
        <p:spPr bwMode="auto">
          <a:xfrm>
            <a:off x="10509250" y="0"/>
            <a:ext cx="1682750" cy="4937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extLst>
          </p:cNvPr>
          <p:cNvSpPr>
            <a:spLocks noGrp="1"/>
          </p:cNvSpPr>
          <p:nvPr>
            <p:ph type="title"/>
          </p:nvPr>
        </p:nvSpPr>
        <p:spPr>
          <a:xfrm>
            <a:off x="423863" y="960438"/>
            <a:ext cx="10515600" cy="1325562"/>
          </a:xfrm>
        </p:spPr>
        <p:txBody>
          <a:bodyPr/>
          <a:lstStyle/>
          <a:p>
            <a:pPr fontAlgn="auto">
              <a:spcAft>
                <a:spcPts val="0"/>
              </a:spcAft>
              <a:defRPr/>
            </a:pPr>
            <a:r>
              <a:rPr lang="it-IT" sz="4800" dirty="0"/>
              <a:t>LA GIUSTIZIA</a:t>
            </a:r>
          </a:p>
        </p:txBody>
      </p:sp>
      <p:sp>
        <p:nvSpPr>
          <p:cNvPr id="18434" name="Segnaposto contenuto 2"/>
          <p:cNvSpPr>
            <a:spLocks noGrp="1"/>
          </p:cNvSpPr>
          <p:nvPr>
            <p:ph idx="1"/>
          </p:nvPr>
        </p:nvSpPr>
        <p:spPr>
          <a:xfrm>
            <a:off x="1454150" y="1916113"/>
            <a:ext cx="9620250" cy="3987800"/>
          </a:xfrm>
        </p:spPr>
        <p:txBody>
          <a:bodyPr/>
          <a:lstStyle/>
          <a:p>
            <a:pPr marL="0" indent="0">
              <a:lnSpc>
                <a:spcPct val="100000"/>
              </a:lnSpc>
              <a:buFont typeface="Arial" charset="0"/>
              <a:buNone/>
            </a:pPr>
            <a:r>
              <a:rPr lang="it-IT" sz="2400" smtClean="0"/>
              <a:t>1. La virtù rappresentata dalla volontà di riconoscere e rispettare il diritto di ognuno mediante l'attribuzione di quanto gli è dovuto secondo la ragione e la legge.</a:t>
            </a:r>
          </a:p>
          <a:p>
            <a:pPr marL="0" indent="0">
              <a:lnSpc>
                <a:spcPct val="100000"/>
              </a:lnSpc>
              <a:buFont typeface="Arial" charset="0"/>
              <a:buNone/>
            </a:pPr>
            <a:r>
              <a:rPr lang="it-IT" sz="2400" smtClean="0"/>
              <a:t>2. Conformità a un diritto naturale o positivo.</a:t>
            </a:r>
          </a:p>
          <a:p>
            <a:pPr marL="0" indent="0">
              <a:lnSpc>
                <a:spcPct val="100000"/>
              </a:lnSpc>
              <a:buFont typeface="Arial" charset="0"/>
              <a:buNone/>
            </a:pPr>
            <a:r>
              <a:rPr lang="it-IT" sz="2400" smtClean="0"/>
              <a:t>Per definire il concetto di giustizia alcuni termini sono necessari:</a:t>
            </a:r>
          </a:p>
          <a:p>
            <a:pPr marL="0" indent="0">
              <a:lnSpc>
                <a:spcPct val="100000"/>
              </a:lnSpc>
              <a:buFont typeface="Arial" charset="0"/>
              <a:buNone/>
            </a:pPr>
            <a:r>
              <a:rPr lang="it-IT" sz="2400" smtClean="0"/>
              <a:t>- virtù</a:t>
            </a:r>
          </a:p>
          <a:p>
            <a:pPr marL="0" indent="0">
              <a:lnSpc>
                <a:spcPct val="100000"/>
              </a:lnSpc>
              <a:buFont typeface="Arial" charset="0"/>
              <a:buNone/>
            </a:pPr>
            <a:r>
              <a:rPr lang="it-IT" sz="2400" smtClean="0"/>
              <a:t>- diritto naturale e positivo</a:t>
            </a:r>
          </a:p>
          <a:p>
            <a:pPr marL="0" indent="0">
              <a:lnSpc>
                <a:spcPct val="100000"/>
              </a:lnSpc>
              <a:buFont typeface="Arial" charset="0"/>
              <a:buNone/>
            </a:pPr>
            <a:r>
              <a:rPr lang="it-IT" sz="2400" smtClean="0"/>
              <a:t>- riconoscere e rispettare</a:t>
            </a:r>
          </a:p>
          <a:p>
            <a:pPr marL="0" indent="0">
              <a:lnSpc>
                <a:spcPct val="100000"/>
              </a:lnSpc>
              <a:buFont typeface="Arial" charset="0"/>
              <a:buNone/>
            </a:pPr>
            <a:r>
              <a:rPr lang="it-IT" sz="2400" smtClean="0"/>
              <a:t>- legge</a:t>
            </a:r>
          </a:p>
        </p:txBody>
      </p:sp>
      <p:sp>
        <p:nvSpPr>
          <p:cNvPr id="18435" name="CasellaDiTesto 4"/>
          <p:cNvSpPr txBox="1">
            <a:spLocks noChangeArrowheads="1"/>
          </p:cNvSpPr>
          <p:nvPr/>
        </p:nvSpPr>
        <p:spPr bwMode="auto">
          <a:xfrm>
            <a:off x="10709275" y="-4763"/>
            <a:ext cx="1482725" cy="369888"/>
          </a:xfrm>
          <a:prstGeom prst="rect">
            <a:avLst/>
          </a:prstGeom>
          <a:noFill/>
          <a:ln w="9525">
            <a:noFill/>
            <a:miter lim="800000"/>
            <a:headEnd/>
            <a:tailEnd/>
          </a:ln>
        </p:spPr>
        <p:txBody>
          <a:bodyPr>
            <a:spAutoFit/>
          </a:bodyPr>
          <a:lstStyle/>
          <a:p>
            <a:r>
              <a:rPr lang="it-IT">
                <a:latin typeface="Gill Sans MT" pitchFamily="34" charset="0"/>
              </a:rPr>
              <a:t>Tecla Celora</a:t>
            </a:r>
          </a:p>
        </p:txBody>
      </p:sp>
      <p:pic>
        <p:nvPicPr>
          <p:cNvPr id="18436" name="Immagine 5"/>
          <p:cNvPicPr>
            <a:picLocks noChangeAspect="1"/>
          </p:cNvPicPr>
          <p:nvPr/>
        </p:nvPicPr>
        <p:blipFill>
          <a:blip r:embed="rId2"/>
          <a:srcRect/>
          <a:stretch>
            <a:fillRect/>
          </a:stretch>
        </p:blipFill>
        <p:spPr bwMode="auto">
          <a:xfrm>
            <a:off x="5834063" y="4102100"/>
            <a:ext cx="3222625" cy="1930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extLst>
          </p:cNvPr>
          <p:cNvSpPr>
            <a:spLocks noGrp="1" noChangeArrowheads="1"/>
          </p:cNvSpPr>
          <p:nvPr>
            <p:ph type="title"/>
          </p:nvPr>
        </p:nvSpPr>
        <p:spPr>
          <a:xfrm>
            <a:off x="431800" y="966788"/>
            <a:ext cx="10915650" cy="1049337"/>
          </a:xfrm>
        </p:spPr>
        <p:txBody>
          <a:bodyPr/>
          <a:lstStyle/>
          <a:p>
            <a:pPr fontAlgn="auto">
              <a:spcAft>
                <a:spcPts val="0"/>
              </a:spcAft>
              <a:defRPr/>
            </a:pPr>
            <a:r>
              <a:rPr lang="it-IT" altLang="it-IT" sz="4800" dirty="0"/>
              <a:t>La giustizia secondo Platone </a:t>
            </a:r>
          </a:p>
        </p:txBody>
      </p:sp>
      <p:sp>
        <p:nvSpPr>
          <p:cNvPr id="19458" name="Rectangle 3"/>
          <p:cNvSpPr>
            <a:spLocks noGrp="1" noChangeArrowheads="1"/>
          </p:cNvSpPr>
          <p:nvPr>
            <p:ph idx="1"/>
          </p:nvPr>
        </p:nvSpPr>
        <p:spPr>
          <a:xfrm>
            <a:off x="1450975" y="2016125"/>
            <a:ext cx="6275388" cy="3511550"/>
          </a:xfrm>
        </p:spPr>
        <p:txBody>
          <a:bodyPr/>
          <a:lstStyle/>
          <a:p>
            <a:pPr marL="0" indent="0">
              <a:lnSpc>
                <a:spcPct val="90000"/>
              </a:lnSpc>
              <a:buFont typeface="Arial" charset="0"/>
              <a:buNone/>
            </a:pPr>
            <a:r>
              <a:rPr lang="it-IT" altLang="ja-JP" sz="2400" smtClean="0">
                <a:ea typeface="ＭＳ Ｐゴシック" pitchFamily="34" charset="-128"/>
              </a:rPr>
              <a:t>Il tema della giustizia è il centro di gravità della filosofia di Platone. Più precisamente: l’idea di giustizia e l’idea di Bene nella concezione di Platone sono inseparabili poiché la giustizia è il configurarsi delle cose in un ordine globale tale da rispecchiare il Bene. </a:t>
            </a:r>
            <a:endParaRPr lang="it-IT" altLang="it-IT" sz="2400" smtClean="0"/>
          </a:p>
        </p:txBody>
      </p:sp>
      <p:pic>
        <p:nvPicPr>
          <p:cNvPr id="19459" name="Picture 5" descr="Risultati immagini per immagini platone"/>
          <p:cNvPicPr>
            <a:picLocks noChangeAspect="1" noChangeArrowheads="1"/>
          </p:cNvPicPr>
          <p:nvPr/>
        </p:nvPicPr>
        <p:blipFill>
          <a:blip r:embed="rId2"/>
          <a:srcRect/>
          <a:stretch>
            <a:fillRect/>
          </a:stretch>
        </p:blipFill>
        <p:spPr bwMode="auto">
          <a:xfrm>
            <a:off x="7994650" y="2173288"/>
            <a:ext cx="2100263" cy="3135312"/>
          </a:xfrm>
          <a:prstGeom prst="rect">
            <a:avLst/>
          </a:prstGeom>
          <a:noFill/>
          <a:ln w="9525">
            <a:noFill/>
            <a:miter lim="800000"/>
            <a:headEnd/>
            <a:tailEnd/>
          </a:ln>
        </p:spPr>
      </p:pic>
      <p:sp>
        <p:nvSpPr>
          <p:cNvPr id="19460" name="CasellaDiTesto 3"/>
          <p:cNvSpPr txBox="1">
            <a:spLocks noChangeArrowheads="1"/>
          </p:cNvSpPr>
          <p:nvPr/>
        </p:nvSpPr>
        <p:spPr bwMode="auto">
          <a:xfrm>
            <a:off x="10404475" y="73025"/>
            <a:ext cx="1979613" cy="368300"/>
          </a:xfrm>
          <a:prstGeom prst="rect">
            <a:avLst/>
          </a:prstGeom>
          <a:noFill/>
          <a:ln w="9525">
            <a:noFill/>
            <a:miter lim="800000"/>
            <a:headEnd/>
            <a:tailEnd/>
          </a:ln>
        </p:spPr>
        <p:txBody>
          <a:bodyPr>
            <a:spAutoFit/>
          </a:bodyPr>
          <a:lstStyle/>
          <a:p>
            <a:r>
              <a:rPr lang="it-IT">
                <a:latin typeface="Gill Sans MT" pitchFamily="34" charset="0"/>
              </a:rPr>
              <a:t>Chiara Di Napoli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extLst>
          </p:cNvPr>
          <p:cNvSpPr>
            <a:spLocks noGrp="1" noChangeArrowheads="1"/>
          </p:cNvSpPr>
          <p:nvPr>
            <p:ph type="title"/>
          </p:nvPr>
        </p:nvSpPr>
        <p:spPr>
          <a:xfrm>
            <a:off x="204788" y="966788"/>
            <a:ext cx="11782425" cy="1049337"/>
          </a:xfrm>
        </p:spPr>
        <p:txBody>
          <a:bodyPr>
            <a:noAutofit/>
          </a:bodyPr>
          <a:lstStyle/>
          <a:p>
            <a:pPr fontAlgn="auto">
              <a:spcAft>
                <a:spcPts val="0"/>
              </a:spcAft>
              <a:defRPr/>
            </a:pPr>
            <a:r>
              <a:rPr lang="it-IT" altLang="it-IT" sz="4800" dirty="0"/>
              <a:t>La giustizia secondo lo STOICISMO</a:t>
            </a:r>
          </a:p>
        </p:txBody>
      </p:sp>
      <p:sp>
        <p:nvSpPr>
          <p:cNvPr id="20482" name="Rectangle 3"/>
          <p:cNvSpPr>
            <a:spLocks noGrp="1" noChangeArrowheads="1"/>
          </p:cNvSpPr>
          <p:nvPr>
            <p:ph idx="1"/>
          </p:nvPr>
        </p:nvSpPr>
        <p:spPr>
          <a:xfrm>
            <a:off x="1366838" y="2016125"/>
            <a:ext cx="9634537" cy="3449638"/>
          </a:xfrm>
        </p:spPr>
        <p:txBody>
          <a:bodyPr/>
          <a:lstStyle/>
          <a:p>
            <a:pPr>
              <a:lnSpc>
                <a:spcPct val="90000"/>
              </a:lnSpc>
            </a:pPr>
            <a:r>
              <a:rPr lang="it-IT" altLang="ja-JP" sz="2400" smtClean="0">
                <a:ea typeface="ＭＳ Ｐゴシック" pitchFamily="34" charset="-128"/>
              </a:rPr>
              <a:t>Secondo gli stoici lo scopo della vita è raggiungere la felicità. La giustizia è l’azione della stessa ragione divina, alla quale si aspira la legge naturale della comunità umana. </a:t>
            </a:r>
          </a:p>
          <a:p>
            <a:pPr>
              <a:lnSpc>
                <a:spcPct val="90000"/>
              </a:lnSpc>
            </a:pPr>
            <a:endParaRPr lang="it-IT" altLang="ja-JP" sz="2400" smtClean="0">
              <a:ea typeface="ＭＳ Ｐゴシック" pitchFamily="34" charset="-128"/>
            </a:endParaRPr>
          </a:p>
          <a:p>
            <a:pPr>
              <a:lnSpc>
                <a:spcPct val="90000"/>
              </a:lnSpc>
              <a:buFontTx/>
              <a:buNone/>
            </a:pPr>
            <a:r>
              <a:rPr lang="it-IT" altLang="it-IT" smtClean="0"/>
              <a:t>“ </a:t>
            </a:r>
            <a:r>
              <a:rPr lang="it-IT" altLang="it-IT" i="1" smtClean="0"/>
              <a:t>Vi è certo una vera legge, la retta ragione conforme a natura, diffusa fra tutti, costante, eterna, che con il suo comando invita al dovere e con il suo divieto distoglie dalla frode. […] Essa non sarà diversa a Roma  o ad Atene o dall’oggi al domani, ma come unica, eterna, immutabile legge governerà tutti i popoli e in ogni momento”</a:t>
            </a:r>
            <a:endParaRPr lang="it-IT" altLang="it-IT" smtClean="0"/>
          </a:p>
        </p:txBody>
      </p:sp>
      <p:pic>
        <p:nvPicPr>
          <p:cNvPr id="20483" name="Immagine 1"/>
          <p:cNvPicPr>
            <a:picLocks noChangeAspect="1"/>
          </p:cNvPicPr>
          <p:nvPr/>
        </p:nvPicPr>
        <p:blipFill>
          <a:blip r:embed="rId2"/>
          <a:srcRect/>
          <a:stretch>
            <a:fillRect/>
          </a:stretch>
        </p:blipFill>
        <p:spPr bwMode="auto">
          <a:xfrm>
            <a:off x="10393363" y="-52388"/>
            <a:ext cx="1798637" cy="4937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extLst>
          </p:cNvPr>
          <p:cNvSpPr>
            <a:spLocks noGrp="1" noChangeArrowheads="1"/>
          </p:cNvSpPr>
          <p:nvPr>
            <p:ph type="title"/>
          </p:nvPr>
        </p:nvSpPr>
        <p:spPr>
          <a:xfrm>
            <a:off x="269875" y="966788"/>
            <a:ext cx="10785475" cy="1049337"/>
          </a:xfrm>
        </p:spPr>
        <p:txBody>
          <a:bodyPr/>
          <a:lstStyle/>
          <a:p>
            <a:pPr fontAlgn="auto">
              <a:spcAft>
                <a:spcPts val="0"/>
              </a:spcAft>
              <a:defRPr/>
            </a:pPr>
            <a:r>
              <a:rPr lang="it-IT" altLang="it-IT" sz="4800" dirty="0"/>
              <a:t>La giustizia secondo Aristotele</a:t>
            </a:r>
          </a:p>
        </p:txBody>
      </p:sp>
      <p:sp>
        <p:nvSpPr>
          <p:cNvPr id="21506" name="Rectangle 3"/>
          <p:cNvSpPr>
            <a:spLocks noGrp="1" noChangeArrowheads="1"/>
          </p:cNvSpPr>
          <p:nvPr>
            <p:ph idx="1"/>
          </p:nvPr>
        </p:nvSpPr>
        <p:spPr>
          <a:xfrm>
            <a:off x="4167188" y="2016125"/>
            <a:ext cx="6888162" cy="3449638"/>
          </a:xfrm>
        </p:spPr>
        <p:txBody>
          <a:bodyPr/>
          <a:lstStyle/>
          <a:p>
            <a:pPr marL="0" indent="0">
              <a:lnSpc>
                <a:spcPct val="90000"/>
              </a:lnSpc>
              <a:buFont typeface="Arial" charset="0"/>
              <a:buNone/>
            </a:pPr>
            <a:r>
              <a:rPr lang="it-IT" altLang="ja-JP" sz="2400" smtClean="0">
                <a:ea typeface="ＭＳ Ｐゴシック" pitchFamily="34" charset="-128"/>
              </a:rPr>
              <a:t>“</a:t>
            </a:r>
            <a:r>
              <a:rPr lang="it-IT" altLang="ja-JP" sz="2400" i="1" smtClean="0">
                <a:ea typeface="ＭＳ Ｐゴシック" pitchFamily="34" charset="-128"/>
              </a:rPr>
              <a:t>Giusto è colui che obbedisce alle leggi, laddove, ovviamente, le leggi siano buone</a:t>
            </a:r>
            <a:r>
              <a:rPr lang="it-IT" altLang="ja-JP" sz="2400" smtClean="0">
                <a:ea typeface="ＭＳ Ｐゴシック" pitchFamily="34" charset="-128"/>
              </a:rPr>
              <a:t>” Il filosofo propone una distinzione tra due modi ben precisi di intendere la giustizia, l'una riferita alla vita pubblica, giustizia DISTRIBUTIVA e l'altra riferita ai rapporti privati, giustizia COMMUTATIVA. </a:t>
            </a:r>
            <a:endParaRPr lang="it-IT" altLang="it-IT" sz="2400" smtClean="0"/>
          </a:p>
        </p:txBody>
      </p:sp>
      <p:pic>
        <p:nvPicPr>
          <p:cNvPr id="21507" name="Picture 5" descr="Risultati immagini per immagini aristotele"/>
          <p:cNvPicPr>
            <a:picLocks noChangeAspect="1" noChangeArrowheads="1"/>
          </p:cNvPicPr>
          <p:nvPr/>
        </p:nvPicPr>
        <p:blipFill>
          <a:blip r:embed="rId2"/>
          <a:srcRect/>
          <a:stretch>
            <a:fillRect/>
          </a:stretch>
        </p:blipFill>
        <p:spPr bwMode="auto">
          <a:xfrm>
            <a:off x="1560513" y="2082800"/>
            <a:ext cx="2508250" cy="3141663"/>
          </a:xfrm>
          <a:prstGeom prst="rect">
            <a:avLst/>
          </a:prstGeom>
          <a:noFill/>
          <a:ln w="9525">
            <a:noFill/>
            <a:miter lim="800000"/>
            <a:headEnd/>
            <a:tailEnd/>
          </a:ln>
        </p:spPr>
      </p:pic>
      <p:pic>
        <p:nvPicPr>
          <p:cNvPr id="21508" name="Immagine 1"/>
          <p:cNvPicPr>
            <a:picLocks noChangeAspect="1"/>
          </p:cNvPicPr>
          <p:nvPr/>
        </p:nvPicPr>
        <p:blipFill>
          <a:blip r:embed="rId3"/>
          <a:srcRect/>
          <a:stretch>
            <a:fillRect/>
          </a:stretch>
        </p:blipFill>
        <p:spPr bwMode="auto">
          <a:xfrm>
            <a:off x="10393363" y="0"/>
            <a:ext cx="1798637" cy="4937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Raccolta">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283</TotalTime>
  <Words>1793</Words>
  <Application>Microsoft Office PowerPoint</Application>
  <PresentationFormat>Personalizzato</PresentationFormat>
  <Paragraphs>142</Paragraphs>
  <Slides>28</Slides>
  <Notes>0</Notes>
  <HiddenSlides>0</HiddenSlides>
  <MMClips>0</MMClips>
  <ScaleCrop>false</ScaleCrop>
  <HeadingPairs>
    <vt:vector size="6" baseType="variant">
      <vt:variant>
        <vt:lpstr>Caratteri utilizzati</vt:lpstr>
      </vt:variant>
      <vt:variant>
        <vt:i4>6</vt:i4>
      </vt:variant>
      <vt:variant>
        <vt:lpstr>Modello struttura</vt:lpstr>
      </vt:variant>
      <vt:variant>
        <vt:i4>11</vt:i4>
      </vt:variant>
      <vt:variant>
        <vt:lpstr>Titoli diapositive</vt:lpstr>
      </vt:variant>
      <vt:variant>
        <vt:i4>28</vt:i4>
      </vt:variant>
    </vt:vector>
  </HeadingPairs>
  <TitlesOfParts>
    <vt:vector size="45" baseType="lpstr">
      <vt:lpstr>Gill Sans MT</vt:lpstr>
      <vt:lpstr>Arial</vt:lpstr>
      <vt:lpstr>Calibri</vt:lpstr>
      <vt:lpstr>Times New Roman</vt:lpstr>
      <vt:lpstr>ＭＳ Ｐゴシック</vt:lpstr>
      <vt:lpstr>Wingdings</vt:lpstr>
      <vt:lpstr>Raccolta</vt:lpstr>
      <vt:lpstr>Raccolta</vt:lpstr>
      <vt:lpstr>Raccolta</vt:lpstr>
      <vt:lpstr>Raccolta</vt:lpstr>
      <vt:lpstr>Raccolta</vt:lpstr>
      <vt:lpstr>Raccolta</vt:lpstr>
      <vt:lpstr>Raccolta</vt:lpstr>
      <vt:lpstr>Raccolta</vt:lpstr>
      <vt:lpstr>Raccolta</vt:lpstr>
      <vt:lpstr>Raccolta</vt:lpstr>
      <vt:lpstr>Raccolta</vt:lpstr>
      <vt:lpstr>LEGALITÀ: CONCETTI ED ESPERIENZE</vt:lpstr>
      <vt:lpstr>LA LEGALITÀ </vt:lpstr>
      <vt:lpstr>LA LEGALITÀ DALLA REPUBBLICA DI PLATONE... </vt:lpstr>
      <vt:lpstr>...AL PRINCIPE DI MACHIAVELLI </vt:lpstr>
      <vt:lpstr>IL PRINCIPIO DI LEGALITÀ OGGI  </vt:lpstr>
      <vt:lpstr>LA GIUSTIZIA</vt:lpstr>
      <vt:lpstr>LA GIUSTIZIA SECONDO PLATONE </vt:lpstr>
      <vt:lpstr>LA GIUSTIZIA SECONDO LO STOICISMO</vt:lpstr>
      <vt:lpstr>LA GIUSTIZIA SECONDO ARISTOTELE</vt:lpstr>
      <vt:lpstr>LE GRIDE, PROMESSI SPOSI GIUSTIZIA NEL ‘600 </vt:lpstr>
      <vt:lpstr>LEGGE NATURALE E LEGGE SCRITTA</vt:lpstr>
      <vt:lpstr>PLATONE</vt:lpstr>
      <vt:lpstr>ANTIGONE</vt:lpstr>
      <vt:lpstr>Diapositiva 14</vt:lpstr>
      <vt:lpstr>COSTITUZIONE ITALIANA</vt:lpstr>
      <vt:lpstr>USCITA IN TRIBUNALE A MONZA  20/02/2018</vt:lpstr>
      <vt:lpstr> PADRE DENUNCIATO PER NON PAGARE IL MANTENIMENTO AL FIGLIO </vt:lpstr>
      <vt:lpstr>Diapositiva 18</vt:lpstr>
      <vt:lpstr>DECAMERON</vt:lpstr>
      <vt:lpstr>BOCCACCIO</vt:lpstr>
      <vt:lpstr>LE NOVELLE</vt:lpstr>
      <vt:lpstr>CALANDRINO E L’ELITROPIA</vt:lpstr>
      <vt:lpstr>L’ORATORIA</vt:lpstr>
      <vt:lpstr>ORATORI LOGOGRAFI</vt:lpstr>
      <vt:lpstr>L’ORATORIA PER CICERONE</vt:lpstr>
      <vt:lpstr>Diapositiva 26</vt:lpstr>
      <vt:lpstr>L’ORATORIA PER ARISTOTELE</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GIUSTIZIA</dc:title>
  <dc:creator>Annamaria Ballarino</dc:creator>
  <cp:lastModifiedBy>Gigi</cp:lastModifiedBy>
  <cp:revision>15</cp:revision>
  <dcterms:created xsi:type="dcterms:W3CDTF">2018-05-18T13:55:45Z</dcterms:created>
  <dcterms:modified xsi:type="dcterms:W3CDTF">2018-05-23T19:35:45Z</dcterms:modified>
</cp:coreProperties>
</file>