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Lst>
  <p:notesMasterIdLst>
    <p:notesMasterId r:id="rId22"/>
  </p:notesMasterIdLst>
  <p:sldIdLst>
    <p:sldId id="256" r:id="rId2"/>
    <p:sldId id="275" r:id="rId3"/>
    <p:sldId id="278" r:id="rId4"/>
    <p:sldId id="268" r:id="rId5"/>
    <p:sldId id="279" r:id="rId6"/>
    <p:sldId id="282" r:id="rId7"/>
    <p:sldId id="259" r:id="rId8"/>
    <p:sldId id="260" r:id="rId9"/>
    <p:sldId id="261" r:id="rId10"/>
    <p:sldId id="285" r:id="rId11"/>
    <p:sldId id="284" r:id="rId12"/>
    <p:sldId id="271" r:id="rId13"/>
    <p:sldId id="272" r:id="rId14"/>
    <p:sldId id="273" r:id="rId15"/>
    <p:sldId id="264" r:id="rId16"/>
    <p:sldId id="262" r:id="rId17"/>
    <p:sldId id="265" r:id="rId18"/>
    <p:sldId id="286" r:id="rId19"/>
    <p:sldId id="267"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2DB57758-2AEF-4347-8C5F-5E25C9BEF480}">
          <p14:sldIdLst>
            <p14:sldId id="256"/>
            <p14:sldId id="275"/>
            <p14:sldId id="278"/>
          </p14:sldIdLst>
        </p14:section>
        <p14:section name="Sezione senza titolo" id="{DE34CA58-F9FC-524E-B5D0-77F776559C96}">
          <p14:sldIdLst>
            <p14:sldId id="268"/>
            <p14:sldId id="279"/>
            <p14:sldId id="282"/>
            <p14:sldId id="259"/>
            <p14:sldId id="260"/>
            <p14:sldId id="261"/>
            <p14:sldId id="285"/>
            <p14:sldId id="284"/>
            <p14:sldId id="271"/>
            <p14:sldId id="272"/>
            <p14:sldId id="273"/>
            <p14:sldId id="264"/>
            <p14:sldId id="262"/>
            <p14:sldId id="265"/>
            <p14:sldId id="286"/>
            <p14:sldId id="267"/>
            <p14:sldId id="2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Bottin" initials="OB" lastIdx="2" clrIdx="0">
    <p:extLst>
      <p:ext uri="{19B8F6BF-5375-455C-9EA6-DF929625EA0E}">
        <p15:presenceInfo xmlns:p15="http://schemas.microsoft.com/office/powerpoint/2012/main" userId="a20cd096d8959f85" providerId="Windows Live"/>
      </p:ext>
    </p:extLst>
  </p:cmAuthor>
  <p:cmAuthor id="2" name="Utente guest" initials="U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091"/>
    <a:srgbClr val="6C87A0"/>
    <a:srgbClr val="8B9CAD"/>
    <a:srgbClr val="B2B3B5"/>
    <a:srgbClr val="C3BFB9"/>
    <a:srgbClr val="C7C0B3"/>
    <a:srgbClr val="DFC3A0"/>
    <a:srgbClr val="F7B886"/>
    <a:srgbClr val="F49B66"/>
    <a:srgbClr val="F18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3002" autoAdjust="0"/>
  </p:normalViewPr>
  <p:slideViewPr>
    <p:cSldViewPr snapToGrid="0">
      <p:cViewPr varScale="1">
        <p:scale>
          <a:sx n="61" d="100"/>
          <a:sy n="61" d="100"/>
        </p:scale>
        <p:origin x="1092" y="72"/>
      </p:cViewPr>
      <p:guideLst>
        <p:guide orient="horz" pos="2160"/>
        <p:guide pos="3840"/>
      </p:guideLst>
    </p:cSldViewPr>
  </p:slideViewPr>
  <p:notesTextViewPr>
    <p:cViewPr>
      <p:scale>
        <a:sx n="105" d="100"/>
        <a:sy n="105" d="100"/>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Grafico%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it-IT"/>
              <a:t>Tipologia </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'[Grafico in Microsoft PowerPoint]Foglio1'!$B$1</c:f>
              <c:strCache>
                <c:ptCount val="1"/>
                <c:pt idx="0">
                  <c:v>Vendite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DDB-7346-92DE-76A7CCE4E8F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DDB-7346-92DE-76A7CCE4E8F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DDB-7346-92DE-76A7CCE4E8F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DDB-7346-92DE-76A7CCE4E8F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DDB-7346-92DE-76A7CCE4E8FE}"/>
              </c:ext>
            </c:extLst>
          </c:dPt>
          <c:dLbls>
            <c:dLbl>
              <c:idx val="0"/>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latin typeface="+mn-lt"/>
                        <a:ea typeface="+mn-ea"/>
                        <a:cs typeface="+mn-cs"/>
                      </a:defRPr>
                    </a:pPr>
                    <a:r>
                      <a:rPr lang="en-US" sz="3200" dirty="0" err="1"/>
                      <a:t>abitazioni</a:t>
                    </a:r>
                    <a:r>
                      <a:rPr lang="en-US" sz="3200" baseline="0" dirty="0"/>
                      <a:t>
</a:t>
                    </a:r>
                    <a:fld id="{435AAA4D-7407-0E44-9E48-B727CECD8C83}" type="PERCENTAGE">
                      <a:rPr lang="en-US" sz="3200" baseline="0"/>
                      <a:pPr>
                        <a:defRPr sz="3200">
                          <a:solidFill>
                            <a:schemeClr val="bg1"/>
                          </a:solidFill>
                        </a:defRPr>
                      </a:pPr>
                      <a:t>[PERCENTUALE]</a:t>
                    </a:fld>
                    <a:endParaRPr lang="en-US" sz="3200" baseline="0" dirty="0"/>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latin typeface="+mn-lt"/>
                      <a:ea typeface="+mn-ea"/>
                      <a:cs typeface="+mn-cs"/>
                    </a:defRPr>
                  </a:pPr>
                  <a:endParaRPr lang="it-IT"/>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DB-7346-92DE-76A7CCE4E8FE}"/>
                </c:ext>
              </c:extLst>
            </c:dLbl>
            <c:dLbl>
              <c:idx val="1"/>
              <c:layout>
                <c:manualLayout>
                  <c:x val="9.0329652916827638E-2"/>
                  <c:y val="-0.25471438074995373"/>
                </c:manualLayout>
              </c:layout>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bg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35231960812927576"/>
                      <c:h val="0.25764263697546719"/>
                    </c:manualLayout>
                  </c15:layout>
                </c:ext>
                <c:ext xmlns:c16="http://schemas.microsoft.com/office/drawing/2014/chart" uri="{C3380CC4-5D6E-409C-BE32-E72D297353CC}">
                  <c16:uniqueId val="{00000003-8DDB-7346-92DE-76A7CCE4E8FE}"/>
                </c:ext>
              </c:extLst>
            </c:dLbl>
            <c:dLbl>
              <c:idx val="2"/>
              <c:layout>
                <c:manualLayout>
                  <c:x val="4.5736492491461805E-2"/>
                  <c:y val="-0.15224457396376834"/>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bg1"/>
                        </a:solidFill>
                        <a:latin typeface="+mn-lt"/>
                        <a:ea typeface="+mn-ea"/>
                        <a:cs typeface="+mn-cs"/>
                      </a:defRPr>
                    </a:pPr>
                    <a:fld id="{3CDCCFF4-E8D2-964B-9F30-A648E2B6680E}" type="CATEGORYNAME">
                      <a:rPr lang="en-US" sz="2000" smtClean="0"/>
                      <a:pPr>
                        <a:defRPr sz="2000">
                          <a:solidFill>
                            <a:schemeClr val="bg1"/>
                          </a:solidFill>
                        </a:defRPr>
                      </a:pPr>
                      <a:t>[NOME CATEGORIA]</a:t>
                    </a:fld>
                    <a:r>
                      <a:rPr lang="en-US" sz="2000" baseline="0" dirty="0"/>
                      <a:t> </a:t>
                    </a:r>
                  </a:p>
                  <a:p>
                    <a:pPr>
                      <a:defRPr sz="2000">
                        <a:solidFill>
                          <a:schemeClr val="bg1"/>
                        </a:solidFill>
                      </a:defRPr>
                    </a:pPr>
                    <a:fld id="{F234C8F3-8A37-F944-B589-136F7C1238D9}" type="PERCENTAGE">
                      <a:rPr lang="en-US" sz="2000" baseline="0" smtClean="0"/>
                      <a:pPr>
                        <a:defRPr sz="2000">
                          <a:solidFill>
                            <a:schemeClr val="bg1"/>
                          </a:solidFill>
                        </a:defRPr>
                      </a:pPr>
                      <a:t>[PERCENTUALE]</a:t>
                    </a:fld>
                    <a:endParaRPr lang="it-IT"/>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bg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710876028482152"/>
                      <c:h val="0.22038027212364342"/>
                    </c:manualLayout>
                  </c15:layout>
                  <c15:dlblFieldTable/>
                  <c15:showDataLabelsRange val="0"/>
                </c:ext>
                <c:ext xmlns:c16="http://schemas.microsoft.com/office/drawing/2014/chart" uri="{C3380CC4-5D6E-409C-BE32-E72D297353CC}">
                  <c16:uniqueId val="{00000005-8DDB-7346-92DE-76A7CCE4E8FE}"/>
                </c:ext>
              </c:extLst>
            </c:dLbl>
            <c:dLbl>
              <c:idx val="3"/>
              <c:layout>
                <c:manualLayout>
                  <c:x val="2.1145849839257093E-4"/>
                  <c:y val="-8.0679636473885333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3016345483572154"/>
                      <c:h val="0.15556403611948466"/>
                    </c:manualLayout>
                  </c15:layout>
                </c:ext>
                <c:ext xmlns:c16="http://schemas.microsoft.com/office/drawing/2014/chart" uri="{C3380CC4-5D6E-409C-BE32-E72D297353CC}">
                  <c16:uniqueId val="{00000007-8DDB-7346-92DE-76A7CCE4E8FE}"/>
                </c:ext>
              </c:extLst>
            </c:dLbl>
            <c:dLbl>
              <c:idx val="4"/>
              <c:layout>
                <c:manualLayout>
                  <c:x val="0.1995338361781456"/>
                  <c:y val="0.1409744500612656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DDB-7346-92DE-76A7CCE4E8F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latin typeface="+mn-lt"/>
                    <a:ea typeface="+mn-ea"/>
                    <a:cs typeface="+mn-cs"/>
                  </a:defRPr>
                </a:pPr>
                <a:endParaRPr lang="it-IT"/>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'[Grafico in Microsoft PowerPoint]Foglio1'!$A$2:$A$6</c:f>
              <c:strCache>
                <c:ptCount val="5"/>
                <c:pt idx="0">
                  <c:v>unità ad uso abitativo</c:v>
                </c:pt>
                <c:pt idx="1">
                  <c:v>terreni</c:v>
                </c:pt>
                <c:pt idx="2">
                  <c:v>box e autorimesse</c:v>
                </c:pt>
                <c:pt idx="3">
                  <c:v>aziende</c:v>
                </c:pt>
                <c:pt idx="4">
                  <c:v>N.C.</c:v>
                </c:pt>
              </c:strCache>
            </c:strRef>
          </c:cat>
          <c:val>
            <c:numRef>
              <c:f>'[Grafico in Microsoft PowerPoint]Foglio1'!$B$2:$B$6</c:f>
              <c:numCache>
                <c:formatCode>0%</c:formatCode>
                <c:ptCount val="5"/>
                <c:pt idx="0">
                  <c:v>0.36</c:v>
                </c:pt>
                <c:pt idx="1">
                  <c:v>0.3</c:v>
                </c:pt>
                <c:pt idx="2">
                  <c:v>0.12</c:v>
                </c:pt>
                <c:pt idx="3">
                  <c:v>0.03</c:v>
                </c:pt>
                <c:pt idx="4">
                  <c:v>0.19</c:v>
                </c:pt>
              </c:numCache>
            </c:numRef>
          </c:val>
          <c:extLst>
            <c:ext xmlns:c16="http://schemas.microsoft.com/office/drawing/2014/chart" uri="{C3380CC4-5D6E-409C-BE32-E72D297353CC}">
              <c16:uniqueId val="{0000000A-8DDB-7346-92DE-76A7CCE4E8FE}"/>
            </c:ext>
          </c:extLst>
        </c:ser>
        <c:dLbls>
          <c:dLblPos val="in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it-IT"/>
              <a:t>Assegnazioni</a:t>
            </a:r>
            <a:r>
              <a:rPr lang="it-IT" baseline="0"/>
              <a:t> in Lombardia</a:t>
            </a:r>
            <a:endParaRPr lang="it-IT"/>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it-IT"/>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Vendite</c:v>
                </c:pt>
              </c:strCache>
            </c:strRef>
          </c:tx>
          <c:explosion val="1"/>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4-425F-BF43-A307-4CFF9245AE2D}"/>
              </c:ext>
            </c:extLst>
          </c:dPt>
          <c:dPt>
            <c:idx val="1"/>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2-425F-BF43-A307-4CFF9245AE2D}"/>
              </c:ext>
            </c:extLst>
          </c:dPt>
          <c:dPt>
            <c:idx val="2"/>
            <c:bubble3D val="0"/>
            <c:explosion val="25"/>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425F-BF43-A307-4CFF9245AE2D}"/>
              </c:ext>
            </c:extLst>
          </c:dPt>
          <c:dPt>
            <c:idx val="3"/>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425F-BF43-A307-4CFF9245AE2D}"/>
              </c:ext>
            </c:extLst>
          </c:dPt>
          <c:dLbls>
            <c:dLbl>
              <c:idx val="0"/>
              <c:layout>
                <c:manualLayout>
                  <c:x val="-1.3537098801217671E-2"/>
                  <c:y val="-3.8859262734317716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74629740-3DB0-2847-9B25-13AE0BD59F55}" type="CATEGORYNAME">
                      <a:rPr lang="en-US" sz="1600" smtClean="0"/>
                      <a:pPr>
                        <a:defRPr sz="1600">
                          <a:solidFill>
                            <a:schemeClr val="tx1"/>
                          </a:solidFill>
                        </a:defRPr>
                      </a:pPr>
                      <a:t>[NOME CATEGORIA]</a:t>
                    </a:fld>
                    <a:endParaRPr lang="en-US" sz="1600" baseline="0"/>
                  </a:p>
                  <a:p>
                    <a:pPr>
                      <a:defRPr sz="1600">
                        <a:solidFill>
                          <a:schemeClr val="tx1"/>
                        </a:solidFill>
                      </a:defRPr>
                    </a:pPr>
                    <a:r>
                      <a:rPr lang="en-US" sz="1600" baseline="0"/>
                      <a:t> </a:t>
                    </a:r>
                    <a:fld id="{485C05B9-BD93-2147-83A1-A1957F70C375}" type="PERCENTAGE">
                      <a:rPr lang="en-US" sz="1600" baseline="0"/>
                      <a:pPr>
                        <a:defRPr sz="1600">
                          <a:solidFill>
                            <a:schemeClr val="tx1"/>
                          </a:solidFill>
                        </a:defRPr>
                      </a:pPr>
                      <a:t>[PERCENTUALE]</a:t>
                    </a:fld>
                    <a:endParaRPr lang="en-US" sz="1600" baseline="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25F-BF43-A307-4CFF9245AE2D}"/>
                </c:ext>
              </c:extLst>
            </c:dLbl>
            <c:dLbl>
              <c:idx val="1"/>
              <c:layout>
                <c:manualLayout>
                  <c:x val="-0.18349596638820567"/>
                  <c:y val="0.1352272510173280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AD98DA05-14F6-E04B-983B-4BD068153593}" type="CATEGORYNAME">
                      <a:rPr lang="en-US" sz="1600" smtClean="0">
                        <a:solidFill>
                          <a:schemeClr val="bg1"/>
                        </a:solidFill>
                      </a:rPr>
                      <a:pPr>
                        <a:defRPr sz="1600">
                          <a:solidFill>
                            <a:schemeClr val="bg1"/>
                          </a:solidFill>
                        </a:defRPr>
                      </a:pPr>
                      <a:t>[NOME CATEGORIA]</a:t>
                    </a:fld>
                    <a:r>
                      <a:rPr lang="en-US" sz="1600" baseline="0">
                        <a:solidFill>
                          <a:schemeClr val="bg1"/>
                        </a:solidFill>
                      </a:rPr>
                      <a:t> </a:t>
                    </a:r>
                    <a:fld id="{97B28694-F507-6348-8922-C9A662227671}" type="VALUE">
                      <a:rPr lang="en-US" sz="1600" baseline="0" smtClean="0">
                        <a:solidFill>
                          <a:schemeClr val="bg1"/>
                        </a:solidFill>
                      </a:rPr>
                      <a:pPr>
                        <a:defRPr sz="1600">
                          <a:solidFill>
                            <a:schemeClr val="bg1"/>
                          </a:solidFill>
                        </a:defRPr>
                      </a:pPr>
                      <a:t>[VALORE]</a:t>
                    </a:fld>
                    <a:endParaRPr lang="en-US" sz="1600" baseline="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it-IT"/>
                </a:p>
              </c:txPr>
              <c:dLblPos val="bestFit"/>
              <c:showLegendKey val="0"/>
              <c:showVal val="1"/>
              <c:showCatName val="1"/>
              <c:showSerName val="0"/>
              <c:showPercent val="1"/>
              <c:showBubbleSize val="0"/>
              <c:extLst>
                <c:ext xmlns:c15="http://schemas.microsoft.com/office/drawing/2012/chart" uri="{CE6537A1-D6FC-4f65-9D91-7224C49458BB}">
                  <c15:layout>
                    <c:manualLayout>
                      <c:w val="0.22601574151600934"/>
                      <c:h val="0.15405749725746268"/>
                    </c:manualLayout>
                  </c15:layout>
                  <c15:dlblFieldTable/>
                  <c15:showDataLabelsRange val="0"/>
                </c:ext>
                <c:ext xmlns:c16="http://schemas.microsoft.com/office/drawing/2014/chart" uri="{C3380CC4-5D6E-409C-BE32-E72D297353CC}">
                  <c16:uniqueId val="{00000002-425F-BF43-A307-4CFF9245AE2D}"/>
                </c:ext>
              </c:extLst>
            </c:dLbl>
            <c:dLbl>
              <c:idx val="2"/>
              <c:layout>
                <c:manualLayout>
                  <c:x val="8.9748960999344221E-2"/>
                  <c:y val="-0.12785095970108157"/>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fld id="{13D17BC5-13FE-A043-9B76-4E7776A9A39A}" type="CATEGORYNAME">
                      <a:rPr lang="en-US" sz="2400" smtClean="0">
                        <a:solidFill>
                          <a:schemeClr val="bg1"/>
                        </a:solidFill>
                      </a:rPr>
                      <a:pPr>
                        <a:defRPr sz="2400">
                          <a:solidFill>
                            <a:schemeClr val="bg1"/>
                          </a:solidFill>
                        </a:defRPr>
                      </a:pPr>
                      <a:t>[NOME CATEGORIA]</a:t>
                    </a:fld>
                    <a:r>
                      <a:rPr lang="en-US" sz="2400" baseline="0">
                        <a:solidFill>
                          <a:schemeClr val="bg1"/>
                        </a:solidFill>
                      </a:rPr>
                      <a:t> </a:t>
                    </a:r>
                    <a:fld id="{AAB4FD47-FD31-244E-B2C7-FACC9B530357}" type="VALUE">
                      <a:rPr lang="en-US" sz="2400" baseline="0" smtClean="0">
                        <a:solidFill>
                          <a:schemeClr val="bg1"/>
                        </a:solidFill>
                      </a:rPr>
                      <a:pPr>
                        <a:defRPr sz="2400">
                          <a:solidFill>
                            <a:schemeClr val="bg1"/>
                          </a:solidFill>
                        </a:defRPr>
                      </a:pPr>
                      <a:t>[VALORE]</a:t>
                    </a:fld>
                    <a:r>
                      <a:rPr lang="en-US" sz="2400" baseline="0">
                        <a:solidFill>
                          <a:schemeClr val="bg1"/>
                        </a:solidFill>
                      </a:rPr>
                      <a:t> </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it-IT"/>
                </a:p>
              </c:txPr>
              <c:dLblPos val="bestFit"/>
              <c:showLegendKey val="0"/>
              <c:showVal val="1"/>
              <c:showCatName val="1"/>
              <c:showSerName val="0"/>
              <c:showPercent val="1"/>
              <c:showBubbleSize val="0"/>
              <c:extLst>
                <c:ext xmlns:c15="http://schemas.microsoft.com/office/drawing/2012/chart" uri="{CE6537A1-D6FC-4f65-9D91-7224C49458BB}">
                  <c15:layout>
                    <c:manualLayout>
                      <c:w val="0.33821781445905802"/>
                      <c:h val="0.23693109318392747"/>
                    </c:manualLayout>
                  </c15:layout>
                  <c15:dlblFieldTable/>
                  <c15:showDataLabelsRange val="0"/>
                </c:ext>
                <c:ext xmlns:c16="http://schemas.microsoft.com/office/drawing/2014/chart" uri="{C3380CC4-5D6E-409C-BE32-E72D297353CC}">
                  <c16:uniqueId val="{00000001-425F-BF43-A307-4CFF9245AE2D}"/>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84618E33-6DAE-C64D-A309-26EA6ABC57DF}" type="CATEGORYNAME">
                      <a:rPr lang="en-US" sz="1600" smtClean="0">
                        <a:solidFill>
                          <a:schemeClr val="bg1"/>
                        </a:solidFill>
                      </a:rPr>
                      <a:pPr>
                        <a:defRPr sz="1600">
                          <a:solidFill>
                            <a:schemeClr val="bg1"/>
                          </a:solidFill>
                        </a:defRPr>
                      </a:pPr>
                      <a:t>[NOME CATEGORIA]</a:t>
                    </a:fld>
                    <a:endParaRPr lang="en-US" sz="1600" baseline="0">
                      <a:solidFill>
                        <a:schemeClr val="bg1"/>
                      </a:solidFill>
                    </a:endParaRPr>
                  </a:p>
                  <a:p>
                    <a:pPr>
                      <a:defRPr sz="1600">
                        <a:solidFill>
                          <a:schemeClr val="bg1"/>
                        </a:solidFill>
                      </a:defRPr>
                    </a:pPr>
                    <a:fld id="{B1D777BE-8F67-1645-8B6E-7ED8A6F74098}" type="PERCENTAGE">
                      <a:rPr lang="en-US" sz="1600" baseline="0" smtClean="0">
                        <a:solidFill>
                          <a:schemeClr val="bg1"/>
                        </a:solidFill>
                      </a:rPr>
                      <a:pPr>
                        <a:defRPr sz="1600">
                          <a:solidFill>
                            <a:schemeClr val="bg1"/>
                          </a:solidFill>
                        </a:defRPr>
                      </a:pPr>
                      <a:t>[PERCENTUALE]</a:t>
                    </a:fld>
                    <a:endParaRPr lang="it-IT"/>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5F-BF43-A307-4CFF9245AE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it-IT"/>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altro</c:v>
                </c:pt>
                <c:pt idx="1">
                  <c:v>Forze dell'ordine  </c:v>
                </c:pt>
                <c:pt idx="2">
                  <c:v>Comuni</c:v>
                </c:pt>
                <c:pt idx="3">
                  <c:v>N.D.</c:v>
                </c:pt>
              </c:strCache>
            </c:strRef>
          </c:cat>
          <c:val>
            <c:numRef>
              <c:f>Foglio1!$B$2:$B$5</c:f>
              <c:numCache>
                <c:formatCode>0%</c:formatCode>
                <c:ptCount val="4"/>
                <c:pt idx="0">
                  <c:v>0.01</c:v>
                </c:pt>
                <c:pt idx="1">
                  <c:v>0.17499999999999999</c:v>
                </c:pt>
                <c:pt idx="2">
                  <c:v>0.65</c:v>
                </c:pt>
                <c:pt idx="3">
                  <c:v>0.16</c:v>
                </c:pt>
              </c:numCache>
            </c:numRef>
          </c:val>
          <c:extLst>
            <c:ext xmlns:c16="http://schemas.microsoft.com/office/drawing/2014/chart" uri="{C3380CC4-5D6E-409C-BE32-E72D297353CC}">
              <c16:uniqueId val="{00000000-425F-BF43-A307-4CFF9245AE2D}"/>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N° beni confiscati</c:v>
                </c:pt>
              </c:strCache>
            </c:strRef>
          </c:tx>
          <c:spPr>
            <a:solidFill>
              <a:schemeClr val="accent1"/>
            </a:solidFill>
            <a:ln>
              <a:noFill/>
            </a:ln>
            <a:effectLst/>
            <a:sp3d/>
          </c:spPr>
          <c:invertIfNegative val="0"/>
          <c:cat>
            <c:strRef>
              <c:f>Foglio1!$A$2:$A$13</c:f>
              <c:strCache>
                <c:ptCount val="12"/>
                <c:pt idx="0">
                  <c:v>Bergamo</c:v>
                </c:pt>
                <c:pt idx="1">
                  <c:v>Brescia</c:v>
                </c:pt>
                <c:pt idx="2">
                  <c:v>Como</c:v>
                </c:pt>
                <c:pt idx="3">
                  <c:v>Cremona</c:v>
                </c:pt>
                <c:pt idx="4">
                  <c:v>Lecco</c:v>
                </c:pt>
                <c:pt idx="5">
                  <c:v>Lodi</c:v>
                </c:pt>
                <c:pt idx="6">
                  <c:v>Mantova</c:v>
                </c:pt>
                <c:pt idx="7">
                  <c:v>Milano</c:v>
                </c:pt>
                <c:pt idx="8">
                  <c:v>Monza e della Brianza</c:v>
                </c:pt>
                <c:pt idx="9">
                  <c:v>Pavia</c:v>
                </c:pt>
                <c:pt idx="10">
                  <c:v>Sondrio</c:v>
                </c:pt>
                <c:pt idx="11">
                  <c:v>Varese</c:v>
                </c:pt>
              </c:strCache>
            </c:strRef>
          </c:cat>
          <c:val>
            <c:numRef>
              <c:f>Foglio1!$B$2:$B$13</c:f>
              <c:numCache>
                <c:formatCode>General</c:formatCode>
                <c:ptCount val="12"/>
                <c:pt idx="0">
                  <c:v>130</c:v>
                </c:pt>
                <c:pt idx="1">
                  <c:v>258</c:v>
                </c:pt>
                <c:pt idx="2">
                  <c:v>120</c:v>
                </c:pt>
                <c:pt idx="3">
                  <c:v>122</c:v>
                </c:pt>
                <c:pt idx="4">
                  <c:v>93</c:v>
                </c:pt>
                <c:pt idx="5">
                  <c:v>27</c:v>
                </c:pt>
                <c:pt idx="6">
                  <c:v>45</c:v>
                </c:pt>
                <c:pt idx="7">
                  <c:v>1540</c:v>
                </c:pt>
                <c:pt idx="8">
                  <c:v>444</c:v>
                </c:pt>
                <c:pt idx="9">
                  <c:v>157</c:v>
                </c:pt>
                <c:pt idx="10">
                  <c:v>32</c:v>
                </c:pt>
                <c:pt idx="11">
                  <c:v>209</c:v>
                </c:pt>
              </c:numCache>
            </c:numRef>
          </c:val>
          <c:extLst>
            <c:ext xmlns:c16="http://schemas.microsoft.com/office/drawing/2014/chart" uri="{C3380CC4-5D6E-409C-BE32-E72D297353CC}">
              <c16:uniqueId val="{00000000-6A26-2D4F-9132-60654C30CF15}"/>
            </c:ext>
          </c:extLst>
        </c:ser>
        <c:dLbls>
          <c:showLegendKey val="0"/>
          <c:showVal val="0"/>
          <c:showCatName val="0"/>
          <c:showSerName val="0"/>
          <c:showPercent val="0"/>
          <c:showBubbleSize val="0"/>
        </c:dLbls>
        <c:gapWidth val="150"/>
        <c:shape val="box"/>
        <c:axId val="583517247"/>
        <c:axId val="583889247"/>
        <c:axId val="0"/>
      </c:bar3DChart>
      <c:catAx>
        <c:axId val="5835172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83889247"/>
        <c:crosses val="autoZero"/>
        <c:auto val="1"/>
        <c:lblAlgn val="ctr"/>
        <c:lblOffset val="100"/>
        <c:noMultiLvlLbl val="0"/>
      </c:catAx>
      <c:valAx>
        <c:axId val="583889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83517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C7D14-696C-E141-9BB9-18E233EBA1BB}" type="doc">
      <dgm:prSet loTypeId="urn:microsoft.com/office/officeart/2005/8/layout/chevron2" loCatId="list" qsTypeId="urn:microsoft.com/office/officeart/2005/8/quickstyle/simple4" qsCatId="simple" csTypeId="urn:microsoft.com/office/officeart/2005/8/colors/colorful2" csCatId="colorful" phldr="1"/>
      <dgm:spPr/>
      <dgm:t>
        <a:bodyPr/>
        <a:lstStyle/>
        <a:p>
          <a:endParaRPr lang="it-IT"/>
        </a:p>
      </dgm:t>
    </dgm:pt>
    <dgm:pt modelId="{21550C24-1590-5944-BE29-B4234D37D5B6}">
      <dgm:prSet custT="1"/>
      <dgm:spPr>
        <a:effectLst>
          <a:outerShdw blurRad="127000" dist="139700" dir="5820000" sx="102000" sy="102000" algn="tl" rotWithShape="0">
            <a:prstClr val="black">
              <a:alpha val="40000"/>
            </a:prstClr>
          </a:outerShdw>
        </a:effectLst>
      </dgm:spPr>
      <dgm:t>
        <a:bodyPr/>
        <a:lstStyle/>
        <a:p>
          <a:r>
            <a:rPr lang="it-IT" sz="3200"/>
            <a:t>Pio La Torre</a:t>
          </a:r>
        </a:p>
      </dgm:t>
    </dgm:pt>
    <dgm:pt modelId="{B643B511-2BEF-634F-81B9-DA97112940A3}" type="parTrans" cxnId="{3778E918-B40F-B749-B659-F77EF566D3C7}">
      <dgm:prSet/>
      <dgm:spPr/>
      <dgm:t>
        <a:bodyPr/>
        <a:lstStyle/>
        <a:p>
          <a:endParaRPr lang="it-IT"/>
        </a:p>
      </dgm:t>
    </dgm:pt>
    <dgm:pt modelId="{5C2EE1AF-BB47-8B4C-9AA1-A681300D59E8}" type="sibTrans" cxnId="{3778E918-B40F-B749-B659-F77EF566D3C7}">
      <dgm:prSet/>
      <dgm:spPr/>
      <dgm:t>
        <a:bodyPr/>
        <a:lstStyle/>
        <a:p>
          <a:endParaRPr lang="it-IT"/>
        </a:p>
      </dgm:t>
    </dgm:pt>
    <dgm:pt modelId="{F2930918-77C0-8841-AA44-380C4A4B4129}">
      <dgm:prSet custT="1"/>
      <dgm:spPr>
        <a:effectLst>
          <a:outerShdw blurRad="127000" dist="139700" dir="5820000" sx="102000" sy="102000" algn="tl" rotWithShape="0">
            <a:prstClr val="black">
              <a:alpha val="40000"/>
            </a:prstClr>
          </a:outerShdw>
        </a:effectLst>
      </dgm:spPr>
      <dgm:t>
        <a:bodyPr/>
        <a:lstStyle/>
        <a:p>
          <a:r>
            <a:rPr lang="it-IT" sz="3200"/>
            <a:t>Articolo 416-bis</a:t>
          </a:r>
        </a:p>
      </dgm:t>
    </dgm:pt>
    <dgm:pt modelId="{17DCE89F-C80A-874B-B8DC-30AB49AF0D9A}" type="parTrans" cxnId="{0A893877-6C92-C54E-BA5F-44240F536A7E}">
      <dgm:prSet/>
      <dgm:spPr/>
      <dgm:t>
        <a:bodyPr/>
        <a:lstStyle/>
        <a:p>
          <a:endParaRPr lang="it-IT"/>
        </a:p>
      </dgm:t>
    </dgm:pt>
    <dgm:pt modelId="{F0F14699-6425-A445-B645-34DEEA44E3F0}" type="sibTrans" cxnId="{0A893877-6C92-C54E-BA5F-44240F536A7E}">
      <dgm:prSet/>
      <dgm:spPr/>
      <dgm:t>
        <a:bodyPr/>
        <a:lstStyle/>
        <a:p>
          <a:endParaRPr lang="it-IT"/>
        </a:p>
      </dgm:t>
    </dgm:pt>
    <dgm:pt modelId="{8AD8BA0F-4AA5-1F4C-9966-2AA0FD9FC488}">
      <dgm:prSet custT="1"/>
      <dgm:spPr>
        <a:effectLst>
          <a:outerShdw blurRad="127000" dist="139700" dir="5820000" sx="102000" sy="102000" algn="tl" rotWithShape="0">
            <a:prstClr val="black">
              <a:alpha val="40000"/>
            </a:prstClr>
          </a:outerShdw>
        </a:effectLst>
      </dgm:spPr>
      <dgm:t>
        <a:bodyPr/>
        <a:lstStyle/>
        <a:p>
          <a:r>
            <a:rPr lang="it-IT" sz="3200"/>
            <a:t>Legge n. 109</a:t>
          </a:r>
        </a:p>
      </dgm:t>
    </dgm:pt>
    <dgm:pt modelId="{2F09210F-F830-B848-A9E7-77A756CC7492}" type="parTrans" cxnId="{912ECD9C-216A-424A-9F01-774B276EBFC8}">
      <dgm:prSet/>
      <dgm:spPr/>
      <dgm:t>
        <a:bodyPr/>
        <a:lstStyle/>
        <a:p>
          <a:endParaRPr lang="it-IT"/>
        </a:p>
      </dgm:t>
    </dgm:pt>
    <dgm:pt modelId="{5420F97C-338F-244C-BD4A-45A76355171E}" type="sibTrans" cxnId="{912ECD9C-216A-424A-9F01-774B276EBFC8}">
      <dgm:prSet/>
      <dgm:spPr/>
      <dgm:t>
        <a:bodyPr/>
        <a:lstStyle/>
        <a:p>
          <a:endParaRPr lang="it-IT"/>
        </a:p>
      </dgm:t>
    </dgm:pt>
    <dgm:pt modelId="{6E9046B8-F95B-5D46-827E-F73C1787F2E0}">
      <dgm:prSet custT="1"/>
      <dgm:spPr>
        <a:effectLst>
          <a:outerShdw blurRad="127000" dist="139700" dir="5820000" sx="102000" sy="102000" algn="tl" rotWithShape="0">
            <a:prstClr val="black">
              <a:alpha val="40000"/>
            </a:prstClr>
          </a:outerShdw>
        </a:effectLst>
      </dgm:spPr>
      <dgm:t>
        <a:bodyPr/>
        <a:lstStyle/>
        <a:p>
          <a:r>
            <a:rPr lang="it-IT" sz="3200"/>
            <a:t>Fondo prefettizio</a:t>
          </a:r>
        </a:p>
      </dgm:t>
    </dgm:pt>
    <dgm:pt modelId="{4797A973-610B-2149-A9CE-5C2534DBAE9D}" type="parTrans" cxnId="{193C4BAC-CB68-6546-932F-80575A3513A6}">
      <dgm:prSet/>
      <dgm:spPr/>
      <dgm:t>
        <a:bodyPr/>
        <a:lstStyle/>
        <a:p>
          <a:endParaRPr lang="it-IT"/>
        </a:p>
      </dgm:t>
    </dgm:pt>
    <dgm:pt modelId="{3AFDF738-BA3C-F34A-B638-E0667C28A67C}" type="sibTrans" cxnId="{193C4BAC-CB68-6546-932F-80575A3513A6}">
      <dgm:prSet/>
      <dgm:spPr/>
      <dgm:t>
        <a:bodyPr/>
        <a:lstStyle/>
        <a:p>
          <a:endParaRPr lang="it-IT"/>
        </a:p>
      </dgm:t>
    </dgm:pt>
    <dgm:pt modelId="{A08C04F6-85F8-8348-BE8E-DDF92BEB7573}">
      <dgm:prSet custT="1"/>
      <dgm:spPr>
        <a:effectLst>
          <a:outerShdw blurRad="127000" dist="139700" dir="5820000" sx="102000" sy="102000" algn="tl" rotWithShape="0">
            <a:prstClr val="black">
              <a:alpha val="40000"/>
            </a:prstClr>
          </a:outerShdw>
        </a:effectLst>
      </dgm:spPr>
      <dgm:t>
        <a:bodyPr/>
        <a:lstStyle/>
        <a:p>
          <a:r>
            <a:rPr lang="it-IT" sz="2400"/>
            <a:t>      1927    1982</a:t>
          </a:r>
        </a:p>
      </dgm:t>
    </dgm:pt>
    <dgm:pt modelId="{A3720879-2BE2-404F-BE37-52C13972B93A}" type="parTrans" cxnId="{E0AE2022-3E45-3648-9EED-4FD8135728F4}">
      <dgm:prSet/>
      <dgm:spPr/>
      <dgm:t>
        <a:bodyPr/>
        <a:lstStyle/>
        <a:p>
          <a:endParaRPr lang="it-IT"/>
        </a:p>
      </dgm:t>
    </dgm:pt>
    <dgm:pt modelId="{1157FAE3-0390-C448-9E83-F74FA3D8D74E}" type="sibTrans" cxnId="{E0AE2022-3E45-3648-9EED-4FD8135728F4}">
      <dgm:prSet/>
      <dgm:spPr/>
      <dgm:t>
        <a:bodyPr/>
        <a:lstStyle/>
        <a:p>
          <a:endParaRPr lang="it-IT"/>
        </a:p>
      </dgm:t>
    </dgm:pt>
    <dgm:pt modelId="{CB0B1124-CCB4-114E-BD4F-374306C31717}">
      <dgm:prSet custT="1"/>
      <dgm:spPr>
        <a:effectLst>
          <a:outerShdw blurRad="127000" dist="139700" dir="5820000" sx="102000" sy="102000" algn="tl" rotWithShape="0">
            <a:prstClr val="black">
              <a:alpha val="40000"/>
            </a:prstClr>
          </a:outerShdw>
        </a:effectLst>
      </dgm:spPr>
      <dgm:t>
        <a:bodyPr/>
        <a:lstStyle/>
        <a:p>
          <a:r>
            <a:rPr lang="it-IT" sz="2400"/>
            <a:t>1982</a:t>
          </a:r>
        </a:p>
      </dgm:t>
    </dgm:pt>
    <dgm:pt modelId="{82738567-33A8-E343-872B-041D5D079407}" type="parTrans" cxnId="{B7B47149-3226-3A48-BF77-CF70138DC149}">
      <dgm:prSet/>
      <dgm:spPr/>
      <dgm:t>
        <a:bodyPr/>
        <a:lstStyle/>
        <a:p>
          <a:endParaRPr lang="it-IT"/>
        </a:p>
      </dgm:t>
    </dgm:pt>
    <dgm:pt modelId="{D721B36E-54CC-3940-93AC-F7FFF3F881F5}" type="sibTrans" cxnId="{B7B47149-3226-3A48-BF77-CF70138DC149}">
      <dgm:prSet/>
      <dgm:spPr/>
      <dgm:t>
        <a:bodyPr/>
        <a:lstStyle/>
        <a:p>
          <a:endParaRPr lang="it-IT"/>
        </a:p>
      </dgm:t>
    </dgm:pt>
    <dgm:pt modelId="{F6959E08-617A-9749-A04A-CA9D5B146CD9}">
      <dgm:prSet custT="1"/>
      <dgm:spPr>
        <a:effectLst>
          <a:outerShdw blurRad="127000" dist="139700" dir="5820000" sx="102000" sy="102000" algn="tl" rotWithShape="0">
            <a:prstClr val="black">
              <a:alpha val="40000"/>
            </a:prstClr>
          </a:outerShdw>
        </a:effectLst>
      </dgm:spPr>
      <dgm:t>
        <a:bodyPr/>
        <a:lstStyle/>
        <a:p>
          <a:r>
            <a:rPr lang="it-IT" sz="2400"/>
            <a:t>1996</a:t>
          </a:r>
        </a:p>
      </dgm:t>
    </dgm:pt>
    <dgm:pt modelId="{F7073DDD-2575-1844-A9AE-E8802E7432CF}" type="parTrans" cxnId="{AF9695BE-7FE6-D148-936D-C835C6375478}">
      <dgm:prSet/>
      <dgm:spPr/>
      <dgm:t>
        <a:bodyPr/>
        <a:lstStyle/>
        <a:p>
          <a:endParaRPr lang="it-IT"/>
        </a:p>
      </dgm:t>
    </dgm:pt>
    <dgm:pt modelId="{44F0DC11-DD12-A449-9ED1-36A4A0EE16BD}" type="sibTrans" cxnId="{AF9695BE-7FE6-D148-936D-C835C6375478}">
      <dgm:prSet/>
      <dgm:spPr/>
      <dgm:t>
        <a:bodyPr/>
        <a:lstStyle/>
        <a:p>
          <a:endParaRPr lang="it-IT"/>
        </a:p>
      </dgm:t>
    </dgm:pt>
    <dgm:pt modelId="{621ACAD2-A502-A745-903C-2C8158000118}">
      <dgm:prSet custT="1"/>
      <dgm:spPr>
        <a:effectLst>
          <a:outerShdw blurRad="127000" dist="139700" dir="5820000" sx="102000" sy="102000" algn="tl" rotWithShape="0">
            <a:prstClr val="black">
              <a:alpha val="40000"/>
            </a:prstClr>
          </a:outerShdw>
        </a:effectLst>
      </dgm:spPr>
      <dgm:t>
        <a:bodyPr/>
        <a:lstStyle/>
        <a:p>
          <a:r>
            <a:rPr lang="it-IT" sz="2400"/>
            <a:t>oggi</a:t>
          </a:r>
        </a:p>
      </dgm:t>
    </dgm:pt>
    <dgm:pt modelId="{73A8E07C-0FA1-F946-A40E-5136B49A85B7}" type="parTrans" cxnId="{212E358B-190B-4045-9ED9-F3936D620181}">
      <dgm:prSet/>
      <dgm:spPr/>
      <dgm:t>
        <a:bodyPr/>
        <a:lstStyle/>
        <a:p>
          <a:endParaRPr lang="it-IT"/>
        </a:p>
      </dgm:t>
    </dgm:pt>
    <dgm:pt modelId="{2966F63E-B0DA-6745-93FA-AF93F7499ED6}" type="sibTrans" cxnId="{212E358B-190B-4045-9ED9-F3936D620181}">
      <dgm:prSet/>
      <dgm:spPr/>
      <dgm:t>
        <a:bodyPr/>
        <a:lstStyle/>
        <a:p>
          <a:endParaRPr lang="it-IT"/>
        </a:p>
      </dgm:t>
    </dgm:pt>
    <dgm:pt modelId="{AFD883B0-D131-C64D-93B1-A1239B2F834E}">
      <dgm:prSet custT="1"/>
      <dgm:spPr>
        <a:effectLst>
          <a:outerShdw blurRad="127000" dist="139700" dir="5820000" sx="102000" sy="102000" algn="tl" rotWithShape="0">
            <a:prstClr val="black">
              <a:alpha val="40000"/>
            </a:prstClr>
          </a:outerShdw>
        </a:effectLst>
      </dgm:spPr>
      <dgm:t>
        <a:bodyPr/>
        <a:lstStyle/>
        <a:p>
          <a:r>
            <a:rPr lang="it-IT" sz="3200"/>
            <a:t>misure patrimoniali</a:t>
          </a:r>
        </a:p>
      </dgm:t>
    </dgm:pt>
    <dgm:pt modelId="{9091774B-902A-4641-85EF-A711ECBDDCB3}" type="parTrans" cxnId="{55DF77D7-0587-6D45-A765-DD460379C99B}">
      <dgm:prSet/>
      <dgm:spPr/>
      <dgm:t>
        <a:bodyPr/>
        <a:lstStyle/>
        <a:p>
          <a:endParaRPr lang="it-IT"/>
        </a:p>
      </dgm:t>
    </dgm:pt>
    <dgm:pt modelId="{8EAF54A2-D0BD-3148-96EF-0F3C90ABBBF6}" type="sibTrans" cxnId="{55DF77D7-0587-6D45-A765-DD460379C99B}">
      <dgm:prSet/>
      <dgm:spPr/>
      <dgm:t>
        <a:bodyPr/>
        <a:lstStyle/>
        <a:p>
          <a:endParaRPr lang="it-IT"/>
        </a:p>
      </dgm:t>
    </dgm:pt>
    <dgm:pt modelId="{BABB22EA-D668-374D-8F0A-5DCBBD903CA8}" type="pres">
      <dgm:prSet presAssocID="{A13C7D14-696C-E141-9BB9-18E233EBA1BB}" presName="linearFlow" presStyleCnt="0">
        <dgm:presLayoutVars>
          <dgm:dir/>
          <dgm:animLvl val="lvl"/>
          <dgm:resizeHandles val="exact"/>
        </dgm:presLayoutVars>
      </dgm:prSet>
      <dgm:spPr/>
    </dgm:pt>
    <dgm:pt modelId="{9D527C49-776A-0641-B999-71AEE25D78A1}" type="pres">
      <dgm:prSet presAssocID="{A08C04F6-85F8-8348-BE8E-DDF92BEB7573}" presName="composite" presStyleCnt="0"/>
      <dgm:spPr/>
    </dgm:pt>
    <dgm:pt modelId="{6ACA4E70-1096-B948-9884-15299AD54E77}" type="pres">
      <dgm:prSet presAssocID="{A08C04F6-85F8-8348-BE8E-DDF92BEB7573}" presName="parentText" presStyleLbl="alignNode1" presStyleIdx="0" presStyleCnt="4">
        <dgm:presLayoutVars>
          <dgm:chMax val="1"/>
          <dgm:bulletEnabled val="1"/>
        </dgm:presLayoutVars>
      </dgm:prSet>
      <dgm:spPr/>
    </dgm:pt>
    <dgm:pt modelId="{C6FF7DB5-4882-E141-A1A6-E53BB6175349}" type="pres">
      <dgm:prSet presAssocID="{A08C04F6-85F8-8348-BE8E-DDF92BEB7573}" presName="descendantText" presStyleLbl="alignAcc1" presStyleIdx="0" presStyleCnt="4" custScaleX="90909" custScaleY="90909" custLinFactNeighborX="-4641" custLinFactNeighborY="2258">
        <dgm:presLayoutVars>
          <dgm:bulletEnabled val="1"/>
        </dgm:presLayoutVars>
      </dgm:prSet>
      <dgm:spPr/>
    </dgm:pt>
    <dgm:pt modelId="{357772B7-92F0-B846-A424-779334392D78}" type="pres">
      <dgm:prSet presAssocID="{1157FAE3-0390-C448-9E83-F74FA3D8D74E}" presName="sp" presStyleCnt="0"/>
      <dgm:spPr/>
    </dgm:pt>
    <dgm:pt modelId="{D3EF0C10-478C-B841-B5EA-AE7EBA4F350D}" type="pres">
      <dgm:prSet presAssocID="{CB0B1124-CCB4-114E-BD4F-374306C31717}" presName="composite" presStyleCnt="0"/>
      <dgm:spPr/>
    </dgm:pt>
    <dgm:pt modelId="{96550235-B5A6-A84F-8B3C-833CE67A20D3}" type="pres">
      <dgm:prSet presAssocID="{CB0B1124-CCB4-114E-BD4F-374306C31717}" presName="parentText" presStyleLbl="alignNode1" presStyleIdx="1" presStyleCnt="4">
        <dgm:presLayoutVars>
          <dgm:chMax val="1"/>
          <dgm:bulletEnabled val="1"/>
        </dgm:presLayoutVars>
      </dgm:prSet>
      <dgm:spPr/>
    </dgm:pt>
    <dgm:pt modelId="{CCB3274C-63E5-AA47-A797-3F97C9331915}" type="pres">
      <dgm:prSet presAssocID="{CB0B1124-CCB4-114E-BD4F-374306C31717}" presName="descendantText" presStyleLbl="alignAcc1" presStyleIdx="1" presStyleCnt="4" custScaleX="90909" custScaleY="90909" custLinFactNeighborX="-4641" custLinFactNeighborY="2259">
        <dgm:presLayoutVars>
          <dgm:bulletEnabled val="1"/>
        </dgm:presLayoutVars>
      </dgm:prSet>
      <dgm:spPr/>
    </dgm:pt>
    <dgm:pt modelId="{EF7F35E4-8FC8-6C4E-8605-87E8D3DD223B}" type="pres">
      <dgm:prSet presAssocID="{D721B36E-54CC-3940-93AC-F7FFF3F881F5}" presName="sp" presStyleCnt="0"/>
      <dgm:spPr/>
    </dgm:pt>
    <dgm:pt modelId="{56A1211E-0007-4547-9F7B-6591A7F3DB22}" type="pres">
      <dgm:prSet presAssocID="{F6959E08-617A-9749-A04A-CA9D5B146CD9}" presName="composite" presStyleCnt="0"/>
      <dgm:spPr/>
    </dgm:pt>
    <dgm:pt modelId="{A74CFE83-5A23-5E4E-937E-39C90A159160}" type="pres">
      <dgm:prSet presAssocID="{F6959E08-617A-9749-A04A-CA9D5B146CD9}" presName="parentText" presStyleLbl="alignNode1" presStyleIdx="2" presStyleCnt="4">
        <dgm:presLayoutVars>
          <dgm:chMax val="1"/>
          <dgm:bulletEnabled val="1"/>
        </dgm:presLayoutVars>
      </dgm:prSet>
      <dgm:spPr/>
    </dgm:pt>
    <dgm:pt modelId="{072CD9DB-11FB-B24E-93F2-00A806811322}" type="pres">
      <dgm:prSet presAssocID="{F6959E08-617A-9749-A04A-CA9D5B146CD9}" presName="descendantText" presStyleLbl="alignAcc1" presStyleIdx="2" presStyleCnt="4" custScaleX="90909" custScaleY="90909" custLinFactNeighborX="-4641" custLinFactNeighborY="2259">
        <dgm:presLayoutVars>
          <dgm:bulletEnabled val="1"/>
        </dgm:presLayoutVars>
      </dgm:prSet>
      <dgm:spPr/>
    </dgm:pt>
    <dgm:pt modelId="{815084FA-818B-C94F-98FD-1B6D5AAF4E03}" type="pres">
      <dgm:prSet presAssocID="{44F0DC11-DD12-A449-9ED1-36A4A0EE16BD}" presName="sp" presStyleCnt="0"/>
      <dgm:spPr/>
    </dgm:pt>
    <dgm:pt modelId="{650D7538-7FF6-CB4A-B8AC-6FD1A83CBE00}" type="pres">
      <dgm:prSet presAssocID="{621ACAD2-A502-A745-903C-2C8158000118}" presName="composite" presStyleCnt="0"/>
      <dgm:spPr/>
    </dgm:pt>
    <dgm:pt modelId="{9FC5FC6E-E9EE-1041-AE4E-D5E2992BEAFD}" type="pres">
      <dgm:prSet presAssocID="{621ACAD2-A502-A745-903C-2C8158000118}" presName="parentText" presStyleLbl="alignNode1" presStyleIdx="3" presStyleCnt="4">
        <dgm:presLayoutVars>
          <dgm:chMax val="1"/>
          <dgm:bulletEnabled val="1"/>
        </dgm:presLayoutVars>
      </dgm:prSet>
      <dgm:spPr/>
    </dgm:pt>
    <dgm:pt modelId="{958532CC-ABB7-344A-A24F-61FE8A42502B}" type="pres">
      <dgm:prSet presAssocID="{621ACAD2-A502-A745-903C-2C8158000118}" presName="descendantText" presStyleLbl="alignAcc1" presStyleIdx="3" presStyleCnt="4" custScaleX="90909" custScaleY="90909" custLinFactNeighborX="-4641" custLinFactNeighborY="2259">
        <dgm:presLayoutVars>
          <dgm:bulletEnabled val="1"/>
        </dgm:presLayoutVars>
      </dgm:prSet>
      <dgm:spPr/>
    </dgm:pt>
  </dgm:ptLst>
  <dgm:cxnLst>
    <dgm:cxn modelId="{CBEBB303-70DB-2743-9A87-34598EBB6C4D}" type="presOf" srcId="{F2930918-77C0-8841-AA44-380C4A4B4129}" destId="{CCB3274C-63E5-AA47-A797-3F97C9331915}" srcOrd="0" destOrd="0" presId="urn:microsoft.com/office/officeart/2005/8/layout/chevron2"/>
    <dgm:cxn modelId="{3778E918-B40F-B749-B659-F77EF566D3C7}" srcId="{A08C04F6-85F8-8348-BE8E-DDF92BEB7573}" destId="{21550C24-1590-5944-BE29-B4234D37D5B6}" srcOrd="0" destOrd="0" parTransId="{B643B511-2BEF-634F-81B9-DA97112940A3}" sibTransId="{5C2EE1AF-BB47-8B4C-9AA1-A681300D59E8}"/>
    <dgm:cxn modelId="{E0AE2022-3E45-3648-9EED-4FD8135728F4}" srcId="{A13C7D14-696C-E141-9BB9-18E233EBA1BB}" destId="{A08C04F6-85F8-8348-BE8E-DDF92BEB7573}" srcOrd="0" destOrd="0" parTransId="{A3720879-2BE2-404F-BE37-52C13972B93A}" sibTransId="{1157FAE3-0390-C448-9E83-F74FA3D8D74E}"/>
    <dgm:cxn modelId="{16C0FD2D-0AFD-6949-BB94-7A48FEEC67C5}" type="presOf" srcId="{CB0B1124-CCB4-114E-BD4F-374306C31717}" destId="{96550235-B5A6-A84F-8B3C-833CE67A20D3}" srcOrd="0" destOrd="0" presId="urn:microsoft.com/office/officeart/2005/8/layout/chevron2"/>
    <dgm:cxn modelId="{38279D65-A4B0-5846-A07C-653BA6D55B06}" type="presOf" srcId="{A13C7D14-696C-E141-9BB9-18E233EBA1BB}" destId="{BABB22EA-D668-374D-8F0A-5DCBBD903CA8}" srcOrd="0" destOrd="0" presId="urn:microsoft.com/office/officeart/2005/8/layout/chevron2"/>
    <dgm:cxn modelId="{48247767-CD8E-104C-969B-E599B70D4FA0}" type="presOf" srcId="{F6959E08-617A-9749-A04A-CA9D5B146CD9}" destId="{A74CFE83-5A23-5E4E-937E-39C90A159160}" srcOrd="0" destOrd="0" presId="urn:microsoft.com/office/officeart/2005/8/layout/chevron2"/>
    <dgm:cxn modelId="{B7B47149-3226-3A48-BF77-CF70138DC149}" srcId="{A13C7D14-696C-E141-9BB9-18E233EBA1BB}" destId="{CB0B1124-CCB4-114E-BD4F-374306C31717}" srcOrd="1" destOrd="0" parTransId="{82738567-33A8-E343-872B-041D5D079407}" sibTransId="{D721B36E-54CC-3940-93AC-F7FFF3F881F5}"/>
    <dgm:cxn modelId="{915AC94B-93C1-774E-AE8E-2F15CD43C986}" type="presOf" srcId="{8AD8BA0F-4AA5-1F4C-9966-2AA0FD9FC488}" destId="{072CD9DB-11FB-B24E-93F2-00A806811322}" srcOrd="0" destOrd="0" presId="urn:microsoft.com/office/officeart/2005/8/layout/chevron2"/>
    <dgm:cxn modelId="{627A9756-5FE8-3547-B3C0-E3643A4B016D}" type="presOf" srcId="{621ACAD2-A502-A745-903C-2C8158000118}" destId="{9FC5FC6E-E9EE-1041-AE4E-D5E2992BEAFD}" srcOrd="0" destOrd="0" presId="urn:microsoft.com/office/officeart/2005/8/layout/chevron2"/>
    <dgm:cxn modelId="{0A893877-6C92-C54E-BA5F-44240F536A7E}" srcId="{CB0B1124-CCB4-114E-BD4F-374306C31717}" destId="{F2930918-77C0-8841-AA44-380C4A4B4129}" srcOrd="0" destOrd="0" parTransId="{17DCE89F-C80A-874B-B8DC-30AB49AF0D9A}" sibTransId="{F0F14699-6425-A445-B645-34DEEA44E3F0}"/>
    <dgm:cxn modelId="{82C9358A-2DDA-8F46-A036-C5EA5C500BC5}" type="presOf" srcId="{6E9046B8-F95B-5D46-827E-F73C1787F2E0}" destId="{958532CC-ABB7-344A-A24F-61FE8A42502B}" srcOrd="0" destOrd="0" presId="urn:microsoft.com/office/officeart/2005/8/layout/chevron2"/>
    <dgm:cxn modelId="{212E358B-190B-4045-9ED9-F3936D620181}" srcId="{A13C7D14-696C-E141-9BB9-18E233EBA1BB}" destId="{621ACAD2-A502-A745-903C-2C8158000118}" srcOrd="3" destOrd="0" parTransId="{73A8E07C-0FA1-F946-A40E-5136B49A85B7}" sibTransId="{2966F63E-B0DA-6745-93FA-AF93F7499ED6}"/>
    <dgm:cxn modelId="{912ECD9C-216A-424A-9F01-774B276EBFC8}" srcId="{F6959E08-617A-9749-A04A-CA9D5B146CD9}" destId="{8AD8BA0F-4AA5-1F4C-9966-2AA0FD9FC488}" srcOrd="0" destOrd="0" parTransId="{2F09210F-F830-B848-A9E7-77A756CC7492}" sibTransId="{5420F97C-338F-244C-BD4A-45A76355171E}"/>
    <dgm:cxn modelId="{193C4BAC-CB68-6546-932F-80575A3513A6}" srcId="{621ACAD2-A502-A745-903C-2C8158000118}" destId="{6E9046B8-F95B-5D46-827E-F73C1787F2E0}" srcOrd="0" destOrd="0" parTransId="{4797A973-610B-2149-A9CE-5C2534DBAE9D}" sibTransId="{3AFDF738-BA3C-F34A-B638-E0667C28A67C}"/>
    <dgm:cxn modelId="{AF9695BE-7FE6-D148-936D-C835C6375478}" srcId="{A13C7D14-696C-E141-9BB9-18E233EBA1BB}" destId="{F6959E08-617A-9749-A04A-CA9D5B146CD9}" srcOrd="2" destOrd="0" parTransId="{F7073DDD-2575-1844-A9AE-E8802E7432CF}" sibTransId="{44F0DC11-DD12-A449-9ED1-36A4A0EE16BD}"/>
    <dgm:cxn modelId="{8F2E23C2-6D0E-B242-8B92-150E961EC189}" type="presOf" srcId="{21550C24-1590-5944-BE29-B4234D37D5B6}" destId="{C6FF7DB5-4882-E141-A1A6-E53BB6175349}" srcOrd="0" destOrd="0" presId="urn:microsoft.com/office/officeart/2005/8/layout/chevron2"/>
    <dgm:cxn modelId="{55DF77D7-0587-6D45-A765-DD460379C99B}" srcId="{CB0B1124-CCB4-114E-BD4F-374306C31717}" destId="{AFD883B0-D131-C64D-93B1-A1239B2F834E}" srcOrd="1" destOrd="0" parTransId="{9091774B-902A-4641-85EF-A711ECBDDCB3}" sibTransId="{8EAF54A2-D0BD-3148-96EF-0F3C90ABBBF6}"/>
    <dgm:cxn modelId="{7390D9D9-F876-C847-B026-580EC3A66E6B}" type="presOf" srcId="{A08C04F6-85F8-8348-BE8E-DDF92BEB7573}" destId="{6ACA4E70-1096-B948-9884-15299AD54E77}" srcOrd="0" destOrd="0" presId="urn:microsoft.com/office/officeart/2005/8/layout/chevron2"/>
    <dgm:cxn modelId="{EDDE1AF2-8DA6-9647-AF1A-BAC4CE835EF0}" type="presOf" srcId="{AFD883B0-D131-C64D-93B1-A1239B2F834E}" destId="{CCB3274C-63E5-AA47-A797-3F97C9331915}" srcOrd="0" destOrd="1" presId="urn:microsoft.com/office/officeart/2005/8/layout/chevron2"/>
    <dgm:cxn modelId="{BA8CC74C-3217-E64D-839D-4B8A8B51875B}" type="presParOf" srcId="{BABB22EA-D668-374D-8F0A-5DCBBD903CA8}" destId="{9D527C49-776A-0641-B999-71AEE25D78A1}" srcOrd="0" destOrd="0" presId="urn:microsoft.com/office/officeart/2005/8/layout/chevron2"/>
    <dgm:cxn modelId="{5F9FEB4A-31A5-0A42-860F-C52C844C9503}" type="presParOf" srcId="{9D527C49-776A-0641-B999-71AEE25D78A1}" destId="{6ACA4E70-1096-B948-9884-15299AD54E77}" srcOrd="0" destOrd="0" presId="urn:microsoft.com/office/officeart/2005/8/layout/chevron2"/>
    <dgm:cxn modelId="{1C376149-E761-E142-969F-DD2DAE652A62}" type="presParOf" srcId="{9D527C49-776A-0641-B999-71AEE25D78A1}" destId="{C6FF7DB5-4882-E141-A1A6-E53BB6175349}" srcOrd="1" destOrd="0" presId="urn:microsoft.com/office/officeart/2005/8/layout/chevron2"/>
    <dgm:cxn modelId="{F3ECF413-3320-DD44-8D5C-85389F2F7AFC}" type="presParOf" srcId="{BABB22EA-D668-374D-8F0A-5DCBBD903CA8}" destId="{357772B7-92F0-B846-A424-779334392D78}" srcOrd="1" destOrd="0" presId="urn:microsoft.com/office/officeart/2005/8/layout/chevron2"/>
    <dgm:cxn modelId="{8A224BD6-9FCB-8844-86BE-ECAFEE6DEA0A}" type="presParOf" srcId="{BABB22EA-D668-374D-8F0A-5DCBBD903CA8}" destId="{D3EF0C10-478C-B841-B5EA-AE7EBA4F350D}" srcOrd="2" destOrd="0" presId="urn:microsoft.com/office/officeart/2005/8/layout/chevron2"/>
    <dgm:cxn modelId="{F7C20035-8ACB-D740-8D4F-C5F56D82BDB8}" type="presParOf" srcId="{D3EF0C10-478C-B841-B5EA-AE7EBA4F350D}" destId="{96550235-B5A6-A84F-8B3C-833CE67A20D3}" srcOrd="0" destOrd="0" presId="urn:microsoft.com/office/officeart/2005/8/layout/chevron2"/>
    <dgm:cxn modelId="{28926166-B6E3-DC4E-8996-F21F94902F9D}" type="presParOf" srcId="{D3EF0C10-478C-B841-B5EA-AE7EBA4F350D}" destId="{CCB3274C-63E5-AA47-A797-3F97C9331915}" srcOrd="1" destOrd="0" presId="urn:microsoft.com/office/officeart/2005/8/layout/chevron2"/>
    <dgm:cxn modelId="{E8B2B722-0D60-374C-9DC5-BE279CFFEB86}" type="presParOf" srcId="{BABB22EA-D668-374D-8F0A-5DCBBD903CA8}" destId="{EF7F35E4-8FC8-6C4E-8605-87E8D3DD223B}" srcOrd="3" destOrd="0" presId="urn:microsoft.com/office/officeart/2005/8/layout/chevron2"/>
    <dgm:cxn modelId="{CC5555B7-3AE5-8F45-BE74-16E9F95BB3EE}" type="presParOf" srcId="{BABB22EA-D668-374D-8F0A-5DCBBD903CA8}" destId="{56A1211E-0007-4547-9F7B-6591A7F3DB22}" srcOrd="4" destOrd="0" presId="urn:microsoft.com/office/officeart/2005/8/layout/chevron2"/>
    <dgm:cxn modelId="{0900C48B-4EDF-8747-817C-4D0CD5C03BDD}" type="presParOf" srcId="{56A1211E-0007-4547-9F7B-6591A7F3DB22}" destId="{A74CFE83-5A23-5E4E-937E-39C90A159160}" srcOrd="0" destOrd="0" presId="urn:microsoft.com/office/officeart/2005/8/layout/chevron2"/>
    <dgm:cxn modelId="{3FAF4809-C01A-2D49-82DA-B49FF862BCFE}" type="presParOf" srcId="{56A1211E-0007-4547-9F7B-6591A7F3DB22}" destId="{072CD9DB-11FB-B24E-93F2-00A806811322}" srcOrd="1" destOrd="0" presId="urn:microsoft.com/office/officeart/2005/8/layout/chevron2"/>
    <dgm:cxn modelId="{9BE56E6C-3483-DF47-981D-E7166996C917}" type="presParOf" srcId="{BABB22EA-D668-374D-8F0A-5DCBBD903CA8}" destId="{815084FA-818B-C94F-98FD-1B6D5AAF4E03}" srcOrd="5" destOrd="0" presId="urn:microsoft.com/office/officeart/2005/8/layout/chevron2"/>
    <dgm:cxn modelId="{BB7BE033-5258-574D-B627-22322AB7A2B2}" type="presParOf" srcId="{BABB22EA-D668-374D-8F0A-5DCBBD903CA8}" destId="{650D7538-7FF6-CB4A-B8AC-6FD1A83CBE00}" srcOrd="6" destOrd="0" presId="urn:microsoft.com/office/officeart/2005/8/layout/chevron2"/>
    <dgm:cxn modelId="{4966DAB1-D719-FA45-96FC-95FBC86A6D90}" type="presParOf" srcId="{650D7538-7FF6-CB4A-B8AC-6FD1A83CBE00}" destId="{9FC5FC6E-E9EE-1041-AE4E-D5E2992BEAFD}" srcOrd="0" destOrd="0" presId="urn:microsoft.com/office/officeart/2005/8/layout/chevron2"/>
    <dgm:cxn modelId="{72D94777-1A95-8C49-B692-EDECC00AD0C6}" type="presParOf" srcId="{650D7538-7FF6-CB4A-B8AC-6FD1A83CBE00}" destId="{958532CC-ABB7-344A-A24F-61FE8A42502B}" srcOrd="1" destOrd="0" presId="urn:microsoft.com/office/officeart/2005/8/layout/chevron2"/>
  </dgm:cxnLst>
  <dgm:bg>
    <a:effectLst>
      <a:outerShdw blurRad="50800" dist="38100" dir="2700000" algn="tl" rotWithShape="0">
        <a:prstClr val="black">
          <a:alpha val="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AB46C-2E55-6D41-AE05-7A8B1F336D20}"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it-IT"/>
        </a:p>
      </dgm:t>
    </dgm:pt>
    <dgm:pt modelId="{C999218F-5469-8A4F-8D58-A5C6D572F249}">
      <dgm:prSet custT="1"/>
      <dgm:spPr>
        <a:effectLst>
          <a:outerShdw blurRad="127000" dist="139700" dir="5400000" sx="103000" sy="103000" algn="tl" rotWithShape="0">
            <a:prstClr val="black">
              <a:alpha val="40000"/>
            </a:prstClr>
          </a:outerShdw>
        </a:effectLst>
      </dgm:spPr>
      <dgm:t>
        <a:bodyPr/>
        <a:lstStyle/>
        <a:p>
          <a:pPr algn="ctr"/>
          <a:r>
            <a:rPr lang="it-IT" sz="3600" b="1" dirty="0">
              <a:effectLst>
                <a:outerShdw blurRad="50800" dist="38100" dir="2700000" algn="tl" rotWithShape="0">
                  <a:prstClr val="black">
                    <a:alpha val="40000"/>
                  </a:prstClr>
                </a:outerShdw>
              </a:effectLst>
            </a:rPr>
            <a:t>obbiettivo specifico II</a:t>
          </a:r>
        </a:p>
      </dgm:t>
    </dgm:pt>
    <dgm:pt modelId="{BD7C626E-CF75-7741-BA9D-43B88A026D89}" type="parTrans" cxnId="{DDD23798-5DC1-6446-B613-559B56BCA1FB}">
      <dgm:prSet/>
      <dgm:spPr/>
      <dgm:t>
        <a:bodyPr/>
        <a:lstStyle/>
        <a:p>
          <a:pPr algn="ctr"/>
          <a:endParaRPr lang="it-IT"/>
        </a:p>
      </dgm:t>
    </dgm:pt>
    <dgm:pt modelId="{9DF1EE51-BC72-3E43-AA68-0AAD65FEE16E}" type="sibTrans" cxnId="{DDD23798-5DC1-6446-B613-559B56BCA1FB}">
      <dgm:prSet/>
      <dgm:spPr/>
      <dgm:t>
        <a:bodyPr/>
        <a:lstStyle/>
        <a:p>
          <a:pPr algn="ctr"/>
          <a:endParaRPr lang="it-IT"/>
        </a:p>
      </dgm:t>
    </dgm:pt>
    <dgm:pt modelId="{95B570B4-4846-3C44-A23E-766A45A3AE97}">
      <dgm:prSet custT="1"/>
      <dgm:spPr>
        <a:effectLst>
          <a:outerShdw blurRad="127000" dist="139700" dir="5400000" sx="103000" sy="103000" algn="tl" rotWithShape="0">
            <a:prstClr val="black">
              <a:alpha val="40000"/>
            </a:prstClr>
          </a:outerShdw>
        </a:effectLst>
      </dgm:spPr>
      <dgm:t>
        <a:bodyPr/>
        <a:lstStyle/>
        <a:p>
          <a:pPr algn="ctr"/>
          <a:r>
            <a:rPr lang="it-IT" sz="3600" b="1">
              <a:effectLst>
                <a:outerShdw blurRad="50800" dist="38100" dir="2700000" algn="tl" rotWithShape="0">
                  <a:prstClr val="black">
                    <a:alpha val="40000"/>
                  </a:prstClr>
                </a:outerShdw>
              </a:effectLst>
            </a:rPr>
            <a:t>obbiettivo specifico III</a:t>
          </a:r>
        </a:p>
      </dgm:t>
    </dgm:pt>
    <dgm:pt modelId="{174C513E-3D2C-7640-AB6D-FA0E562703CD}" type="parTrans" cxnId="{3FC5ECC9-8754-BE4D-B17F-C63EA8574FF8}">
      <dgm:prSet/>
      <dgm:spPr/>
      <dgm:t>
        <a:bodyPr/>
        <a:lstStyle/>
        <a:p>
          <a:pPr algn="ctr"/>
          <a:endParaRPr lang="it-IT"/>
        </a:p>
      </dgm:t>
    </dgm:pt>
    <dgm:pt modelId="{136E62F0-5601-D54A-A7F5-677A0C0782D8}" type="sibTrans" cxnId="{3FC5ECC9-8754-BE4D-B17F-C63EA8574FF8}">
      <dgm:prSet/>
      <dgm:spPr/>
      <dgm:t>
        <a:bodyPr/>
        <a:lstStyle/>
        <a:p>
          <a:pPr algn="ctr"/>
          <a:endParaRPr lang="it-IT"/>
        </a:p>
      </dgm:t>
    </dgm:pt>
    <dgm:pt modelId="{454E207F-85D9-2A46-A7E4-EEA937C08548}">
      <dgm:prSet custT="1"/>
      <dgm:spPr>
        <a:effectLst>
          <a:outerShdw blurRad="127000" dist="139700" dir="5400000" sx="103000" sy="103000" algn="tl" rotWithShape="0">
            <a:prstClr val="black">
              <a:alpha val="40000"/>
            </a:prstClr>
          </a:outerShdw>
        </a:effectLst>
      </dgm:spPr>
      <dgm:t>
        <a:bodyPr/>
        <a:lstStyle/>
        <a:p>
          <a:pPr algn="ctr"/>
          <a:r>
            <a:rPr lang="it-IT" sz="3600" b="1" dirty="0">
              <a:effectLst>
                <a:outerShdw blurRad="50800" dist="38100" dir="2700000" algn="tl" rotWithShape="0">
                  <a:prstClr val="black">
                    <a:alpha val="40000"/>
                  </a:prstClr>
                </a:outerShdw>
              </a:effectLst>
            </a:rPr>
            <a:t>obbiettivo specifico I</a:t>
          </a:r>
        </a:p>
      </dgm:t>
    </dgm:pt>
    <dgm:pt modelId="{E498B364-2D5F-F145-8333-B57E00FC7D56}" type="parTrans" cxnId="{D705B61D-4499-504E-AE4F-5FE77C41B024}">
      <dgm:prSet/>
      <dgm:spPr/>
      <dgm:t>
        <a:bodyPr/>
        <a:lstStyle/>
        <a:p>
          <a:endParaRPr lang="it-IT"/>
        </a:p>
      </dgm:t>
    </dgm:pt>
    <dgm:pt modelId="{17156766-634F-CA4F-9184-AE7E1A312154}" type="sibTrans" cxnId="{D705B61D-4499-504E-AE4F-5FE77C41B024}">
      <dgm:prSet/>
      <dgm:spPr/>
      <dgm:t>
        <a:bodyPr/>
        <a:lstStyle/>
        <a:p>
          <a:endParaRPr lang="it-IT"/>
        </a:p>
      </dgm:t>
    </dgm:pt>
    <dgm:pt modelId="{A559FE59-0C5D-FB48-8C65-E80D7854D004}">
      <dgm:prSet/>
      <dgm:spPr>
        <a:effectLst>
          <a:outerShdw blurRad="127000" dist="139700" dir="5400000" sx="103000" sy="103000" algn="tl" rotWithShape="0">
            <a:prstClr val="black">
              <a:alpha val="40000"/>
            </a:prstClr>
          </a:outerShdw>
        </a:effectLst>
      </dgm:spPr>
      <dgm:t>
        <a:bodyPr/>
        <a:lstStyle/>
        <a:p>
          <a:pPr algn="ctr"/>
          <a:r>
            <a:rPr lang="it-IT"/>
            <a:t>Rafforzamento della capacità e della cooperazione degli attori istituzionali responsabili della gestione dei patrimoni illegalmente accumulati </a:t>
          </a:r>
        </a:p>
      </dgm:t>
    </dgm:pt>
    <dgm:pt modelId="{F1E04220-5AD7-754E-999C-C3E12E0D40A0}" type="parTrans" cxnId="{6F9E0807-DC28-6A49-A0DF-CC7DC5280ABF}">
      <dgm:prSet/>
      <dgm:spPr/>
      <dgm:t>
        <a:bodyPr/>
        <a:lstStyle/>
        <a:p>
          <a:endParaRPr lang="it-IT"/>
        </a:p>
      </dgm:t>
    </dgm:pt>
    <dgm:pt modelId="{E5FEC8AB-6F20-6C41-B5BC-41AC3B751D08}" type="sibTrans" cxnId="{6F9E0807-DC28-6A49-A0DF-CC7DC5280ABF}">
      <dgm:prSet/>
      <dgm:spPr/>
      <dgm:t>
        <a:bodyPr/>
        <a:lstStyle/>
        <a:p>
          <a:endParaRPr lang="it-IT"/>
        </a:p>
      </dgm:t>
    </dgm:pt>
    <dgm:pt modelId="{8AB38762-E538-0E44-BACB-B3151219FDD5}">
      <dgm:prSet/>
      <dgm:spPr>
        <a:effectLst>
          <a:outerShdw blurRad="127000" dist="139700" dir="5400000" sx="103000" sy="103000" algn="tl" rotWithShape="0">
            <a:prstClr val="black">
              <a:alpha val="40000"/>
            </a:prstClr>
          </a:outerShdw>
        </a:effectLst>
      </dgm:spPr>
      <dgm:t>
        <a:bodyPr/>
        <a:lstStyle/>
        <a:p>
          <a:pPr algn="ctr"/>
          <a:r>
            <a:rPr lang="it-IT"/>
            <a:t>Politiche di valorizzazione dei beni immobili confiscati </a:t>
          </a:r>
        </a:p>
      </dgm:t>
    </dgm:pt>
    <dgm:pt modelId="{6B44A3CA-7BB9-B541-9415-7F79675B72C5}" type="parTrans" cxnId="{9885DA67-9FDB-2442-B051-D63E3F9E6083}">
      <dgm:prSet/>
      <dgm:spPr/>
      <dgm:t>
        <a:bodyPr/>
        <a:lstStyle/>
        <a:p>
          <a:endParaRPr lang="it-IT"/>
        </a:p>
      </dgm:t>
    </dgm:pt>
    <dgm:pt modelId="{85AE7201-3908-ED49-81A4-A67F709DCF6F}" type="sibTrans" cxnId="{9885DA67-9FDB-2442-B051-D63E3F9E6083}">
      <dgm:prSet/>
      <dgm:spPr/>
      <dgm:t>
        <a:bodyPr/>
        <a:lstStyle/>
        <a:p>
          <a:endParaRPr lang="it-IT"/>
        </a:p>
      </dgm:t>
    </dgm:pt>
    <dgm:pt modelId="{640D0E87-00C7-9444-9AF4-74EC8AC31AA6}">
      <dgm:prSet/>
      <dgm:spPr>
        <a:effectLst>
          <a:outerShdw blurRad="127000" dist="139700" dir="5400000" sx="103000" sy="103000" algn="tl" rotWithShape="0">
            <a:prstClr val="black">
              <a:alpha val="40000"/>
            </a:prstClr>
          </a:outerShdw>
        </a:effectLst>
      </dgm:spPr>
      <dgm:t>
        <a:bodyPr/>
        <a:lstStyle/>
        <a:p>
          <a:pPr algn="ctr"/>
          <a:r>
            <a:rPr lang="it-IT"/>
            <a:t>Re-immissione nel circuito dell’economia legale delle aziende confiscate alla </a:t>
          </a:r>
          <a:r>
            <a:rPr lang="it-IT" err="1"/>
            <a:t>criminalita</a:t>
          </a:r>
          <a:r>
            <a:rPr lang="it-IT"/>
            <a:t>̀ organizzata o dei beni ad esse pertinenti </a:t>
          </a:r>
        </a:p>
      </dgm:t>
    </dgm:pt>
    <dgm:pt modelId="{B3922C2C-A762-2947-B13A-8EECBE48CBFD}" type="parTrans" cxnId="{D37957F7-67AC-3F44-8C20-760D17EB0831}">
      <dgm:prSet/>
      <dgm:spPr/>
      <dgm:t>
        <a:bodyPr/>
        <a:lstStyle/>
        <a:p>
          <a:endParaRPr lang="it-IT"/>
        </a:p>
      </dgm:t>
    </dgm:pt>
    <dgm:pt modelId="{83E6CBFE-6836-704C-B813-E1F17C4F26FA}" type="sibTrans" cxnId="{D37957F7-67AC-3F44-8C20-760D17EB0831}">
      <dgm:prSet/>
      <dgm:spPr/>
      <dgm:t>
        <a:bodyPr/>
        <a:lstStyle/>
        <a:p>
          <a:endParaRPr lang="it-IT"/>
        </a:p>
      </dgm:t>
    </dgm:pt>
    <dgm:pt modelId="{403141E0-B4E6-C64C-9C83-BB4D2AF19D55}" type="pres">
      <dgm:prSet presAssocID="{A2CAB46C-2E55-6D41-AE05-7A8B1F336D20}" presName="Name0" presStyleCnt="0">
        <dgm:presLayoutVars>
          <dgm:dir/>
          <dgm:animLvl val="lvl"/>
          <dgm:resizeHandles val="exact"/>
        </dgm:presLayoutVars>
      </dgm:prSet>
      <dgm:spPr/>
    </dgm:pt>
    <dgm:pt modelId="{ED277641-7CD8-DB4E-A756-F91FABE2A710}" type="pres">
      <dgm:prSet presAssocID="{454E207F-85D9-2A46-A7E4-EEA937C08548}" presName="linNode" presStyleCnt="0"/>
      <dgm:spPr/>
    </dgm:pt>
    <dgm:pt modelId="{B17BD064-38D5-C541-A5D0-08690138C13E}" type="pres">
      <dgm:prSet presAssocID="{454E207F-85D9-2A46-A7E4-EEA937C08548}" presName="parentText" presStyleLbl="node1" presStyleIdx="0" presStyleCnt="3" custLinFactNeighborY="592">
        <dgm:presLayoutVars>
          <dgm:chMax val="1"/>
          <dgm:bulletEnabled val="1"/>
        </dgm:presLayoutVars>
      </dgm:prSet>
      <dgm:spPr/>
    </dgm:pt>
    <dgm:pt modelId="{5D77D7F9-67AD-AF48-B087-AEC7432BCC59}" type="pres">
      <dgm:prSet presAssocID="{454E207F-85D9-2A46-A7E4-EEA937C08548}" presName="descendantText" presStyleLbl="alignAccFollowNode1" presStyleIdx="0" presStyleCnt="3" custLinFactNeighborY="740">
        <dgm:presLayoutVars>
          <dgm:bulletEnabled val="1"/>
        </dgm:presLayoutVars>
      </dgm:prSet>
      <dgm:spPr/>
    </dgm:pt>
    <dgm:pt modelId="{5C93C857-9FC5-544A-8AAC-E823AD59C01E}" type="pres">
      <dgm:prSet presAssocID="{17156766-634F-CA4F-9184-AE7E1A312154}" presName="sp" presStyleCnt="0"/>
      <dgm:spPr/>
    </dgm:pt>
    <dgm:pt modelId="{35E6B255-4DB4-C248-BC29-6A4AEF14A627}" type="pres">
      <dgm:prSet presAssocID="{C999218F-5469-8A4F-8D58-A5C6D572F249}" presName="linNode" presStyleCnt="0"/>
      <dgm:spPr/>
    </dgm:pt>
    <dgm:pt modelId="{17A40B43-814E-154F-A959-D5CE6BFE8D1B}" type="pres">
      <dgm:prSet presAssocID="{C999218F-5469-8A4F-8D58-A5C6D572F249}" presName="parentText" presStyleLbl="node1" presStyleIdx="1" presStyleCnt="3" custLinFactNeighborY="592">
        <dgm:presLayoutVars>
          <dgm:chMax val="1"/>
          <dgm:bulletEnabled val="1"/>
        </dgm:presLayoutVars>
      </dgm:prSet>
      <dgm:spPr/>
    </dgm:pt>
    <dgm:pt modelId="{40743192-97AF-8D4E-8396-7217308EC325}" type="pres">
      <dgm:prSet presAssocID="{C999218F-5469-8A4F-8D58-A5C6D572F249}" presName="descendantText" presStyleLbl="alignAccFollowNode1" presStyleIdx="1" presStyleCnt="3" custLinFactNeighborY="740">
        <dgm:presLayoutVars>
          <dgm:bulletEnabled val="1"/>
        </dgm:presLayoutVars>
      </dgm:prSet>
      <dgm:spPr/>
    </dgm:pt>
    <dgm:pt modelId="{B4A4CEC2-14BB-DC47-ACA9-A77A486C83DC}" type="pres">
      <dgm:prSet presAssocID="{9DF1EE51-BC72-3E43-AA68-0AAD65FEE16E}" presName="sp" presStyleCnt="0"/>
      <dgm:spPr/>
    </dgm:pt>
    <dgm:pt modelId="{09B738F0-990B-404A-98CF-2DCB330072B9}" type="pres">
      <dgm:prSet presAssocID="{95B570B4-4846-3C44-A23E-766A45A3AE97}" presName="linNode" presStyleCnt="0"/>
      <dgm:spPr/>
    </dgm:pt>
    <dgm:pt modelId="{7357A893-62FF-AC45-A3A4-26868359C32D}" type="pres">
      <dgm:prSet presAssocID="{95B570B4-4846-3C44-A23E-766A45A3AE97}" presName="parentText" presStyleLbl="node1" presStyleIdx="2" presStyleCnt="3" custLinFactNeighborY="592">
        <dgm:presLayoutVars>
          <dgm:chMax val="1"/>
          <dgm:bulletEnabled val="1"/>
        </dgm:presLayoutVars>
      </dgm:prSet>
      <dgm:spPr/>
    </dgm:pt>
    <dgm:pt modelId="{EA30A449-76BB-524B-9E1F-31034D34F066}" type="pres">
      <dgm:prSet presAssocID="{95B570B4-4846-3C44-A23E-766A45A3AE97}" presName="descendantText" presStyleLbl="alignAccFollowNode1" presStyleIdx="2" presStyleCnt="3">
        <dgm:presLayoutVars>
          <dgm:bulletEnabled val="1"/>
        </dgm:presLayoutVars>
      </dgm:prSet>
      <dgm:spPr/>
    </dgm:pt>
  </dgm:ptLst>
  <dgm:cxnLst>
    <dgm:cxn modelId="{6F9E0807-DC28-6A49-A0DF-CC7DC5280ABF}" srcId="{454E207F-85D9-2A46-A7E4-EEA937C08548}" destId="{A559FE59-0C5D-FB48-8C65-E80D7854D004}" srcOrd="0" destOrd="0" parTransId="{F1E04220-5AD7-754E-999C-C3E12E0D40A0}" sibTransId="{E5FEC8AB-6F20-6C41-B5BC-41AC3B751D08}"/>
    <dgm:cxn modelId="{E1DD8416-7069-1646-8E13-A205E145760C}" type="presOf" srcId="{8AB38762-E538-0E44-BACB-B3151219FDD5}" destId="{40743192-97AF-8D4E-8396-7217308EC325}" srcOrd="0" destOrd="0" presId="urn:microsoft.com/office/officeart/2005/8/layout/vList5"/>
    <dgm:cxn modelId="{D705B61D-4499-504E-AE4F-5FE77C41B024}" srcId="{A2CAB46C-2E55-6D41-AE05-7A8B1F336D20}" destId="{454E207F-85D9-2A46-A7E4-EEA937C08548}" srcOrd="0" destOrd="0" parTransId="{E498B364-2D5F-F145-8333-B57E00FC7D56}" sibTransId="{17156766-634F-CA4F-9184-AE7E1A312154}"/>
    <dgm:cxn modelId="{0614695D-BE6B-4E47-973F-0C6D9233784F}" type="presOf" srcId="{454E207F-85D9-2A46-A7E4-EEA937C08548}" destId="{B17BD064-38D5-C541-A5D0-08690138C13E}" srcOrd="0" destOrd="0" presId="urn:microsoft.com/office/officeart/2005/8/layout/vList5"/>
    <dgm:cxn modelId="{9885DA67-9FDB-2442-B051-D63E3F9E6083}" srcId="{C999218F-5469-8A4F-8D58-A5C6D572F249}" destId="{8AB38762-E538-0E44-BACB-B3151219FDD5}" srcOrd="0" destOrd="0" parTransId="{6B44A3CA-7BB9-B541-9415-7F79675B72C5}" sibTransId="{85AE7201-3908-ED49-81A4-A67F709DCF6F}"/>
    <dgm:cxn modelId="{2F633A75-75C9-8D4D-8C1E-2582FA812BC9}" type="presOf" srcId="{640D0E87-00C7-9444-9AF4-74EC8AC31AA6}" destId="{EA30A449-76BB-524B-9E1F-31034D34F066}" srcOrd="0" destOrd="0" presId="urn:microsoft.com/office/officeart/2005/8/layout/vList5"/>
    <dgm:cxn modelId="{E2355285-5DC8-D446-9D34-116F76EB6908}" type="presOf" srcId="{95B570B4-4846-3C44-A23E-766A45A3AE97}" destId="{7357A893-62FF-AC45-A3A4-26868359C32D}" srcOrd="0" destOrd="0" presId="urn:microsoft.com/office/officeart/2005/8/layout/vList5"/>
    <dgm:cxn modelId="{DDD23798-5DC1-6446-B613-559B56BCA1FB}" srcId="{A2CAB46C-2E55-6D41-AE05-7A8B1F336D20}" destId="{C999218F-5469-8A4F-8D58-A5C6D572F249}" srcOrd="1" destOrd="0" parTransId="{BD7C626E-CF75-7741-BA9D-43B88A026D89}" sibTransId="{9DF1EE51-BC72-3E43-AA68-0AAD65FEE16E}"/>
    <dgm:cxn modelId="{132AFFA7-B260-1A44-8C44-961EE98E7A08}" type="presOf" srcId="{C999218F-5469-8A4F-8D58-A5C6D572F249}" destId="{17A40B43-814E-154F-A959-D5CE6BFE8D1B}" srcOrd="0" destOrd="0" presId="urn:microsoft.com/office/officeart/2005/8/layout/vList5"/>
    <dgm:cxn modelId="{A96400B4-4CE4-E649-A475-29254C11F83D}" type="presOf" srcId="{A2CAB46C-2E55-6D41-AE05-7A8B1F336D20}" destId="{403141E0-B4E6-C64C-9C83-BB4D2AF19D55}" srcOrd="0" destOrd="0" presId="urn:microsoft.com/office/officeart/2005/8/layout/vList5"/>
    <dgm:cxn modelId="{ECF674BA-F6A9-6A4E-8D1C-6928939C2E1F}" type="presOf" srcId="{A559FE59-0C5D-FB48-8C65-E80D7854D004}" destId="{5D77D7F9-67AD-AF48-B087-AEC7432BCC59}" srcOrd="0" destOrd="0" presId="urn:microsoft.com/office/officeart/2005/8/layout/vList5"/>
    <dgm:cxn modelId="{3FC5ECC9-8754-BE4D-B17F-C63EA8574FF8}" srcId="{A2CAB46C-2E55-6D41-AE05-7A8B1F336D20}" destId="{95B570B4-4846-3C44-A23E-766A45A3AE97}" srcOrd="2" destOrd="0" parTransId="{174C513E-3D2C-7640-AB6D-FA0E562703CD}" sibTransId="{136E62F0-5601-D54A-A7F5-677A0C0782D8}"/>
    <dgm:cxn modelId="{D37957F7-67AC-3F44-8C20-760D17EB0831}" srcId="{95B570B4-4846-3C44-A23E-766A45A3AE97}" destId="{640D0E87-00C7-9444-9AF4-74EC8AC31AA6}" srcOrd="0" destOrd="0" parTransId="{B3922C2C-A762-2947-B13A-8EECBE48CBFD}" sibTransId="{83E6CBFE-6836-704C-B813-E1F17C4F26FA}"/>
    <dgm:cxn modelId="{A791E09D-70C0-CB40-BC75-3314CE15F6B0}" type="presParOf" srcId="{403141E0-B4E6-C64C-9C83-BB4D2AF19D55}" destId="{ED277641-7CD8-DB4E-A756-F91FABE2A710}" srcOrd="0" destOrd="0" presId="urn:microsoft.com/office/officeart/2005/8/layout/vList5"/>
    <dgm:cxn modelId="{FBFC5055-5C25-1544-9A50-C7DBAAB0B8AB}" type="presParOf" srcId="{ED277641-7CD8-DB4E-A756-F91FABE2A710}" destId="{B17BD064-38D5-C541-A5D0-08690138C13E}" srcOrd="0" destOrd="0" presId="urn:microsoft.com/office/officeart/2005/8/layout/vList5"/>
    <dgm:cxn modelId="{8FFBC19B-9FA4-4445-B680-FFC6305A3AD9}" type="presParOf" srcId="{ED277641-7CD8-DB4E-A756-F91FABE2A710}" destId="{5D77D7F9-67AD-AF48-B087-AEC7432BCC59}" srcOrd="1" destOrd="0" presId="urn:microsoft.com/office/officeart/2005/8/layout/vList5"/>
    <dgm:cxn modelId="{EFEC0A80-D932-1A4B-B66A-9F8896611559}" type="presParOf" srcId="{403141E0-B4E6-C64C-9C83-BB4D2AF19D55}" destId="{5C93C857-9FC5-544A-8AAC-E823AD59C01E}" srcOrd="1" destOrd="0" presId="urn:microsoft.com/office/officeart/2005/8/layout/vList5"/>
    <dgm:cxn modelId="{3E4E7C73-3AFF-8E4E-8FB4-E0C01476EEB4}" type="presParOf" srcId="{403141E0-B4E6-C64C-9C83-BB4D2AF19D55}" destId="{35E6B255-4DB4-C248-BC29-6A4AEF14A627}" srcOrd="2" destOrd="0" presId="urn:microsoft.com/office/officeart/2005/8/layout/vList5"/>
    <dgm:cxn modelId="{0E5CB1F9-E67A-4E4B-8CBC-97E5CEBA97B6}" type="presParOf" srcId="{35E6B255-4DB4-C248-BC29-6A4AEF14A627}" destId="{17A40B43-814E-154F-A959-D5CE6BFE8D1B}" srcOrd="0" destOrd="0" presId="urn:microsoft.com/office/officeart/2005/8/layout/vList5"/>
    <dgm:cxn modelId="{AFB2F86F-77D3-B341-B4F8-899695DD6FFA}" type="presParOf" srcId="{35E6B255-4DB4-C248-BC29-6A4AEF14A627}" destId="{40743192-97AF-8D4E-8396-7217308EC325}" srcOrd="1" destOrd="0" presId="urn:microsoft.com/office/officeart/2005/8/layout/vList5"/>
    <dgm:cxn modelId="{1F7DCAED-1E6D-6F49-A416-834725A4BB6F}" type="presParOf" srcId="{403141E0-B4E6-C64C-9C83-BB4D2AF19D55}" destId="{B4A4CEC2-14BB-DC47-ACA9-A77A486C83DC}" srcOrd="3" destOrd="0" presId="urn:microsoft.com/office/officeart/2005/8/layout/vList5"/>
    <dgm:cxn modelId="{9F615065-CF38-1648-B5EC-8CD1E561E100}" type="presParOf" srcId="{403141E0-B4E6-C64C-9C83-BB4D2AF19D55}" destId="{09B738F0-990B-404A-98CF-2DCB330072B9}" srcOrd="4" destOrd="0" presId="urn:microsoft.com/office/officeart/2005/8/layout/vList5"/>
    <dgm:cxn modelId="{BE3DF999-7E51-3246-92C5-5597CB437FF5}" type="presParOf" srcId="{09B738F0-990B-404A-98CF-2DCB330072B9}" destId="{7357A893-62FF-AC45-A3A4-26868359C32D}" srcOrd="0" destOrd="0" presId="urn:microsoft.com/office/officeart/2005/8/layout/vList5"/>
    <dgm:cxn modelId="{1BF4F398-A361-FA4B-843D-0FCB60AAB76D}" type="presParOf" srcId="{09B738F0-990B-404A-98CF-2DCB330072B9}" destId="{EA30A449-76BB-524B-9E1F-31034D34F06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DA22F-EB80-AE42-89C0-6082956BD531}" type="doc">
      <dgm:prSet loTypeId="urn:microsoft.com/office/officeart/2008/layout/PictureAccentList" loCatId="relationship" qsTypeId="urn:microsoft.com/office/officeart/2005/8/quickstyle/simple5" qsCatId="simple" csTypeId="urn:microsoft.com/office/officeart/2005/8/colors/colorful2" csCatId="colorful" phldr="1"/>
      <dgm:spPr/>
      <dgm:t>
        <a:bodyPr/>
        <a:lstStyle/>
        <a:p>
          <a:endParaRPr lang="it-IT"/>
        </a:p>
      </dgm:t>
    </dgm:pt>
    <dgm:pt modelId="{E7CAD515-A7A8-E546-B8EC-8ABB2196D7CF}">
      <dgm:prSet/>
      <dgm:spPr/>
      <dgm:t>
        <a:bodyPr/>
        <a:lstStyle/>
        <a:p>
          <a:r>
            <a:rPr lang="it-IT" dirty="0">
              <a:effectLst>
                <a:outerShdw blurRad="50800" dist="38100" dir="2700000" algn="tl" rotWithShape="0">
                  <a:prstClr val="black">
                    <a:alpha val="40000"/>
                  </a:prstClr>
                </a:outerShdw>
              </a:effectLst>
            </a:rPr>
            <a:t>Procedimenti amministrativi di assegnazione equi e trasparenti </a:t>
          </a:r>
        </a:p>
      </dgm:t>
    </dgm:pt>
    <dgm:pt modelId="{839728DE-1631-3142-BD20-FF2C1D0D0D76}" type="parTrans" cxnId="{F05E0A9D-6E07-E847-9CEA-DEB227CD8CD6}">
      <dgm:prSet/>
      <dgm:spPr/>
      <dgm:t>
        <a:bodyPr/>
        <a:lstStyle/>
        <a:p>
          <a:endParaRPr lang="it-IT"/>
        </a:p>
      </dgm:t>
    </dgm:pt>
    <dgm:pt modelId="{72752B14-8D34-B64C-8CAB-6D54BBFE0090}" type="sibTrans" cxnId="{F05E0A9D-6E07-E847-9CEA-DEB227CD8CD6}">
      <dgm:prSet/>
      <dgm:spPr/>
      <dgm:t>
        <a:bodyPr/>
        <a:lstStyle/>
        <a:p>
          <a:endParaRPr lang="it-IT"/>
        </a:p>
      </dgm:t>
    </dgm:pt>
    <dgm:pt modelId="{868431D4-F7CC-B943-8693-49D2937FA3A1}">
      <dgm:prSet custT="1"/>
      <dgm:spPr/>
      <dgm:t>
        <a:bodyPr/>
        <a:lstStyle/>
        <a:p>
          <a:r>
            <a:rPr lang="it-IT" sz="3200" dirty="0">
              <a:effectLst>
                <a:outerShdw blurRad="50800" dist="38100" dir="2700000" algn="tl" rotWithShape="0">
                  <a:prstClr val="black">
                    <a:alpha val="40000"/>
                  </a:prstClr>
                </a:outerShdw>
              </a:effectLst>
            </a:rPr>
            <a:t>Manifestazioni d’interesse (o concorso d’idee) </a:t>
          </a:r>
        </a:p>
      </dgm:t>
    </dgm:pt>
    <dgm:pt modelId="{6B31E846-90F2-B24E-A67C-0B8380648019}" type="parTrans" cxnId="{04B2BDD7-08AB-6B48-AF60-37A7779171C8}">
      <dgm:prSet/>
      <dgm:spPr/>
      <dgm:t>
        <a:bodyPr/>
        <a:lstStyle/>
        <a:p>
          <a:endParaRPr lang="it-IT"/>
        </a:p>
      </dgm:t>
    </dgm:pt>
    <dgm:pt modelId="{09135ABC-4FA6-924C-AB1C-9BE0849FD432}" type="sibTrans" cxnId="{04B2BDD7-08AB-6B48-AF60-37A7779171C8}">
      <dgm:prSet/>
      <dgm:spPr/>
      <dgm:t>
        <a:bodyPr/>
        <a:lstStyle/>
        <a:p>
          <a:endParaRPr lang="it-IT"/>
        </a:p>
      </dgm:t>
    </dgm:pt>
    <dgm:pt modelId="{18B70CB4-9B33-5D47-99DE-166A9C7267C4}">
      <dgm:prSet custT="1"/>
      <dgm:spPr/>
      <dgm:t>
        <a:bodyPr/>
        <a:lstStyle/>
        <a:p>
          <a:r>
            <a:rPr lang="it-IT" sz="3200">
              <a:effectLst>
                <a:outerShdw blurRad="50800" dist="38100" dir="2700000" algn="tl" rotWithShape="0">
                  <a:prstClr val="black">
                    <a:alpha val="40000"/>
                  </a:prstClr>
                </a:outerShdw>
              </a:effectLst>
            </a:rPr>
            <a:t>Procedure di evidenza pubblica per la costruzione, gestione o concessione </a:t>
          </a:r>
        </a:p>
      </dgm:t>
    </dgm:pt>
    <dgm:pt modelId="{DC98C162-3407-8F42-B3BB-C9A86B67B954}" type="parTrans" cxnId="{7C48573E-F7B1-AD45-B5AA-145FC48CD605}">
      <dgm:prSet/>
      <dgm:spPr/>
      <dgm:t>
        <a:bodyPr/>
        <a:lstStyle/>
        <a:p>
          <a:endParaRPr lang="it-IT"/>
        </a:p>
      </dgm:t>
    </dgm:pt>
    <dgm:pt modelId="{6718BABD-AE0C-7341-929E-E0EB7CC4D423}" type="sibTrans" cxnId="{7C48573E-F7B1-AD45-B5AA-145FC48CD605}">
      <dgm:prSet/>
      <dgm:spPr/>
      <dgm:t>
        <a:bodyPr/>
        <a:lstStyle/>
        <a:p>
          <a:endParaRPr lang="it-IT"/>
        </a:p>
      </dgm:t>
    </dgm:pt>
    <dgm:pt modelId="{39DD989A-13F2-EF4A-94CC-92DE76B1D9F2}">
      <dgm:prSet custT="1"/>
      <dgm:spPr/>
      <dgm:t>
        <a:bodyPr/>
        <a:lstStyle/>
        <a:p>
          <a:r>
            <a:rPr lang="it-IT" sz="3200" dirty="0">
              <a:effectLst>
                <a:outerShdw blurRad="50800" dist="38100" dir="2700000" algn="tl" rotWithShape="0">
                  <a:prstClr val="black">
                    <a:alpha val="40000"/>
                  </a:prstClr>
                </a:outerShdw>
              </a:effectLst>
            </a:rPr>
            <a:t>Assegnazione diretta </a:t>
          </a:r>
        </a:p>
      </dgm:t>
    </dgm:pt>
    <dgm:pt modelId="{89F67D01-665E-3245-9F6F-EC5C5E40CA0D}" type="parTrans" cxnId="{7F684C89-95F7-1B44-A0ED-A2D946035895}">
      <dgm:prSet/>
      <dgm:spPr/>
      <dgm:t>
        <a:bodyPr/>
        <a:lstStyle/>
        <a:p>
          <a:endParaRPr lang="it-IT"/>
        </a:p>
      </dgm:t>
    </dgm:pt>
    <dgm:pt modelId="{B9A85ABD-5ED9-1545-AC10-047EB0CC9F0F}" type="sibTrans" cxnId="{7F684C89-95F7-1B44-A0ED-A2D946035895}">
      <dgm:prSet/>
      <dgm:spPr/>
      <dgm:t>
        <a:bodyPr/>
        <a:lstStyle/>
        <a:p>
          <a:endParaRPr lang="it-IT"/>
        </a:p>
      </dgm:t>
    </dgm:pt>
    <dgm:pt modelId="{CEE64082-2EAF-7144-8565-80AE4EC8ABFA}" type="pres">
      <dgm:prSet presAssocID="{E1BDA22F-EB80-AE42-89C0-6082956BD531}" presName="layout" presStyleCnt="0">
        <dgm:presLayoutVars>
          <dgm:chMax/>
          <dgm:chPref/>
          <dgm:dir/>
          <dgm:animOne val="branch"/>
          <dgm:animLvl val="lvl"/>
          <dgm:resizeHandles/>
        </dgm:presLayoutVars>
      </dgm:prSet>
      <dgm:spPr/>
    </dgm:pt>
    <dgm:pt modelId="{31486723-1C5A-2D47-9C19-CFB458058CC3}" type="pres">
      <dgm:prSet presAssocID="{E7CAD515-A7A8-E546-B8EC-8ABB2196D7CF}" presName="root" presStyleCnt="0">
        <dgm:presLayoutVars>
          <dgm:chMax/>
          <dgm:chPref val="4"/>
        </dgm:presLayoutVars>
      </dgm:prSet>
      <dgm:spPr/>
    </dgm:pt>
    <dgm:pt modelId="{35409AF4-EEFA-A040-A0A2-EAFF27C05C8B}" type="pres">
      <dgm:prSet presAssocID="{E7CAD515-A7A8-E546-B8EC-8ABB2196D7CF}" presName="rootComposite" presStyleCnt="0">
        <dgm:presLayoutVars/>
      </dgm:prSet>
      <dgm:spPr/>
    </dgm:pt>
    <dgm:pt modelId="{9135BFAB-545C-484E-8902-D2736D1861B5}" type="pres">
      <dgm:prSet presAssocID="{E7CAD515-A7A8-E546-B8EC-8ABB2196D7CF}" presName="rootText" presStyleLbl="node0" presStyleIdx="0" presStyleCnt="1">
        <dgm:presLayoutVars>
          <dgm:chMax/>
          <dgm:chPref val="4"/>
        </dgm:presLayoutVars>
      </dgm:prSet>
      <dgm:spPr/>
    </dgm:pt>
    <dgm:pt modelId="{733A9BF1-47F4-E64D-A8E8-34EE0E7337CF}" type="pres">
      <dgm:prSet presAssocID="{E7CAD515-A7A8-E546-B8EC-8ABB2196D7CF}" presName="childShape" presStyleCnt="0">
        <dgm:presLayoutVars>
          <dgm:chMax val="0"/>
          <dgm:chPref val="0"/>
        </dgm:presLayoutVars>
      </dgm:prSet>
      <dgm:spPr/>
    </dgm:pt>
    <dgm:pt modelId="{68784590-A06E-664D-950F-245E6CCD69A7}" type="pres">
      <dgm:prSet presAssocID="{868431D4-F7CC-B943-8693-49D2937FA3A1}" presName="childComposite" presStyleCnt="0">
        <dgm:presLayoutVars>
          <dgm:chMax val="0"/>
          <dgm:chPref val="0"/>
        </dgm:presLayoutVars>
      </dgm:prSet>
      <dgm:spPr/>
    </dgm:pt>
    <dgm:pt modelId="{03E96CC7-0AEC-2346-81AC-204B6E26B19A}" type="pres">
      <dgm:prSet presAssocID="{868431D4-F7CC-B943-8693-49D2937FA3A1}" presName="Image" presStyleLbl="node1" presStyleIdx="0" presStyleCnt="3"/>
      <dgm:spPr/>
    </dgm:pt>
    <dgm:pt modelId="{07A184DD-F159-2443-8D03-544BABE45E13}" type="pres">
      <dgm:prSet presAssocID="{868431D4-F7CC-B943-8693-49D2937FA3A1}" presName="childText" presStyleLbl="lnNode1" presStyleIdx="0" presStyleCnt="3">
        <dgm:presLayoutVars>
          <dgm:chMax val="0"/>
          <dgm:chPref val="0"/>
          <dgm:bulletEnabled val="1"/>
        </dgm:presLayoutVars>
      </dgm:prSet>
      <dgm:spPr/>
    </dgm:pt>
    <dgm:pt modelId="{473F40F7-C241-854E-90A3-5682C3E0A5C5}" type="pres">
      <dgm:prSet presAssocID="{18B70CB4-9B33-5D47-99DE-166A9C7267C4}" presName="childComposite" presStyleCnt="0">
        <dgm:presLayoutVars>
          <dgm:chMax val="0"/>
          <dgm:chPref val="0"/>
        </dgm:presLayoutVars>
      </dgm:prSet>
      <dgm:spPr/>
    </dgm:pt>
    <dgm:pt modelId="{90607CAD-A82A-BE4F-9A83-9F577288690E}" type="pres">
      <dgm:prSet presAssocID="{18B70CB4-9B33-5D47-99DE-166A9C7267C4}" presName="Image" presStyleLbl="node1" presStyleIdx="1" presStyleCnt="3"/>
      <dgm:spPr/>
    </dgm:pt>
    <dgm:pt modelId="{DCF9CCB7-3BA5-3A42-8FD5-BC46D4707842}" type="pres">
      <dgm:prSet presAssocID="{18B70CB4-9B33-5D47-99DE-166A9C7267C4}" presName="childText" presStyleLbl="lnNode1" presStyleIdx="1" presStyleCnt="3">
        <dgm:presLayoutVars>
          <dgm:chMax val="0"/>
          <dgm:chPref val="0"/>
          <dgm:bulletEnabled val="1"/>
        </dgm:presLayoutVars>
      </dgm:prSet>
      <dgm:spPr/>
    </dgm:pt>
    <dgm:pt modelId="{F73D9D7E-32D3-4342-BD2C-B60599EC8F84}" type="pres">
      <dgm:prSet presAssocID="{39DD989A-13F2-EF4A-94CC-92DE76B1D9F2}" presName="childComposite" presStyleCnt="0">
        <dgm:presLayoutVars>
          <dgm:chMax val="0"/>
          <dgm:chPref val="0"/>
        </dgm:presLayoutVars>
      </dgm:prSet>
      <dgm:spPr/>
    </dgm:pt>
    <dgm:pt modelId="{268D0B41-7E72-0049-91E8-58EDC23A9686}" type="pres">
      <dgm:prSet presAssocID="{39DD989A-13F2-EF4A-94CC-92DE76B1D9F2}" presName="Image" presStyleLbl="node1" presStyleIdx="2" presStyleCnt="3"/>
      <dgm:spPr/>
    </dgm:pt>
    <dgm:pt modelId="{AE4E250E-45B0-174F-8342-78BA1368A57E}" type="pres">
      <dgm:prSet presAssocID="{39DD989A-13F2-EF4A-94CC-92DE76B1D9F2}" presName="childText" presStyleLbl="lnNode1" presStyleIdx="2" presStyleCnt="3">
        <dgm:presLayoutVars>
          <dgm:chMax val="0"/>
          <dgm:chPref val="0"/>
          <dgm:bulletEnabled val="1"/>
        </dgm:presLayoutVars>
      </dgm:prSet>
      <dgm:spPr/>
    </dgm:pt>
  </dgm:ptLst>
  <dgm:cxnLst>
    <dgm:cxn modelId="{7BF5F30C-BACF-9248-8FEF-0B9E8C9E560B}" type="presOf" srcId="{39DD989A-13F2-EF4A-94CC-92DE76B1D9F2}" destId="{AE4E250E-45B0-174F-8342-78BA1368A57E}" srcOrd="0" destOrd="0" presId="urn:microsoft.com/office/officeart/2008/layout/PictureAccentList"/>
    <dgm:cxn modelId="{FDCA1C2B-3175-954C-ADB9-13F467AC4B47}" type="presOf" srcId="{E1BDA22F-EB80-AE42-89C0-6082956BD531}" destId="{CEE64082-2EAF-7144-8565-80AE4EC8ABFA}" srcOrd="0" destOrd="0" presId="urn:microsoft.com/office/officeart/2008/layout/PictureAccentList"/>
    <dgm:cxn modelId="{7C48573E-F7B1-AD45-B5AA-145FC48CD605}" srcId="{E7CAD515-A7A8-E546-B8EC-8ABB2196D7CF}" destId="{18B70CB4-9B33-5D47-99DE-166A9C7267C4}" srcOrd="1" destOrd="0" parTransId="{DC98C162-3407-8F42-B3BB-C9A86B67B954}" sibTransId="{6718BABD-AE0C-7341-929E-E0EB7CC4D423}"/>
    <dgm:cxn modelId="{BEC76E60-D146-9241-97A7-9FF37CEE96D7}" type="presOf" srcId="{868431D4-F7CC-B943-8693-49D2937FA3A1}" destId="{07A184DD-F159-2443-8D03-544BABE45E13}" srcOrd="0" destOrd="0" presId="urn:microsoft.com/office/officeart/2008/layout/PictureAccentList"/>
    <dgm:cxn modelId="{219AFA54-2DEA-1E42-8D01-4F776650307F}" type="presOf" srcId="{18B70CB4-9B33-5D47-99DE-166A9C7267C4}" destId="{DCF9CCB7-3BA5-3A42-8FD5-BC46D4707842}" srcOrd="0" destOrd="0" presId="urn:microsoft.com/office/officeart/2008/layout/PictureAccentList"/>
    <dgm:cxn modelId="{7F684C89-95F7-1B44-A0ED-A2D946035895}" srcId="{E7CAD515-A7A8-E546-B8EC-8ABB2196D7CF}" destId="{39DD989A-13F2-EF4A-94CC-92DE76B1D9F2}" srcOrd="2" destOrd="0" parTransId="{89F67D01-665E-3245-9F6F-EC5C5E40CA0D}" sibTransId="{B9A85ABD-5ED9-1545-AC10-047EB0CC9F0F}"/>
    <dgm:cxn modelId="{F05E0A9D-6E07-E847-9CEA-DEB227CD8CD6}" srcId="{E1BDA22F-EB80-AE42-89C0-6082956BD531}" destId="{E7CAD515-A7A8-E546-B8EC-8ABB2196D7CF}" srcOrd="0" destOrd="0" parTransId="{839728DE-1631-3142-BD20-FF2C1D0D0D76}" sibTransId="{72752B14-8D34-B64C-8CAB-6D54BBFE0090}"/>
    <dgm:cxn modelId="{04B2BDD7-08AB-6B48-AF60-37A7779171C8}" srcId="{E7CAD515-A7A8-E546-B8EC-8ABB2196D7CF}" destId="{868431D4-F7CC-B943-8693-49D2937FA3A1}" srcOrd="0" destOrd="0" parTransId="{6B31E846-90F2-B24E-A67C-0B8380648019}" sibTransId="{09135ABC-4FA6-924C-AB1C-9BE0849FD432}"/>
    <dgm:cxn modelId="{B3B9E6D9-F013-4F4D-B8AC-B92F157D39B4}" type="presOf" srcId="{E7CAD515-A7A8-E546-B8EC-8ABB2196D7CF}" destId="{9135BFAB-545C-484E-8902-D2736D1861B5}" srcOrd="0" destOrd="0" presId="urn:microsoft.com/office/officeart/2008/layout/PictureAccentList"/>
    <dgm:cxn modelId="{A6667008-F1F9-F84F-91C8-EC4E98C25D0D}" type="presParOf" srcId="{CEE64082-2EAF-7144-8565-80AE4EC8ABFA}" destId="{31486723-1C5A-2D47-9C19-CFB458058CC3}" srcOrd="0" destOrd="0" presId="urn:microsoft.com/office/officeart/2008/layout/PictureAccentList"/>
    <dgm:cxn modelId="{7B9387F0-0003-0740-B21F-6441505F78CD}" type="presParOf" srcId="{31486723-1C5A-2D47-9C19-CFB458058CC3}" destId="{35409AF4-EEFA-A040-A0A2-EAFF27C05C8B}" srcOrd="0" destOrd="0" presId="urn:microsoft.com/office/officeart/2008/layout/PictureAccentList"/>
    <dgm:cxn modelId="{5C3BDC0C-79BE-604E-8D3F-A37D16F2FEFF}" type="presParOf" srcId="{35409AF4-EEFA-A040-A0A2-EAFF27C05C8B}" destId="{9135BFAB-545C-484E-8902-D2736D1861B5}" srcOrd="0" destOrd="0" presId="urn:microsoft.com/office/officeart/2008/layout/PictureAccentList"/>
    <dgm:cxn modelId="{2E37CB02-5143-C541-AE64-C410A43AD607}" type="presParOf" srcId="{31486723-1C5A-2D47-9C19-CFB458058CC3}" destId="{733A9BF1-47F4-E64D-A8E8-34EE0E7337CF}" srcOrd="1" destOrd="0" presId="urn:microsoft.com/office/officeart/2008/layout/PictureAccentList"/>
    <dgm:cxn modelId="{55972D7E-D7CF-874A-BE8D-A0CA76EE252B}" type="presParOf" srcId="{733A9BF1-47F4-E64D-A8E8-34EE0E7337CF}" destId="{68784590-A06E-664D-950F-245E6CCD69A7}" srcOrd="0" destOrd="0" presId="urn:microsoft.com/office/officeart/2008/layout/PictureAccentList"/>
    <dgm:cxn modelId="{7BB26532-CA70-904D-BC61-A60D1B435135}" type="presParOf" srcId="{68784590-A06E-664D-950F-245E6CCD69A7}" destId="{03E96CC7-0AEC-2346-81AC-204B6E26B19A}" srcOrd="0" destOrd="0" presId="urn:microsoft.com/office/officeart/2008/layout/PictureAccentList"/>
    <dgm:cxn modelId="{5867ED8F-7730-E24D-88A5-8C2344190921}" type="presParOf" srcId="{68784590-A06E-664D-950F-245E6CCD69A7}" destId="{07A184DD-F159-2443-8D03-544BABE45E13}" srcOrd="1" destOrd="0" presId="urn:microsoft.com/office/officeart/2008/layout/PictureAccentList"/>
    <dgm:cxn modelId="{DEF0FBC7-D573-D24A-B4D6-FEF80F278B26}" type="presParOf" srcId="{733A9BF1-47F4-E64D-A8E8-34EE0E7337CF}" destId="{473F40F7-C241-854E-90A3-5682C3E0A5C5}" srcOrd="1" destOrd="0" presId="urn:microsoft.com/office/officeart/2008/layout/PictureAccentList"/>
    <dgm:cxn modelId="{F9A14640-B1A0-E644-B7D8-DE406530F0DA}" type="presParOf" srcId="{473F40F7-C241-854E-90A3-5682C3E0A5C5}" destId="{90607CAD-A82A-BE4F-9A83-9F577288690E}" srcOrd="0" destOrd="0" presId="urn:microsoft.com/office/officeart/2008/layout/PictureAccentList"/>
    <dgm:cxn modelId="{C964A651-82AA-C04C-A8EE-93535D0C65C9}" type="presParOf" srcId="{473F40F7-C241-854E-90A3-5682C3E0A5C5}" destId="{DCF9CCB7-3BA5-3A42-8FD5-BC46D4707842}" srcOrd="1" destOrd="0" presId="urn:microsoft.com/office/officeart/2008/layout/PictureAccentList"/>
    <dgm:cxn modelId="{BF9033F1-D995-6649-8A86-A3EC1A3A4704}" type="presParOf" srcId="{733A9BF1-47F4-E64D-A8E8-34EE0E7337CF}" destId="{F73D9D7E-32D3-4342-BD2C-B60599EC8F84}" srcOrd="2" destOrd="0" presId="urn:microsoft.com/office/officeart/2008/layout/PictureAccentList"/>
    <dgm:cxn modelId="{440CD026-70ED-7149-B801-AF2207DA8B76}" type="presParOf" srcId="{F73D9D7E-32D3-4342-BD2C-B60599EC8F84}" destId="{268D0B41-7E72-0049-91E8-58EDC23A9686}" srcOrd="0" destOrd="0" presId="urn:microsoft.com/office/officeart/2008/layout/PictureAccentList"/>
    <dgm:cxn modelId="{375A1487-DA62-0547-B7EC-80EA624148CD}" type="presParOf" srcId="{F73D9D7E-32D3-4342-BD2C-B60599EC8F84}" destId="{AE4E250E-45B0-174F-8342-78BA1368A57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9B96C8-BFB5-3F46-B8A5-F2E958B00214}" type="doc">
      <dgm:prSet loTypeId="urn:microsoft.com/office/officeart/2005/8/layout/orgChart1" loCatId="" qsTypeId="urn:microsoft.com/office/officeart/2005/8/quickstyle/3d1" qsCatId="3D" csTypeId="urn:microsoft.com/office/officeart/2005/8/colors/colorful1" csCatId="colorful" phldr="1"/>
      <dgm:spPr/>
      <dgm:t>
        <a:bodyPr/>
        <a:lstStyle/>
        <a:p>
          <a:endParaRPr lang="it-IT"/>
        </a:p>
      </dgm:t>
    </dgm:pt>
    <dgm:pt modelId="{1B1D6C72-0220-7A4C-9A1B-396D8513225A}">
      <dgm:prSet phldrT="[Testo]" custT="1"/>
      <dgm:spPr>
        <a:effectLst>
          <a:outerShdw blurRad="127000" dist="139700" dir="5400000" sx="103000" sy="103000" algn="tl" rotWithShape="0">
            <a:prstClr val="black">
              <a:alpha val="37000"/>
            </a:prstClr>
          </a:outerShdw>
        </a:effectLst>
      </dgm:spPr>
      <dgm:t>
        <a:bodyPr/>
        <a:lstStyle/>
        <a:p>
          <a:r>
            <a:rPr lang="it-IT" sz="3200" b="1" dirty="0">
              <a:effectLst>
                <a:outerShdw blurRad="50800" dist="38100" dir="2700000" algn="tl" rotWithShape="0">
                  <a:prstClr val="black">
                    <a:alpha val="40000"/>
                  </a:prstClr>
                </a:outerShdw>
              </a:effectLst>
            </a:rPr>
            <a:t>Politiche di coesione</a:t>
          </a:r>
        </a:p>
      </dgm:t>
    </dgm:pt>
    <dgm:pt modelId="{E28026B7-0FBD-3A4F-AD08-A31B3C165293}" type="parTrans" cxnId="{2F153E72-2200-FD4E-B152-3BA9FA14DCB5}">
      <dgm:prSet/>
      <dgm:spPr/>
      <dgm:t>
        <a:bodyPr/>
        <a:lstStyle/>
        <a:p>
          <a:endParaRPr lang="it-IT"/>
        </a:p>
      </dgm:t>
    </dgm:pt>
    <dgm:pt modelId="{D5EFF9D0-60CD-D341-82B7-C5E3855635DF}" type="sibTrans" cxnId="{2F153E72-2200-FD4E-B152-3BA9FA14DCB5}">
      <dgm:prSet/>
      <dgm:spPr/>
      <dgm:t>
        <a:bodyPr/>
        <a:lstStyle/>
        <a:p>
          <a:endParaRPr lang="it-IT"/>
        </a:p>
      </dgm:t>
    </dgm:pt>
    <dgm:pt modelId="{FFDAC728-7FAC-9849-9CED-91CFD7BE284A}">
      <dgm:prSet phldrT="[Testo]" custT="1"/>
      <dgm:spPr>
        <a:effectLst>
          <a:outerShdw blurRad="127000" dist="139700" dir="5400000" sx="103000" sy="103000" algn="tl" rotWithShape="0">
            <a:prstClr val="black">
              <a:alpha val="37000"/>
            </a:prstClr>
          </a:outerShdw>
        </a:effectLst>
      </dgm:spPr>
      <dgm:t>
        <a:bodyPr/>
        <a:lstStyle/>
        <a:p>
          <a:r>
            <a:rPr lang="it-IT" sz="2800" b="1" dirty="0">
              <a:effectLst>
                <a:outerShdw blurRad="50800" dist="38100" dir="2700000" algn="tl" rotWithShape="0">
                  <a:prstClr val="black">
                    <a:alpha val="40000"/>
                  </a:prstClr>
                </a:outerShdw>
              </a:effectLst>
            </a:rPr>
            <a:t>problemi organizzativi e legali</a:t>
          </a:r>
        </a:p>
      </dgm:t>
    </dgm:pt>
    <dgm:pt modelId="{CD30BA19-C085-2745-8F05-B1D3CC7BD19F}" type="parTrans" cxnId="{AA109D9A-257B-4F4A-94BD-B3F85F115A06}">
      <dgm:prSet/>
      <dgm:spPr/>
      <dgm:t>
        <a:bodyPr/>
        <a:lstStyle/>
        <a:p>
          <a:endParaRPr lang="it-IT"/>
        </a:p>
      </dgm:t>
    </dgm:pt>
    <dgm:pt modelId="{AB416461-8893-7645-9B3F-E5D504DF4DFB}" type="sibTrans" cxnId="{AA109D9A-257B-4F4A-94BD-B3F85F115A06}">
      <dgm:prSet/>
      <dgm:spPr/>
      <dgm:t>
        <a:bodyPr/>
        <a:lstStyle/>
        <a:p>
          <a:endParaRPr lang="it-IT"/>
        </a:p>
      </dgm:t>
    </dgm:pt>
    <dgm:pt modelId="{FFD84A8F-E0A4-D544-8453-BBC51A1BB5B1}">
      <dgm:prSet phldrT="[Testo]" custT="1"/>
      <dgm:spPr>
        <a:effectLst>
          <a:outerShdw blurRad="127000" dist="139700" dir="5400000" sx="103000" sy="103000" algn="tl" rotWithShape="0">
            <a:prstClr val="black">
              <a:alpha val="37000"/>
            </a:prstClr>
          </a:outerShdw>
        </a:effectLst>
      </dgm:spPr>
      <dgm:t>
        <a:bodyPr/>
        <a:lstStyle/>
        <a:p>
          <a:r>
            <a:rPr lang="it" sz="2800">
              <a:effectLst>
                <a:outerShdw blurRad="50800" dist="38100" dir="2700000" algn="tl" rotWithShape="0">
                  <a:prstClr val="black">
                    <a:alpha val="40000"/>
                  </a:prstClr>
                </a:outerShdw>
              </a:effectLst>
            </a:rPr>
            <a:t>problemi logistici</a:t>
          </a:r>
          <a:endParaRPr lang="it-IT" sz="2800">
            <a:effectLst>
              <a:outerShdw blurRad="50800" dist="38100" dir="2700000" algn="tl" rotWithShape="0">
                <a:prstClr val="black">
                  <a:alpha val="40000"/>
                </a:prstClr>
              </a:outerShdw>
            </a:effectLst>
          </a:endParaRPr>
        </a:p>
      </dgm:t>
    </dgm:pt>
    <dgm:pt modelId="{26FDAF0A-4804-744F-9F01-ABCD730AAC0C}" type="parTrans" cxnId="{16065972-8BB5-844A-B0B5-CEA3DF5D0E6F}">
      <dgm:prSet/>
      <dgm:spPr/>
      <dgm:t>
        <a:bodyPr/>
        <a:lstStyle/>
        <a:p>
          <a:endParaRPr lang="it-IT"/>
        </a:p>
      </dgm:t>
    </dgm:pt>
    <dgm:pt modelId="{E9652135-05D2-534E-A260-E0410C5E1EE8}" type="sibTrans" cxnId="{16065972-8BB5-844A-B0B5-CEA3DF5D0E6F}">
      <dgm:prSet/>
      <dgm:spPr/>
      <dgm:t>
        <a:bodyPr/>
        <a:lstStyle/>
        <a:p>
          <a:endParaRPr lang="it-IT"/>
        </a:p>
      </dgm:t>
    </dgm:pt>
    <dgm:pt modelId="{92FBDF8A-BE5F-1D4D-B431-8CD9723ED9B0}">
      <dgm:prSet phldrT="[Testo]" custT="1"/>
      <dgm:spPr>
        <a:effectLst>
          <a:outerShdw blurRad="127000" dist="139700" dir="5400000" sx="103000" sy="103000" algn="tl" rotWithShape="0">
            <a:prstClr val="black">
              <a:alpha val="37000"/>
            </a:prstClr>
          </a:outerShdw>
        </a:effectLst>
      </dgm:spPr>
      <dgm:t>
        <a:bodyPr/>
        <a:lstStyle/>
        <a:p>
          <a:r>
            <a:rPr lang="it-IT" sz="2400" dirty="0">
              <a:effectLst>
                <a:outerShdw blurRad="50800" dist="38100" dir="2700000" algn="tl" rotWithShape="0">
                  <a:prstClr val="black">
                    <a:alpha val="40000"/>
                  </a:prstClr>
                </a:outerShdw>
              </a:effectLst>
            </a:rPr>
            <a:t>poca trasparenza e non rispetto delle  normative</a:t>
          </a:r>
        </a:p>
      </dgm:t>
    </dgm:pt>
    <dgm:pt modelId="{87DCE305-EC08-5845-85A4-3969898C94BF}" type="parTrans" cxnId="{191613D2-4516-7B4E-BB43-B1032676FB2C}">
      <dgm:prSet/>
      <dgm:spPr/>
      <dgm:t>
        <a:bodyPr/>
        <a:lstStyle/>
        <a:p>
          <a:endParaRPr lang="it-IT"/>
        </a:p>
      </dgm:t>
    </dgm:pt>
    <dgm:pt modelId="{5FD5871A-8B25-5248-BDC3-259C346D2D4C}" type="sibTrans" cxnId="{191613D2-4516-7B4E-BB43-B1032676FB2C}">
      <dgm:prSet/>
      <dgm:spPr/>
      <dgm:t>
        <a:bodyPr/>
        <a:lstStyle/>
        <a:p>
          <a:endParaRPr lang="it-IT"/>
        </a:p>
      </dgm:t>
    </dgm:pt>
    <dgm:pt modelId="{646292D8-9FD5-B241-9048-B84C4E9EA6FB}">
      <dgm:prSet custT="1"/>
      <dgm:spPr>
        <a:effectLst>
          <a:outerShdw blurRad="127000" dist="139700" dir="5400000" sx="103000" sy="103000" algn="tl" rotWithShape="0">
            <a:prstClr val="black">
              <a:alpha val="37000"/>
            </a:prstClr>
          </a:outerShdw>
        </a:effectLst>
      </dgm:spPr>
      <dgm:t>
        <a:bodyPr/>
        <a:lstStyle/>
        <a:p>
          <a:r>
            <a:rPr lang="it" sz="2800" dirty="0">
              <a:effectLst>
                <a:outerShdw blurRad="50800" dist="38100" dir="2700000" algn="tl" rotWithShape="0">
                  <a:prstClr val="black">
                    <a:alpha val="40000"/>
                  </a:prstClr>
                </a:outerShdw>
              </a:effectLst>
            </a:rPr>
            <a:t>isolamento dei comuni</a:t>
          </a:r>
          <a:endParaRPr lang="it-IT" sz="2800" dirty="0">
            <a:effectLst>
              <a:outerShdw blurRad="50800" dist="38100" dir="2700000" algn="tl" rotWithShape="0">
                <a:prstClr val="black">
                  <a:alpha val="40000"/>
                </a:prstClr>
              </a:outerShdw>
            </a:effectLst>
          </a:endParaRPr>
        </a:p>
      </dgm:t>
    </dgm:pt>
    <dgm:pt modelId="{95438AC8-6527-1A4F-9CDC-7A5531E16E8F}" type="parTrans" cxnId="{25FB3EB1-E54A-B741-AAB8-9BBF8DFA7080}">
      <dgm:prSet/>
      <dgm:spPr/>
      <dgm:t>
        <a:bodyPr/>
        <a:lstStyle/>
        <a:p>
          <a:endParaRPr lang="it-IT"/>
        </a:p>
      </dgm:t>
    </dgm:pt>
    <dgm:pt modelId="{822B2BEE-2CC3-2344-A02B-1552D56B066F}" type="sibTrans" cxnId="{25FB3EB1-E54A-B741-AAB8-9BBF8DFA7080}">
      <dgm:prSet/>
      <dgm:spPr/>
      <dgm:t>
        <a:bodyPr/>
        <a:lstStyle/>
        <a:p>
          <a:endParaRPr lang="it-IT"/>
        </a:p>
      </dgm:t>
    </dgm:pt>
    <dgm:pt modelId="{30DB2CE3-B346-5A44-8082-C90B37C5A0F2}" type="asst">
      <dgm:prSet/>
      <dgm:spPr>
        <a:effectLst>
          <a:outerShdw blurRad="127000" dist="139700" dir="5880000" sx="103000" sy="103000" algn="tl" rotWithShape="0">
            <a:prstClr val="black">
              <a:alpha val="37000"/>
            </a:prstClr>
          </a:outerShdw>
        </a:effectLst>
      </dgm:spPr>
      <dgm:t>
        <a:bodyPr/>
        <a:lstStyle/>
        <a:p>
          <a:r>
            <a:rPr lang="it-IT" dirty="0">
              <a:effectLst>
                <a:outerShdw blurRad="50800" dist="38100" dir="2700000" algn="tl" rotWithShape="0">
                  <a:prstClr val="black">
                    <a:alpha val="40000"/>
                  </a:prstClr>
                </a:outerShdw>
              </a:effectLst>
            </a:rPr>
            <a:t>Progetti destinati alla comunità , finanziati da enti regionali affiliati al fondo sociale europeo</a:t>
          </a:r>
        </a:p>
      </dgm:t>
    </dgm:pt>
    <dgm:pt modelId="{5122982C-A8B5-9F42-8231-632408FCFE36}" type="parTrans" cxnId="{0C257850-0D51-ED4A-B49D-2A85B3F46C5C}">
      <dgm:prSet/>
      <dgm:spPr/>
      <dgm:t>
        <a:bodyPr/>
        <a:lstStyle/>
        <a:p>
          <a:endParaRPr lang="it-IT"/>
        </a:p>
      </dgm:t>
    </dgm:pt>
    <dgm:pt modelId="{55276463-879C-0C49-84E8-B5980EF4376D}" type="sibTrans" cxnId="{0C257850-0D51-ED4A-B49D-2A85B3F46C5C}">
      <dgm:prSet/>
      <dgm:spPr/>
      <dgm:t>
        <a:bodyPr/>
        <a:lstStyle/>
        <a:p>
          <a:endParaRPr lang="it-IT"/>
        </a:p>
      </dgm:t>
    </dgm:pt>
    <dgm:pt modelId="{DEF45D03-7289-D44F-9C34-49FDBC78BFDC}" type="pres">
      <dgm:prSet presAssocID="{579B96C8-BFB5-3F46-B8A5-F2E958B00214}" presName="hierChild1" presStyleCnt="0">
        <dgm:presLayoutVars>
          <dgm:orgChart val="1"/>
          <dgm:chPref val="1"/>
          <dgm:dir/>
          <dgm:animOne val="branch"/>
          <dgm:animLvl val="lvl"/>
          <dgm:resizeHandles/>
        </dgm:presLayoutVars>
      </dgm:prSet>
      <dgm:spPr/>
    </dgm:pt>
    <dgm:pt modelId="{83421461-7EB1-0145-BBAF-5B926182CCBC}" type="pres">
      <dgm:prSet presAssocID="{1B1D6C72-0220-7A4C-9A1B-396D8513225A}" presName="hierRoot1" presStyleCnt="0">
        <dgm:presLayoutVars>
          <dgm:hierBranch val="init"/>
        </dgm:presLayoutVars>
      </dgm:prSet>
      <dgm:spPr/>
    </dgm:pt>
    <dgm:pt modelId="{A5C63A24-3611-D340-9CA9-81A24FDC2C16}" type="pres">
      <dgm:prSet presAssocID="{1B1D6C72-0220-7A4C-9A1B-396D8513225A}" presName="rootComposite1" presStyleCnt="0"/>
      <dgm:spPr/>
    </dgm:pt>
    <dgm:pt modelId="{D227A5A7-85E0-CB4A-81A8-D64C0E959B86}" type="pres">
      <dgm:prSet presAssocID="{1B1D6C72-0220-7A4C-9A1B-396D8513225A}" presName="rootText1" presStyleLbl="node0" presStyleIdx="0" presStyleCnt="1">
        <dgm:presLayoutVars>
          <dgm:chPref val="3"/>
        </dgm:presLayoutVars>
      </dgm:prSet>
      <dgm:spPr/>
    </dgm:pt>
    <dgm:pt modelId="{3C2B51A6-2B60-D241-8BCA-9DE24FBFB9D8}" type="pres">
      <dgm:prSet presAssocID="{1B1D6C72-0220-7A4C-9A1B-396D8513225A}" presName="rootConnector1" presStyleLbl="node1" presStyleIdx="0" presStyleCnt="0"/>
      <dgm:spPr/>
    </dgm:pt>
    <dgm:pt modelId="{82DAEC6C-3474-624B-A7C6-A8DE00D66CA2}" type="pres">
      <dgm:prSet presAssocID="{1B1D6C72-0220-7A4C-9A1B-396D8513225A}" presName="hierChild2" presStyleCnt="0"/>
      <dgm:spPr/>
    </dgm:pt>
    <dgm:pt modelId="{F4400170-B664-4043-A945-9F69FF9F4C30}" type="pres">
      <dgm:prSet presAssocID="{CD30BA19-C085-2745-8F05-B1D3CC7BD19F}" presName="Name37" presStyleLbl="parChTrans1D2" presStyleIdx="0" presStyleCnt="2"/>
      <dgm:spPr/>
    </dgm:pt>
    <dgm:pt modelId="{45B285E8-24A4-3D4E-9651-768B2F54D350}" type="pres">
      <dgm:prSet presAssocID="{FFDAC728-7FAC-9849-9CED-91CFD7BE284A}" presName="hierRoot2" presStyleCnt="0">
        <dgm:presLayoutVars>
          <dgm:hierBranch/>
        </dgm:presLayoutVars>
      </dgm:prSet>
      <dgm:spPr/>
    </dgm:pt>
    <dgm:pt modelId="{37659E52-D44A-EF4A-AF1D-064AD7C7D8CB}" type="pres">
      <dgm:prSet presAssocID="{FFDAC728-7FAC-9849-9CED-91CFD7BE284A}" presName="rootComposite" presStyleCnt="0"/>
      <dgm:spPr/>
    </dgm:pt>
    <dgm:pt modelId="{0508FAB1-C2EC-9748-B38E-847FC49CEB6F}" type="pres">
      <dgm:prSet presAssocID="{FFDAC728-7FAC-9849-9CED-91CFD7BE284A}" presName="rootText" presStyleLbl="node2" presStyleIdx="0" presStyleCnt="1">
        <dgm:presLayoutVars>
          <dgm:chPref val="3"/>
        </dgm:presLayoutVars>
      </dgm:prSet>
      <dgm:spPr/>
    </dgm:pt>
    <dgm:pt modelId="{9C95AF85-5E34-F94C-A789-52167A6CE2A1}" type="pres">
      <dgm:prSet presAssocID="{FFDAC728-7FAC-9849-9CED-91CFD7BE284A}" presName="rootConnector" presStyleLbl="node2" presStyleIdx="0" presStyleCnt="1"/>
      <dgm:spPr/>
    </dgm:pt>
    <dgm:pt modelId="{90057F42-3E0B-3B42-8996-62AC650E0223}" type="pres">
      <dgm:prSet presAssocID="{FFDAC728-7FAC-9849-9CED-91CFD7BE284A}" presName="hierChild4" presStyleCnt="0"/>
      <dgm:spPr/>
    </dgm:pt>
    <dgm:pt modelId="{BB55D070-8FF0-8D46-ABEC-11523C90256C}" type="pres">
      <dgm:prSet presAssocID="{26FDAF0A-4804-744F-9F01-ABCD730AAC0C}" presName="Name35" presStyleLbl="parChTrans1D3" presStyleIdx="0" presStyleCnt="3"/>
      <dgm:spPr/>
    </dgm:pt>
    <dgm:pt modelId="{2A7C6E74-C959-DE45-A68F-E2098DD2820E}" type="pres">
      <dgm:prSet presAssocID="{FFD84A8F-E0A4-D544-8453-BBC51A1BB5B1}" presName="hierRoot2" presStyleCnt="0">
        <dgm:presLayoutVars>
          <dgm:hierBranch val="init"/>
        </dgm:presLayoutVars>
      </dgm:prSet>
      <dgm:spPr/>
    </dgm:pt>
    <dgm:pt modelId="{C677B8C8-B920-0042-B71F-3B6726DCC5E7}" type="pres">
      <dgm:prSet presAssocID="{FFD84A8F-E0A4-D544-8453-BBC51A1BB5B1}" presName="rootComposite" presStyleCnt="0"/>
      <dgm:spPr/>
    </dgm:pt>
    <dgm:pt modelId="{F410FE70-363E-1C48-9A82-5A129FBC4DB8}" type="pres">
      <dgm:prSet presAssocID="{FFD84A8F-E0A4-D544-8453-BBC51A1BB5B1}" presName="rootText" presStyleLbl="node3" presStyleIdx="0" presStyleCnt="3">
        <dgm:presLayoutVars>
          <dgm:chPref val="3"/>
        </dgm:presLayoutVars>
      </dgm:prSet>
      <dgm:spPr/>
    </dgm:pt>
    <dgm:pt modelId="{0E2D98C2-744C-BD47-BC45-72F44B7D52E9}" type="pres">
      <dgm:prSet presAssocID="{FFD84A8F-E0A4-D544-8453-BBC51A1BB5B1}" presName="rootConnector" presStyleLbl="node3" presStyleIdx="0" presStyleCnt="3"/>
      <dgm:spPr/>
    </dgm:pt>
    <dgm:pt modelId="{CD3D7DBE-AF31-C749-8D77-0ED780CF697A}" type="pres">
      <dgm:prSet presAssocID="{FFD84A8F-E0A4-D544-8453-BBC51A1BB5B1}" presName="hierChild4" presStyleCnt="0"/>
      <dgm:spPr/>
    </dgm:pt>
    <dgm:pt modelId="{FCCEC53D-C678-E84A-B2AF-C07AB8F17BAD}" type="pres">
      <dgm:prSet presAssocID="{FFD84A8F-E0A4-D544-8453-BBC51A1BB5B1}" presName="hierChild5" presStyleCnt="0"/>
      <dgm:spPr/>
    </dgm:pt>
    <dgm:pt modelId="{C1641C4A-9CDA-914A-9C9B-E07709FCC7BF}" type="pres">
      <dgm:prSet presAssocID="{95438AC8-6527-1A4F-9CDC-7A5531E16E8F}" presName="Name35" presStyleLbl="parChTrans1D3" presStyleIdx="1" presStyleCnt="3"/>
      <dgm:spPr/>
    </dgm:pt>
    <dgm:pt modelId="{238D7E01-8CFE-2547-830F-D63D4122BD57}" type="pres">
      <dgm:prSet presAssocID="{646292D8-9FD5-B241-9048-B84C4E9EA6FB}" presName="hierRoot2" presStyleCnt="0">
        <dgm:presLayoutVars>
          <dgm:hierBranch val="init"/>
        </dgm:presLayoutVars>
      </dgm:prSet>
      <dgm:spPr/>
    </dgm:pt>
    <dgm:pt modelId="{5B59F03B-4DDB-7B46-B3A0-6154FA3C8499}" type="pres">
      <dgm:prSet presAssocID="{646292D8-9FD5-B241-9048-B84C4E9EA6FB}" presName="rootComposite" presStyleCnt="0"/>
      <dgm:spPr/>
    </dgm:pt>
    <dgm:pt modelId="{CF5EBECB-C883-734C-A06A-142C79B7932A}" type="pres">
      <dgm:prSet presAssocID="{646292D8-9FD5-B241-9048-B84C4E9EA6FB}" presName="rootText" presStyleLbl="node3" presStyleIdx="1" presStyleCnt="3">
        <dgm:presLayoutVars>
          <dgm:chPref val="3"/>
        </dgm:presLayoutVars>
      </dgm:prSet>
      <dgm:spPr/>
    </dgm:pt>
    <dgm:pt modelId="{A5884ADF-D671-8542-AA5E-1CC23D991067}" type="pres">
      <dgm:prSet presAssocID="{646292D8-9FD5-B241-9048-B84C4E9EA6FB}" presName="rootConnector" presStyleLbl="node3" presStyleIdx="1" presStyleCnt="3"/>
      <dgm:spPr/>
    </dgm:pt>
    <dgm:pt modelId="{8DAF5CCA-7C96-5E47-8E26-44006A28CE6F}" type="pres">
      <dgm:prSet presAssocID="{646292D8-9FD5-B241-9048-B84C4E9EA6FB}" presName="hierChild4" presStyleCnt="0"/>
      <dgm:spPr/>
    </dgm:pt>
    <dgm:pt modelId="{BC917136-DF25-A54C-B5F2-1C9F4184C945}" type="pres">
      <dgm:prSet presAssocID="{646292D8-9FD5-B241-9048-B84C4E9EA6FB}" presName="hierChild5" presStyleCnt="0"/>
      <dgm:spPr/>
    </dgm:pt>
    <dgm:pt modelId="{F0CCFFEB-ABE0-194F-A01C-01AD5F1E9714}" type="pres">
      <dgm:prSet presAssocID="{87DCE305-EC08-5845-85A4-3969898C94BF}" presName="Name35" presStyleLbl="parChTrans1D3" presStyleIdx="2" presStyleCnt="3"/>
      <dgm:spPr/>
    </dgm:pt>
    <dgm:pt modelId="{EFD58B7F-6FD0-014B-BEE8-333C72086864}" type="pres">
      <dgm:prSet presAssocID="{92FBDF8A-BE5F-1D4D-B431-8CD9723ED9B0}" presName="hierRoot2" presStyleCnt="0">
        <dgm:presLayoutVars>
          <dgm:hierBranch val="init"/>
        </dgm:presLayoutVars>
      </dgm:prSet>
      <dgm:spPr/>
    </dgm:pt>
    <dgm:pt modelId="{9D25167B-A178-904F-ABCB-D788122652B8}" type="pres">
      <dgm:prSet presAssocID="{92FBDF8A-BE5F-1D4D-B431-8CD9723ED9B0}" presName="rootComposite" presStyleCnt="0"/>
      <dgm:spPr/>
    </dgm:pt>
    <dgm:pt modelId="{6F8A6377-3A27-B34C-9415-E79A922D494E}" type="pres">
      <dgm:prSet presAssocID="{92FBDF8A-BE5F-1D4D-B431-8CD9723ED9B0}" presName="rootText" presStyleLbl="node3" presStyleIdx="2" presStyleCnt="3">
        <dgm:presLayoutVars>
          <dgm:chPref val="3"/>
        </dgm:presLayoutVars>
      </dgm:prSet>
      <dgm:spPr/>
    </dgm:pt>
    <dgm:pt modelId="{089BB49C-4D29-1247-8F11-A5FEFCD692B9}" type="pres">
      <dgm:prSet presAssocID="{92FBDF8A-BE5F-1D4D-B431-8CD9723ED9B0}" presName="rootConnector" presStyleLbl="node3" presStyleIdx="2" presStyleCnt="3"/>
      <dgm:spPr/>
    </dgm:pt>
    <dgm:pt modelId="{D8E70628-0221-D541-8090-99E4A0642F6A}" type="pres">
      <dgm:prSet presAssocID="{92FBDF8A-BE5F-1D4D-B431-8CD9723ED9B0}" presName="hierChild4" presStyleCnt="0"/>
      <dgm:spPr/>
    </dgm:pt>
    <dgm:pt modelId="{7DCA0DB6-5162-AF4A-AB5C-60566930E767}" type="pres">
      <dgm:prSet presAssocID="{92FBDF8A-BE5F-1D4D-B431-8CD9723ED9B0}" presName="hierChild5" presStyleCnt="0"/>
      <dgm:spPr/>
    </dgm:pt>
    <dgm:pt modelId="{31599703-FF62-EA46-A4A1-D30FBC55CE40}" type="pres">
      <dgm:prSet presAssocID="{FFDAC728-7FAC-9849-9CED-91CFD7BE284A}" presName="hierChild5" presStyleCnt="0"/>
      <dgm:spPr/>
    </dgm:pt>
    <dgm:pt modelId="{942B41E2-BD84-7C4C-AAE6-FE0FFDD757CD}" type="pres">
      <dgm:prSet presAssocID="{1B1D6C72-0220-7A4C-9A1B-396D8513225A}" presName="hierChild3" presStyleCnt="0"/>
      <dgm:spPr/>
    </dgm:pt>
    <dgm:pt modelId="{D5C5C546-8675-7D4B-8176-5394B6C87935}" type="pres">
      <dgm:prSet presAssocID="{5122982C-A8B5-9F42-8231-632408FCFE36}" presName="Name111" presStyleLbl="parChTrans1D2" presStyleIdx="1" presStyleCnt="2"/>
      <dgm:spPr/>
    </dgm:pt>
    <dgm:pt modelId="{4BAF79B4-5035-8C4E-A0CF-DE520013627B}" type="pres">
      <dgm:prSet presAssocID="{30DB2CE3-B346-5A44-8082-C90B37C5A0F2}" presName="hierRoot3" presStyleCnt="0">
        <dgm:presLayoutVars>
          <dgm:hierBranch val="init"/>
        </dgm:presLayoutVars>
      </dgm:prSet>
      <dgm:spPr/>
    </dgm:pt>
    <dgm:pt modelId="{074B9430-8F40-524A-8D8A-75748B9E5899}" type="pres">
      <dgm:prSet presAssocID="{30DB2CE3-B346-5A44-8082-C90B37C5A0F2}" presName="rootComposite3" presStyleCnt="0"/>
      <dgm:spPr/>
    </dgm:pt>
    <dgm:pt modelId="{24FE4F5B-0281-614F-B1F7-2A5F878861FE}" type="pres">
      <dgm:prSet presAssocID="{30DB2CE3-B346-5A44-8082-C90B37C5A0F2}" presName="rootText3" presStyleLbl="asst1" presStyleIdx="0" presStyleCnt="1">
        <dgm:presLayoutVars>
          <dgm:chPref val="3"/>
        </dgm:presLayoutVars>
      </dgm:prSet>
      <dgm:spPr/>
    </dgm:pt>
    <dgm:pt modelId="{50BE8A09-8CB7-E344-842D-CF50696A63E5}" type="pres">
      <dgm:prSet presAssocID="{30DB2CE3-B346-5A44-8082-C90B37C5A0F2}" presName="rootConnector3" presStyleLbl="asst1" presStyleIdx="0" presStyleCnt="1"/>
      <dgm:spPr/>
    </dgm:pt>
    <dgm:pt modelId="{ACD1C9A8-914B-0244-920A-5C5C479CBCFD}" type="pres">
      <dgm:prSet presAssocID="{30DB2CE3-B346-5A44-8082-C90B37C5A0F2}" presName="hierChild6" presStyleCnt="0"/>
      <dgm:spPr/>
    </dgm:pt>
    <dgm:pt modelId="{8CC36479-38EE-D74A-A493-E78D89D6CC93}" type="pres">
      <dgm:prSet presAssocID="{30DB2CE3-B346-5A44-8082-C90B37C5A0F2}" presName="hierChild7" presStyleCnt="0"/>
      <dgm:spPr/>
    </dgm:pt>
  </dgm:ptLst>
  <dgm:cxnLst>
    <dgm:cxn modelId="{873B0308-4B5A-3441-B877-00ABA970AD89}" type="presOf" srcId="{30DB2CE3-B346-5A44-8082-C90B37C5A0F2}" destId="{24FE4F5B-0281-614F-B1F7-2A5F878861FE}" srcOrd="0" destOrd="0" presId="urn:microsoft.com/office/officeart/2005/8/layout/orgChart1"/>
    <dgm:cxn modelId="{81561C29-7C27-F946-A469-3034D3279CE2}" type="presOf" srcId="{5122982C-A8B5-9F42-8231-632408FCFE36}" destId="{D5C5C546-8675-7D4B-8176-5394B6C87935}" srcOrd="0" destOrd="0" presId="urn:microsoft.com/office/officeart/2005/8/layout/orgChart1"/>
    <dgm:cxn modelId="{1535DF34-EC81-514F-85CB-56D39A09206B}" type="presOf" srcId="{92FBDF8A-BE5F-1D4D-B431-8CD9723ED9B0}" destId="{6F8A6377-3A27-B34C-9415-E79A922D494E}" srcOrd="0" destOrd="0" presId="urn:microsoft.com/office/officeart/2005/8/layout/orgChart1"/>
    <dgm:cxn modelId="{6B357D63-7718-4941-8830-9C151C2AC38C}" type="presOf" srcId="{FFDAC728-7FAC-9849-9CED-91CFD7BE284A}" destId="{9C95AF85-5E34-F94C-A789-52167A6CE2A1}" srcOrd="1" destOrd="0" presId="urn:microsoft.com/office/officeart/2005/8/layout/orgChart1"/>
    <dgm:cxn modelId="{078CF06B-255D-B94E-A078-28130FE22401}" type="presOf" srcId="{579B96C8-BFB5-3F46-B8A5-F2E958B00214}" destId="{DEF45D03-7289-D44F-9C34-49FDBC78BFDC}" srcOrd="0" destOrd="0" presId="urn:microsoft.com/office/officeart/2005/8/layout/orgChart1"/>
    <dgm:cxn modelId="{2058CF4D-B426-9B43-B311-5BC2DF98CF87}" type="presOf" srcId="{646292D8-9FD5-B241-9048-B84C4E9EA6FB}" destId="{A5884ADF-D671-8542-AA5E-1CC23D991067}" srcOrd="1" destOrd="0" presId="urn:microsoft.com/office/officeart/2005/8/layout/orgChart1"/>
    <dgm:cxn modelId="{BAF2454F-779B-0349-9701-26F21C92AB99}" type="presOf" srcId="{92FBDF8A-BE5F-1D4D-B431-8CD9723ED9B0}" destId="{089BB49C-4D29-1247-8F11-A5FEFCD692B9}" srcOrd="1" destOrd="0" presId="urn:microsoft.com/office/officeart/2005/8/layout/orgChart1"/>
    <dgm:cxn modelId="{0C257850-0D51-ED4A-B49D-2A85B3F46C5C}" srcId="{1B1D6C72-0220-7A4C-9A1B-396D8513225A}" destId="{30DB2CE3-B346-5A44-8082-C90B37C5A0F2}" srcOrd="1" destOrd="0" parTransId="{5122982C-A8B5-9F42-8231-632408FCFE36}" sibTransId="{55276463-879C-0C49-84E8-B5980EF4376D}"/>
    <dgm:cxn modelId="{2F153E72-2200-FD4E-B152-3BA9FA14DCB5}" srcId="{579B96C8-BFB5-3F46-B8A5-F2E958B00214}" destId="{1B1D6C72-0220-7A4C-9A1B-396D8513225A}" srcOrd="0" destOrd="0" parTransId="{E28026B7-0FBD-3A4F-AD08-A31B3C165293}" sibTransId="{D5EFF9D0-60CD-D341-82B7-C5E3855635DF}"/>
    <dgm:cxn modelId="{16065972-8BB5-844A-B0B5-CEA3DF5D0E6F}" srcId="{FFDAC728-7FAC-9849-9CED-91CFD7BE284A}" destId="{FFD84A8F-E0A4-D544-8453-BBC51A1BB5B1}" srcOrd="0" destOrd="0" parTransId="{26FDAF0A-4804-744F-9F01-ABCD730AAC0C}" sibTransId="{E9652135-05D2-534E-A260-E0410C5E1EE8}"/>
    <dgm:cxn modelId="{5E644E57-9508-604E-929A-17905C9FEFA9}" type="presOf" srcId="{30DB2CE3-B346-5A44-8082-C90B37C5A0F2}" destId="{50BE8A09-8CB7-E344-842D-CF50696A63E5}" srcOrd="1" destOrd="0" presId="urn:microsoft.com/office/officeart/2005/8/layout/orgChart1"/>
    <dgm:cxn modelId="{4148F08C-3B46-984B-8DCC-26EE83126C9E}" type="presOf" srcId="{95438AC8-6527-1A4F-9CDC-7A5531E16E8F}" destId="{C1641C4A-9CDA-914A-9C9B-E07709FCC7BF}" srcOrd="0" destOrd="0" presId="urn:microsoft.com/office/officeart/2005/8/layout/orgChart1"/>
    <dgm:cxn modelId="{D9E9E798-5FD6-4948-AC54-BB2ED786940C}" type="presOf" srcId="{1B1D6C72-0220-7A4C-9A1B-396D8513225A}" destId="{3C2B51A6-2B60-D241-8BCA-9DE24FBFB9D8}" srcOrd="1" destOrd="0" presId="urn:microsoft.com/office/officeart/2005/8/layout/orgChart1"/>
    <dgm:cxn modelId="{AA109D9A-257B-4F4A-94BD-B3F85F115A06}" srcId="{1B1D6C72-0220-7A4C-9A1B-396D8513225A}" destId="{FFDAC728-7FAC-9849-9CED-91CFD7BE284A}" srcOrd="0" destOrd="0" parTransId="{CD30BA19-C085-2745-8F05-B1D3CC7BD19F}" sibTransId="{AB416461-8893-7645-9B3F-E5D504DF4DFB}"/>
    <dgm:cxn modelId="{6443BF9D-4DE8-4245-89E3-5091DE480C1F}" type="presOf" srcId="{1B1D6C72-0220-7A4C-9A1B-396D8513225A}" destId="{D227A5A7-85E0-CB4A-81A8-D64C0E959B86}" srcOrd="0" destOrd="0" presId="urn:microsoft.com/office/officeart/2005/8/layout/orgChart1"/>
    <dgm:cxn modelId="{25FB3EB1-E54A-B741-AAB8-9BBF8DFA7080}" srcId="{FFDAC728-7FAC-9849-9CED-91CFD7BE284A}" destId="{646292D8-9FD5-B241-9048-B84C4E9EA6FB}" srcOrd="1" destOrd="0" parTransId="{95438AC8-6527-1A4F-9CDC-7A5531E16E8F}" sibTransId="{822B2BEE-2CC3-2344-A02B-1552D56B066F}"/>
    <dgm:cxn modelId="{D5C2BDC0-D06D-F040-AE58-EEFFA61B2B3B}" type="presOf" srcId="{FFDAC728-7FAC-9849-9CED-91CFD7BE284A}" destId="{0508FAB1-C2EC-9748-B38E-847FC49CEB6F}" srcOrd="0" destOrd="0" presId="urn:microsoft.com/office/officeart/2005/8/layout/orgChart1"/>
    <dgm:cxn modelId="{18168AC6-A363-0346-A69E-DBBDA7E72F8D}" type="presOf" srcId="{87DCE305-EC08-5845-85A4-3969898C94BF}" destId="{F0CCFFEB-ABE0-194F-A01C-01AD5F1E9714}" srcOrd="0" destOrd="0" presId="urn:microsoft.com/office/officeart/2005/8/layout/orgChart1"/>
    <dgm:cxn modelId="{910E98C6-B81C-3B41-9141-5C2D2EF54BA0}" type="presOf" srcId="{CD30BA19-C085-2745-8F05-B1D3CC7BD19F}" destId="{F4400170-B664-4043-A945-9F69FF9F4C30}" srcOrd="0" destOrd="0" presId="urn:microsoft.com/office/officeart/2005/8/layout/orgChart1"/>
    <dgm:cxn modelId="{6BCE14CF-B946-CE45-89DD-0C26904C12D4}" type="presOf" srcId="{26FDAF0A-4804-744F-9F01-ABCD730AAC0C}" destId="{BB55D070-8FF0-8D46-ABEC-11523C90256C}" srcOrd="0" destOrd="0" presId="urn:microsoft.com/office/officeart/2005/8/layout/orgChart1"/>
    <dgm:cxn modelId="{191613D2-4516-7B4E-BB43-B1032676FB2C}" srcId="{FFDAC728-7FAC-9849-9CED-91CFD7BE284A}" destId="{92FBDF8A-BE5F-1D4D-B431-8CD9723ED9B0}" srcOrd="2" destOrd="0" parTransId="{87DCE305-EC08-5845-85A4-3969898C94BF}" sibTransId="{5FD5871A-8B25-5248-BDC3-259C346D2D4C}"/>
    <dgm:cxn modelId="{DCBA8CD9-4FBF-8F46-82B3-3489987B10E8}" type="presOf" srcId="{FFD84A8F-E0A4-D544-8453-BBC51A1BB5B1}" destId="{0E2D98C2-744C-BD47-BC45-72F44B7D52E9}" srcOrd="1" destOrd="0" presId="urn:microsoft.com/office/officeart/2005/8/layout/orgChart1"/>
    <dgm:cxn modelId="{3FC91CDC-F671-3448-8F78-4C46E1C369DC}" type="presOf" srcId="{FFD84A8F-E0A4-D544-8453-BBC51A1BB5B1}" destId="{F410FE70-363E-1C48-9A82-5A129FBC4DB8}" srcOrd="0" destOrd="0" presId="urn:microsoft.com/office/officeart/2005/8/layout/orgChart1"/>
    <dgm:cxn modelId="{7AC41BEF-7ACF-C347-AC40-6846D8408771}" type="presOf" srcId="{646292D8-9FD5-B241-9048-B84C4E9EA6FB}" destId="{CF5EBECB-C883-734C-A06A-142C79B7932A}" srcOrd="0" destOrd="0" presId="urn:microsoft.com/office/officeart/2005/8/layout/orgChart1"/>
    <dgm:cxn modelId="{841C7F53-0A3C-E44B-B191-9B17D1D193B8}" type="presParOf" srcId="{DEF45D03-7289-D44F-9C34-49FDBC78BFDC}" destId="{83421461-7EB1-0145-BBAF-5B926182CCBC}" srcOrd="0" destOrd="0" presId="urn:microsoft.com/office/officeart/2005/8/layout/orgChart1"/>
    <dgm:cxn modelId="{A58A5A90-30A1-4E4F-9C2B-BEEFE56E1466}" type="presParOf" srcId="{83421461-7EB1-0145-BBAF-5B926182CCBC}" destId="{A5C63A24-3611-D340-9CA9-81A24FDC2C16}" srcOrd="0" destOrd="0" presId="urn:microsoft.com/office/officeart/2005/8/layout/orgChart1"/>
    <dgm:cxn modelId="{A58CA9B4-B748-C240-9576-35CB1C430139}" type="presParOf" srcId="{A5C63A24-3611-D340-9CA9-81A24FDC2C16}" destId="{D227A5A7-85E0-CB4A-81A8-D64C0E959B86}" srcOrd="0" destOrd="0" presId="urn:microsoft.com/office/officeart/2005/8/layout/orgChart1"/>
    <dgm:cxn modelId="{F81DD447-6571-7049-AE4A-F3BC89B3C720}" type="presParOf" srcId="{A5C63A24-3611-D340-9CA9-81A24FDC2C16}" destId="{3C2B51A6-2B60-D241-8BCA-9DE24FBFB9D8}" srcOrd="1" destOrd="0" presId="urn:microsoft.com/office/officeart/2005/8/layout/orgChart1"/>
    <dgm:cxn modelId="{EBE50009-7E36-7946-BFF7-E57A9CD202C6}" type="presParOf" srcId="{83421461-7EB1-0145-BBAF-5B926182CCBC}" destId="{82DAEC6C-3474-624B-A7C6-A8DE00D66CA2}" srcOrd="1" destOrd="0" presId="urn:microsoft.com/office/officeart/2005/8/layout/orgChart1"/>
    <dgm:cxn modelId="{84A8869A-4A55-1B43-89E8-24B1E36CB770}" type="presParOf" srcId="{82DAEC6C-3474-624B-A7C6-A8DE00D66CA2}" destId="{F4400170-B664-4043-A945-9F69FF9F4C30}" srcOrd="0" destOrd="0" presId="urn:microsoft.com/office/officeart/2005/8/layout/orgChart1"/>
    <dgm:cxn modelId="{9378778E-510E-E249-A15E-63DB514F9461}" type="presParOf" srcId="{82DAEC6C-3474-624B-A7C6-A8DE00D66CA2}" destId="{45B285E8-24A4-3D4E-9651-768B2F54D350}" srcOrd="1" destOrd="0" presId="urn:microsoft.com/office/officeart/2005/8/layout/orgChart1"/>
    <dgm:cxn modelId="{6D75F9B6-5D80-D346-9C6A-45292883EC1E}" type="presParOf" srcId="{45B285E8-24A4-3D4E-9651-768B2F54D350}" destId="{37659E52-D44A-EF4A-AF1D-064AD7C7D8CB}" srcOrd="0" destOrd="0" presId="urn:microsoft.com/office/officeart/2005/8/layout/orgChart1"/>
    <dgm:cxn modelId="{D86FAF7C-7B39-5945-BB3D-A7205CC3B0B0}" type="presParOf" srcId="{37659E52-D44A-EF4A-AF1D-064AD7C7D8CB}" destId="{0508FAB1-C2EC-9748-B38E-847FC49CEB6F}" srcOrd="0" destOrd="0" presId="urn:microsoft.com/office/officeart/2005/8/layout/orgChart1"/>
    <dgm:cxn modelId="{F08455E4-DC45-4845-BE91-25CBFE5671F2}" type="presParOf" srcId="{37659E52-D44A-EF4A-AF1D-064AD7C7D8CB}" destId="{9C95AF85-5E34-F94C-A789-52167A6CE2A1}" srcOrd="1" destOrd="0" presId="urn:microsoft.com/office/officeart/2005/8/layout/orgChart1"/>
    <dgm:cxn modelId="{94A66375-A126-B948-BB9C-37CD694BCB8B}" type="presParOf" srcId="{45B285E8-24A4-3D4E-9651-768B2F54D350}" destId="{90057F42-3E0B-3B42-8996-62AC650E0223}" srcOrd="1" destOrd="0" presId="urn:microsoft.com/office/officeart/2005/8/layout/orgChart1"/>
    <dgm:cxn modelId="{92738626-07D3-1C4A-BAE4-A1B09BA52FC5}" type="presParOf" srcId="{90057F42-3E0B-3B42-8996-62AC650E0223}" destId="{BB55D070-8FF0-8D46-ABEC-11523C90256C}" srcOrd="0" destOrd="0" presId="urn:microsoft.com/office/officeart/2005/8/layout/orgChart1"/>
    <dgm:cxn modelId="{B650BA92-F5C2-C04B-8CC9-0A8DD539077C}" type="presParOf" srcId="{90057F42-3E0B-3B42-8996-62AC650E0223}" destId="{2A7C6E74-C959-DE45-A68F-E2098DD2820E}" srcOrd="1" destOrd="0" presId="urn:microsoft.com/office/officeart/2005/8/layout/orgChart1"/>
    <dgm:cxn modelId="{DFC700C5-E781-394B-B69C-E4118E18EABD}" type="presParOf" srcId="{2A7C6E74-C959-DE45-A68F-E2098DD2820E}" destId="{C677B8C8-B920-0042-B71F-3B6726DCC5E7}" srcOrd="0" destOrd="0" presId="urn:microsoft.com/office/officeart/2005/8/layout/orgChart1"/>
    <dgm:cxn modelId="{3D73315C-DF24-E64D-805A-96DBEBA3B900}" type="presParOf" srcId="{C677B8C8-B920-0042-B71F-3B6726DCC5E7}" destId="{F410FE70-363E-1C48-9A82-5A129FBC4DB8}" srcOrd="0" destOrd="0" presId="urn:microsoft.com/office/officeart/2005/8/layout/orgChart1"/>
    <dgm:cxn modelId="{1A48D703-9B7C-8445-957C-67E1E77F119F}" type="presParOf" srcId="{C677B8C8-B920-0042-B71F-3B6726DCC5E7}" destId="{0E2D98C2-744C-BD47-BC45-72F44B7D52E9}" srcOrd="1" destOrd="0" presId="urn:microsoft.com/office/officeart/2005/8/layout/orgChart1"/>
    <dgm:cxn modelId="{266F8371-66CA-8149-8D59-1B07A4C402AC}" type="presParOf" srcId="{2A7C6E74-C959-DE45-A68F-E2098DD2820E}" destId="{CD3D7DBE-AF31-C749-8D77-0ED780CF697A}" srcOrd="1" destOrd="0" presId="urn:microsoft.com/office/officeart/2005/8/layout/orgChart1"/>
    <dgm:cxn modelId="{A343B733-AE69-5D4B-B275-E65780BF16C1}" type="presParOf" srcId="{2A7C6E74-C959-DE45-A68F-E2098DD2820E}" destId="{FCCEC53D-C678-E84A-B2AF-C07AB8F17BAD}" srcOrd="2" destOrd="0" presId="urn:microsoft.com/office/officeart/2005/8/layout/orgChart1"/>
    <dgm:cxn modelId="{3C12FD87-165F-0742-AD58-BD2B09682BB6}" type="presParOf" srcId="{90057F42-3E0B-3B42-8996-62AC650E0223}" destId="{C1641C4A-9CDA-914A-9C9B-E07709FCC7BF}" srcOrd="2" destOrd="0" presId="urn:microsoft.com/office/officeart/2005/8/layout/orgChart1"/>
    <dgm:cxn modelId="{407E071A-6ADD-5A43-B3B8-CCC9C90189DC}" type="presParOf" srcId="{90057F42-3E0B-3B42-8996-62AC650E0223}" destId="{238D7E01-8CFE-2547-830F-D63D4122BD57}" srcOrd="3" destOrd="0" presId="urn:microsoft.com/office/officeart/2005/8/layout/orgChart1"/>
    <dgm:cxn modelId="{FDEB9DD6-29C6-4646-9050-66249D2A53B5}" type="presParOf" srcId="{238D7E01-8CFE-2547-830F-D63D4122BD57}" destId="{5B59F03B-4DDB-7B46-B3A0-6154FA3C8499}" srcOrd="0" destOrd="0" presId="urn:microsoft.com/office/officeart/2005/8/layout/orgChart1"/>
    <dgm:cxn modelId="{C56F4CF3-C972-0140-8DAC-255EA478E416}" type="presParOf" srcId="{5B59F03B-4DDB-7B46-B3A0-6154FA3C8499}" destId="{CF5EBECB-C883-734C-A06A-142C79B7932A}" srcOrd="0" destOrd="0" presId="urn:microsoft.com/office/officeart/2005/8/layout/orgChart1"/>
    <dgm:cxn modelId="{63CED212-ADA8-3541-B6E7-FB072B9FC03F}" type="presParOf" srcId="{5B59F03B-4DDB-7B46-B3A0-6154FA3C8499}" destId="{A5884ADF-D671-8542-AA5E-1CC23D991067}" srcOrd="1" destOrd="0" presId="urn:microsoft.com/office/officeart/2005/8/layout/orgChart1"/>
    <dgm:cxn modelId="{5FEB5B39-A4DB-A745-97BE-547B60BE3AEA}" type="presParOf" srcId="{238D7E01-8CFE-2547-830F-D63D4122BD57}" destId="{8DAF5CCA-7C96-5E47-8E26-44006A28CE6F}" srcOrd="1" destOrd="0" presId="urn:microsoft.com/office/officeart/2005/8/layout/orgChart1"/>
    <dgm:cxn modelId="{3719C4D5-F7FC-1947-9BE0-DCE10C7B9E53}" type="presParOf" srcId="{238D7E01-8CFE-2547-830F-D63D4122BD57}" destId="{BC917136-DF25-A54C-B5F2-1C9F4184C945}" srcOrd="2" destOrd="0" presId="urn:microsoft.com/office/officeart/2005/8/layout/orgChart1"/>
    <dgm:cxn modelId="{0C191B91-DB19-D64B-B66C-637A391BE478}" type="presParOf" srcId="{90057F42-3E0B-3B42-8996-62AC650E0223}" destId="{F0CCFFEB-ABE0-194F-A01C-01AD5F1E9714}" srcOrd="4" destOrd="0" presId="urn:microsoft.com/office/officeart/2005/8/layout/orgChart1"/>
    <dgm:cxn modelId="{A3B1F8DA-AF83-174E-A53C-9F549B78FD87}" type="presParOf" srcId="{90057F42-3E0B-3B42-8996-62AC650E0223}" destId="{EFD58B7F-6FD0-014B-BEE8-333C72086864}" srcOrd="5" destOrd="0" presId="urn:microsoft.com/office/officeart/2005/8/layout/orgChart1"/>
    <dgm:cxn modelId="{F5596957-94B4-7F4E-9488-0138E789B3F3}" type="presParOf" srcId="{EFD58B7F-6FD0-014B-BEE8-333C72086864}" destId="{9D25167B-A178-904F-ABCB-D788122652B8}" srcOrd="0" destOrd="0" presId="urn:microsoft.com/office/officeart/2005/8/layout/orgChart1"/>
    <dgm:cxn modelId="{1208D02F-1BEB-5D4F-9A93-D68C645345D3}" type="presParOf" srcId="{9D25167B-A178-904F-ABCB-D788122652B8}" destId="{6F8A6377-3A27-B34C-9415-E79A922D494E}" srcOrd="0" destOrd="0" presId="urn:microsoft.com/office/officeart/2005/8/layout/orgChart1"/>
    <dgm:cxn modelId="{EE67652B-BE32-B447-AA62-83B9A5E55931}" type="presParOf" srcId="{9D25167B-A178-904F-ABCB-D788122652B8}" destId="{089BB49C-4D29-1247-8F11-A5FEFCD692B9}" srcOrd="1" destOrd="0" presId="urn:microsoft.com/office/officeart/2005/8/layout/orgChart1"/>
    <dgm:cxn modelId="{FB1BBCCC-F94C-994A-9D9A-69CA307185C5}" type="presParOf" srcId="{EFD58B7F-6FD0-014B-BEE8-333C72086864}" destId="{D8E70628-0221-D541-8090-99E4A0642F6A}" srcOrd="1" destOrd="0" presId="urn:microsoft.com/office/officeart/2005/8/layout/orgChart1"/>
    <dgm:cxn modelId="{FE1BFA41-4E56-1744-A1EC-DBE3525F3E38}" type="presParOf" srcId="{EFD58B7F-6FD0-014B-BEE8-333C72086864}" destId="{7DCA0DB6-5162-AF4A-AB5C-60566930E767}" srcOrd="2" destOrd="0" presId="urn:microsoft.com/office/officeart/2005/8/layout/orgChart1"/>
    <dgm:cxn modelId="{CA8B260C-F710-C745-BCFE-329D01E47304}" type="presParOf" srcId="{45B285E8-24A4-3D4E-9651-768B2F54D350}" destId="{31599703-FF62-EA46-A4A1-D30FBC55CE40}" srcOrd="2" destOrd="0" presId="urn:microsoft.com/office/officeart/2005/8/layout/orgChart1"/>
    <dgm:cxn modelId="{425FC75D-FA5C-3942-84E8-51990F3C14D0}" type="presParOf" srcId="{83421461-7EB1-0145-BBAF-5B926182CCBC}" destId="{942B41E2-BD84-7C4C-AAE6-FE0FFDD757CD}" srcOrd="2" destOrd="0" presId="urn:microsoft.com/office/officeart/2005/8/layout/orgChart1"/>
    <dgm:cxn modelId="{E9201D37-36B0-B745-AC87-DD43DA608539}" type="presParOf" srcId="{942B41E2-BD84-7C4C-AAE6-FE0FFDD757CD}" destId="{D5C5C546-8675-7D4B-8176-5394B6C87935}" srcOrd="0" destOrd="0" presId="urn:microsoft.com/office/officeart/2005/8/layout/orgChart1"/>
    <dgm:cxn modelId="{5C0ED24E-18F5-7F41-AC33-10EECD5CAA38}" type="presParOf" srcId="{942B41E2-BD84-7C4C-AAE6-FE0FFDD757CD}" destId="{4BAF79B4-5035-8C4E-A0CF-DE520013627B}" srcOrd="1" destOrd="0" presId="urn:microsoft.com/office/officeart/2005/8/layout/orgChart1"/>
    <dgm:cxn modelId="{34AD4E93-28AA-734A-AC4D-D906CB3B3CC4}" type="presParOf" srcId="{4BAF79B4-5035-8C4E-A0CF-DE520013627B}" destId="{074B9430-8F40-524A-8D8A-75748B9E5899}" srcOrd="0" destOrd="0" presId="urn:microsoft.com/office/officeart/2005/8/layout/orgChart1"/>
    <dgm:cxn modelId="{9AA7AD26-89E4-AB4C-847A-453710C6855F}" type="presParOf" srcId="{074B9430-8F40-524A-8D8A-75748B9E5899}" destId="{24FE4F5B-0281-614F-B1F7-2A5F878861FE}" srcOrd="0" destOrd="0" presId="urn:microsoft.com/office/officeart/2005/8/layout/orgChart1"/>
    <dgm:cxn modelId="{723CD4C6-5362-CD4A-8508-883331D16116}" type="presParOf" srcId="{074B9430-8F40-524A-8D8A-75748B9E5899}" destId="{50BE8A09-8CB7-E344-842D-CF50696A63E5}" srcOrd="1" destOrd="0" presId="urn:microsoft.com/office/officeart/2005/8/layout/orgChart1"/>
    <dgm:cxn modelId="{CEBA5EBC-41C5-0F4E-861B-E519EA1B407E}" type="presParOf" srcId="{4BAF79B4-5035-8C4E-A0CF-DE520013627B}" destId="{ACD1C9A8-914B-0244-920A-5C5C479CBCFD}" srcOrd="1" destOrd="0" presId="urn:microsoft.com/office/officeart/2005/8/layout/orgChart1"/>
    <dgm:cxn modelId="{5A446ACF-8EF1-3C4B-B369-BE2B059DA28E}" type="presParOf" srcId="{4BAF79B4-5035-8C4E-A0CF-DE520013627B}" destId="{8CC36479-38EE-D74A-A493-E78D89D6CC93}" srcOrd="2" destOrd="0" presId="urn:microsoft.com/office/officeart/2005/8/layout/orgChar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AE68A0-BE81-F547-AA9E-442B43993758}" type="doc">
      <dgm:prSet loTypeId="urn:microsoft.com/office/officeart/2005/8/layout/cycle1" loCatId="" qsTypeId="urn:microsoft.com/office/officeart/2005/8/quickstyle/simple2" qsCatId="simple" csTypeId="urn:microsoft.com/office/officeart/2005/8/colors/colorful2" csCatId="colorful" phldr="1"/>
      <dgm:spPr/>
      <dgm:t>
        <a:bodyPr/>
        <a:lstStyle/>
        <a:p>
          <a:endParaRPr lang="it-IT"/>
        </a:p>
      </dgm:t>
    </dgm:pt>
    <dgm:pt modelId="{4D0B3F7B-3405-8F4B-8EEB-F2D1F499AC7F}">
      <dgm:prSet phldrT="[Testo]"/>
      <dgm:spPr/>
      <dgm:t>
        <a:bodyPr/>
        <a:lstStyle/>
        <a:p>
          <a:r>
            <a:rPr lang="it-IT" dirty="0"/>
            <a:t>bonifica di tipo ambientale e sociale</a:t>
          </a:r>
        </a:p>
      </dgm:t>
    </dgm:pt>
    <dgm:pt modelId="{5B3A9E25-0E6E-7446-83B6-00A39D4B1CB0}" type="parTrans" cxnId="{5C32730D-6F65-494B-854A-97B329A7B8CC}">
      <dgm:prSet/>
      <dgm:spPr/>
      <dgm:t>
        <a:bodyPr/>
        <a:lstStyle/>
        <a:p>
          <a:endParaRPr lang="it-IT"/>
        </a:p>
      </dgm:t>
    </dgm:pt>
    <dgm:pt modelId="{E6858C25-283B-9A42-A8E0-C12FF7D60A3F}" type="sibTrans" cxnId="{5C32730D-6F65-494B-854A-97B329A7B8CC}">
      <dgm:prSet/>
      <dgm:spPr/>
      <dgm:t>
        <a:bodyPr/>
        <a:lstStyle/>
        <a:p>
          <a:endParaRPr lang="it-IT"/>
        </a:p>
      </dgm:t>
    </dgm:pt>
    <dgm:pt modelId="{80A8B006-D1EA-AF4E-AFDD-6286AC37B0DD}">
      <dgm:prSet phldrT="[Testo]"/>
      <dgm:spPr/>
      <dgm:t>
        <a:bodyPr/>
        <a:lstStyle/>
        <a:p>
          <a:r>
            <a:rPr lang="it-IT" dirty="0"/>
            <a:t>sviluppo economico</a:t>
          </a:r>
        </a:p>
      </dgm:t>
    </dgm:pt>
    <dgm:pt modelId="{E466FB70-76D9-3D46-9C30-4160CFC4CF88}" type="parTrans" cxnId="{E5605111-6CA2-014F-A043-552567EBDA65}">
      <dgm:prSet/>
      <dgm:spPr/>
      <dgm:t>
        <a:bodyPr/>
        <a:lstStyle/>
        <a:p>
          <a:endParaRPr lang="it-IT"/>
        </a:p>
      </dgm:t>
    </dgm:pt>
    <dgm:pt modelId="{C8FEF07D-FB20-E348-AC45-9686F83347DC}" type="sibTrans" cxnId="{E5605111-6CA2-014F-A043-552567EBDA65}">
      <dgm:prSet/>
      <dgm:spPr/>
      <dgm:t>
        <a:bodyPr/>
        <a:lstStyle/>
        <a:p>
          <a:endParaRPr lang="it-IT"/>
        </a:p>
      </dgm:t>
    </dgm:pt>
    <dgm:pt modelId="{30A15FB7-CE74-FB4E-9754-6A0EA9E74E2C}">
      <dgm:prSet phldrT="[Testo]"/>
      <dgm:spPr/>
      <dgm:t>
        <a:bodyPr/>
        <a:lstStyle/>
        <a:p>
          <a:r>
            <a:rPr lang="it-IT" dirty="0"/>
            <a:t>riduzione povertà</a:t>
          </a:r>
        </a:p>
      </dgm:t>
    </dgm:pt>
    <dgm:pt modelId="{6E848CDC-450F-C941-BEC3-D6C5BA6C3302}" type="parTrans" cxnId="{40611F2D-BFB5-C44C-B03C-05A8CE1ADEF7}">
      <dgm:prSet/>
      <dgm:spPr/>
      <dgm:t>
        <a:bodyPr/>
        <a:lstStyle/>
        <a:p>
          <a:endParaRPr lang="it-IT"/>
        </a:p>
      </dgm:t>
    </dgm:pt>
    <dgm:pt modelId="{5A9A0788-6874-E649-9636-0672DA583C0F}" type="sibTrans" cxnId="{40611F2D-BFB5-C44C-B03C-05A8CE1ADEF7}">
      <dgm:prSet/>
      <dgm:spPr/>
      <dgm:t>
        <a:bodyPr/>
        <a:lstStyle/>
        <a:p>
          <a:endParaRPr lang="it-IT"/>
        </a:p>
      </dgm:t>
    </dgm:pt>
    <dgm:pt modelId="{6A483DB9-3530-CB42-9CCD-C90F06EDB39E}" type="pres">
      <dgm:prSet presAssocID="{33AE68A0-BE81-F547-AA9E-442B43993758}" presName="cycle" presStyleCnt="0">
        <dgm:presLayoutVars>
          <dgm:dir/>
          <dgm:resizeHandles val="exact"/>
        </dgm:presLayoutVars>
      </dgm:prSet>
      <dgm:spPr/>
    </dgm:pt>
    <dgm:pt modelId="{272117C8-E2BC-3048-B002-60FACF9AEAB2}" type="pres">
      <dgm:prSet presAssocID="{80A8B006-D1EA-AF4E-AFDD-6286AC37B0DD}" presName="dummy" presStyleCnt="0"/>
      <dgm:spPr/>
    </dgm:pt>
    <dgm:pt modelId="{846F9EF7-4090-B941-A07E-4D6AF937B44B}" type="pres">
      <dgm:prSet presAssocID="{80A8B006-D1EA-AF4E-AFDD-6286AC37B0DD}" presName="node" presStyleLbl="revTx" presStyleIdx="0" presStyleCnt="3">
        <dgm:presLayoutVars>
          <dgm:bulletEnabled val="1"/>
        </dgm:presLayoutVars>
      </dgm:prSet>
      <dgm:spPr/>
    </dgm:pt>
    <dgm:pt modelId="{14C3F2C3-E2EE-6440-99F2-4BEDD7652E16}" type="pres">
      <dgm:prSet presAssocID="{C8FEF07D-FB20-E348-AC45-9686F83347DC}" presName="sibTrans" presStyleLbl="node1" presStyleIdx="0" presStyleCnt="3"/>
      <dgm:spPr/>
    </dgm:pt>
    <dgm:pt modelId="{27399747-E2DF-C742-A175-E45C49322143}" type="pres">
      <dgm:prSet presAssocID="{30A15FB7-CE74-FB4E-9754-6A0EA9E74E2C}" presName="dummy" presStyleCnt="0"/>
      <dgm:spPr/>
    </dgm:pt>
    <dgm:pt modelId="{868957BE-E3E0-C944-95A1-A8DA00ECB7C0}" type="pres">
      <dgm:prSet presAssocID="{30A15FB7-CE74-FB4E-9754-6A0EA9E74E2C}" presName="node" presStyleLbl="revTx" presStyleIdx="1" presStyleCnt="3">
        <dgm:presLayoutVars>
          <dgm:bulletEnabled val="1"/>
        </dgm:presLayoutVars>
      </dgm:prSet>
      <dgm:spPr/>
    </dgm:pt>
    <dgm:pt modelId="{3B368795-1204-3D47-A52C-11F3D61FED4C}" type="pres">
      <dgm:prSet presAssocID="{5A9A0788-6874-E649-9636-0672DA583C0F}" presName="sibTrans" presStyleLbl="node1" presStyleIdx="1" presStyleCnt="3"/>
      <dgm:spPr/>
    </dgm:pt>
    <dgm:pt modelId="{B1819CDD-4C95-D84B-B966-B3400FB40B47}" type="pres">
      <dgm:prSet presAssocID="{4D0B3F7B-3405-8F4B-8EEB-F2D1F499AC7F}" presName="dummy" presStyleCnt="0"/>
      <dgm:spPr/>
    </dgm:pt>
    <dgm:pt modelId="{447A1265-895B-6547-9AFF-8BDDF975F87A}" type="pres">
      <dgm:prSet presAssocID="{4D0B3F7B-3405-8F4B-8EEB-F2D1F499AC7F}" presName="node" presStyleLbl="revTx" presStyleIdx="2" presStyleCnt="3">
        <dgm:presLayoutVars>
          <dgm:bulletEnabled val="1"/>
        </dgm:presLayoutVars>
      </dgm:prSet>
      <dgm:spPr/>
    </dgm:pt>
    <dgm:pt modelId="{03F5BF76-E882-7742-B797-B8E167A24475}" type="pres">
      <dgm:prSet presAssocID="{E6858C25-283B-9A42-A8E0-C12FF7D60A3F}" presName="sibTrans" presStyleLbl="node1" presStyleIdx="2" presStyleCnt="3" custLinFactNeighborX="0" custLinFactNeighborY="19"/>
      <dgm:spPr/>
    </dgm:pt>
  </dgm:ptLst>
  <dgm:cxnLst>
    <dgm:cxn modelId="{5C32730D-6F65-494B-854A-97B329A7B8CC}" srcId="{33AE68A0-BE81-F547-AA9E-442B43993758}" destId="{4D0B3F7B-3405-8F4B-8EEB-F2D1F499AC7F}" srcOrd="2" destOrd="0" parTransId="{5B3A9E25-0E6E-7446-83B6-00A39D4B1CB0}" sibTransId="{E6858C25-283B-9A42-A8E0-C12FF7D60A3F}"/>
    <dgm:cxn modelId="{E5605111-6CA2-014F-A043-552567EBDA65}" srcId="{33AE68A0-BE81-F547-AA9E-442B43993758}" destId="{80A8B006-D1EA-AF4E-AFDD-6286AC37B0DD}" srcOrd="0" destOrd="0" parTransId="{E466FB70-76D9-3D46-9C30-4160CFC4CF88}" sibTransId="{C8FEF07D-FB20-E348-AC45-9686F83347DC}"/>
    <dgm:cxn modelId="{F2B94F1A-1768-B040-B9BE-5ADA7EE6C407}" type="presOf" srcId="{80A8B006-D1EA-AF4E-AFDD-6286AC37B0DD}" destId="{846F9EF7-4090-B941-A07E-4D6AF937B44B}" srcOrd="0" destOrd="0" presId="urn:microsoft.com/office/officeart/2005/8/layout/cycle1"/>
    <dgm:cxn modelId="{40611F2D-BFB5-C44C-B03C-05A8CE1ADEF7}" srcId="{33AE68A0-BE81-F547-AA9E-442B43993758}" destId="{30A15FB7-CE74-FB4E-9754-6A0EA9E74E2C}" srcOrd="1" destOrd="0" parTransId="{6E848CDC-450F-C941-BEC3-D6C5BA6C3302}" sibTransId="{5A9A0788-6874-E649-9636-0672DA583C0F}"/>
    <dgm:cxn modelId="{B6858A48-282E-B046-ABD1-5359D86BFCD2}" type="presOf" srcId="{4D0B3F7B-3405-8F4B-8EEB-F2D1F499AC7F}" destId="{447A1265-895B-6547-9AFF-8BDDF975F87A}" srcOrd="0" destOrd="0" presId="urn:microsoft.com/office/officeart/2005/8/layout/cycle1"/>
    <dgm:cxn modelId="{82D27469-FEDE-0742-B789-84757DD6427E}" type="presOf" srcId="{C8FEF07D-FB20-E348-AC45-9686F83347DC}" destId="{14C3F2C3-E2EE-6440-99F2-4BEDD7652E16}" srcOrd="0" destOrd="0" presId="urn:microsoft.com/office/officeart/2005/8/layout/cycle1"/>
    <dgm:cxn modelId="{6A51DA86-71AC-B343-B65A-1284F6FBBBF1}" type="presOf" srcId="{5A9A0788-6874-E649-9636-0672DA583C0F}" destId="{3B368795-1204-3D47-A52C-11F3D61FED4C}" srcOrd="0" destOrd="0" presId="urn:microsoft.com/office/officeart/2005/8/layout/cycle1"/>
    <dgm:cxn modelId="{5D904F96-0796-6948-9B4A-831AEB3E64E0}" type="presOf" srcId="{33AE68A0-BE81-F547-AA9E-442B43993758}" destId="{6A483DB9-3530-CB42-9CCD-C90F06EDB39E}" srcOrd="0" destOrd="0" presId="urn:microsoft.com/office/officeart/2005/8/layout/cycle1"/>
    <dgm:cxn modelId="{044004B6-2BD7-544C-87FE-C0BCACDBFC2A}" type="presOf" srcId="{30A15FB7-CE74-FB4E-9754-6A0EA9E74E2C}" destId="{868957BE-E3E0-C944-95A1-A8DA00ECB7C0}" srcOrd="0" destOrd="0" presId="urn:microsoft.com/office/officeart/2005/8/layout/cycle1"/>
    <dgm:cxn modelId="{3EA93ECA-D9BE-6D41-95BA-E541A2FA435D}" type="presOf" srcId="{E6858C25-283B-9A42-A8E0-C12FF7D60A3F}" destId="{03F5BF76-E882-7742-B797-B8E167A24475}" srcOrd="0" destOrd="0" presId="urn:microsoft.com/office/officeart/2005/8/layout/cycle1"/>
    <dgm:cxn modelId="{10E69779-0C12-8141-B641-58F395A4DC58}" type="presParOf" srcId="{6A483DB9-3530-CB42-9CCD-C90F06EDB39E}" destId="{272117C8-E2BC-3048-B002-60FACF9AEAB2}" srcOrd="0" destOrd="0" presId="urn:microsoft.com/office/officeart/2005/8/layout/cycle1"/>
    <dgm:cxn modelId="{24E6964F-D3A7-6240-A14B-191E1E911222}" type="presParOf" srcId="{6A483DB9-3530-CB42-9CCD-C90F06EDB39E}" destId="{846F9EF7-4090-B941-A07E-4D6AF937B44B}" srcOrd="1" destOrd="0" presId="urn:microsoft.com/office/officeart/2005/8/layout/cycle1"/>
    <dgm:cxn modelId="{4AC3354F-57F6-274F-85BC-C411D8FEAC2E}" type="presParOf" srcId="{6A483DB9-3530-CB42-9CCD-C90F06EDB39E}" destId="{14C3F2C3-E2EE-6440-99F2-4BEDD7652E16}" srcOrd="2" destOrd="0" presId="urn:microsoft.com/office/officeart/2005/8/layout/cycle1"/>
    <dgm:cxn modelId="{F8D28340-D596-7B44-934B-053E3879209E}" type="presParOf" srcId="{6A483DB9-3530-CB42-9CCD-C90F06EDB39E}" destId="{27399747-E2DF-C742-A175-E45C49322143}" srcOrd="3" destOrd="0" presId="urn:microsoft.com/office/officeart/2005/8/layout/cycle1"/>
    <dgm:cxn modelId="{31C5DD8D-5683-E445-BFAD-6E656DD632D3}" type="presParOf" srcId="{6A483DB9-3530-CB42-9CCD-C90F06EDB39E}" destId="{868957BE-E3E0-C944-95A1-A8DA00ECB7C0}" srcOrd="4" destOrd="0" presId="urn:microsoft.com/office/officeart/2005/8/layout/cycle1"/>
    <dgm:cxn modelId="{5C290DFE-FFF6-FB4D-B5DF-436463A75B0A}" type="presParOf" srcId="{6A483DB9-3530-CB42-9CCD-C90F06EDB39E}" destId="{3B368795-1204-3D47-A52C-11F3D61FED4C}" srcOrd="5" destOrd="0" presId="urn:microsoft.com/office/officeart/2005/8/layout/cycle1"/>
    <dgm:cxn modelId="{C8074DEC-D4F8-C842-A729-5F4BBFF9E535}" type="presParOf" srcId="{6A483DB9-3530-CB42-9CCD-C90F06EDB39E}" destId="{B1819CDD-4C95-D84B-B966-B3400FB40B47}" srcOrd="6" destOrd="0" presId="urn:microsoft.com/office/officeart/2005/8/layout/cycle1"/>
    <dgm:cxn modelId="{BC7BD80D-66CB-C245-BC6F-3A0D59C567BE}" type="presParOf" srcId="{6A483DB9-3530-CB42-9CCD-C90F06EDB39E}" destId="{447A1265-895B-6547-9AFF-8BDDF975F87A}" srcOrd="7" destOrd="0" presId="urn:microsoft.com/office/officeart/2005/8/layout/cycle1"/>
    <dgm:cxn modelId="{6B8D7C47-5EA2-AC43-A89F-797F0E382798}" type="presParOf" srcId="{6A483DB9-3530-CB42-9CCD-C90F06EDB39E}" destId="{03F5BF76-E882-7742-B797-B8E167A24475}"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D26343-5459-4E5D-8ADA-73FA0120893C}" type="doc">
      <dgm:prSet loTypeId="urn:microsoft.com/office/officeart/2005/8/layout/hierarchy2" loCatId="" qsTypeId="urn:microsoft.com/office/officeart/2005/8/quickstyle/3d1" qsCatId="3D" csTypeId="urn:microsoft.com/office/officeart/2005/8/colors/colorful1" csCatId="colorful" phldr="1"/>
      <dgm:spPr/>
      <dgm:t>
        <a:bodyPr/>
        <a:lstStyle/>
        <a:p>
          <a:endParaRPr lang="it-IT"/>
        </a:p>
      </dgm:t>
    </dgm:pt>
    <dgm:pt modelId="{3DDD7153-5871-401A-8AEF-831871F3CADF}">
      <dgm:prSet phldrT="[Testo]"/>
      <dgm:spPr>
        <a:effectLst>
          <a:outerShdw blurRad="127000" dist="139700" dir="5880000" sx="103000" sy="103000" algn="tl" rotWithShape="0">
            <a:prstClr val="black">
              <a:alpha val="37000"/>
            </a:prstClr>
          </a:outerShdw>
        </a:effectLst>
      </dgm:spPr>
      <dgm:t>
        <a:bodyPr/>
        <a:lstStyle/>
        <a:p>
          <a:r>
            <a:rPr lang="it-IT" dirty="0">
              <a:effectLst>
                <a:outerShdw blurRad="101600" dist="88900" dir="2700000" algn="tl" rotWithShape="0">
                  <a:prstClr val="black"/>
                </a:outerShdw>
              </a:effectLst>
            </a:rPr>
            <a:t>Informazione circa le strategie mafiose e le controstrategie dello stato</a:t>
          </a:r>
        </a:p>
      </dgm:t>
    </dgm:pt>
    <dgm:pt modelId="{1B7B7826-FE6E-4934-B0AF-E8D7380627A6}" type="parTrans" cxnId="{096ED525-BD05-4D50-87E5-C55E9FE71C94}">
      <dgm:prSet/>
      <dgm:spPr/>
      <dgm:t>
        <a:bodyPr/>
        <a:lstStyle/>
        <a:p>
          <a:endParaRPr lang="it-IT"/>
        </a:p>
      </dgm:t>
    </dgm:pt>
    <dgm:pt modelId="{9B3317EB-F2B5-4E8F-947F-89FB5AC0AE83}" type="sibTrans" cxnId="{096ED525-BD05-4D50-87E5-C55E9FE71C94}">
      <dgm:prSet/>
      <dgm:spPr/>
      <dgm:t>
        <a:bodyPr/>
        <a:lstStyle/>
        <a:p>
          <a:endParaRPr lang="it-IT"/>
        </a:p>
      </dgm:t>
    </dgm:pt>
    <dgm:pt modelId="{3FED08DE-42EB-4131-AB13-98D590EC12F4}">
      <dgm:prSet phldrT="[Testo]"/>
      <dgm:spPr>
        <a:effectLst>
          <a:outerShdw blurRad="127000" dist="139700" dir="5880000" sx="103000" sy="103000" algn="tl" rotWithShape="0">
            <a:prstClr val="black">
              <a:alpha val="37000"/>
            </a:prstClr>
          </a:outerShdw>
        </a:effectLst>
      </dgm:spPr>
      <dgm:t>
        <a:bodyPr/>
        <a:lstStyle/>
        <a:p>
          <a:r>
            <a:rPr lang="it-IT">
              <a:effectLst>
                <a:outerShdw blurRad="101600" dist="88900" dir="2700000" algn="tl" rotWithShape="0">
                  <a:prstClr val="black"/>
                </a:outerShdw>
              </a:effectLst>
            </a:rPr>
            <a:t>Sottolineare il fatto che la mafia sia intorno a noi serve a mobilitare chi è informato ad agire contro di essa</a:t>
          </a:r>
        </a:p>
      </dgm:t>
    </dgm:pt>
    <dgm:pt modelId="{D6E53385-8AC8-4175-A7A0-715355D6B0C3}" type="parTrans" cxnId="{31A945E2-0108-4F5C-97DB-0248B6B9A1F9}">
      <dgm:prSet/>
      <dgm:spPr/>
      <dgm:t>
        <a:bodyPr/>
        <a:lstStyle/>
        <a:p>
          <a:endParaRPr lang="it-IT"/>
        </a:p>
      </dgm:t>
    </dgm:pt>
    <dgm:pt modelId="{E06C179F-FE61-47D8-87A5-2C539DA8B4C6}" type="sibTrans" cxnId="{31A945E2-0108-4F5C-97DB-0248B6B9A1F9}">
      <dgm:prSet/>
      <dgm:spPr/>
      <dgm:t>
        <a:bodyPr/>
        <a:lstStyle/>
        <a:p>
          <a:endParaRPr lang="it-IT"/>
        </a:p>
      </dgm:t>
    </dgm:pt>
    <dgm:pt modelId="{B9B54664-1FEF-4282-896D-26411CC07AF7}">
      <dgm:prSet phldrT="[Testo]"/>
      <dgm:spPr>
        <a:effectLst>
          <a:outerShdw blurRad="127000" dist="139700" dir="5880000" sx="103000" sy="103000" algn="tl" rotWithShape="0">
            <a:prstClr val="black">
              <a:alpha val="37000"/>
            </a:prstClr>
          </a:outerShdw>
        </a:effectLst>
      </dgm:spPr>
      <dgm:t>
        <a:bodyPr/>
        <a:lstStyle/>
        <a:p>
          <a:r>
            <a:rPr lang="it-IT" dirty="0">
              <a:effectLst>
                <a:outerShdw blurRad="101600" dist="88900" dir="2700000" algn="tl" rotWithShape="0">
                  <a:prstClr val="black"/>
                </a:outerShdw>
              </a:effectLst>
            </a:rPr>
            <a:t>Consapevolezza dei cittadini riguardo ciò che li circonda </a:t>
          </a:r>
        </a:p>
      </dgm:t>
    </dgm:pt>
    <dgm:pt modelId="{F46E7B77-2FCD-4090-B87F-4734D09016A0}" type="parTrans" cxnId="{8137A72C-C73A-4B63-8023-96BB9EE9EF96}">
      <dgm:prSet/>
      <dgm:spPr/>
      <dgm:t>
        <a:bodyPr/>
        <a:lstStyle/>
        <a:p>
          <a:endParaRPr lang="it-IT"/>
        </a:p>
      </dgm:t>
    </dgm:pt>
    <dgm:pt modelId="{3E80161D-DED1-4847-8DAD-D8EFEED139E0}" type="sibTrans" cxnId="{8137A72C-C73A-4B63-8023-96BB9EE9EF96}">
      <dgm:prSet/>
      <dgm:spPr/>
      <dgm:t>
        <a:bodyPr/>
        <a:lstStyle/>
        <a:p>
          <a:endParaRPr lang="it-IT"/>
        </a:p>
      </dgm:t>
    </dgm:pt>
    <dgm:pt modelId="{BD38A893-24F3-4DC4-8AAD-3464F0DAFBB8}">
      <dgm:prSet phldrT="[Testo]"/>
      <dgm:spPr>
        <a:effectLst>
          <a:outerShdw blurRad="127000" dist="139700" dir="5880000" sx="103000" sy="103000" algn="tl" rotWithShape="0">
            <a:prstClr val="black">
              <a:alpha val="37000"/>
            </a:prstClr>
          </a:outerShdw>
        </a:effectLst>
      </dgm:spPr>
      <dgm:t>
        <a:bodyPr/>
        <a:lstStyle/>
        <a:p>
          <a:r>
            <a:rPr lang="it-IT">
              <a:effectLst>
                <a:outerShdw blurRad="101600" dist="88900" dir="2700000" algn="tl" rotWithShape="0">
                  <a:prstClr val="black"/>
                </a:outerShdw>
              </a:effectLst>
            </a:rPr>
            <a:t>Agire può portare allo sradicamento della base economica mafiosa, provocando danni al suo sistema</a:t>
          </a:r>
        </a:p>
      </dgm:t>
    </dgm:pt>
    <dgm:pt modelId="{B6490618-3C52-4163-A2FE-A3D9B8894249}" type="parTrans" cxnId="{B0ED9426-129D-43B5-B99F-7257DD79E877}">
      <dgm:prSet/>
      <dgm:spPr/>
      <dgm:t>
        <a:bodyPr/>
        <a:lstStyle/>
        <a:p>
          <a:endParaRPr lang="it-IT"/>
        </a:p>
      </dgm:t>
    </dgm:pt>
    <dgm:pt modelId="{793261F8-6CE3-4775-B6E6-33C1045FD546}" type="sibTrans" cxnId="{B0ED9426-129D-43B5-B99F-7257DD79E877}">
      <dgm:prSet/>
      <dgm:spPr/>
      <dgm:t>
        <a:bodyPr/>
        <a:lstStyle/>
        <a:p>
          <a:endParaRPr lang="it-IT"/>
        </a:p>
      </dgm:t>
    </dgm:pt>
    <dgm:pt modelId="{DBD64843-852F-B145-AB82-5E58280C2B58}" type="pres">
      <dgm:prSet presAssocID="{93D26343-5459-4E5D-8ADA-73FA0120893C}" presName="diagram" presStyleCnt="0">
        <dgm:presLayoutVars>
          <dgm:chPref val="1"/>
          <dgm:dir/>
          <dgm:animOne val="branch"/>
          <dgm:animLvl val="lvl"/>
          <dgm:resizeHandles val="exact"/>
        </dgm:presLayoutVars>
      </dgm:prSet>
      <dgm:spPr/>
    </dgm:pt>
    <dgm:pt modelId="{B33331EF-A293-7449-8F63-03799A23A5D4}" type="pres">
      <dgm:prSet presAssocID="{3DDD7153-5871-401A-8AEF-831871F3CADF}" presName="root1" presStyleCnt="0"/>
      <dgm:spPr/>
    </dgm:pt>
    <dgm:pt modelId="{AA380252-778D-3043-BEFD-378AE5821CC4}" type="pres">
      <dgm:prSet presAssocID="{3DDD7153-5871-401A-8AEF-831871F3CADF}" presName="LevelOneTextNode" presStyleLbl="node0" presStyleIdx="0" presStyleCnt="1">
        <dgm:presLayoutVars>
          <dgm:chPref val="3"/>
        </dgm:presLayoutVars>
      </dgm:prSet>
      <dgm:spPr/>
    </dgm:pt>
    <dgm:pt modelId="{0CDFAC9E-CCB9-F246-9D9B-2FB61FCE3ED3}" type="pres">
      <dgm:prSet presAssocID="{3DDD7153-5871-401A-8AEF-831871F3CADF}" presName="level2hierChild" presStyleCnt="0"/>
      <dgm:spPr/>
    </dgm:pt>
    <dgm:pt modelId="{DEBE2D19-62DF-FA4F-B584-D4A2B64FA469}" type="pres">
      <dgm:prSet presAssocID="{B6490618-3C52-4163-A2FE-A3D9B8894249}" presName="conn2-1" presStyleLbl="parChTrans1D2" presStyleIdx="0" presStyleCnt="3"/>
      <dgm:spPr/>
    </dgm:pt>
    <dgm:pt modelId="{137C6270-F041-6E49-A0B9-AD0275D9BEAF}" type="pres">
      <dgm:prSet presAssocID="{B6490618-3C52-4163-A2FE-A3D9B8894249}" presName="connTx" presStyleLbl="parChTrans1D2" presStyleIdx="0" presStyleCnt="3"/>
      <dgm:spPr/>
    </dgm:pt>
    <dgm:pt modelId="{F5D56455-23E4-F241-BFBA-AD25A4D6D8AE}" type="pres">
      <dgm:prSet presAssocID="{BD38A893-24F3-4DC4-8AAD-3464F0DAFBB8}" presName="root2" presStyleCnt="0"/>
      <dgm:spPr/>
    </dgm:pt>
    <dgm:pt modelId="{F222CBBB-C7F5-7E4E-8871-6C5629A5AEA9}" type="pres">
      <dgm:prSet presAssocID="{BD38A893-24F3-4DC4-8AAD-3464F0DAFBB8}" presName="LevelTwoTextNode" presStyleLbl="node2" presStyleIdx="0" presStyleCnt="3">
        <dgm:presLayoutVars>
          <dgm:chPref val="3"/>
        </dgm:presLayoutVars>
      </dgm:prSet>
      <dgm:spPr/>
    </dgm:pt>
    <dgm:pt modelId="{01FE59F6-8DA3-2B4F-BDB8-817F1D83CFAA}" type="pres">
      <dgm:prSet presAssocID="{BD38A893-24F3-4DC4-8AAD-3464F0DAFBB8}" presName="level3hierChild" presStyleCnt="0"/>
      <dgm:spPr/>
    </dgm:pt>
    <dgm:pt modelId="{3FFFF808-A5F2-0542-B7AC-773150C54515}" type="pres">
      <dgm:prSet presAssocID="{D6E53385-8AC8-4175-A7A0-715355D6B0C3}" presName="conn2-1" presStyleLbl="parChTrans1D2" presStyleIdx="1" presStyleCnt="3"/>
      <dgm:spPr/>
    </dgm:pt>
    <dgm:pt modelId="{DD67AA77-2E4B-1740-B171-0F830A4C3F96}" type="pres">
      <dgm:prSet presAssocID="{D6E53385-8AC8-4175-A7A0-715355D6B0C3}" presName="connTx" presStyleLbl="parChTrans1D2" presStyleIdx="1" presStyleCnt="3"/>
      <dgm:spPr/>
    </dgm:pt>
    <dgm:pt modelId="{C8AD243C-3DA3-4448-BEF5-E57C1B6D4FE1}" type="pres">
      <dgm:prSet presAssocID="{3FED08DE-42EB-4131-AB13-98D590EC12F4}" presName="root2" presStyleCnt="0"/>
      <dgm:spPr/>
    </dgm:pt>
    <dgm:pt modelId="{76F47B9B-0729-9043-ADB2-A1816C5FA4F2}" type="pres">
      <dgm:prSet presAssocID="{3FED08DE-42EB-4131-AB13-98D590EC12F4}" presName="LevelTwoTextNode" presStyleLbl="node2" presStyleIdx="1" presStyleCnt="3">
        <dgm:presLayoutVars>
          <dgm:chPref val="3"/>
        </dgm:presLayoutVars>
      </dgm:prSet>
      <dgm:spPr/>
    </dgm:pt>
    <dgm:pt modelId="{5FA00F9C-33E6-5D4F-B7C7-8280083EF65F}" type="pres">
      <dgm:prSet presAssocID="{3FED08DE-42EB-4131-AB13-98D590EC12F4}" presName="level3hierChild" presStyleCnt="0"/>
      <dgm:spPr/>
    </dgm:pt>
    <dgm:pt modelId="{BECB9513-3FE6-E744-8C68-6600AB492B06}" type="pres">
      <dgm:prSet presAssocID="{F46E7B77-2FCD-4090-B87F-4734D09016A0}" presName="conn2-1" presStyleLbl="parChTrans1D2" presStyleIdx="2" presStyleCnt="3"/>
      <dgm:spPr/>
    </dgm:pt>
    <dgm:pt modelId="{DC9CBFCF-540D-1840-99EB-7131BA2024DC}" type="pres">
      <dgm:prSet presAssocID="{F46E7B77-2FCD-4090-B87F-4734D09016A0}" presName="connTx" presStyleLbl="parChTrans1D2" presStyleIdx="2" presStyleCnt="3"/>
      <dgm:spPr/>
    </dgm:pt>
    <dgm:pt modelId="{A681CC7D-9DBB-F849-ACBA-13C8B24D9D92}" type="pres">
      <dgm:prSet presAssocID="{B9B54664-1FEF-4282-896D-26411CC07AF7}" presName="root2" presStyleCnt="0"/>
      <dgm:spPr/>
    </dgm:pt>
    <dgm:pt modelId="{93BDF757-E13F-C14A-8444-079881E5FD2C}" type="pres">
      <dgm:prSet presAssocID="{B9B54664-1FEF-4282-896D-26411CC07AF7}" presName="LevelTwoTextNode" presStyleLbl="node2" presStyleIdx="2" presStyleCnt="3">
        <dgm:presLayoutVars>
          <dgm:chPref val="3"/>
        </dgm:presLayoutVars>
      </dgm:prSet>
      <dgm:spPr/>
    </dgm:pt>
    <dgm:pt modelId="{5DBA00AD-FF8B-FD4C-988A-C8DC4B0947D6}" type="pres">
      <dgm:prSet presAssocID="{B9B54664-1FEF-4282-896D-26411CC07AF7}" presName="level3hierChild" presStyleCnt="0"/>
      <dgm:spPr/>
    </dgm:pt>
  </dgm:ptLst>
  <dgm:cxnLst>
    <dgm:cxn modelId="{D2876811-053D-9E4D-8CE1-7A4B3A413CDA}" type="presOf" srcId="{3DDD7153-5871-401A-8AEF-831871F3CADF}" destId="{AA380252-778D-3043-BEFD-378AE5821CC4}" srcOrd="0" destOrd="0" presId="urn:microsoft.com/office/officeart/2005/8/layout/hierarchy2"/>
    <dgm:cxn modelId="{10EA6D14-7703-234C-8AD6-FDED83513957}" type="presOf" srcId="{B6490618-3C52-4163-A2FE-A3D9B8894249}" destId="{DEBE2D19-62DF-FA4F-B584-D4A2B64FA469}" srcOrd="0" destOrd="0" presId="urn:microsoft.com/office/officeart/2005/8/layout/hierarchy2"/>
    <dgm:cxn modelId="{BB8A8421-3D06-5F40-B777-334DD5526BAB}" type="presOf" srcId="{B6490618-3C52-4163-A2FE-A3D9B8894249}" destId="{137C6270-F041-6E49-A0B9-AD0275D9BEAF}" srcOrd="1" destOrd="0" presId="urn:microsoft.com/office/officeart/2005/8/layout/hierarchy2"/>
    <dgm:cxn modelId="{096ED525-BD05-4D50-87E5-C55E9FE71C94}" srcId="{93D26343-5459-4E5D-8ADA-73FA0120893C}" destId="{3DDD7153-5871-401A-8AEF-831871F3CADF}" srcOrd="0" destOrd="0" parTransId="{1B7B7826-FE6E-4934-B0AF-E8D7380627A6}" sibTransId="{9B3317EB-F2B5-4E8F-947F-89FB5AC0AE83}"/>
    <dgm:cxn modelId="{B0ED9426-129D-43B5-B99F-7257DD79E877}" srcId="{3DDD7153-5871-401A-8AEF-831871F3CADF}" destId="{BD38A893-24F3-4DC4-8AAD-3464F0DAFBB8}" srcOrd="0" destOrd="0" parTransId="{B6490618-3C52-4163-A2FE-A3D9B8894249}" sibTransId="{793261F8-6CE3-4775-B6E6-33C1045FD546}"/>
    <dgm:cxn modelId="{8137A72C-C73A-4B63-8023-96BB9EE9EF96}" srcId="{3DDD7153-5871-401A-8AEF-831871F3CADF}" destId="{B9B54664-1FEF-4282-896D-26411CC07AF7}" srcOrd="2" destOrd="0" parTransId="{F46E7B77-2FCD-4090-B87F-4734D09016A0}" sibTransId="{3E80161D-DED1-4847-8DAD-D8EFEED139E0}"/>
    <dgm:cxn modelId="{EAA66461-3D9B-524E-8AE2-54A3403A16C3}" type="presOf" srcId="{F46E7B77-2FCD-4090-B87F-4734D09016A0}" destId="{BECB9513-3FE6-E744-8C68-6600AB492B06}" srcOrd="0" destOrd="0" presId="urn:microsoft.com/office/officeart/2005/8/layout/hierarchy2"/>
    <dgm:cxn modelId="{AB0C4F63-4D8C-FC4E-9CDD-DAF9A98CA283}" type="presOf" srcId="{D6E53385-8AC8-4175-A7A0-715355D6B0C3}" destId="{DD67AA77-2E4B-1740-B171-0F830A4C3F96}" srcOrd="1" destOrd="0" presId="urn:microsoft.com/office/officeart/2005/8/layout/hierarchy2"/>
    <dgm:cxn modelId="{783BFE4C-63AD-5A4A-928D-1293CDF23C73}" type="presOf" srcId="{93D26343-5459-4E5D-8ADA-73FA0120893C}" destId="{DBD64843-852F-B145-AB82-5E58280C2B58}" srcOrd="0" destOrd="0" presId="urn:microsoft.com/office/officeart/2005/8/layout/hierarchy2"/>
    <dgm:cxn modelId="{ABA572B1-533B-9647-BC95-47B6458BA36B}" type="presOf" srcId="{BD38A893-24F3-4DC4-8AAD-3464F0DAFBB8}" destId="{F222CBBB-C7F5-7E4E-8871-6C5629A5AEA9}" srcOrd="0" destOrd="0" presId="urn:microsoft.com/office/officeart/2005/8/layout/hierarchy2"/>
    <dgm:cxn modelId="{30211FB5-2356-244B-98E4-7F6D0CC4B11A}" type="presOf" srcId="{3FED08DE-42EB-4131-AB13-98D590EC12F4}" destId="{76F47B9B-0729-9043-ADB2-A1816C5FA4F2}" srcOrd="0" destOrd="0" presId="urn:microsoft.com/office/officeart/2005/8/layout/hierarchy2"/>
    <dgm:cxn modelId="{C37C92B8-4CE2-4A40-92BD-593CB263AFAD}" type="presOf" srcId="{D6E53385-8AC8-4175-A7A0-715355D6B0C3}" destId="{3FFFF808-A5F2-0542-B7AC-773150C54515}" srcOrd="0" destOrd="0" presId="urn:microsoft.com/office/officeart/2005/8/layout/hierarchy2"/>
    <dgm:cxn modelId="{EB8413CD-FC5D-5E4F-9354-F396071A2C63}" type="presOf" srcId="{F46E7B77-2FCD-4090-B87F-4734D09016A0}" destId="{DC9CBFCF-540D-1840-99EB-7131BA2024DC}" srcOrd="1" destOrd="0" presId="urn:microsoft.com/office/officeart/2005/8/layout/hierarchy2"/>
    <dgm:cxn modelId="{C8ED08CE-F421-C04C-9B1C-33D4485B9BA2}" type="presOf" srcId="{B9B54664-1FEF-4282-896D-26411CC07AF7}" destId="{93BDF757-E13F-C14A-8444-079881E5FD2C}" srcOrd="0" destOrd="0" presId="urn:microsoft.com/office/officeart/2005/8/layout/hierarchy2"/>
    <dgm:cxn modelId="{31A945E2-0108-4F5C-97DB-0248B6B9A1F9}" srcId="{3DDD7153-5871-401A-8AEF-831871F3CADF}" destId="{3FED08DE-42EB-4131-AB13-98D590EC12F4}" srcOrd="1" destOrd="0" parTransId="{D6E53385-8AC8-4175-A7A0-715355D6B0C3}" sibTransId="{E06C179F-FE61-47D8-87A5-2C539DA8B4C6}"/>
    <dgm:cxn modelId="{5FA8BAD6-055A-654E-8CE4-D65B2B3DA75F}" type="presParOf" srcId="{DBD64843-852F-B145-AB82-5E58280C2B58}" destId="{B33331EF-A293-7449-8F63-03799A23A5D4}" srcOrd="0" destOrd="0" presId="urn:microsoft.com/office/officeart/2005/8/layout/hierarchy2"/>
    <dgm:cxn modelId="{12E095E3-D797-8C4C-9BD6-00DCDE876DE0}" type="presParOf" srcId="{B33331EF-A293-7449-8F63-03799A23A5D4}" destId="{AA380252-778D-3043-BEFD-378AE5821CC4}" srcOrd="0" destOrd="0" presId="urn:microsoft.com/office/officeart/2005/8/layout/hierarchy2"/>
    <dgm:cxn modelId="{3707E76B-812F-F64C-8D9E-F0F3AE96E216}" type="presParOf" srcId="{B33331EF-A293-7449-8F63-03799A23A5D4}" destId="{0CDFAC9E-CCB9-F246-9D9B-2FB61FCE3ED3}" srcOrd="1" destOrd="0" presId="urn:microsoft.com/office/officeart/2005/8/layout/hierarchy2"/>
    <dgm:cxn modelId="{0AED70DD-76B9-6F42-AAB5-AE690B0D27A7}" type="presParOf" srcId="{0CDFAC9E-CCB9-F246-9D9B-2FB61FCE3ED3}" destId="{DEBE2D19-62DF-FA4F-B584-D4A2B64FA469}" srcOrd="0" destOrd="0" presId="urn:microsoft.com/office/officeart/2005/8/layout/hierarchy2"/>
    <dgm:cxn modelId="{5363842D-5F1D-FE4D-915A-82B53A73F8F1}" type="presParOf" srcId="{DEBE2D19-62DF-FA4F-B584-D4A2B64FA469}" destId="{137C6270-F041-6E49-A0B9-AD0275D9BEAF}" srcOrd="0" destOrd="0" presId="urn:microsoft.com/office/officeart/2005/8/layout/hierarchy2"/>
    <dgm:cxn modelId="{94DCF2C8-AC44-8A46-8B9D-0F705F5785C7}" type="presParOf" srcId="{0CDFAC9E-CCB9-F246-9D9B-2FB61FCE3ED3}" destId="{F5D56455-23E4-F241-BFBA-AD25A4D6D8AE}" srcOrd="1" destOrd="0" presId="urn:microsoft.com/office/officeart/2005/8/layout/hierarchy2"/>
    <dgm:cxn modelId="{9ABB325E-5384-C747-9C0E-4B058145AD1D}" type="presParOf" srcId="{F5D56455-23E4-F241-BFBA-AD25A4D6D8AE}" destId="{F222CBBB-C7F5-7E4E-8871-6C5629A5AEA9}" srcOrd="0" destOrd="0" presId="urn:microsoft.com/office/officeart/2005/8/layout/hierarchy2"/>
    <dgm:cxn modelId="{1F530406-F8AE-314E-A0D5-A11CE5483231}" type="presParOf" srcId="{F5D56455-23E4-F241-BFBA-AD25A4D6D8AE}" destId="{01FE59F6-8DA3-2B4F-BDB8-817F1D83CFAA}" srcOrd="1" destOrd="0" presId="urn:microsoft.com/office/officeart/2005/8/layout/hierarchy2"/>
    <dgm:cxn modelId="{ADA402EA-5C37-5D41-9DE2-D4A0149516E3}" type="presParOf" srcId="{0CDFAC9E-CCB9-F246-9D9B-2FB61FCE3ED3}" destId="{3FFFF808-A5F2-0542-B7AC-773150C54515}" srcOrd="2" destOrd="0" presId="urn:microsoft.com/office/officeart/2005/8/layout/hierarchy2"/>
    <dgm:cxn modelId="{98B7A447-B26A-8D4E-81CD-37DAB2E60B0B}" type="presParOf" srcId="{3FFFF808-A5F2-0542-B7AC-773150C54515}" destId="{DD67AA77-2E4B-1740-B171-0F830A4C3F96}" srcOrd="0" destOrd="0" presId="urn:microsoft.com/office/officeart/2005/8/layout/hierarchy2"/>
    <dgm:cxn modelId="{0676EA8A-38FD-F34C-B7A5-3A9F81ED1F2B}" type="presParOf" srcId="{0CDFAC9E-CCB9-F246-9D9B-2FB61FCE3ED3}" destId="{C8AD243C-3DA3-4448-BEF5-E57C1B6D4FE1}" srcOrd="3" destOrd="0" presId="urn:microsoft.com/office/officeart/2005/8/layout/hierarchy2"/>
    <dgm:cxn modelId="{A799B86C-10A4-7640-A847-511ED7BD251A}" type="presParOf" srcId="{C8AD243C-3DA3-4448-BEF5-E57C1B6D4FE1}" destId="{76F47B9B-0729-9043-ADB2-A1816C5FA4F2}" srcOrd="0" destOrd="0" presId="urn:microsoft.com/office/officeart/2005/8/layout/hierarchy2"/>
    <dgm:cxn modelId="{E5A7AEF8-C894-5E43-A930-50DD8942102F}" type="presParOf" srcId="{C8AD243C-3DA3-4448-BEF5-E57C1B6D4FE1}" destId="{5FA00F9C-33E6-5D4F-B7C7-8280083EF65F}" srcOrd="1" destOrd="0" presId="urn:microsoft.com/office/officeart/2005/8/layout/hierarchy2"/>
    <dgm:cxn modelId="{80DB102D-8357-284E-85B1-895F590D8AB2}" type="presParOf" srcId="{0CDFAC9E-CCB9-F246-9D9B-2FB61FCE3ED3}" destId="{BECB9513-3FE6-E744-8C68-6600AB492B06}" srcOrd="4" destOrd="0" presId="urn:microsoft.com/office/officeart/2005/8/layout/hierarchy2"/>
    <dgm:cxn modelId="{B0B2B6C5-A0A6-0D43-B0BF-E315A21C955F}" type="presParOf" srcId="{BECB9513-3FE6-E744-8C68-6600AB492B06}" destId="{DC9CBFCF-540D-1840-99EB-7131BA2024DC}" srcOrd="0" destOrd="0" presId="urn:microsoft.com/office/officeart/2005/8/layout/hierarchy2"/>
    <dgm:cxn modelId="{BACCE9BE-EF24-2F43-BECF-24F7CCA035CD}" type="presParOf" srcId="{0CDFAC9E-CCB9-F246-9D9B-2FB61FCE3ED3}" destId="{A681CC7D-9DBB-F849-ACBA-13C8B24D9D92}" srcOrd="5" destOrd="0" presId="urn:microsoft.com/office/officeart/2005/8/layout/hierarchy2"/>
    <dgm:cxn modelId="{F028F85A-6ABB-0F4F-9652-9F3B9E3DBB69}" type="presParOf" srcId="{A681CC7D-9DBB-F849-ACBA-13C8B24D9D92}" destId="{93BDF757-E13F-C14A-8444-079881E5FD2C}" srcOrd="0" destOrd="0" presId="urn:microsoft.com/office/officeart/2005/8/layout/hierarchy2"/>
    <dgm:cxn modelId="{7825B575-0E1E-CB4D-B5F8-3CC223B1CD81}" type="presParOf" srcId="{A681CC7D-9DBB-F849-ACBA-13C8B24D9D92}" destId="{5DBA00AD-FF8B-FD4C-988A-C8DC4B0947D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4E70-1096-B948-9884-15299AD54E77}">
      <dsp:nvSpPr>
        <dsp:cNvPr id="0" name=""/>
        <dsp:cNvSpPr/>
      </dsp:nvSpPr>
      <dsp:spPr>
        <a:xfrm rot="5400000">
          <a:off x="-101497" y="242018"/>
          <a:ext cx="1575333" cy="1102733"/>
        </a:xfrm>
        <a:prstGeom prst="chevron">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w="6350" cap="flat" cmpd="sng" algn="ctr">
          <a:solidFill>
            <a:schemeClr val="accent2">
              <a:hueOff val="0"/>
              <a:satOff val="0"/>
              <a:lumOff val="0"/>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a:t>      1927    1982</a:t>
          </a:r>
        </a:p>
      </dsp:txBody>
      <dsp:txXfrm rot="-5400000">
        <a:off x="134804" y="557085"/>
        <a:ext cx="1102733" cy="472600"/>
      </dsp:txXfrm>
    </dsp:sp>
    <dsp:sp modelId="{C6FF7DB5-4882-E141-A1A6-E53BB6175349}">
      <dsp:nvSpPr>
        <dsp:cNvPr id="0" name=""/>
        <dsp:cNvSpPr/>
      </dsp:nvSpPr>
      <dsp:spPr>
        <a:xfrm rot="5400000">
          <a:off x="3462207" y="-2154914"/>
          <a:ext cx="931367" cy="5392038"/>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it-IT" sz="3200" kern="1200"/>
            <a:t>Pio La Torre</a:t>
          </a:r>
        </a:p>
      </dsp:txBody>
      <dsp:txXfrm rot="-5400000">
        <a:off x="1231872" y="120887"/>
        <a:ext cx="5346572" cy="840435"/>
      </dsp:txXfrm>
    </dsp:sp>
    <dsp:sp modelId="{96550235-B5A6-A84F-8B3C-833CE67A20D3}">
      <dsp:nvSpPr>
        <dsp:cNvPr id="0" name=""/>
        <dsp:cNvSpPr/>
      </dsp:nvSpPr>
      <dsp:spPr>
        <a:xfrm rot="5400000">
          <a:off x="-101497" y="1673894"/>
          <a:ext cx="1575333" cy="1102733"/>
        </a:xfrm>
        <a:prstGeom prst="chevron">
          <a:avLst/>
        </a:prstGeom>
        <a:blipFill rotWithShape="1">
          <a:blip xmlns:r="http://schemas.openxmlformats.org/officeDocument/2006/relationships" r:embed="rId1">
            <a:duotone>
              <a:schemeClr val="accent2">
                <a:hueOff val="319356"/>
                <a:satOff val="-1825"/>
                <a:lumOff val="1765"/>
                <a:alphaOff val="0"/>
                <a:shade val="36000"/>
                <a:satMod val="120000"/>
              </a:schemeClr>
              <a:schemeClr val="accent2">
                <a:hueOff val="319356"/>
                <a:satOff val="-1825"/>
                <a:lumOff val="1765"/>
                <a:alphaOff val="0"/>
                <a:tint val="40000"/>
              </a:schemeClr>
            </a:duotone>
          </a:blip>
          <a:tile tx="0" ty="0" sx="60000" sy="59000" flip="none" algn="tl"/>
        </a:blipFill>
        <a:ln w="6350" cap="flat" cmpd="sng" algn="ctr">
          <a:solidFill>
            <a:schemeClr val="accent2">
              <a:hueOff val="319356"/>
              <a:satOff val="-1825"/>
              <a:lumOff val="1765"/>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a:t>1982</a:t>
          </a:r>
        </a:p>
      </dsp:txBody>
      <dsp:txXfrm rot="-5400000">
        <a:off x="134804" y="1988961"/>
        <a:ext cx="1102733" cy="472600"/>
      </dsp:txXfrm>
    </dsp:sp>
    <dsp:sp modelId="{CCB3274C-63E5-AA47-A797-3F97C9331915}">
      <dsp:nvSpPr>
        <dsp:cNvPr id="0" name=""/>
        <dsp:cNvSpPr/>
      </dsp:nvSpPr>
      <dsp:spPr>
        <a:xfrm rot="5400000">
          <a:off x="3462451" y="-723309"/>
          <a:ext cx="930878" cy="5392038"/>
        </a:xfrm>
        <a:prstGeom prst="round2SameRect">
          <a:avLst/>
        </a:prstGeom>
        <a:solidFill>
          <a:schemeClr val="lt1">
            <a:alpha val="90000"/>
            <a:hueOff val="0"/>
            <a:satOff val="0"/>
            <a:lumOff val="0"/>
            <a:alphaOff val="0"/>
          </a:schemeClr>
        </a:solidFill>
        <a:ln w="6350" cap="flat" cmpd="sng" algn="ctr">
          <a:solidFill>
            <a:schemeClr val="accent2">
              <a:hueOff val="319356"/>
              <a:satOff val="-1825"/>
              <a:lumOff val="1765"/>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it-IT" sz="3200" kern="1200"/>
            <a:t>Articolo 416-bis</a:t>
          </a:r>
        </a:p>
        <a:p>
          <a:pPr marL="285750" lvl="1" indent="-285750" algn="l" defTabSz="1422400">
            <a:lnSpc>
              <a:spcPct val="90000"/>
            </a:lnSpc>
            <a:spcBef>
              <a:spcPct val="0"/>
            </a:spcBef>
            <a:spcAft>
              <a:spcPct val="15000"/>
            </a:spcAft>
            <a:buChar char="•"/>
          </a:pPr>
          <a:r>
            <a:rPr lang="it-IT" sz="3200" kern="1200"/>
            <a:t>misure patrimoniali</a:t>
          </a:r>
        </a:p>
      </dsp:txBody>
      <dsp:txXfrm rot="-5400000">
        <a:off x="1231871" y="1552713"/>
        <a:ext cx="5346596" cy="839994"/>
      </dsp:txXfrm>
    </dsp:sp>
    <dsp:sp modelId="{A74CFE83-5A23-5E4E-937E-39C90A159160}">
      <dsp:nvSpPr>
        <dsp:cNvPr id="0" name=""/>
        <dsp:cNvSpPr/>
      </dsp:nvSpPr>
      <dsp:spPr>
        <a:xfrm rot="5400000">
          <a:off x="-101497" y="3105771"/>
          <a:ext cx="1575333" cy="1102733"/>
        </a:xfrm>
        <a:prstGeom prst="chevron">
          <a:avLst/>
        </a:prstGeom>
        <a:blipFill rotWithShape="1">
          <a:blip xmlns:r="http://schemas.openxmlformats.org/officeDocument/2006/relationships" r:embed="rId1">
            <a:duotone>
              <a:schemeClr val="accent2">
                <a:hueOff val="638711"/>
                <a:satOff val="-3650"/>
                <a:lumOff val="3530"/>
                <a:alphaOff val="0"/>
                <a:shade val="36000"/>
                <a:satMod val="120000"/>
              </a:schemeClr>
              <a:schemeClr val="accent2">
                <a:hueOff val="638711"/>
                <a:satOff val="-3650"/>
                <a:lumOff val="3530"/>
                <a:alphaOff val="0"/>
                <a:tint val="40000"/>
              </a:schemeClr>
            </a:duotone>
          </a:blip>
          <a:tile tx="0" ty="0" sx="60000" sy="59000" flip="none" algn="tl"/>
        </a:blipFill>
        <a:ln w="6350" cap="flat" cmpd="sng" algn="ctr">
          <a:solidFill>
            <a:schemeClr val="accent2">
              <a:hueOff val="638711"/>
              <a:satOff val="-3650"/>
              <a:lumOff val="3530"/>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a:t>1996</a:t>
          </a:r>
        </a:p>
      </dsp:txBody>
      <dsp:txXfrm rot="-5400000">
        <a:off x="134804" y="3420838"/>
        <a:ext cx="1102733" cy="472600"/>
      </dsp:txXfrm>
    </dsp:sp>
    <dsp:sp modelId="{072CD9DB-11FB-B24E-93F2-00A806811322}">
      <dsp:nvSpPr>
        <dsp:cNvPr id="0" name=""/>
        <dsp:cNvSpPr/>
      </dsp:nvSpPr>
      <dsp:spPr>
        <a:xfrm rot="5400000">
          <a:off x="3462451" y="708566"/>
          <a:ext cx="930878" cy="5392038"/>
        </a:xfrm>
        <a:prstGeom prst="round2SameRect">
          <a:avLst/>
        </a:prstGeom>
        <a:solidFill>
          <a:schemeClr val="lt1">
            <a:alpha val="90000"/>
            <a:hueOff val="0"/>
            <a:satOff val="0"/>
            <a:lumOff val="0"/>
            <a:alphaOff val="0"/>
          </a:schemeClr>
        </a:solidFill>
        <a:ln w="6350" cap="flat" cmpd="sng" algn="ctr">
          <a:solidFill>
            <a:schemeClr val="accent2">
              <a:hueOff val="638711"/>
              <a:satOff val="-3650"/>
              <a:lumOff val="3530"/>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it-IT" sz="3200" kern="1200"/>
            <a:t>Legge n. 109</a:t>
          </a:r>
        </a:p>
      </dsp:txBody>
      <dsp:txXfrm rot="-5400000">
        <a:off x="1231871" y="2984588"/>
        <a:ext cx="5346596" cy="839994"/>
      </dsp:txXfrm>
    </dsp:sp>
    <dsp:sp modelId="{9FC5FC6E-E9EE-1041-AE4E-D5E2992BEAFD}">
      <dsp:nvSpPr>
        <dsp:cNvPr id="0" name=""/>
        <dsp:cNvSpPr/>
      </dsp:nvSpPr>
      <dsp:spPr>
        <a:xfrm rot="5400000">
          <a:off x="-101497" y="4537647"/>
          <a:ext cx="1575333" cy="1102733"/>
        </a:xfrm>
        <a:prstGeom prst="chevron">
          <a:avLst/>
        </a:prstGeom>
        <a:blipFill rotWithShape="1">
          <a:blip xmlns:r="http://schemas.openxmlformats.org/officeDocument/2006/relationships" r:embed="rId1">
            <a:duotone>
              <a:schemeClr val="accent2">
                <a:hueOff val="958067"/>
                <a:satOff val="-5475"/>
                <a:lumOff val="5295"/>
                <a:alphaOff val="0"/>
                <a:shade val="36000"/>
                <a:satMod val="120000"/>
              </a:schemeClr>
              <a:schemeClr val="accent2">
                <a:hueOff val="958067"/>
                <a:satOff val="-5475"/>
                <a:lumOff val="5295"/>
                <a:alphaOff val="0"/>
                <a:tint val="40000"/>
              </a:schemeClr>
            </a:duotone>
          </a:blip>
          <a:tile tx="0" ty="0" sx="60000" sy="59000" flip="none" algn="tl"/>
        </a:blipFill>
        <a:ln w="6350" cap="flat" cmpd="sng" algn="ctr">
          <a:solidFill>
            <a:schemeClr val="accent2">
              <a:hueOff val="958067"/>
              <a:satOff val="-5475"/>
              <a:lumOff val="5295"/>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a:t>oggi</a:t>
          </a:r>
        </a:p>
      </dsp:txBody>
      <dsp:txXfrm rot="-5400000">
        <a:off x="134804" y="4852714"/>
        <a:ext cx="1102733" cy="472600"/>
      </dsp:txXfrm>
    </dsp:sp>
    <dsp:sp modelId="{958532CC-ABB7-344A-A24F-61FE8A42502B}">
      <dsp:nvSpPr>
        <dsp:cNvPr id="0" name=""/>
        <dsp:cNvSpPr/>
      </dsp:nvSpPr>
      <dsp:spPr>
        <a:xfrm rot="5400000">
          <a:off x="3462451" y="2140443"/>
          <a:ext cx="930878" cy="5392038"/>
        </a:xfrm>
        <a:prstGeom prst="round2SameRect">
          <a:avLst/>
        </a:prstGeom>
        <a:solidFill>
          <a:schemeClr val="lt1">
            <a:alpha val="90000"/>
            <a:hueOff val="0"/>
            <a:satOff val="0"/>
            <a:lumOff val="0"/>
            <a:alphaOff val="0"/>
          </a:schemeClr>
        </a:solidFill>
        <a:ln w="6350" cap="flat" cmpd="sng" algn="ctr">
          <a:solidFill>
            <a:schemeClr val="accent2">
              <a:hueOff val="958067"/>
              <a:satOff val="-5475"/>
              <a:lumOff val="5295"/>
              <a:alphaOff val="0"/>
            </a:schemeClr>
          </a:solidFill>
          <a:prstDash val="solid"/>
        </a:ln>
        <a:effectLst>
          <a:outerShdw blurRad="127000" dist="139700" dir="5820000" sx="102000" sy="102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it-IT" sz="3200" kern="1200"/>
            <a:t>Fondo prefettizio</a:t>
          </a:r>
        </a:p>
      </dsp:txBody>
      <dsp:txXfrm rot="-5400000">
        <a:off x="1231871" y="4416465"/>
        <a:ext cx="5346596" cy="839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D7F9-67AD-AF48-B087-AEC7432BCC59}">
      <dsp:nvSpPr>
        <dsp:cNvPr id="0" name=""/>
        <dsp:cNvSpPr/>
      </dsp:nvSpPr>
      <dsp:spPr>
        <a:xfrm rot="5400000">
          <a:off x="4444658" y="-1407043"/>
          <a:ext cx="1715690" cy="499059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outerShdw blurRad="127000" dist="139700" dir="5400000" sx="103000" sy="103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Char char="•"/>
          </a:pPr>
          <a:r>
            <a:rPr lang="it-IT" sz="2100" kern="1200"/>
            <a:t>Rafforzamento della capacità e della cooperazione degli attori istituzionali responsabili della gestione dei patrimoni illegalmente accumulati </a:t>
          </a:r>
        </a:p>
      </dsp:txBody>
      <dsp:txXfrm rot="-5400000">
        <a:off x="2807208" y="314160"/>
        <a:ext cx="4906839" cy="1548184"/>
      </dsp:txXfrm>
    </dsp:sp>
    <dsp:sp modelId="{B17BD064-38D5-C541-A5D0-08690138C13E}">
      <dsp:nvSpPr>
        <dsp:cNvPr id="0" name=""/>
        <dsp:cNvSpPr/>
      </dsp:nvSpPr>
      <dsp:spPr>
        <a:xfrm>
          <a:off x="0" y="15945"/>
          <a:ext cx="2807208" cy="2144613"/>
        </a:xfrm>
        <a:prstGeom prst="round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127000" dist="139700" dir="5400000" sx="103000" sy="103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t-IT" sz="3600" b="1" kern="1200" dirty="0">
              <a:effectLst>
                <a:outerShdw blurRad="50800" dist="38100" dir="2700000" algn="tl" rotWithShape="0">
                  <a:prstClr val="black">
                    <a:alpha val="40000"/>
                  </a:prstClr>
                </a:outerShdw>
              </a:effectLst>
            </a:rPr>
            <a:t>obbiettivo specifico I</a:t>
          </a:r>
        </a:p>
      </dsp:txBody>
      <dsp:txXfrm>
        <a:off x="104691" y="120636"/>
        <a:ext cx="2597826" cy="1935231"/>
      </dsp:txXfrm>
    </dsp:sp>
    <dsp:sp modelId="{40743192-97AF-8D4E-8396-7217308EC325}">
      <dsp:nvSpPr>
        <dsp:cNvPr id="0" name=""/>
        <dsp:cNvSpPr/>
      </dsp:nvSpPr>
      <dsp:spPr>
        <a:xfrm rot="5400000">
          <a:off x="4444658" y="844800"/>
          <a:ext cx="1715690" cy="4990592"/>
        </a:xfrm>
        <a:prstGeom prst="round2SameRect">
          <a:avLst/>
        </a:prstGeom>
        <a:solidFill>
          <a:schemeClr val="accent2">
            <a:tint val="40000"/>
            <a:alpha val="90000"/>
            <a:hueOff val="505565"/>
            <a:satOff val="4983"/>
            <a:lumOff val="475"/>
            <a:alphaOff val="0"/>
          </a:schemeClr>
        </a:solidFill>
        <a:ln w="6350" cap="flat" cmpd="sng" algn="ctr">
          <a:solidFill>
            <a:schemeClr val="accent2">
              <a:tint val="40000"/>
              <a:alpha val="90000"/>
              <a:hueOff val="505565"/>
              <a:satOff val="4983"/>
              <a:lumOff val="475"/>
              <a:alphaOff val="0"/>
            </a:schemeClr>
          </a:solidFill>
          <a:prstDash val="solid"/>
        </a:ln>
        <a:effectLst>
          <a:outerShdw blurRad="127000" dist="139700" dir="5400000" sx="103000" sy="103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Char char="•"/>
          </a:pPr>
          <a:r>
            <a:rPr lang="it-IT" sz="2100" kern="1200"/>
            <a:t>Politiche di valorizzazione dei beni immobili confiscati </a:t>
          </a:r>
        </a:p>
      </dsp:txBody>
      <dsp:txXfrm rot="-5400000">
        <a:off x="2807208" y="2566004"/>
        <a:ext cx="4906839" cy="1548184"/>
      </dsp:txXfrm>
    </dsp:sp>
    <dsp:sp modelId="{17A40B43-814E-154F-A959-D5CE6BFE8D1B}">
      <dsp:nvSpPr>
        <dsp:cNvPr id="0" name=""/>
        <dsp:cNvSpPr/>
      </dsp:nvSpPr>
      <dsp:spPr>
        <a:xfrm>
          <a:off x="0" y="2267789"/>
          <a:ext cx="2807208" cy="2144613"/>
        </a:xfrm>
        <a:prstGeom prst="roundRect">
          <a:avLst/>
        </a:prstGeom>
        <a:blipFill rotWithShape="1">
          <a:blip xmlns:r="http://schemas.openxmlformats.org/officeDocument/2006/relationships" r:embed="rId1">
            <a:duotone>
              <a:schemeClr val="accent2">
                <a:hueOff val="479033"/>
                <a:satOff val="-2738"/>
                <a:lumOff val="2647"/>
                <a:alphaOff val="0"/>
                <a:shade val="36000"/>
                <a:satMod val="120000"/>
              </a:schemeClr>
              <a:schemeClr val="accent2">
                <a:hueOff val="479033"/>
                <a:satOff val="-2738"/>
                <a:lumOff val="2647"/>
                <a:alphaOff val="0"/>
                <a:tint val="40000"/>
              </a:schemeClr>
            </a:duotone>
          </a:blip>
          <a:tile tx="0" ty="0" sx="60000" sy="59000" flip="none" algn="tl"/>
        </a:blipFill>
        <a:ln>
          <a:noFill/>
        </a:ln>
        <a:effectLst>
          <a:outerShdw blurRad="127000" dist="139700" dir="5400000" sx="103000" sy="103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t-IT" sz="3600" b="1" kern="1200" dirty="0">
              <a:effectLst>
                <a:outerShdw blurRad="50800" dist="38100" dir="2700000" algn="tl" rotWithShape="0">
                  <a:prstClr val="black">
                    <a:alpha val="40000"/>
                  </a:prstClr>
                </a:outerShdw>
              </a:effectLst>
            </a:rPr>
            <a:t>obbiettivo specifico II</a:t>
          </a:r>
        </a:p>
      </dsp:txBody>
      <dsp:txXfrm>
        <a:off x="104691" y="2372480"/>
        <a:ext cx="2597826" cy="1935231"/>
      </dsp:txXfrm>
    </dsp:sp>
    <dsp:sp modelId="{EA30A449-76BB-524B-9E1F-31034D34F066}">
      <dsp:nvSpPr>
        <dsp:cNvPr id="0" name=""/>
        <dsp:cNvSpPr/>
      </dsp:nvSpPr>
      <dsp:spPr>
        <a:xfrm rot="5400000">
          <a:off x="4444658" y="3083947"/>
          <a:ext cx="1715690" cy="4990592"/>
        </a:xfrm>
        <a:prstGeom prst="round2SameRect">
          <a:avLst/>
        </a:prstGeom>
        <a:solidFill>
          <a:schemeClr val="accent2">
            <a:tint val="40000"/>
            <a:alpha val="90000"/>
            <a:hueOff val="1011130"/>
            <a:satOff val="9966"/>
            <a:lumOff val="951"/>
            <a:alphaOff val="0"/>
          </a:schemeClr>
        </a:solidFill>
        <a:ln w="6350" cap="flat" cmpd="sng" algn="ctr">
          <a:solidFill>
            <a:schemeClr val="accent2">
              <a:tint val="40000"/>
              <a:alpha val="90000"/>
              <a:hueOff val="1011130"/>
              <a:satOff val="9966"/>
              <a:lumOff val="951"/>
              <a:alphaOff val="0"/>
            </a:schemeClr>
          </a:solidFill>
          <a:prstDash val="solid"/>
        </a:ln>
        <a:effectLst>
          <a:outerShdw blurRad="127000" dist="139700" dir="5400000" sx="103000" sy="103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Char char="•"/>
          </a:pPr>
          <a:r>
            <a:rPr lang="it-IT" sz="2100" kern="1200"/>
            <a:t>Re-immissione nel circuito dell’economia legale delle aziende confiscate alla </a:t>
          </a:r>
          <a:r>
            <a:rPr lang="it-IT" sz="2100" kern="1200" err="1"/>
            <a:t>criminalita</a:t>
          </a:r>
          <a:r>
            <a:rPr lang="it-IT" sz="2100" kern="1200"/>
            <a:t>̀ organizzata o dei beni ad esse pertinenti </a:t>
          </a:r>
        </a:p>
      </dsp:txBody>
      <dsp:txXfrm rot="-5400000">
        <a:off x="2807208" y="4805151"/>
        <a:ext cx="4906839" cy="1548184"/>
      </dsp:txXfrm>
    </dsp:sp>
    <dsp:sp modelId="{7357A893-62FF-AC45-A3A4-26868359C32D}">
      <dsp:nvSpPr>
        <dsp:cNvPr id="0" name=""/>
        <dsp:cNvSpPr/>
      </dsp:nvSpPr>
      <dsp:spPr>
        <a:xfrm>
          <a:off x="0" y="4510186"/>
          <a:ext cx="2807208" cy="2144613"/>
        </a:xfrm>
        <a:prstGeom prst="roundRect">
          <a:avLst/>
        </a:prstGeom>
        <a:blipFill rotWithShape="1">
          <a:blip xmlns:r="http://schemas.openxmlformats.org/officeDocument/2006/relationships" r:embed="rId1">
            <a:duotone>
              <a:schemeClr val="accent2">
                <a:hueOff val="958067"/>
                <a:satOff val="-5475"/>
                <a:lumOff val="5295"/>
                <a:alphaOff val="0"/>
                <a:shade val="36000"/>
                <a:satMod val="120000"/>
              </a:schemeClr>
              <a:schemeClr val="accent2">
                <a:hueOff val="958067"/>
                <a:satOff val="-5475"/>
                <a:lumOff val="5295"/>
                <a:alphaOff val="0"/>
                <a:tint val="40000"/>
              </a:schemeClr>
            </a:duotone>
          </a:blip>
          <a:tile tx="0" ty="0" sx="60000" sy="59000" flip="none" algn="tl"/>
        </a:blipFill>
        <a:ln>
          <a:noFill/>
        </a:ln>
        <a:effectLst>
          <a:outerShdw blurRad="127000" dist="139700" dir="5400000" sx="103000" sy="103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t-IT" sz="3600" b="1" kern="1200">
              <a:effectLst>
                <a:outerShdw blurRad="50800" dist="38100" dir="2700000" algn="tl" rotWithShape="0">
                  <a:prstClr val="black">
                    <a:alpha val="40000"/>
                  </a:prstClr>
                </a:outerShdw>
              </a:effectLst>
            </a:rPr>
            <a:t>obbiettivo specifico III</a:t>
          </a:r>
        </a:p>
      </dsp:txBody>
      <dsp:txXfrm>
        <a:off x="104691" y="4614877"/>
        <a:ext cx="2597826" cy="1935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5BFAB-545C-484E-8902-D2736D1861B5}">
      <dsp:nvSpPr>
        <dsp:cNvPr id="0" name=""/>
        <dsp:cNvSpPr/>
      </dsp:nvSpPr>
      <dsp:spPr>
        <a:xfrm>
          <a:off x="543524" y="1955"/>
          <a:ext cx="10271512" cy="1175732"/>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it-IT" sz="3700" kern="1200" dirty="0">
              <a:effectLst>
                <a:outerShdw blurRad="50800" dist="38100" dir="2700000" algn="tl" rotWithShape="0">
                  <a:prstClr val="black">
                    <a:alpha val="40000"/>
                  </a:prstClr>
                </a:outerShdw>
              </a:effectLst>
            </a:rPr>
            <a:t>Procedimenti amministrativi di assegnazione equi e trasparenti </a:t>
          </a:r>
        </a:p>
      </dsp:txBody>
      <dsp:txXfrm>
        <a:off x="577960" y="36391"/>
        <a:ext cx="10202640" cy="1106860"/>
      </dsp:txXfrm>
    </dsp:sp>
    <dsp:sp modelId="{03E96CC7-0AEC-2346-81AC-204B6E26B19A}">
      <dsp:nvSpPr>
        <dsp:cNvPr id="0" name=""/>
        <dsp:cNvSpPr/>
      </dsp:nvSpPr>
      <dsp:spPr>
        <a:xfrm>
          <a:off x="543524" y="1389320"/>
          <a:ext cx="1175732" cy="1175732"/>
        </a:xfrm>
        <a:prstGeom prst="roundRect">
          <a:avLst>
            <a:gd name="adj" fmla="val 1667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07A184DD-F159-2443-8D03-544BABE45E13}">
      <dsp:nvSpPr>
        <dsp:cNvPr id="0" name=""/>
        <dsp:cNvSpPr/>
      </dsp:nvSpPr>
      <dsp:spPr>
        <a:xfrm>
          <a:off x="1789801" y="1389320"/>
          <a:ext cx="9025235" cy="1175732"/>
        </a:xfrm>
        <a:prstGeom prst="roundRect">
          <a:avLst>
            <a:gd name="adj" fmla="val 1667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it-IT" sz="3200" kern="1200" dirty="0">
              <a:effectLst>
                <a:outerShdw blurRad="50800" dist="38100" dir="2700000" algn="tl" rotWithShape="0">
                  <a:prstClr val="black">
                    <a:alpha val="40000"/>
                  </a:prstClr>
                </a:outerShdw>
              </a:effectLst>
            </a:rPr>
            <a:t>Manifestazioni d’interesse (o concorso d’idee) </a:t>
          </a:r>
        </a:p>
      </dsp:txBody>
      <dsp:txXfrm>
        <a:off x="1847206" y="1446725"/>
        <a:ext cx="8910425" cy="1060922"/>
      </dsp:txXfrm>
    </dsp:sp>
    <dsp:sp modelId="{90607CAD-A82A-BE4F-9A83-9F577288690E}">
      <dsp:nvSpPr>
        <dsp:cNvPr id="0" name=""/>
        <dsp:cNvSpPr/>
      </dsp:nvSpPr>
      <dsp:spPr>
        <a:xfrm>
          <a:off x="543524" y="2706140"/>
          <a:ext cx="1175732" cy="1175732"/>
        </a:xfrm>
        <a:prstGeom prst="roundRect">
          <a:avLst>
            <a:gd name="adj" fmla="val 16670"/>
          </a:avLst>
        </a:prstGeom>
        <a:blipFill rotWithShape="1">
          <a:blip xmlns:r="http://schemas.openxmlformats.org/officeDocument/2006/relationships" r:embed="rId1">
            <a:duotone>
              <a:schemeClr val="accent2">
                <a:hueOff val="479033"/>
                <a:satOff val="-2738"/>
                <a:lumOff val="2647"/>
                <a:alphaOff val="0"/>
                <a:shade val="36000"/>
                <a:satMod val="120000"/>
              </a:schemeClr>
              <a:schemeClr val="accent2">
                <a:hueOff val="479033"/>
                <a:satOff val="-2738"/>
                <a:lumOff val="2647"/>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DCF9CCB7-3BA5-3A42-8FD5-BC46D4707842}">
      <dsp:nvSpPr>
        <dsp:cNvPr id="0" name=""/>
        <dsp:cNvSpPr/>
      </dsp:nvSpPr>
      <dsp:spPr>
        <a:xfrm>
          <a:off x="1789801" y="2706140"/>
          <a:ext cx="9025235" cy="1175732"/>
        </a:xfrm>
        <a:prstGeom prst="roundRect">
          <a:avLst>
            <a:gd name="adj" fmla="val 16670"/>
          </a:avLst>
        </a:prstGeom>
        <a:blipFill rotWithShape="1">
          <a:blip xmlns:r="http://schemas.openxmlformats.org/officeDocument/2006/relationships" r:embed="rId1">
            <a:duotone>
              <a:schemeClr val="accent2">
                <a:hueOff val="479033"/>
                <a:satOff val="-2738"/>
                <a:lumOff val="2647"/>
                <a:alphaOff val="0"/>
                <a:shade val="36000"/>
                <a:satMod val="120000"/>
              </a:schemeClr>
              <a:schemeClr val="accent2">
                <a:hueOff val="479033"/>
                <a:satOff val="-2738"/>
                <a:lumOff val="2647"/>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it-IT" sz="3200" kern="1200">
              <a:effectLst>
                <a:outerShdw blurRad="50800" dist="38100" dir="2700000" algn="tl" rotWithShape="0">
                  <a:prstClr val="black">
                    <a:alpha val="40000"/>
                  </a:prstClr>
                </a:outerShdw>
              </a:effectLst>
            </a:rPr>
            <a:t>Procedure di evidenza pubblica per la costruzione, gestione o concessione </a:t>
          </a:r>
        </a:p>
      </dsp:txBody>
      <dsp:txXfrm>
        <a:off x="1847206" y="2763545"/>
        <a:ext cx="8910425" cy="1060922"/>
      </dsp:txXfrm>
    </dsp:sp>
    <dsp:sp modelId="{268D0B41-7E72-0049-91E8-58EDC23A9686}">
      <dsp:nvSpPr>
        <dsp:cNvPr id="0" name=""/>
        <dsp:cNvSpPr/>
      </dsp:nvSpPr>
      <dsp:spPr>
        <a:xfrm>
          <a:off x="543524" y="4022961"/>
          <a:ext cx="1175732" cy="1175732"/>
        </a:xfrm>
        <a:prstGeom prst="roundRect">
          <a:avLst>
            <a:gd name="adj" fmla="val 16670"/>
          </a:avLst>
        </a:prstGeom>
        <a:blipFill rotWithShape="1">
          <a:blip xmlns:r="http://schemas.openxmlformats.org/officeDocument/2006/relationships" r:embed="rId1">
            <a:duotone>
              <a:schemeClr val="accent2">
                <a:hueOff val="958067"/>
                <a:satOff val="-5475"/>
                <a:lumOff val="5295"/>
                <a:alphaOff val="0"/>
                <a:shade val="36000"/>
                <a:satMod val="120000"/>
              </a:schemeClr>
              <a:schemeClr val="accent2">
                <a:hueOff val="958067"/>
                <a:satOff val="-5475"/>
                <a:lumOff val="5295"/>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AE4E250E-45B0-174F-8342-78BA1368A57E}">
      <dsp:nvSpPr>
        <dsp:cNvPr id="0" name=""/>
        <dsp:cNvSpPr/>
      </dsp:nvSpPr>
      <dsp:spPr>
        <a:xfrm>
          <a:off x="1789801" y="4022961"/>
          <a:ext cx="9025235" cy="1175732"/>
        </a:xfrm>
        <a:prstGeom prst="roundRect">
          <a:avLst>
            <a:gd name="adj" fmla="val 16670"/>
          </a:avLst>
        </a:prstGeom>
        <a:blipFill rotWithShape="1">
          <a:blip xmlns:r="http://schemas.openxmlformats.org/officeDocument/2006/relationships" r:embed="rId1">
            <a:duotone>
              <a:schemeClr val="accent2">
                <a:hueOff val="958067"/>
                <a:satOff val="-5475"/>
                <a:lumOff val="5295"/>
                <a:alphaOff val="0"/>
                <a:shade val="36000"/>
                <a:satMod val="120000"/>
              </a:schemeClr>
              <a:schemeClr val="accent2">
                <a:hueOff val="958067"/>
                <a:satOff val="-5475"/>
                <a:lumOff val="5295"/>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it-IT" sz="3200" kern="1200" dirty="0">
              <a:effectLst>
                <a:outerShdw blurRad="50800" dist="38100" dir="2700000" algn="tl" rotWithShape="0">
                  <a:prstClr val="black">
                    <a:alpha val="40000"/>
                  </a:prstClr>
                </a:outerShdw>
              </a:effectLst>
            </a:rPr>
            <a:t>Assegnazione diretta </a:t>
          </a:r>
        </a:p>
      </dsp:txBody>
      <dsp:txXfrm>
        <a:off x="1847206" y="4080366"/>
        <a:ext cx="8910425" cy="1060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5C546-8675-7D4B-8176-5394B6C87935}">
      <dsp:nvSpPr>
        <dsp:cNvPr id="0" name=""/>
        <dsp:cNvSpPr/>
      </dsp:nvSpPr>
      <dsp:spPr>
        <a:xfrm>
          <a:off x="5744325" y="1258691"/>
          <a:ext cx="263751" cy="1155484"/>
        </a:xfrm>
        <a:custGeom>
          <a:avLst/>
          <a:gdLst/>
          <a:ahLst/>
          <a:cxnLst/>
          <a:rect l="0" t="0" r="0" b="0"/>
          <a:pathLst>
            <a:path>
              <a:moveTo>
                <a:pt x="263751" y="0"/>
              </a:moveTo>
              <a:lnTo>
                <a:pt x="263751" y="1155484"/>
              </a:lnTo>
              <a:lnTo>
                <a:pt x="0" y="1155484"/>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CCFFEB-ABE0-194F-A01C-01AD5F1E9714}">
      <dsp:nvSpPr>
        <dsp:cNvPr id="0" name=""/>
        <dsp:cNvSpPr/>
      </dsp:nvSpPr>
      <dsp:spPr>
        <a:xfrm>
          <a:off x="6008076" y="4825620"/>
          <a:ext cx="3039425" cy="527503"/>
        </a:xfrm>
        <a:custGeom>
          <a:avLst/>
          <a:gdLst/>
          <a:ahLst/>
          <a:cxnLst/>
          <a:rect l="0" t="0" r="0" b="0"/>
          <a:pathLst>
            <a:path>
              <a:moveTo>
                <a:pt x="0" y="0"/>
              </a:moveTo>
              <a:lnTo>
                <a:pt x="0" y="263751"/>
              </a:lnTo>
              <a:lnTo>
                <a:pt x="3039425" y="263751"/>
              </a:lnTo>
              <a:lnTo>
                <a:pt x="3039425" y="527503"/>
              </a:lnTo>
            </a:path>
          </a:pathLst>
        </a:custGeom>
        <a:noFill/>
        <a:ln w="127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641C4A-9CDA-914A-9C9B-E07709FCC7BF}">
      <dsp:nvSpPr>
        <dsp:cNvPr id="0" name=""/>
        <dsp:cNvSpPr/>
      </dsp:nvSpPr>
      <dsp:spPr>
        <a:xfrm>
          <a:off x="5962356" y="4825620"/>
          <a:ext cx="91440" cy="527503"/>
        </a:xfrm>
        <a:custGeom>
          <a:avLst/>
          <a:gdLst/>
          <a:ahLst/>
          <a:cxnLst/>
          <a:rect l="0" t="0" r="0" b="0"/>
          <a:pathLst>
            <a:path>
              <a:moveTo>
                <a:pt x="45720" y="0"/>
              </a:moveTo>
              <a:lnTo>
                <a:pt x="45720" y="527503"/>
              </a:lnTo>
            </a:path>
          </a:pathLst>
        </a:custGeom>
        <a:noFill/>
        <a:ln w="127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55D070-8FF0-8D46-ABEC-11523C90256C}">
      <dsp:nvSpPr>
        <dsp:cNvPr id="0" name=""/>
        <dsp:cNvSpPr/>
      </dsp:nvSpPr>
      <dsp:spPr>
        <a:xfrm>
          <a:off x="2968651" y="4825620"/>
          <a:ext cx="3039425" cy="527503"/>
        </a:xfrm>
        <a:custGeom>
          <a:avLst/>
          <a:gdLst/>
          <a:ahLst/>
          <a:cxnLst/>
          <a:rect l="0" t="0" r="0" b="0"/>
          <a:pathLst>
            <a:path>
              <a:moveTo>
                <a:pt x="3039425" y="0"/>
              </a:moveTo>
              <a:lnTo>
                <a:pt x="3039425" y="263751"/>
              </a:lnTo>
              <a:lnTo>
                <a:pt x="0" y="263751"/>
              </a:lnTo>
              <a:lnTo>
                <a:pt x="0" y="527503"/>
              </a:lnTo>
            </a:path>
          </a:pathLst>
        </a:custGeom>
        <a:noFill/>
        <a:ln w="127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400170-B664-4043-A945-9F69FF9F4C30}">
      <dsp:nvSpPr>
        <dsp:cNvPr id="0" name=""/>
        <dsp:cNvSpPr/>
      </dsp:nvSpPr>
      <dsp:spPr>
        <a:xfrm>
          <a:off x="5962356" y="1258691"/>
          <a:ext cx="91440" cy="2310968"/>
        </a:xfrm>
        <a:custGeom>
          <a:avLst/>
          <a:gdLst/>
          <a:ahLst/>
          <a:cxnLst/>
          <a:rect l="0" t="0" r="0" b="0"/>
          <a:pathLst>
            <a:path>
              <a:moveTo>
                <a:pt x="45720" y="0"/>
              </a:moveTo>
              <a:lnTo>
                <a:pt x="45720" y="2310968"/>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27A5A7-85E0-CB4A-81A8-D64C0E959B86}">
      <dsp:nvSpPr>
        <dsp:cNvPr id="0" name=""/>
        <dsp:cNvSpPr/>
      </dsp:nvSpPr>
      <dsp:spPr>
        <a:xfrm>
          <a:off x="4752116" y="2730"/>
          <a:ext cx="2511921" cy="1255960"/>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outerShdw blurRad="127000" dist="139700" dir="540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b="1" kern="1200" dirty="0">
              <a:effectLst>
                <a:outerShdw blurRad="50800" dist="38100" dir="2700000" algn="tl" rotWithShape="0">
                  <a:prstClr val="black">
                    <a:alpha val="40000"/>
                  </a:prstClr>
                </a:outerShdw>
              </a:effectLst>
            </a:rPr>
            <a:t>Politiche di coesione</a:t>
          </a:r>
        </a:p>
      </dsp:txBody>
      <dsp:txXfrm>
        <a:off x="4752116" y="2730"/>
        <a:ext cx="2511921" cy="1255960"/>
      </dsp:txXfrm>
    </dsp:sp>
    <dsp:sp modelId="{0508FAB1-C2EC-9748-B38E-847FC49CEB6F}">
      <dsp:nvSpPr>
        <dsp:cNvPr id="0" name=""/>
        <dsp:cNvSpPr/>
      </dsp:nvSpPr>
      <dsp:spPr>
        <a:xfrm>
          <a:off x="4752116" y="3569659"/>
          <a:ext cx="2511921" cy="1255960"/>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127000" dist="139700" dir="540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effectLst>
                <a:outerShdw blurRad="50800" dist="38100" dir="2700000" algn="tl" rotWithShape="0">
                  <a:prstClr val="black">
                    <a:alpha val="40000"/>
                  </a:prstClr>
                </a:outerShdw>
              </a:effectLst>
            </a:rPr>
            <a:t>problemi organizzativi e legali</a:t>
          </a:r>
        </a:p>
      </dsp:txBody>
      <dsp:txXfrm>
        <a:off x="4752116" y="3569659"/>
        <a:ext cx="2511921" cy="1255960"/>
      </dsp:txXfrm>
    </dsp:sp>
    <dsp:sp modelId="{F410FE70-363E-1C48-9A82-5A129FBC4DB8}">
      <dsp:nvSpPr>
        <dsp:cNvPr id="0" name=""/>
        <dsp:cNvSpPr/>
      </dsp:nvSpPr>
      <dsp:spPr>
        <a:xfrm>
          <a:off x="1712690" y="5353123"/>
          <a:ext cx="2511921" cy="1255960"/>
        </a:xfrm>
        <a:prstGeom prst="rect">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127000" dist="139700" dir="540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 sz="2800" kern="1200">
              <a:effectLst>
                <a:outerShdw blurRad="50800" dist="38100" dir="2700000" algn="tl" rotWithShape="0">
                  <a:prstClr val="black">
                    <a:alpha val="40000"/>
                  </a:prstClr>
                </a:outerShdw>
              </a:effectLst>
            </a:rPr>
            <a:t>problemi logistici</a:t>
          </a:r>
          <a:endParaRPr lang="it-IT" sz="2800" kern="1200">
            <a:effectLst>
              <a:outerShdw blurRad="50800" dist="38100" dir="2700000" algn="tl" rotWithShape="0">
                <a:prstClr val="black">
                  <a:alpha val="40000"/>
                </a:prstClr>
              </a:outerShdw>
            </a:effectLst>
          </a:endParaRPr>
        </a:p>
      </dsp:txBody>
      <dsp:txXfrm>
        <a:off x="1712690" y="5353123"/>
        <a:ext cx="2511921" cy="1255960"/>
      </dsp:txXfrm>
    </dsp:sp>
    <dsp:sp modelId="{CF5EBECB-C883-734C-A06A-142C79B7932A}">
      <dsp:nvSpPr>
        <dsp:cNvPr id="0" name=""/>
        <dsp:cNvSpPr/>
      </dsp:nvSpPr>
      <dsp:spPr>
        <a:xfrm>
          <a:off x="4752116" y="5353123"/>
          <a:ext cx="2511921" cy="1255960"/>
        </a:xfrm>
        <a:prstGeom prst="rect">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127000" dist="139700" dir="540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 sz="2800" kern="1200" dirty="0">
              <a:effectLst>
                <a:outerShdw blurRad="50800" dist="38100" dir="2700000" algn="tl" rotWithShape="0">
                  <a:prstClr val="black">
                    <a:alpha val="40000"/>
                  </a:prstClr>
                </a:outerShdw>
              </a:effectLst>
            </a:rPr>
            <a:t>isolamento dei comuni</a:t>
          </a:r>
          <a:endParaRPr lang="it-IT" sz="2800" kern="1200" dirty="0">
            <a:effectLst>
              <a:outerShdw blurRad="50800" dist="38100" dir="2700000" algn="tl" rotWithShape="0">
                <a:prstClr val="black">
                  <a:alpha val="40000"/>
                </a:prstClr>
              </a:outerShdw>
            </a:effectLst>
          </a:endParaRPr>
        </a:p>
      </dsp:txBody>
      <dsp:txXfrm>
        <a:off x="4752116" y="5353123"/>
        <a:ext cx="2511921" cy="1255960"/>
      </dsp:txXfrm>
    </dsp:sp>
    <dsp:sp modelId="{6F8A6377-3A27-B34C-9415-E79A922D494E}">
      <dsp:nvSpPr>
        <dsp:cNvPr id="0" name=""/>
        <dsp:cNvSpPr/>
      </dsp:nvSpPr>
      <dsp:spPr>
        <a:xfrm>
          <a:off x="7791541" y="5353123"/>
          <a:ext cx="2511921" cy="1255960"/>
        </a:xfrm>
        <a:prstGeom prst="rect">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127000" dist="139700" dir="540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effectLst>
                <a:outerShdw blurRad="50800" dist="38100" dir="2700000" algn="tl" rotWithShape="0">
                  <a:prstClr val="black">
                    <a:alpha val="40000"/>
                  </a:prstClr>
                </a:outerShdw>
              </a:effectLst>
            </a:rPr>
            <a:t>poca trasparenza e non rispetto delle  normative</a:t>
          </a:r>
        </a:p>
      </dsp:txBody>
      <dsp:txXfrm>
        <a:off x="7791541" y="5353123"/>
        <a:ext cx="2511921" cy="1255960"/>
      </dsp:txXfrm>
    </dsp:sp>
    <dsp:sp modelId="{24FE4F5B-0281-614F-B1F7-2A5F878861FE}">
      <dsp:nvSpPr>
        <dsp:cNvPr id="0" name=""/>
        <dsp:cNvSpPr/>
      </dsp:nvSpPr>
      <dsp:spPr>
        <a:xfrm>
          <a:off x="3232403" y="1786194"/>
          <a:ext cx="2511921" cy="1255960"/>
        </a:xfrm>
        <a:prstGeom prst="rect">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127000" dist="139700" dir="588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effectLst>
                <a:outerShdw blurRad="50800" dist="38100" dir="2700000" algn="tl" rotWithShape="0">
                  <a:prstClr val="black">
                    <a:alpha val="40000"/>
                  </a:prstClr>
                </a:outerShdw>
              </a:effectLst>
            </a:rPr>
            <a:t>Progetti destinati alla comunità , finanziati da enti regionali affiliati al fondo sociale europeo</a:t>
          </a:r>
        </a:p>
      </dsp:txBody>
      <dsp:txXfrm>
        <a:off x="3232403" y="1786194"/>
        <a:ext cx="2511921" cy="1255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F9EF7-4090-B941-A07E-4D6AF937B44B}">
      <dsp:nvSpPr>
        <dsp:cNvPr id="0" name=""/>
        <dsp:cNvSpPr/>
      </dsp:nvSpPr>
      <dsp:spPr>
        <a:xfrm>
          <a:off x="5463325" y="505392"/>
          <a:ext cx="2586469" cy="258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it-IT" sz="3700" kern="1200" dirty="0"/>
            <a:t>sviluppo economico</a:t>
          </a:r>
        </a:p>
      </dsp:txBody>
      <dsp:txXfrm>
        <a:off x="5463325" y="505392"/>
        <a:ext cx="2586469" cy="2586469"/>
      </dsp:txXfrm>
    </dsp:sp>
    <dsp:sp modelId="{14C3F2C3-E2EE-6440-99F2-4BEDD7652E16}">
      <dsp:nvSpPr>
        <dsp:cNvPr id="0" name=""/>
        <dsp:cNvSpPr/>
      </dsp:nvSpPr>
      <dsp:spPr>
        <a:xfrm>
          <a:off x="1525197" y="-3098"/>
          <a:ext cx="6114120" cy="6114120"/>
        </a:xfrm>
        <a:prstGeom prst="circularArrow">
          <a:avLst>
            <a:gd name="adj1" fmla="val 8249"/>
            <a:gd name="adj2" fmla="val 576174"/>
            <a:gd name="adj3" fmla="val 2963595"/>
            <a:gd name="adj4" fmla="val 51897"/>
            <a:gd name="adj5" fmla="val 9624"/>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68957BE-E3E0-C944-95A1-A8DA00ECB7C0}">
      <dsp:nvSpPr>
        <dsp:cNvPr id="0" name=""/>
        <dsp:cNvSpPr/>
      </dsp:nvSpPr>
      <dsp:spPr>
        <a:xfrm>
          <a:off x="3289022" y="4271395"/>
          <a:ext cx="2586469" cy="258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it-IT" sz="3700" kern="1200" dirty="0"/>
            <a:t>riduzione povertà</a:t>
          </a:r>
        </a:p>
      </dsp:txBody>
      <dsp:txXfrm>
        <a:off x="3289022" y="4271395"/>
        <a:ext cx="2586469" cy="2586469"/>
      </dsp:txXfrm>
    </dsp:sp>
    <dsp:sp modelId="{3B368795-1204-3D47-A52C-11F3D61FED4C}">
      <dsp:nvSpPr>
        <dsp:cNvPr id="0" name=""/>
        <dsp:cNvSpPr/>
      </dsp:nvSpPr>
      <dsp:spPr>
        <a:xfrm>
          <a:off x="1525197" y="-3098"/>
          <a:ext cx="6114120" cy="6114120"/>
        </a:xfrm>
        <a:prstGeom prst="circularArrow">
          <a:avLst>
            <a:gd name="adj1" fmla="val 8249"/>
            <a:gd name="adj2" fmla="val 576174"/>
            <a:gd name="adj3" fmla="val 10171929"/>
            <a:gd name="adj4" fmla="val 7260231"/>
            <a:gd name="adj5" fmla="val 9624"/>
          </a:avLst>
        </a:prstGeom>
        <a:solidFill>
          <a:schemeClr val="accent2">
            <a:hueOff val="479033"/>
            <a:satOff val="-2738"/>
            <a:lumOff val="264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47A1265-895B-6547-9AFF-8BDDF975F87A}">
      <dsp:nvSpPr>
        <dsp:cNvPr id="0" name=""/>
        <dsp:cNvSpPr/>
      </dsp:nvSpPr>
      <dsp:spPr>
        <a:xfrm>
          <a:off x="1114719" y="505392"/>
          <a:ext cx="2586469" cy="258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it-IT" sz="3700" kern="1200" dirty="0"/>
            <a:t>bonifica di tipo ambientale e sociale</a:t>
          </a:r>
        </a:p>
      </dsp:txBody>
      <dsp:txXfrm>
        <a:off x="1114719" y="505392"/>
        <a:ext cx="2586469" cy="2586469"/>
      </dsp:txXfrm>
    </dsp:sp>
    <dsp:sp modelId="{03F5BF76-E882-7742-B797-B8E167A24475}">
      <dsp:nvSpPr>
        <dsp:cNvPr id="0" name=""/>
        <dsp:cNvSpPr/>
      </dsp:nvSpPr>
      <dsp:spPr>
        <a:xfrm>
          <a:off x="1525197" y="-1936"/>
          <a:ext cx="6114120" cy="6114120"/>
        </a:xfrm>
        <a:prstGeom prst="circularArrow">
          <a:avLst>
            <a:gd name="adj1" fmla="val 8249"/>
            <a:gd name="adj2" fmla="val 576174"/>
            <a:gd name="adj3" fmla="val 16856477"/>
            <a:gd name="adj4" fmla="val 14967349"/>
            <a:gd name="adj5" fmla="val 9624"/>
          </a:avLst>
        </a:prstGeom>
        <a:solidFill>
          <a:schemeClr val="accent2">
            <a:hueOff val="958067"/>
            <a:satOff val="-5475"/>
            <a:lumOff val="529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0252-778D-3043-BEFD-378AE5821CC4}">
      <dsp:nvSpPr>
        <dsp:cNvPr id="0" name=""/>
        <dsp:cNvSpPr/>
      </dsp:nvSpPr>
      <dsp:spPr>
        <a:xfrm>
          <a:off x="1136752" y="2299655"/>
          <a:ext cx="3993800" cy="199690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outerShdw blurRad="127000" dist="139700" dir="588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dirty="0">
              <a:effectLst>
                <a:outerShdw blurRad="101600" dist="88900" dir="2700000" algn="tl" rotWithShape="0">
                  <a:prstClr val="black"/>
                </a:outerShdw>
              </a:effectLst>
            </a:rPr>
            <a:t>Informazione circa le strategie mafiose e le controstrategie dello stato</a:t>
          </a:r>
        </a:p>
      </dsp:txBody>
      <dsp:txXfrm>
        <a:off x="1195239" y="2358142"/>
        <a:ext cx="3876826" cy="1879926"/>
      </dsp:txXfrm>
    </dsp:sp>
    <dsp:sp modelId="{DEBE2D19-62DF-FA4F-B584-D4A2B64FA469}">
      <dsp:nvSpPr>
        <dsp:cNvPr id="0" name=""/>
        <dsp:cNvSpPr/>
      </dsp:nvSpPr>
      <dsp:spPr>
        <a:xfrm rot="18289469">
          <a:off x="4530591" y="2122642"/>
          <a:ext cx="2797442" cy="54492"/>
        </a:xfrm>
        <a:custGeom>
          <a:avLst/>
          <a:gdLst/>
          <a:ahLst/>
          <a:cxnLst/>
          <a:rect l="0" t="0" r="0" b="0"/>
          <a:pathLst>
            <a:path>
              <a:moveTo>
                <a:pt x="0" y="27246"/>
              </a:moveTo>
              <a:lnTo>
                <a:pt x="2797442" y="27246"/>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5859376" y="2079952"/>
        <a:ext cx="139872" cy="139872"/>
      </dsp:txXfrm>
    </dsp:sp>
    <dsp:sp modelId="{F222CBBB-C7F5-7E4E-8871-6C5629A5AEA9}">
      <dsp:nvSpPr>
        <dsp:cNvPr id="0" name=""/>
        <dsp:cNvSpPr/>
      </dsp:nvSpPr>
      <dsp:spPr>
        <a:xfrm>
          <a:off x="6728072" y="3220"/>
          <a:ext cx="3993800" cy="1996900"/>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127000" dist="139700" dir="588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a:effectLst>
                <a:outerShdw blurRad="101600" dist="88900" dir="2700000" algn="tl" rotWithShape="0">
                  <a:prstClr val="black"/>
                </a:outerShdw>
              </a:effectLst>
            </a:rPr>
            <a:t>Agire può portare allo sradicamento della base economica mafiosa, provocando danni al suo sistema</a:t>
          </a:r>
        </a:p>
      </dsp:txBody>
      <dsp:txXfrm>
        <a:off x="6786559" y="61707"/>
        <a:ext cx="3876826" cy="1879926"/>
      </dsp:txXfrm>
    </dsp:sp>
    <dsp:sp modelId="{3FFFF808-A5F2-0542-B7AC-773150C54515}">
      <dsp:nvSpPr>
        <dsp:cNvPr id="0" name=""/>
        <dsp:cNvSpPr/>
      </dsp:nvSpPr>
      <dsp:spPr>
        <a:xfrm>
          <a:off x="5130552" y="3270859"/>
          <a:ext cx="1597520" cy="54492"/>
        </a:xfrm>
        <a:custGeom>
          <a:avLst/>
          <a:gdLst/>
          <a:ahLst/>
          <a:cxnLst/>
          <a:rect l="0" t="0" r="0" b="0"/>
          <a:pathLst>
            <a:path>
              <a:moveTo>
                <a:pt x="0" y="27246"/>
              </a:moveTo>
              <a:lnTo>
                <a:pt x="1597520" y="27246"/>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889374" y="3258167"/>
        <a:ext cx="79876" cy="79876"/>
      </dsp:txXfrm>
    </dsp:sp>
    <dsp:sp modelId="{76F47B9B-0729-9043-ADB2-A1816C5FA4F2}">
      <dsp:nvSpPr>
        <dsp:cNvPr id="0" name=""/>
        <dsp:cNvSpPr/>
      </dsp:nvSpPr>
      <dsp:spPr>
        <a:xfrm>
          <a:off x="6728072" y="2299655"/>
          <a:ext cx="3993800" cy="1996900"/>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127000" dist="139700" dir="588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a:effectLst>
                <a:outerShdw blurRad="101600" dist="88900" dir="2700000" algn="tl" rotWithShape="0">
                  <a:prstClr val="black"/>
                </a:outerShdw>
              </a:effectLst>
            </a:rPr>
            <a:t>Sottolineare il fatto che la mafia sia intorno a noi serve a mobilitare chi è informato ad agire contro di essa</a:t>
          </a:r>
        </a:p>
      </dsp:txBody>
      <dsp:txXfrm>
        <a:off x="6786559" y="2358142"/>
        <a:ext cx="3876826" cy="1879926"/>
      </dsp:txXfrm>
    </dsp:sp>
    <dsp:sp modelId="{BECB9513-3FE6-E744-8C68-6600AB492B06}">
      <dsp:nvSpPr>
        <dsp:cNvPr id="0" name=""/>
        <dsp:cNvSpPr/>
      </dsp:nvSpPr>
      <dsp:spPr>
        <a:xfrm rot="3310531">
          <a:off x="4530591" y="4419077"/>
          <a:ext cx="2797442" cy="54492"/>
        </a:xfrm>
        <a:custGeom>
          <a:avLst/>
          <a:gdLst/>
          <a:ahLst/>
          <a:cxnLst/>
          <a:rect l="0" t="0" r="0" b="0"/>
          <a:pathLst>
            <a:path>
              <a:moveTo>
                <a:pt x="0" y="27246"/>
              </a:moveTo>
              <a:lnTo>
                <a:pt x="2797442" y="27246"/>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5859376" y="4376387"/>
        <a:ext cx="139872" cy="139872"/>
      </dsp:txXfrm>
    </dsp:sp>
    <dsp:sp modelId="{93BDF757-E13F-C14A-8444-079881E5FD2C}">
      <dsp:nvSpPr>
        <dsp:cNvPr id="0" name=""/>
        <dsp:cNvSpPr/>
      </dsp:nvSpPr>
      <dsp:spPr>
        <a:xfrm>
          <a:off x="6728072" y="4596091"/>
          <a:ext cx="3993800" cy="1996900"/>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127000" dist="139700" dir="5880000" sx="103000" sy="103000" algn="tl" rotWithShape="0">
            <a:prstClr val="black">
              <a:alpha val="37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dirty="0">
              <a:effectLst>
                <a:outerShdw blurRad="101600" dist="88900" dir="2700000" algn="tl" rotWithShape="0">
                  <a:prstClr val="black"/>
                </a:outerShdw>
              </a:effectLst>
            </a:rPr>
            <a:t>Consapevolezza dei cittadini riguardo ciò che li circonda </a:t>
          </a:r>
        </a:p>
      </dsp:txBody>
      <dsp:txXfrm>
        <a:off x="6786559" y="4654578"/>
        <a:ext cx="3876826" cy="18799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0D99B-008D-9140-B36D-AFE7FF50F2FB}" type="datetimeFigureOut">
              <a:rPr lang="it-IT" smtClean="0"/>
              <a:t>08/05/2019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29BBD-57C1-4445-A85D-FEBB36386CAF}" type="slidenum">
              <a:rPr lang="it-IT" smtClean="0"/>
              <a:t>‹N›</a:t>
            </a:fld>
            <a:endParaRPr lang="it-IT"/>
          </a:p>
        </p:txBody>
      </p:sp>
    </p:spTree>
    <p:extLst>
      <p:ext uri="{BB962C8B-B14F-4D97-AF65-F5344CB8AC3E}">
        <p14:creationId xmlns:p14="http://schemas.microsoft.com/office/powerpoint/2010/main" val="285529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0929BBD-57C1-4445-A85D-FEBB36386CAF}" type="slidenum">
              <a:rPr lang="it-IT" smtClean="0"/>
              <a:t>1</a:t>
            </a:fld>
            <a:endParaRPr lang="it-IT"/>
          </a:p>
        </p:txBody>
      </p:sp>
    </p:spTree>
    <p:extLst>
      <p:ext uri="{BB962C8B-B14F-4D97-AF65-F5344CB8AC3E}">
        <p14:creationId xmlns:p14="http://schemas.microsoft.com/office/powerpoint/2010/main" val="348827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it-IT" sz="1200" b="0" i="0" u="none" strike="noStrike" kern="1200" dirty="0">
                <a:solidFill>
                  <a:schemeClr val="tx1"/>
                </a:solidFill>
                <a:effectLst/>
                <a:latin typeface="+mn-lt"/>
                <a:ea typeface="+mn-ea"/>
                <a:cs typeface="+mn-cs"/>
              </a:rPr>
              <a:t>Al fine di raccogliere, organizzare e condividere conoscenze di tipo pratico e strategico, è istituito il Tavolo di indirizzo e verifica della Strategia nazionale di valorizzazione dei beni confiscati attraverso le politiche di coesione:  opera come struttura di coordinamento centrale, fornendo indicazioni e orientamenti per migliorarne l’attuazione, anche attraverso l’individuazione di riprogrammazioni che si rivelano necessarie.</a:t>
            </a:r>
          </a:p>
          <a:p>
            <a:br>
              <a:rPr lang="it-IT" sz="1200" b="0" i="0" u="none" strike="noStrike" kern="1200" dirty="0">
                <a:solidFill>
                  <a:schemeClr val="tx1"/>
                </a:solidFill>
                <a:effectLst/>
                <a:latin typeface="+mn-lt"/>
                <a:ea typeface="+mn-ea"/>
                <a:cs typeface="+mn-cs"/>
              </a:rPr>
            </a:br>
            <a:br>
              <a:rPr lang="it-IT" dirty="0"/>
            </a:br>
            <a:endParaRPr lang="it-IT" dirty="0"/>
          </a:p>
        </p:txBody>
      </p:sp>
      <p:sp>
        <p:nvSpPr>
          <p:cNvPr id="4" name="Segnaposto numero diapositiva 3"/>
          <p:cNvSpPr>
            <a:spLocks noGrp="1"/>
          </p:cNvSpPr>
          <p:nvPr>
            <p:ph type="sldNum" sz="quarter" idx="5"/>
          </p:nvPr>
        </p:nvSpPr>
        <p:spPr/>
        <p:txBody>
          <a:bodyPr/>
          <a:lstStyle/>
          <a:p>
            <a:fld id="{F0929BBD-57C1-4445-A85D-FEBB36386CAF}" type="slidenum">
              <a:rPr lang="it-IT" smtClean="0"/>
              <a:t>10</a:t>
            </a:fld>
            <a:endParaRPr lang="it-IT"/>
          </a:p>
        </p:txBody>
      </p:sp>
    </p:spTree>
    <p:extLst>
      <p:ext uri="{BB962C8B-B14F-4D97-AF65-F5344CB8AC3E}">
        <p14:creationId xmlns:p14="http://schemas.microsoft.com/office/powerpoint/2010/main" val="15100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a:extLst>
              <a:ext uri="{FF2B5EF4-FFF2-40B4-BE49-F238E27FC236}">
                <a16:creationId xmlns:a16="http://schemas.microsoft.com/office/drawing/2014/main" id="{30FC1E39-4ADB-0344-9EE6-4CC3D48D45A5}"/>
              </a:ext>
            </a:extLst>
          </p:cNvPr>
          <p:cNvSpPr>
            <a:spLocks noGrp="1"/>
          </p:cNvSpPr>
          <p:nvPr>
            <p:ph type="body" idx="1"/>
          </p:nvPr>
        </p:nvSpPr>
        <p:spPr/>
        <p:txBody>
          <a:bodyPr/>
          <a:lstStyle/>
          <a:p>
            <a:r>
              <a:rPr lang="it-IT" dirty="0"/>
              <a:t>*Il problema principale che emerge quando si parla di politiche di coesione cioè Progetti destinati alla comunità , finanziati da enti regionali affiliati al fondo sociale europeo è la scarsa *o nulla preparazione o competenza del personale coinvolto nelle fasi precedentemente citate, non permettendo la giusta valorizzazione dei vari beni confiscati. Le amministrazioni pubbliche coinvolte non riescono a evitare tutto ciò, basti pensare al fatto che in Italia ci sono più di 8000 comuni ed ogni comune necessiterebbe di persone qualificate, stessa cosa per gli enti provinciali, regionali, i tribunali... * l’unico tipo di soluzione applicabile al problema potrebbe essere una collaborazione in senso orizzontale tra i comuni e in senso verticale fra i vari livelli di governo. *Ciò aiuterebbe anche uno sviluppo economico in questo speciale settore, poiché questa strategia porterebbe il bene ad essere assegnato ad un’azienda o ad un’associazione che potrebbe creare uno sviluppo economico, anziché lasciare a ristagnare il bene confiscato nelle mani del comune (spesso incompetenti in questo settore). Purtroppo pochissime volte un bene confiscato è finito in mano alla regione, che essendo un organo maggiore, avrebbe potuto trovare un acquirente valido e di alto livello.</a:t>
            </a:r>
          </a:p>
          <a:p>
            <a:r>
              <a:rPr lang="it-IT" dirty="0"/>
              <a:t>per questo si è creato l’ANBSC, per sopperire a queste mancanze amministrative aiutando, con personale qualificato, l’amministratore pubblico del bene. Si intuisce quindi che un’informazione maggiore nella popolazione porterebbe ad un interesse economico e non verso i beni confiscati, i quali verrebbero così valorizzati.</a:t>
            </a:r>
            <a:endParaRPr lang="it-IT" dirty="0">
              <a:cs typeface="Calibri"/>
            </a:endParaRPr>
          </a:p>
          <a:p>
            <a:r>
              <a:rPr lang="it-IT" dirty="0"/>
              <a:t>Nei punti elenco: attenzione ristrutturazione isolamento dei comuni, spesso il comune viene lasciato solo a gestire diversi beni confiscati, ciò è deleterio per lo sviluppo di essi portando ad una non efficiente gestione dei beni.</a:t>
            </a:r>
            <a:endParaRPr lang="it-IT" dirty="0">
              <a:cs typeface="Calibri"/>
            </a:endParaRPr>
          </a:p>
          <a:p>
            <a:r>
              <a:rPr lang="it-IT" dirty="0"/>
              <a:t>Oltretutto superare le barriere geografiche significherebbe permettere ad un’azienda o associazione di gestire più beni lontani tra loro a seconda delle loro esigenze, cosa che non avviene per colpa dei punti precedenti.</a:t>
            </a:r>
            <a:endParaRPr lang="it-IT" dirty="0">
              <a:cs typeface="Calibri"/>
            </a:endParaRPr>
          </a:p>
          <a:p>
            <a:endParaRPr lang="it-IT" dirty="0">
              <a:cs typeface="Calibri"/>
            </a:endParaRPr>
          </a:p>
        </p:txBody>
      </p:sp>
    </p:spTree>
    <p:extLst>
      <p:ext uri="{BB962C8B-B14F-4D97-AF65-F5344CB8AC3E}">
        <p14:creationId xmlns:p14="http://schemas.microsoft.com/office/powerpoint/2010/main" val="27859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fe336872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fe336872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it-IT" dirty="0">
                <a:cs typeface="+mn-lt"/>
              </a:rPr>
              <a:t>*inserire titolo* nonostante tutti i problemi annessi al caso, ci sono dei lati positivi in tutto questo, sennò non saremmo qui a parlarne, questi lati sono:* uno sviluppo economico porta all'aumento di occupazione e quindi* di riduzione della povertà, togliendo occasioni alla malavita di approfittare dell'instabilità economica delle persone per i loro loschi fini, *facendo così una bonifica di tipo sociale e ambientale.</a:t>
            </a:r>
            <a:br>
              <a:rPr lang="it-IT" dirty="0">
                <a:cs typeface="+mn-lt"/>
              </a:rPr>
            </a:br>
            <a:endParaRPr lang="it-IT" dirty="0"/>
          </a:p>
        </p:txBody>
      </p:sp>
    </p:spTree>
    <p:extLst>
      <p:ext uri="{BB962C8B-B14F-4D97-AF65-F5344CB8AC3E}">
        <p14:creationId xmlns:p14="http://schemas.microsoft.com/office/powerpoint/2010/main" val="133798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a:r>
              <a:rPr lang="it-IT" dirty="0"/>
              <a:t>la mappa mostra il numero di beni confiscati destinati per tutti i territori amministrativi italiani, secondo i dati ufficiali di </a:t>
            </a:r>
            <a:r>
              <a:rPr lang="it-IT" dirty="0" err="1"/>
              <a:t>OpenRegio</a:t>
            </a:r>
            <a:r>
              <a:rPr lang="it-IT" dirty="0"/>
              <a:t> aggiornati al 30 settembre 2018</a:t>
            </a:r>
          </a:p>
          <a:p>
            <a:pPr marL="158750"/>
            <a:r>
              <a:rPr lang="it-IT" dirty="0"/>
              <a:t>In Italia ci sono oltre 19000 beni confiscati alla criminalità organizzata, dislocati nelle 20 regioni italiane+4 beni esteri gestiti da regioni italiane, nel nord la regione con la percentuale di beni confiscati è la Lombardia, le altre regioni con importanti percentuali sono in ordine: Sicilia, Campania, Calabria, Puglia, Lazio. Il fatto che la Lombardia abbia più beni confiscati del Lazio può sembrare strano, visto che negli ultimi anni l’attenzione mediatica riguardo la mafia si è concentrata nel Lazio grazie all’inchiesta Mafia Capitale, i funerali di Vittorio </a:t>
            </a:r>
            <a:r>
              <a:rPr lang="it-IT" dirty="0" err="1"/>
              <a:t>Casamonica</a:t>
            </a:r>
            <a:r>
              <a:rPr lang="it-IT" dirty="0"/>
              <a:t> e l’abbattimento di alcune case abusive appartenute sempre al clan dei </a:t>
            </a:r>
            <a:r>
              <a:rPr lang="it-IT" dirty="0" err="1"/>
              <a:t>Casamonica</a:t>
            </a:r>
            <a:r>
              <a:rPr lang="it-IT" dirty="0"/>
              <a:t>. Questo fatto è comprensibile visto che in Lombardia la mafia ha interessi economici, mentre nel Lazio ha interesse a mostrarsi per intimorire la popolazione.</a:t>
            </a:r>
            <a:endParaRPr lang="en-US" dirty="0"/>
          </a:p>
          <a:p>
            <a:pPr marL="158750"/>
            <a:r>
              <a:rPr lang="it-IT" dirty="0"/>
              <a:t>Circa il 35% dei beni confiscati sono immobili pe usi abitativi, di cui la maggior parte in condominio; il 30% invece sono terreni, prevalentemente agricoli, beni confiscati molto diffusi in Friuli, Valle d’Aosta e Umbria. Oltre il 12% sono box, posto auto e autorimesse. In Trentino, in Lombardia, in Piemonte, in Liguria e in Veneto prevalgono le unità immobiliari per usi abitativi.</a:t>
            </a:r>
            <a:endParaRPr lang="en-US" dirty="0"/>
          </a:p>
          <a:p>
            <a:pPr marL="158750" indent="0">
              <a:buNone/>
            </a:pPr>
            <a:endParaRPr lang="it-IT" dirty="0">
              <a:cs typeface="Calibri"/>
            </a:endParaRPr>
          </a:p>
        </p:txBody>
      </p:sp>
    </p:spTree>
    <p:extLst>
      <p:ext uri="{BB962C8B-B14F-4D97-AF65-F5344CB8AC3E}">
        <p14:creationId xmlns:p14="http://schemas.microsoft.com/office/powerpoint/2010/main" val="90484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a:r>
              <a:rPr lang="it-IT" dirty="0"/>
              <a:t>Il 38% dei beni confiscati in Lombardia sono in gestione mentre il restante 62% dei beni è già stato assegnato. Il 60% dei beni confiscati in Lombardia si trova nella provincia di Milano, uno dei maggiori centri economici di tutta Italia, ciò fa capire l’interesse che ha la mafia nell’infiltrarsi nell’economia del luogo.</a:t>
            </a:r>
            <a:endParaRPr lang="en-US" dirty="0"/>
          </a:p>
          <a:p>
            <a:pPr marL="158750"/>
            <a:r>
              <a:rPr lang="it-IT" dirty="0"/>
              <a:t>Il 65% dei beni confiscati sono stati dati in gestione ai comuni, cosa non conveniente per i motivi espressi precedentemente.</a:t>
            </a:r>
          </a:p>
          <a:p>
            <a:pPr marL="158750"/>
            <a:r>
              <a:rPr lang="it-IT" dirty="0"/>
              <a:t>Nella provincia di Milano il 77% dei comuni ossia 103 comuni su 134 possiedono almeno un bene confiscato. Inoltre Milano possiede 281 beni confiscati, di questi molti si trovano, a sorpresa, verso il centro della città e non nei quartieri di periferia, i quali sono solitamente soggetti alla dominazione delle mafie. Ciò sottolinea come la mafia nel milanese si presta ad entrare negli affari, nel business e non ad intimorire gli abitanti con manifestazioni di potere pubblico, per questo è necessario che le persone siano informate su come agisca la mafia nelle nostre zone. Nonostante i dati in questo campo siano pochi le statistiche di libera dicono che in Italia circa l’80% dei beni già destinati sono gestiti da associazioni e cooperative sociali. Oltretutto nella provincia di Milano la percentuale di aziende confiscate alla mafia è nettamente più alto delle altre, si capisce come la mafia si sia potuta arricchire in questa provincia in tutti questi anni.</a:t>
            </a:r>
            <a:endParaRPr lang="en-US" dirty="0"/>
          </a:p>
          <a:p>
            <a:pPr marL="158750" indent="0">
              <a:buNone/>
            </a:pPr>
            <a:endParaRPr lang="it-IT" dirty="0">
              <a:cs typeface="Calibri"/>
            </a:endParaRPr>
          </a:p>
        </p:txBody>
      </p:sp>
    </p:spTree>
    <p:extLst>
      <p:ext uri="{BB962C8B-B14F-4D97-AF65-F5344CB8AC3E}">
        <p14:creationId xmlns:p14="http://schemas.microsoft.com/office/powerpoint/2010/main" val="3677025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a:r>
              <a:rPr lang="it-IT" dirty="0"/>
              <a:t> Queste tre slide di statistiche e dati hanno quindi un fine ben preciso:  abbiamo ormai capito che informare le persone circa lo sviluppo di politiche antimafia è fondamentale, usare i numeri come mezzo di informazione è utile, poiché i grandi numeri impressionano facilmente la mente di una persona che quindi è portata a pensare come la mafia sia intorno a lei. Anche un impatto visivo come quello della foto dell’Italia (dove peraltro ci sono solo i beni restituiti alla comunità e non tutti quelli confiscati) ha ripercussioni sui pensieri delle persone che potrebbero quindi mobilitarsi e aiutare lo sviluppo delle politiche antimafia.</a:t>
            </a:r>
          </a:p>
          <a:p>
            <a:pPr marL="158750" indent="0">
              <a:buNone/>
            </a:pPr>
            <a:r>
              <a:rPr lang="it-IT" dirty="0"/>
              <a:t>Il confronto Italia/Lombardia è stato fatto per sottolineare che non sono coincidenze il fatto che i beni confiscati in Lombardia sono perlopiù legati all’economia. Si può dire che la Lombardia per la mafia è il luogo dove guadagnare soldi per mantenere alto il controllo sulla nostra penisola (Lombardia per la mafia è come una miniera d’oro che finanzia tutti i suoi progetti). In conclusione sradicare la mafia dalla Lombardia sarebbe come diminuire radicalmente le entrate della mafia che andrebbe via via a morire. </a:t>
            </a:r>
          </a:p>
          <a:p>
            <a:pPr marL="158750" indent="0">
              <a:buNone/>
            </a:pPr>
            <a:endParaRPr lang="it-IT" dirty="0"/>
          </a:p>
        </p:txBody>
      </p:sp>
    </p:spTree>
    <p:extLst>
      <p:ext uri="{BB962C8B-B14F-4D97-AF65-F5344CB8AC3E}">
        <p14:creationId xmlns:p14="http://schemas.microsoft.com/office/powerpoint/2010/main" val="17155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0929BBD-57C1-4445-A85D-FEBB36386CAF}" type="slidenum">
              <a:rPr lang="it-IT" smtClean="0"/>
              <a:t>16</a:t>
            </a:fld>
            <a:endParaRPr lang="it-IT"/>
          </a:p>
        </p:txBody>
      </p:sp>
    </p:spTree>
    <p:extLst>
      <p:ext uri="{BB962C8B-B14F-4D97-AF65-F5344CB8AC3E}">
        <p14:creationId xmlns:p14="http://schemas.microsoft.com/office/powerpoint/2010/main" val="203829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Durante la settimana contro la violenza sulle donne del 2018, è arrivata la notizia da parte del comune di Limbiate, di un appartamento confiscato per mafia che verrà messo a disposizione delle donne maltrattate. (non è possibile rivelare la posizione dell’appartamento per mantenere la privacy delle donne ospitate) </a:t>
            </a:r>
            <a:br>
              <a:rPr lang="it-IT" sz="1200" kern="1200" dirty="0">
                <a:solidFill>
                  <a:schemeClr val="tx1"/>
                </a:solidFill>
                <a:effectLst/>
                <a:latin typeface="+mn-lt"/>
                <a:ea typeface="+mn-ea"/>
                <a:cs typeface="+mn-cs"/>
              </a:rPr>
            </a:b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Questa notizia, arrivata il 25 novembre dell'anno scorso ufficializza che L’appartamento confiscato per mafia, di 62 metri quadrati in buone condizioni, verrà imbiancato e poi messo a disposizione di associazioni che operano per tutelare le donne maltrattate, spesso con figli, che scappano dal loro aguzzino. </a:t>
            </a:r>
            <a:br>
              <a:rPr lang="it-IT" sz="1200" kern="1200" dirty="0">
                <a:solidFill>
                  <a:schemeClr val="tx1"/>
                </a:solidFill>
                <a:effectLst/>
                <a:latin typeface="+mn-lt"/>
                <a:ea typeface="+mn-ea"/>
                <a:cs typeface="+mn-cs"/>
              </a:rPr>
            </a:b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A questo proposito, da tempo l’associazione White </a:t>
            </a:r>
            <a:r>
              <a:rPr lang="it-IT" sz="1200" kern="1200" dirty="0" err="1">
                <a:solidFill>
                  <a:schemeClr val="tx1"/>
                </a:solidFill>
                <a:effectLst/>
                <a:latin typeface="+mn-lt"/>
                <a:ea typeface="+mn-ea"/>
                <a:cs typeface="+mn-cs"/>
              </a:rPr>
              <a:t>Mathilda</a:t>
            </a:r>
            <a:r>
              <a:rPr lang="it-IT" sz="1200" kern="1200" dirty="0">
                <a:solidFill>
                  <a:schemeClr val="tx1"/>
                </a:solidFill>
                <a:effectLst/>
                <a:latin typeface="+mn-lt"/>
                <a:ea typeface="+mn-ea"/>
                <a:cs typeface="+mn-cs"/>
              </a:rPr>
              <a:t>, che lavora a Limbiate e nei comuni limitrofi, sta lavorando per avere appartamenti sicuri e disponibili per le emergenze proprio come questa.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questo caso l’appartamento non è di emergenza di primo livello e vi verranno collocate donne dotate di completa autonomia e in grado di autogestirsi </a:t>
            </a:r>
            <a:r>
              <a:rPr lang="it-IT" sz="1200" kern="1200" dirty="0">
                <a:solidFill>
                  <a:schemeClr val="tx1"/>
                </a:solidFill>
                <a:effectLst/>
                <a:latin typeface="+mn-lt"/>
                <a:ea typeface="+mn-ea"/>
                <a:cs typeface="+mn-cs"/>
                <a:sym typeface="Wingdings" pitchFamily="2" charset="2"/>
              </a:rPr>
              <a:t> questo tipo di immobili hanno l’obbiettivo di permettere a persone che hanno avuto una violenza di qualsiasi genere, fisica ma anche psicologica, di poter fare un cammino di riscatto e dignità sociale e ricominciare così la loro vita</a:t>
            </a:r>
            <a:endParaRPr lang="it-IT" sz="1200" kern="1200" dirty="0">
              <a:solidFill>
                <a:schemeClr val="tx1"/>
              </a:solidFill>
              <a:effectLst/>
              <a:latin typeface="+mn-lt"/>
              <a:ea typeface="+mn-ea"/>
              <a:cs typeface="+mn-cs"/>
            </a:endParaRPr>
          </a:p>
          <a:p>
            <a:r>
              <a:rPr lang="it-IT" dirty="0"/>
              <a:t>i</a:t>
            </a:r>
          </a:p>
        </p:txBody>
      </p:sp>
      <p:sp>
        <p:nvSpPr>
          <p:cNvPr id="4" name="Segnaposto numero diapositiva 3"/>
          <p:cNvSpPr>
            <a:spLocks noGrp="1"/>
          </p:cNvSpPr>
          <p:nvPr>
            <p:ph type="sldNum" sz="quarter" idx="5"/>
          </p:nvPr>
        </p:nvSpPr>
        <p:spPr/>
        <p:txBody>
          <a:bodyPr/>
          <a:lstStyle/>
          <a:p>
            <a:fld id="{F0929BBD-57C1-4445-A85D-FEBB36386CAF}" type="slidenum">
              <a:rPr lang="it-IT" smtClean="0"/>
              <a:t>17</a:t>
            </a:fld>
            <a:endParaRPr lang="it-IT"/>
          </a:p>
        </p:txBody>
      </p:sp>
    </p:spTree>
    <p:extLst>
      <p:ext uri="{BB962C8B-B14F-4D97-AF65-F5344CB8AC3E}">
        <p14:creationId xmlns:p14="http://schemas.microsoft.com/office/powerpoint/2010/main" val="1218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 “Cosa nostra” a “</a:t>
            </a:r>
            <a:r>
              <a:rPr lang="it-IT" dirty="0" err="1"/>
              <a:t>Casanostra</a:t>
            </a:r>
            <a:r>
              <a:rPr lang="it-IT" dirty="0"/>
              <a:t>”: così vengono sintetizzati gli obiettivi del progetto della palazzina della mafia per la disabilità in via Milano a Giussano, che dopo tanti anni di polemiche, il 16 giugno 2017 viene inaugurata. Questo progetto nasce dalla collaborazione tra “il Mosaico”, ovvero un’organizzazione giussanese e la cooperativa </a:t>
            </a:r>
            <a:r>
              <a:rPr lang="it-IT" dirty="0" err="1"/>
              <a:t>Solaris</a:t>
            </a:r>
            <a:r>
              <a:rPr lang="it-IT" dirty="0"/>
              <a:t> di Triuggio, con l’intenzione di trasformarla «in un nuovo spazio di vita comune».</a:t>
            </a:r>
          </a:p>
          <a:p>
            <a:r>
              <a:rPr lang="it-IT" dirty="0"/>
              <a:t>Infatti il principale obiettivo è quello di creare uno spazio che coinvolga tutta una comunità per i progetti di vita di persone con disabilità dove per esempio possono coltivare esperienze di condivisione ed inclusione per promuovere i diritti di cittadinanza e le proposte di gioco e tempo libero.</a:t>
            </a:r>
          </a:p>
          <a:p>
            <a:r>
              <a:rPr lang="it-IT" dirty="0"/>
              <a:t>Questa è una ricchezza che viene restituita alla collettività, in particolare al comune di Giussano attraverso uno sforzo importante da parte di queste organizzazioni.</a:t>
            </a:r>
          </a:p>
          <a:p>
            <a:r>
              <a:rPr lang="it-IT" dirty="0"/>
              <a:t>Come per questo progetto, qualsiasi altro bene confiscato può dare grandi opportunità alla comunità offrendo nuovi spazi per creare progetti di qualsiasi tipo, in particolare, verso le persone più deboli.</a:t>
            </a:r>
          </a:p>
          <a:p>
            <a:endParaRPr lang="it-IT" dirty="0"/>
          </a:p>
        </p:txBody>
      </p:sp>
      <p:sp>
        <p:nvSpPr>
          <p:cNvPr id="4" name="Segnaposto numero diapositiva 3"/>
          <p:cNvSpPr>
            <a:spLocks noGrp="1"/>
          </p:cNvSpPr>
          <p:nvPr>
            <p:ph type="sldNum" sz="quarter" idx="5"/>
          </p:nvPr>
        </p:nvSpPr>
        <p:spPr/>
        <p:txBody>
          <a:bodyPr/>
          <a:lstStyle/>
          <a:p>
            <a:fld id="{F0929BBD-57C1-4445-A85D-FEBB36386CAF}" type="slidenum">
              <a:rPr lang="it-IT" smtClean="0"/>
              <a:t>18</a:t>
            </a:fld>
            <a:endParaRPr lang="it-IT"/>
          </a:p>
        </p:txBody>
      </p:sp>
    </p:spTree>
    <p:extLst>
      <p:ext uri="{BB962C8B-B14F-4D97-AF65-F5344CB8AC3E}">
        <p14:creationId xmlns:p14="http://schemas.microsoft.com/office/powerpoint/2010/main" val="363103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 per ricollegarci al  </a:t>
            </a:r>
            <a:r>
              <a:rPr lang="it-IT" sz="1200" kern="1200" dirty="0" err="1">
                <a:solidFill>
                  <a:schemeClr val="tx1"/>
                </a:solidFill>
                <a:effectLst/>
                <a:latin typeface="+mn-lt"/>
                <a:ea typeface="+mn-ea"/>
                <a:cs typeface="+mn-cs"/>
              </a:rPr>
              <a:t>librio</a:t>
            </a:r>
            <a:r>
              <a:rPr lang="it-IT" sz="1200" kern="1200" dirty="0">
                <a:solidFill>
                  <a:schemeClr val="tx1"/>
                </a:solidFill>
                <a:effectLst/>
                <a:latin typeface="+mn-lt"/>
                <a:ea typeface="+mn-ea"/>
                <a:cs typeface="+mn-cs"/>
              </a:rPr>
              <a:t> di </a:t>
            </a:r>
            <a:r>
              <a:rPr lang="it-IT" sz="1200" dirty="0">
                <a:cs typeface="Apple Chancery" panose="03020702040506060504" pitchFamily="66" charset="-79"/>
              </a:rPr>
              <a:t>De </a:t>
            </a:r>
            <a:r>
              <a:rPr lang="it-IT" sz="1200" dirty="0" err="1">
                <a:cs typeface="Apple Chancery" panose="03020702040506060504" pitchFamily="66" charset="-79"/>
              </a:rPr>
              <a:t>Riccardis</a:t>
            </a:r>
            <a:r>
              <a:rPr lang="it-IT" sz="1200" dirty="0">
                <a:cs typeface="Apple Chancery" panose="03020702040506060504" pitchFamily="66" charset="-79"/>
              </a:rPr>
              <a:t> </a:t>
            </a:r>
            <a:r>
              <a:rPr lang="it-IT" sz="1200" kern="1200" dirty="0">
                <a:solidFill>
                  <a:schemeClr val="tx1"/>
                </a:solidFill>
                <a:effectLst/>
                <a:latin typeface="+mn-lt"/>
                <a:ea typeface="+mn-ea"/>
                <a:cs typeface="+mn-cs"/>
              </a:rPr>
              <a:t>vi abbiamo portato un approfondimento su i due beni citati nel libro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Argomenti: villa Valente-Crocco, "cantina della legalità". </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Nel 1995 Il signor Francesco Ferrari detto "Bistecca" venne arrestato per spaccio di droga ricollegabile alla mafia siciliana; gli vennero inoltre sequestrati tutti i patrimoni, tra cui villa Valente-Crocco, costruzione settecentesca del valore, all'epoca, di un miliardo di lire. Dopo il sequestro passarono 7 anni prima che essa fu finalmente assegnata al comune di Badia Polesine, il quale però rinunciò a occuparsene poiché vi era necessità di lavori di ristrutturazione, che il comune non poteva finanziare. La villa rimase quindi in stato di abbandono per circa 10 anni fino a che, nel 2012, la faccenda arrivò all’allora prefetto di Rovigo, Francesco Provolo. Forte dell’esperienza di funzionario pubblico in Campania, riuscì a far tornare il comune sui propri passi, nonostante dichiarazioni shock dell’allora sindaco di Badia Polesine(“Ci sono mafiosi cattivi e mafiosi buoni”). A questo punto, l’associazione </a:t>
            </a:r>
            <a:r>
              <a:rPr lang="it-IT" sz="1200" kern="1200" dirty="0" err="1">
                <a:solidFill>
                  <a:schemeClr val="tx1"/>
                </a:solidFill>
                <a:effectLst/>
                <a:latin typeface="+mn-lt"/>
                <a:ea typeface="+mn-ea"/>
                <a:cs typeface="+mn-cs"/>
              </a:rPr>
              <a:t>Libera,Coordinamento</a:t>
            </a:r>
            <a:r>
              <a:rPr lang="it-IT" sz="1200" kern="1200" dirty="0">
                <a:solidFill>
                  <a:schemeClr val="tx1"/>
                </a:solidFill>
                <a:effectLst/>
                <a:latin typeface="+mn-lt"/>
                <a:ea typeface="+mn-ea"/>
                <a:cs typeface="+mn-cs"/>
              </a:rPr>
              <a:t> Provinciale di Rovigo e il Centro Documentazione Polesano </a:t>
            </a:r>
            <a:r>
              <a:rPr lang="it-IT" sz="1200" kern="1200" dirty="0" err="1">
                <a:solidFill>
                  <a:schemeClr val="tx1"/>
                </a:solidFill>
                <a:effectLst/>
                <a:latin typeface="+mn-lt"/>
                <a:ea typeface="+mn-ea"/>
                <a:cs typeface="+mn-cs"/>
              </a:rPr>
              <a:t>Onlus</a:t>
            </a:r>
            <a:r>
              <a:rPr lang="it-IT" sz="1200" kern="1200" dirty="0">
                <a:solidFill>
                  <a:schemeClr val="tx1"/>
                </a:solidFill>
                <a:effectLst/>
                <a:latin typeface="+mn-lt"/>
                <a:ea typeface="+mn-ea"/>
                <a:cs typeface="+mn-cs"/>
              </a:rPr>
              <a:t> (CDP) proposero un primo piano di ristrutturazione per la villa; esso si divideva in due parti: la prima prevedeva il recupero dei 400 metri del cortile per avviare attività agricole di cooperative sociali, mentre la seconda prevedeva invece la messa in sicurezza e il recupero delle stanze al primo piano. Grazie ad un bando di un gruppo locale, il Comune è riuscito ad ottenere nel 2014 un finanziamento di ben 200 mila euro per svolgere i lavori previsti dal progetto di Libera e delle altre associazioni. I lavori sono terminati nel 2015, e dal 4 maggio 2016 essa è stata finalmente assegnata alla collettività, costituita di fatto da sette associazioni unite sotto il nome di “Salvaterra”. Oggi è conosciuta come “Casa della cultura e della legalità”. Villa Valente-Crocco è divenuta un simbolo veneto della lotta alla mafia e alla malavita in generale, passando da essere conosciuta come “la villa del mafioso” a luogo di legalità e coesione sociale.</a:t>
            </a:r>
          </a:p>
          <a:p>
            <a:r>
              <a:rPr lang="it-IT" sz="1200" kern="1200" dirty="0">
                <a:solidFill>
                  <a:schemeClr val="tx1"/>
                </a:solidFill>
                <a:effectLst/>
                <a:latin typeface="+mn-lt"/>
                <a:ea typeface="+mn-ea"/>
                <a:cs typeface="+mn-cs"/>
              </a:rPr>
              <a:t> Tra i primi beni confiscati in Salento vi è la </a:t>
            </a:r>
            <a:r>
              <a:rPr lang="it-IT" sz="1200" kern="1200" dirty="0" err="1">
                <a:solidFill>
                  <a:schemeClr val="tx1"/>
                </a:solidFill>
                <a:effectLst/>
                <a:latin typeface="+mn-lt"/>
                <a:ea typeface="+mn-ea"/>
                <a:cs typeface="+mn-cs"/>
              </a:rPr>
              <a:t>propietà</a:t>
            </a:r>
            <a:r>
              <a:rPr lang="it-IT" sz="1200" kern="1200" dirty="0">
                <a:solidFill>
                  <a:schemeClr val="tx1"/>
                </a:solidFill>
                <a:effectLst/>
                <a:latin typeface="+mn-lt"/>
                <a:ea typeface="+mn-ea"/>
                <a:cs typeface="+mn-cs"/>
              </a:rPr>
              <a:t> di Tonino </a:t>
            </a:r>
            <a:r>
              <a:rPr lang="it-IT" sz="1200" kern="1200" dirty="0" err="1">
                <a:solidFill>
                  <a:schemeClr val="tx1"/>
                </a:solidFill>
                <a:effectLst/>
                <a:latin typeface="+mn-lt"/>
                <a:ea typeface="+mn-ea"/>
                <a:cs typeface="+mn-cs"/>
              </a:rPr>
              <a:t>Screti</a:t>
            </a:r>
            <a:r>
              <a:rPr lang="it-IT" sz="1200" kern="1200" dirty="0">
                <a:solidFill>
                  <a:schemeClr val="tx1"/>
                </a:solidFill>
                <a:effectLst/>
                <a:latin typeface="+mn-lt"/>
                <a:ea typeface="+mn-ea"/>
                <a:cs typeface="+mn-cs"/>
              </a:rPr>
              <a:t>(considerato il “banchiere” della Sacra Corona Unita negli anni ’90). Essa è situata tra i comuni di San Pietro Vernotico e Torchiarolo, comprende trenta ettari di vigne e ulivi, la villa e le stalle. Per molti anni nessun comune o singolo decide di riaprire l’azienda agricola, ben conoscendo il passato padrone di essa. Anche quando essa finisce all’asta per 160 mila euro, ben al di sotto del suo reale valore, nessuno si fa avanti. Nel frattempo ci sono continui incendi nei campi dell’azienda, che non lasciano dubbi sul fatto che la mafia non è affatto contenta del sequestro. Alla fine la gestione dell’immobile viene data alla figlia di Tonino </a:t>
            </a:r>
            <a:r>
              <a:rPr lang="it-IT" sz="1200" kern="1200" dirty="0" err="1">
                <a:solidFill>
                  <a:schemeClr val="tx1"/>
                </a:solidFill>
                <a:effectLst/>
                <a:latin typeface="+mn-lt"/>
                <a:ea typeface="+mn-ea"/>
                <a:cs typeface="+mn-cs"/>
              </a:rPr>
              <a:t>Screti</a:t>
            </a:r>
            <a:r>
              <a:rPr lang="it-IT" sz="1200" kern="1200" dirty="0">
                <a:solidFill>
                  <a:schemeClr val="tx1"/>
                </a:solidFill>
                <a:effectLst/>
                <a:latin typeface="+mn-lt"/>
                <a:ea typeface="+mn-ea"/>
                <a:cs typeface="+mn-cs"/>
              </a:rPr>
              <a:t>: quest’ultimo, essendo ai domiciliari, ebbe così diritto ad abitare nella villa fino alla fine dei processi contro di lui. Questa cosa evidenzia la potenza della Sacra Corona Unita sul territorio, ma l’associazione Libera Terra Mediterraneo: i suoi volontari la volevano per trasformarla in un’azienda i cui contadini provenivano da comunità di recupero, di fatto ex detenuti mafiosi. Dalla confisca avvenuta nel 1997 passano 13 lunghi anni fino a che, nel 2010, </a:t>
            </a:r>
            <a:r>
              <a:rPr lang="it-IT" sz="1200" kern="1200" dirty="0" err="1">
                <a:solidFill>
                  <a:schemeClr val="tx1"/>
                </a:solidFill>
                <a:effectLst/>
                <a:latin typeface="+mn-lt"/>
                <a:ea typeface="+mn-ea"/>
                <a:cs typeface="+mn-cs"/>
              </a:rPr>
              <a:t>Screti</a:t>
            </a:r>
            <a:r>
              <a:rPr lang="it-IT" sz="1200" kern="1200" dirty="0">
                <a:solidFill>
                  <a:schemeClr val="tx1"/>
                </a:solidFill>
                <a:effectLst/>
                <a:latin typeface="+mn-lt"/>
                <a:ea typeface="+mn-ea"/>
                <a:cs typeface="+mn-cs"/>
              </a:rPr>
              <a:t> abbandona finalmente la tenuta grazie all’intervento del commissario straordinario per la gestione dei beni confiscati Antonio </a:t>
            </a:r>
            <a:r>
              <a:rPr lang="it-IT" sz="1200" kern="1200" dirty="0" err="1">
                <a:solidFill>
                  <a:schemeClr val="tx1"/>
                </a:solidFill>
                <a:effectLst/>
                <a:latin typeface="+mn-lt"/>
                <a:ea typeface="+mn-ea"/>
                <a:cs typeface="+mn-cs"/>
              </a:rPr>
              <a:t>Maruccia</a:t>
            </a:r>
            <a:r>
              <a:rPr lang="it-IT" sz="1200" kern="1200" dirty="0">
                <a:solidFill>
                  <a:schemeClr val="tx1"/>
                </a:solidFill>
                <a:effectLst/>
                <a:latin typeface="+mn-lt"/>
                <a:ea typeface="+mn-ea"/>
                <a:cs typeface="+mn-cs"/>
              </a:rPr>
              <a:t>, e d’ora in avanti l’azienda sarà gestita da Libera. Finalmente, a maggio 2010, a quasi venticinque anni dai primi processi contro Tonino </a:t>
            </a:r>
            <a:r>
              <a:rPr lang="it-IT" sz="1200" kern="1200" dirty="0" err="1">
                <a:solidFill>
                  <a:schemeClr val="tx1"/>
                </a:solidFill>
                <a:effectLst/>
                <a:latin typeface="+mn-lt"/>
                <a:ea typeface="+mn-ea"/>
                <a:cs typeface="+mn-cs"/>
              </a:rPr>
              <a:t>Screti</a:t>
            </a:r>
            <a:r>
              <a:rPr lang="it-IT" sz="1200" kern="1200" dirty="0">
                <a:solidFill>
                  <a:schemeClr val="tx1"/>
                </a:solidFill>
                <a:effectLst/>
                <a:latin typeface="+mn-lt"/>
                <a:ea typeface="+mn-ea"/>
                <a:cs typeface="+mn-cs"/>
              </a:rPr>
              <a:t>, avviene la simbolica consegna delle chiavi a Libera, e la villa viene dichiarata bene pubblico. Su quei terreni sorge la “Cantina della legalità”, un’azienda agricola nella quale si produce vino biologico. La cooperativa ha ad oggi un fatturato di 1 milione e 200 mila euro e ha come dipendenti circa venticinque persone, il cui 40% è impegnato in un percorso di recupero sociale: per fare ciò Libera ha dovuto stipulare un accordo con il carcere di Lecce per far si che ciò potesse accadere. Sulle ceneri di un luogo di ritrovo per i mafiosi negli anni Novanta è sorta oggi un’azienda simbolo di legalità e reintegrazione sociale.</a:t>
            </a:r>
          </a:p>
          <a:p>
            <a:endParaRPr lang="it-IT" dirty="0"/>
          </a:p>
        </p:txBody>
      </p:sp>
      <p:sp>
        <p:nvSpPr>
          <p:cNvPr id="4" name="Segnaposto numero diapositiva 3"/>
          <p:cNvSpPr>
            <a:spLocks noGrp="1"/>
          </p:cNvSpPr>
          <p:nvPr>
            <p:ph type="sldNum" sz="quarter" idx="5"/>
          </p:nvPr>
        </p:nvSpPr>
        <p:spPr/>
        <p:txBody>
          <a:bodyPr/>
          <a:lstStyle/>
          <a:p>
            <a:fld id="{F0929BBD-57C1-4445-A85D-FEBB36386CAF}" type="slidenum">
              <a:rPr lang="it-IT" smtClean="0"/>
              <a:t>19</a:t>
            </a:fld>
            <a:endParaRPr lang="it-IT"/>
          </a:p>
        </p:txBody>
      </p:sp>
    </p:spTree>
    <p:extLst>
      <p:ext uri="{BB962C8B-B14F-4D97-AF65-F5344CB8AC3E}">
        <p14:creationId xmlns:p14="http://schemas.microsoft.com/office/powerpoint/2010/main" val="188938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Secondo la Commissione Parlamentare antimafia * </a:t>
            </a:r>
            <a:r>
              <a:rPr lang="it-IT" sz="1200" kern="1200" dirty="0">
                <a:solidFill>
                  <a:schemeClr val="tx1"/>
                </a:solidFill>
                <a:effectLst/>
                <a:highlight>
                  <a:srgbClr val="FFFF00"/>
                </a:highlight>
                <a:latin typeface="+mn-lt"/>
                <a:ea typeface="+mn-ea"/>
                <a:cs typeface="+mn-cs"/>
              </a:rPr>
              <a:t>«Uno degli elementi fondamentali per sconfiggere le mafie è procedere al loro impoverimento confiscando loro tutti i beni e i patrimoni acquisiti mediante l'impiego di denaro frutto di attività illecite.»</a:t>
            </a:r>
            <a:r>
              <a:rPr lang="it-IT" sz="1200" kern="1200" dirty="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5"/>
          </p:nvPr>
        </p:nvSpPr>
        <p:spPr/>
        <p:txBody>
          <a:bodyPr/>
          <a:lstStyle/>
          <a:p>
            <a:fld id="{AA2323D0-DF5D-2F4E-A61F-E6A23B250820}" type="slidenum">
              <a:rPr lang="it-IT" smtClean="0"/>
              <a:t>2</a:t>
            </a:fld>
            <a:endParaRPr lang="it-IT"/>
          </a:p>
        </p:txBody>
      </p:sp>
    </p:spTree>
    <p:extLst>
      <p:ext uri="{BB962C8B-B14F-4D97-AF65-F5344CB8AC3E}">
        <p14:creationId xmlns:p14="http://schemas.microsoft.com/office/powerpoint/2010/main" val="373832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282575"/>
            <a:ext cx="5486400" cy="3086100"/>
          </a:xfrm>
        </p:spPr>
      </p:sp>
      <p:sp>
        <p:nvSpPr>
          <p:cNvPr id="3" name="Segnaposto note 2"/>
          <p:cNvSpPr>
            <a:spLocks noGrp="1"/>
          </p:cNvSpPr>
          <p:nvPr>
            <p:ph type="body" idx="1"/>
          </p:nvPr>
        </p:nvSpPr>
        <p:spPr>
          <a:xfrm>
            <a:off x="685800" y="3368675"/>
            <a:ext cx="5486400" cy="3600450"/>
          </a:xfrm>
        </p:spPr>
        <p:txBody>
          <a:bodyPr/>
          <a:lstStyle/>
          <a:p>
            <a:r>
              <a:rPr lang="it-IT" sz="1200" kern="1200" dirty="0">
                <a:solidFill>
                  <a:schemeClr val="tx1"/>
                </a:solidFill>
                <a:effectLst/>
                <a:latin typeface="+mn-lt"/>
                <a:ea typeface="+mn-ea"/>
                <a:cs typeface="+mn-cs"/>
              </a:rPr>
              <a:t>Si tratta di un principio fondamentale che Pio La Torre, segretario regionale del partito comunista in Sicilia e parlamentare della Commissione antimafia, capì in modo molto chiaro. Infatti,  la legge che successivamente introdurrà nel codice penale italiano : *l'articolo 416-bis e altre norme, denominate misure patrimoniali , (che consentono la confisca dei capitali mafiosi) porta il suo nome insieme a quello dell'allora Ministro dell'Interno,  Virginio Rognoni.</a:t>
            </a:r>
          </a:p>
          <a:p>
            <a:r>
              <a:rPr lang="it-IT" sz="1200" kern="1200" dirty="0">
                <a:solidFill>
                  <a:schemeClr val="tx1"/>
                </a:solidFill>
                <a:effectLst/>
                <a:latin typeface="+mn-lt"/>
                <a:ea typeface="+mn-ea"/>
                <a:cs typeface="+mn-cs"/>
              </a:rPr>
              <a:t>La reazione delle mafie all’approvazione di queste leggi ci fa capire davvero la loro importanza infatti la mattina del 30 Aprile 1982 , con una Fiat 131 guidata da Rosario di Salvo [entra a far parte dell’apparato tecnico del Partito Comunista], Pio La Torre stava raggiungendo la sede del partito. Quando la macchina si trovava in una strada stretta, una moto di grossa cilindrata obbligò Di Salvo, che guidava, ad uno stop, immediatamente seguito da raffiche di proiettili. Da un'auto scesero altri killer a completare il duplice omicidio. Poco dopo, l'omicidio fu rivendicato dai </a:t>
            </a:r>
            <a:r>
              <a:rPr lang="it-IT" sz="1200" i="1" kern="1200" dirty="0">
                <a:solidFill>
                  <a:schemeClr val="tx1"/>
                </a:solidFill>
                <a:effectLst/>
                <a:latin typeface="+mn-lt"/>
                <a:ea typeface="+mn-ea"/>
                <a:cs typeface="+mn-cs"/>
              </a:rPr>
              <a:t>Gruppi proletari organizzati</a:t>
            </a:r>
            <a:r>
              <a:rPr lang="it-IT" sz="1200" kern="1200" dirty="0">
                <a:solidFill>
                  <a:schemeClr val="tx1"/>
                </a:solidFill>
                <a:effectLst/>
                <a:latin typeface="+mn-lt"/>
                <a:ea typeface="+mn-ea"/>
                <a:cs typeface="+mn-cs"/>
              </a:rPr>
              <a:t>. Il delitto venne però indicato dai pentiti Tommaso Buscetta, Francesco Marini Mannoia, Gaspare Mutolo e Pino Marchese come delitto di mafia: La Torre venne ucciso perché aveva proposto il disegno di legge che prevedeva per la prima volta il reato di "associazione mafiosa" [reato previsto dal codice penale italiano] e la confisca dei patrimoni mafiosi. [Furono condannati all'ergastolo come esecutori dei due omicidi Giuseppe Lucchese , Nino Madonia, Salvatore Cucuzza e Giuseppe greco]</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secondo questa legge I beni dei quali è stata accertata la proprietà da parte di soggetti appartenenti alle organizzazioni mafiose vengono confiscati, vale a dire sottratti definitivamente a coloro che ne risultano proprietari. Questi beni sono rappresentati da immobili (case, terreni, appartamenti, box, ecc.), da beni mobili (denaro contante e titoli) e da aziende.</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 Secondo quanto previsto dalla legge del  7 marzo 1996, n. 109, una legge di iniziativa popolare sostenuta dalla raccolta di un milione di firme da parte dell'associazione Libera, i beni immobili possono essere usati per finalità di carattere sociale. Questo significa che essi possono essere concessi dai comuni a titolo gratuito, a comunità, associazioni di volontariato, cooperative sociali e possono diventare scuole, comunità di recupero per tossicodipendenti, case per anziani, ecc. [Nelle regioni meridionali, ad esempio, sono sorte delle Cooperative sociali di giovani che coltivano terreni confiscati alle organizzazioni mafiose producendo pasta, vino e olio.]</a:t>
            </a:r>
          </a:p>
          <a:p>
            <a:r>
              <a:rPr lang="it-IT" sz="1200" kern="1200" dirty="0">
                <a:solidFill>
                  <a:schemeClr val="tx1"/>
                </a:solidFill>
                <a:effectLst/>
                <a:latin typeface="+mn-lt"/>
                <a:ea typeface="+mn-ea"/>
                <a:cs typeface="+mn-cs"/>
              </a:rPr>
              <a:t>*I beni immobili non assegnati ai comuni sono  stati acquisiti dal patrimonio dello Stato e vengono utilizzati per finalità di giustizia, ordine pubblico e protezione civile. I beni mobili vengono trasformati in denaro contante, il quale viene successivamente depositato  in un apposito fondo prefettizio. Le aziende vengono vendute, date in affitto o messe in liquidazione. Il ricavato viene versato nel fondo prefettizio. </a:t>
            </a:r>
          </a:p>
          <a:p>
            <a:pPr rtl="0"/>
            <a:endParaRPr lang="it-IT" sz="10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F0929BBD-57C1-4445-A85D-FEBB36386CAF}" type="slidenum">
              <a:rPr lang="it-IT" smtClean="0"/>
              <a:t>3</a:t>
            </a:fld>
            <a:endParaRPr lang="it-IT"/>
          </a:p>
        </p:txBody>
      </p:sp>
    </p:spTree>
    <p:extLst>
      <p:ext uri="{BB962C8B-B14F-4D97-AF65-F5344CB8AC3E}">
        <p14:creationId xmlns:p14="http://schemas.microsoft.com/office/powerpoint/2010/main" val="83605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a:solidFill>
                  <a:schemeClr val="tx1"/>
                </a:solidFill>
                <a:effectLst/>
                <a:latin typeface="+mn-lt"/>
                <a:ea typeface="+mn-ea"/>
                <a:cs typeface="+mn-cs"/>
              </a:rPr>
              <a:t>Dopo questa breve introduzione storica passiamo ad analizzare dal punto di vista Politico il settore dei beni confiscati, gli obiettivi e le priorità per la loro valorizzazione e l’attuazione della strategia ; per farlo abbiamo realizzato una sintesi della STRATEGIA NAZIONALE PER LA VALORIZZAZIONE DEI BENI CONFISCATI ATTRAVERSO LE POLITICHE DI COESIONE * un documento dell’ ANBSC realizzato in collaborazione con l’Agenzia per la Coesione Territoriale e il Ministero dell’Economia e Finanze *</a:t>
            </a:r>
            <a:r>
              <a:rPr lang="it-IT" sz="1200" kern="1200" err="1">
                <a:solidFill>
                  <a:schemeClr val="tx1"/>
                </a:solidFill>
                <a:effectLst/>
                <a:latin typeface="+mn-lt"/>
                <a:ea typeface="+mn-ea"/>
                <a:cs typeface="+mn-cs"/>
              </a:rPr>
              <a:t>anbsc</a:t>
            </a:r>
            <a:r>
              <a:rPr lang="it-IT" sz="1200" kern="1200">
                <a:solidFill>
                  <a:schemeClr val="tx1"/>
                </a:solidFill>
                <a:effectLst/>
                <a:latin typeface="+mn-lt"/>
                <a:ea typeface="+mn-ea"/>
                <a:cs typeface="+mn-cs"/>
              </a:rPr>
              <a:t> è l’acronimo per : Agenzia nazionale per l’amministrazione e la destinazione dei beni sequestrati e confiscati alla criminalità organizzata</a:t>
            </a:r>
            <a:endParaRPr lang="it-IT"/>
          </a:p>
        </p:txBody>
      </p:sp>
      <p:sp>
        <p:nvSpPr>
          <p:cNvPr id="4" name="Segnaposto numero diapositiva 3"/>
          <p:cNvSpPr>
            <a:spLocks noGrp="1"/>
          </p:cNvSpPr>
          <p:nvPr>
            <p:ph type="sldNum" sz="quarter" idx="5"/>
          </p:nvPr>
        </p:nvSpPr>
        <p:spPr/>
        <p:txBody>
          <a:bodyPr/>
          <a:lstStyle/>
          <a:p>
            <a:fld id="{F0929BBD-57C1-4445-A85D-FEBB36386CAF}" type="slidenum">
              <a:rPr lang="it-IT" smtClean="0"/>
              <a:t>4</a:t>
            </a:fld>
            <a:endParaRPr lang="it-IT"/>
          </a:p>
        </p:txBody>
      </p:sp>
    </p:spTree>
    <p:extLst>
      <p:ext uri="{BB962C8B-B14F-4D97-AF65-F5344CB8AC3E}">
        <p14:creationId xmlns:p14="http://schemas.microsoft.com/office/powerpoint/2010/main" val="407153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a:solidFill>
                  <a:schemeClr val="tx1"/>
                </a:solidFill>
                <a:effectLst/>
                <a:latin typeface="+mn-lt"/>
                <a:ea typeface="+mn-ea"/>
                <a:cs typeface="+mn-cs"/>
              </a:rPr>
              <a:t>Nell'analizzare il settore dei beni confiscati vedremo i principali attori e il quadro normativo del settore</a:t>
            </a:r>
          </a:p>
          <a:p>
            <a:endParaRPr lang="it-IT"/>
          </a:p>
        </p:txBody>
      </p:sp>
      <p:sp>
        <p:nvSpPr>
          <p:cNvPr id="4" name="Segnaposto numero diapositiva 3"/>
          <p:cNvSpPr>
            <a:spLocks noGrp="1"/>
          </p:cNvSpPr>
          <p:nvPr>
            <p:ph type="sldNum" sz="quarter" idx="5"/>
          </p:nvPr>
        </p:nvSpPr>
        <p:spPr/>
        <p:txBody>
          <a:bodyPr/>
          <a:lstStyle/>
          <a:p>
            <a:fld id="{F0929BBD-57C1-4445-A85D-FEBB36386CAF}" type="slidenum">
              <a:rPr lang="it-IT" smtClean="0"/>
              <a:t>5</a:t>
            </a:fld>
            <a:endParaRPr lang="it-IT"/>
          </a:p>
        </p:txBody>
      </p:sp>
    </p:spTree>
    <p:extLst>
      <p:ext uri="{BB962C8B-B14F-4D97-AF65-F5344CB8AC3E}">
        <p14:creationId xmlns:p14="http://schemas.microsoft.com/office/powerpoint/2010/main" val="364302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cs typeface="Calibri"/>
              </a:rPr>
              <a:t>Un bene immobile sequestrato alla mafia subisce vari passaggi prima che venga restituito alla collettività:</a:t>
            </a:r>
          </a:p>
          <a:p>
            <a:r>
              <a:rPr lang="it-IT">
                <a:cs typeface="Calibri"/>
              </a:rPr>
              <a:t>-*</a:t>
            </a:r>
            <a:r>
              <a:rPr lang="it-IT" dirty="0">
                <a:cs typeface="Calibri"/>
              </a:rPr>
              <a:t> la prima fase è il sequestro: un'associazione di tipo mafioso spesso possiede degli immobili di vario tipo, essi spesso contribuiscono allo sviluppo economico dell'associazione mafiosa perciò a seguito di un'indagine riguardo dei mafiosi, tutti i loro beni immobili che si riescono a ricondurre ad attività illecite vengono sequestrati, cioè resi inutilizzabili ed espropriati.</a:t>
            </a:r>
          </a:p>
          <a:p>
            <a:r>
              <a:rPr lang="it-IT">
                <a:cs typeface="Calibri"/>
              </a:rPr>
              <a:t>-*</a:t>
            </a:r>
            <a:r>
              <a:rPr lang="it-IT" dirty="0">
                <a:cs typeface="Calibri"/>
              </a:rPr>
              <a:t> confisca di primo grado: a seguito del sequestro il bene subisce una fase giudiziaria che conferma o smentisce quanto detto dall'indagine (spesso conferma), questa fase è gestita dai tribunali con il supporto dell'ANBSC, il quale fornisce tutti gli elementi necessari per far si che l'inchiesta si chiuda nel minor tempo possibile</a:t>
            </a:r>
          </a:p>
          <a:p>
            <a:r>
              <a:rPr lang="it-IT">
                <a:cs typeface="Calibri"/>
              </a:rPr>
              <a:t>-*</a:t>
            </a:r>
            <a:r>
              <a:rPr lang="it-IT" dirty="0">
                <a:cs typeface="Calibri"/>
              </a:rPr>
              <a:t>confisca definitiva: questa fase si divide in due situazioni, una è quando nessuno fa ricorso e si passa direttamente all'amministrazione del bene immobile, oppure quando qualcuno fa ricorso e viene fatta l'inchiesta per la confisca definitiva e poi le succede l'amministrazione (il che succede il più delle volte).</a:t>
            </a:r>
          </a:p>
          <a:p>
            <a:r>
              <a:rPr lang="it-IT">
                <a:cs typeface="Calibri"/>
              </a:rPr>
              <a:t>-*</a:t>
            </a:r>
            <a:r>
              <a:rPr lang="it-IT" dirty="0">
                <a:cs typeface="Calibri"/>
              </a:rPr>
              <a:t>restituzione alla collettività: è la fase più delicata dove si decide se il bene resta in mano all'ANBSC che lo concederà al demanio per fini governativi</a:t>
            </a:r>
          </a:p>
          <a:p>
            <a:r>
              <a:rPr lang="it-IT" dirty="0">
                <a:cs typeface="Calibri"/>
              </a:rPr>
              <a:t>O in alternativa dato nelle mani di un ente locale, cioè il comune che indice un bando di </a:t>
            </a:r>
            <a:r>
              <a:rPr lang="it-IT" dirty="0" err="1">
                <a:cs typeface="Calibri"/>
              </a:rPr>
              <a:t>gaa</a:t>
            </a:r>
            <a:r>
              <a:rPr lang="it-IT" dirty="0">
                <a:cs typeface="Calibri"/>
              </a:rPr>
              <a:t> con regolamenti per assegnare il bene o ad un'azienda che ne ricaverà dei benefici economici o ad un'associazione che lo userà per fini sociali.</a:t>
            </a:r>
          </a:p>
          <a:p>
            <a:r>
              <a:rPr lang="it-IT" dirty="0">
                <a:cs typeface="Calibri"/>
              </a:rPr>
              <a:t>Il bene può finire anche in mano al Terzo settore che è un insieme di associazioni sociali statali che punta a riformare e reintegrare nel tessuto sociale i più bisognosi.</a:t>
            </a:r>
          </a:p>
          <a:p>
            <a:r>
              <a:rPr lang="it-IT" dirty="0">
                <a:cs typeface="Calibri"/>
              </a:rPr>
              <a:t>Il successo di questo tipo di strategia ha convinto lo stato a investire maggiormente in questo progetto concedendo anche agevolazioni fiscali a quelle aziende che hanno deciso di puntare su questi beni confiscati.</a:t>
            </a:r>
          </a:p>
        </p:txBody>
      </p:sp>
      <p:sp>
        <p:nvSpPr>
          <p:cNvPr id="4" name="Segnaposto numero diapositiva 3"/>
          <p:cNvSpPr>
            <a:spLocks noGrp="1"/>
          </p:cNvSpPr>
          <p:nvPr>
            <p:ph type="sldNum" sz="quarter" idx="5"/>
          </p:nvPr>
        </p:nvSpPr>
        <p:spPr/>
        <p:txBody>
          <a:bodyPr/>
          <a:lstStyle/>
          <a:p>
            <a:fld id="{F0929BBD-57C1-4445-A85D-FEBB36386CAF}" type="slidenum">
              <a:rPr lang="it-IT" smtClean="0"/>
              <a:t>6</a:t>
            </a:fld>
            <a:endParaRPr lang="it-IT"/>
          </a:p>
        </p:txBody>
      </p:sp>
    </p:spTree>
    <p:extLst>
      <p:ext uri="{BB962C8B-B14F-4D97-AF65-F5344CB8AC3E}">
        <p14:creationId xmlns:p14="http://schemas.microsoft.com/office/powerpoint/2010/main" val="215466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visto la delicatezza della fase di restituzione dei beni confiscati alla collettività, in seguito all’attuazione delle norme legislative instaurate da pio la torre, si è sempre cercato di formulare una strategia, la quale sarebbe dovuta essere uno strumento di coordinamento e di supporto ai soggetti a cui sarebbero stati assegnati i beni, in tal modo si sarebbe riuscito a utilizzare una sola formula per gestire la maggior parte dei beni assegnati, risparmiando così tempo in questa fase, tempo che può essere così impiegato in altre attività legate all’antimafia. si può pensare che questo progetto sia utopico visti i problemi di corruzione e infiltrazione mafiosa in Italia, però nel 2013 contro ogni aspettative è avvenuta la sua attuazione e nel 2020 si concluderà il progetto con la pubblicazione dei risultati. </a:t>
            </a:r>
            <a:endParaRPr lang="en-US" dirty="0">
              <a:cs typeface="Calibri"/>
            </a:endParaRPr>
          </a:p>
          <a:p>
            <a:r>
              <a:rPr lang="it-IT" dirty="0"/>
              <a:t>il successo avuto da questi procedimenti ha indotto lo stato ad aumentare i finanziamenti verso questi tipi di progetti ed a offrire un’agevolazione fiscale alle associazioni che investono in essi. </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F0929BBD-57C1-4445-A85D-FEBB36386CAF}" type="slidenum">
              <a:rPr lang="it-IT" smtClean="0"/>
              <a:t>7</a:t>
            </a:fld>
            <a:endParaRPr lang="it-IT"/>
          </a:p>
        </p:txBody>
      </p:sp>
    </p:spTree>
    <p:extLst>
      <p:ext uri="{BB962C8B-B14F-4D97-AF65-F5344CB8AC3E}">
        <p14:creationId xmlns:p14="http://schemas.microsoft.com/office/powerpoint/2010/main" val="161472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Questa Strategia è basata sull’obiettivo generale di utilizzare in modo efficace ed efficiente i beni immobili e aziendali confiscati alla </a:t>
            </a:r>
            <a:r>
              <a:rPr lang="it-IT" sz="1200" kern="1200" dirty="0" err="1">
                <a:solidFill>
                  <a:schemeClr val="tx1"/>
                </a:solidFill>
                <a:effectLst/>
                <a:latin typeface="+mn-lt"/>
                <a:ea typeface="+mn-ea"/>
                <a:cs typeface="+mn-cs"/>
              </a:rPr>
              <a:t>criminalita</a:t>
            </a:r>
            <a:r>
              <a:rPr lang="it-IT" sz="1200" kern="1200" dirty="0">
                <a:solidFill>
                  <a:schemeClr val="tx1"/>
                </a:solidFill>
                <a:effectLst/>
                <a:latin typeface="+mn-lt"/>
                <a:ea typeface="+mn-ea"/>
                <a:cs typeface="+mn-cs"/>
              </a:rPr>
              <a:t>̀ organizzata, attraverso interventi di valorizzazione sostenuti dalle politiche di coesione. </a:t>
            </a:r>
            <a:endParaRPr lang="it-IT" dirty="0"/>
          </a:p>
          <a:p>
            <a:r>
              <a:rPr lang="it-IT" sz="1200" kern="1200" dirty="0">
                <a:solidFill>
                  <a:schemeClr val="tx1"/>
                </a:solidFill>
                <a:effectLst/>
                <a:latin typeface="+mn-lt"/>
                <a:ea typeface="+mn-ea"/>
                <a:cs typeface="+mn-cs"/>
              </a:rPr>
              <a:t>L’obiettivo generale si declina nei seguenti Obiettivi Specifici: </a:t>
            </a:r>
            <a:endParaRPr lang="it-IT" dirty="0"/>
          </a:p>
          <a:p>
            <a:r>
              <a:rPr lang="it-IT" sz="1200" kern="1200" dirty="0">
                <a:solidFill>
                  <a:schemeClr val="tx1"/>
                </a:solidFill>
                <a:effectLst/>
                <a:latin typeface="+mn-lt"/>
                <a:ea typeface="+mn-ea"/>
                <a:cs typeface="+mn-cs"/>
              </a:rPr>
              <a:t>-  Obiettivo Specifico 1 – Rafforzamento della capacità e della cooperazione degli attori istituzionali responsabili del processo di sottrazione, valorizzazione e restituzione alla </a:t>
            </a:r>
            <a:r>
              <a:rPr lang="it-IT" sz="1200" kern="1200" dirty="0" err="1">
                <a:solidFill>
                  <a:schemeClr val="tx1"/>
                </a:solidFill>
                <a:effectLst/>
                <a:latin typeface="+mn-lt"/>
                <a:ea typeface="+mn-ea"/>
                <a:cs typeface="+mn-cs"/>
              </a:rPr>
              <a:t>societa</a:t>
            </a:r>
            <a:r>
              <a:rPr lang="it-IT" sz="1200" kern="1200" dirty="0">
                <a:solidFill>
                  <a:schemeClr val="tx1"/>
                </a:solidFill>
                <a:effectLst/>
                <a:latin typeface="+mn-lt"/>
                <a:ea typeface="+mn-ea"/>
                <a:cs typeface="+mn-cs"/>
              </a:rPr>
              <a:t>̀ dei patrimoni illegalmente accumulati - Potenziare e qualificare la capacità di gestione dei beni confiscati alla </a:t>
            </a:r>
            <a:r>
              <a:rPr lang="it-IT" sz="1200" kern="1200" dirty="0" err="1">
                <a:solidFill>
                  <a:schemeClr val="tx1"/>
                </a:solidFill>
                <a:effectLst/>
                <a:latin typeface="+mn-lt"/>
                <a:ea typeface="+mn-ea"/>
                <a:cs typeface="+mn-cs"/>
              </a:rPr>
              <a:t>criminalita</a:t>
            </a:r>
            <a:r>
              <a:rPr lang="it-IT" sz="1200" kern="1200" dirty="0">
                <a:solidFill>
                  <a:schemeClr val="tx1"/>
                </a:solidFill>
                <a:effectLst/>
                <a:latin typeface="+mn-lt"/>
                <a:ea typeface="+mn-ea"/>
                <a:cs typeface="+mn-cs"/>
              </a:rPr>
              <a:t>̀ organizzata da parte dei soggetti preposti intervenendo sia sulla </a:t>
            </a:r>
            <a:r>
              <a:rPr lang="it-IT" sz="1200" kern="1200" dirty="0" err="1">
                <a:solidFill>
                  <a:schemeClr val="tx1"/>
                </a:solidFill>
                <a:effectLst/>
                <a:latin typeface="+mn-lt"/>
                <a:ea typeface="+mn-ea"/>
                <a:cs typeface="+mn-cs"/>
              </a:rPr>
              <a:t>qualita</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disponibilita</a:t>
            </a:r>
            <a:r>
              <a:rPr lang="it-IT" sz="1200" kern="1200" dirty="0">
                <a:solidFill>
                  <a:schemeClr val="tx1"/>
                </a:solidFill>
                <a:effectLst/>
                <a:latin typeface="+mn-lt"/>
                <a:ea typeface="+mn-ea"/>
                <a:cs typeface="+mn-cs"/>
              </a:rPr>
              <a:t>̀ delle informazioni a disposizione del pubblico, sia per il rafforzamento di competenze tecniche, motivazione, e consapevolezza degli operatori della filiera. </a:t>
            </a:r>
            <a:endParaRPr lang="it-IT" dirty="0">
              <a:effectLst/>
            </a:endParaRPr>
          </a:p>
          <a:p>
            <a:r>
              <a:rPr lang="it-IT" sz="1200" kern="1200" dirty="0">
                <a:solidFill>
                  <a:schemeClr val="tx1"/>
                </a:solidFill>
                <a:effectLst/>
                <a:latin typeface="+mn-lt"/>
                <a:ea typeface="+mn-ea"/>
                <a:cs typeface="+mn-cs"/>
              </a:rPr>
              <a:t>-  Obiettivo Specifico 2 – Politiche di valorizzazione dei beni immobili confiscati - Utilizzare i beni immobili confiscati alla </a:t>
            </a:r>
            <a:r>
              <a:rPr lang="it-IT" sz="1200" kern="1200" dirty="0" err="1">
                <a:solidFill>
                  <a:schemeClr val="tx1"/>
                </a:solidFill>
                <a:effectLst/>
                <a:latin typeface="+mn-lt"/>
                <a:ea typeface="+mn-ea"/>
                <a:cs typeface="+mn-cs"/>
              </a:rPr>
              <a:t>criminalita</a:t>
            </a:r>
            <a:r>
              <a:rPr lang="it-IT" sz="1200" kern="1200" dirty="0">
                <a:solidFill>
                  <a:schemeClr val="tx1"/>
                </a:solidFill>
                <a:effectLst/>
                <a:latin typeface="+mn-lt"/>
                <a:ea typeface="+mn-ea"/>
                <a:cs typeface="+mn-cs"/>
              </a:rPr>
              <a:t>̀ organizzata per potenziare e qualificare i servizi pubblici per i cittadini e le </a:t>
            </a:r>
            <a:r>
              <a:rPr lang="it-IT" sz="1200" kern="1200" dirty="0" err="1">
                <a:solidFill>
                  <a:schemeClr val="tx1"/>
                </a:solidFill>
                <a:effectLst/>
                <a:latin typeface="+mn-lt"/>
                <a:ea typeface="+mn-ea"/>
                <a:cs typeface="+mn-cs"/>
              </a:rPr>
              <a:t>comunita</a:t>
            </a:r>
            <a:r>
              <a:rPr lang="it-IT" sz="1200" kern="1200" dirty="0">
                <a:solidFill>
                  <a:schemeClr val="tx1"/>
                </a:solidFill>
                <a:effectLst/>
                <a:latin typeface="+mn-lt"/>
                <a:ea typeface="+mn-ea"/>
                <a:cs typeface="+mn-cs"/>
              </a:rPr>
              <a:t>̀ locali e per creare nuova occupazione. </a:t>
            </a:r>
            <a:endParaRPr lang="it-IT" dirty="0">
              <a:effectLst/>
            </a:endParaRPr>
          </a:p>
          <a:p>
            <a:r>
              <a:rPr lang="it-IT" sz="1200" kern="1200" dirty="0">
                <a:solidFill>
                  <a:schemeClr val="tx1"/>
                </a:solidFill>
                <a:effectLst/>
                <a:latin typeface="+mn-lt"/>
                <a:ea typeface="+mn-ea"/>
                <a:cs typeface="+mn-cs"/>
              </a:rPr>
              <a:t>-  Obiettivo Specifico 3 – Re-immissione nel circuito dell’economia legale delle aziende confiscate alla </a:t>
            </a:r>
            <a:r>
              <a:rPr lang="it-IT" sz="1200" kern="1200" dirty="0" err="1">
                <a:solidFill>
                  <a:schemeClr val="tx1"/>
                </a:solidFill>
                <a:effectLst/>
                <a:latin typeface="+mn-lt"/>
                <a:ea typeface="+mn-ea"/>
                <a:cs typeface="+mn-cs"/>
              </a:rPr>
              <a:t>criminalita</a:t>
            </a:r>
            <a:r>
              <a:rPr lang="it-IT" sz="1200" kern="1200" dirty="0">
                <a:solidFill>
                  <a:schemeClr val="tx1"/>
                </a:solidFill>
                <a:effectLst/>
                <a:latin typeface="+mn-lt"/>
                <a:ea typeface="+mn-ea"/>
                <a:cs typeface="+mn-cs"/>
              </a:rPr>
              <a:t>̀ organizzata o dei beni ad esse pertinenti - Accompagnare con </a:t>
            </a:r>
            <a:r>
              <a:rPr lang="it-IT" sz="1200" kern="1200" dirty="0" err="1">
                <a:solidFill>
                  <a:schemeClr val="tx1"/>
                </a:solidFill>
                <a:effectLst/>
                <a:latin typeface="+mn-lt"/>
                <a:ea typeface="+mn-ea"/>
                <a:cs typeface="+mn-cs"/>
              </a:rPr>
              <a:t>rapidita</a:t>
            </a:r>
            <a:r>
              <a:rPr lang="it-IT" sz="1200" kern="1200" dirty="0">
                <a:solidFill>
                  <a:schemeClr val="tx1"/>
                </a:solidFill>
                <a:effectLst/>
                <a:latin typeface="+mn-lt"/>
                <a:ea typeface="+mn-ea"/>
                <a:cs typeface="+mn-cs"/>
              </a:rPr>
              <a:t>̀ la transizione alla </a:t>
            </a:r>
            <a:r>
              <a:rPr lang="it-IT" sz="1200" kern="1200" dirty="0" err="1">
                <a:solidFill>
                  <a:schemeClr val="tx1"/>
                </a:solidFill>
                <a:effectLst/>
                <a:latin typeface="+mn-lt"/>
                <a:ea typeface="+mn-ea"/>
                <a:cs typeface="+mn-cs"/>
              </a:rPr>
              <a:t>legalita</a:t>
            </a:r>
            <a:r>
              <a:rPr lang="it-IT" sz="1200" kern="1200" dirty="0">
                <a:solidFill>
                  <a:schemeClr val="tx1"/>
                </a:solidFill>
                <a:effectLst/>
                <a:latin typeface="+mn-lt"/>
                <a:ea typeface="+mn-ea"/>
                <a:cs typeface="+mn-cs"/>
              </a:rPr>
              <a:t>̀ delle aziende confiscate alla </a:t>
            </a:r>
            <a:r>
              <a:rPr lang="it-IT" sz="1200" kern="1200" dirty="0" err="1">
                <a:solidFill>
                  <a:schemeClr val="tx1"/>
                </a:solidFill>
                <a:effectLst/>
                <a:latin typeface="+mn-lt"/>
                <a:ea typeface="+mn-ea"/>
                <a:cs typeface="+mn-cs"/>
              </a:rPr>
              <a:t>criminalita</a:t>
            </a:r>
            <a:r>
              <a:rPr lang="it-IT" sz="1200" kern="1200" dirty="0">
                <a:solidFill>
                  <a:schemeClr val="tx1"/>
                </a:solidFill>
                <a:effectLst/>
                <a:latin typeface="+mn-lt"/>
                <a:ea typeface="+mn-ea"/>
                <a:cs typeface="+mn-cs"/>
              </a:rPr>
              <a:t>̀ organizzata salvaguardando in tal modo l’occupazione dei lavoratori, attraverso l’utilizzazione di un sistema integrato di servizi ed incentivi. </a:t>
            </a:r>
            <a:endParaRPr lang="it-IT" dirty="0">
              <a:effectLst/>
            </a:endParaRPr>
          </a:p>
          <a:p>
            <a:r>
              <a:rPr lang="it-IT" sz="1200" kern="1200" dirty="0">
                <a:solidFill>
                  <a:schemeClr val="tx1"/>
                </a:solidFill>
                <a:effectLst/>
                <a:latin typeface="+mn-lt"/>
                <a:ea typeface="+mn-ea"/>
                <a:cs typeface="+mn-cs"/>
              </a:rPr>
              <a:t>La Strategia così definita costituisce uno strumento di coordinamento, di indirizzo e di supporto per le Amministrazioni statali, gli enti locali e tutti quei soggetti che intervengono a diverso titolo nella valorizzazione e nella gestione dei beni confiscati, a partire dall’ANBSC </a:t>
            </a: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F0929BBD-57C1-4445-A85D-FEBB36386CAF}" type="slidenum">
              <a:rPr lang="it-IT" smtClean="0"/>
              <a:t>8</a:t>
            </a:fld>
            <a:endParaRPr lang="it-IT"/>
          </a:p>
        </p:txBody>
      </p:sp>
    </p:spTree>
    <p:extLst>
      <p:ext uri="{BB962C8B-B14F-4D97-AF65-F5344CB8AC3E}">
        <p14:creationId xmlns:p14="http://schemas.microsoft.com/office/powerpoint/2010/main" val="380519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a:solidFill>
                  <a:schemeClr val="tx1"/>
                </a:solidFill>
                <a:effectLst/>
                <a:latin typeface="+mn-lt"/>
                <a:ea typeface="+mn-ea"/>
                <a:cs typeface="+mn-cs"/>
              </a:rPr>
              <a:t>CRITERI GUIDA PER ASSEGNAZIONE BENI CONFISCATI</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 l’assegnazione e la valorizzazione dei beni confiscati la legge italiana prevede 3 opzioni.</a:t>
            </a:r>
          </a:p>
          <a:p>
            <a:pPr lvl="0"/>
            <a:r>
              <a:rPr lang="it-IT" sz="1200" b="1" kern="1200" dirty="0">
                <a:solidFill>
                  <a:schemeClr val="tx1"/>
                </a:solidFill>
                <a:effectLst/>
                <a:latin typeface="+mn-lt"/>
                <a:ea typeface="+mn-ea"/>
                <a:cs typeface="+mn-cs"/>
              </a:rPr>
              <a:t>Manifestazione d’interesse o concorso di idee</a:t>
            </a:r>
            <a:r>
              <a:rPr lang="it-IT" sz="1200" kern="1200" dirty="0">
                <a:solidFill>
                  <a:schemeClr val="tx1"/>
                </a:solidFill>
                <a:effectLst/>
                <a:latin typeface="+mn-lt"/>
                <a:ea typeface="+mn-ea"/>
                <a:cs typeface="+mn-cs"/>
              </a:rPr>
              <a:t>: essa può iniziare anche prima dell’assegnazione del bene, e consiste nell’indire una sorta di concorso in cui dei soggetti, i quali mirano all’assegnazione del bene, propongono la loro idea. I suoi vantaggi sono che si possono trovare idee innovative, lascia all’ente assegnatario svariate opzioni tra cui scegliere e potrebbe creare alleanze e aiuti reciproci tra i candidati. Gli svantaggi sono che l’ente non è sempre del territorio, ha tempi lunghi e i candidati dovranno spendere una somma per creare e organizzare il progetto di utilizzo del bene.</a:t>
            </a:r>
          </a:p>
          <a:p>
            <a:pPr lvl="0"/>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Procedure di evidenza pubblica per la costruzione, gestione o concessione</a:t>
            </a:r>
            <a:r>
              <a:rPr lang="it-IT" sz="1200" kern="1200" dirty="0">
                <a:solidFill>
                  <a:schemeClr val="tx1"/>
                </a:solidFill>
                <a:effectLst/>
                <a:latin typeface="+mn-lt"/>
                <a:ea typeface="+mn-ea"/>
                <a:cs typeface="+mn-cs"/>
              </a:rPr>
              <a:t>: essa consiste nell’indire un vero e proprio bando di concorso per il bene in questione, aperto a tutti gli interessati con alcune qualità e caratteristiche. I vantaggi sono che è aperto a livello nazionale e quindi anche a grandi investimenti, verrà esplicitato legalmente l’utilizzo che verrà fatto del bene e anche la possibilità di avere idee diverse da ciò da cui si parte. Gli svantaggi sono che potrebbe mostrare i punti deboli delle associazioni, servono molte proposte perché il concorso parta e può escludere la popolazione locale dalla gestione del bene.</a:t>
            </a:r>
          </a:p>
          <a:p>
            <a:pPr lvl="0"/>
            <a:r>
              <a:rPr lang="it-IT" sz="1200" b="1" kern="1200" dirty="0">
                <a:solidFill>
                  <a:schemeClr val="tx1"/>
                </a:solidFill>
                <a:effectLst/>
                <a:latin typeface="+mn-lt"/>
                <a:ea typeface="+mn-ea"/>
                <a:cs typeface="+mn-cs"/>
              </a:rPr>
              <a:t>Assegnazione diretta</a:t>
            </a:r>
            <a:r>
              <a:rPr lang="it-IT" sz="1200" kern="1200" dirty="0">
                <a:solidFill>
                  <a:schemeClr val="tx1"/>
                </a:solidFill>
                <a:effectLst/>
                <a:latin typeface="+mn-lt"/>
                <a:ea typeface="+mn-ea"/>
                <a:cs typeface="+mn-cs"/>
              </a:rPr>
              <a:t>: è quando l’ente amministrativo non indice nessun bando e assegna direttamente il bene, solitamente ad associazioni locali. Questo tipo di assegnazione avviene quando i locali si mostrano propositivi per l’utilizzo del bene e hanno un progetto concreto che coinvolge la società locale, che è appunto il vantaggio principale di questo metodo. Mostra inoltre che l’ente assegnatario ha chiari progetti per il bene. Questo metodo può essere problematico quando l’ente agisce troppo in fretta oppure non riesce a motivare l’assegnazione in modo chiaro.</a:t>
            </a:r>
          </a:p>
          <a:p>
            <a:r>
              <a:rPr lang="it-IT" sz="1200" kern="1200" dirty="0">
                <a:solidFill>
                  <a:schemeClr val="tx1"/>
                </a:solidFill>
                <a:effectLst/>
                <a:latin typeface="+mn-lt"/>
                <a:ea typeface="+mn-ea"/>
                <a:cs typeface="+mn-cs"/>
              </a:rPr>
              <a:t>L’associazione a cui si andrà ad assegnare il bene deve presentare legalmente un modulo in cui si esplicitano le fonti di </a:t>
            </a:r>
            <a:r>
              <a:rPr lang="it-IT" sz="1200" b="1" kern="1200" dirty="0">
                <a:solidFill>
                  <a:schemeClr val="tx1"/>
                </a:solidFill>
                <a:effectLst/>
                <a:latin typeface="+mn-lt"/>
                <a:ea typeface="+mn-ea"/>
                <a:cs typeface="+mn-cs"/>
              </a:rPr>
              <a:t>sostentamento </a:t>
            </a:r>
            <a:r>
              <a:rPr lang="it-IT" sz="1200" b="1" kern="1200" dirty="0" err="1">
                <a:solidFill>
                  <a:schemeClr val="tx1"/>
                </a:solidFill>
                <a:effectLst/>
                <a:latin typeface="+mn-lt"/>
                <a:ea typeface="+mn-ea"/>
                <a:cs typeface="+mn-cs"/>
              </a:rPr>
              <a:t>finanaziario</a:t>
            </a:r>
            <a:r>
              <a:rPr lang="it-IT" sz="1200" kern="1200" dirty="0">
                <a:solidFill>
                  <a:schemeClr val="tx1"/>
                </a:solidFill>
                <a:effectLst/>
                <a:latin typeface="+mn-lt"/>
                <a:ea typeface="+mn-ea"/>
                <a:cs typeface="+mn-cs"/>
              </a:rPr>
              <a:t>, sia che sia un’associazione totalmente di volontariato o di un’impresa sociale, in cui quest’ultima può entrare in competizione con le normali imprese. Le tipologie di sostentamento sono solitamente la vendita di beni o servizi, le sponsorizzazioni e la beneficenza. In molti casi, solitamente nei centri poco abitati, il bene è assegnato al comune per mancanza di associazioni e fondi, a differenza delle grandi città, dove il comune trascurerebbe il bene.</a:t>
            </a:r>
          </a:p>
          <a:p>
            <a:endParaRPr lang="it-IT" dirty="0"/>
          </a:p>
        </p:txBody>
      </p:sp>
      <p:sp>
        <p:nvSpPr>
          <p:cNvPr id="4" name="Segnaposto numero diapositiva 3"/>
          <p:cNvSpPr>
            <a:spLocks noGrp="1"/>
          </p:cNvSpPr>
          <p:nvPr>
            <p:ph type="sldNum" sz="quarter" idx="5"/>
          </p:nvPr>
        </p:nvSpPr>
        <p:spPr/>
        <p:txBody>
          <a:bodyPr/>
          <a:lstStyle/>
          <a:p>
            <a:fld id="{F0929BBD-57C1-4445-A85D-FEBB36386CAF}" type="slidenum">
              <a:rPr lang="it-IT" smtClean="0"/>
              <a:t>9</a:t>
            </a:fld>
            <a:endParaRPr lang="it-IT"/>
          </a:p>
        </p:txBody>
      </p:sp>
    </p:spTree>
    <p:extLst>
      <p:ext uri="{BB962C8B-B14F-4D97-AF65-F5344CB8AC3E}">
        <p14:creationId xmlns:p14="http://schemas.microsoft.com/office/powerpoint/2010/main" val="17838718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solidFill>
                  <a:schemeClr val="tx1"/>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83284890-85D2-4D7B-8EF5-15A9C1DB8F42}"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a:prstGeom prst="rect">
            <a:avLst/>
          </a:prstGeom>
        </p:spPr>
        <p:txBody>
          <a:bodyPr/>
          <a:lstStyle>
            <a:lvl1pPr>
              <a:defRPr sz="2800"/>
            </a:lvl1pPr>
          </a:lstStyle>
          <a:p>
            <a:fld id="{4FAB73BC-B049-4115-A692-8D63A059BFB8}" type="slidenum">
              <a:rPr lang="en-US" smtClean="0"/>
              <a:pPr/>
              <a:t>‹N›</a:t>
            </a:fld>
            <a:endParaRPr lang="en-US"/>
          </a:p>
        </p:txBody>
      </p:sp>
    </p:spTree>
    <p:extLst>
      <p:ext uri="{BB962C8B-B14F-4D97-AF65-F5344CB8AC3E}">
        <p14:creationId xmlns:p14="http://schemas.microsoft.com/office/powerpoint/2010/main" val="268501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664C608-40B1-4030-A28D-5B74BC98ADCE}"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pPr/>
              <a:t>‹N›</a:t>
            </a:fld>
            <a:endParaRPr lang="en-US"/>
          </a:p>
        </p:txBody>
      </p:sp>
    </p:spTree>
    <p:extLst>
      <p:ext uri="{BB962C8B-B14F-4D97-AF65-F5344CB8AC3E}">
        <p14:creationId xmlns:p14="http://schemas.microsoft.com/office/powerpoint/2010/main" val="6583707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664C608-40B1-4030-A28D-5B74BC98ADCE}"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pPr/>
              <a:t>‹N›</a:t>
            </a:fld>
            <a:endParaRPr lang="en-US"/>
          </a:p>
        </p:txBody>
      </p:sp>
    </p:spTree>
    <p:extLst>
      <p:ext uri="{BB962C8B-B14F-4D97-AF65-F5344CB8AC3E}">
        <p14:creationId xmlns:p14="http://schemas.microsoft.com/office/powerpoint/2010/main" val="21822565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t-IT" smtClean="0"/>
              <a:pPr algn="r"/>
              <a:t>‹N›</a:t>
            </a:fld>
            <a:endParaRPr lang="it-IT"/>
          </a:p>
        </p:txBody>
      </p:sp>
    </p:spTree>
    <p:extLst>
      <p:ext uri="{BB962C8B-B14F-4D97-AF65-F5344CB8AC3E}">
        <p14:creationId xmlns:p14="http://schemas.microsoft.com/office/powerpoint/2010/main" val="127806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t-IT" smtClean="0"/>
              <a:pPr algn="r"/>
              <a:t>‹N›</a:t>
            </a:fld>
            <a:endParaRPr lang="it-IT"/>
          </a:p>
        </p:txBody>
      </p:sp>
    </p:spTree>
    <p:extLst>
      <p:ext uri="{BB962C8B-B14F-4D97-AF65-F5344CB8AC3E}">
        <p14:creationId xmlns:p14="http://schemas.microsoft.com/office/powerpoint/2010/main" val="98617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664C608-40B1-4030-A28D-5B74BC98ADCE}"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26161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a:p>
        </p:txBody>
      </p:sp>
      <p:sp>
        <p:nvSpPr>
          <p:cNvPr id="3" name="Text Placeholder 2"/>
          <p:cNvSpPr>
            <a:spLocks noGrp="1"/>
          </p:cNvSpPr>
          <p:nvPr>
            <p:ph type="body" idx="1"/>
          </p:nvPr>
        </p:nvSpPr>
        <p:spPr>
          <a:xfrm>
            <a:off x="2165774" y="5020056"/>
            <a:ext cx="9052560" cy="1066800"/>
          </a:xfrm>
        </p:spPr>
        <p:txBody>
          <a:bodyPr anchor="t">
            <a:no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5/8/2019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a:prstGeom prst="rect">
            <a:avLst/>
          </a:prstGeom>
        </p:spPr>
        <p:txBody>
          <a:bodyPr/>
          <a:lstStyle>
            <a:lvl1pPr>
              <a:defRPr sz="2800"/>
            </a:lvl1pPr>
          </a:lstStyle>
          <a:p>
            <a:fld id="{4FAB73BC-B049-4115-A692-8D63A059BFB8}" type="slidenum">
              <a:rPr lang="en-US" smtClean="0"/>
              <a:pPr/>
              <a:t>‹N›</a:t>
            </a:fld>
            <a:endParaRPr lang="en-US"/>
          </a:p>
        </p:txBody>
      </p:sp>
    </p:spTree>
    <p:extLst>
      <p:ext uri="{BB962C8B-B14F-4D97-AF65-F5344CB8AC3E}">
        <p14:creationId xmlns:p14="http://schemas.microsoft.com/office/powerpoint/2010/main" val="100401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Fare clic per modificare gli stili del testo dello schema
Secondo livello
Terzo livello
Quarto livello
Quinto livello</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Fare clic per modificare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664C608-40B1-4030-A28D-5B74BC98ADCE}"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pPr/>
              <a:t>‹N›</a:t>
            </a:fld>
            <a:endParaRPr lang="en-US"/>
          </a:p>
        </p:txBody>
      </p:sp>
    </p:spTree>
    <p:extLst>
      <p:ext uri="{BB962C8B-B14F-4D97-AF65-F5344CB8AC3E}">
        <p14:creationId xmlns:p14="http://schemas.microsoft.com/office/powerpoint/2010/main" val="1080107382"/>
      </p:ext>
    </p:extLst>
  </p:cSld>
  <p:clrMapOvr>
    <a:masterClrMapping/>
  </p:clrMapOvr>
  <p:hf sldNum="0" hdr="0" ftr="0" dt="0"/>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
Secondo livello
Terzo livello
Quarto livello
Quinto livello</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
Secondo livello
Terzo livello
Quarto livello
Quinto livello</a:t>
            </a:r>
            <a:endParaRPr lang="en-US"/>
          </a:p>
        </p:txBody>
      </p:sp>
      <p:sp>
        <p:nvSpPr>
          <p:cNvPr id="7" name="Date Placeholder 6"/>
          <p:cNvSpPr>
            <a:spLocks noGrp="1"/>
          </p:cNvSpPr>
          <p:nvPr>
            <p:ph type="dt" sz="half" idx="10"/>
          </p:nvPr>
        </p:nvSpPr>
        <p:spPr/>
        <p:txBody>
          <a:bodyPr/>
          <a:lstStyle/>
          <a:p>
            <a:fld id="{8664C608-40B1-4030-A28D-5B74BC98ADCE}"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pPr/>
              <a:t>‹N›</a:t>
            </a:fld>
            <a:endParaRPr lang="en-US"/>
          </a:p>
        </p:txBody>
      </p:sp>
      <p:sp>
        <p:nvSpPr>
          <p:cNvPr id="10" name="Title 9"/>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33824516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t>‹N›</a:t>
            </a:fld>
            <a:endParaRPr lang="en-US"/>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424160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86464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Fare clic per modificare gli stili del testo dello schema
Secondo livello
Terzo livello
Quarto livello
Quinto livello</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664C608-40B1-4030-A28D-5B74BC98ADCE}"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pPr/>
              <a:t>‹N›</a:t>
            </a:fld>
            <a:endParaRPr lang="en-US"/>
          </a:p>
        </p:txBody>
      </p:sp>
    </p:spTree>
    <p:extLst>
      <p:ext uri="{BB962C8B-B14F-4D97-AF65-F5344CB8AC3E}">
        <p14:creationId xmlns:p14="http://schemas.microsoft.com/office/powerpoint/2010/main" val="3528386596"/>
      </p:ext>
    </p:extLst>
  </p:cSld>
  <p:clrMapOvr>
    <a:masterClrMapping/>
  </p:clrMapOvr>
  <p:hf sldNum="0" hdr="0" ftr="0" dt="0"/>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664C608-40B1-4030-A28D-5B74BC98ADCE}" type="datetimeFigureOut">
              <a:rPr lang="en-US" smtClean="0"/>
              <a:t>5/8/2019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a:xfrm>
            <a:off x="11311128" y="5785946"/>
            <a:ext cx="547797" cy="851964"/>
          </a:xfrm>
          <a:prstGeom prst="rect">
            <a:avLst/>
          </a:prstGeom>
        </p:spPr>
        <p:txBody>
          <a:bodyPr/>
          <a:lstStyle/>
          <a:p>
            <a:fld id="{4FAB73BC-B049-4115-A692-8D63A059BFB8}" type="slidenum">
              <a:rPr lang="en-US" smtClean="0"/>
              <a:pPr/>
              <a:t>‹N›</a:t>
            </a:fld>
            <a:endParaRPr lang="en-US"/>
          </a:p>
        </p:txBody>
      </p:sp>
    </p:spTree>
    <p:extLst>
      <p:ext uri="{BB962C8B-B14F-4D97-AF65-F5344CB8AC3E}">
        <p14:creationId xmlns:p14="http://schemas.microsoft.com/office/powerpoint/2010/main" val="18138333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
Secondo livello
Terzo livello
Quarto livello
Quinto livello</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5/8/2019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Tree>
    <p:extLst>
      <p:ext uri="{BB962C8B-B14F-4D97-AF65-F5344CB8AC3E}">
        <p14:creationId xmlns:p14="http://schemas.microsoft.com/office/powerpoint/2010/main" val="124087481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Lst>
  <p:hf sldNum="0" hdr="0" ftr="0" dt="0"/>
  <p:txStyles>
    <p:titleStyle>
      <a:lvl1pPr algn="l" defTabSz="9144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confiscatibene.it/mappa" TargetMode="Externa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tiff"/><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jpeg"/><Relationship Id="rId4" Type="http://schemas.openxmlformats.org/officeDocument/2006/relationships/image" Target="../media/image10.sv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B7F3C-C2E4-AC4E-9148-52853B575884}"/>
              </a:ext>
            </a:extLst>
          </p:cNvPr>
          <p:cNvSpPr>
            <a:spLocks noGrp="1"/>
          </p:cNvSpPr>
          <p:nvPr>
            <p:ph type="ctrTitle"/>
          </p:nvPr>
        </p:nvSpPr>
        <p:spPr/>
        <p:txBody>
          <a:bodyPr/>
          <a:lstStyle/>
          <a:p>
            <a:r>
              <a:rPr lang="it-IT"/>
              <a:t>I beni confiscati alla mafia</a:t>
            </a:r>
          </a:p>
        </p:txBody>
      </p:sp>
      <p:sp>
        <p:nvSpPr>
          <p:cNvPr id="3" name="Sottotitolo 2">
            <a:extLst>
              <a:ext uri="{FF2B5EF4-FFF2-40B4-BE49-F238E27FC236}">
                <a16:creationId xmlns:a16="http://schemas.microsoft.com/office/drawing/2014/main" id="{1B6E8A21-11BD-FE47-ABE6-A7150CB47DAC}"/>
              </a:ext>
            </a:extLst>
          </p:cNvPr>
          <p:cNvSpPr>
            <a:spLocks noGrp="1"/>
          </p:cNvSpPr>
          <p:nvPr>
            <p:ph type="subTitle" idx="1"/>
          </p:nvPr>
        </p:nvSpPr>
        <p:spPr>
          <a:xfrm>
            <a:off x="1051560" y="4468031"/>
            <a:ext cx="7891272" cy="1069848"/>
          </a:xfrm>
        </p:spPr>
        <p:txBody>
          <a:bodyPr>
            <a:noAutofit/>
          </a:bodyPr>
          <a:lstStyle/>
          <a:p>
            <a:r>
              <a:rPr lang="it-IT" sz="3200" dirty="0">
                <a:cs typeface="Apple Chancery" panose="03020702040506060504" pitchFamily="66" charset="-79"/>
              </a:rPr>
              <a:t>Progetto di approfondimento a partire dal libro ‘‘La mafia siamo noi’’  di Sandro De </a:t>
            </a:r>
            <a:r>
              <a:rPr lang="it-IT" sz="3200" dirty="0" err="1">
                <a:cs typeface="Apple Chancery" panose="03020702040506060504" pitchFamily="66" charset="-79"/>
              </a:rPr>
              <a:t>Riccardis</a:t>
            </a:r>
            <a:r>
              <a:rPr lang="it-IT" sz="3200" dirty="0">
                <a:cs typeface="Apple Chancery" panose="03020702040506060504" pitchFamily="66" charset="-79"/>
              </a:rPr>
              <a:t> </a:t>
            </a:r>
          </a:p>
        </p:txBody>
      </p:sp>
    </p:spTree>
    <p:extLst>
      <p:ext uri="{BB962C8B-B14F-4D97-AF65-F5344CB8AC3E}">
        <p14:creationId xmlns:p14="http://schemas.microsoft.com/office/powerpoint/2010/main" val="2052894882"/>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FDE3F-786E-BD41-BC3C-9728848D3A9C}"/>
              </a:ext>
            </a:extLst>
          </p:cNvPr>
          <p:cNvSpPr>
            <a:spLocks noGrp="1"/>
          </p:cNvSpPr>
          <p:nvPr>
            <p:ph type="title"/>
          </p:nvPr>
        </p:nvSpPr>
        <p:spPr/>
        <p:txBody>
          <a:bodyPr/>
          <a:lstStyle/>
          <a:p>
            <a:r>
              <a:rPr lang="it-IT" dirty="0"/>
              <a:t>attuazione</a:t>
            </a:r>
          </a:p>
        </p:txBody>
      </p:sp>
      <p:sp>
        <p:nvSpPr>
          <p:cNvPr id="3" name="Segnaposto testo 2">
            <a:extLst>
              <a:ext uri="{FF2B5EF4-FFF2-40B4-BE49-F238E27FC236}">
                <a16:creationId xmlns:a16="http://schemas.microsoft.com/office/drawing/2014/main" id="{7B1E9A1B-DF62-7E4A-8935-CFDE9080E4A6}"/>
              </a:ext>
            </a:extLst>
          </p:cNvPr>
          <p:cNvSpPr>
            <a:spLocks noGrp="1"/>
          </p:cNvSpPr>
          <p:nvPr>
            <p:ph type="body" idx="1"/>
          </p:nvPr>
        </p:nvSpPr>
        <p:spPr/>
        <p:txBody>
          <a:bodyPr/>
          <a:lstStyle/>
          <a:p>
            <a:r>
              <a:rPr lang="it-IT" sz="3600" dirty="0"/>
              <a:t>Tavolo di indirizzo e verifica </a:t>
            </a:r>
          </a:p>
        </p:txBody>
      </p:sp>
    </p:spTree>
    <p:extLst>
      <p:ext uri="{BB962C8B-B14F-4D97-AF65-F5344CB8AC3E}">
        <p14:creationId xmlns:p14="http://schemas.microsoft.com/office/powerpoint/2010/main" val="354397354"/>
      </p:ext>
    </p:extLst>
  </p:cSld>
  <p:clrMapOvr>
    <a:masterClrMapping/>
  </p:clrMapOvr>
  <mc:AlternateContent xmlns:mc="http://schemas.openxmlformats.org/markup-compatibility/2006">
    <mc:Choice xmlns:p14="http://schemas.microsoft.com/office/powerpoint/2010/main" Requires="p14">
      <p:transition spd="slow" p14:dur="1250" advTm="5000">
        <p14:switch dir="r"/>
      </p:transition>
    </mc:Choice>
    <mc:Fallback>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E0346DAC-BA79-1C42-96BF-EB4DB24C2ACC}"/>
              </a:ext>
            </a:extLst>
          </p:cNvPr>
          <p:cNvGraphicFramePr/>
          <p:nvPr>
            <p:extLst>
              <p:ext uri="{D42A27DB-BD31-4B8C-83A1-F6EECF244321}">
                <p14:modId xmlns:p14="http://schemas.microsoft.com/office/powerpoint/2010/main" val="2141748224"/>
              </p:ext>
            </p:extLst>
          </p:nvPr>
        </p:nvGraphicFramePr>
        <p:xfrm>
          <a:off x="87923" y="123092"/>
          <a:ext cx="12016154" cy="661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5750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graphicEl>
                                              <a:dgm id="{D227A5A7-85E0-CB4A-81A8-D64C0E959B86}"/>
                                            </p:graphicEl>
                                          </p:spTgt>
                                        </p:tgtEl>
                                        <p:attrNameLst>
                                          <p:attrName>style.visibility</p:attrName>
                                        </p:attrNameLst>
                                      </p:cBhvr>
                                      <p:to>
                                        <p:strVal val="visible"/>
                                      </p:to>
                                    </p:set>
                                    <p:animEffect transition="in" filter="fade">
                                      <p:cBhvr>
                                        <p:cTn id="7" dur="1000"/>
                                        <p:tgtEl>
                                          <p:spTgt spid="2">
                                            <p:graphicEl>
                                              <a:dgm id="{D227A5A7-85E0-CB4A-81A8-D64C0E959B86}"/>
                                            </p:graphicEl>
                                          </p:spTgt>
                                        </p:tgtEl>
                                      </p:cBhvr>
                                    </p:animEffect>
                                    <p:anim calcmode="lin" valueType="num">
                                      <p:cBhvr>
                                        <p:cTn id="8" dur="1000" fill="hold"/>
                                        <p:tgtEl>
                                          <p:spTgt spid="2">
                                            <p:graphicEl>
                                              <a:dgm id="{D227A5A7-85E0-CB4A-81A8-D64C0E959B86}"/>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2">
                                            <p:graphicEl>
                                              <a:dgm id="{D227A5A7-85E0-CB4A-81A8-D64C0E959B86}"/>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graphicEl>
                                              <a:dgm id="{D227A5A7-85E0-CB4A-81A8-D64C0E959B86}"/>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graphicEl>
                                              <a:dgm id="{F4400170-B664-4043-A945-9F69FF9F4C30}"/>
                                            </p:graphicEl>
                                          </p:spTgt>
                                        </p:tgtEl>
                                        <p:attrNameLst>
                                          <p:attrName>style.visibility</p:attrName>
                                        </p:attrNameLst>
                                      </p:cBhvr>
                                      <p:to>
                                        <p:strVal val="visible"/>
                                      </p:to>
                                    </p:set>
                                    <p:animEffect transition="in" filter="fade">
                                      <p:cBhvr>
                                        <p:cTn id="15" dur="1000"/>
                                        <p:tgtEl>
                                          <p:spTgt spid="2">
                                            <p:graphicEl>
                                              <a:dgm id="{F4400170-B664-4043-A945-9F69FF9F4C30}"/>
                                            </p:graphicEl>
                                          </p:spTgt>
                                        </p:tgtEl>
                                      </p:cBhvr>
                                    </p:animEffect>
                                    <p:anim calcmode="lin" valueType="num">
                                      <p:cBhvr>
                                        <p:cTn id="16" dur="1000" fill="hold"/>
                                        <p:tgtEl>
                                          <p:spTgt spid="2">
                                            <p:graphicEl>
                                              <a:dgm id="{F4400170-B664-4043-A945-9F69FF9F4C30}"/>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graphicEl>
                                              <a:dgm id="{F4400170-B664-4043-A945-9F69FF9F4C30}"/>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graphicEl>
                                              <a:dgm id="{F4400170-B664-4043-A945-9F69FF9F4C30}"/>
                                            </p:graphic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
                                            <p:graphicEl>
                                              <a:dgm id="{0508FAB1-C2EC-9748-B38E-847FC49CEB6F}"/>
                                            </p:graphicEl>
                                          </p:spTgt>
                                        </p:tgtEl>
                                        <p:attrNameLst>
                                          <p:attrName>style.visibility</p:attrName>
                                        </p:attrNameLst>
                                      </p:cBhvr>
                                      <p:to>
                                        <p:strVal val="visible"/>
                                      </p:to>
                                    </p:set>
                                    <p:animEffect transition="in" filter="fade">
                                      <p:cBhvr>
                                        <p:cTn id="21" dur="1000"/>
                                        <p:tgtEl>
                                          <p:spTgt spid="2">
                                            <p:graphicEl>
                                              <a:dgm id="{0508FAB1-C2EC-9748-B38E-847FC49CEB6F}"/>
                                            </p:graphicEl>
                                          </p:spTgt>
                                        </p:tgtEl>
                                      </p:cBhvr>
                                    </p:animEffect>
                                    <p:anim calcmode="lin" valueType="num">
                                      <p:cBhvr>
                                        <p:cTn id="22" dur="1000" fill="hold"/>
                                        <p:tgtEl>
                                          <p:spTgt spid="2">
                                            <p:graphicEl>
                                              <a:dgm id="{0508FAB1-C2EC-9748-B38E-847FC49CEB6F}"/>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graphicEl>
                                              <a:dgm id="{0508FAB1-C2EC-9748-B38E-847FC49CEB6F}"/>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graphicEl>
                                              <a:dgm id="{0508FAB1-C2EC-9748-B38E-847FC49CEB6F}"/>
                                            </p:graphic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
                                            <p:graphicEl>
                                              <a:dgm id="{D5C5C546-8675-7D4B-8176-5394B6C87935}"/>
                                            </p:graphicEl>
                                          </p:spTgt>
                                        </p:tgtEl>
                                        <p:attrNameLst>
                                          <p:attrName>style.visibility</p:attrName>
                                        </p:attrNameLst>
                                      </p:cBhvr>
                                      <p:to>
                                        <p:strVal val="visible"/>
                                      </p:to>
                                    </p:set>
                                    <p:animEffect transition="in" filter="fade">
                                      <p:cBhvr>
                                        <p:cTn id="27" dur="1000"/>
                                        <p:tgtEl>
                                          <p:spTgt spid="2">
                                            <p:graphicEl>
                                              <a:dgm id="{D5C5C546-8675-7D4B-8176-5394B6C87935}"/>
                                            </p:graphicEl>
                                          </p:spTgt>
                                        </p:tgtEl>
                                      </p:cBhvr>
                                    </p:animEffect>
                                    <p:anim calcmode="lin" valueType="num">
                                      <p:cBhvr>
                                        <p:cTn id="28" dur="1000" fill="hold"/>
                                        <p:tgtEl>
                                          <p:spTgt spid="2">
                                            <p:graphicEl>
                                              <a:dgm id="{D5C5C546-8675-7D4B-8176-5394B6C87935}"/>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2">
                                            <p:graphicEl>
                                              <a:dgm id="{D5C5C546-8675-7D4B-8176-5394B6C87935}"/>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graphicEl>
                                              <a:dgm id="{D5C5C546-8675-7D4B-8176-5394B6C87935}"/>
                                            </p:graphic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
                                            <p:graphicEl>
                                              <a:dgm id="{24FE4F5B-0281-614F-B1F7-2A5F878861FE}"/>
                                            </p:graphicEl>
                                          </p:spTgt>
                                        </p:tgtEl>
                                        <p:attrNameLst>
                                          <p:attrName>style.visibility</p:attrName>
                                        </p:attrNameLst>
                                      </p:cBhvr>
                                      <p:to>
                                        <p:strVal val="visible"/>
                                      </p:to>
                                    </p:set>
                                    <p:animEffect transition="in" filter="fade">
                                      <p:cBhvr>
                                        <p:cTn id="33" dur="1000"/>
                                        <p:tgtEl>
                                          <p:spTgt spid="2">
                                            <p:graphicEl>
                                              <a:dgm id="{24FE4F5B-0281-614F-B1F7-2A5F878861FE}"/>
                                            </p:graphicEl>
                                          </p:spTgt>
                                        </p:tgtEl>
                                      </p:cBhvr>
                                    </p:animEffect>
                                    <p:anim calcmode="lin" valueType="num">
                                      <p:cBhvr>
                                        <p:cTn id="34" dur="1000" fill="hold"/>
                                        <p:tgtEl>
                                          <p:spTgt spid="2">
                                            <p:graphicEl>
                                              <a:dgm id="{24FE4F5B-0281-614F-B1F7-2A5F878861FE}"/>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graphicEl>
                                              <a:dgm id="{24FE4F5B-0281-614F-B1F7-2A5F878861FE}"/>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graphicEl>
                                              <a:dgm id="{24FE4F5B-0281-614F-B1F7-2A5F878861FE}"/>
                                            </p:graphic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2">
                                            <p:graphicEl>
                                              <a:dgm id="{BB55D070-8FF0-8D46-ABEC-11523C90256C}"/>
                                            </p:graphicEl>
                                          </p:spTgt>
                                        </p:tgtEl>
                                        <p:attrNameLst>
                                          <p:attrName>style.visibility</p:attrName>
                                        </p:attrNameLst>
                                      </p:cBhvr>
                                      <p:to>
                                        <p:strVal val="visible"/>
                                      </p:to>
                                    </p:set>
                                    <p:animEffect transition="in" filter="fade">
                                      <p:cBhvr>
                                        <p:cTn id="41" dur="1000"/>
                                        <p:tgtEl>
                                          <p:spTgt spid="2">
                                            <p:graphicEl>
                                              <a:dgm id="{BB55D070-8FF0-8D46-ABEC-11523C90256C}"/>
                                            </p:graphicEl>
                                          </p:spTgt>
                                        </p:tgtEl>
                                      </p:cBhvr>
                                    </p:animEffect>
                                    <p:anim calcmode="lin" valueType="num">
                                      <p:cBhvr>
                                        <p:cTn id="42" dur="1000" fill="hold"/>
                                        <p:tgtEl>
                                          <p:spTgt spid="2">
                                            <p:graphicEl>
                                              <a:dgm id="{BB55D070-8FF0-8D46-ABEC-11523C90256C}"/>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2">
                                            <p:graphicEl>
                                              <a:dgm id="{BB55D070-8FF0-8D46-ABEC-11523C90256C}"/>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graphicEl>
                                              <a:dgm id="{BB55D070-8FF0-8D46-ABEC-11523C90256C}"/>
                                            </p:graphic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2">
                                            <p:graphicEl>
                                              <a:dgm id="{F410FE70-363E-1C48-9A82-5A129FBC4DB8}"/>
                                            </p:graphicEl>
                                          </p:spTgt>
                                        </p:tgtEl>
                                        <p:attrNameLst>
                                          <p:attrName>style.visibility</p:attrName>
                                        </p:attrNameLst>
                                      </p:cBhvr>
                                      <p:to>
                                        <p:strVal val="visible"/>
                                      </p:to>
                                    </p:set>
                                    <p:animEffect transition="in" filter="fade">
                                      <p:cBhvr>
                                        <p:cTn id="47" dur="1000"/>
                                        <p:tgtEl>
                                          <p:spTgt spid="2">
                                            <p:graphicEl>
                                              <a:dgm id="{F410FE70-363E-1C48-9A82-5A129FBC4DB8}"/>
                                            </p:graphicEl>
                                          </p:spTgt>
                                        </p:tgtEl>
                                      </p:cBhvr>
                                    </p:animEffect>
                                    <p:anim calcmode="lin" valueType="num">
                                      <p:cBhvr>
                                        <p:cTn id="48" dur="1000" fill="hold"/>
                                        <p:tgtEl>
                                          <p:spTgt spid="2">
                                            <p:graphicEl>
                                              <a:dgm id="{F410FE70-363E-1C48-9A82-5A129FBC4DB8}"/>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graphicEl>
                                              <a:dgm id="{F410FE70-363E-1C48-9A82-5A129FBC4DB8}"/>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graphicEl>
                                              <a:dgm id="{F410FE70-363E-1C48-9A82-5A129FBC4DB8}"/>
                                            </p:graphic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
                                            <p:graphicEl>
                                              <a:dgm id="{C1641C4A-9CDA-914A-9C9B-E07709FCC7BF}"/>
                                            </p:graphicEl>
                                          </p:spTgt>
                                        </p:tgtEl>
                                        <p:attrNameLst>
                                          <p:attrName>style.visibility</p:attrName>
                                        </p:attrNameLst>
                                      </p:cBhvr>
                                      <p:to>
                                        <p:strVal val="visible"/>
                                      </p:to>
                                    </p:set>
                                    <p:animEffect transition="in" filter="fade">
                                      <p:cBhvr>
                                        <p:cTn id="53" dur="1000"/>
                                        <p:tgtEl>
                                          <p:spTgt spid="2">
                                            <p:graphicEl>
                                              <a:dgm id="{C1641C4A-9CDA-914A-9C9B-E07709FCC7BF}"/>
                                            </p:graphicEl>
                                          </p:spTgt>
                                        </p:tgtEl>
                                      </p:cBhvr>
                                    </p:animEffect>
                                    <p:anim calcmode="lin" valueType="num">
                                      <p:cBhvr>
                                        <p:cTn id="54" dur="1000" fill="hold"/>
                                        <p:tgtEl>
                                          <p:spTgt spid="2">
                                            <p:graphicEl>
                                              <a:dgm id="{C1641C4A-9CDA-914A-9C9B-E07709FCC7BF}"/>
                                            </p:graphicEl>
                                          </p:spTgt>
                                        </p:tgtEl>
                                        <p:attrNameLst>
                                          <p:attrName>ppt_x</p:attrName>
                                        </p:attrNameLst>
                                      </p:cBhvr>
                                      <p:tavLst>
                                        <p:tav tm="0">
                                          <p:val>
                                            <p:strVal val="#ppt_x"/>
                                          </p:val>
                                        </p:tav>
                                        <p:tav tm="100000">
                                          <p:val>
                                            <p:strVal val="#ppt_x"/>
                                          </p:val>
                                        </p:tav>
                                      </p:tavLst>
                                    </p:anim>
                                    <p:anim calcmode="lin" valueType="num">
                                      <p:cBhvr>
                                        <p:cTn id="55" dur="900" decel="100000" fill="hold"/>
                                        <p:tgtEl>
                                          <p:spTgt spid="2">
                                            <p:graphicEl>
                                              <a:dgm id="{C1641C4A-9CDA-914A-9C9B-E07709FCC7BF}"/>
                                            </p:graphic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
                                            <p:graphicEl>
                                              <a:dgm id="{C1641C4A-9CDA-914A-9C9B-E07709FCC7BF}"/>
                                            </p:graphic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2">
                                            <p:graphicEl>
                                              <a:dgm id="{CF5EBECB-C883-734C-A06A-142C79B7932A}"/>
                                            </p:graphicEl>
                                          </p:spTgt>
                                        </p:tgtEl>
                                        <p:attrNameLst>
                                          <p:attrName>style.visibility</p:attrName>
                                        </p:attrNameLst>
                                      </p:cBhvr>
                                      <p:to>
                                        <p:strVal val="visible"/>
                                      </p:to>
                                    </p:set>
                                    <p:animEffect transition="in" filter="fade">
                                      <p:cBhvr>
                                        <p:cTn id="59" dur="1000"/>
                                        <p:tgtEl>
                                          <p:spTgt spid="2">
                                            <p:graphicEl>
                                              <a:dgm id="{CF5EBECB-C883-734C-A06A-142C79B7932A}"/>
                                            </p:graphicEl>
                                          </p:spTgt>
                                        </p:tgtEl>
                                      </p:cBhvr>
                                    </p:animEffect>
                                    <p:anim calcmode="lin" valueType="num">
                                      <p:cBhvr>
                                        <p:cTn id="60" dur="1000" fill="hold"/>
                                        <p:tgtEl>
                                          <p:spTgt spid="2">
                                            <p:graphicEl>
                                              <a:dgm id="{CF5EBECB-C883-734C-A06A-142C79B7932A}"/>
                                            </p:graphicEl>
                                          </p:spTgt>
                                        </p:tgtEl>
                                        <p:attrNameLst>
                                          <p:attrName>ppt_x</p:attrName>
                                        </p:attrNameLst>
                                      </p:cBhvr>
                                      <p:tavLst>
                                        <p:tav tm="0">
                                          <p:val>
                                            <p:strVal val="#ppt_x"/>
                                          </p:val>
                                        </p:tav>
                                        <p:tav tm="100000">
                                          <p:val>
                                            <p:strVal val="#ppt_x"/>
                                          </p:val>
                                        </p:tav>
                                      </p:tavLst>
                                    </p:anim>
                                    <p:anim calcmode="lin" valueType="num">
                                      <p:cBhvr>
                                        <p:cTn id="61" dur="900" decel="100000" fill="hold"/>
                                        <p:tgtEl>
                                          <p:spTgt spid="2">
                                            <p:graphicEl>
                                              <a:dgm id="{CF5EBECB-C883-734C-A06A-142C79B7932A}"/>
                                            </p:graphic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
                                            <p:graphicEl>
                                              <a:dgm id="{CF5EBECB-C883-734C-A06A-142C79B7932A}"/>
                                            </p:graphicEl>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
                                            <p:graphicEl>
                                              <a:dgm id="{F0CCFFEB-ABE0-194F-A01C-01AD5F1E9714}"/>
                                            </p:graphicEl>
                                          </p:spTgt>
                                        </p:tgtEl>
                                        <p:attrNameLst>
                                          <p:attrName>style.visibility</p:attrName>
                                        </p:attrNameLst>
                                      </p:cBhvr>
                                      <p:to>
                                        <p:strVal val="visible"/>
                                      </p:to>
                                    </p:set>
                                    <p:animEffect transition="in" filter="fade">
                                      <p:cBhvr>
                                        <p:cTn id="65" dur="1000"/>
                                        <p:tgtEl>
                                          <p:spTgt spid="2">
                                            <p:graphicEl>
                                              <a:dgm id="{F0CCFFEB-ABE0-194F-A01C-01AD5F1E9714}"/>
                                            </p:graphicEl>
                                          </p:spTgt>
                                        </p:tgtEl>
                                      </p:cBhvr>
                                    </p:animEffect>
                                    <p:anim calcmode="lin" valueType="num">
                                      <p:cBhvr>
                                        <p:cTn id="66" dur="1000" fill="hold"/>
                                        <p:tgtEl>
                                          <p:spTgt spid="2">
                                            <p:graphicEl>
                                              <a:dgm id="{F0CCFFEB-ABE0-194F-A01C-01AD5F1E9714}"/>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0CCFFEB-ABE0-194F-A01C-01AD5F1E9714}"/>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0CCFFEB-ABE0-194F-A01C-01AD5F1E9714}"/>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6F8A6377-3A27-B34C-9415-E79A922D494E}"/>
                                            </p:graphicEl>
                                          </p:spTgt>
                                        </p:tgtEl>
                                        <p:attrNameLst>
                                          <p:attrName>style.visibility</p:attrName>
                                        </p:attrNameLst>
                                      </p:cBhvr>
                                      <p:to>
                                        <p:strVal val="visible"/>
                                      </p:to>
                                    </p:set>
                                    <p:animEffect transition="in" filter="fade">
                                      <p:cBhvr>
                                        <p:cTn id="71" dur="1000"/>
                                        <p:tgtEl>
                                          <p:spTgt spid="2">
                                            <p:graphicEl>
                                              <a:dgm id="{6F8A6377-3A27-B34C-9415-E79A922D494E}"/>
                                            </p:graphicEl>
                                          </p:spTgt>
                                        </p:tgtEl>
                                      </p:cBhvr>
                                    </p:animEffect>
                                    <p:anim calcmode="lin" valueType="num">
                                      <p:cBhvr>
                                        <p:cTn id="72" dur="1000" fill="hold"/>
                                        <p:tgtEl>
                                          <p:spTgt spid="2">
                                            <p:graphicEl>
                                              <a:dgm id="{6F8A6377-3A27-B34C-9415-E79A922D494E}"/>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6F8A6377-3A27-B34C-9415-E79A922D494E}"/>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6F8A6377-3A27-B34C-9415-E79A922D494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AtOnc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9"/>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68DA7262-16B8-DF4C-8692-A082B590403F}"/>
              </a:ext>
            </a:extLst>
          </p:cNvPr>
          <p:cNvGraphicFramePr/>
          <p:nvPr>
            <p:extLst>
              <p:ext uri="{D42A27DB-BD31-4B8C-83A1-F6EECF244321}">
                <p14:modId xmlns:p14="http://schemas.microsoft.com/office/powerpoint/2010/main" val="3884639396"/>
              </p:ext>
            </p:extLst>
          </p:nvPr>
        </p:nvGraphicFramePr>
        <p:xfrm>
          <a:off x="1513742" y="0"/>
          <a:ext cx="916451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e 9">
            <a:extLst>
              <a:ext uri="{FF2B5EF4-FFF2-40B4-BE49-F238E27FC236}">
                <a16:creationId xmlns:a16="http://schemas.microsoft.com/office/drawing/2014/main" id="{3AF6FB30-E0CF-1C4B-9ACE-246504895218}"/>
              </a:ext>
            </a:extLst>
          </p:cNvPr>
          <p:cNvSpPr/>
          <p:nvPr/>
        </p:nvSpPr>
        <p:spPr>
          <a:xfrm>
            <a:off x="4984748" y="2317750"/>
            <a:ext cx="2222500" cy="2222500"/>
          </a:xfrm>
          <a:prstGeom prst="ellipse">
            <a:avLst/>
          </a:prstGeom>
          <a:ln/>
          <a:effectLst>
            <a:outerShdw blurRad="127000" dist="139700" dir="5400000" sx="103000" sy="103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7338F241-1FC5-854D-ACAA-A4359E8D45A0}"/>
              </a:ext>
            </a:extLst>
          </p:cNvPr>
          <p:cNvSpPr txBox="1"/>
          <p:nvPr/>
        </p:nvSpPr>
        <p:spPr>
          <a:xfrm>
            <a:off x="5063504" y="3075057"/>
            <a:ext cx="2064989" cy="707886"/>
          </a:xfrm>
          <a:prstGeom prst="rect">
            <a:avLst/>
          </a:prstGeom>
          <a:noFill/>
        </p:spPr>
        <p:txBody>
          <a:bodyPr wrap="none" rtlCol="0">
            <a:spAutoFit/>
          </a:bodyPr>
          <a:lstStyle/>
          <a:p>
            <a:r>
              <a:rPr lang="it-IT" sz="4000" dirty="0">
                <a:solidFill>
                  <a:schemeClr val="bg1"/>
                </a:solidFill>
                <a:effectLst>
                  <a:outerShdw blurRad="50800" dist="38100" dir="2700000" algn="tl" rotWithShape="0">
                    <a:prstClr val="black">
                      <a:alpha val="40000"/>
                    </a:prstClr>
                  </a:outerShdw>
                </a:effectLst>
              </a:rPr>
              <a:t>UTILITÀ</a:t>
            </a:r>
          </a:p>
        </p:txBody>
      </p:sp>
    </p:spTree>
    <p:extLst>
      <p:ext uri="{BB962C8B-B14F-4D97-AF65-F5344CB8AC3E}">
        <p14:creationId xmlns:p14="http://schemas.microsoft.com/office/powerpoint/2010/main" val="34934599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60AEB66-F5AB-4E96-A42D-F04C07776808}"/>
              </a:ext>
            </a:extLst>
          </p:cNvPr>
          <p:cNvSpPr/>
          <p:nvPr/>
        </p:nvSpPr>
        <p:spPr>
          <a:xfrm>
            <a:off x="2027275" y="1814625"/>
            <a:ext cx="4224965" cy="461665"/>
          </a:xfrm>
          <a:prstGeom prst="rect">
            <a:avLst/>
          </a:prstGeom>
        </p:spPr>
        <p:txBody>
          <a:bodyPr wrap="square">
            <a:spAutoFit/>
          </a:bodyPr>
          <a:lstStyle/>
          <a:p>
            <a:r>
              <a:rPr lang="it-IT" sz="2400"/>
              <a:t> </a:t>
            </a:r>
          </a:p>
        </p:txBody>
      </p:sp>
      <p:sp>
        <p:nvSpPr>
          <p:cNvPr id="6" name="Titolo 5">
            <a:extLst>
              <a:ext uri="{FF2B5EF4-FFF2-40B4-BE49-F238E27FC236}">
                <a16:creationId xmlns:a16="http://schemas.microsoft.com/office/drawing/2014/main" id="{0915E669-BCE5-4C08-893F-D2FC6699E088}"/>
              </a:ext>
            </a:extLst>
          </p:cNvPr>
          <p:cNvSpPr>
            <a:spLocks noGrp="1"/>
          </p:cNvSpPr>
          <p:nvPr>
            <p:ph type="title"/>
          </p:nvPr>
        </p:nvSpPr>
        <p:spPr>
          <a:xfrm>
            <a:off x="415600" y="184298"/>
            <a:ext cx="11360800" cy="1034903"/>
          </a:xfrm>
        </p:spPr>
        <p:txBody>
          <a:bodyPr/>
          <a:lstStyle/>
          <a:p>
            <a:r>
              <a:rPr lang="it-IT"/>
              <a:t>statistiche da segnalare</a:t>
            </a:r>
          </a:p>
        </p:txBody>
      </p:sp>
      <p:pic>
        <p:nvPicPr>
          <p:cNvPr id="7" name="Immagine 6" descr="Immagine che contiene testo, mappa&#10;&#10;Descrizione generata automaticamente">
            <a:extLst>
              <a:ext uri="{FF2B5EF4-FFF2-40B4-BE49-F238E27FC236}">
                <a16:creationId xmlns:a16="http://schemas.microsoft.com/office/drawing/2014/main" id="{3C87E65C-9B10-4644-8559-257D678BA7EC}"/>
              </a:ext>
            </a:extLst>
          </p:cNvPr>
          <p:cNvPicPr>
            <a:picLocks noChangeAspect="1"/>
          </p:cNvPicPr>
          <p:nvPr/>
        </p:nvPicPr>
        <p:blipFill rotWithShape="1">
          <a:blip r:embed="rId3">
            <a:extLst>
              <a:ext uri="{28A0092B-C50C-407E-A947-70E740481C1C}">
                <a14:useLocalDpi xmlns:a14="http://schemas.microsoft.com/office/drawing/2010/main" val="0"/>
              </a:ext>
            </a:extLst>
          </a:blip>
          <a:srcRect r="38578" b="2110"/>
          <a:stretch/>
        </p:blipFill>
        <p:spPr>
          <a:xfrm>
            <a:off x="415600" y="1170215"/>
            <a:ext cx="5389804" cy="5274520"/>
          </a:xfrm>
          <a:prstGeom prst="rect">
            <a:avLst/>
          </a:prstGeom>
        </p:spPr>
      </p:pic>
      <p:grpSp>
        <p:nvGrpSpPr>
          <p:cNvPr id="5" name="Gruppo 4">
            <a:extLst>
              <a:ext uri="{FF2B5EF4-FFF2-40B4-BE49-F238E27FC236}">
                <a16:creationId xmlns:a16="http://schemas.microsoft.com/office/drawing/2014/main" id="{8EC1624B-0920-514B-848F-6E2E0AE66D4D}"/>
              </a:ext>
            </a:extLst>
          </p:cNvPr>
          <p:cNvGrpSpPr/>
          <p:nvPr/>
        </p:nvGrpSpPr>
        <p:grpSpPr>
          <a:xfrm>
            <a:off x="5805404" y="1219200"/>
            <a:ext cx="6386596" cy="5454502"/>
            <a:chOff x="5805404" y="1219200"/>
            <a:chExt cx="6386596" cy="5454502"/>
          </a:xfrm>
        </p:grpSpPr>
        <p:graphicFrame>
          <p:nvGraphicFramePr>
            <p:cNvPr id="8" name="Grafico 7">
              <a:extLst>
                <a:ext uri="{FF2B5EF4-FFF2-40B4-BE49-F238E27FC236}">
                  <a16:creationId xmlns:a16="http://schemas.microsoft.com/office/drawing/2014/main" id="{2694A79C-5853-514C-BF92-60CD9E91B375}"/>
                </a:ext>
              </a:extLst>
            </p:cNvPr>
            <p:cNvGraphicFramePr/>
            <p:nvPr>
              <p:extLst>
                <p:ext uri="{D42A27DB-BD31-4B8C-83A1-F6EECF244321}">
                  <p14:modId xmlns:p14="http://schemas.microsoft.com/office/powerpoint/2010/main" val="1727647718"/>
                </p:ext>
              </p:extLst>
            </p:nvPr>
          </p:nvGraphicFramePr>
          <p:xfrm>
            <a:off x="5805404" y="1219200"/>
            <a:ext cx="6386596" cy="5010149"/>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a:extLst>
                <a:ext uri="{FF2B5EF4-FFF2-40B4-BE49-F238E27FC236}">
                  <a16:creationId xmlns:a16="http://schemas.microsoft.com/office/drawing/2014/main" id="{7259AE6C-5F72-FD4D-AD78-81D987E12C37}"/>
                </a:ext>
              </a:extLst>
            </p:cNvPr>
            <p:cNvSpPr txBox="1"/>
            <p:nvPr/>
          </p:nvSpPr>
          <p:spPr>
            <a:xfrm>
              <a:off x="6252240" y="6304370"/>
              <a:ext cx="4738798" cy="369332"/>
            </a:xfrm>
            <a:prstGeom prst="rect">
              <a:avLst/>
            </a:prstGeom>
            <a:noFill/>
          </p:spPr>
          <p:txBody>
            <a:bodyPr wrap="none" rtlCol="0" anchor="t">
              <a:spAutoFit/>
            </a:bodyPr>
            <a:lstStyle/>
            <a:p>
              <a:r>
                <a:rPr lang="it-IT" dirty="0"/>
                <a:t>Fonte: Libera e Libera Regione Lombardia </a:t>
              </a:r>
            </a:p>
          </p:txBody>
        </p:sp>
      </p:grpSp>
      <p:sp>
        <p:nvSpPr>
          <p:cNvPr id="3" name="Personalizzato 2">
            <a:hlinkClick r:id="rId5" highlightClick="1"/>
            <a:extLst>
              <a:ext uri="{FF2B5EF4-FFF2-40B4-BE49-F238E27FC236}">
                <a16:creationId xmlns:a16="http://schemas.microsoft.com/office/drawing/2014/main" id="{E8E878CA-728B-9D4C-AE7F-14A3C9ACD247}"/>
              </a:ext>
            </a:extLst>
          </p:cNvPr>
          <p:cNvSpPr/>
          <p:nvPr/>
        </p:nvSpPr>
        <p:spPr>
          <a:xfrm>
            <a:off x="2521131" y="1463040"/>
            <a:ext cx="209006" cy="22206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40606339"/>
      </p:ext>
    </p:extLst>
  </p:cSld>
  <p:clrMapOvr>
    <a:masterClrMapping/>
  </p:clrMapOvr>
  <mc:AlternateContent xmlns:mc="http://schemas.openxmlformats.org/markup-compatibility/2006">
    <mc:Choice xmlns:p14="http://schemas.microsoft.com/office/powerpoint/2010/main" Requires="p14">
      <p:transition spd="slow" p14:dur="4000" advTm="10000">
        <p14:vortex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9D2231-0BE0-4F2E-993A-97C202949FA3}"/>
              </a:ext>
            </a:extLst>
          </p:cNvPr>
          <p:cNvSpPr>
            <a:spLocks noGrp="1"/>
          </p:cNvSpPr>
          <p:nvPr>
            <p:ph type="title"/>
          </p:nvPr>
        </p:nvSpPr>
        <p:spPr>
          <a:xfrm>
            <a:off x="531415" y="284583"/>
            <a:ext cx="11360800" cy="763600"/>
          </a:xfrm>
        </p:spPr>
        <p:txBody>
          <a:bodyPr>
            <a:normAutofit fontScale="90000"/>
          </a:bodyPr>
          <a:lstStyle/>
          <a:p>
            <a:pPr algn="ctr"/>
            <a:r>
              <a:rPr lang="it-IT"/>
              <a:t>Regione Lombardia più nello specifico</a:t>
            </a:r>
          </a:p>
        </p:txBody>
      </p:sp>
      <p:graphicFrame>
        <p:nvGraphicFramePr>
          <p:cNvPr id="3" name="Grafico 2">
            <a:extLst>
              <a:ext uri="{FF2B5EF4-FFF2-40B4-BE49-F238E27FC236}">
                <a16:creationId xmlns:a16="http://schemas.microsoft.com/office/drawing/2014/main" id="{C29DF668-E8FD-E24D-86EA-F0D426BB028A}"/>
              </a:ext>
            </a:extLst>
          </p:cNvPr>
          <p:cNvGraphicFramePr/>
          <p:nvPr>
            <p:extLst>
              <p:ext uri="{D42A27DB-BD31-4B8C-83A1-F6EECF244321}">
                <p14:modId xmlns:p14="http://schemas.microsoft.com/office/powerpoint/2010/main" val="3197095401"/>
              </p:ext>
            </p:extLst>
          </p:nvPr>
        </p:nvGraphicFramePr>
        <p:xfrm>
          <a:off x="-176836" y="1048183"/>
          <a:ext cx="5191749" cy="4972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a:extLst>
              <a:ext uri="{FF2B5EF4-FFF2-40B4-BE49-F238E27FC236}">
                <a16:creationId xmlns:a16="http://schemas.microsoft.com/office/drawing/2014/main" id="{18652832-1ABB-CC43-85A9-747508FCBC23}"/>
              </a:ext>
            </a:extLst>
          </p:cNvPr>
          <p:cNvGraphicFramePr/>
          <p:nvPr>
            <p:extLst>
              <p:ext uri="{D42A27DB-BD31-4B8C-83A1-F6EECF244321}">
                <p14:modId xmlns:p14="http://schemas.microsoft.com/office/powerpoint/2010/main" val="4178512043"/>
              </p:ext>
            </p:extLst>
          </p:nvPr>
        </p:nvGraphicFramePr>
        <p:xfrm>
          <a:off x="5014913" y="1456791"/>
          <a:ext cx="6877302" cy="5116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1737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362" y="333226"/>
            <a:ext cx="5680400" cy="1438424"/>
          </a:xfrm>
        </p:spPr>
        <p:txBody>
          <a:bodyPr>
            <a:normAutofit fontScale="90000"/>
          </a:bodyPr>
          <a:lstStyle/>
          <a:p>
            <a:r>
              <a:rPr lang="it-IT" dirty="0"/>
              <a:t>Perché è importante parlare di statistiche</a:t>
            </a:r>
          </a:p>
        </p:txBody>
      </p:sp>
      <p:graphicFrame>
        <p:nvGraphicFramePr>
          <p:cNvPr id="140" name="Diagramma 140">
            <a:extLst>
              <a:ext uri="{FF2B5EF4-FFF2-40B4-BE49-F238E27FC236}">
                <a16:creationId xmlns:a16="http://schemas.microsoft.com/office/drawing/2014/main" id="{37E354A2-BB88-42F3-92D4-BEC9507ECA5A}"/>
              </a:ext>
            </a:extLst>
          </p:cNvPr>
          <p:cNvGraphicFramePr/>
          <p:nvPr>
            <p:extLst>
              <p:ext uri="{D42A27DB-BD31-4B8C-83A1-F6EECF244321}">
                <p14:modId xmlns:p14="http://schemas.microsoft.com/office/powerpoint/2010/main" val="1776942835"/>
              </p:ext>
            </p:extLst>
          </p:nvPr>
        </p:nvGraphicFramePr>
        <p:xfrm>
          <a:off x="100013" y="142875"/>
          <a:ext cx="11858625" cy="659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1277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0">
                                            <p:graphicEl>
                                              <a:dgm id="{AA380252-778D-3043-BEFD-378AE5821CC4}"/>
                                            </p:graphicEl>
                                          </p:spTgt>
                                        </p:tgtEl>
                                        <p:attrNameLst>
                                          <p:attrName>style.visibility</p:attrName>
                                        </p:attrNameLst>
                                      </p:cBhvr>
                                      <p:to>
                                        <p:strVal val="visible"/>
                                      </p:to>
                                    </p:set>
                                    <p:anim calcmode="lin" valueType="num">
                                      <p:cBhvr additive="base">
                                        <p:cTn id="7" dur="500"/>
                                        <p:tgtEl>
                                          <p:spTgt spid="140">
                                            <p:graphicEl>
                                              <a:dgm id="{AA380252-778D-3043-BEFD-378AE5821CC4}"/>
                                            </p:graphicEl>
                                          </p:spTgt>
                                        </p:tgtEl>
                                        <p:attrNameLst>
                                          <p:attrName>ppt_x</p:attrName>
                                        </p:attrNameLst>
                                      </p:cBhvr>
                                      <p:tavLst>
                                        <p:tav tm="0">
                                          <p:val>
                                            <p:strVal val="#ppt_x+#ppt_w*1.125000"/>
                                          </p:val>
                                        </p:tav>
                                        <p:tav tm="100000">
                                          <p:val>
                                            <p:strVal val="#ppt_x"/>
                                          </p:val>
                                        </p:tav>
                                      </p:tavLst>
                                    </p:anim>
                                    <p:animEffect transition="in" filter="wipe(left)">
                                      <p:cBhvr>
                                        <p:cTn id="8" dur="500"/>
                                        <p:tgtEl>
                                          <p:spTgt spid="140">
                                            <p:graphicEl>
                                              <a:dgm id="{AA380252-778D-3043-BEFD-378AE5821CC4}"/>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40">
                                            <p:graphicEl>
                                              <a:dgm id="{DEBE2D19-62DF-FA4F-B584-D4A2B64FA469}"/>
                                            </p:graphicEl>
                                          </p:spTgt>
                                        </p:tgtEl>
                                        <p:attrNameLst>
                                          <p:attrName>style.visibility</p:attrName>
                                        </p:attrNameLst>
                                      </p:cBhvr>
                                      <p:to>
                                        <p:strVal val="visible"/>
                                      </p:to>
                                    </p:set>
                                    <p:anim calcmode="lin" valueType="num">
                                      <p:cBhvr additive="base">
                                        <p:cTn id="13" dur="500"/>
                                        <p:tgtEl>
                                          <p:spTgt spid="140">
                                            <p:graphicEl>
                                              <a:dgm id="{DEBE2D19-62DF-FA4F-B584-D4A2B64FA469}"/>
                                            </p:graphicEl>
                                          </p:spTgt>
                                        </p:tgtEl>
                                        <p:attrNameLst>
                                          <p:attrName>ppt_x</p:attrName>
                                        </p:attrNameLst>
                                      </p:cBhvr>
                                      <p:tavLst>
                                        <p:tav tm="0">
                                          <p:val>
                                            <p:strVal val="#ppt_x+#ppt_w*1.125000"/>
                                          </p:val>
                                        </p:tav>
                                        <p:tav tm="100000">
                                          <p:val>
                                            <p:strVal val="#ppt_x"/>
                                          </p:val>
                                        </p:tav>
                                      </p:tavLst>
                                    </p:anim>
                                    <p:animEffect transition="in" filter="wipe(left)">
                                      <p:cBhvr>
                                        <p:cTn id="14" dur="500"/>
                                        <p:tgtEl>
                                          <p:spTgt spid="140">
                                            <p:graphicEl>
                                              <a:dgm id="{DEBE2D19-62DF-FA4F-B584-D4A2B64FA469}"/>
                                            </p:graphic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140">
                                            <p:graphicEl>
                                              <a:dgm id="{F222CBBB-C7F5-7E4E-8871-6C5629A5AEA9}"/>
                                            </p:graphicEl>
                                          </p:spTgt>
                                        </p:tgtEl>
                                        <p:attrNameLst>
                                          <p:attrName>style.visibility</p:attrName>
                                        </p:attrNameLst>
                                      </p:cBhvr>
                                      <p:to>
                                        <p:strVal val="visible"/>
                                      </p:to>
                                    </p:set>
                                    <p:anim calcmode="lin" valueType="num">
                                      <p:cBhvr additive="base">
                                        <p:cTn id="17" dur="500"/>
                                        <p:tgtEl>
                                          <p:spTgt spid="140">
                                            <p:graphicEl>
                                              <a:dgm id="{F222CBBB-C7F5-7E4E-8871-6C5629A5AEA9}"/>
                                            </p:graphicEl>
                                          </p:spTgt>
                                        </p:tgtEl>
                                        <p:attrNameLst>
                                          <p:attrName>ppt_x</p:attrName>
                                        </p:attrNameLst>
                                      </p:cBhvr>
                                      <p:tavLst>
                                        <p:tav tm="0">
                                          <p:val>
                                            <p:strVal val="#ppt_x+#ppt_w*1.125000"/>
                                          </p:val>
                                        </p:tav>
                                        <p:tav tm="100000">
                                          <p:val>
                                            <p:strVal val="#ppt_x"/>
                                          </p:val>
                                        </p:tav>
                                      </p:tavLst>
                                    </p:anim>
                                    <p:animEffect transition="in" filter="wipe(left)">
                                      <p:cBhvr>
                                        <p:cTn id="18" dur="500"/>
                                        <p:tgtEl>
                                          <p:spTgt spid="140">
                                            <p:graphicEl>
                                              <a:dgm id="{F222CBBB-C7F5-7E4E-8871-6C5629A5AEA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40">
                                            <p:graphicEl>
                                              <a:dgm id="{3FFFF808-A5F2-0542-B7AC-773150C54515}"/>
                                            </p:graphicEl>
                                          </p:spTgt>
                                        </p:tgtEl>
                                        <p:attrNameLst>
                                          <p:attrName>style.visibility</p:attrName>
                                        </p:attrNameLst>
                                      </p:cBhvr>
                                      <p:to>
                                        <p:strVal val="visible"/>
                                      </p:to>
                                    </p:set>
                                    <p:anim calcmode="lin" valueType="num">
                                      <p:cBhvr additive="base">
                                        <p:cTn id="23" dur="500"/>
                                        <p:tgtEl>
                                          <p:spTgt spid="140">
                                            <p:graphicEl>
                                              <a:dgm id="{3FFFF808-A5F2-0542-B7AC-773150C54515}"/>
                                            </p:graphicEl>
                                          </p:spTgt>
                                        </p:tgtEl>
                                        <p:attrNameLst>
                                          <p:attrName>ppt_x</p:attrName>
                                        </p:attrNameLst>
                                      </p:cBhvr>
                                      <p:tavLst>
                                        <p:tav tm="0">
                                          <p:val>
                                            <p:strVal val="#ppt_x+#ppt_w*1.125000"/>
                                          </p:val>
                                        </p:tav>
                                        <p:tav tm="100000">
                                          <p:val>
                                            <p:strVal val="#ppt_x"/>
                                          </p:val>
                                        </p:tav>
                                      </p:tavLst>
                                    </p:anim>
                                    <p:animEffect transition="in" filter="wipe(left)">
                                      <p:cBhvr>
                                        <p:cTn id="24" dur="500"/>
                                        <p:tgtEl>
                                          <p:spTgt spid="140">
                                            <p:graphicEl>
                                              <a:dgm id="{3FFFF808-A5F2-0542-B7AC-773150C54515}"/>
                                            </p:graphicEl>
                                          </p:spTgt>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40">
                                            <p:graphicEl>
                                              <a:dgm id="{76F47B9B-0729-9043-ADB2-A1816C5FA4F2}"/>
                                            </p:graphicEl>
                                          </p:spTgt>
                                        </p:tgtEl>
                                        <p:attrNameLst>
                                          <p:attrName>style.visibility</p:attrName>
                                        </p:attrNameLst>
                                      </p:cBhvr>
                                      <p:to>
                                        <p:strVal val="visible"/>
                                      </p:to>
                                    </p:set>
                                    <p:anim calcmode="lin" valueType="num">
                                      <p:cBhvr additive="base">
                                        <p:cTn id="27" dur="500"/>
                                        <p:tgtEl>
                                          <p:spTgt spid="140">
                                            <p:graphicEl>
                                              <a:dgm id="{76F47B9B-0729-9043-ADB2-A1816C5FA4F2}"/>
                                            </p:graphicEl>
                                          </p:spTgt>
                                        </p:tgtEl>
                                        <p:attrNameLst>
                                          <p:attrName>ppt_x</p:attrName>
                                        </p:attrNameLst>
                                      </p:cBhvr>
                                      <p:tavLst>
                                        <p:tav tm="0">
                                          <p:val>
                                            <p:strVal val="#ppt_x+#ppt_w*1.125000"/>
                                          </p:val>
                                        </p:tav>
                                        <p:tav tm="100000">
                                          <p:val>
                                            <p:strVal val="#ppt_x"/>
                                          </p:val>
                                        </p:tav>
                                      </p:tavLst>
                                    </p:anim>
                                    <p:animEffect transition="in" filter="wipe(left)">
                                      <p:cBhvr>
                                        <p:cTn id="28" dur="500"/>
                                        <p:tgtEl>
                                          <p:spTgt spid="140">
                                            <p:graphicEl>
                                              <a:dgm id="{76F47B9B-0729-9043-ADB2-A1816C5FA4F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140">
                                            <p:graphicEl>
                                              <a:dgm id="{BECB9513-3FE6-E744-8C68-6600AB492B06}"/>
                                            </p:graphicEl>
                                          </p:spTgt>
                                        </p:tgtEl>
                                        <p:attrNameLst>
                                          <p:attrName>style.visibility</p:attrName>
                                        </p:attrNameLst>
                                      </p:cBhvr>
                                      <p:to>
                                        <p:strVal val="visible"/>
                                      </p:to>
                                    </p:set>
                                    <p:anim calcmode="lin" valueType="num">
                                      <p:cBhvr additive="base">
                                        <p:cTn id="33" dur="500"/>
                                        <p:tgtEl>
                                          <p:spTgt spid="140">
                                            <p:graphicEl>
                                              <a:dgm id="{BECB9513-3FE6-E744-8C68-6600AB492B06}"/>
                                            </p:graphicEl>
                                          </p:spTgt>
                                        </p:tgtEl>
                                        <p:attrNameLst>
                                          <p:attrName>ppt_x</p:attrName>
                                        </p:attrNameLst>
                                      </p:cBhvr>
                                      <p:tavLst>
                                        <p:tav tm="0">
                                          <p:val>
                                            <p:strVal val="#ppt_x+#ppt_w*1.125000"/>
                                          </p:val>
                                        </p:tav>
                                        <p:tav tm="100000">
                                          <p:val>
                                            <p:strVal val="#ppt_x"/>
                                          </p:val>
                                        </p:tav>
                                      </p:tavLst>
                                    </p:anim>
                                    <p:animEffect transition="in" filter="wipe(left)">
                                      <p:cBhvr>
                                        <p:cTn id="34" dur="500"/>
                                        <p:tgtEl>
                                          <p:spTgt spid="140">
                                            <p:graphicEl>
                                              <a:dgm id="{BECB9513-3FE6-E744-8C68-6600AB492B06}"/>
                                            </p:graphicEl>
                                          </p:spTgt>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40">
                                            <p:graphicEl>
                                              <a:dgm id="{93BDF757-E13F-C14A-8444-079881E5FD2C}"/>
                                            </p:graphicEl>
                                          </p:spTgt>
                                        </p:tgtEl>
                                        <p:attrNameLst>
                                          <p:attrName>style.visibility</p:attrName>
                                        </p:attrNameLst>
                                      </p:cBhvr>
                                      <p:to>
                                        <p:strVal val="visible"/>
                                      </p:to>
                                    </p:set>
                                    <p:anim calcmode="lin" valueType="num">
                                      <p:cBhvr additive="base">
                                        <p:cTn id="37" dur="500"/>
                                        <p:tgtEl>
                                          <p:spTgt spid="140">
                                            <p:graphicEl>
                                              <a:dgm id="{93BDF757-E13F-C14A-8444-079881E5FD2C}"/>
                                            </p:graphicEl>
                                          </p:spTgt>
                                        </p:tgtEl>
                                        <p:attrNameLst>
                                          <p:attrName>ppt_x</p:attrName>
                                        </p:attrNameLst>
                                      </p:cBhvr>
                                      <p:tavLst>
                                        <p:tav tm="0">
                                          <p:val>
                                            <p:strVal val="#ppt_x+#ppt_w*1.125000"/>
                                          </p:val>
                                        </p:tav>
                                        <p:tav tm="100000">
                                          <p:val>
                                            <p:strVal val="#ppt_x"/>
                                          </p:val>
                                        </p:tav>
                                      </p:tavLst>
                                    </p:anim>
                                    <p:animEffect transition="in" filter="wipe(left)">
                                      <p:cBhvr>
                                        <p:cTn id="38" dur="500"/>
                                        <p:tgtEl>
                                          <p:spTgt spid="140">
                                            <p:graphicEl>
                                              <a:dgm id="{93BDF757-E13F-C14A-8444-079881E5FD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0"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A59517-BA23-5A47-9EF9-488148C25A28}"/>
              </a:ext>
            </a:extLst>
          </p:cNvPr>
          <p:cNvSpPr>
            <a:spLocks noGrp="1"/>
          </p:cNvSpPr>
          <p:nvPr>
            <p:ph type="title"/>
          </p:nvPr>
        </p:nvSpPr>
        <p:spPr/>
        <p:txBody>
          <a:bodyPr>
            <a:normAutofit fontScale="90000"/>
          </a:bodyPr>
          <a:lstStyle/>
          <a:p>
            <a:r>
              <a:rPr lang="it-IT" dirty="0"/>
              <a:t>Esempi di beni confiscati riutilizzati al meglio sul nostro territorio</a:t>
            </a:r>
          </a:p>
        </p:txBody>
      </p:sp>
      <p:sp>
        <p:nvSpPr>
          <p:cNvPr id="3" name="Segnaposto testo 2">
            <a:extLst>
              <a:ext uri="{FF2B5EF4-FFF2-40B4-BE49-F238E27FC236}">
                <a16:creationId xmlns:a16="http://schemas.microsoft.com/office/drawing/2014/main" id="{BA764B77-A5CF-6940-9AC2-750A901471FB}"/>
              </a:ext>
            </a:extLst>
          </p:cNvPr>
          <p:cNvSpPr>
            <a:spLocks noGrp="1"/>
          </p:cNvSpPr>
          <p:nvPr>
            <p:ph type="body" idx="1"/>
          </p:nvPr>
        </p:nvSpPr>
        <p:spPr>
          <a:xfrm>
            <a:off x="2165774" y="5020056"/>
            <a:ext cx="9052560" cy="1837944"/>
          </a:xfrm>
        </p:spPr>
        <p:txBody>
          <a:bodyPr>
            <a:normAutofit/>
          </a:bodyPr>
          <a:lstStyle/>
          <a:p>
            <a:pPr marL="342900" indent="-342900">
              <a:buFont typeface="Arial" panose="020B0604020202020204" pitchFamily="34" charset="0"/>
              <a:buChar char="•"/>
            </a:pPr>
            <a:r>
              <a:rPr lang="it-IT" dirty="0"/>
              <a:t>A Giussano l’ex casa della mafia destinata ora alla disabilità</a:t>
            </a:r>
          </a:p>
          <a:p>
            <a:pPr marL="342900" indent="-342900">
              <a:buFont typeface="Arial" panose="020B0604020202020204" pitchFamily="34" charset="0"/>
              <a:buChar char="•"/>
            </a:pPr>
            <a:r>
              <a:rPr lang="it-IT" dirty="0"/>
              <a:t>L’appartamento di Limbiate confiscato alla  mafia che ospiterà donne maltrattate</a:t>
            </a:r>
          </a:p>
        </p:txBody>
      </p:sp>
    </p:spTree>
    <p:extLst>
      <p:ext uri="{BB962C8B-B14F-4D97-AF65-F5344CB8AC3E}">
        <p14:creationId xmlns:p14="http://schemas.microsoft.com/office/powerpoint/2010/main" val="467671317"/>
      </p:ext>
    </p:extLst>
  </p:cSld>
  <p:clrMapOvr>
    <a:masterClrMapping/>
  </p:clrMapOvr>
  <mc:AlternateContent xmlns:mc="http://schemas.openxmlformats.org/markup-compatibility/2006">
    <mc:Choice xmlns:p14="http://schemas.microsoft.com/office/powerpoint/2010/main" Requires="p14">
      <p:transition spd="slow" p14:dur="4000" advTm="10000">
        <p14:vortex dir="r"/>
      </p:transition>
    </mc:Choice>
    <mc:Fallback>
      <p:transition spd="slow"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970BDC-4681-1747-8328-B54E6A9D5F02}"/>
              </a:ext>
            </a:extLst>
          </p:cNvPr>
          <p:cNvPicPr>
            <a:picLocks noChangeAspect="1"/>
          </p:cNvPicPr>
          <p:nvPr/>
        </p:nvPicPr>
        <p:blipFill>
          <a:blip r:embed="rId3"/>
          <a:stretch>
            <a:fillRect/>
          </a:stretch>
        </p:blipFill>
        <p:spPr>
          <a:xfrm flipH="1">
            <a:off x="9455150" y="488950"/>
            <a:ext cx="2540000" cy="2540000"/>
          </a:xfrm>
          <a:prstGeom prst="rect">
            <a:avLst/>
          </a:prstGeom>
        </p:spPr>
      </p:pic>
      <p:sp>
        <p:nvSpPr>
          <p:cNvPr id="2" name="Titolo 1">
            <a:extLst>
              <a:ext uri="{FF2B5EF4-FFF2-40B4-BE49-F238E27FC236}">
                <a16:creationId xmlns:a16="http://schemas.microsoft.com/office/drawing/2014/main" id="{5F21A1DE-2DB1-F844-86FE-C7276453CA09}"/>
              </a:ext>
            </a:extLst>
          </p:cNvPr>
          <p:cNvSpPr>
            <a:spLocks noGrp="1"/>
          </p:cNvSpPr>
          <p:nvPr>
            <p:ph type="title"/>
          </p:nvPr>
        </p:nvSpPr>
        <p:spPr>
          <a:xfrm>
            <a:off x="469772" y="356044"/>
            <a:ext cx="10574465" cy="2540000"/>
          </a:xfrm>
        </p:spPr>
        <p:txBody>
          <a:bodyPr>
            <a:normAutofit/>
          </a:bodyPr>
          <a:lstStyle/>
          <a:p>
            <a:r>
              <a:rPr lang="it-IT" dirty="0"/>
              <a:t>L’appartamento di Limbiate confiscato alla  mafia che ospiterà donne maltrattate</a:t>
            </a:r>
          </a:p>
        </p:txBody>
      </p:sp>
      <p:pic>
        <p:nvPicPr>
          <p:cNvPr id="4" name="Immagine 3">
            <a:extLst>
              <a:ext uri="{FF2B5EF4-FFF2-40B4-BE49-F238E27FC236}">
                <a16:creationId xmlns:a16="http://schemas.microsoft.com/office/drawing/2014/main" id="{E4FBC688-933B-894C-973A-A391CBAD8B30}"/>
              </a:ext>
            </a:extLst>
          </p:cNvPr>
          <p:cNvPicPr>
            <a:picLocks noChangeAspect="1"/>
          </p:cNvPicPr>
          <p:nvPr/>
        </p:nvPicPr>
        <p:blipFill rotWithShape="1">
          <a:blip r:embed="rId4"/>
          <a:srcRect l="24047" r="23772" b="73333"/>
          <a:stretch/>
        </p:blipFill>
        <p:spPr>
          <a:xfrm>
            <a:off x="942976" y="3028950"/>
            <a:ext cx="8067526" cy="3257550"/>
          </a:xfrm>
          <a:prstGeom prst="rect">
            <a:avLst/>
          </a:prstGeom>
        </p:spPr>
      </p:pic>
    </p:spTree>
    <p:extLst>
      <p:ext uri="{BB962C8B-B14F-4D97-AF65-F5344CB8AC3E}">
        <p14:creationId xmlns:p14="http://schemas.microsoft.com/office/powerpoint/2010/main" val="2826732005"/>
      </p:ext>
    </p:extLst>
  </p:cSld>
  <p:clrMapOvr>
    <a:masterClrMapping/>
  </p:clrMapOvr>
  <mc:AlternateContent xmlns:mc="http://schemas.openxmlformats.org/markup-compatibility/2006">
    <mc:Choice xmlns:p14="http://schemas.microsoft.com/office/powerpoint/2010/main" Requires="p14">
      <p:transition spd="slow" p14:dur="1250" advTm="10000">
        <p14:switch dir="r"/>
      </p:transition>
    </mc:Choice>
    <mc:Fallback>
      <p:transition spd="slow"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38">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40">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42">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44">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6" name="Oval 45">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1" name="Rectangle 48">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Rectangle 50">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52">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1A993B8-9112-CC40-96FA-9466EBBBF51F}"/>
              </a:ext>
            </a:extLst>
          </p:cNvPr>
          <p:cNvSpPr txBox="1">
            <a:spLocks/>
          </p:cNvSpPr>
          <p:nvPr/>
        </p:nvSpPr>
        <p:spPr>
          <a:xfrm>
            <a:off x="6713220" y="1054100"/>
            <a:ext cx="4615180" cy="3736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tx1"/>
                </a:solidFill>
                <a:latin typeface="+mj-lt"/>
                <a:ea typeface="+mj-ea"/>
                <a:cs typeface="+mj-cs"/>
              </a:defRPr>
            </a:lvl1pPr>
          </a:lstStyle>
          <a:p>
            <a:pPr>
              <a:lnSpc>
                <a:spcPct val="80000"/>
              </a:lnSpc>
              <a:spcAft>
                <a:spcPts val="600"/>
              </a:spcAft>
            </a:pPr>
            <a:r>
              <a:rPr lang="en-US" sz="6200" kern="1200" cap="all" baseline="0" dirty="0">
                <a:latin typeface="+mj-lt"/>
                <a:ea typeface="+mj-ea"/>
                <a:cs typeface="+mj-cs"/>
              </a:rPr>
              <a:t>Giussano: da «</a:t>
            </a:r>
            <a:r>
              <a:rPr lang="en-US" sz="6200" kern="1200" cap="all" baseline="0" dirty="0" err="1">
                <a:latin typeface="+mj-lt"/>
                <a:ea typeface="+mj-ea"/>
                <a:cs typeface="+mj-cs"/>
              </a:rPr>
              <a:t>cosa</a:t>
            </a:r>
            <a:r>
              <a:rPr lang="en-US" sz="6200" kern="1200" cap="all" baseline="0" dirty="0">
                <a:latin typeface="+mj-lt"/>
                <a:ea typeface="+mj-ea"/>
                <a:cs typeface="+mj-cs"/>
              </a:rPr>
              <a:t> nostra» a </a:t>
            </a:r>
            <a:r>
              <a:rPr lang="en-US" sz="6200" i="1" kern="1200" cap="all" baseline="0" dirty="0" err="1">
                <a:latin typeface="+mj-lt"/>
                <a:ea typeface="+mj-ea"/>
                <a:cs typeface="+mj-cs"/>
              </a:rPr>
              <a:t>casanostra</a:t>
            </a:r>
            <a:br>
              <a:rPr lang="en-US" sz="6200" kern="1200" cap="all" baseline="0" dirty="0">
                <a:latin typeface="+mj-lt"/>
                <a:ea typeface="+mj-ea"/>
                <a:cs typeface="+mj-cs"/>
              </a:rPr>
            </a:br>
            <a:endParaRPr lang="en-US" sz="6200" kern="1200" cap="all" baseline="0" dirty="0">
              <a:latin typeface="+mj-lt"/>
              <a:ea typeface="+mj-ea"/>
              <a:cs typeface="+mj-cs"/>
            </a:endParaRPr>
          </a:p>
        </p:txBody>
      </p:sp>
      <p:pic>
        <p:nvPicPr>
          <p:cNvPr id="34" name="Immagine 33" descr="Immagine che contiene cielo, esterni, edificio, strada&#10;&#10;Descrizione generata automaticamente">
            <a:extLst>
              <a:ext uri="{FF2B5EF4-FFF2-40B4-BE49-F238E27FC236}">
                <a16:creationId xmlns:a16="http://schemas.microsoft.com/office/drawing/2014/main" id="{C9A50067-7189-214A-B41E-AA0C6A93AC14}"/>
              </a:ext>
            </a:extLst>
          </p:cNvPr>
          <p:cNvPicPr>
            <a:picLocks noChangeAspect="1"/>
          </p:cNvPicPr>
          <p:nvPr/>
        </p:nvPicPr>
        <p:blipFill rotWithShape="1">
          <a:blip r:embed="rId7">
            <a:extLst>
              <a:ext uri="{28A0092B-C50C-407E-A947-70E740481C1C}">
                <a14:useLocalDpi xmlns:a14="http://schemas.microsoft.com/office/drawing/2010/main" val="0"/>
              </a:ext>
            </a:extLst>
          </a:blip>
          <a:srcRect l="2053" t="1841" r="7487" b="6546"/>
          <a:stretch/>
        </p:blipFill>
        <p:spPr>
          <a:xfrm>
            <a:off x="633999" y="1134783"/>
            <a:ext cx="5544805" cy="4015042"/>
          </a:xfrm>
          <a:prstGeom prst="rect">
            <a:avLst/>
          </a:prstGeom>
        </p:spPr>
      </p:pic>
      <p:sp>
        <p:nvSpPr>
          <p:cNvPr id="124" name="Rectangle 54">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56">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26" name="Oval 57">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7" name="Oval 58">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59420406"/>
      </p:ext>
    </p:extLst>
  </p:cSld>
  <p:clrMapOvr>
    <a:masterClrMapping/>
  </p:clrMapOvr>
  <mc:AlternateContent xmlns:mc="http://schemas.openxmlformats.org/markup-compatibility/2006">
    <mc:Choice xmlns:p14="http://schemas.microsoft.com/office/powerpoint/2010/main" Requires="p14">
      <p:transition spd="slow" p14:dur="1250" advTm="10000">
        <p14:switch dir="r"/>
      </p:transition>
    </mc:Choice>
    <mc:Fallback>
      <p:transition spd="slow"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9844F8BF-413A-684B-8EB4-CE82C2334DB8}"/>
              </a:ext>
            </a:extLst>
          </p:cNvPr>
          <p:cNvSpPr>
            <a:spLocks noGrp="1"/>
          </p:cNvSpPr>
          <p:nvPr>
            <p:ph type="body" idx="1"/>
          </p:nvPr>
        </p:nvSpPr>
        <p:spPr>
          <a:xfrm>
            <a:off x="677917" y="2071116"/>
            <a:ext cx="4754880" cy="640080"/>
          </a:xfrm>
        </p:spPr>
        <p:txBody>
          <a:bodyPr/>
          <a:lstStyle/>
          <a:p>
            <a:r>
              <a:rPr lang="it-IT" sz="2800" dirty="0"/>
              <a:t>Villa Valente-Crocco</a:t>
            </a:r>
          </a:p>
        </p:txBody>
      </p:sp>
      <p:pic>
        <p:nvPicPr>
          <p:cNvPr id="3" name="Segnaposto contenuto 2" descr="Immagine che contiene soffitto, strada, edificio&#10;&#10;Descrizione generata automaticamente">
            <a:extLst>
              <a:ext uri="{FF2B5EF4-FFF2-40B4-BE49-F238E27FC236}">
                <a16:creationId xmlns:a16="http://schemas.microsoft.com/office/drawing/2014/main" id="{C849D876-178F-7A4B-9C53-5C4D24D721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945006"/>
            <a:ext cx="5438163" cy="3056247"/>
          </a:xfrm>
        </p:spPr>
      </p:pic>
      <p:sp>
        <p:nvSpPr>
          <p:cNvPr id="8" name="Segnaposto testo 7">
            <a:extLst>
              <a:ext uri="{FF2B5EF4-FFF2-40B4-BE49-F238E27FC236}">
                <a16:creationId xmlns:a16="http://schemas.microsoft.com/office/drawing/2014/main" id="{0BDE21E6-315B-B040-AC8C-2EAA420D5CCD}"/>
              </a:ext>
            </a:extLst>
          </p:cNvPr>
          <p:cNvSpPr>
            <a:spLocks noGrp="1"/>
          </p:cNvSpPr>
          <p:nvPr>
            <p:ph type="body" sz="quarter" idx="3"/>
          </p:nvPr>
        </p:nvSpPr>
        <p:spPr>
          <a:xfrm>
            <a:off x="6096000" y="2071116"/>
            <a:ext cx="4754880" cy="640080"/>
          </a:xfrm>
        </p:spPr>
        <p:txBody>
          <a:bodyPr>
            <a:normAutofit/>
          </a:bodyPr>
          <a:lstStyle/>
          <a:p>
            <a:r>
              <a:rPr lang="it-IT" sz="2800" dirty="0"/>
              <a:t>Cantina della legalità</a:t>
            </a:r>
          </a:p>
        </p:txBody>
      </p:sp>
      <p:pic>
        <p:nvPicPr>
          <p:cNvPr id="10" name="Segnaposto contenuto 9" descr="Immagine che contiene albero, cielo, esterni, edificio&#10;&#10;Descrizione generata automaticamente">
            <a:extLst>
              <a:ext uri="{FF2B5EF4-FFF2-40B4-BE49-F238E27FC236}">
                <a16:creationId xmlns:a16="http://schemas.microsoft.com/office/drawing/2014/main" id="{85245FDF-1194-6843-938F-43260AB3286B}"/>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7837" y="2688336"/>
            <a:ext cx="4759451" cy="3569589"/>
          </a:xfrm>
        </p:spPr>
      </p:pic>
      <p:sp>
        <p:nvSpPr>
          <p:cNvPr id="5" name="Titolo 4">
            <a:extLst>
              <a:ext uri="{FF2B5EF4-FFF2-40B4-BE49-F238E27FC236}">
                <a16:creationId xmlns:a16="http://schemas.microsoft.com/office/drawing/2014/main" id="{1234B19D-09CA-4E44-B8DB-74F066DA7A53}"/>
              </a:ext>
            </a:extLst>
          </p:cNvPr>
          <p:cNvSpPr>
            <a:spLocks noGrp="1"/>
          </p:cNvSpPr>
          <p:nvPr>
            <p:ph type="title"/>
          </p:nvPr>
        </p:nvSpPr>
        <p:spPr/>
        <p:txBody>
          <a:bodyPr/>
          <a:lstStyle/>
          <a:p>
            <a:r>
              <a:rPr lang="it-IT"/>
              <a:t>Beni citati nel libro</a:t>
            </a:r>
          </a:p>
        </p:txBody>
      </p:sp>
      <p:pic>
        <p:nvPicPr>
          <p:cNvPr id="11" name="Immagine 10">
            <a:extLst>
              <a:ext uri="{FF2B5EF4-FFF2-40B4-BE49-F238E27FC236}">
                <a16:creationId xmlns:a16="http://schemas.microsoft.com/office/drawing/2014/main" id="{C84C2EAC-CDD6-A945-8850-F7FA6CE26E56}"/>
              </a:ext>
            </a:extLst>
          </p:cNvPr>
          <p:cNvPicPr>
            <a:picLocks noChangeAspect="1"/>
          </p:cNvPicPr>
          <p:nvPr/>
        </p:nvPicPr>
        <p:blipFill>
          <a:blip r:embed="rId5"/>
          <a:stretch>
            <a:fillRect/>
          </a:stretch>
        </p:blipFill>
        <p:spPr>
          <a:xfrm>
            <a:off x="10335768" y="293203"/>
            <a:ext cx="1455683" cy="2121986"/>
          </a:xfrm>
          <a:prstGeom prst="rect">
            <a:avLst/>
          </a:prstGeom>
        </p:spPr>
      </p:pic>
    </p:spTree>
    <p:extLst>
      <p:ext uri="{BB962C8B-B14F-4D97-AF65-F5344CB8AC3E}">
        <p14:creationId xmlns:p14="http://schemas.microsoft.com/office/powerpoint/2010/main" val="4239763828"/>
      </p:ext>
    </p:extLst>
  </p:cSld>
  <p:clrMapOvr>
    <a:masterClrMapping/>
  </p:clrMapOvr>
  <mc:AlternateContent xmlns:mc="http://schemas.openxmlformats.org/markup-compatibility/2006">
    <mc:Choice xmlns:p14="http://schemas.microsoft.com/office/powerpoint/2010/main" Requires="p14">
      <p:transition spd="slow" p14:dur="1250" advTm="10000">
        <p14:switch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strVal val="#ppt_w*0.70"/>
                                          </p:val>
                                        </p:tav>
                                        <p:tav tm="100000">
                                          <p:val>
                                            <p:strVal val="#ppt_w"/>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71000">
              <a:srgbClr val="C00000"/>
            </a:gs>
            <a:gs pos="100000">
              <a:srgbClr val="9E1206"/>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726E6D8-3B61-0743-AEA8-3A48A1C686E1}"/>
              </a:ext>
            </a:extLst>
          </p:cNvPr>
          <p:cNvSpPr txBox="1">
            <a:spLocks/>
          </p:cNvSpPr>
          <p:nvPr/>
        </p:nvSpPr>
        <p:spPr>
          <a:xfrm>
            <a:off x="1066800" y="1232651"/>
            <a:ext cx="10058400" cy="4392698"/>
          </a:xfrm>
          <a:prstGeom prst="rect">
            <a:avLst/>
          </a:prstGeom>
        </p:spPr>
        <p:txBody>
          <a:bodyP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it-IT">
                <a:solidFill>
                  <a:schemeClr val="tx1"/>
                </a:solidFill>
              </a:rPr>
              <a:t>Uno degli elementi fondamentali per sconfiggere le mafie è procedere al loro impoverimento confiscando loro tutti i beni e i patrimoni acquisiti mediante l'impiego di denaro frutto di attività illecite</a:t>
            </a:r>
            <a:r>
              <a:rPr lang="it-IT"/>
              <a:t> </a:t>
            </a:r>
          </a:p>
        </p:txBody>
      </p:sp>
      <p:sp>
        <p:nvSpPr>
          <p:cNvPr id="5" name="CasellaDiTesto 4">
            <a:extLst>
              <a:ext uri="{FF2B5EF4-FFF2-40B4-BE49-F238E27FC236}">
                <a16:creationId xmlns:a16="http://schemas.microsoft.com/office/drawing/2014/main" id="{21738BB1-2674-0E42-8412-E87FEBC1BE3D}"/>
              </a:ext>
            </a:extLst>
          </p:cNvPr>
          <p:cNvSpPr txBox="1"/>
          <p:nvPr/>
        </p:nvSpPr>
        <p:spPr>
          <a:xfrm>
            <a:off x="204652" y="1232651"/>
            <a:ext cx="862148" cy="1323439"/>
          </a:xfrm>
          <a:prstGeom prst="rect">
            <a:avLst/>
          </a:prstGeom>
          <a:noFill/>
        </p:spPr>
        <p:txBody>
          <a:bodyPr wrap="square" rtlCol="0">
            <a:spAutoFit/>
          </a:bodyPr>
          <a:lstStyle/>
          <a:p>
            <a:r>
              <a:rPr lang="it-IT" sz="8000"/>
              <a:t>‘‘</a:t>
            </a:r>
          </a:p>
        </p:txBody>
      </p:sp>
      <p:sp>
        <p:nvSpPr>
          <p:cNvPr id="6" name="CasellaDiTesto 5">
            <a:extLst>
              <a:ext uri="{FF2B5EF4-FFF2-40B4-BE49-F238E27FC236}">
                <a16:creationId xmlns:a16="http://schemas.microsoft.com/office/drawing/2014/main" id="{FD4EBAEF-1D48-1149-A1BA-55203B1400BE}"/>
              </a:ext>
            </a:extLst>
          </p:cNvPr>
          <p:cNvSpPr txBox="1"/>
          <p:nvPr/>
        </p:nvSpPr>
        <p:spPr>
          <a:xfrm>
            <a:off x="11058939" y="4425020"/>
            <a:ext cx="761565" cy="1200329"/>
          </a:xfrm>
          <a:prstGeom prst="rect">
            <a:avLst/>
          </a:prstGeom>
          <a:noFill/>
        </p:spPr>
        <p:txBody>
          <a:bodyPr wrap="square" rtlCol="0">
            <a:spAutoFit/>
          </a:bodyPr>
          <a:lstStyle/>
          <a:p>
            <a:r>
              <a:rPr lang="it-IT" sz="7200"/>
              <a:t>’’</a:t>
            </a:r>
          </a:p>
        </p:txBody>
      </p:sp>
    </p:spTree>
    <p:extLst>
      <p:ext uri="{BB962C8B-B14F-4D97-AF65-F5344CB8AC3E}">
        <p14:creationId xmlns:p14="http://schemas.microsoft.com/office/powerpoint/2010/main" val="329290242"/>
      </p:ext>
    </p:extLst>
  </p:cSld>
  <p:clrMapOvr>
    <a:masterClrMapping/>
  </p:clrMapOvr>
  <mc:AlternateContent xmlns:mc="http://schemas.openxmlformats.org/markup-compatibility/2006">
    <mc:Choice xmlns:p14="http://schemas.microsoft.com/office/powerpoint/2010/main" Requires="p14">
      <p:transition spd="slow" p14:dur="900" advTm="10000">
        <p14:warp dir="in"/>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alpha val="70000"/>
              </a:schemeClr>
            </a:gs>
            <a:gs pos="71000">
              <a:srgbClr val="C00000">
                <a:alpha val="70000"/>
              </a:srgbClr>
            </a:gs>
            <a:gs pos="100000">
              <a:srgbClr val="9E1206">
                <a:alpha val="85000"/>
              </a:srgbClr>
            </a:gs>
          </a:gsLst>
          <a:path path="circle">
            <a:fillToRect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1B41AE-44DC-764A-A1D7-969644ED0F0C}"/>
              </a:ext>
            </a:extLst>
          </p:cNvPr>
          <p:cNvSpPr>
            <a:spLocks noGrp="1"/>
          </p:cNvSpPr>
          <p:nvPr>
            <p:ph type="title"/>
          </p:nvPr>
        </p:nvSpPr>
        <p:spPr>
          <a:xfrm>
            <a:off x="415600" y="2522743"/>
            <a:ext cx="11360800" cy="1122400"/>
          </a:xfrm>
        </p:spPr>
        <p:txBody>
          <a:bodyPr/>
          <a:lstStyle/>
          <a:p>
            <a:r>
              <a:rPr lang="it-IT"/>
              <a:t>Grazie per l’ascolto</a:t>
            </a:r>
          </a:p>
        </p:txBody>
      </p:sp>
      <p:sp>
        <p:nvSpPr>
          <p:cNvPr id="3" name="CasellaDiTesto 2">
            <a:extLst>
              <a:ext uri="{FF2B5EF4-FFF2-40B4-BE49-F238E27FC236}">
                <a16:creationId xmlns:a16="http://schemas.microsoft.com/office/drawing/2014/main" id="{3986889F-380B-EB46-8AE2-9F4869B24351}"/>
              </a:ext>
            </a:extLst>
          </p:cNvPr>
          <p:cNvSpPr txBox="1"/>
          <p:nvPr/>
        </p:nvSpPr>
        <p:spPr>
          <a:xfrm>
            <a:off x="2677772" y="3990200"/>
            <a:ext cx="6074455" cy="2031325"/>
          </a:xfrm>
          <a:prstGeom prst="rect">
            <a:avLst/>
          </a:prstGeom>
          <a:noFill/>
        </p:spPr>
        <p:txBody>
          <a:bodyPr wrap="square" rtlCol="0">
            <a:spAutoFit/>
          </a:bodyPr>
          <a:lstStyle/>
          <a:p>
            <a:pPr algn="ctr"/>
            <a:r>
              <a:rPr lang="it-IT"/>
              <a:t>Borgonovo Andrea</a:t>
            </a:r>
          </a:p>
          <a:p>
            <a:pPr algn="ctr"/>
            <a:r>
              <a:rPr lang="it-IT" err="1"/>
              <a:t>Bottin</a:t>
            </a:r>
            <a:r>
              <a:rPr lang="it-IT"/>
              <a:t> Olivia</a:t>
            </a:r>
          </a:p>
          <a:p>
            <a:pPr algn="ctr"/>
            <a:r>
              <a:rPr lang="it-IT"/>
              <a:t>Illuminati Simone</a:t>
            </a:r>
          </a:p>
          <a:p>
            <a:pPr algn="ctr"/>
            <a:r>
              <a:rPr lang="it-IT"/>
              <a:t>Montenegro Michele </a:t>
            </a:r>
          </a:p>
          <a:p>
            <a:pPr algn="ctr"/>
            <a:r>
              <a:rPr lang="it-IT" err="1"/>
              <a:t>Tiano</a:t>
            </a:r>
            <a:r>
              <a:rPr lang="it-IT"/>
              <a:t> Riccardo</a:t>
            </a:r>
          </a:p>
          <a:p>
            <a:pPr algn="ctr"/>
            <a:r>
              <a:rPr lang="it-IT" err="1"/>
              <a:t>Vivona</a:t>
            </a:r>
            <a:r>
              <a:rPr lang="it-IT"/>
              <a:t> Chiara</a:t>
            </a:r>
          </a:p>
          <a:p>
            <a:pPr algn="ctr"/>
            <a:endParaRPr lang="it-IT"/>
          </a:p>
        </p:txBody>
      </p:sp>
    </p:spTree>
    <p:extLst>
      <p:ext uri="{BB962C8B-B14F-4D97-AF65-F5344CB8AC3E}">
        <p14:creationId xmlns:p14="http://schemas.microsoft.com/office/powerpoint/2010/main" val="1199929644"/>
      </p:ext>
    </p:extLst>
  </p:cSld>
  <p:clrMapOvr>
    <a:masterClrMapping/>
  </p:clrMapOvr>
  <mc:AlternateContent xmlns:mc="http://schemas.openxmlformats.org/markup-compatibility/2006">
    <mc:Choice xmlns:p14="http://schemas.microsoft.com/office/powerpoint/2010/main" Requires="p14">
      <p:transition spd="slow" p14:dur="3900" advTm="10000">
        <p14:glitter pattern="hexagon"/>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Segnaposto contenuto 1">
            <a:extLst>
              <a:ext uri="{FF2B5EF4-FFF2-40B4-BE49-F238E27FC236}">
                <a16:creationId xmlns:a16="http://schemas.microsoft.com/office/drawing/2014/main" id="{022D9AAE-045D-914D-890A-B42DED7B1FCF}"/>
              </a:ext>
            </a:extLst>
          </p:cNvPr>
          <p:cNvGraphicFramePr>
            <a:graphicFrameLocks noGrp="1"/>
          </p:cNvGraphicFramePr>
          <p:nvPr>
            <p:ph sz="half" idx="1"/>
            <p:extLst>
              <p:ext uri="{D42A27DB-BD31-4B8C-83A1-F6EECF244321}">
                <p14:modId xmlns:p14="http://schemas.microsoft.com/office/powerpoint/2010/main" val="1916732617"/>
              </p:ext>
            </p:extLst>
          </p:nvPr>
        </p:nvGraphicFramePr>
        <p:xfrm>
          <a:off x="5158018" y="559781"/>
          <a:ext cx="7033982" cy="588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Segnaposto contenuto 7">
            <a:extLst>
              <a:ext uri="{FF2B5EF4-FFF2-40B4-BE49-F238E27FC236}">
                <a16:creationId xmlns:a16="http://schemas.microsoft.com/office/drawing/2014/main" id="{04FC249D-9A16-0646-82C5-41A8CE5AB7F9}"/>
              </a:ext>
            </a:extLst>
          </p:cNvPr>
          <p:cNvPicPr>
            <a:picLocks noGrp="1" noChangeAspect="1"/>
          </p:cNvPicPr>
          <p:nvPr>
            <p:ph sz="half" idx="2"/>
          </p:nvPr>
        </p:nvPicPr>
        <p:blipFill rotWithShape="1">
          <a:blip r:embed="rId8">
            <a:extLst>
              <a:ext uri="{28A0092B-C50C-407E-A947-70E740481C1C}">
                <a14:useLocalDpi xmlns:a14="http://schemas.microsoft.com/office/drawing/2010/main" val="0"/>
              </a:ext>
            </a:extLst>
          </a:blip>
          <a:srcRect l="8842" r="37132"/>
          <a:stretch/>
        </p:blipFill>
        <p:spPr>
          <a:xfrm flipH="1">
            <a:off x="198783" y="559782"/>
            <a:ext cx="4760452" cy="5738435"/>
          </a:xfrm>
        </p:spPr>
      </p:pic>
      <p:sp>
        <p:nvSpPr>
          <p:cNvPr id="4" name="CasellaDiTesto 3">
            <a:extLst>
              <a:ext uri="{FF2B5EF4-FFF2-40B4-BE49-F238E27FC236}">
                <a16:creationId xmlns:a16="http://schemas.microsoft.com/office/drawing/2014/main" id="{5CD1451E-7D91-6440-A0BF-536BEA955B02}"/>
              </a:ext>
            </a:extLst>
          </p:cNvPr>
          <p:cNvSpPr txBox="1"/>
          <p:nvPr/>
        </p:nvSpPr>
        <p:spPr>
          <a:xfrm>
            <a:off x="6389914" y="468086"/>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3233522726"/>
      </p:ext>
    </p:extLst>
  </p:cSld>
  <p:clrMapOvr>
    <a:masterClrMapping/>
  </p:clrMapOvr>
  <p:transition spd="slow" advTm="1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graphicEl>
                                              <a:dgm id="{6ACA4E70-1096-B948-9884-15299AD54E77}"/>
                                            </p:graphicEl>
                                          </p:spTgt>
                                        </p:tgtEl>
                                        <p:attrNameLst>
                                          <p:attrName>style.visibility</p:attrName>
                                        </p:attrNameLst>
                                      </p:cBhvr>
                                      <p:to>
                                        <p:strVal val="visible"/>
                                      </p:to>
                                    </p:set>
                                    <p:anim calcmode="lin" valueType="num">
                                      <p:cBhvr additive="base">
                                        <p:cTn id="11" dur="1000" fill="hold"/>
                                        <p:tgtEl>
                                          <p:spTgt spid="2">
                                            <p:graphicEl>
                                              <a:dgm id="{6ACA4E70-1096-B948-9884-15299AD54E77}"/>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graphicEl>
                                              <a:dgm id="{6ACA4E70-1096-B948-9884-15299AD54E77}"/>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graphicEl>
                                              <a:dgm id="{C6FF7DB5-4882-E141-A1A6-E53BB6175349}"/>
                                            </p:graphicEl>
                                          </p:spTgt>
                                        </p:tgtEl>
                                        <p:attrNameLst>
                                          <p:attrName>style.visibility</p:attrName>
                                        </p:attrNameLst>
                                      </p:cBhvr>
                                      <p:to>
                                        <p:strVal val="visible"/>
                                      </p:to>
                                    </p:set>
                                    <p:anim calcmode="lin" valueType="num">
                                      <p:cBhvr additive="base">
                                        <p:cTn id="15" dur="1000" fill="hold"/>
                                        <p:tgtEl>
                                          <p:spTgt spid="2">
                                            <p:graphicEl>
                                              <a:dgm id="{C6FF7DB5-4882-E141-A1A6-E53BB6175349}"/>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graphicEl>
                                              <a:dgm id="{C6FF7DB5-4882-E141-A1A6-E53BB6175349}"/>
                                            </p:graphic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
                                            <p:graphicEl>
                                              <a:dgm id="{96550235-B5A6-A84F-8B3C-833CE67A20D3}"/>
                                            </p:graphicEl>
                                          </p:spTgt>
                                        </p:tgtEl>
                                        <p:attrNameLst>
                                          <p:attrName>style.visibility</p:attrName>
                                        </p:attrNameLst>
                                      </p:cBhvr>
                                      <p:to>
                                        <p:strVal val="visible"/>
                                      </p:to>
                                    </p:set>
                                    <p:anim calcmode="lin" valueType="num">
                                      <p:cBhvr additive="base">
                                        <p:cTn id="21" dur="1000" fill="hold"/>
                                        <p:tgtEl>
                                          <p:spTgt spid="2">
                                            <p:graphicEl>
                                              <a:dgm id="{96550235-B5A6-A84F-8B3C-833CE67A20D3}"/>
                                            </p:graphic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
                                            <p:graphicEl>
                                              <a:dgm id="{96550235-B5A6-A84F-8B3C-833CE67A20D3}"/>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
                                            <p:graphicEl>
                                              <a:dgm id="{CCB3274C-63E5-AA47-A797-3F97C9331915}"/>
                                            </p:graphicEl>
                                          </p:spTgt>
                                        </p:tgtEl>
                                        <p:attrNameLst>
                                          <p:attrName>style.visibility</p:attrName>
                                        </p:attrNameLst>
                                      </p:cBhvr>
                                      <p:to>
                                        <p:strVal val="visible"/>
                                      </p:to>
                                    </p:set>
                                    <p:anim calcmode="lin" valueType="num">
                                      <p:cBhvr additive="base">
                                        <p:cTn id="25" dur="1000" fill="hold"/>
                                        <p:tgtEl>
                                          <p:spTgt spid="2">
                                            <p:graphicEl>
                                              <a:dgm id="{CCB3274C-63E5-AA47-A797-3F97C9331915}"/>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graphicEl>
                                              <a:dgm id="{CCB3274C-63E5-AA47-A797-3F97C9331915}"/>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graphicEl>
                                              <a:dgm id="{A74CFE83-5A23-5E4E-937E-39C90A159160}"/>
                                            </p:graphicEl>
                                          </p:spTgt>
                                        </p:tgtEl>
                                        <p:attrNameLst>
                                          <p:attrName>style.visibility</p:attrName>
                                        </p:attrNameLst>
                                      </p:cBhvr>
                                      <p:to>
                                        <p:strVal val="visible"/>
                                      </p:to>
                                    </p:set>
                                    <p:anim calcmode="lin" valueType="num">
                                      <p:cBhvr additive="base">
                                        <p:cTn id="31" dur="1000" fill="hold"/>
                                        <p:tgtEl>
                                          <p:spTgt spid="2">
                                            <p:graphicEl>
                                              <a:dgm id="{A74CFE83-5A23-5E4E-937E-39C90A159160}"/>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graphicEl>
                                              <a:dgm id="{A74CFE83-5A23-5E4E-937E-39C90A159160}"/>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
                                            <p:graphicEl>
                                              <a:dgm id="{072CD9DB-11FB-B24E-93F2-00A806811322}"/>
                                            </p:graphicEl>
                                          </p:spTgt>
                                        </p:tgtEl>
                                        <p:attrNameLst>
                                          <p:attrName>style.visibility</p:attrName>
                                        </p:attrNameLst>
                                      </p:cBhvr>
                                      <p:to>
                                        <p:strVal val="visible"/>
                                      </p:to>
                                    </p:set>
                                    <p:anim calcmode="lin" valueType="num">
                                      <p:cBhvr additive="base">
                                        <p:cTn id="35" dur="1000" fill="hold"/>
                                        <p:tgtEl>
                                          <p:spTgt spid="2">
                                            <p:graphicEl>
                                              <a:dgm id="{072CD9DB-11FB-B24E-93F2-00A806811322}"/>
                                            </p:graphic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
                                            <p:graphicEl>
                                              <a:dgm id="{072CD9DB-11FB-B24E-93F2-00A806811322}"/>
                                            </p:graphic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2">
                                            <p:graphicEl>
                                              <a:dgm id="{9FC5FC6E-E9EE-1041-AE4E-D5E2992BEAFD}"/>
                                            </p:graphicEl>
                                          </p:spTgt>
                                        </p:tgtEl>
                                        <p:attrNameLst>
                                          <p:attrName>style.visibility</p:attrName>
                                        </p:attrNameLst>
                                      </p:cBhvr>
                                      <p:to>
                                        <p:strVal val="visible"/>
                                      </p:to>
                                    </p:set>
                                    <p:anim calcmode="lin" valueType="num">
                                      <p:cBhvr additive="base">
                                        <p:cTn id="41" dur="1000" fill="hold"/>
                                        <p:tgtEl>
                                          <p:spTgt spid="2">
                                            <p:graphicEl>
                                              <a:dgm id="{9FC5FC6E-E9EE-1041-AE4E-D5E2992BEAFD}"/>
                                            </p:graphicEl>
                                          </p:spTgt>
                                        </p:tgtEl>
                                        <p:attrNameLst>
                                          <p:attrName>ppt_x</p:attrName>
                                        </p:attrNameLst>
                                      </p:cBhvr>
                                      <p:tavLst>
                                        <p:tav tm="0">
                                          <p:val>
                                            <p:strVal val="#ppt_x"/>
                                          </p:val>
                                        </p:tav>
                                        <p:tav tm="100000">
                                          <p:val>
                                            <p:strVal val="#ppt_x"/>
                                          </p:val>
                                        </p:tav>
                                      </p:tavLst>
                                    </p:anim>
                                    <p:anim calcmode="lin" valueType="num">
                                      <p:cBhvr additive="base">
                                        <p:cTn id="42" dur="1000" fill="hold"/>
                                        <p:tgtEl>
                                          <p:spTgt spid="2">
                                            <p:graphicEl>
                                              <a:dgm id="{9FC5FC6E-E9EE-1041-AE4E-D5E2992BEAFD}"/>
                                            </p:graphicEl>
                                          </p:spTgt>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
                                            <p:graphicEl>
                                              <a:dgm id="{958532CC-ABB7-344A-A24F-61FE8A42502B}"/>
                                            </p:graphicEl>
                                          </p:spTgt>
                                        </p:tgtEl>
                                        <p:attrNameLst>
                                          <p:attrName>style.visibility</p:attrName>
                                        </p:attrNameLst>
                                      </p:cBhvr>
                                      <p:to>
                                        <p:strVal val="visible"/>
                                      </p:to>
                                    </p:set>
                                    <p:anim calcmode="lin" valueType="num">
                                      <p:cBhvr additive="base">
                                        <p:cTn id="45" dur="1000" fill="hold"/>
                                        <p:tgtEl>
                                          <p:spTgt spid="2">
                                            <p:graphicEl>
                                              <a:dgm id="{958532CC-ABB7-344A-A24F-61FE8A42502B}"/>
                                            </p:graphicEl>
                                          </p:spTgt>
                                        </p:tgtEl>
                                        <p:attrNameLst>
                                          <p:attrName>ppt_x</p:attrName>
                                        </p:attrNameLst>
                                      </p:cBhvr>
                                      <p:tavLst>
                                        <p:tav tm="0">
                                          <p:val>
                                            <p:strVal val="#ppt_x"/>
                                          </p:val>
                                        </p:tav>
                                        <p:tav tm="100000">
                                          <p:val>
                                            <p:strVal val="#ppt_x"/>
                                          </p:val>
                                        </p:tav>
                                      </p:tavLst>
                                    </p:anim>
                                    <p:anim calcmode="lin" valueType="num">
                                      <p:cBhvr additive="base">
                                        <p:cTn id="46" dur="1000" fill="hold"/>
                                        <p:tgtEl>
                                          <p:spTgt spid="2">
                                            <p:graphicEl>
                                              <a:dgm id="{958532CC-ABB7-344A-A24F-61FE8A42502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7BF936A-7CB7-4C57-98A3-96928DD27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5C791B-FFA1-4943-B5E4-F5F145D8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8671DBD-7165-4BE6-80A0-045723A9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D622AD38-5C0D-490C-A06A-D1F07E29CB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4" name="Oval 143">
              <a:extLst>
                <a:ext uri="{FF2B5EF4-FFF2-40B4-BE49-F238E27FC236}">
                  <a16:creationId xmlns:a16="http://schemas.microsoft.com/office/drawing/2014/main" id="{ED57AEAB-0276-4D94-93D9-3A090A1FD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5" name="Oval 144">
              <a:extLst>
                <a:ext uri="{FF2B5EF4-FFF2-40B4-BE49-F238E27FC236}">
                  <a16:creationId xmlns:a16="http://schemas.microsoft.com/office/drawing/2014/main" id="{CCF33569-0434-460F-AFA4-D829E476A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7" name="Rectangle 146">
            <a:extLst>
              <a:ext uri="{FF2B5EF4-FFF2-40B4-BE49-F238E27FC236}">
                <a16:creationId xmlns:a16="http://schemas.microsoft.com/office/drawing/2014/main" id="{94B265AC-BD52-49D9-84DC-35885EBEF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Rectangle 148">
            <a:extLst>
              <a:ext uri="{FF2B5EF4-FFF2-40B4-BE49-F238E27FC236}">
                <a16:creationId xmlns:a16="http://schemas.microsoft.com/office/drawing/2014/main" id="{5FBD828E-C919-430B-81C5-8BF7DAE5B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8524" y="653241"/>
            <a:ext cx="690372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FF7927F3-552B-400E-9C99-40660D59D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69" y="822325"/>
            <a:ext cx="6900328" cy="4846228"/>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632B099-3E92-5142-9DE6-2F2381E5B41A}"/>
              </a:ext>
            </a:extLst>
          </p:cNvPr>
          <p:cNvSpPr>
            <a:spLocks noGrp="1"/>
          </p:cNvSpPr>
          <p:nvPr>
            <p:ph type="title"/>
          </p:nvPr>
        </p:nvSpPr>
        <p:spPr>
          <a:xfrm>
            <a:off x="4944532" y="1054100"/>
            <a:ext cx="6383867" cy="4197853"/>
          </a:xfrm>
        </p:spPr>
        <p:txBody>
          <a:bodyPr vert="horz" lIns="91440" tIns="45720" rIns="91440" bIns="45720" rtlCol="0" anchor="ctr">
            <a:normAutofit/>
          </a:bodyPr>
          <a:lstStyle/>
          <a:p>
            <a:r>
              <a:rPr lang="en-US" sz="6000" kern="1200" cap="all" baseline="0">
                <a:latin typeface="+mj-lt"/>
                <a:ea typeface="+mj-ea"/>
                <a:cs typeface="+mj-cs"/>
              </a:rPr>
              <a:t>STRATEGIA NAZIONALE PER LA VALORIZZAZIONE DEI BENI CONFISCATI ATTRAVERSO LE POLITICHE DI COESIONE </a:t>
            </a:r>
          </a:p>
        </p:txBody>
      </p:sp>
      <p:pic>
        <p:nvPicPr>
          <p:cNvPr id="1028" name="Picture 4" descr="page1image15643232">
            <a:extLst>
              <a:ext uri="{FF2B5EF4-FFF2-40B4-BE49-F238E27FC236}">
                <a16:creationId xmlns:a16="http://schemas.microsoft.com/office/drawing/2014/main" id="{CB544615-2EFC-594A-B0FC-946350AF68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033" y="4605802"/>
            <a:ext cx="2504459" cy="12298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5719328">
            <a:extLst>
              <a:ext uri="{FF2B5EF4-FFF2-40B4-BE49-F238E27FC236}">
                <a16:creationId xmlns:a16="http://schemas.microsoft.com/office/drawing/2014/main" id="{2E3F6E6C-952B-A447-B12D-423311E9F07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4548"/>
          <a:stretch/>
        </p:blipFill>
        <p:spPr bwMode="auto">
          <a:xfrm>
            <a:off x="629756" y="653241"/>
            <a:ext cx="1996356" cy="20468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15643440">
            <a:extLst>
              <a:ext uri="{FF2B5EF4-FFF2-40B4-BE49-F238E27FC236}">
                <a16:creationId xmlns:a16="http://schemas.microsoft.com/office/drawing/2014/main" id="{273A2042-B0C2-154C-869F-22689C5CFE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27" y="3188391"/>
            <a:ext cx="3885425" cy="1191988"/>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4E11ACCD-E550-4FC7-89A2-C271EC03F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8524" y="5754986"/>
            <a:ext cx="690372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BC4F8999-2238-4EC7-9822-4FF91D6D21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56" name="Oval 155">
              <a:extLst>
                <a:ext uri="{FF2B5EF4-FFF2-40B4-BE49-F238E27FC236}">
                  <a16:creationId xmlns:a16="http://schemas.microsoft.com/office/drawing/2014/main" id="{4B22C0B7-64CD-4A11-9FA8-CF5B04DE5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7" name="Oval 156">
              <a:extLst>
                <a:ext uri="{FF2B5EF4-FFF2-40B4-BE49-F238E27FC236}">
                  <a16:creationId xmlns:a16="http://schemas.microsoft.com/office/drawing/2014/main" id="{0E9C0D14-EE0A-4188-9259-20A8D493E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8" name="CasellaDiTesto 17">
            <a:extLst>
              <a:ext uri="{FF2B5EF4-FFF2-40B4-BE49-F238E27FC236}">
                <a16:creationId xmlns:a16="http://schemas.microsoft.com/office/drawing/2014/main" id="{C46BA4E9-428B-7549-A9BD-89013E4A5640}"/>
              </a:ext>
            </a:extLst>
          </p:cNvPr>
          <p:cNvSpPr txBox="1"/>
          <p:nvPr/>
        </p:nvSpPr>
        <p:spPr>
          <a:xfrm>
            <a:off x="3683726" y="1123406"/>
            <a:ext cx="184731" cy="369332"/>
          </a:xfrm>
          <a:prstGeom prst="rect">
            <a:avLst/>
          </a:prstGeom>
          <a:noFill/>
        </p:spPr>
        <p:txBody>
          <a:bodyPr wrap="none" rtlCol="0">
            <a:spAutoFit/>
          </a:bodyPr>
          <a:lstStyle/>
          <a:p>
            <a:endParaRPr lang="it-IT"/>
          </a:p>
        </p:txBody>
      </p:sp>
      <p:sp>
        <p:nvSpPr>
          <p:cNvPr id="22" name="CasellaDiTesto 21">
            <a:extLst>
              <a:ext uri="{FF2B5EF4-FFF2-40B4-BE49-F238E27FC236}">
                <a16:creationId xmlns:a16="http://schemas.microsoft.com/office/drawing/2014/main" id="{9AC28D88-4617-044B-A891-8BB10D310567}"/>
              </a:ext>
            </a:extLst>
          </p:cNvPr>
          <p:cNvSpPr txBox="1"/>
          <p:nvPr/>
        </p:nvSpPr>
        <p:spPr>
          <a:xfrm>
            <a:off x="2558637" y="613205"/>
            <a:ext cx="2091432" cy="2062103"/>
          </a:xfrm>
          <a:prstGeom prst="rect">
            <a:avLst/>
          </a:prstGeom>
          <a:noFill/>
        </p:spPr>
        <p:txBody>
          <a:bodyPr wrap="square" rtlCol="0">
            <a:spAutoFit/>
          </a:bodyPr>
          <a:lstStyle/>
          <a:p>
            <a:r>
              <a:rPr lang="it-IT" sz="1600">
                <a:latin typeface="Georgia" panose="02040502050405020303" pitchFamily="18" charset="0"/>
                <a:ea typeface="Apple Color Emoji" pitchFamily="2" charset="0"/>
              </a:rPr>
              <a:t>Agenzia nazionale</a:t>
            </a:r>
          </a:p>
          <a:p>
            <a:r>
              <a:rPr lang="it-IT" sz="1600">
                <a:latin typeface="Georgia" panose="02040502050405020303" pitchFamily="18" charset="0"/>
                <a:ea typeface="Apple Color Emoji" pitchFamily="2" charset="0"/>
              </a:rPr>
              <a:t>per l’amministrazione </a:t>
            </a:r>
          </a:p>
          <a:p>
            <a:r>
              <a:rPr lang="it-IT" sz="1600">
                <a:latin typeface="Georgia" panose="02040502050405020303" pitchFamily="18" charset="0"/>
                <a:ea typeface="Apple Color Emoji" pitchFamily="2" charset="0"/>
              </a:rPr>
              <a:t>e la destinazione dei beni sequestrati e confiscati alla criminalità organizzata</a:t>
            </a:r>
          </a:p>
        </p:txBody>
      </p:sp>
    </p:spTree>
    <p:extLst>
      <p:ext uri="{BB962C8B-B14F-4D97-AF65-F5344CB8AC3E}">
        <p14:creationId xmlns:p14="http://schemas.microsoft.com/office/powerpoint/2010/main" val="681236994"/>
      </p:ext>
    </p:extLst>
  </p:cSld>
  <p:clrMapOvr>
    <a:masterClrMapping/>
  </p:clrMapOvr>
  <mc:AlternateContent xmlns:mc="http://schemas.openxmlformats.org/markup-compatibility/2006">
    <mc:Choice xmlns:p14="http://schemas.microsoft.com/office/powerpoint/2010/main" Requires="p14">
      <p:transition spd="slow" p14:dur="4000" advTm="10000">
        <p14:vortex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 calcmode="lin" valueType="num">
                                      <p:cBhvr>
                                        <p:cTn id="26" dur="1000" fill="hold"/>
                                        <p:tgtEl>
                                          <p:spTgt spid="22">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22">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22">
                                            <p:txEl>
                                              <p:pRg st="0" end="0"/>
                                            </p:txEl>
                                          </p:spTgt>
                                        </p:tgtEl>
                                      </p:cBhvr>
                                    </p:animEffect>
                                  </p:childTnLst>
                                </p:cTn>
                              </p:par>
                            </p:childTnLst>
                          </p:cTn>
                        </p:par>
                        <p:par>
                          <p:cTn id="29" fill="hold">
                            <p:stCondLst>
                              <p:cond delay="1000"/>
                            </p:stCondLst>
                            <p:childTnLst>
                              <p:par>
                                <p:cTn id="30" presetID="55" presetClass="entr" presetSubtype="0" fill="hold" grpId="0" nodeType="after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 calcmode="lin" valueType="num">
                                      <p:cBhvr>
                                        <p:cTn id="32" dur="1000" fill="hold"/>
                                        <p:tgtEl>
                                          <p:spTgt spid="22">
                                            <p:txEl>
                                              <p:pRg st="1" end="1"/>
                                            </p:txEl>
                                          </p:spTgt>
                                        </p:tgtEl>
                                        <p:attrNameLst>
                                          <p:attrName>ppt_w</p:attrName>
                                        </p:attrNameLst>
                                      </p:cBhvr>
                                      <p:tavLst>
                                        <p:tav tm="0">
                                          <p:val>
                                            <p:strVal val="#ppt_w*0.70"/>
                                          </p:val>
                                        </p:tav>
                                        <p:tav tm="100000">
                                          <p:val>
                                            <p:strVal val="#ppt_w"/>
                                          </p:val>
                                        </p:tav>
                                      </p:tavLst>
                                    </p:anim>
                                    <p:anim calcmode="lin" valueType="num">
                                      <p:cBhvr>
                                        <p:cTn id="33" dur="1000" fill="hold"/>
                                        <p:tgtEl>
                                          <p:spTgt spid="22">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22">
                                            <p:txEl>
                                              <p:pRg st="1" end="1"/>
                                            </p:txEl>
                                          </p:spTgt>
                                        </p:tgtEl>
                                      </p:cBhvr>
                                    </p:animEffect>
                                  </p:childTnLst>
                                </p:cTn>
                              </p:par>
                            </p:childTnLst>
                          </p:cTn>
                        </p:par>
                        <p:par>
                          <p:cTn id="35" fill="hold">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22">
                                            <p:txEl>
                                              <p:pRg st="2" end="2"/>
                                            </p:txEl>
                                          </p:spTgt>
                                        </p:tgtEl>
                                        <p:attrNameLst>
                                          <p:attrName>style.visibility</p:attrName>
                                        </p:attrNameLst>
                                      </p:cBhvr>
                                      <p:to>
                                        <p:strVal val="visible"/>
                                      </p:to>
                                    </p:set>
                                    <p:anim calcmode="lin" valueType="num">
                                      <p:cBhvr>
                                        <p:cTn id="38" dur="1000" fill="hold"/>
                                        <p:tgtEl>
                                          <p:spTgt spid="22">
                                            <p:txEl>
                                              <p:pRg st="2" end="2"/>
                                            </p:txEl>
                                          </p:spTgt>
                                        </p:tgtEl>
                                        <p:attrNameLst>
                                          <p:attrName>ppt_w</p:attrName>
                                        </p:attrNameLst>
                                      </p:cBhvr>
                                      <p:tavLst>
                                        <p:tav tm="0">
                                          <p:val>
                                            <p:strVal val="#ppt_w*0.70"/>
                                          </p:val>
                                        </p:tav>
                                        <p:tav tm="100000">
                                          <p:val>
                                            <p:strVal val="#ppt_w"/>
                                          </p:val>
                                        </p:tav>
                                      </p:tavLst>
                                    </p:anim>
                                    <p:anim calcmode="lin" valueType="num">
                                      <p:cBhvr>
                                        <p:cTn id="39" dur="1000" fill="hold"/>
                                        <p:tgtEl>
                                          <p:spTgt spid="22">
                                            <p:txEl>
                                              <p:pRg st="2" end="2"/>
                                            </p:txEl>
                                          </p:spTgt>
                                        </p:tgtEl>
                                        <p:attrNameLst>
                                          <p:attrName>ppt_h</p:attrName>
                                        </p:attrNameLst>
                                      </p:cBhvr>
                                      <p:tavLst>
                                        <p:tav tm="0">
                                          <p:val>
                                            <p:strVal val="#ppt_h"/>
                                          </p:val>
                                        </p:tav>
                                        <p:tav tm="100000">
                                          <p:val>
                                            <p:strVal val="#ppt_h"/>
                                          </p:val>
                                        </p:tav>
                                      </p:tavLst>
                                    </p:anim>
                                    <p:animEffect transition="in" filter="fade">
                                      <p:cBhvr>
                                        <p:cTn id="40"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82AB7ED-113B-3145-B1AB-C9833446792E}"/>
              </a:ext>
            </a:extLst>
          </p:cNvPr>
          <p:cNvSpPr>
            <a:spLocks noGrp="1"/>
          </p:cNvSpPr>
          <p:nvPr>
            <p:ph type="title"/>
          </p:nvPr>
        </p:nvSpPr>
        <p:spPr/>
        <p:txBody>
          <a:bodyPr>
            <a:normAutofit/>
          </a:bodyPr>
          <a:lstStyle/>
          <a:p>
            <a:r>
              <a:rPr lang="it" sz="7200"/>
              <a:t>Analisi del settore dei beni confiscati</a:t>
            </a:r>
            <a:endParaRPr lang="it-IT" sz="7200"/>
          </a:p>
        </p:txBody>
      </p:sp>
      <p:sp>
        <p:nvSpPr>
          <p:cNvPr id="2" name="Segnaposto testo 1">
            <a:extLst>
              <a:ext uri="{FF2B5EF4-FFF2-40B4-BE49-F238E27FC236}">
                <a16:creationId xmlns:a16="http://schemas.microsoft.com/office/drawing/2014/main" id="{A61BEF3E-13BF-2D47-9DFB-9CC8460B672A}"/>
              </a:ext>
            </a:extLst>
          </p:cNvPr>
          <p:cNvSpPr>
            <a:spLocks noGrp="1"/>
          </p:cNvSpPr>
          <p:nvPr>
            <p:ph type="body" idx="1"/>
          </p:nvPr>
        </p:nvSpPr>
        <p:spPr/>
        <p:txBody>
          <a:bodyPr/>
          <a:lstStyle/>
          <a:p>
            <a:r>
              <a:rPr lang="en-US" err="1">
                <a:solidFill>
                  <a:srgbClr val="000000"/>
                </a:solidFill>
              </a:rPr>
              <a:t>Principali</a:t>
            </a:r>
            <a:r>
              <a:rPr lang="en-US">
                <a:solidFill>
                  <a:srgbClr val="000000"/>
                </a:solidFill>
              </a:rPr>
              <a:t> </a:t>
            </a:r>
            <a:r>
              <a:rPr lang="en-US" err="1">
                <a:solidFill>
                  <a:srgbClr val="000000"/>
                </a:solidFill>
              </a:rPr>
              <a:t>attori</a:t>
            </a:r>
            <a:r>
              <a:rPr lang="en-US">
                <a:solidFill>
                  <a:srgbClr val="000000"/>
                </a:solidFill>
              </a:rPr>
              <a:t> e </a:t>
            </a:r>
            <a:r>
              <a:rPr lang="en-US" err="1">
                <a:solidFill>
                  <a:srgbClr val="000000"/>
                </a:solidFill>
              </a:rPr>
              <a:t>quadro</a:t>
            </a:r>
            <a:r>
              <a:rPr lang="en-US">
                <a:solidFill>
                  <a:srgbClr val="000000"/>
                </a:solidFill>
              </a:rPr>
              <a:t> </a:t>
            </a:r>
            <a:r>
              <a:rPr lang="en-US" err="1">
                <a:solidFill>
                  <a:srgbClr val="000000"/>
                </a:solidFill>
              </a:rPr>
              <a:t>normativo</a:t>
            </a:r>
            <a:r>
              <a:rPr lang="en-US">
                <a:solidFill>
                  <a:srgbClr val="000000"/>
                </a:solidFill>
              </a:rPr>
              <a:t> del </a:t>
            </a:r>
            <a:r>
              <a:rPr lang="en-US" err="1">
                <a:solidFill>
                  <a:srgbClr val="000000"/>
                </a:solidFill>
              </a:rPr>
              <a:t>settore</a:t>
            </a:r>
            <a:endParaRPr lang="en-US">
              <a:solidFill>
                <a:srgbClr val="000000"/>
              </a:solidFill>
            </a:endParaRPr>
          </a:p>
        </p:txBody>
      </p:sp>
    </p:spTree>
    <p:extLst>
      <p:ext uri="{BB962C8B-B14F-4D97-AF65-F5344CB8AC3E}">
        <p14:creationId xmlns:p14="http://schemas.microsoft.com/office/powerpoint/2010/main" val="3142494741"/>
      </p:ext>
    </p:extLst>
  </p:cSld>
  <p:clrMapOvr>
    <a:masterClrMapping/>
  </p:clrMapOvr>
  <mc:AlternateContent xmlns:mc="http://schemas.openxmlformats.org/markup-compatibility/2006">
    <mc:Choice xmlns:p14="http://schemas.microsoft.com/office/powerpoint/2010/main" Requires="p14">
      <p:transition spd="slow" p14:dur="1250" advTm="5000">
        <p14:switch dir="r"/>
      </p:transition>
    </mc:Choice>
    <mc:Fallback>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po 38">
            <a:extLst>
              <a:ext uri="{FF2B5EF4-FFF2-40B4-BE49-F238E27FC236}">
                <a16:creationId xmlns:a16="http://schemas.microsoft.com/office/drawing/2014/main" id="{661B85A2-7D6C-E24D-A850-0D2A6791A6B6}"/>
              </a:ext>
            </a:extLst>
          </p:cNvPr>
          <p:cNvGrpSpPr/>
          <p:nvPr/>
        </p:nvGrpSpPr>
        <p:grpSpPr>
          <a:xfrm>
            <a:off x="2868142" y="4216537"/>
            <a:ext cx="7459200" cy="2375030"/>
            <a:chOff x="2868142" y="4216537"/>
            <a:chExt cx="7459200" cy="2375030"/>
          </a:xfrm>
          <a:solidFill>
            <a:srgbClr val="FF4F79"/>
          </a:solidFill>
        </p:grpSpPr>
        <p:sp>
          <p:nvSpPr>
            <p:cNvPr id="18" name="Freccia a inversione 17">
              <a:extLst>
                <a:ext uri="{FF2B5EF4-FFF2-40B4-BE49-F238E27FC236}">
                  <a16:creationId xmlns:a16="http://schemas.microsoft.com/office/drawing/2014/main" id="{EF10DCF5-BC14-0A40-B903-5C77020AD1E8}"/>
                </a:ext>
              </a:extLst>
            </p:cNvPr>
            <p:cNvSpPr/>
            <p:nvPr/>
          </p:nvSpPr>
          <p:spPr>
            <a:xfrm rot="5400000">
              <a:off x="5439570" y="1645109"/>
              <a:ext cx="2316344" cy="7459200"/>
            </a:xfrm>
            <a:prstGeom prst="uturnArrow">
              <a:avLst>
                <a:gd name="adj1" fmla="val 13286"/>
                <a:gd name="adj2" fmla="val 25000"/>
                <a:gd name="adj3" fmla="val 27748"/>
                <a:gd name="adj4" fmla="val 41819"/>
                <a:gd name="adj5" fmla="val 100000"/>
              </a:avLst>
            </a:prstGeom>
            <a:grpFill/>
            <a:ln>
              <a:solidFill>
                <a:srgbClr val="FF4F7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Rettangolo con angoli arrotondati 15">
              <a:extLst>
                <a:ext uri="{FF2B5EF4-FFF2-40B4-BE49-F238E27FC236}">
                  <a16:creationId xmlns:a16="http://schemas.microsoft.com/office/drawing/2014/main" id="{323B6989-B1E6-5042-926B-5C4B4963E8CA}"/>
                </a:ext>
              </a:extLst>
            </p:cNvPr>
            <p:cNvSpPr/>
            <p:nvPr/>
          </p:nvSpPr>
          <p:spPr>
            <a:xfrm>
              <a:off x="4691963" y="5228735"/>
              <a:ext cx="2808074" cy="1362832"/>
            </a:xfrm>
            <a:prstGeom prst="roundRect">
              <a:avLst/>
            </a:prstGeom>
            <a:solidFill>
              <a:schemeClr val="bg1"/>
            </a:solidFill>
            <a:ln w="152400">
              <a:solidFill>
                <a:srgbClr val="FF4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solidFill>
                    <a:sysClr val="windowText" lastClr="000000"/>
                  </a:solidFill>
                </a:rPr>
                <a:t>RESTITUZIONE ALLA </a:t>
              </a:r>
            </a:p>
            <a:p>
              <a:pPr algn="ctr"/>
              <a:r>
                <a:rPr lang="it-IT" sz="2400">
                  <a:solidFill>
                    <a:sysClr val="windowText" lastClr="000000"/>
                  </a:solidFill>
                </a:rPr>
                <a:t>COLLETTIVITÀ</a:t>
              </a:r>
            </a:p>
          </p:txBody>
        </p:sp>
      </p:grpSp>
      <p:grpSp>
        <p:nvGrpSpPr>
          <p:cNvPr id="9" name="Gruppo 8">
            <a:extLst>
              <a:ext uri="{FF2B5EF4-FFF2-40B4-BE49-F238E27FC236}">
                <a16:creationId xmlns:a16="http://schemas.microsoft.com/office/drawing/2014/main" id="{61F5F0E7-89B4-904E-9168-4666C81A62D3}"/>
              </a:ext>
            </a:extLst>
          </p:cNvPr>
          <p:cNvGrpSpPr/>
          <p:nvPr/>
        </p:nvGrpSpPr>
        <p:grpSpPr>
          <a:xfrm>
            <a:off x="1864658" y="2474259"/>
            <a:ext cx="7459200" cy="2530328"/>
            <a:chOff x="1864658" y="2474259"/>
            <a:chExt cx="7459200" cy="2530328"/>
          </a:xfrm>
        </p:grpSpPr>
        <p:sp>
          <p:nvSpPr>
            <p:cNvPr id="19" name="Freccia a inversione 18">
              <a:extLst>
                <a:ext uri="{FF2B5EF4-FFF2-40B4-BE49-F238E27FC236}">
                  <a16:creationId xmlns:a16="http://schemas.microsoft.com/office/drawing/2014/main" id="{64F96D33-A53A-CA48-B56E-61E3FE93F3D2}"/>
                </a:ext>
              </a:extLst>
            </p:cNvPr>
            <p:cNvSpPr/>
            <p:nvPr/>
          </p:nvSpPr>
          <p:spPr>
            <a:xfrm rot="16200000" flipH="1">
              <a:off x="4329094" y="9823"/>
              <a:ext cx="2530328" cy="7459200"/>
            </a:xfrm>
            <a:prstGeom prst="uturnArrow">
              <a:avLst>
                <a:gd name="adj1" fmla="val 13286"/>
                <a:gd name="adj2" fmla="val 25000"/>
                <a:gd name="adj3" fmla="val 27748"/>
                <a:gd name="adj4" fmla="val 41819"/>
                <a:gd name="adj5" fmla="val 100000"/>
              </a:avLst>
            </a:prstGeom>
            <a:solidFill>
              <a:srgbClr val="0070C0"/>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Rettangolo con angoli arrotondati 14">
              <a:extLst>
                <a:ext uri="{FF2B5EF4-FFF2-40B4-BE49-F238E27FC236}">
                  <a16:creationId xmlns:a16="http://schemas.microsoft.com/office/drawing/2014/main" id="{3659036F-7615-184F-A152-DF33D651F242}"/>
                </a:ext>
              </a:extLst>
            </p:cNvPr>
            <p:cNvSpPr/>
            <p:nvPr/>
          </p:nvSpPr>
          <p:spPr>
            <a:xfrm>
              <a:off x="4691963" y="3574635"/>
              <a:ext cx="2808074" cy="1362832"/>
            </a:xfrm>
            <a:prstGeom prst="roundRect">
              <a:avLst/>
            </a:prstGeom>
            <a:solidFill>
              <a:schemeClr val="bg1"/>
            </a:solidFill>
            <a:ln w="152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solidFill>
                    <a:sysClr val="windowText" lastClr="000000"/>
                  </a:solidFill>
                </a:rPr>
                <a:t>CONFISCA </a:t>
              </a:r>
            </a:p>
            <a:p>
              <a:pPr algn="ctr"/>
              <a:r>
                <a:rPr lang="it-IT" sz="2400">
                  <a:solidFill>
                    <a:sysClr val="windowText" lastClr="000000"/>
                  </a:solidFill>
                </a:rPr>
                <a:t>DEFINITIVA</a:t>
              </a:r>
            </a:p>
          </p:txBody>
        </p:sp>
      </p:grpSp>
      <p:grpSp>
        <p:nvGrpSpPr>
          <p:cNvPr id="3" name="Gruppo 2">
            <a:extLst>
              <a:ext uri="{FF2B5EF4-FFF2-40B4-BE49-F238E27FC236}">
                <a16:creationId xmlns:a16="http://schemas.microsoft.com/office/drawing/2014/main" id="{B9BAEBAC-260C-EF43-8B95-2A5ACA1FB6FA}"/>
              </a:ext>
            </a:extLst>
          </p:cNvPr>
          <p:cNvGrpSpPr/>
          <p:nvPr/>
        </p:nvGrpSpPr>
        <p:grpSpPr>
          <a:xfrm>
            <a:off x="2868142" y="753039"/>
            <a:ext cx="7459200" cy="2530327"/>
            <a:chOff x="2868142" y="753039"/>
            <a:chExt cx="7459200" cy="2530327"/>
          </a:xfrm>
        </p:grpSpPr>
        <p:sp>
          <p:nvSpPr>
            <p:cNvPr id="4" name="Freccia a inversione 3">
              <a:extLst>
                <a:ext uri="{FF2B5EF4-FFF2-40B4-BE49-F238E27FC236}">
                  <a16:creationId xmlns:a16="http://schemas.microsoft.com/office/drawing/2014/main" id="{EC4783B0-85A4-6043-8C60-4F53C0EA05A9}"/>
                </a:ext>
              </a:extLst>
            </p:cNvPr>
            <p:cNvSpPr/>
            <p:nvPr/>
          </p:nvSpPr>
          <p:spPr>
            <a:xfrm rot="5400000">
              <a:off x="5332579" y="-1711398"/>
              <a:ext cx="2530326" cy="7459200"/>
            </a:xfrm>
            <a:prstGeom prst="uturnArrow">
              <a:avLst>
                <a:gd name="adj1" fmla="val 13286"/>
                <a:gd name="adj2" fmla="val 25000"/>
                <a:gd name="adj3" fmla="val 27748"/>
                <a:gd name="adj4" fmla="val 41819"/>
                <a:gd name="adj5" fmla="val 100000"/>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Rettangolo con angoli arrotondati 13">
              <a:extLst>
                <a:ext uri="{FF2B5EF4-FFF2-40B4-BE49-F238E27FC236}">
                  <a16:creationId xmlns:a16="http://schemas.microsoft.com/office/drawing/2014/main" id="{9CFA9437-2B16-F740-B86B-5B6B16A9E985}"/>
                </a:ext>
              </a:extLst>
            </p:cNvPr>
            <p:cNvSpPr/>
            <p:nvPr/>
          </p:nvSpPr>
          <p:spPr>
            <a:xfrm>
              <a:off x="4691963" y="1920534"/>
              <a:ext cx="2808074" cy="1362832"/>
            </a:xfrm>
            <a:prstGeom prst="roundRect">
              <a:avLst/>
            </a:prstGeom>
            <a:solidFill>
              <a:schemeClr val="bg1"/>
            </a:solidFill>
            <a:ln w="152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solidFill>
                    <a:sysClr val="windowText" lastClr="000000"/>
                  </a:solidFill>
                </a:rPr>
                <a:t>CONFISCA DI </a:t>
              </a:r>
            </a:p>
            <a:p>
              <a:pPr algn="ctr"/>
              <a:r>
                <a:rPr lang="it-IT" sz="2400">
                  <a:solidFill>
                    <a:sysClr val="windowText" lastClr="000000"/>
                  </a:solidFill>
                </a:rPr>
                <a:t>PRIMO GRADO</a:t>
              </a:r>
            </a:p>
          </p:txBody>
        </p:sp>
      </p:grpSp>
      <p:grpSp>
        <p:nvGrpSpPr>
          <p:cNvPr id="7" name="Gruppo 6">
            <a:extLst>
              <a:ext uri="{FF2B5EF4-FFF2-40B4-BE49-F238E27FC236}">
                <a16:creationId xmlns:a16="http://schemas.microsoft.com/office/drawing/2014/main" id="{83DA330C-9F6E-434D-8C23-D383F55D06B9}"/>
              </a:ext>
            </a:extLst>
          </p:cNvPr>
          <p:cNvGrpSpPr/>
          <p:nvPr/>
        </p:nvGrpSpPr>
        <p:grpSpPr>
          <a:xfrm>
            <a:off x="2868142" y="266433"/>
            <a:ext cx="6455716" cy="1362832"/>
            <a:chOff x="2868142" y="266433"/>
            <a:chExt cx="6455716" cy="1362832"/>
          </a:xfrm>
        </p:grpSpPr>
        <p:sp>
          <p:nvSpPr>
            <p:cNvPr id="20" name="Freccia destra 19">
              <a:extLst>
                <a:ext uri="{FF2B5EF4-FFF2-40B4-BE49-F238E27FC236}">
                  <a16:creationId xmlns:a16="http://schemas.microsoft.com/office/drawing/2014/main" id="{87915B20-3E0E-A64F-B75B-E115BCF6E8AA}"/>
                </a:ext>
              </a:extLst>
            </p:cNvPr>
            <p:cNvSpPr/>
            <p:nvPr/>
          </p:nvSpPr>
          <p:spPr>
            <a:xfrm>
              <a:off x="2868142" y="325119"/>
              <a:ext cx="6455716" cy="1254950"/>
            </a:xfrm>
            <a:prstGeom prst="rightArrow">
              <a:avLst>
                <a:gd name="adj1" fmla="val 33089"/>
                <a:gd name="adj2" fmla="val 57851"/>
              </a:avLst>
            </a:prstGeom>
            <a:solidFill>
              <a:srgbClr val="FF9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319CB995-B880-814D-86F5-61EB07DA4709}"/>
                </a:ext>
              </a:extLst>
            </p:cNvPr>
            <p:cNvSpPr/>
            <p:nvPr/>
          </p:nvSpPr>
          <p:spPr>
            <a:xfrm>
              <a:off x="4691963" y="266433"/>
              <a:ext cx="2808074" cy="1362832"/>
            </a:xfrm>
            <a:prstGeom prst="roundRect">
              <a:avLst/>
            </a:prstGeom>
            <a:solidFill>
              <a:schemeClr val="bg1"/>
            </a:solidFill>
            <a:ln w="152400">
              <a:solidFill>
                <a:srgbClr val="F39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solidFill>
                    <a:sysClr val="windowText" lastClr="000000"/>
                  </a:solidFill>
                </a:rPr>
                <a:t>SEQUESTRO</a:t>
              </a:r>
            </a:p>
          </p:txBody>
        </p:sp>
      </p:grpSp>
      <p:sp>
        <p:nvSpPr>
          <p:cNvPr id="6" name="CasellaDiTesto 5">
            <a:extLst>
              <a:ext uri="{FF2B5EF4-FFF2-40B4-BE49-F238E27FC236}">
                <a16:creationId xmlns:a16="http://schemas.microsoft.com/office/drawing/2014/main" id="{96998433-489C-8D4F-951F-856E23DC388B}"/>
              </a:ext>
            </a:extLst>
          </p:cNvPr>
          <p:cNvSpPr txBox="1"/>
          <p:nvPr/>
        </p:nvSpPr>
        <p:spPr>
          <a:xfrm>
            <a:off x="10882859" y="2938072"/>
            <a:ext cx="184731" cy="369332"/>
          </a:xfrm>
          <a:prstGeom prst="rect">
            <a:avLst/>
          </a:prstGeom>
          <a:noFill/>
        </p:spPr>
        <p:txBody>
          <a:bodyPr wrap="none" rtlCol="0">
            <a:spAutoFit/>
          </a:bodyPr>
          <a:lstStyle/>
          <a:p>
            <a:endParaRPr lang="it-IT"/>
          </a:p>
        </p:txBody>
      </p:sp>
      <p:grpSp>
        <p:nvGrpSpPr>
          <p:cNvPr id="38" name="Gruppo 37">
            <a:extLst>
              <a:ext uri="{FF2B5EF4-FFF2-40B4-BE49-F238E27FC236}">
                <a16:creationId xmlns:a16="http://schemas.microsoft.com/office/drawing/2014/main" id="{2E76A982-B819-B341-9047-09C8CCCA7BBB}"/>
              </a:ext>
            </a:extLst>
          </p:cNvPr>
          <p:cNvGrpSpPr/>
          <p:nvPr/>
        </p:nvGrpSpPr>
        <p:grpSpPr>
          <a:xfrm>
            <a:off x="9751123" y="541910"/>
            <a:ext cx="2391020" cy="1323439"/>
            <a:chOff x="9751123" y="541910"/>
            <a:chExt cx="2391020" cy="1323439"/>
          </a:xfrm>
        </p:grpSpPr>
        <p:grpSp>
          <p:nvGrpSpPr>
            <p:cNvPr id="35" name="Gruppo 34">
              <a:extLst>
                <a:ext uri="{FF2B5EF4-FFF2-40B4-BE49-F238E27FC236}">
                  <a16:creationId xmlns:a16="http://schemas.microsoft.com/office/drawing/2014/main" id="{042DC375-B7C2-164C-B313-5090F1DEA59E}"/>
                </a:ext>
              </a:extLst>
            </p:cNvPr>
            <p:cNvGrpSpPr/>
            <p:nvPr/>
          </p:nvGrpSpPr>
          <p:grpSpPr>
            <a:xfrm>
              <a:off x="9751123" y="818915"/>
              <a:ext cx="810350" cy="810350"/>
              <a:chOff x="9751123" y="818915"/>
              <a:chExt cx="810350" cy="810350"/>
            </a:xfrm>
          </p:grpSpPr>
          <p:sp>
            <p:nvSpPr>
              <p:cNvPr id="5" name="Ovale 4">
                <a:extLst>
                  <a:ext uri="{FF2B5EF4-FFF2-40B4-BE49-F238E27FC236}">
                    <a16:creationId xmlns:a16="http://schemas.microsoft.com/office/drawing/2014/main" id="{A466B3F4-160B-854D-9E02-BB1A68CBCA2D}"/>
                  </a:ext>
                </a:extLst>
              </p:cNvPr>
              <p:cNvSpPr/>
              <p:nvPr/>
            </p:nvSpPr>
            <p:spPr>
              <a:xfrm>
                <a:off x="9751123" y="818915"/>
                <a:ext cx="810350" cy="81035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a:p>
            </p:txBody>
          </p:sp>
          <p:pic>
            <p:nvPicPr>
              <p:cNvPr id="8" name="Elemento grafico 7" descr="Bilancia della giustizia">
                <a:extLst>
                  <a:ext uri="{FF2B5EF4-FFF2-40B4-BE49-F238E27FC236}">
                    <a16:creationId xmlns:a16="http://schemas.microsoft.com/office/drawing/2014/main" id="{C036875E-2013-1048-8EF3-C82126964D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6876" y="841315"/>
                <a:ext cx="738844" cy="738844"/>
              </a:xfrm>
              <a:prstGeom prst="rect">
                <a:avLst/>
              </a:prstGeom>
            </p:spPr>
          </p:pic>
        </p:grpSp>
        <p:sp>
          <p:nvSpPr>
            <p:cNvPr id="11" name="CasellaDiTesto 10">
              <a:extLst>
                <a:ext uri="{FF2B5EF4-FFF2-40B4-BE49-F238E27FC236}">
                  <a16:creationId xmlns:a16="http://schemas.microsoft.com/office/drawing/2014/main" id="{5A5B6587-BC7B-C343-9FCE-228EE19269B6}"/>
                </a:ext>
              </a:extLst>
            </p:cNvPr>
            <p:cNvSpPr txBox="1"/>
            <p:nvPr/>
          </p:nvSpPr>
          <p:spPr>
            <a:xfrm>
              <a:off x="10651591" y="541910"/>
              <a:ext cx="1490552" cy="1323439"/>
            </a:xfrm>
            <a:prstGeom prst="rect">
              <a:avLst/>
            </a:prstGeom>
            <a:noFill/>
          </p:spPr>
          <p:txBody>
            <a:bodyPr wrap="square" rtlCol="0">
              <a:spAutoFit/>
            </a:bodyPr>
            <a:lstStyle/>
            <a:p>
              <a:r>
                <a:rPr lang="it-IT" sz="2000"/>
                <a:t>TRIBUNALI</a:t>
              </a:r>
            </a:p>
            <a:p>
              <a:r>
                <a:rPr lang="it-IT" sz="2000"/>
                <a:t>Gestione fase giudiziaria</a:t>
              </a:r>
            </a:p>
          </p:txBody>
        </p:sp>
      </p:grpSp>
      <p:grpSp>
        <p:nvGrpSpPr>
          <p:cNvPr id="37" name="Gruppo 36">
            <a:extLst>
              <a:ext uri="{FF2B5EF4-FFF2-40B4-BE49-F238E27FC236}">
                <a16:creationId xmlns:a16="http://schemas.microsoft.com/office/drawing/2014/main" id="{0EFBDDD9-1FF2-DC48-8B58-D1A47B650C19}"/>
              </a:ext>
            </a:extLst>
          </p:cNvPr>
          <p:cNvGrpSpPr/>
          <p:nvPr/>
        </p:nvGrpSpPr>
        <p:grpSpPr>
          <a:xfrm>
            <a:off x="9751123" y="1865992"/>
            <a:ext cx="2166136" cy="851300"/>
            <a:chOff x="9751123" y="1865992"/>
            <a:chExt cx="2166136" cy="851300"/>
          </a:xfrm>
        </p:grpSpPr>
        <p:grpSp>
          <p:nvGrpSpPr>
            <p:cNvPr id="36" name="Gruppo 35">
              <a:extLst>
                <a:ext uri="{FF2B5EF4-FFF2-40B4-BE49-F238E27FC236}">
                  <a16:creationId xmlns:a16="http://schemas.microsoft.com/office/drawing/2014/main" id="{E3133084-8FD2-3040-B1EC-DB1EFDD647EC}"/>
                </a:ext>
              </a:extLst>
            </p:cNvPr>
            <p:cNvGrpSpPr/>
            <p:nvPr/>
          </p:nvGrpSpPr>
          <p:grpSpPr>
            <a:xfrm>
              <a:off x="9751123" y="1865992"/>
              <a:ext cx="810350" cy="810350"/>
              <a:chOff x="9751123" y="1865992"/>
              <a:chExt cx="810350" cy="810350"/>
            </a:xfrm>
          </p:grpSpPr>
          <p:sp>
            <p:nvSpPr>
              <p:cNvPr id="21" name="Ovale 20">
                <a:extLst>
                  <a:ext uri="{FF2B5EF4-FFF2-40B4-BE49-F238E27FC236}">
                    <a16:creationId xmlns:a16="http://schemas.microsoft.com/office/drawing/2014/main" id="{F6ADD0F9-2226-C941-A66B-91FF37C43AAB}"/>
                  </a:ext>
                </a:extLst>
              </p:cNvPr>
              <p:cNvSpPr/>
              <p:nvPr/>
            </p:nvSpPr>
            <p:spPr>
              <a:xfrm>
                <a:off x="9751123" y="1865992"/>
                <a:ext cx="810350" cy="81035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a:p>
            </p:txBody>
          </p:sp>
          <p:pic>
            <p:nvPicPr>
              <p:cNvPr id="22" name="Picture 2" descr="page1image15719328">
                <a:extLst>
                  <a:ext uri="{FF2B5EF4-FFF2-40B4-BE49-F238E27FC236}">
                    <a16:creationId xmlns:a16="http://schemas.microsoft.com/office/drawing/2014/main" id="{1BB4E760-4448-814B-BDCC-D7A47A9A23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4548"/>
              <a:stretch/>
            </p:blipFill>
            <p:spPr bwMode="auto">
              <a:xfrm>
                <a:off x="9912070" y="1984261"/>
                <a:ext cx="532337" cy="54580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asellaDiTesto 11">
              <a:extLst>
                <a:ext uri="{FF2B5EF4-FFF2-40B4-BE49-F238E27FC236}">
                  <a16:creationId xmlns:a16="http://schemas.microsoft.com/office/drawing/2014/main" id="{F9283521-A569-E94E-B221-58A8E4616C8A}"/>
                </a:ext>
              </a:extLst>
            </p:cNvPr>
            <p:cNvSpPr txBox="1"/>
            <p:nvPr/>
          </p:nvSpPr>
          <p:spPr>
            <a:xfrm>
              <a:off x="10667493" y="2009406"/>
              <a:ext cx="1249766" cy="707886"/>
            </a:xfrm>
            <a:prstGeom prst="rect">
              <a:avLst/>
            </a:prstGeom>
            <a:noFill/>
          </p:spPr>
          <p:txBody>
            <a:bodyPr wrap="none" rtlCol="0">
              <a:spAutoFit/>
            </a:bodyPr>
            <a:lstStyle/>
            <a:p>
              <a:r>
                <a:rPr lang="it-IT" sz="2000"/>
                <a:t>ANBSC</a:t>
              </a:r>
            </a:p>
            <a:p>
              <a:r>
                <a:rPr lang="it-IT" sz="2000"/>
                <a:t>supporto</a:t>
              </a:r>
            </a:p>
          </p:txBody>
        </p:sp>
      </p:grpSp>
      <p:grpSp>
        <p:nvGrpSpPr>
          <p:cNvPr id="47" name="Gruppo 46">
            <a:extLst>
              <a:ext uri="{FF2B5EF4-FFF2-40B4-BE49-F238E27FC236}">
                <a16:creationId xmlns:a16="http://schemas.microsoft.com/office/drawing/2014/main" id="{4F8F06ED-BB2A-BD48-92F8-CDA5E8D3FA41}"/>
              </a:ext>
            </a:extLst>
          </p:cNvPr>
          <p:cNvGrpSpPr/>
          <p:nvPr/>
        </p:nvGrpSpPr>
        <p:grpSpPr>
          <a:xfrm>
            <a:off x="17662" y="3739422"/>
            <a:ext cx="2443681" cy="1453108"/>
            <a:chOff x="17662" y="3739422"/>
            <a:chExt cx="2443681" cy="1453108"/>
          </a:xfrm>
        </p:grpSpPr>
        <p:sp>
          <p:nvSpPr>
            <p:cNvPr id="23" name="Ovale 22">
              <a:extLst>
                <a:ext uri="{FF2B5EF4-FFF2-40B4-BE49-F238E27FC236}">
                  <a16:creationId xmlns:a16="http://schemas.microsoft.com/office/drawing/2014/main" id="{0B5DFD71-1F4D-E74F-8E75-FA95488ADDD0}"/>
                </a:ext>
              </a:extLst>
            </p:cNvPr>
            <p:cNvSpPr/>
            <p:nvPr/>
          </p:nvSpPr>
          <p:spPr>
            <a:xfrm>
              <a:off x="1640959" y="3739422"/>
              <a:ext cx="810350" cy="810350"/>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a:p>
          </p:txBody>
        </p:sp>
        <p:sp>
          <p:nvSpPr>
            <p:cNvPr id="29" name="CasellaDiTesto 28">
              <a:extLst>
                <a:ext uri="{FF2B5EF4-FFF2-40B4-BE49-F238E27FC236}">
                  <a16:creationId xmlns:a16="http://schemas.microsoft.com/office/drawing/2014/main" id="{ADC4A519-6F6A-C149-B522-1BD93AAFC4CB}"/>
                </a:ext>
              </a:extLst>
            </p:cNvPr>
            <p:cNvSpPr txBox="1"/>
            <p:nvPr/>
          </p:nvSpPr>
          <p:spPr>
            <a:xfrm>
              <a:off x="17662" y="4115312"/>
              <a:ext cx="2443681" cy="1077218"/>
            </a:xfrm>
            <a:prstGeom prst="rect">
              <a:avLst/>
            </a:prstGeom>
            <a:noFill/>
          </p:spPr>
          <p:txBody>
            <a:bodyPr wrap="square" rtlCol="0">
              <a:spAutoFit/>
            </a:bodyPr>
            <a:lstStyle/>
            <a:p>
              <a:r>
                <a:rPr lang="it-IT" sz="2400"/>
                <a:t>ANBSC</a:t>
              </a:r>
            </a:p>
            <a:p>
              <a:r>
                <a:rPr lang="it-IT" sz="2000"/>
                <a:t>amministrazione beni confiscati</a:t>
              </a:r>
            </a:p>
          </p:txBody>
        </p:sp>
        <p:pic>
          <p:nvPicPr>
            <p:cNvPr id="30" name="Picture 2" descr="page1image15719328">
              <a:extLst>
                <a:ext uri="{FF2B5EF4-FFF2-40B4-BE49-F238E27FC236}">
                  <a16:creationId xmlns:a16="http://schemas.microsoft.com/office/drawing/2014/main" id="{5E2E3CD3-744E-EE49-B6D8-5F75ACD0BC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4548"/>
            <a:stretch/>
          </p:blipFill>
          <p:spPr bwMode="auto">
            <a:xfrm>
              <a:off x="1762711" y="3875296"/>
              <a:ext cx="532337" cy="5458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uppo 39">
            <a:extLst>
              <a:ext uri="{FF2B5EF4-FFF2-40B4-BE49-F238E27FC236}">
                <a16:creationId xmlns:a16="http://schemas.microsoft.com/office/drawing/2014/main" id="{C0C67D91-720C-6F4A-98AA-B2CFFCA4A196}"/>
              </a:ext>
            </a:extLst>
          </p:cNvPr>
          <p:cNvGrpSpPr/>
          <p:nvPr/>
        </p:nvGrpSpPr>
        <p:grpSpPr>
          <a:xfrm>
            <a:off x="90114" y="2532897"/>
            <a:ext cx="2370062" cy="810350"/>
            <a:chOff x="90114" y="2532897"/>
            <a:chExt cx="2370062" cy="810350"/>
          </a:xfrm>
        </p:grpSpPr>
        <p:sp>
          <p:nvSpPr>
            <p:cNvPr id="24" name="Ovale 23">
              <a:extLst>
                <a:ext uri="{FF2B5EF4-FFF2-40B4-BE49-F238E27FC236}">
                  <a16:creationId xmlns:a16="http://schemas.microsoft.com/office/drawing/2014/main" id="{EED2031B-C9B7-6C48-B98F-AFE4833150AA}"/>
                </a:ext>
              </a:extLst>
            </p:cNvPr>
            <p:cNvSpPr/>
            <p:nvPr/>
          </p:nvSpPr>
          <p:spPr>
            <a:xfrm>
              <a:off x="1649826" y="2532897"/>
              <a:ext cx="810350" cy="810350"/>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a:p>
          </p:txBody>
        </p:sp>
        <p:pic>
          <p:nvPicPr>
            <p:cNvPr id="31" name="Elemento grafico 30" descr="Bilancia della giustizia">
              <a:extLst>
                <a:ext uri="{FF2B5EF4-FFF2-40B4-BE49-F238E27FC236}">
                  <a16:creationId xmlns:a16="http://schemas.microsoft.com/office/drawing/2014/main" id="{7BB81EF6-B5B1-3046-BE8F-B5ECBD312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8050" y="2548410"/>
              <a:ext cx="738844" cy="738844"/>
            </a:xfrm>
            <a:prstGeom prst="rect">
              <a:avLst/>
            </a:prstGeom>
          </p:spPr>
        </p:pic>
        <p:sp>
          <p:nvSpPr>
            <p:cNvPr id="17" name="CasellaDiTesto 16">
              <a:extLst>
                <a:ext uri="{FF2B5EF4-FFF2-40B4-BE49-F238E27FC236}">
                  <a16:creationId xmlns:a16="http://schemas.microsoft.com/office/drawing/2014/main" id="{3036379F-73CD-5A4D-8791-A68EC6C19D37}"/>
                </a:ext>
              </a:extLst>
            </p:cNvPr>
            <p:cNvSpPr txBox="1"/>
            <p:nvPr/>
          </p:nvSpPr>
          <p:spPr>
            <a:xfrm>
              <a:off x="90114" y="2676342"/>
              <a:ext cx="1467068" cy="400110"/>
            </a:xfrm>
            <a:prstGeom prst="rect">
              <a:avLst/>
            </a:prstGeom>
            <a:noFill/>
          </p:spPr>
          <p:txBody>
            <a:bodyPr wrap="none" rtlCol="0">
              <a:spAutoFit/>
            </a:bodyPr>
            <a:lstStyle/>
            <a:p>
              <a:r>
                <a:rPr lang="it-IT" sz="2000"/>
                <a:t>TRIBUNALI</a:t>
              </a:r>
            </a:p>
          </p:txBody>
        </p:sp>
      </p:grpSp>
      <p:grpSp>
        <p:nvGrpSpPr>
          <p:cNvPr id="41" name="Gruppo 40">
            <a:extLst>
              <a:ext uri="{FF2B5EF4-FFF2-40B4-BE49-F238E27FC236}">
                <a16:creationId xmlns:a16="http://schemas.microsoft.com/office/drawing/2014/main" id="{4C1E0964-4AF0-C446-9901-5CE3CC6F4F5B}"/>
              </a:ext>
            </a:extLst>
          </p:cNvPr>
          <p:cNvGrpSpPr/>
          <p:nvPr/>
        </p:nvGrpSpPr>
        <p:grpSpPr>
          <a:xfrm>
            <a:off x="9751123" y="5294611"/>
            <a:ext cx="2012467" cy="810350"/>
            <a:chOff x="9751123" y="5294611"/>
            <a:chExt cx="2012467" cy="810350"/>
          </a:xfrm>
        </p:grpSpPr>
        <p:sp>
          <p:nvSpPr>
            <p:cNvPr id="25" name="Ovale 24">
              <a:extLst>
                <a:ext uri="{FF2B5EF4-FFF2-40B4-BE49-F238E27FC236}">
                  <a16:creationId xmlns:a16="http://schemas.microsoft.com/office/drawing/2014/main" id="{98CF980B-FB0F-714A-8E0E-FE97DB27E06E}"/>
                </a:ext>
              </a:extLst>
            </p:cNvPr>
            <p:cNvSpPr/>
            <p:nvPr/>
          </p:nvSpPr>
          <p:spPr>
            <a:xfrm>
              <a:off x="9751123" y="5294611"/>
              <a:ext cx="810350" cy="810350"/>
            </a:xfrm>
            <a:prstGeom prst="ellipse">
              <a:avLst/>
            </a:prstGeom>
            <a:solidFill>
              <a:schemeClr val="bg1"/>
            </a:solidFill>
            <a:ln w="57150">
              <a:solidFill>
                <a:srgbClr val="FF4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a:p>
          </p:txBody>
        </p:sp>
        <p:pic>
          <p:nvPicPr>
            <p:cNvPr id="42" name="Picture 2" descr="page1image15719328">
              <a:extLst>
                <a:ext uri="{FF2B5EF4-FFF2-40B4-BE49-F238E27FC236}">
                  <a16:creationId xmlns:a16="http://schemas.microsoft.com/office/drawing/2014/main" id="{614E05F4-EB48-7042-9835-C4AEC44899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4548"/>
            <a:stretch/>
          </p:blipFill>
          <p:spPr bwMode="auto">
            <a:xfrm>
              <a:off x="9912070" y="5435449"/>
              <a:ext cx="532337" cy="545804"/>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a:extLst>
                <a:ext uri="{FF2B5EF4-FFF2-40B4-BE49-F238E27FC236}">
                  <a16:creationId xmlns:a16="http://schemas.microsoft.com/office/drawing/2014/main" id="{6FA8B6F9-21BA-BD41-AB0A-8916FA68AB73}"/>
                </a:ext>
              </a:extLst>
            </p:cNvPr>
            <p:cNvSpPr txBox="1"/>
            <p:nvPr/>
          </p:nvSpPr>
          <p:spPr>
            <a:xfrm>
              <a:off x="10734141" y="5564881"/>
              <a:ext cx="1029449" cy="400110"/>
            </a:xfrm>
            <a:prstGeom prst="rect">
              <a:avLst/>
            </a:prstGeom>
            <a:noFill/>
          </p:spPr>
          <p:txBody>
            <a:bodyPr wrap="none" rtlCol="0">
              <a:spAutoFit/>
            </a:bodyPr>
            <a:lstStyle/>
            <a:p>
              <a:r>
                <a:rPr lang="it-IT" sz="2000"/>
                <a:t>ANBSC</a:t>
              </a:r>
            </a:p>
          </p:txBody>
        </p:sp>
      </p:grpSp>
      <p:grpSp>
        <p:nvGrpSpPr>
          <p:cNvPr id="49" name="Gruppo 48">
            <a:extLst>
              <a:ext uri="{FF2B5EF4-FFF2-40B4-BE49-F238E27FC236}">
                <a16:creationId xmlns:a16="http://schemas.microsoft.com/office/drawing/2014/main" id="{53C9A6C7-7A98-B742-A5D0-5EF2A85EBDCE}"/>
              </a:ext>
            </a:extLst>
          </p:cNvPr>
          <p:cNvGrpSpPr/>
          <p:nvPr/>
        </p:nvGrpSpPr>
        <p:grpSpPr>
          <a:xfrm>
            <a:off x="7958128" y="5620810"/>
            <a:ext cx="2170081" cy="1210460"/>
            <a:chOff x="7958128" y="5620810"/>
            <a:chExt cx="2170081" cy="1210460"/>
          </a:xfrm>
        </p:grpSpPr>
        <p:sp>
          <p:nvSpPr>
            <p:cNvPr id="27" name="Ovale 26">
              <a:extLst>
                <a:ext uri="{FF2B5EF4-FFF2-40B4-BE49-F238E27FC236}">
                  <a16:creationId xmlns:a16="http://schemas.microsoft.com/office/drawing/2014/main" id="{22F9B60D-AEBB-374B-9814-42BFB6CD8B1A}"/>
                </a:ext>
              </a:extLst>
            </p:cNvPr>
            <p:cNvSpPr/>
            <p:nvPr/>
          </p:nvSpPr>
          <p:spPr>
            <a:xfrm>
              <a:off x="8513508" y="5620810"/>
              <a:ext cx="810350" cy="810350"/>
            </a:xfrm>
            <a:prstGeom prst="ellipse">
              <a:avLst/>
            </a:prstGeom>
            <a:solidFill>
              <a:schemeClr val="bg1"/>
            </a:solidFill>
            <a:ln w="57150">
              <a:solidFill>
                <a:srgbClr val="FF4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a:p>
          </p:txBody>
        </p:sp>
        <p:sp>
          <p:nvSpPr>
            <p:cNvPr id="34" name="CasellaDiTesto 33">
              <a:extLst>
                <a:ext uri="{FF2B5EF4-FFF2-40B4-BE49-F238E27FC236}">
                  <a16:creationId xmlns:a16="http://schemas.microsoft.com/office/drawing/2014/main" id="{D4893CEE-3C0C-D543-8F05-CC9FD069EBCD}"/>
                </a:ext>
              </a:extLst>
            </p:cNvPr>
            <p:cNvSpPr txBox="1"/>
            <p:nvPr/>
          </p:nvSpPr>
          <p:spPr>
            <a:xfrm>
              <a:off x="7958128" y="6431160"/>
              <a:ext cx="2170081" cy="400110"/>
            </a:xfrm>
            <a:prstGeom prst="rect">
              <a:avLst/>
            </a:prstGeom>
            <a:noFill/>
          </p:spPr>
          <p:txBody>
            <a:bodyPr wrap="none" rtlCol="0">
              <a:spAutoFit/>
            </a:bodyPr>
            <a:lstStyle/>
            <a:p>
              <a:r>
                <a:rPr lang="it-IT" sz="2000"/>
                <a:t>TERZO SETTORE</a:t>
              </a:r>
            </a:p>
          </p:txBody>
        </p:sp>
        <p:pic>
          <p:nvPicPr>
            <p:cNvPr id="44" name="Elemento grafico 43" descr="Documento">
              <a:extLst>
                <a:ext uri="{FF2B5EF4-FFF2-40B4-BE49-F238E27FC236}">
                  <a16:creationId xmlns:a16="http://schemas.microsoft.com/office/drawing/2014/main" id="{92C51F8D-664C-FD4B-9712-C1727005E1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0936" y="5727881"/>
              <a:ext cx="596207" cy="596207"/>
            </a:xfrm>
            <a:prstGeom prst="rect">
              <a:avLst/>
            </a:prstGeom>
          </p:spPr>
        </p:pic>
      </p:grpSp>
      <p:grpSp>
        <p:nvGrpSpPr>
          <p:cNvPr id="48" name="Gruppo 47">
            <a:extLst>
              <a:ext uri="{FF2B5EF4-FFF2-40B4-BE49-F238E27FC236}">
                <a16:creationId xmlns:a16="http://schemas.microsoft.com/office/drawing/2014/main" id="{0AE5490B-FEBF-DD4B-9605-752624F511E8}"/>
              </a:ext>
            </a:extLst>
          </p:cNvPr>
          <p:cNvGrpSpPr/>
          <p:nvPr/>
        </p:nvGrpSpPr>
        <p:grpSpPr>
          <a:xfrm>
            <a:off x="9787440" y="4270428"/>
            <a:ext cx="1950185" cy="925598"/>
            <a:chOff x="9773063" y="4256051"/>
            <a:chExt cx="1950185" cy="925598"/>
          </a:xfrm>
        </p:grpSpPr>
        <p:sp>
          <p:nvSpPr>
            <p:cNvPr id="26" name="Ovale 25">
              <a:extLst>
                <a:ext uri="{FF2B5EF4-FFF2-40B4-BE49-F238E27FC236}">
                  <a16:creationId xmlns:a16="http://schemas.microsoft.com/office/drawing/2014/main" id="{6ACA51AE-6730-1746-8150-98DFEDE05F9C}"/>
                </a:ext>
              </a:extLst>
            </p:cNvPr>
            <p:cNvSpPr/>
            <p:nvPr/>
          </p:nvSpPr>
          <p:spPr>
            <a:xfrm>
              <a:off x="9773063" y="4280849"/>
              <a:ext cx="810350" cy="810350"/>
            </a:xfrm>
            <a:prstGeom prst="ellipse">
              <a:avLst/>
            </a:prstGeom>
            <a:solidFill>
              <a:schemeClr val="bg1"/>
            </a:solidFill>
            <a:ln w="57150">
              <a:solidFill>
                <a:srgbClr val="FF4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a:p>
          </p:txBody>
        </p:sp>
        <p:sp>
          <p:nvSpPr>
            <p:cNvPr id="32" name="CasellaDiTesto 31">
              <a:extLst>
                <a:ext uri="{FF2B5EF4-FFF2-40B4-BE49-F238E27FC236}">
                  <a16:creationId xmlns:a16="http://schemas.microsoft.com/office/drawing/2014/main" id="{ED8C3B8F-5833-1E4C-93DB-E7166172AC3D}"/>
                </a:ext>
              </a:extLst>
            </p:cNvPr>
            <p:cNvSpPr txBox="1"/>
            <p:nvPr/>
          </p:nvSpPr>
          <p:spPr>
            <a:xfrm>
              <a:off x="10618458" y="4256051"/>
              <a:ext cx="1104790" cy="707886"/>
            </a:xfrm>
            <a:prstGeom prst="rect">
              <a:avLst/>
            </a:prstGeom>
            <a:noFill/>
          </p:spPr>
          <p:txBody>
            <a:bodyPr wrap="none" rtlCol="0">
              <a:spAutoFit/>
            </a:bodyPr>
            <a:lstStyle/>
            <a:p>
              <a:r>
                <a:rPr lang="it-IT" sz="2000" dirty="0"/>
                <a:t>ENTI </a:t>
              </a:r>
            </a:p>
            <a:p>
              <a:r>
                <a:rPr lang="it-IT" sz="2000" dirty="0"/>
                <a:t>LOCALI</a:t>
              </a:r>
            </a:p>
          </p:txBody>
        </p:sp>
        <p:sp>
          <p:nvSpPr>
            <p:cNvPr id="45" name="CasellaDiTesto 44">
              <a:extLst>
                <a:ext uri="{FF2B5EF4-FFF2-40B4-BE49-F238E27FC236}">
                  <a16:creationId xmlns:a16="http://schemas.microsoft.com/office/drawing/2014/main" id="{B1729FE1-6366-5F44-A9A1-B663C4AE4472}"/>
                </a:ext>
              </a:extLst>
            </p:cNvPr>
            <p:cNvSpPr txBox="1"/>
            <p:nvPr/>
          </p:nvSpPr>
          <p:spPr>
            <a:xfrm>
              <a:off x="9784399" y="4350652"/>
              <a:ext cx="391139" cy="830997"/>
            </a:xfrm>
            <a:prstGeom prst="rect">
              <a:avLst/>
            </a:prstGeom>
            <a:noFill/>
          </p:spPr>
          <p:txBody>
            <a:bodyPr wrap="square" rtlCol="0">
              <a:spAutoFit/>
            </a:bodyPr>
            <a:lstStyle/>
            <a:p>
              <a:r>
                <a:rPr lang="it-IT" sz="4800" dirty="0"/>
                <a:t>🔰</a:t>
              </a:r>
            </a:p>
          </p:txBody>
        </p:sp>
      </p:grpSp>
      <p:grpSp>
        <p:nvGrpSpPr>
          <p:cNvPr id="51" name="Gruppo 50">
            <a:extLst>
              <a:ext uri="{FF2B5EF4-FFF2-40B4-BE49-F238E27FC236}">
                <a16:creationId xmlns:a16="http://schemas.microsoft.com/office/drawing/2014/main" id="{0587C41A-9E0F-C846-BBB6-DF9535E5ACFF}"/>
              </a:ext>
            </a:extLst>
          </p:cNvPr>
          <p:cNvGrpSpPr/>
          <p:nvPr/>
        </p:nvGrpSpPr>
        <p:grpSpPr>
          <a:xfrm>
            <a:off x="49857" y="314971"/>
            <a:ext cx="3102721" cy="1759866"/>
            <a:chOff x="49857" y="314971"/>
            <a:chExt cx="3102721" cy="1759866"/>
          </a:xfrm>
        </p:grpSpPr>
        <p:grpSp>
          <p:nvGrpSpPr>
            <p:cNvPr id="43" name="Gruppo 42">
              <a:extLst>
                <a:ext uri="{FF2B5EF4-FFF2-40B4-BE49-F238E27FC236}">
                  <a16:creationId xmlns:a16="http://schemas.microsoft.com/office/drawing/2014/main" id="{FF64DF64-5E24-9C4B-8E81-FF44C386EE8E}"/>
                </a:ext>
              </a:extLst>
            </p:cNvPr>
            <p:cNvGrpSpPr/>
            <p:nvPr/>
          </p:nvGrpSpPr>
          <p:grpSpPr>
            <a:xfrm>
              <a:off x="49857" y="314971"/>
              <a:ext cx="3102721" cy="1759866"/>
              <a:chOff x="49857" y="314971"/>
              <a:chExt cx="3102721" cy="1759866"/>
            </a:xfrm>
          </p:grpSpPr>
          <p:sp>
            <p:nvSpPr>
              <p:cNvPr id="2" name="Ovale 1">
                <a:extLst>
                  <a:ext uri="{FF2B5EF4-FFF2-40B4-BE49-F238E27FC236}">
                    <a16:creationId xmlns:a16="http://schemas.microsoft.com/office/drawing/2014/main" id="{E2A4B433-4C93-E54B-B9C7-6F543D680478}"/>
                  </a:ext>
                </a:extLst>
              </p:cNvPr>
              <p:cNvSpPr/>
              <p:nvPr/>
            </p:nvSpPr>
            <p:spPr>
              <a:xfrm>
                <a:off x="1897628" y="314971"/>
                <a:ext cx="1254950" cy="1254950"/>
              </a:xfrm>
              <a:prstGeom prst="ellipse">
                <a:avLst/>
              </a:prstGeom>
              <a:solidFill>
                <a:schemeClr val="bg1"/>
              </a:solid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000"/>
              </a:p>
            </p:txBody>
          </p:sp>
          <p:sp>
            <p:nvSpPr>
              <p:cNvPr id="10" name="CasellaDiTesto 9">
                <a:extLst>
                  <a:ext uri="{FF2B5EF4-FFF2-40B4-BE49-F238E27FC236}">
                    <a16:creationId xmlns:a16="http://schemas.microsoft.com/office/drawing/2014/main" id="{83CD4174-A910-F642-AADF-0644D037B0E6}"/>
                  </a:ext>
                </a:extLst>
              </p:cNvPr>
              <p:cNvSpPr txBox="1"/>
              <p:nvPr/>
            </p:nvSpPr>
            <p:spPr>
              <a:xfrm>
                <a:off x="49857" y="1243840"/>
                <a:ext cx="2333028" cy="830997"/>
              </a:xfrm>
              <a:prstGeom prst="rect">
                <a:avLst/>
              </a:prstGeom>
              <a:noFill/>
            </p:spPr>
            <p:txBody>
              <a:bodyPr wrap="square" rtlCol="0">
                <a:spAutoFit/>
              </a:bodyPr>
              <a:lstStyle/>
              <a:p>
                <a:r>
                  <a:rPr lang="it-IT" sz="2400"/>
                  <a:t>Associazione di tipo mafioso </a:t>
                </a:r>
              </a:p>
            </p:txBody>
          </p:sp>
        </p:grpSp>
        <p:pic>
          <p:nvPicPr>
            <p:cNvPr id="50" name="Immagine 49">
              <a:extLst>
                <a:ext uri="{FF2B5EF4-FFF2-40B4-BE49-F238E27FC236}">
                  <a16:creationId xmlns:a16="http://schemas.microsoft.com/office/drawing/2014/main" id="{D0DA8BDA-BC2B-0A48-9443-37598E0C73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400" b="90000" l="10000" r="90000">
                          <a14:foregroundMark x1="18537" y1="11067" x2="26463" y2="5867"/>
                          <a14:foregroundMark x1="26463" y1="5867" x2="46220" y2="2267"/>
                          <a14:foregroundMark x1="46220" y1="2267" x2="64878" y2="5600"/>
                          <a14:foregroundMark x1="64878" y1="5600" x2="69268" y2="14667"/>
                          <a14:foregroundMark x1="69268" y1="14667" x2="64878" y2="36000"/>
                          <a14:foregroundMark x1="64878" y1="36000" x2="52683" y2="72267"/>
                          <a14:foregroundMark x1="52683" y1="72267" x2="32317" y2="56933"/>
                          <a14:foregroundMark x1="32317" y1="56933" x2="35854" y2="38000"/>
                          <a14:foregroundMark x1="35854" y1="38000" x2="45244" y2="41200"/>
                          <a14:foregroundMark x1="45244" y1="41200" x2="37317" y2="51733"/>
                          <a14:foregroundMark x1="37317" y1="51733" x2="27073" y2="44667"/>
                          <a14:foregroundMark x1="27073" y1="44667" x2="25976" y2="33467"/>
                          <a14:foregroundMark x1="25976" y1="33467" x2="33049" y2="26667"/>
                          <a14:foregroundMark x1="33049" y1="26667" x2="42561" y2="27067"/>
                          <a14:foregroundMark x1="42561" y1="27067" x2="51463" y2="32400"/>
                          <a14:foregroundMark x1="51463" y1="32400" x2="58415" y2="42267"/>
                          <a14:foregroundMark x1="58415" y1="42267" x2="41707" y2="50667"/>
                          <a14:foregroundMark x1="41707" y1="50667" x2="31098" y2="49467"/>
                          <a14:foregroundMark x1="31098" y1="49467" x2="25610" y2="37867"/>
                          <a14:foregroundMark x1="25610" y1="37867" x2="20610" y2="17333"/>
                          <a14:foregroundMark x1="20610" y1="17333" x2="17683" y2="28267"/>
                          <a14:foregroundMark x1="17683" y1="28267" x2="23902" y2="61467"/>
                          <a14:foregroundMark x1="23902" y1="61467" x2="35244" y2="80533"/>
                          <a14:foregroundMark x1="35244" y1="80533" x2="42683" y2="86800"/>
                          <a14:foregroundMark x1="42683" y1="86800" x2="51585" y2="89600"/>
                          <a14:foregroundMark x1="51585" y1="89600" x2="66951" y2="61467"/>
                          <a14:foregroundMark x1="66951" y1="61467" x2="72439" y2="41333"/>
                          <a14:foregroundMark x1="72439" y1="41333" x2="72073" y2="20800"/>
                          <a14:foregroundMark x1="72073" y1="20800" x2="68293" y2="11067"/>
                          <a14:foregroundMark x1="68293" y1="11067" x2="19146" y2="7733"/>
                          <a14:foregroundMark x1="19146" y1="7733" x2="18293" y2="18000"/>
                          <a14:foregroundMark x1="18293" y1="18000" x2="19146" y2="18533"/>
                          <a14:foregroundMark x1="41829" y1="81867" x2="35000" y2="71600"/>
                          <a14:foregroundMark x1="35000" y1="71600" x2="35610" y2="61467"/>
                          <a14:foregroundMark x1="35610" y1="61467" x2="44634" y2="64267"/>
                          <a14:foregroundMark x1="44634" y1="64267" x2="39390" y2="73467"/>
                          <a14:foregroundMark x1="39390" y1="73467" x2="39146" y2="73467"/>
                          <a14:foregroundMark x1="63293" y1="62267" x2="56341" y2="55467"/>
                          <a14:foregroundMark x1="56341" y1="55467" x2="56341" y2="55467"/>
                          <a14:foregroundMark x1="25122" y1="5333" x2="43780" y2="2267"/>
                          <a14:foregroundMark x1="43780" y1="2267" x2="62317" y2="4400"/>
                          <a14:foregroundMark x1="62317" y1="4400" x2="64146" y2="6267"/>
                        </a14:backgroundRemoval>
                      </a14:imgEffect>
                    </a14:imgLayer>
                  </a14:imgProps>
                </a:ext>
                <a:ext uri="{28A0092B-C50C-407E-A947-70E740481C1C}">
                  <a14:useLocalDpi xmlns:a14="http://schemas.microsoft.com/office/drawing/2010/main" val="0"/>
                </a:ext>
              </a:extLst>
            </a:blip>
            <a:stretch>
              <a:fillRect/>
            </a:stretch>
          </p:blipFill>
          <p:spPr>
            <a:xfrm>
              <a:off x="2012856" y="472289"/>
              <a:ext cx="1133330" cy="1036583"/>
            </a:xfrm>
            <a:prstGeom prst="rect">
              <a:avLst/>
            </a:prstGeom>
          </p:spPr>
        </p:pic>
      </p:grpSp>
      <p:grpSp>
        <p:nvGrpSpPr>
          <p:cNvPr id="53" name="Gruppo 52">
            <a:extLst>
              <a:ext uri="{FF2B5EF4-FFF2-40B4-BE49-F238E27FC236}">
                <a16:creationId xmlns:a16="http://schemas.microsoft.com/office/drawing/2014/main" id="{62B53201-0001-7148-9B1C-4057B866E1C6}"/>
              </a:ext>
            </a:extLst>
          </p:cNvPr>
          <p:cNvGrpSpPr/>
          <p:nvPr/>
        </p:nvGrpSpPr>
        <p:grpSpPr>
          <a:xfrm>
            <a:off x="1513" y="5336179"/>
            <a:ext cx="2966280" cy="1423684"/>
            <a:chOff x="1513" y="5336179"/>
            <a:chExt cx="2966280" cy="1423684"/>
          </a:xfrm>
        </p:grpSpPr>
        <p:sp>
          <p:nvSpPr>
            <p:cNvPr id="28" name="Ovale 27">
              <a:extLst>
                <a:ext uri="{FF2B5EF4-FFF2-40B4-BE49-F238E27FC236}">
                  <a16:creationId xmlns:a16="http://schemas.microsoft.com/office/drawing/2014/main" id="{38C2B6D2-267E-A449-BF97-F1A615C84ED2}"/>
                </a:ext>
              </a:extLst>
            </p:cNvPr>
            <p:cNvSpPr/>
            <p:nvPr/>
          </p:nvSpPr>
          <p:spPr>
            <a:xfrm>
              <a:off x="1712843" y="5336179"/>
              <a:ext cx="1254950" cy="1254950"/>
            </a:xfrm>
            <a:prstGeom prst="ellipse">
              <a:avLst/>
            </a:prstGeom>
            <a:solidFill>
              <a:schemeClr val="bg1"/>
            </a:solid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000"/>
            </a:p>
          </p:txBody>
        </p:sp>
        <p:sp>
          <p:nvSpPr>
            <p:cNvPr id="46" name="CasellaDiTesto 45">
              <a:extLst>
                <a:ext uri="{FF2B5EF4-FFF2-40B4-BE49-F238E27FC236}">
                  <a16:creationId xmlns:a16="http://schemas.microsoft.com/office/drawing/2014/main" id="{83E5D5A3-3FB4-E24A-8F15-7DCDFB3EC252}"/>
                </a:ext>
              </a:extLst>
            </p:cNvPr>
            <p:cNvSpPr txBox="1"/>
            <p:nvPr/>
          </p:nvSpPr>
          <p:spPr>
            <a:xfrm>
              <a:off x="1513" y="5473421"/>
              <a:ext cx="2043179" cy="1015663"/>
            </a:xfrm>
            <a:prstGeom prst="rect">
              <a:avLst/>
            </a:prstGeom>
            <a:noFill/>
          </p:spPr>
          <p:txBody>
            <a:bodyPr wrap="square" rtlCol="0" anchor="t">
              <a:spAutoFit/>
            </a:bodyPr>
            <a:lstStyle/>
            <a:p>
              <a:r>
                <a:rPr lang="it-IT" sz="2000"/>
                <a:t>Utilizzo a fini economici o sociali</a:t>
              </a:r>
            </a:p>
          </p:txBody>
        </p:sp>
        <p:sp>
          <p:nvSpPr>
            <p:cNvPr id="52" name="CasellaDiTesto 51">
              <a:extLst>
                <a:ext uri="{FF2B5EF4-FFF2-40B4-BE49-F238E27FC236}">
                  <a16:creationId xmlns:a16="http://schemas.microsoft.com/office/drawing/2014/main" id="{63FDDFA6-F54D-3341-905B-6988B8EC443F}"/>
                </a:ext>
              </a:extLst>
            </p:cNvPr>
            <p:cNvSpPr txBox="1"/>
            <p:nvPr/>
          </p:nvSpPr>
          <p:spPr>
            <a:xfrm>
              <a:off x="1712843" y="5436424"/>
              <a:ext cx="1155299" cy="1323439"/>
            </a:xfrm>
            <a:prstGeom prst="rect">
              <a:avLst/>
            </a:prstGeom>
            <a:noFill/>
          </p:spPr>
          <p:txBody>
            <a:bodyPr wrap="square" rtlCol="0">
              <a:spAutoFit/>
            </a:bodyPr>
            <a:lstStyle/>
            <a:p>
              <a:r>
                <a:rPr lang="it-IT" sz="8000" dirty="0"/>
                <a:t>💡</a:t>
              </a:r>
            </a:p>
          </p:txBody>
        </p:sp>
      </p:grpSp>
    </p:spTree>
    <p:extLst>
      <p:ext uri="{BB962C8B-B14F-4D97-AF65-F5344CB8AC3E}">
        <p14:creationId xmlns:p14="http://schemas.microsoft.com/office/powerpoint/2010/main" val="9898860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ppt_x</p:attrName>
                                        </p:attrNameLst>
                                      </p:cBhvr>
                                      <p:tavLst>
                                        <p:tav tm="0">
                                          <p:val>
                                            <p:strVal val="#ppt_x-#ppt_w*1.125000"/>
                                          </p:val>
                                        </p:tav>
                                        <p:tav tm="100000">
                                          <p:val>
                                            <p:strVal val="#ppt_x"/>
                                          </p:val>
                                        </p:tav>
                                      </p:tavLst>
                                    </p:anim>
                                    <p:animEffect transition="in" filter="wipe(right)">
                                      <p:cBhvr>
                                        <p:cTn id="8" dur="10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p:tgtEl>
                                          <p:spTgt spid="3"/>
                                        </p:tgtEl>
                                        <p:attrNameLst>
                                          <p:attrName>ppt_x</p:attrName>
                                        </p:attrNameLst>
                                      </p:cBhvr>
                                      <p:tavLst>
                                        <p:tav tm="0">
                                          <p:val>
                                            <p:strVal val="#ppt_x+#ppt_w*1.125000"/>
                                          </p:val>
                                        </p:tav>
                                        <p:tav tm="100000">
                                          <p:val>
                                            <p:strVal val="#ppt_x"/>
                                          </p:val>
                                        </p:tav>
                                      </p:tavLst>
                                    </p:anim>
                                    <p:animEffect transition="in" filter="wipe(left)">
                                      <p:cBhvr>
                                        <p:cTn id="14" dur="10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par>
                                <p:cTn id="21" presetID="53" presetClass="entr" presetSubtype="16"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p:tgtEl>
                                          <p:spTgt spid="9"/>
                                        </p:tgtEl>
                                        <p:attrNameLst>
                                          <p:attrName>ppt_x</p:attrName>
                                        </p:attrNameLst>
                                      </p:cBhvr>
                                      <p:tavLst>
                                        <p:tav tm="0">
                                          <p:val>
                                            <p:strVal val="#ppt_x-#ppt_w*1.125000"/>
                                          </p:val>
                                        </p:tav>
                                        <p:tav tm="100000">
                                          <p:val>
                                            <p:strVal val="#ppt_x"/>
                                          </p:val>
                                        </p:tav>
                                      </p:tavLst>
                                    </p:anim>
                                    <p:animEffect transition="in" filter="wipe(right)">
                                      <p:cBhvr>
                                        <p:cTn id="31" dur="1000"/>
                                        <p:tgtEl>
                                          <p:spTgt spid="9"/>
                                        </p:tgtEl>
                                      </p:cBhvr>
                                    </p:animEffect>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animEffect transition="in" filter="fad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1000"/>
                                        <p:tgtEl>
                                          <p:spTgt spid="39"/>
                                        </p:tgtEl>
                                        <p:attrNameLst>
                                          <p:attrName>ppt_x</p:attrName>
                                        </p:attrNameLst>
                                      </p:cBhvr>
                                      <p:tavLst>
                                        <p:tav tm="0">
                                          <p:val>
                                            <p:strVal val="#ppt_x+#ppt_w*1.125000"/>
                                          </p:val>
                                        </p:tav>
                                        <p:tav tm="100000">
                                          <p:val>
                                            <p:strVal val="#ppt_x"/>
                                          </p:val>
                                        </p:tav>
                                      </p:tavLst>
                                    </p:anim>
                                    <p:animEffect transition="in" filter="wipe(left)">
                                      <p:cBhvr>
                                        <p:cTn id="49" dur="1000"/>
                                        <p:tgtEl>
                                          <p:spTgt spid="39"/>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fltVal val="0"/>
                                          </p:val>
                                        </p:tav>
                                        <p:tav tm="100000">
                                          <p:val>
                                            <p:strVal val="#ppt_w"/>
                                          </p:val>
                                        </p:tav>
                                      </p:tavLst>
                                    </p:anim>
                                    <p:anim calcmode="lin" valueType="num">
                                      <p:cBhvr>
                                        <p:cTn id="75" dur="500" fill="hold"/>
                                        <p:tgtEl>
                                          <p:spTgt spid="53"/>
                                        </p:tgtEl>
                                        <p:attrNameLst>
                                          <p:attrName>ppt_h</p:attrName>
                                        </p:attrNameLst>
                                      </p:cBhvr>
                                      <p:tavLst>
                                        <p:tav tm="0">
                                          <p:val>
                                            <p:fltVal val="0"/>
                                          </p:val>
                                        </p:tav>
                                        <p:tav tm="100000">
                                          <p:val>
                                            <p:strVal val="#ppt_h"/>
                                          </p:val>
                                        </p:tav>
                                      </p:tavLst>
                                    </p:anim>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8515D49-0E20-6342-9C1C-97A7E60CA33D}"/>
              </a:ext>
            </a:extLst>
          </p:cNvPr>
          <p:cNvSpPr>
            <a:spLocks noGrp="1"/>
          </p:cNvSpPr>
          <p:nvPr>
            <p:ph type="title"/>
          </p:nvPr>
        </p:nvSpPr>
        <p:spPr/>
        <p:txBody>
          <a:bodyPr>
            <a:normAutofit/>
          </a:bodyPr>
          <a:lstStyle/>
          <a:p>
            <a:r>
              <a:rPr lang="it-IT" dirty="0"/>
              <a:t>  Obiettivi e priorità per la valorizzazione dei beni confiscati</a:t>
            </a:r>
          </a:p>
        </p:txBody>
      </p:sp>
      <p:sp>
        <p:nvSpPr>
          <p:cNvPr id="7" name="Segnaposto testo 6">
            <a:extLst>
              <a:ext uri="{FF2B5EF4-FFF2-40B4-BE49-F238E27FC236}">
                <a16:creationId xmlns:a16="http://schemas.microsoft.com/office/drawing/2014/main" id="{589168E6-9143-5A45-8212-7DF8E3DEFCC1}"/>
              </a:ext>
            </a:extLst>
          </p:cNvPr>
          <p:cNvSpPr>
            <a:spLocks noGrp="1"/>
          </p:cNvSpPr>
          <p:nvPr>
            <p:ph type="body" idx="1"/>
          </p:nvPr>
        </p:nvSpPr>
        <p:spPr/>
        <p:txBody>
          <a:bodyPr/>
          <a:lstStyle/>
          <a:p>
            <a:pPr marL="342900" indent="-342900" fontAlgn="base">
              <a:buFont typeface="Arial" panose="020B0604020202020204" pitchFamily="34" charset="0"/>
              <a:buChar char="•"/>
            </a:pPr>
            <a:r>
              <a:rPr lang="it-IT"/>
              <a:t>obiettivi specifici</a:t>
            </a:r>
          </a:p>
          <a:p>
            <a:pPr marL="342900" indent="-342900" fontAlgn="base">
              <a:buFont typeface="Arial" panose="020B0604020202020204" pitchFamily="34" charset="0"/>
              <a:buChar char="•"/>
            </a:pPr>
            <a:r>
              <a:rPr lang="it-IT"/>
              <a:t>Criteri guida </a:t>
            </a:r>
          </a:p>
        </p:txBody>
      </p:sp>
    </p:spTree>
    <p:extLst>
      <p:ext uri="{BB962C8B-B14F-4D97-AF65-F5344CB8AC3E}">
        <p14:creationId xmlns:p14="http://schemas.microsoft.com/office/powerpoint/2010/main" val="1686854845"/>
      </p:ext>
    </p:extLst>
  </p:cSld>
  <p:clrMapOvr>
    <a:masterClrMapping/>
  </p:clrMapOvr>
  <mc:AlternateContent xmlns:mc="http://schemas.openxmlformats.org/markup-compatibility/2006">
    <mc:Choice xmlns:p14="http://schemas.microsoft.com/office/powerpoint/2010/main" Requires="p14">
      <p:transition spd="slow" p14:dur="1250" advTm="10000">
        <p14:switch dir="r"/>
      </p:transition>
    </mc:Choice>
    <mc:Fallback>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212B3019-3D73-754B-9502-281907B8964A}"/>
              </a:ext>
            </a:extLst>
          </p:cNvPr>
          <p:cNvGraphicFramePr>
            <a:graphicFrameLocks noGrp="1"/>
          </p:cNvGraphicFramePr>
          <p:nvPr>
            <p:ph idx="1"/>
            <p:extLst>
              <p:ext uri="{D42A27DB-BD31-4B8C-83A1-F6EECF244321}">
                <p14:modId xmlns:p14="http://schemas.microsoft.com/office/powerpoint/2010/main" val="3060607424"/>
              </p:ext>
            </p:extLst>
          </p:nvPr>
        </p:nvGraphicFramePr>
        <p:xfrm>
          <a:off x="3797300" y="101600"/>
          <a:ext cx="7797800" cy="665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e 9">
            <a:extLst>
              <a:ext uri="{FF2B5EF4-FFF2-40B4-BE49-F238E27FC236}">
                <a16:creationId xmlns:a16="http://schemas.microsoft.com/office/drawing/2014/main" id="{726802D3-841E-E64A-B955-ADED14E5327A}"/>
              </a:ext>
            </a:extLst>
          </p:cNvPr>
          <p:cNvSpPr/>
          <p:nvPr/>
        </p:nvSpPr>
        <p:spPr>
          <a:xfrm>
            <a:off x="101600" y="2317750"/>
            <a:ext cx="2222500" cy="2222500"/>
          </a:xfrm>
          <a:prstGeom prst="ellipse">
            <a:avLst/>
          </a:prstGeom>
          <a:ln/>
          <a:effectLst>
            <a:outerShdw blurRad="127000" dist="139700" dir="5400000" sx="103000" sy="103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7 14">
            <a:extLst>
              <a:ext uri="{FF2B5EF4-FFF2-40B4-BE49-F238E27FC236}">
                <a16:creationId xmlns:a16="http://schemas.microsoft.com/office/drawing/2014/main" id="{BE46F70A-493C-FE49-A3F1-35361FE299D4}"/>
              </a:ext>
            </a:extLst>
          </p:cNvPr>
          <p:cNvCxnSpPr>
            <a:cxnSpLocks/>
            <a:stCxn id="10" idx="6"/>
          </p:cNvCxnSpPr>
          <p:nvPr/>
        </p:nvCxnSpPr>
        <p:spPr>
          <a:xfrm>
            <a:off x="2324100" y="3429000"/>
            <a:ext cx="1333500" cy="2463800"/>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nettore 7 17">
            <a:extLst>
              <a:ext uri="{FF2B5EF4-FFF2-40B4-BE49-F238E27FC236}">
                <a16:creationId xmlns:a16="http://schemas.microsoft.com/office/drawing/2014/main" id="{FEC7B405-3E8F-4F42-A7B2-4853E117AA10}"/>
              </a:ext>
            </a:extLst>
          </p:cNvPr>
          <p:cNvCxnSpPr>
            <a:cxnSpLocks/>
            <a:stCxn id="10" idx="6"/>
          </p:cNvCxnSpPr>
          <p:nvPr/>
        </p:nvCxnSpPr>
        <p:spPr>
          <a:xfrm flipV="1">
            <a:off x="2324100" y="1308100"/>
            <a:ext cx="1333500" cy="2120900"/>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ttore 7 18">
            <a:extLst>
              <a:ext uri="{FF2B5EF4-FFF2-40B4-BE49-F238E27FC236}">
                <a16:creationId xmlns:a16="http://schemas.microsoft.com/office/drawing/2014/main" id="{E35E27BE-D353-3742-A8BD-A9D56CB2518A}"/>
              </a:ext>
            </a:extLst>
          </p:cNvPr>
          <p:cNvCxnSpPr>
            <a:cxnSpLocks/>
            <a:stCxn id="10" idx="6"/>
          </p:cNvCxnSpPr>
          <p:nvPr/>
        </p:nvCxnSpPr>
        <p:spPr>
          <a:xfrm>
            <a:off x="2324100" y="3429000"/>
            <a:ext cx="1397000" cy="12700"/>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0C9DE8CE-F0A0-2046-A07A-685241145314}"/>
              </a:ext>
            </a:extLst>
          </p:cNvPr>
          <p:cNvSpPr txBox="1"/>
          <p:nvPr/>
        </p:nvSpPr>
        <p:spPr>
          <a:xfrm>
            <a:off x="169105" y="3198167"/>
            <a:ext cx="2015295" cy="461665"/>
          </a:xfrm>
          <a:prstGeom prst="rect">
            <a:avLst/>
          </a:prstGeom>
          <a:noFill/>
        </p:spPr>
        <p:txBody>
          <a:bodyPr wrap="none" rtlCol="0">
            <a:spAutoFit/>
          </a:bodyPr>
          <a:lstStyle/>
          <a:p>
            <a:r>
              <a:rPr lang="it-IT" sz="2400" b="1" dirty="0">
                <a:solidFill>
                  <a:schemeClr val="bg1"/>
                </a:solidFill>
                <a:effectLst>
                  <a:outerShdw blurRad="50800" dist="38100" dir="2700000" algn="tl" rotWithShape="0">
                    <a:prstClr val="black">
                      <a:alpha val="40000"/>
                    </a:prstClr>
                  </a:outerShdw>
                </a:effectLst>
              </a:rPr>
              <a:t>STRATEGIA</a:t>
            </a:r>
          </a:p>
        </p:txBody>
      </p:sp>
    </p:spTree>
    <p:extLst>
      <p:ext uri="{BB962C8B-B14F-4D97-AF65-F5344CB8AC3E}">
        <p14:creationId xmlns:p14="http://schemas.microsoft.com/office/powerpoint/2010/main" val="4027020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p:tgtEl>
                                          <p:spTgt spid="19"/>
                                        </p:tgtEl>
                                        <p:attrNameLst>
                                          <p:attrName>ppt_x</p:attrName>
                                        </p:attrNameLst>
                                      </p:cBhvr>
                                      <p:tavLst>
                                        <p:tav tm="0">
                                          <p:val>
                                            <p:strVal val="#ppt_x-#ppt_w*1.125000"/>
                                          </p:val>
                                        </p:tav>
                                        <p:tav tm="100000">
                                          <p:val>
                                            <p:strVal val="#ppt_x"/>
                                          </p:val>
                                        </p:tav>
                                      </p:tavLst>
                                    </p:anim>
                                    <p:animEffect transition="in" filter="wipe(right)">
                                      <p:cBhvr>
                                        <p:cTn id="11" dur="500"/>
                                        <p:tgtEl>
                                          <p:spTgt spid="19"/>
                                        </p:tgtEl>
                                      </p:cBhvr>
                                    </p:animEffect>
                                  </p:childTnLst>
                                </p:cTn>
                              </p:par>
                              <p:par>
                                <p:cTn id="12" presetID="1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1" nodeType="clickEffect">
                                  <p:stCondLst>
                                    <p:cond delay="0"/>
                                  </p:stCondLst>
                                  <p:childTnLst>
                                    <p:set>
                                      <p:cBhvr>
                                        <p:cTn id="19" dur="1" fill="hold">
                                          <p:stCondLst>
                                            <p:cond delay="0"/>
                                          </p:stCondLst>
                                        </p:cTn>
                                        <p:tgtEl>
                                          <p:spTgt spid="5">
                                            <p:graphicEl>
                                              <a:dgm id="{B17BD064-38D5-C541-A5D0-08690138C13E}"/>
                                            </p:graphicEl>
                                          </p:spTgt>
                                        </p:tgtEl>
                                        <p:attrNameLst>
                                          <p:attrName>style.visibility</p:attrName>
                                        </p:attrNameLst>
                                      </p:cBhvr>
                                      <p:to>
                                        <p:strVal val="visible"/>
                                      </p:to>
                                    </p:set>
                                    <p:anim calcmode="lin" valueType="num">
                                      <p:cBhvr>
                                        <p:cTn id="20" dur="500" fill="hold"/>
                                        <p:tgtEl>
                                          <p:spTgt spid="5">
                                            <p:graphicEl>
                                              <a:dgm id="{B17BD064-38D5-C541-A5D0-08690138C13E}"/>
                                            </p:graphicEl>
                                          </p:spTgt>
                                        </p:tgtEl>
                                        <p:attrNameLst>
                                          <p:attrName>ppt_w</p:attrName>
                                        </p:attrNameLst>
                                      </p:cBhvr>
                                      <p:tavLst>
                                        <p:tav tm="0">
                                          <p:val>
                                            <p:fltVal val="0"/>
                                          </p:val>
                                        </p:tav>
                                        <p:tav tm="100000">
                                          <p:val>
                                            <p:strVal val="#ppt_w"/>
                                          </p:val>
                                        </p:tav>
                                      </p:tavLst>
                                    </p:anim>
                                    <p:anim calcmode="lin" valueType="num">
                                      <p:cBhvr>
                                        <p:cTn id="21" dur="500" fill="hold"/>
                                        <p:tgtEl>
                                          <p:spTgt spid="5">
                                            <p:graphicEl>
                                              <a:dgm id="{B17BD064-38D5-C541-A5D0-08690138C13E}"/>
                                            </p:graphicEl>
                                          </p:spTgt>
                                        </p:tgtEl>
                                        <p:attrNameLst>
                                          <p:attrName>ppt_h</p:attrName>
                                        </p:attrNameLst>
                                      </p:cBhvr>
                                      <p:tavLst>
                                        <p:tav tm="0">
                                          <p:val>
                                            <p:fltVal val="0"/>
                                          </p:val>
                                        </p:tav>
                                        <p:tav tm="100000">
                                          <p:val>
                                            <p:strVal val="#ppt_h"/>
                                          </p:val>
                                        </p:tav>
                                      </p:tavLst>
                                    </p:anim>
                                    <p:animEffect transition="in" filter="fade">
                                      <p:cBhvr>
                                        <p:cTn id="22" dur="500"/>
                                        <p:tgtEl>
                                          <p:spTgt spid="5">
                                            <p:graphicEl>
                                              <a:dgm id="{B17BD064-38D5-C541-A5D0-08690138C13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5">
                                            <p:graphicEl>
                                              <a:dgm id="{5D77D7F9-67AD-AF48-B087-AEC7432BCC59}"/>
                                            </p:graphicEl>
                                          </p:spTgt>
                                        </p:tgtEl>
                                        <p:attrNameLst>
                                          <p:attrName>style.visibility</p:attrName>
                                        </p:attrNameLst>
                                      </p:cBhvr>
                                      <p:to>
                                        <p:strVal val="visible"/>
                                      </p:to>
                                    </p:set>
                                    <p:animEffect transition="in" filter="fade">
                                      <p:cBhvr>
                                        <p:cTn id="27" dur="500"/>
                                        <p:tgtEl>
                                          <p:spTgt spid="5">
                                            <p:graphicEl>
                                              <a:dgm id="{5D77D7F9-67AD-AF48-B087-AEC7432BCC5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1" nodeType="clickEffect">
                                  <p:stCondLst>
                                    <p:cond delay="0"/>
                                  </p:stCondLst>
                                  <p:childTnLst>
                                    <p:set>
                                      <p:cBhvr>
                                        <p:cTn id="31" dur="1" fill="hold">
                                          <p:stCondLst>
                                            <p:cond delay="0"/>
                                          </p:stCondLst>
                                        </p:cTn>
                                        <p:tgtEl>
                                          <p:spTgt spid="5">
                                            <p:graphicEl>
                                              <a:dgm id="{17A40B43-814E-154F-A959-D5CE6BFE8D1B}"/>
                                            </p:graphicEl>
                                          </p:spTgt>
                                        </p:tgtEl>
                                        <p:attrNameLst>
                                          <p:attrName>style.visibility</p:attrName>
                                        </p:attrNameLst>
                                      </p:cBhvr>
                                      <p:to>
                                        <p:strVal val="visible"/>
                                      </p:to>
                                    </p:set>
                                    <p:anim calcmode="lin" valueType="num">
                                      <p:cBhvr>
                                        <p:cTn id="32" dur="500" fill="hold"/>
                                        <p:tgtEl>
                                          <p:spTgt spid="5">
                                            <p:graphicEl>
                                              <a:dgm id="{17A40B43-814E-154F-A959-D5CE6BFE8D1B}"/>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17A40B43-814E-154F-A959-D5CE6BFE8D1B}"/>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17A40B43-814E-154F-A959-D5CE6BFE8D1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5">
                                            <p:graphicEl>
                                              <a:dgm id="{40743192-97AF-8D4E-8396-7217308EC325}"/>
                                            </p:graphicEl>
                                          </p:spTgt>
                                        </p:tgtEl>
                                        <p:attrNameLst>
                                          <p:attrName>style.visibility</p:attrName>
                                        </p:attrNameLst>
                                      </p:cBhvr>
                                      <p:to>
                                        <p:strVal val="visible"/>
                                      </p:to>
                                    </p:set>
                                    <p:animEffect transition="in" filter="fade">
                                      <p:cBhvr>
                                        <p:cTn id="39" dur="500"/>
                                        <p:tgtEl>
                                          <p:spTgt spid="5">
                                            <p:graphicEl>
                                              <a:dgm id="{40743192-97AF-8D4E-8396-7217308EC32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1" nodeType="clickEffect">
                                  <p:stCondLst>
                                    <p:cond delay="0"/>
                                  </p:stCondLst>
                                  <p:childTnLst>
                                    <p:set>
                                      <p:cBhvr>
                                        <p:cTn id="43" dur="1" fill="hold">
                                          <p:stCondLst>
                                            <p:cond delay="0"/>
                                          </p:stCondLst>
                                        </p:cTn>
                                        <p:tgtEl>
                                          <p:spTgt spid="5">
                                            <p:graphicEl>
                                              <a:dgm id="{7357A893-62FF-AC45-A3A4-26868359C32D}"/>
                                            </p:graphicEl>
                                          </p:spTgt>
                                        </p:tgtEl>
                                        <p:attrNameLst>
                                          <p:attrName>style.visibility</p:attrName>
                                        </p:attrNameLst>
                                      </p:cBhvr>
                                      <p:to>
                                        <p:strVal val="visible"/>
                                      </p:to>
                                    </p:set>
                                    <p:anim calcmode="lin" valueType="num">
                                      <p:cBhvr>
                                        <p:cTn id="44" dur="500" fill="hold"/>
                                        <p:tgtEl>
                                          <p:spTgt spid="5">
                                            <p:graphicEl>
                                              <a:dgm id="{7357A893-62FF-AC45-A3A4-26868359C32D}"/>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7357A893-62FF-AC45-A3A4-26868359C32D}"/>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7357A893-62FF-AC45-A3A4-26868359C32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5">
                                            <p:graphicEl>
                                              <a:dgm id="{EA30A449-76BB-524B-9E1F-31034D34F066}"/>
                                            </p:graphicEl>
                                          </p:spTgt>
                                        </p:tgtEl>
                                        <p:attrNameLst>
                                          <p:attrName>style.visibility</p:attrName>
                                        </p:attrNameLst>
                                      </p:cBhvr>
                                      <p:to>
                                        <p:strVal val="visible"/>
                                      </p:to>
                                    </p:set>
                                    <p:animEffect transition="in" filter="fade">
                                      <p:cBhvr>
                                        <p:cTn id="51" dur="500"/>
                                        <p:tgtEl>
                                          <p:spTgt spid="5">
                                            <p:graphicEl>
                                              <a:dgm id="{EA30A449-76BB-524B-9E1F-31034D34F0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5FDDB7-02F1-704E-AB07-43B270F97B06}"/>
              </a:ext>
            </a:extLst>
          </p:cNvPr>
          <p:cNvSpPr>
            <a:spLocks noGrp="1"/>
          </p:cNvSpPr>
          <p:nvPr>
            <p:ph type="title"/>
          </p:nvPr>
        </p:nvSpPr>
        <p:spPr>
          <a:xfrm>
            <a:off x="447675" y="157162"/>
            <a:ext cx="10058400" cy="1609344"/>
          </a:xfrm>
        </p:spPr>
        <p:txBody>
          <a:bodyPr>
            <a:normAutofit/>
          </a:bodyPr>
          <a:lstStyle/>
          <a:p>
            <a:r>
              <a:rPr lang="it-IT"/>
              <a:t>criteri  guida</a:t>
            </a:r>
          </a:p>
        </p:txBody>
      </p:sp>
      <p:graphicFrame>
        <p:nvGraphicFramePr>
          <p:cNvPr id="5" name="Segnaposto contenuto 4">
            <a:extLst>
              <a:ext uri="{FF2B5EF4-FFF2-40B4-BE49-F238E27FC236}">
                <a16:creationId xmlns:a16="http://schemas.microsoft.com/office/drawing/2014/main" id="{241999F5-C855-9B40-BB7C-51561C6620BB}"/>
              </a:ext>
            </a:extLst>
          </p:cNvPr>
          <p:cNvGraphicFramePr>
            <a:graphicFrameLocks noGrp="1"/>
          </p:cNvGraphicFramePr>
          <p:nvPr>
            <p:ph idx="1"/>
            <p:extLst>
              <p:ext uri="{D42A27DB-BD31-4B8C-83A1-F6EECF244321}">
                <p14:modId xmlns:p14="http://schemas.microsoft.com/office/powerpoint/2010/main" val="3102628045"/>
              </p:ext>
            </p:extLst>
          </p:nvPr>
        </p:nvGraphicFramePr>
        <p:xfrm>
          <a:off x="385763" y="1500188"/>
          <a:ext cx="11358562"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1920F570-9DBE-A147-B969-3BF6950D52B6}"/>
              </a:ext>
            </a:extLst>
          </p:cNvPr>
          <p:cNvSpPr txBox="1"/>
          <p:nvPr/>
        </p:nvSpPr>
        <p:spPr>
          <a:xfrm>
            <a:off x="1185862" y="2937769"/>
            <a:ext cx="601447" cy="1015663"/>
          </a:xfrm>
          <a:prstGeom prst="rect">
            <a:avLst/>
          </a:prstGeom>
          <a:noFill/>
        </p:spPr>
        <p:txBody>
          <a:bodyPr wrap="none" rtlCol="0">
            <a:spAutoFit/>
          </a:bodyPr>
          <a:lstStyle/>
          <a:p>
            <a:r>
              <a:rPr lang="it-IT" sz="6000" dirty="0">
                <a:solidFill>
                  <a:schemeClr val="bg1"/>
                </a:solidFill>
                <a:effectLst>
                  <a:outerShdw blurRad="50800" dist="38100" dir="2700000" algn="tl" rotWithShape="0">
                    <a:prstClr val="black">
                      <a:alpha val="40000"/>
                    </a:prstClr>
                  </a:outerShdw>
                </a:effectLst>
              </a:rPr>
              <a:t>1</a:t>
            </a:r>
          </a:p>
        </p:txBody>
      </p:sp>
      <p:sp>
        <p:nvSpPr>
          <p:cNvPr id="7" name="CasellaDiTesto 6">
            <a:extLst>
              <a:ext uri="{FF2B5EF4-FFF2-40B4-BE49-F238E27FC236}">
                <a16:creationId xmlns:a16="http://schemas.microsoft.com/office/drawing/2014/main" id="{802DE399-C41C-924B-B910-7BC59D8E3700}"/>
              </a:ext>
            </a:extLst>
          </p:cNvPr>
          <p:cNvSpPr txBox="1"/>
          <p:nvPr/>
        </p:nvSpPr>
        <p:spPr>
          <a:xfrm>
            <a:off x="1185862" y="4280795"/>
            <a:ext cx="601447" cy="1015663"/>
          </a:xfrm>
          <a:prstGeom prst="rect">
            <a:avLst/>
          </a:prstGeom>
          <a:noFill/>
        </p:spPr>
        <p:txBody>
          <a:bodyPr wrap="none" rtlCol="0">
            <a:spAutoFit/>
          </a:bodyPr>
          <a:lstStyle/>
          <a:p>
            <a:r>
              <a:rPr lang="it-IT" sz="6000" dirty="0">
                <a:solidFill>
                  <a:schemeClr val="bg1"/>
                </a:solidFill>
                <a:effectLst>
                  <a:outerShdw blurRad="50800" dist="38100" dir="2700000" algn="tl" rotWithShape="0">
                    <a:prstClr val="black">
                      <a:alpha val="40000"/>
                    </a:prstClr>
                  </a:outerShdw>
                </a:effectLst>
              </a:rPr>
              <a:t>2</a:t>
            </a:r>
          </a:p>
        </p:txBody>
      </p:sp>
      <p:sp>
        <p:nvSpPr>
          <p:cNvPr id="8" name="CasellaDiTesto 7">
            <a:extLst>
              <a:ext uri="{FF2B5EF4-FFF2-40B4-BE49-F238E27FC236}">
                <a16:creationId xmlns:a16="http://schemas.microsoft.com/office/drawing/2014/main" id="{1EB57B75-0E2A-F545-9433-3C354790493C}"/>
              </a:ext>
            </a:extLst>
          </p:cNvPr>
          <p:cNvSpPr txBox="1"/>
          <p:nvPr/>
        </p:nvSpPr>
        <p:spPr>
          <a:xfrm>
            <a:off x="1185862" y="5613324"/>
            <a:ext cx="601447" cy="1015663"/>
          </a:xfrm>
          <a:prstGeom prst="rect">
            <a:avLst/>
          </a:prstGeom>
          <a:noFill/>
        </p:spPr>
        <p:txBody>
          <a:bodyPr wrap="none" rtlCol="0">
            <a:spAutoFit/>
          </a:bodyPr>
          <a:lstStyle/>
          <a:p>
            <a:r>
              <a:rPr lang="it-IT" sz="6000" dirty="0">
                <a:solidFill>
                  <a:schemeClr val="bg1"/>
                </a:solidFill>
                <a:effectLst>
                  <a:outerShdw blurRad="50800" dist="38100" dir="2700000" algn="tl" rotWithShape="0">
                    <a:prstClr val="black">
                      <a:alpha val="40000"/>
                    </a:prstClr>
                  </a:outerShdw>
                </a:effectLst>
              </a:rPr>
              <a:t>3</a:t>
            </a:r>
          </a:p>
        </p:txBody>
      </p:sp>
    </p:spTree>
    <p:extLst>
      <p:ext uri="{BB962C8B-B14F-4D97-AF65-F5344CB8AC3E}">
        <p14:creationId xmlns:p14="http://schemas.microsoft.com/office/powerpoint/2010/main" val="19992322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graphicEl>
                                              <a:dgm id="{9135BFAB-545C-484E-8902-D2736D1861B5}"/>
                                            </p:graphicEl>
                                          </p:spTgt>
                                        </p:tgtEl>
                                        <p:attrNameLst>
                                          <p:attrName>style.visibility</p:attrName>
                                        </p:attrNameLst>
                                      </p:cBhvr>
                                      <p:to>
                                        <p:strVal val="visible"/>
                                      </p:to>
                                    </p:set>
                                    <p:animEffect transition="in" filter="fade">
                                      <p:cBhvr>
                                        <p:cTn id="7" dur="1000"/>
                                        <p:tgtEl>
                                          <p:spTgt spid="5">
                                            <p:graphicEl>
                                              <a:dgm id="{9135BFAB-545C-484E-8902-D2736D1861B5}"/>
                                            </p:graphicEl>
                                          </p:spTgt>
                                        </p:tgtEl>
                                      </p:cBhvr>
                                    </p:animEffect>
                                    <p:anim calcmode="lin" valueType="num">
                                      <p:cBhvr>
                                        <p:cTn id="8" dur="1000" fill="hold"/>
                                        <p:tgtEl>
                                          <p:spTgt spid="5">
                                            <p:graphicEl>
                                              <a:dgm id="{9135BFAB-545C-484E-8902-D2736D1861B5}"/>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9135BFAB-545C-484E-8902-D2736D1861B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graphicEl>
                                              <a:dgm id="{03E96CC7-0AEC-2346-81AC-204B6E26B19A}"/>
                                            </p:graphicEl>
                                          </p:spTgt>
                                        </p:tgtEl>
                                        <p:attrNameLst>
                                          <p:attrName>style.visibility</p:attrName>
                                        </p:attrNameLst>
                                      </p:cBhvr>
                                      <p:to>
                                        <p:strVal val="visible"/>
                                      </p:to>
                                    </p:set>
                                    <p:animEffect transition="in" filter="fade">
                                      <p:cBhvr>
                                        <p:cTn id="14" dur="1000"/>
                                        <p:tgtEl>
                                          <p:spTgt spid="5">
                                            <p:graphicEl>
                                              <a:dgm id="{03E96CC7-0AEC-2346-81AC-204B6E26B19A}"/>
                                            </p:graphicEl>
                                          </p:spTgt>
                                        </p:tgtEl>
                                      </p:cBhvr>
                                    </p:animEffect>
                                    <p:anim calcmode="lin" valueType="num">
                                      <p:cBhvr>
                                        <p:cTn id="15" dur="1000" fill="hold"/>
                                        <p:tgtEl>
                                          <p:spTgt spid="5">
                                            <p:graphicEl>
                                              <a:dgm id="{03E96CC7-0AEC-2346-81AC-204B6E26B19A}"/>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03E96CC7-0AEC-2346-81AC-204B6E26B19A}"/>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5">
                                            <p:graphicEl>
                                              <a:dgm id="{07A184DD-F159-2443-8D03-544BABE45E13}"/>
                                            </p:graphicEl>
                                          </p:spTgt>
                                        </p:tgtEl>
                                        <p:attrNameLst>
                                          <p:attrName>style.visibility</p:attrName>
                                        </p:attrNameLst>
                                      </p:cBhvr>
                                      <p:to>
                                        <p:strVal val="visible"/>
                                      </p:to>
                                    </p:set>
                                    <p:animEffect transition="in" filter="fade">
                                      <p:cBhvr>
                                        <p:cTn id="19" dur="1000"/>
                                        <p:tgtEl>
                                          <p:spTgt spid="5">
                                            <p:graphicEl>
                                              <a:dgm id="{07A184DD-F159-2443-8D03-544BABE45E13}"/>
                                            </p:graphicEl>
                                          </p:spTgt>
                                        </p:tgtEl>
                                      </p:cBhvr>
                                    </p:animEffect>
                                    <p:anim calcmode="lin" valueType="num">
                                      <p:cBhvr>
                                        <p:cTn id="20" dur="1000" fill="hold"/>
                                        <p:tgtEl>
                                          <p:spTgt spid="5">
                                            <p:graphicEl>
                                              <a:dgm id="{07A184DD-F159-2443-8D03-544BABE45E13}"/>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07A184DD-F159-2443-8D03-544BABE45E1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graphicEl>
                                              <a:dgm id="{90607CAD-A82A-BE4F-9A83-9F577288690E}"/>
                                            </p:graphicEl>
                                          </p:spTgt>
                                        </p:tgtEl>
                                        <p:attrNameLst>
                                          <p:attrName>style.visibility</p:attrName>
                                        </p:attrNameLst>
                                      </p:cBhvr>
                                      <p:to>
                                        <p:strVal val="visible"/>
                                      </p:to>
                                    </p:set>
                                    <p:animEffect transition="in" filter="fade">
                                      <p:cBhvr>
                                        <p:cTn id="26" dur="1000"/>
                                        <p:tgtEl>
                                          <p:spTgt spid="5">
                                            <p:graphicEl>
                                              <a:dgm id="{90607CAD-A82A-BE4F-9A83-9F577288690E}"/>
                                            </p:graphicEl>
                                          </p:spTgt>
                                        </p:tgtEl>
                                      </p:cBhvr>
                                    </p:animEffect>
                                    <p:anim calcmode="lin" valueType="num">
                                      <p:cBhvr>
                                        <p:cTn id="27" dur="1000" fill="hold"/>
                                        <p:tgtEl>
                                          <p:spTgt spid="5">
                                            <p:graphicEl>
                                              <a:dgm id="{90607CAD-A82A-BE4F-9A83-9F577288690E}"/>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90607CAD-A82A-BE4F-9A83-9F577288690E}"/>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graphicEl>
                                              <a:dgm id="{DCF9CCB7-3BA5-3A42-8FD5-BC46D4707842}"/>
                                            </p:graphicEl>
                                          </p:spTgt>
                                        </p:tgtEl>
                                        <p:attrNameLst>
                                          <p:attrName>style.visibility</p:attrName>
                                        </p:attrNameLst>
                                      </p:cBhvr>
                                      <p:to>
                                        <p:strVal val="visible"/>
                                      </p:to>
                                    </p:set>
                                    <p:animEffect transition="in" filter="fade">
                                      <p:cBhvr>
                                        <p:cTn id="31" dur="1000"/>
                                        <p:tgtEl>
                                          <p:spTgt spid="5">
                                            <p:graphicEl>
                                              <a:dgm id="{DCF9CCB7-3BA5-3A42-8FD5-BC46D4707842}"/>
                                            </p:graphicEl>
                                          </p:spTgt>
                                        </p:tgtEl>
                                      </p:cBhvr>
                                    </p:animEffect>
                                    <p:anim calcmode="lin" valueType="num">
                                      <p:cBhvr>
                                        <p:cTn id="32" dur="1000" fill="hold"/>
                                        <p:tgtEl>
                                          <p:spTgt spid="5">
                                            <p:graphicEl>
                                              <a:dgm id="{DCF9CCB7-3BA5-3A42-8FD5-BC46D4707842}"/>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DCF9CCB7-3BA5-3A42-8FD5-BC46D4707842}"/>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
                                            <p:graphicEl>
                                              <a:dgm id="{268D0B41-7E72-0049-91E8-58EDC23A9686}"/>
                                            </p:graphicEl>
                                          </p:spTgt>
                                        </p:tgtEl>
                                        <p:attrNameLst>
                                          <p:attrName>style.visibility</p:attrName>
                                        </p:attrNameLst>
                                      </p:cBhvr>
                                      <p:to>
                                        <p:strVal val="visible"/>
                                      </p:to>
                                    </p:set>
                                    <p:animEffect transition="in" filter="fade">
                                      <p:cBhvr>
                                        <p:cTn id="38" dur="1000"/>
                                        <p:tgtEl>
                                          <p:spTgt spid="5">
                                            <p:graphicEl>
                                              <a:dgm id="{268D0B41-7E72-0049-91E8-58EDC23A9686}"/>
                                            </p:graphicEl>
                                          </p:spTgt>
                                        </p:tgtEl>
                                      </p:cBhvr>
                                    </p:animEffect>
                                    <p:anim calcmode="lin" valueType="num">
                                      <p:cBhvr>
                                        <p:cTn id="39" dur="1000" fill="hold"/>
                                        <p:tgtEl>
                                          <p:spTgt spid="5">
                                            <p:graphicEl>
                                              <a:dgm id="{268D0B41-7E72-0049-91E8-58EDC23A9686}"/>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268D0B41-7E72-0049-91E8-58EDC23A9686}"/>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
                                            <p:graphicEl>
                                              <a:dgm id="{AE4E250E-45B0-174F-8342-78BA1368A57E}"/>
                                            </p:graphicEl>
                                          </p:spTgt>
                                        </p:tgtEl>
                                        <p:attrNameLst>
                                          <p:attrName>style.visibility</p:attrName>
                                        </p:attrNameLst>
                                      </p:cBhvr>
                                      <p:to>
                                        <p:strVal val="visible"/>
                                      </p:to>
                                    </p:set>
                                    <p:animEffect transition="in" filter="fade">
                                      <p:cBhvr>
                                        <p:cTn id="43" dur="1000"/>
                                        <p:tgtEl>
                                          <p:spTgt spid="5">
                                            <p:graphicEl>
                                              <a:dgm id="{AE4E250E-45B0-174F-8342-78BA1368A57E}"/>
                                            </p:graphicEl>
                                          </p:spTgt>
                                        </p:tgtEl>
                                      </p:cBhvr>
                                    </p:animEffect>
                                    <p:anim calcmode="lin" valueType="num">
                                      <p:cBhvr>
                                        <p:cTn id="44" dur="1000" fill="hold"/>
                                        <p:tgtEl>
                                          <p:spTgt spid="5">
                                            <p:graphicEl>
                                              <a:dgm id="{AE4E250E-45B0-174F-8342-78BA1368A57E}"/>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AE4E250E-45B0-174F-8342-78BA1368A57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3222</Words>
  <Application>Microsoft Office PowerPoint</Application>
  <PresentationFormat>Widescreen</PresentationFormat>
  <Paragraphs>184</Paragraphs>
  <Slides>20</Slides>
  <Notes>19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Calibri</vt:lpstr>
      <vt:lpstr>Georgia</vt:lpstr>
      <vt:lpstr>Rockwell</vt:lpstr>
      <vt:lpstr>Rockwell Condensed</vt:lpstr>
      <vt:lpstr>Rockwell Extra Bold</vt:lpstr>
      <vt:lpstr>Wingdings</vt:lpstr>
      <vt:lpstr>Legno</vt:lpstr>
      <vt:lpstr>I beni confiscati alla mafia</vt:lpstr>
      <vt:lpstr>Presentazione standard di PowerPoint</vt:lpstr>
      <vt:lpstr>Presentazione standard di PowerPoint</vt:lpstr>
      <vt:lpstr>STRATEGIA NAZIONALE PER LA VALORIZZAZIONE DEI BENI CONFISCATI ATTRAVERSO LE POLITICHE DI COESIONE </vt:lpstr>
      <vt:lpstr>Analisi del settore dei beni confiscati</vt:lpstr>
      <vt:lpstr>Presentazione standard di PowerPoint</vt:lpstr>
      <vt:lpstr>  Obiettivi e priorità per la valorizzazione dei beni confiscati</vt:lpstr>
      <vt:lpstr>Presentazione standard di PowerPoint</vt:lpstr>
      <vt:lpstr>criteri  guida</vt:lpstr>
      <vt:lpstr>attuazione</vt:lpstr>
      <vt:lpstr>Presentazione standard di PowerPoint</vt:lpstr>
      <vt:lpstr>Presentazione standard di PowerPoint</vt:lpstr>
      <vt:lpstr>statistiche da segnalare</vt:lpstr>
      <vt:lpstr>Regione Lombardia più nello specifico</vt:lpstr>
      <vt:lpstr>Perché è importante parlare di statistiche</vt:lpstr>
      <vt:lpstr>Esempi di beni confiscati riutilizzati al meglio sul nostro territorio</vt:lpstr>
      <vt:lpstr>L’appartamento di Limbiate confiscato alla  mafia che ospiterà donne maltrattate</vt:lpstr>
      <vt:lpstr>Presentazione standard di PowerPoint</vt:lpstr>
      <vt:lpstr>Beni citati nel libro</vt:lpstr>
      <vt:lpstr>Grazie per l’ascolto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beni confiscati alla mafia</dc:title>
  <dc:creator>Olivia Bottin</dc:creator>
  <cp:lastModifiedBy>Roberto Signorello</cp:lastModifiedBy>
  <cp:revision>5</cp:revision>
  <dcterms:created xsi:type="dcterms:W3CDTF">2019-03-27T21:49:37Z</dcterms:created>
  <dcterms:modified xsi:type="dcterms:W3CDTF">2019-05-08T07:45:11Z</dcterms:modified>
</cp:coreProperties>
</file>