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E70C9-5F8B-44A3-89AD-BD8989FE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FB80D5-FC93-4411-9229-8F77F8D1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ED9594-3C56-48FB-A5BC-EFE2CA98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BA7494-5A9D-4043-8D9C-39154CD3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B1D796-F712-4689-8A7F-79E7AE94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F519-0041-41B5-9742-25E4A5BE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0EFAD2-523A-4129-B206-DD5282696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0906D5-3726-4F13-B9BC-1E558876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151BBC-645D-4A34-B804-B7A5160E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F75A5B-2CE2-4333-942E-3BF8BD10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8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55CCEE3-4B46-4B76-847E-97318DD2E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29C9DC-0C9F-4C50-86A7-D51C7D502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0FED7E-88DB-438C-9B33-5B0FDF06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2DA48-9D04-4627-80AC-E5B2A6A0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8F7FF0-E800-42F7-A160-863306B9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69FEC-9698-49AE-91BB-B16245AA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673BB-7AEF-43C4-9A8D-FD7ED912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A22C6-613B-4A23-9595-92D6B387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9E21A-026F-4828-9ECE-3A625038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29C1F-8DF9-4DAB-834A-93E1F368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F6966-5D34-4F7A-9CA4-ED24FE44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5BD221-4811-43FA-9FA2-57D4D653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3245D-5F09-4E03-800C-21CC9EA7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757E22-877C-46A0-BD0E-DCDEF255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BC4C3E-AB9C-48FF-83E1-9B3CF840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7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11F51-B3F8-438F-8C80-C9F8570C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0FED31-DB85-4D29-82A1-5EF3F4E51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1CC5A6-BE02-4C4B-9176-91E32B339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F2E46A-4D68-491C-8781-F2543090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975997-D63F-4C01-B8F0-D9A0940E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E2F45D-E97D-49B4-B5B8-B7B5A2E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9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CBD714-986C-4183-AABE-1F14F399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EF09F7-EF81-48E1-A9C5-8130B00D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D308DF-0692-4E3A-80E0-167D7DC5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F0D93C-9E4B-41E6-B993-15F4DE21A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D844A5-6DF2-4200-8AC4-18D35FD8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3284A4-A1F7-4A64-BE5E-8DDC98C5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C6B9E8-E7F0-4710-A2EA-223A5126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EAEDBF-C548-4DDB-A4DD-3BE8849C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2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88C0C-DFFA-49F3-B6E6-9A6E886C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D86AE8-F87F-4BB4-8D92-0D149940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227C10-E939-421D-A620-062982FF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D189A3-2812-475A-AC38-3F89796D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0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9EDC73-2A04-478B-BEE1-607A53F3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5BC28E-F732-4125-AF02-65A0BC34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8D5A1E-7D8D-4F9F-A7BD-95EB2D37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05337-41F9-41DA-914A-5AE7854D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0033B-C333-4E01-AE2D-C63B007E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AC3F37-2A65-42FB-8B0A-4B068467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AF6245-61FC-401F-A9E1-34407679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354150-6FDE-45F6-A1C2-208EB653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00DC0A-C2F1-47CA-953D-D37A1E03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BD27F-6451-425C-A5F1-2DCC4164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0E1247-E901-4EF6-8615-C30E39651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95CFDD-DB61-46AB-A5AC-1CEBDD8F4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22D38-7305-4786-8D01-48DE3D65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27C750-A6A9-48B7-8AFB-D4DE3593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02DBD5-4F7C-42A7-A943-10F50ACC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658467-55A9-4875-996C-A351C381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52D33C-C1DC-44B6-B76C-A2600D079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01CC97-99E6-4FD9-96B8-CE3EC7D83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8877-9054-446E-B640-90CFE451E38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DAD5A1-9289-4CE1-A4AD-4441654C4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7A30C-C10B-48DC-9922-CF4F275D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6B09-7F9A-492E-9260-B9D5E03032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4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6B84FC1-F870-4D34-9E9E-3E4006992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" y="-6773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7165D1-DB97-4C9F-B113-B89A89B0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4" y="251596"/>
            <a:ext cx="12178746" cy="861389"/>
          </a:xfrm>
          <a:solidFill>
            <a:srgbClr val="F8F8F8">
              <a:alpha val="43922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IMMIGRAZIONE IN GRECIA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D834459-53EF-41AF-8C77-F9F56555E9E8}"/>
              </a:ext>
            </a:extLst>
          </p:cNvPr>
          <p:cNvSpPr txBox="1">
            <a:spLocks/>
          </p:cNvSpPr>
          <p:nvPr/>
        </p:nvSpPr>
        <p:spPr>
          <a:xfrm>
            <a:off x="1753244" y="6066330"/>
            <a:ext cx="8958468" cy="682488"/>
          </a:xfrm>
          <a:prstGeom prst="rect">
            <a:avLst/>
          </a:prstGeom>
          <a:solidFill>
            <a:srgbClr val="F8F8F8">
              <a:alpha val="43922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Ballabio-Barni-Biffi-Lombardi</a:t>
            </a:r>
          </a:p>
        </p:txBody>
      </p:sp>
    </p:spTree>
    <p:extLst>
      <p:ext uri="{BB962C8B-B14F-4D97-AF65-F5344CB8AC3E}">
        <p14:creationId xmlns:p14="http://schemas.microsoft.com/office/powerpoint/2010/main" val="32680968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247C8CE-0D85-4260-9EC5-1BDA98653636}"/>
              </a:ext>
            </a:extLst>
          </p:cNvPr>
          <p:cNvCxnSpPr/>
          <p:nvPr/>
        </p:nvCxnSpPr>
        <p:spPr>
          <a:xfrm>
            <a:off x="768620" y="1584803"/>
            <a:ext cx="0" cy="452265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1061D8A-85F9-4067-A6F0-512858C6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93147"/>
            <a:ext cx="11542644" cy="575779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Il fenomeno migratorio verso la Grecia nel contesto europeo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36004-CB34-44EA-9404-2ED32A56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0" y="1417981"/>
            <a:ext cx="10442720" cy="504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La Grecia diventa la meta dei flussi migratori provenienti dalla Turchia</a:t>
            </a:r>
          </a:p>
          <a:p>
            <a:pPr marL="0" indent="0">
              <a:buNone/>
            </a:pPr>
            <a:endParaRPr lang="it-IT" sz="2600" noProof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Crisi europea dei migranti</a:t>
            </a:r>
          </a:p>
          <a:p>
            <a:pPr marL="0" indent="0">
              <a:buNone/>
            </a:pPr>
            <a:endParaRPr lang="it-IT" sz="2600" noProof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Dichiarazione UE-Turchia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 La UE collabora con la Turchia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 Finanziamenti per 3 miliardi di euro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 Concessioni politiche alla Turchia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it-IT" sz="2600" noProof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2600" noProof="1">
                <a:latin typeface="Verdana" panose="020B0604030504040204" pitchFamily="34" charset="0"/>
                <a:ea typeface="Verdana" panose="020B0604030504040204" pitchFamily="34" charset="0"/>
              </a:rPr>
              <a:t>Il numero di migranti verso la Grecia si riduce drasticamente</a:t>
            </a:r>
          </a:p>
          <a:p>
            <a:pPr marL="1828800" lvl="4" indent="0">
              <a:buNone/>
            </a:pPr>
            <a:endParaRPr lang="it-IT" noProof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42206DE-DB29-4394-9D9F-CE34FE723693}"/>
              </a:ext>
            </a:extLst>
          </p:cNvPr>
          <p:cNvSpPr/>
          <p:nvPr/>
        </p:nvSpPr>
        <p:spPr>
          <a:xfrm>
            <a:off x="238536" y="1417981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2000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1D2FCF0-0448-47ED-8D47-84B2E053CB81}"/>
              </a:ext>
            </a:extLst>
          </p:cNvPr>
          <p:cNvSpPr/>
          <p:nvPr/>
        </p:nvSpPr>
        <p:spPr>
          <a:xfrm>
            <a:off x="238536" y="2654849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2015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BF9E897-C1F6-4D77-A394-D9E947CF2BB9}"/>
              </a:ext>
            </a:extLst>
          </p:cNvPr>
          <p:cNvSpPr/>
          <p:nvPr/>
        </p:nvSpPr>
        <p:spPr>
          <a:xfrm>
            <a:off x="278292" y="3614531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4B64577-1C75-4274-BFC9-5BA5FA61933D}"/>
              </a:ext>
            </a:extLst>
          </p:cNvPr>
          <p:cNvSpPr/>
          <p:nvPr/>
        </p:nvSpPr>
        <p:spPr>
          <a:xfrm>
            <a:off x="265040" y="5796719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22D777E1-AA53-4867-8A22-D03440D01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46838"/>
              </p:ext>
            </p:extLst>
          </p:nvPr>
        </p:nvGraphicFramePr>
        <p:xfrm>
          <a:off x="8189849" y="2805142"/>
          <a:ext cx="33660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948">
                  <a:extLst>
                    <a:ext uri="{9D8B030D-6E8A-4147-A177-3AD203B41FA5}">
                      <a16:colId xmlns:a16="http://schemas.microsoft.com/office/drawing/2014/main" val="2461739914"/>
                    </a:ext>
                  </a:extLst>
                </a:gridCol>
                <a:gridCol w="2160104">
                  <a:extLst>
                    <a:ext uri="{9D8B030D-6E8A-4147-A177-3AD203B41FA5}">
                      <a16:colId xmlns:a16="http://schemas.microsoft.com/office/drawing/2014/main" val="1166937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Sbarchi</a:t>
                      </a:r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 Grecia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8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856.723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32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173.450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82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91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61D8A-85F9-4067-A6F0-512858C6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393147"/>
            <a:ext cx="11516140" cy="575779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Il fenomeno migratorio verso la Grecia nel contesto europeo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C6A3209-B7F2-43E5-B11D-216DC516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603512"/>
            <a:ext cx="10747513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noProof="1">
                <a:latin typeface="Verdana" panose="020B0604030504040204" pitchFamily="34" charset="0"/>
                <a:ea typeface="Verdana" panose="020B0604030504040204" pitchFamily="34" charset="0"/>
              </a:rPr>
              <a:t>La Dichiarazione UE-Turchia inizia a vacillare: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800" noProof="1">
                <a:latin typeface="Verdana" panose="020B0604030504040204" pitchFamily="34" charset="0"/>
                <a:ea typeface="Verdana" panose="020B0604030504040204" pitchFamily="34" charset="0"/>
              </a:rPr>
              <a:t> No avanzamenti negoziati per l’ingresso della    </a:t>
            </a:r>
          </a:p>
          <a:p>
            <a:pPr marL="914400" lvl="2" indent="0">
              <a:buNone/>
            </a:pPr>
            <a:r>
              <a:rPr lang="it-IT" sz="2800" noProof="1">
                <a:latin typeface="Verdana" panose="020B0604030504040204" pitchFamily="34" charset="0"/>
                <a:ea typeface="Verdana" panose="020B0604030504040204" pitchFamily="34" charset="0"/>
              </a:rPr>
              <a:t>   Turchia nell’Unione Europea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800" noProof="1">
                <a:latin typeface="Verdana" panose="020B0604030504040204" pitchFamily="34" charset="0"/>
                <a:ea typeface="Verdana" panose="020B0604030504040204" pitchFamily="34" charset="0"/>
              </a:rPr>
              <a:t> L’Unione Europea critica la situazione dei diritti umani in Turchia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800" noProof="1">
                <a:latin typeface="Verdana" panose="020B0604030504040204" pitchFamily="34" charset="0"/>
                <a:ea typeface="Verdana" panose="020B0604030504040204" pitchFamily="34" charset="0"/>
              </a:rPr>
              <a:t> Mancato ricollocamento dei profughi Siriani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it-IT" sz="2800" noProof="1">
                <a:latin typeface="Verdana" panose="020B0604030504040204" pitchFamily="34" charset="0"/>
                <a:ea typeface="Verdana" panose="020B0604030504040204" pitchFamily="34" charset="0"/>
              </a:rPr>
              <a:t> Mancata liberalizzazione dei visti UE</a:t>
            </a:r>
          </a:p>
          <a:p>
            <a:pPr marL="1828800" lvl="4" indent="0">
              <a:buNone/>
            </a:pPr>
            <a:endParaRPr lang="it-IT" sz="2000" noProof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noProof="1">
                <a:latin typeface="Verdana" panose="020B0604030504040204" pitchFamily="34" charset="0"/>
                <a:ea typeface="Verdana" panose="020B0604030504040204" pitchFamily="34" charset="0"/>
              </a:rPr>
              <a:t>La Grecia torna ad essere l’epicentro della crisi migratoria europea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FF66AD6-44EC-4081-9D82-6782D5C09725}"/>
              </a:ext>
            </a:extLst>
          </p:cNvPr>
          <p:cNvCxnSpPr>
            <a:cxnSpLocks/>
          </p:cNvCxnSpPr>
          <p:nvPr/>
        </p:nvCxnSpPr>
        <p:spPr>
          <a:xfrm>
            <a:off x="636100" y="1704073"/>
            <a:ext cx="0" cy="338476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2DF1518-CAD2-44ED-AC07-4192FED261FA}"/>
              </a:ext>
            </a:extLst>
          </p:cNvPr>
          <p:cNvSpPr/>
          <p:nvPr/>
        </p:nvSpPr>
        <p:spPr>
          <a:xfrm>
            <a:off x="106016" y="1537251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E4495A6-F12A-47D0-B3E3-E196E1D926DC}"/>
              </a:ext>
            </a:extLst>
          </p:cNvPr>
          <p:cNvSpPr/>
          <p:nvPr/>
        </p:nvSpPr>
        <p:spPr>
          <a:xfrm>
            <a:off x="145771" y="4967766"/>
            <a:ext cx="980657" cy="57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5614714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2E7BC56-3926-4D83-8643-467073F33A62}"/>
              </a:ext>
            </a:extLst>
          </p:cNvPr>
          <p:cNvCxnSpPr>
            <a:cxnSpLocks/>
          </p:cNvCxnSpPr>
          <p:nvPr/>
        </p:nvCxnSpPr>
        <p:spPr>
          <a:xfrm>
            <a:off x="439009" y="1574164"/>
            <a:ext cx="0" cy="276836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B5C8852B-21A6-45B9-A9A1-0E49DC9ED041}"/>
              </a:ext>
            </a:extLst>
          </p:cNvPr>
          <p:cNvSpPr/>
          <p:nvPr/>
        </p:nvSpPr>
        <p:spPr>
          <a:xfrm>
            <a:off x="398936" y="416073"/>
            <a:ext cx="1156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Paesi di origine e cause della migrazione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(rotta orientale)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6AAF59-7DD3-45A1-A19C-8FFAA7999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r="-299" b="-11078"/>
          <a:stretch/>
        </p:blipFill>
        <p:spPr bwMode="auto">
          <a:xfrm>
            <a:off x="4621854" y="1172137"/>
            <a:ext cx="7020000" cy="54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545F5A3-BB5A-462A-B887-AE87AEE0EF65}"/>
              </a:ext>
            </a:extLst>
          </p:cNvPr>
          <p:cNvSpPr/>
          <p:nvPr/>
        </p:nvSpPr>
        <p:spPr>
          <a:xfrm>
            <a:off x="439009" y="2174292"/>
            <a:ext cx="3946672" cy="154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la guerra spacca a metà il paese</a:t>
            </a:r>
            <a:endParaRPr lang="it-IT" sz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Rep. Centrafricana – dal 2012 guerra civile;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Sudan - dal 1983 al 2005 scontri tra nord e sud.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6F77CEA-D179-445C-8650-DDCD3186111B}"/>
              </a:ext>
            </a:extLst>
          </p:cNvPr>
          <p:cNvSpPr/>
          <p:nvPr/>
        </p:nvSpPr>
        <p:spPr>
          <a:xfrm>
            <a:off x="238536" y="1297172"/>
            <a:ext cx="4046385" cy="716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Repubblica Centrafricana e Sudan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6C253F5-5FE2-4E30-9DF1-9596A17E25A3}"/>
              </a:ext>
            </a:extLst>
          </p:cNvPr>
          <p:cNvSpPr/>
          <p:nvPr/>
        </p:nvSpPr>
        <p:spPr>
          <a:xfrm>
            <a:off x="238536" y="3757752"/>
            <a:ext cx="4046385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Somalia, Eritrea e Gambia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5E44634-667D-4268-820A-330FC891F633}"/>
              </a:ext>
            </a:extLst>
          </p:cNvPr>
          <p:cNvSpPr/>
          <p:nvPr/>
        </p:nvSpPr>
        <p:spPr>
          <a:xfrm>
            <a:off x="439009" y="4503437"/>
            <a:ext cx="4046381" cy="182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fuga da dittatura e fanatismo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Somalia - regime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Siad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Barre, la guerra civile ed infine l'estremismo;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Eritrea e Gambia – regime dittatoriale.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4A73D25-A9C3-46A6-9E91-BA234FEE2B79}"/>
              </a:ext>
            </a:extLst>
          </p:cNvPr>
          <p:cNvSpPr/>
          <p:nvPr/>
        </p:nvSpPr>
        <p:spPr>
          <a:xfrm>
            <a:off x="9843926" y="1172137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nettore curvo 26">
            <a:extLst>
              <a:ext uri="{FF2B5EF4-FFF2-40B4-BE49-F238E27FC236}">
                <a16:creationId xmlns:a16="http://schemas.microsoft.com/office/drawing/2014/main" id="{06CA1B23-4DBF-4365-A652-D448685CA8E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118604" y="1477774"/>
            <a:ext cx="455716" cy="429216"/>
          </a:xfrm>
          <a:prstGeom prst="curvedConnector3">
            <a:avLst>
              <a:gd name="adj1" fmla="val 10016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2E7BC56-3926-4D83-8643-467073F33A62}"/>
              </a:ext>
            </a:extLst>
          </p:cNvPr>
          <p:cNvCxnSpPr>
            <a:cxnSpLocks/>
          </p:cNvCxnSpPr>
          <p:nvPr/>
        </p:nvCxnSpPr>
        <p:spPr>
          <a:xfrm>
            <a:off x="471323" y="1312899"/>
            <a:ext cx="0" cy="278796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6F77CEA-D179-445C-8650-DDCD3186111B}"/>
              </a:ext>
            </a:extLst>
          </p:cNvPr>
          <p:cNvSpPr/>
          <p:nvPr/>
        </p:nvSpPr>
        <p:spPr>
          <a:xfrm>
            <a:off x="257143" y="1274169"/>
            <a:ext cx="4046385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Libia, Ciad e Tunisia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6C253F5-5FE2-4E30-9DF1-9596A17E25A3}"/>
              </a:ext>
            </a:extLst>
          </p:cNvPr>
          <p:cNvSpPr/>
          <p:nvPr/>
        </p:nvSpPr>
        <p:spPr>
          <a:xfrm>
            <a:off x="270963" y="3653246"/>
            <a:ext cx="4046385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Pakistan e Bangladesh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D61FF71-7578-4D9B-8578-70C32FC75D27}"/>
              </a:ext>
            </a:extLst>
          </p:cNvPr>
          <p:cNvSpPr/>
          <p:nvPr/>
        </p:nvSpPr>
        <p:spPr>
          <a:xfrm>
            <a:off x="511811" y="1937869"/>
            <a:ext cx="4306756" cy="1533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“colpo di grazia” della crisi ambientale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Libia – caduta Gheddafi, guerra civile;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Ciad e Sahel – povertà e miseria.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Tunisia – migranti economici.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EC19D31-DF32-4AB0-8C20-CB54EB00881C}"/>
              </a:ext>
            </a:extLst>
          </p:cNvPr>
          <p:cNvSpPr/>
          <p:nvPr/>
        </p:nvSpPr>
        <p:spPr>
          <a:xfrm>
            <a:off x="517250" y="4329395"/>
            <a:ext cx="4254862" cy="186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 continente Asiatico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Pakistan - povertà e miseria;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Bangladesh – paese sviluppato ma con un alto tasso di disoccupazione, conflitti con Afganistan.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Risultato immagini per rotte migranti da bangladesh e pakistan">
            <a:extLst>
              <a:ext uri="{FF2B5EF4-FFF2-40B4-BE49-F238E27FC236}">
                <a16:creationId xmlns:a16="http://schemas.microsoft.com/office/drawing/2014/main" id="{F67728C5-678E-4D2F-A9D4-C69E8C8A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52" y="1782125"/>
            <a:ext cx="663021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4B1916A1-D704-477D-BF08-D6B6765B578F}"/>
              </a:ext>
            </a:extLst>
          </p:cNvPr>
          <p:cNvSpPr/>
          <p:nvPr/>
        </p:nvSpPr>
        <p:spPr>
          <a:xfrm>
            <a:off x="6070792" y="5676777"/>
            <a:ext cx="400050" cy="210913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6A4D22-00C1-44D7-B943-B8BF8ACE66F9}"/>
              </a:ext>
            </a:extLst>
          </p:cNvPr>
          <p:cNvSpPr txBox="1"/>
          <p:nvPr/>
        </p:nvSpPr>
        <p:spPr>
          <a:xfrm>
            <a:off x="6545137" y="5597567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dall’Asia in Grecia – via terra e via mare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ECF8E52-89FF-4338-8096-C65DCEE0DCB0}"/>
              </a:ext>
            </a:extLst>
          </p:cNvPr>
          <p:cNvSpPr/>
          <p:nvPr/>
        </p:nvSpPr>
        <p:spPr>
          <a:xfrm>
            <a:off x="10137271" y="1645481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E7EBCE0-54F9-4AAF-94C6-9F5A0EEFF117}"/>
              </a:ext>
            </a:extLst>
          </p:cNvPr>
          <p:cNvSpPr/>
          <p:nvPr/>
        </p:nvSpPr>
        <p:spPr>
          <a:xfrm>
            <a:off x="312261" y="406326"/>
            <a:ext cx="1156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Paesi di origine e cause della migrazione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(rotta orientale)</a:t>
            </a:r>
          </a:p>
        </p:txBody>
      </p:sp>
    </p:spTree>
    <p:extLst>
      <p:ext uri="{BB962C8B-B14F-4D97-AF65-F5344CB8AC3E}">
        <p14:creationId xmlns:p14="http://schemas.microsoft.com/office/powerpoint/2010/main" val="257367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915AB6-6C03-44DC-AACC-EECBF3ED1B7B}"/>
              </a:ext>
            </a:extLst>
          </p:cNvPr>
          <p:cNvSpPr/>
          <p:nvPr/>
        </p:nvSpPr>
        <p:spPr>
          <a:xfrm>
            <a:off x="535549" y="406326"/>
            <a:ext cx="829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viaggio dei migranti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(rotta orientale)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96BDF87-3CAA-4D05-BC64-440F54B6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207" y="1687522"/>
            <a:ext cx="6463748" cy="18372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Migranti provenienti da Siria e Medio Oriente verso le isole di Lesbo, Chio, Samo e Cos: un migrante su tre arriva in Grecia via mare e proviene dal Medio Oriente ma anche da Iraq e Palestina.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D05D79B-BBE3-4951-A0B9-794557668515}"/>
              </a:ext>
            </a:extLst>
          </p:cNvPr>
          <p:cNvSpPr/>
          <p:nvPr/>
        </p:nvSpPr>
        <p:spPr>
          <a:xfrm>
            <a:off x="535549" y="1331271"/>
            <a:ext cx="4333464" cy="91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Turchia – Isole Greche (via mare)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2D9BCAB-302F-4087-A413-00872F4C218A}"/>
              </a:ext>
            </a:extLst>
          </p:cNvPr>
          <p:cNvSpPr txBox="1">
            <a:spLocks/>
          </p:cNvSpPr>
          <p:nvPr/>
        </p:nvSpPr>
        <p:spPr>
          <a:xfrm>
            <a:off x="5147738" y="4512425"/>
            <a:ext cx="6463748" cy="150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migranti che compiono questo viaggio devono attraversare il pericoloso fiume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si hanno molte informazioni sulla provenienza – controlli poco efficaci.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1E0C4BF-E31A-4D5C-B5F6-9775C0C13723}"/>
              </a:ext>
            </a:extLst>
          </p:cNvPr>
          <p:cNvSpPr/>
          <p:nvPr/>
        </p:nvSpPr>
        <p:spPr>
          <a:xfrm>
            <a:off x="538705" y="5010399"/>
            <a:ext cx="4333464" cy="91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Turchia – Grecia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(via terra)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FB73784-D7C4-4A44-B79E-8402C72CB5AB}"/>
              </a:ext>
            </a:extLst>
          </p:cNvPr>
          <p:cNvCxnSpPr>
            <a:cxnSpLocks/>
          </p:cNvCxnSpPr>
          <p:nvPr/>
        </p:nvCxnSpPr>
        <p:spPr>
          <a:xfrm>
            <a:off x="912547" y="1736619"/>
            <a:ext cx="0" cy="338476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Risultato immagini per evros">
            <a:extLst>
              <a:ext uri="{FF2B5EF4-FFF2-40B4-BE49-F238E27FC236}">
                <a16:creationId xmlns:a16="http://schemas.microsoft.com/office/drawing/2014/main" id="{6497BF2A-95DE-4C99-A640-B0C11DF8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2" y="23534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B6654C-BA21-43E4-80D2-6E3D2D7AE1BB}"/>
              </a:ext>
            </a:extLst>
          </p:cNvPr>
          <p:cNvSpPr txBox="1"/>
          <p:nvPr/>
        </p:nvSpPr>
        <p:spPr>
          <a:xfrm>
            <a:off x="3648742" y="413852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Fiume </a:t>
            </a:r>
            <a:r>
              <a:rPr lang="it-IT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Evros</a:t>
            </a:r>
            <a:endParaRPr lang="it-IT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BA8944-36FE-443F-881B-8A8C85A6A563}"/>
              </a:ext>
            </a:extLst>
          </p:cNvPr>
          <p:cNvSpPr/>
          <p:nvPr/>
        </p:nvSpPr>
        <p:spPr>
          <a:xfrm>
            <a:off x="535549" y="406326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Viaggi disperati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1A081C3-A2AF-42F9-A598-71AC90017D6B}"/>
              </a:ext>
            </a:extLst>
          </p:cNvPr>
          <p:cNvSpPr/>
          <p:nvPr/>
        </p:nvSpPr>
        <p:spPr>
          <a:xfrm>
            <a:off x="633535" y="1317805"/>
            <a:ext cx="4939421" cy="716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Traffico di essere umani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4D97804-A273-42D9-A726-7E01B20F0BFF}"/>
              </a:ext>
            </a:extLst>
          </p:cNvPr>
          <p:cNvSpPr/>
          <p:nvPr/>
        </p:nvSpPr>
        <p:spPr>
          <a:xfrm>
            <a:off x="633535" y="2443713"/>
            <a:ext cx="4939421" cy="79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illegale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07D6CE6-AC84-4A5D-BE6C-15B420449936}"/>
              </a:ext>
            </a:extLst>
          </p:cNvPr>
          <p:cNvSpPr/>
          <p:nvPr/>
        </p:nvSpPr>
        <p:spPr>
          <a:xfrm>
            <a:off x="633535" y="3623864"/>
            <a:ext cx="4939421" cy="91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Testimonianze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racconti di vita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12703C0D-4C34-423C-8619-630C993604B3}"/>
              </a:ext>
            </a:extLst>
          </p:cNvPr>
          <p:cNvSpPr/>
          <p:nvPr/>
        </p:nvSpPr>
        <p:spPr>
          <a:xfrm>
            <a:off x="6096000" y="1331271"/>
            <a:ext cx="762000" cy="3983679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0F4771D-7E3C-4DE1-BF5D-7554639559CC}"/>
              </a:ext>
            </a:extLst>
          </p:cNvPr>
          <p:cNvSpPr/>
          <p:nvPr/>
        </p:nvSpPr>
        <p:spPr>
          <a:xfrm>
            <a:off x="6717031" y="1311072"/>
            <a:ext cx="4939421" cy="91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UNHCR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3BC2E05-6B49-4F03-BAB0-82980AE73A5A}"/>
              </a:ext>
            </a:extLst>
          </p:cNvPr>
          <p:cNvCxnSpPr>
            <a:cxnSpLocks/>
          </p:cNvCxnSpPr>
          <p:nvPr/>
        </p:nvCxnSpPr>
        <p:spPr>
          <a:xfrm>
            <a:off x="9186741" y="2400300"/>
            <a:ext cx="0" cy="560070"/>
          </a:xfrm>
          <a:prstGeom prst="straightConnector1">
            <a:avLst/>
          </a:prstGeom>
          <a:ln>
            <a:tailEnd type="triangle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696F3DD1-7C82-4C4A-93AC-2C1CD1D93041}"/>
              </a:ext>
            </a:extLst>
          </p:cNvPr>
          <p:cNvSpPr/>
          <p:nvPr/>
        </p:nvSpPr>
        <p:spPr>
          <a:xfrm>
            <a:off x="6885501" y="3097670"/>
            <a:ext cx="47434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L’UNHCR è la principale organizzazione al mondo impegnata in prima linea a salvare vite umane, a proteggere i diritti di milioni di rifugiati, di sfollati, e a costruire per loro un futuro migliore. Lavora in 134 Paesi del mondo e si occupa di oltre 70 milioni di persone. Istituita dall’Assemblea Generale delle Nazioni Unite il 14 dicembre 1950, da allora l’Agenzia ha aiutato milioni di persone a ricostruire la propria vita. Per questo le sono stati assegnati due Premi Nobel per la Pace, il primo nel 1954, il secondo nel 1981.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8BA503F-8621-4377-AF0D-CD04BBFC2051}"/>
              </a:ext>
            </a:extLst>
          </p:cNvPr>
          <p:cNvSpPr/>
          <p:nvPr/>
        </p:nvSpPr>
        <p:spPr>
          <a:xfrm>
            <a:off x="633535" y="5403455"/>
            <a:ext cx="11488813" cy="126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Filippo Grandi</a:t>
            </a:r>
            <a:r>
              <a:rPr lang="it-IT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diplomatico italiano, alto ufficiale delle Nazioni Unite e commissario dell’UNHCR scrive: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“Queste tragiche morti ricordano che guerre e povertà continuano a spingere le persone a intraprendere viaggi disperati che costano loro i loro risparmi di una vita, la loro dignità e in definitiva la loro vita.”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“Salvare vite in mare non costituisce una scelta, né rappresenta una questione politica, dovrebbe essere un imperativo primordiale. Dobbiamo trovare il coraggio di dare priorità alla vita e alla dignità di ogni essere umano.”</a:t>
            </a:r>
            <a:endParaRPr lang="it-IT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C4A92C-D513-48CA-AE9A-6BB83122C692}"/>
              </a:ext>
            </a:extLst>
          </p:cNvPr>
          <p:cNvSpPr/>
          <p:nvPr/>
        </p:nvSpPr>
        <p:spPr>
          <a:xfrm>
            <a:off x="557607" y="352278"/>
            <a:ext cx="792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situazione nei campi profughi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4264B56-4EDB-408B-A59D-6CD4AB5E411E}"/>
              </a:ext>
            </a:extLst>
          </p:cNvPr>
          <p:cNvSpPr txBox="1">
            <a:spLocks/>
          </p:cNvSpPr>
          <p:nvPr/>
        </p:nvSpPr>
        <p:spPr>
          <a:xfrm>
            <a:off x="5503251" y="1497496"/>
            <a:ext cx="5950227" cy="19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sz="2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Maltrattamenti da parte della polizia;</a:t>
            </a:r>
          </a:p>
          <a:p>
            <a:pPr marL="342900" indent="-342900"/>
            <a:r>
              <a:rPr lang="it-IT" sz="2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Scarsità di cibo e igiene;</a:t>
            </a:r>
          </a:p>
          <a:p>
            <a:pPr marL="342900" indent="-342900"/>
            <a:r>
              <a:rPr lang="it-IT" sz="2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peggior campo della Grecia: il campo di Moria.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757D53-59AA-4D0B-8BDC-CDA3B490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7" y="1579781"/>
            <a:ext cx="4813774" cy="3201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472F91-2693-4687-911F-E16B623B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3220"/>
            <a:ext cx="4843078" cy="272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70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944F13F-3FC6-4E46-9A48-31697AE6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07" y="1233070"/>
            <a:ext cx="5832560" cy="2094921"/>
          </a:xfrm>
        </p:spPr>
        <p:txBody>
          <a:bodyPr>
            <a:noAutofit/>
          </a:bodyPr>
          <a:lstStyle/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esposti a pericoli e separati dai genitori;</a:t>
            </a: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 in strutture sovraffollate con sconosciuti;</a:t>
            </a:r>
          </a:p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rischio di abusi e sfruttamenti.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C6C429-4413-44AE-8309-4330A316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24" y="1210209"/>
            <a:ext cx="5004000" cy="50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3264860-6790-4CBD-9568-5246CFEB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8" y="3517413"/>
            <a:ext cx="5211424" cy="273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0B69A85-CFF1-4EE9-A075-2DDDA9FD462F}"/>
              </a:ext>
            </a:extLst>
          </p:cNvPr>
          <p:cNvSpPr/>
          <p:nvPr/>
        </p:nvSpPr>
        <p:spPr>
          <a:xfrm>
            <a:off x="557607" y="352278"/>
            <a:ext cx="5061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Condizioni dei minori</a:t>
            </a:r>
          </a:p>
        </p:txBody>
      </p:sp>
    </p:spTree>
    <p:extLst>
      <p:ext uri="{BB962C8B-B14F-4D97-AF65-F5344CB8AC3E}">
        <p14:creationId xmlns:p14="http://schemas.microsoft.com/office/powerpoint/2010/main" val="47931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648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Verdana</vt:lpstr>
      <vt:lpstr>Tema di Office</vt:lpstr>
      <vt:lpstr>IMMIGRAZIONE IN GRECIA</vt:lpstr>
      <vt:lpstr>Il fenomeno migratorio verso la Grecia nel contesto europeo</vt:lpstr>
      <vt:lpstr>Il fenomeno migratorio verso la Grecia nel contesto europeo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Niccolò Biffi</dc:creator>
  <cp:lastModifiedBy>Leonardo</cp:lastModifiedBy>
  <cp:revision>43</cp:revision>
  <dcterms:created xsi:type="dcterms:W3CDTF">2020-02-26T07:03:59Z</dcterms:created>
  <dcterms:modified xsi:type="dcterms:W3CDTF">2020-02-28T17:07:37Z</dcterms:modified>
</cp:coreProperties>
</file>