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EC7C2-E6CE-4637-9B8C-8EC8A436165D}" type="datetimeFigureOut">
              <a:rPr lang="it-IT" smtClean="0"/>
              <a:t>30/12/2015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67B060-C41E-4749-BBC9-935A6F813E7A}" type="slidenum">
              <a:rPr lang="it-IT" smtClean="0"/>
              <a:t>‹N›</a:t>
            </a:fld>
            <a:endParaRPr lang="it-IT"/>
          </a:p>
        </p:txBody>
      </p:sp>
    </p:spTree>
    <p:extLst>
      <p:ext uri="{BB962C8B-B14F-4D97-AF65-F5344CB8AC3E}">
        <p14:creationId xmlns:p14="http://schemas.microsoft.com/office/powerpoint/2010/main" val="626141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767B060-C41E-4749-BBC9-935A6F813E7A}" type="slidenum">
              <a:rPr lang="it-IT" smtClean="0"/>
              <a:t>6</a:t>
            </a:fld>
            <a:endParaRPr lang="it-IT"/>
          </a:p>
        </p:txBody>
      </p:sp>
    </p:spTree>
    <p:extLst>
      <p:ext uri="{BB962C8B-B14F-4D97-AF65-F5344CB8AC3E}">
        <p14:creationId xmlns:p14="http://schemas.microsoft.com/office/powerpoint/2010/main" val="320307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lang="it-IT" dirty="0"/>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30/12/2015</a:t>
            </a:fld>
            <a:endParaRPr lang="it-IT"/>
          </a:p>
        </p:txBody>
      </p:sp>
      <p:sp>
        <p:nvSpPr>
          <p:cNvPr id="5" name="Segnaposto piè di pagina 4"/>
          <p:cNvSpPr>
            <a:spLocks noGrp="1"/>
          </p:cNvSpPr>
          <p:nvPr>
            <p:ph type="ftr" sz="quarter" idx="11"/>
          </p:nvPr>
        </p:nvSpPr>
        <p:spPr>
          <a:xfrm>
            <a:off x="-324544" y="6477673"/>
            <a:ext cx="9865096" cy="404663"/>
          </a:xfrm>
          <a:prstGeom prst="rect">
            <a:avLst/>
          </a:prstGeom>
          <a:ln w="31750" cmpd="sng">
            <a:solidFill>
              <a:schemeClr val="accent1">
                <a:lumMod val="75000"/>
              </a:schemeClr>
            </a:solidFill>
          </a:ln>
        </p:spPr>
        <p:txBody>
          <a:bodyPr/>
          <a:lstStyle>
            <a:lvl1pPr>
              <a:defRPr sz="1800" b="1">
                <a:solidFill>
                  <a:schemeClr val="accent1">
                    <a:lumMod val="50000"/>
                  </a:schemeClr>
                </a:solidFill>
              </a:defRPr>
            </a:lvl1pPr>
          </a:lstStyle>
          <a:p>
            <a:r>
              <a:rPr lang="it-IT" dirty="0" smtClean="0"/>
              <a:t>SKYLAB : UNA FINESTRA SUL COSMO</a:t>
            </a:r>
            <a:endParaRPr lang="it-IT" dirty="0"/>
          </a:p>
        </p:txBody>
      </p:sp>
      <p:sp>
        <p:nvSpPr>
          <p:cNvPr id="6" name="Segnaposto numero diapositiva 5"/>
          <p:cNvSpPr>
            <a:spLocks noGrp="1"/>
          </p:cNvSpPr>
          <p:nvPr>
            <p:ph type="sldNum" sz="quarter" idx="12"/>
          </p:nvPr>
        </p:nvSpPr>
        <p:spPr>
          <a:xfrm>
            <a:off x="7380312" y="5733256"/>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30/12/2015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30/12/2015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30/12/2015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30/12/2015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30/12/2015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30/12/2015</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30/12/2015</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30/12/2015</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30/12/2015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30/12/2015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882706" y="1556792"/>
            <a:ext cx="7450596" cy="1296144"/>
          </a:xfrm>
          <a:prstGeom prst="rect">
            <a:avLst/>
          </a:prstGeom>
          <a:solidFill>
            <a:schemeClr val="bg1"/>
          </a:solidFill>
          <a:ln w="28575">
            <a:solidFill>
              <a:schemeClr val="tx1"/>
            </a:solid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4400" b="1" i="0" u="none" strike="noStrike" kern="1200" cap="none" spc="0" normalizeH="0" baseline="0" noProof="0" dirty="0" err="1" smtClean="0">
                <a:ln w="12700">
                  <a:solidFill>
                    <a:schemeClr val="accent1">
                      <a:lumMod val="75000"/>
                    </a:schemeClr>
                  </a:solidFill>
                  <a:prstDash val="solid"/>
                </a:ln>
                <a:solidFill>
                  <a:schemeClr val="tx2">
                    <a:lumMod val="20000"/>
                    <a:lumOff val="80000"/>
                  </a:schemeClr>
                </a:solidFill>
                <a:effectLst>
                  <a:outerShdw blurRad="41275" dist="20320" dir="1800000" algn="tl" rotWithShape="0">
                    <a:srgbClr val="000000">
                      <a:alpha val="40000"/>
                    </a:srgbClr>
                  </a:outerShdw>
                </a:effectLst>
                <a:uLnTx/>
                <a:uFillTx/>
                <a:latin typeface="+mj-lt"/>
                <a:ea typeface="+mj-ea"/>
                <a:cs typeface="+mj-cs"/>
              </a:rPr>
              <a:t>Skylab</a:t>
            </a:r>
            <a:r>
              <a:rPr kumimoji="0" lang="it-IT" sz="4400" b="1" i="0" u="none" strike="noStrike" kern="1200" cap="none" spc="0" normalizeH="0" baseline="0" noProof="0" dirty="0" smtClean="0">
                <a:ln w="12700">
                  <a:solidFill>
                    <a:schemeClr val="accent1">
                      <a:lumMod val="75000"/>
                    </a:schemeClr>
                  </a:solidFill>
                  <a:prstDash val="solid"/>
                </a:ln>
                <a:solidFill>
                  <a:schemeClr val="tx2">
                    <a:lumMod val="20000"/>
                    <a:lumOff val="80000"/>
                  </a:schemeClr>
                </a:solidFill>
                <a:effectLst>
                  <a:outerShdw blurRad="41275" dist="20320" dir="1800000" algn="tl" rotWithShape="0">
                    <a:srgbClr val="000000">
                      <a:alpha val="40000"/>
                    </a:srgbClr>
                  </a:outerShdw>
                </a:effectLst>
                <a:uLnTx/>
                <a:uFillTx/>
                <a:latin typeface="+mj-lt"/>
                <a:ea typeface="+mj-ea"/>
                <a:cs typeface="+mj-cs"/>
              </a:rPr>
              <a:t> : una finestra sul cosmo</a:t>
            </a:r>
          </a:p>
        </p:txBody>
      </p:sp>
      <p:sp>
        <p:nvSpPr>
          <p:cNvPr id="5" name="Rettangolo 4"/>
          <p:cNvSpPr/>
          <p:nvPr/>
        </p:nvSpPr>
        <p:spPr>
          <a:xfrm>
            <a:off x="1583668" y="3356992"/>
            <a:ext cx="6048672" cy="1631216"/>
          </a:xfrm>
          <a:prstGeom prst="rect">
            <a:avLst/>
          </a:prstGeom>
        </p:spPr>
        <p:txBody>
          <a:bodyPr wrap="square">
            <a:spAutoFit/>
          </a:bodyPr>
          <a:lstStyle/>
          <a:p>
            <a:pPr marL="514350" indent="-514350" algn="ctr">
              <a:buFont typeface="Arial" pitchFamily="34" charset="0"/>
              <a:buAutoNum type="arabicPeriod"/>
              <a:defRPr/>
            </a:pPr>
            <a:r>
              <a:rPr lang="it-IT" sz="2500" b="1" dirty="0" smtClean="0">
                <a:ln>
                  <a:solidFill>
                    <a:schemeClr val="tx2">
                      <a:lumMod val="50000"/>
                    </a:schemeClr>
                  </a:solidFill>
                </a:ln>
              </a:rPr>
              <a:t>Liceo </a:t>
            </a:r>
            <a:r>
              <a:rPr lang="it-IT" sz="2500" b="1" dirty="0" err="1" smtClean="0">
                <a:ln>
                  <a:solidFill>
                    <a:schemeClr val="tx2">
                      <a:lumMod val="50000"/>
                    </a:schemeClr>
                  </a:solidFill>
                </a:ln>
              </a:rPr>
              <a:t>Majorana</a:t>
            </a:r>
            <a:r>
              <a:rPr lang="it-IT" sz="2500" b="1" dirty="0" smtClean="0">
                <a:ln>
                  <a:solidFill>
                    <a:schemeClr val="tx2">
                      <a:lumMod val="50000"/>
                    </a:schemeClr>
                  </a:solidFill>
                </a:ln>
              </a:rPr>
              <a:t> - Desio</a:t>
            </a:r>
          </a:p>
          <a:p>
            <a:pPr marL="514350" indent="-514350" algn="ctr">
              <a:buFont typeface="Arial" pitchFamily="34" charset="0"/>
              <a:buAutoNum type="arabicPeriod"/>
              <a:defRPr/>
            </a:pPr>
            <a:r>
              <a:rPr lang="it-IT" sz="2500" b="1" dirty="0" smtClean="0">
                <a:ln>
                  <a:solidFill>
                    <a:schemeClr val="tx2">
                      <a:lumMod val="50000"/>
                    </a:schemeClr>
                  </a:solidFill>
                </a:ln>
              </a:rPr>
              <a:t>Liceo Fermi - Alghero</a:t>
            </a:r>
          </a:p>
          <a:p>
            <a:pPr marL="514350" indent="-514350" algn="ctr">
              <a:buFont typeface="Arial" pitchFamily="34" charset="0"/>
              <a:buAutoNum type="arabicPeriod"/>
              <a:defRPr/>
            </a:pPr>
            <a:r>
              <a:rPr lang="it-IT" sz="2500" b="1" dirty="0" smtClean="0">
                <a:ln>
                  <a:solidFill>
                    <a:schemeClr val="tx2">
                      <a:lumMod val="50000"/>
                    </a:schemeClr>
                  </a:solidFill>
                </a:ln>
              </a:rPr>
              <a:t>Palestra della Scienza - Faenza</a:t>
            </a:r>
          </a:p>
          <a:p>
            <a:pPr marL="514350" indent="-514350" algn="ctr">
              <a:buFont typeface="Arial" pitchFamily="34" charset="0"/>
              <a:buAutoNum type="arabicPeriod"/>
              <a:defRPr/>
            </a:pPr>
            <a:r>
              <a:rPr lang="it-IT" sz="2500" b="1" dirty="0" smtClean="0">
                <a:ln>
                  <a:solidFill>
                    <a:schemeClr val="tx2">
                      <a:lumMod val="50000"/>
                    </a:schemeClr>
                  </a:solidFill>
                </a:ln>
              </a:rPr>
              <a:t>Società Astronomica Italiana </a:t>
            </a:r>
          </a:p>
        </p:txBody>
      </p:sp>
    </p:spTree>
    <p:extLst>
      <p:ext uri="{BB962C8B-B14F-4D97-AF65-F5344CB8AC3E}">
        <p14:creationId xmlns:p14="http://schemas.microsoft.com/office/powerpoint/2010/main" val="77973452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a:xfrm>
            <a:off x="1403648" y="188640"/>
            <a:ext cx="6552728" cy="1152128"/>
          </a:xfrm>
          <a:ln>
            <a:solidFill>
              <a:schemeClr val="tx1"/>
            </a:solidFill>
          </a:ln>
        </p:spPr>
        <p:style>
          <a:lnRef idx="2">
            <a:schemeClr val="accent1"/>
          </a:lnRef>
          <a:fillRef idx="1">
            <a:schemeClr val="lt1"/>
          </a:fillRef>
          <a:effectRef idx="0">
            <a:schemeClr val="accent1"/>
          </a:effectRef>
          <a:fontRef idx="minor">
            <a:schemeClr val="dk1"/>
          </a:fontRef>
        </p:style>
        <p:txBody>
          <a:bodyPr/>
          <a:lstStyle/>
          <a:p>
            <a:pPr>
              <a:lnSpc>
                <a:spcPct val="150000"/>
              </a:lnSpc>
            </a:pPr>
            <a:r>
              <a:rPr lang="it-IT" b="1" dirty="0">
                <a:ln w="12700">
                  <a:solidFill>
                    <a:schemeClr val="accent1">
                      <a:lumMod val="75000"/>
                    </a:schemeClr>
                  </a:solidFill>
                  <a:prstDash val="solid"/>
                </a:ln>
                <a:solidFill>
                  <a:schemeClr val="tx2">
                    <a:lumMod val="20000"/>
                    <a:lumOff val="80000"/>
                  </a:schemeClr>
                </a:solidFill>
                <a:effectLst>
                  <a:outerShdw blurRad="41275" dist="20320" dir="1800000" algn="tl" rotWithShape="0">
                    <a:srgbClr val="000000">
                      <a:alpha val="40000"/>
                    </a:srgbClr>
                  </a:outerShdw>
                </a:effectLst>
                <a:latin typeface="+mj-lt"/>
                <a:ea typeface="+mj-ea"/>
                <a:cs typeface="+mj-cs"/>
              </a:rPr>
              <a:t>Indice</a:t>
            </a:r>
            <a:endParaRPr lang="it-IT" b="1" dirty="0">
              <a:ln w="12700">
                <a:solidFill>
                  <a:schemeClr val="accent1">
                    <a:lumMod val="75000"/>
                  </a:schemeClr>
                </a:solidFill>
                <a:prstDash val="solid"/>
              </a:ln>
              <a:solidFill>
                <a:schemeClr val="tx2">
                  <a:lumMod val="20000"/>
                  <a:lumOff val="80000"/>
                </a:schemeClr>
              </a:solidFill>
              <a:effectLst>
                <a:outerShdw blurRad="41275" dist="20320" dir="1800000" algn="tl" rotWithShape="0">
                  <a:srgbClr val="000000">
                    <a:alpha val="40000"/>
                  </a:srgbClr>
                </a:outerShdw>
              </a:effectLst>
              <a:latin typeface="+mj-lt"/>
              <a:ea typeface="+mj-ea"/>
              <a:cs typeface="+mj-cs"/>
            </a:endParaRPr>
          </a:p>
        </p:txBody>
      </p:sp>
      <p:sp>
        <p:nvSpPr>
          <p:cNvPr id="10" name="Segnaposto contenuto 9"/>
          <p:cNvSpPr>
            <a:spLocks noGrp="1"/>
          </p:cNvSpPr>
          <p:nvPr>
            <p:ph idx="1"/>
          </p:nvPr>
        </p:nvSpPr>
        <p:spPr>
          <a:xfrm>
            <a:off x="1763688" y="1916832"/>
            <a:ext cx="5807496" cy="3528392"/>
          </a:xfrm>
        </p:spPr>
        <p:txBody>
          <a:bodyPr/>
          <a:lstStyle/>
          <a:p>
            <a:pPr algn="just"/>
            <a:r>
              <a:rPr lang="it-IT" dirty="0">
                <a:ln>
                  <a:solidFill>
                    <a:schemeClr val="tx2">
                      <a:lumMod val="50000"/>
                    </a:schemeClr>
                  </a:solidFill>
                </a:ln>
                <a:solidFill>
                  <a:schemeClr val="tx2">
                    <a:lumMod val="50000"/>
                  </a:schemeClr>
                </a:solidFill>
              </a:rPr>
              <a:t>HEAO-2 : l’osservatorio Einstein</a:t>
            </a:r>
          </a:p>
          <a:p>
            <a:pPr algn="just"/>
            <a:r>
              <a:rPr lang="it-IT" dirty="0">
                <a:ln>
                  <a:solidFill>
                    <a:schemeClr val="tx2">
                      <a:lumMod val="50000"/>
                    </a:schemeClr>
                  </a:solidFill>
                </a:ln>
                <a:solidFill>
                  <a:schemeClr val="tx2">
                    <a:lumMod val="50000"/>
                  </a:schemeClr>
                </a:solidFill>
              </a:rPr>
              <a:t>La struttura </a:t>
            </a:r>
            <a:r>
              <a:rPr lang="it-IT" dirty="0" smtClean="0">
                <a:ln>
                  <a:solidFill>
                    <a:schemeClr val="tx2">
                      <a:lumMod val="50000"/>
                    </a:schemeClr>
                  </a:solidFill>
                </a:ln>
                <a:solidFill>
                  <a:schemeClr val="tx2">
                    <a:lumMod val="50000"/>
                  </a:schemeClr>
                </a:solidFill>
              </a:rPr>
              <a:t>dell’osservatorio (a)</a:t>
            </a:r>
          </a:p>
          <a:p>
            <a:pPr algn="just"/>
            <a:r>
              <a:rPr lang="it-IT" dirty="0" smtClean="0">
                <a:ln>
                  <a:solidFill>
                    <a:schemeClr val="tx2">
                      <a:lumMod val="50000"/>
                    </a:schemeClr>
                  </a:solidFill>
                </a:ln>
                <a:solidFill>
                  <a:schemeClr val="tx2">
                    <a:lumMod val="50000"/>
                  </a:schemeClr>
                </a:solidFill>
              </a:rPr>
              <a:t>La struttura dell’osservatorio (b)</a:t>
            </a:r>
            <a:endParaRPr lang="it-IT" dirty="0">
              <a:ln>
                <a:solidFill>
                  <a:schemeClr val="tx2">
                    <a:lumMod val="50000"/>
                  </a:schemeClr>
                </a:solidFill>
              </a:ln>
              <a:solidFill>
                <a:schemeClr val="tx2">
                  <a:lumMod val="50000"/>
                </a:schemeClr>
              </a:solidFill>
            </a:endParaRPr>
          </a:p>
          <a:p>
            <a:pPr algn="just"/>
            <a:r>
              <a:rPr lang="it-IT" dirty="0">
                <a:ln>
                  <a:solidFill>
                    <a:schemeClr val="tx2">
                      <a:lumMod val="50000"/>
                    </a:schemeClr>
                  </a:solidFill>
                </a:ln>
                <a:solidFill>
                  <a:schemeClr val="tx2">
                    <a:lumMod val="50000"/>
                  </a:schemeClr>
                </a:solidFill>
              </a:rPr>
              <a:t>Le scoperte di </a:t>
            </a:r>
            <a:r>
              <a:rPr lang="it-IT" dirty="0" smtClean="0">
                <a:ln>
                  <a:solidFill>
                    <a:schemeClr val="tx2">
                      <a:lumMod val="50000"/>
                    </a:schemeClr>
                  </a:solidFill>
                </a:ln>
                <a:solidFill>
                  <a:schemeClr val="tx2">
                    <a:lumMod val="50000"/>
                  </a:schemeClr>
                </a:solidFill>
              </a:rPr>
              <a:t>HEAO-2 (a)</a:t>
            </a:r>
          </a:p>
          <a:p>
            <a:pPr algn="just"/>
            <a:r>
              <a:rPr lang="it-IT" dirty="0" smtClean="0">
                <a:ln>
                  <a:solidFill>
                    <a:schemeClr val="tx2">
                      <a:lumMod val="50000"/>
                    </a:schemeClr>
                  </a:solidFill>
                </a:ln>
                <a:solidFill>
                  <a:schemeClr val="tx2">
                    <a:lumMod val="50000"/>
                  </a:schemeClr>
                </a:solidFill>
              </a:rPr>
              <a:t>Le scoperte di HEAO-2 (b)</a:t>
            </a:r>
          </a:p>
          <a:p>
            <a:endParaRPr lang="it-IT" sz="4000" dirty="0">
              <a:ln>
                <a:solidFill>
                  <a:schemeClr val="tx2">
                    <a:lumMod val="50000"/>
                  </a:schemeClr>
                </a:solidFill>
              </a:ln>
              <a:solidFill>
                <a:schemeClr val="tx2">
                  <a:lumMod val="50000"/>
                </a:schemeClr>
              </a:solidFill>
            </a:endParaRPr>
          </a:p>
          <a:p>
            <a:pPr marL="0" indent="0">
              <a:buNone/>
            </a:pPr>
            <a:endParaRPr lang="it-IT" dirty="0"/>
          </a:p>
        </p:txBody>
      </p:sp>
    </p:spTree>
    <p:extLst>
      <p:ext uri="{BB962C8B-B14F-4D97-AF65-F5344CB8AC3E}">
        <p14:creationId xmlns:p14="http://schemas.microsoft.com/office/powerpoint/2010/main" val="6110380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500"/>
                                        <p:tgtEl>
                                          <p:spTgt spid="10">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a:xfrm>
            <a:off x="1259632" y="188640"/>
            <a:ext cx="6984776" cy="1152128"/>
          </a:xfrm>
          <a:ln>
            <a:solidFill>
              <a:schemeClr val="tx1"/>
            </a:solidFill>
          </a:ln>
        </p:spPr>
        <p:style>
          <a:lnRef idx="2">
            <a:schemeClr val="accent1"/>
          </a:lnRef>
          <a:fillRef idx="1">
            <a:schemeClr val="lt1"/>
          </a:fillRef>
          <a:effectRef idx="0">
            <a:schemeClr val="accent1"/>
          </a:effectRef>
          <a:fontRef idx="minor">
            <a:schemeClr val="dk1"/>
          </a:fontRef>
        </p:style>
        <p:txBody>
          <a:bodyPr/>
          <a:lstStyle/>
          <a:p>
            <a:pPr>
              <a:lnSpc>
                <a:spcPct val="150000"/>
              </a:lnSpc>
            </a:pPr>
            <a:r>
              <a:rPr lang="it-IT" sz="4000" b="1" dirty="0" smtClean="0">
                <a:ln w="12700">
                  <a:solidFill>
                    <a:schemeClr val="accent1">
                      <a:lumMod val="75000"/>
                    </a:schemeClr>
                  </a:solidFill>
                  <a:prstDash val="solid"/>
                </a:ln>
                <a:solidFill>
                  <a:schemeClr val="tx2">
                    <a:lumMod val="20000"/>
                    <a:lumOff val="80000"/>
                  </a:schemeClr>
                </a:solidFill>
                <a:effectLst>
                  <a:outerShdw blurRad="41275" dist="20320" dir="1800000" algn="tl" rotWithShape="0">
                    <a:srgbClr val="000000">
                      <a:alpha val="40000"/>
                    </a:srgbClr>
                  </a:outerShdw>
                </a:effectLst>
                <a:latin typeface="+mj-lt"/>
                <a:ea typeface="+mj-ea"/>
                <a:cs typeface="+mj-cs"/>
              </a:rPr>
              <a:t>HEAO-2 : l’osservatorio Einstein</a:t>
            </a:r>
            <a:endParaRPr lang="it-IT" sz="4000" b="1" dirty="0">
              <a:ln w="12700">
                <a:solidFill>
                  <a:schemeClr val="accent1">
                    <a:lumMod val="75000"/>
                  </a:schemeClr>
                </a:solidFill>
                <a:prstDash val="solid"/>
              </a:ln>
              <a:solidFill>
                <a:schemeClr val="tx2">
                  <a:lumMod val="20000"/>
                  <a:lumOff val="80000"/>
                </a:schemeClr>
              </a:solidFill>
              <a:effectLst>
                <a:outerShdw blurRad="41275" dist="20320" dir="1800000" algn="tl" rotWithShape="0">
                  <a:srgbClr val="000000">
                    <a:alpha val="40000"/>
                  </a:srgbClr>
                </a:outerShdw>
              </a:effectLst>
              <a:latin typeface="+mj-lt"/>
              <a:ea typeface="+mj-ea"/>
              <a:cs typeface="+mj-cs"/>
            </a:endParaRPr>
          </a:p>
        </p:txBody>
      </p:sp>
      <p:sp>
        <p:nvSpPr>
          <p:cNvPr id="10" name="Segnaposto contenuto 9"/>
          <p:cNvSpPr>
            <a:spLocks noGrp="1"/>
          </p:cNvSpPr>
          <p:nvPr>
            <p:ph idx="1"/>
          </p:nvPr>
        </p:nvSpPr>
        <p:spPr>
          <a:xfrm>
            <a:off x="611560" y="1700808"/>
            <a:ext cx="8064896" cy="3960440"/>
          </a:xfrm>
        </p:spPr>
        <p:txBody>
          <a:bodyPr/>
          <a:lstStyle/>
          <a:p>
            <a:pPr marL="0" indent="0">
              <a:buNone/>
            </a:pPr>
            <a:endParaRPr lang="it-IT" sz="4000" smtClean="0">
              <a:ln>
                <a:solidFill>
                  <a:schemeClr val="tx2">
                    <a:lumMod val="50000"/>
                  </a:schemeClr>
                </a:solidFill>
              </a:ln>
              <a:solidFill>
                <a:schemeClr val="tx2">
                  <a:lumMod val="50000"/>
                </a:schemeClr>
              </a:solidFill>
            </a:endParaRPr>
          </a:p>
          <a:p>
            <a:pPr marL="0" indent="0">
              <a:buNone/>
            </a:pPr>
            <a:endParaRPr lang="it-IT" dirty="0"/>
          </a:p>
        </p:txBody>
      </p:sp>
      <p:sp>
        <p:nvSpPr>
          <p:cNvPr id="5" name="CasellaDiTesto 4"/>
          <p:cNvSpPr txBox="1"/>
          <p:nvPr/>
        </p:nvSpPr>
        <p:spPr>
          <a:xfrm>
            <a:off x="467544" y="1844824"/>
            <a:ext cx="7992888" cy="3785652"/>
          </a:xfrm>
          <a:prstGeom prst="rect">
            <a:avLst/>
          </a:prstGeom>
          <a:noFill/>
        </p:spPr>
        <p:txBody>
          <a:bodyPr wrap="square" rtlCol="0">
            <a:spAutoFit/>
          </a:bodyPr>
          <a:lstStyle/>
          <a:p>
            <a:pPr algn="just" eaLnBrk="0" fontAlgn="base" hangingPunct="0">
              <a:spcBef>
                <a:spcPct val="20000"/>
              </a:spcBef>
              <a:spcAft>
                <a:spcPct val="0"/>
              </a:spcAft>
            </a:pPr>
            <a:r>
              <a:rPr lang="it-IT" sz="2400" dirty="0">
                <a:ln>
                  <a:solidFill>
                    <a:schemeClr val="tx2">
                      <a:lumMod val="50000"/>
                    </a:schemeClr>
                  </a:solidFill>
                </a:ln>
                <a:solidFill>
                  <a:schemeClr val="tx2">
                    <a:lumMod val="50000"/>
                  </a:schemeClr>
                </a:solidFill>
              </a:rPr>
              <a:t>L’osservatorio HEAO-2 (High Energy </a:t>
            </a:r>
            <a:r>
              <a:rPr lang="it-IT" sz="2400" dirty="0" err="1">
                <a:ln>
                  <a:solidFill>
                    <a:schemeClr val="tx2">
                      <a:lumMod val="50000"/>
                    </a:schemeClr>
                  </a:solidFill>
                </a:ln>
                <a:solidFill>
                  <a:schemeClr val="tx2">
                    <a:lumMod val="50000"/>
                  </a:schemeClr>
                </a:solidFill>
              </a:rPr>
              <a:t>Astronomical</a:t>
            </a:r>
            <a:r>
              <a:rPr lang="it-IT" sz="2400" dirty="0">
                <a:ln>
                  <a:solidFill>
                    <a:schemeClr val="tx2">
                      <a:lumMod val="50000"/>
                    </a:schemeClr>
                  </a:solidFill>
                </a:ln>
                <a:solidFill>
                  <a:schemeClr val="tx2">
                    <a:lumMod val="50000"/>
                  </a:schemeClr>
                </a:solidFill>
              </a:rPr>
              <a:t> </a:t>
            </a:r>
            <a:r>
              <a:rPr lang="it-IT" sz="2400" dirty="0" err="1">
                <a:ln>
                  <a:solidFill>
                    <a:schemeClr val="tx2">
                      <a:lumMod val="50000"/>
                    </a:schemeClr>
                  </a:solidFill>
                </a:ln>
                <a:solidFill>
                  <a:schemeClr val="tx2">
                    <a:lumMod val="50000"/>
                  </a:schemeClr>
                </a:solidFill>
              </a:rPr>
              <a:t>Observatory</a:t>
            </a:r>
            <a:r>
              <a:rPr lang="it-IT" sz="2400" dirty="0">
                <a:ln>
                  <a:solidFill>
                    <a:schemeClr val="tx2">
                      <a:lumMod val="50000"/>
                    </a:schemeClr>
                  </a:solidFill>
                </a:ln>
                <a:solidFill>
                  <a:schemeClr val="tx2">
                    <a:lumMod val="50000"/>
                  </a:schemeClr>
                </a:solidFill>
              </a:rPr>
              <a:t>), detto anche ‘’Einstein’’, appartiene alla classe dei satelliti astronomici realizzati dalla NASA per lo studio dei raggi X. Fu posto in orbita il 13 Novembre 1978, fornendo informazioni sulle sorgenti cosmiche ad alta energia dell’universo, come quelle inerenti ai processi di riscaldamento in atto nelle corone delle cosiddette ‘’stelle a </a:t>
            </a:r>
            <a:r>
              <a:rPr lang="it-IT" sz="2400" dirty="0" err="1">
                <a:ln>
                  <a:solidFill>
                    <a:schemeClr val="tx2">
                      <a:lumMod val="50000"/>
                    </a:schemeClr>
                  </a:solidFill>
                </a:ln>
                <a:solidFill>
                  <a:schemeClr val="tx2">
                    <a:lumMod val="50000"/>
                  </a:schemeClr>
                </a:solidFill>
              </a:rPr>
              <a:t>shell</a:t>
            </a:r>
            <a:r>
              <a:rPr lang="it-IT" sz="2400" dirty="0">
                <a:ln>
                  <a:solidFill>
                    <a:schemeClr val="tx2">
                      <a:lumMod val="50000"/>
                    </a:schemeClr>
                  </a:solidFill>
                </a:ln>
                <a:solidFill>
                  <a:schemeClr val="tx2">
                    <a:lumMod val="50000"/>
                  </a:schemeClr>
                </a:solidFill>
              </a:rPr>
              <a:t>’’, quelle connesse ai resti espulsi da molte supernove, le interazioni gassose tra aloni galattici, le emissioni dai bulbi attivi in numerose galassie.</a:t>
            </a:r>
            <a:endParaRPr lang="it-IT" sz="2400" dirty="0">
              <a:ln>
                <a:solidFill>
                  <a:schemeClr val="tx2">
                    <a:lumMod val="50000"/>
                  </a:schemeClr>
                </a:solidFill>
              </a:ln>
              <a:solidFill>
                <a:schemeClr val="tx2">
                  <a:lumMod val="50000"/>
                </a:schemeClr>
              </a:solidFill>
            </a:endParaRPr>
          </a:p>
        </p:txBody>
      </p:sp>
    </p:spTree>
    <p:extLst>
      <p:ext uri="{BB962C8B-B14F-4D97-AF65-F5344CB8AC3E}">
        <p14:creationId xmlns:p14="http://schemas.microsoft.com/office/powerpoint/2010/main" val="16909512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700808"/>
            <a:ext cx="8229600" cy="4133056"/>
          </a:xfrm>
        </p:spPr>
        <p:txBody>
          <a:bodyPr/>
          <a:lstStyle/>
          <a:p>
            <a:pPr marL="0" indent="0" algn="just">
              <a:buNone/>
            </a:pPr>
            <a:r>
              <a:rPr lang="it-IT" sz="2400" dirty="0">
                <a:ln>
                  <a:solidFill>
                    <a:schemeClr val="tx2">
                      <a:lumMod val="50000"/>
                    </a:schemeClr>
                  </a:solidFill>
                </a:ln>
                <a:solidFill>
                  <a:schemeClr val="tx2">
                    <a:lumMod val="50000"/>
                  </a:schemeClr>
                </a:solidFill>
              </a:rPr>
              <a:t>Il complesso di partenza è formato da tre gruppi differenti: l’osservatorio HEAO-2 in sé, un primo motore (Atlas) ed un secondo motore (Centauro), per un totale di circa 39,9 metri.</a:t>
            </a:r>
            <a:br>
              <a:rPr lang="it-IT" sz="2400" dirty="0">
                <a:ln>
                  <a:solidFill>
                    <a:schemeClr val="tx2">
                      <a:lumMod val="50000"/>
                    </a:schemeClr>
                  </a:solidFill>
                </a:ln>
                <a:solidFill>
                  <a:schemeClr val="tx2">
                    <a:lumMod val="50000"/>
                  </a:schemeClr>
                </a:solidFill>
              </a:rPr>
            </a:br>
            <a:r>
              <a:rPr lang="it-IT" sz="2400" dirty="0">
                <a:ln>
                  <a:solidFill>
                    <a:schemeClr val="tx2">
                      <a:lumMod val="50000"/>
                    </a:schemeClr>
                  </a:solidFill>
                </a:ln>
                <a:solidFill>
                  <a:schemeClr val="tx2">
                    <a:lumMod val="50000"/>
                  </a:schemeClr>
                </a:solidFill>
              </a:rPr>
              <a:t>Atlas è alimentato da tre motori </a:t>
            </a:r>
            <a:r>
              <a:rPr lang="it-IT" sz="2400" dirty="0" err="1">
                <a:ln>
                  <a:solidFill>
                    <a:schemeClr val="tx2">
                      <a:lumMod val="50000"/>
                    </a:schemeClr>
                  </a:solidFill>
                </a:ln>
                <a:solidFill>
                  <a:schemeClr val="tx2">
                    <a:lumMod val="50000"/>
                  </a:schemeClr>
                </a:solidFill>
              </a:rPr>
              <a:t>Rocketdyne</a:t>
            </a:r>
            <a:r>
              <a:rPr lang="it-IT" sz="2400" dirty="0">
                <a:ln>
                  <a:solidFill>
                    <a:schemeClr val="tx2">
                      <a:lumMod val="50000"/>
                    </a:schemeClr>
                  </a:solidFill>
                </a:ln>
                <a:solidFill>
                  <a:schemeClr val="tx2">
                    <a:lumMod val="50000"/>
                  </a:schemeClr>
                </a:solidFill>
              </a:rPr>
              <a:t> (due con una spinta di 170.000kg ed un con spinta pari a 30.000kg); mentre Centauro da due </a:t>
            </a:r>
            <a:r>
              <a:rPr lang="it-IT" sz="2400" dirty="0" err="1">
                <a:ln>
                  <a:solidFill>
                    <a:schemeClr val="tx2">
                      <a:lumMod val="50000"/>
                    </a:schemeClr>
                  </a:solidFill>
                </a:ln>
                <a:solidFill>
                  <a:schemeClr val="tx2">
                    <a:lumMod val="50000"/>
                  </a:schemeClr>
                </a:solidFill>
              </a:rPr>
              <a:t>Pratt</a:t>
            </a:r>
            <a:r>
              <a:rPr lang="it-IT" sz="2400" dirty="0">
                <a:ln>
                  <a:solidFill>
                    <a:schemeClr val="tx2">
                      <a:lumMod val="50000"/>
                    </a:schemeClr>
                  </a:solidFill>
                </a:ln>
                <a:solidFill>
                  <a:schemeClr val="tx2">
                    <a:lumMod val="50000"/>
                  </a:schemeClr>
                </a:solidFill>
              </a:rPr>
              <a:t>-Withney (da 15.000kg ciascuno).</a:t>
            </a:r>
            <a:br>
              <a:rPr lang="it-IT" sz="2400" dirty="0">
                <a:ln>
                  <a:solidFill>
                    <a:schemeClr val="tx2">
                      <a:lumMod val="50000"/>
                    </a:schemeClr>
                  </a:solidFill>
                </a:ln>
                <a:solidFill>
                  <a:schemeClr val="tx2">
                    <a:lumMod val="50000"/>
                  </a:schemeClr>
                </a:solidFill>
              </a:rPr>
            </a:br>
            <a:r>
              <a:rPr lang="it-IT" sz="2400" dirty="0">
                <a:ln>
                  <a:solidFill>
                    <a:schemeClr val="tx2">
                      <a:lumMod val="50000"/>
                    </a:schemeClr>
                  </a:solidFill>
                </a:ln>
                <a:solidFill>
                  <a:schemeClr val="tx2">
                    <a:lumMod val="50000"/>
                  </a:schemeClr>
                </a:solidFill>
              </a:rPr>
              <a:t>L’osservatorio era dotato di specchi ad incidenza radente che consentono di focalizzare su un rivelatore i raggi X ottenendo un’immagine della sorgente analoga a quella ottenuta con i telescopi ottici.</a:t>
            </a:r>
            <a:endParaRPr lang="it-IT" sz="2400" dirty="0">
              <a:ln>
                <a:solidFill>
                  <a:schemeClr val="tx2">
                    <a:lumMod val="50000"/>
                  </a:schemeClr>
                </a:solidFill>
              </a:ln>
              <a:solidFill>
                <a:schemeClr val="tx2">
                  <a:lumMod val="50000"/>
                </a:schemeClr>
              </a:solidFill>
            </a:endParaRPr>
          </a:p>
        </p:txBody>
      </p:sp>
      <p:sp>
        <p:nvSpPr>
          <p:cNvPr id="4" name="Titolo 8"/>
          <p:cNvSpPr>
            <a:spLocks noGrp="1"/>
          </p:cNvSpPr>
          <p:nvPr>
            <p:ph type="title"/>
          </p:nvPr>
        </p:nvSpPr>
        <p:spPr>
          <a:xfrm>
            <a:off x="1259632" y="188640"/>
            <a:ext cx="6984776" cy="1143000"/>
          </a:xfrm>
          <a:ln>
            <a:solidFill>
              <a:schemeClr val="tx1"/>
            </a:solidFill>
          </a:ln>
        </p:spPr>
        <p:style>
          <a:lnRef idx="2">
            <a:schemeClr val="accent1"/>
          </a:lnRef>
          <a:fillRef idx="1">
            <a:schemeClr val="lt1"/>
          </a:fillRef>
          <a:effectRef idx="0">
            <a:schemeClr val="accent1"/>
          </a:effectRef>
          <a:fontRef idx="minor">
            <a:schemeClr val="dk1"/>
          </a:fontRef>
        </p:style>
        <p:txBody>
          <a:bodyPr/>
          <a:lstStyle/>
          <a:p>
            <a:pPr>
              <a:lnSpc>
                <a:spcPct val="150000"/>
              </a:lnSpc>
            </a:pPr>
            <a:r>
              <a:rPr lang="it-IT" sz="4000" b="1" dirty="0" smtClean="0">
                <a:ln w="12700">
                  <a:solidFill>
                    <a:schemeClr val="accent1">
                      <a:lumMod val="75000"/>
                    </a:schemeClr>
                  </a:solidFill>
                  <a:prstDash val="solid"/>
                </a:ln>
                <a:solidFill>
                  <a:schemeClr val="tx2">
                    <a:lumMod val="20000"/>
                    <a:lumOff val="80000"/>
                  </a:schemeClr>
                </a:solidFill>
                <a:effectLst>
                  <a:outerShdw blurRad="41275" dist="20320" dir="1800000" algn="tl" rotWithShape="0">
                    <a:srgbClr val="000000">
                      <a:alpha val="40000"/>
                    </a:srgbClr>
                  </a:outerShdw>
                </a:effectLst>
                <a:latin typeface="+mj-lt"/>
                <a:ea typeface="+mj-ea"/>
                <a:cs typeface="+mj-cs"/>
              </a:rPr>
              <a:t>La struttura dell’osservatorio (a)</a:t>
            </a:r>
            <a:endParaRPr lang="it-IT" sz="4000" b="1" dirty="0">
              <a:ln w="12700">
                <a:solidFill>
                  <a:schemeClr val="accent1">
                    <a:lumMod val="75000"/>
                  </a:schemeClr>
                </a:solidFill>
                <a:prstDash val="solid"/>
              </a:ln>
              <a:solidFill>
                <a:schemeClr val="tx2">
                  <a:lumMod val="20000"/>
                  <a:lumOff val="80000"/>
                </a:schemeClr>
              </a:solidFill>
              <a:effectLst>
                <a:outerShdw blurRad="41275" dist="20320" dir="1800000" algn="tl" rotWithShape="0">
                  <a:srgbClr val="000000">
                    <a:alpha val="40000"/>
                  </a:srgbClr>
                </a:outerShdw>
              </a:effectLst>
              <a:latin typeface="+mj-lt"/>
              <a:ea typeface="+mj-ea"/>
              <a:cs typeface="+mj-cs"/>
            </a:endParaRPr>
          </a:p>
        </p:txBody>
      </p:sp>
    </p:spTree>
    <p:extLst>
      <p:ext uri="{BB962C8B-B14F-4D97-AF65-F5344CB8AC3E}">
        <p14:creationId xmlns:p14="http://schemas.microsoft.com/office/powerpoint/2010/main" val="16057025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8"/>
          <p:cNvSpPr>
            <a:spLocks noGrp="1"/>
          </p:cNvSpPr>
          <p:nvPr>
            <p:ph type="title"/>
          </p:nvPr>
        </p:nvSpPr>
        <p:spPr>
          <a:xfrm>
            <a:off x="1259632" y="188640"/>
            <a:ext cx="6984776" cy="1143000"/>
          </a:xfrm>
          <a:ln>
            <a:solidFill>
              <a:schemeClr val="tx1"/>
            </a:solidFill>
          </a:ln>
        </p:spPr>
        <p:style>
          <a:lnRef idx="2">
            <a:schemeClr val="accent1"/>
          </a:lnRef>
          <a:fillRef idx="1">
            <a:schemeClr val="lt1"/>
          </a:fillRef>
          <a:effectRef idx="0">
            <a:schemeClr val="accent1"/>
          </a:effectRef>
          <a:fontRef idx="minor">
            <a:schemeClr val="dk1"/>
          </a:fontRef>
        </p:style>
        <p:txBody>
          <a:bodyPr/>
          <a:lstStyle/>
          <a:p>
            <a:pPr>
              <a:lnSpc>
                <a:spcPct val="150000"/>
              </a:lnSpc>
            </a:pPr>
            <a:r>
              <a:rPr lang="it-IT" sz="4000" b="1" dirty="0" smtClean="0">
                <a:ln w="12700">
                  <a:solidFill>
                    <a:schemeClr val="accent1">
                      <a:lumMod val="75000"/>
                    </a:schemeClr>
                  </a:solidFill>
                  <a:prstDash val="solid"/>
                </a:ln>
                <a:solidFill>
                  <a:schemeClr val="tx2">
                    <a:lumMod val="20000"/>
                    <a:lumOff val="80000"/>
                  </a:schemeClr>
                </a:solidFill>
                <a:effectLst>
                  <a:outerShdw blurRad="41275" dist="20320" dir="1800000" algn="tl" rotWithShape="0">
                    <a:srgbClr val="000000">
                      <a:alpha val="40000"/>
                    </a:srgbClr>
                  </a:outerShdw>
                </a:effectLst>
                <a:latin typeface="+mj-lt"/>
                <a:ea typeface="+mj-ea"/>
                <a:cs typeface="+mj-cs"/>
              </a:rPr>
              <a:t>La struttura dell’osservatorio (b)</a:t>
            </a:r>
            <a:endParaRPr lang="it-IT" sz="4000" b="1" dirty="0">
              <a:ln w="12700">
                <a:solidFill>
                  <a:schemeClr val="accent1">
                    <a:lumMod val="75000"/>
                  </a:schemeClr>
                </a:solidFill>
                <a:prstDash val="solid"/>
              </a:ln>
              <a:solidFill>
                <a:schemeClr val="tx2">
                  <a:lumMod val="20000"/>
                  <a:lumOff val="80000"/>
                </a:schemeClr>
              </a:solidFill>
              <a:effectLst>
                <a:outerShdw blurRad="41275" dist="20320" dir="1800000" algn="tl" rotWithShape="0">
                  <a:srgbClr val="000000">
                    <a:alpha val="40000"/>
                  </a:srgbClr>
                </a:outerShdw>
              </a:effectLst>
              <a:latin typeface="+mj-lt"/>
              <a:ea typeface="+mj-ea"/>
              <a:cs typeface="+mj-cs"/>
            </a:endParaRPr>
          </a:p>
        </p:txBody>
      </p:sp>
      <p:pic>
        <p:nvPicPr>
          <p:cNvPr id="5" name="Immagine 4"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556792"/>
            <a:ext cx="4036668" cy="3160787"/>
          </a:xfrm>
          <a:prstGeom prst="rect">
            <a:avLst/>
          </a:prstGeom>
        </p:spPr>
      </p:pic>
      <p:pic>
        <p:nvPicPr>
          <p:cNvPr id="6" name="Immagine 5"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276872"/>
            <a:ext cx="4611084" cy="3514801"/>
          </a:xfrm>
          <a:prstGeom prst="rect">
            <a:avLst/>
          </a:prstGeom>
        </p:spPr>
      </p:pic>
    </p:spTree>
    <p:extLst>
      <p:ext uri="{BB962C8B-B14F-4D97-AF65-F5344CB8AC3E}">
        <p14:creationId xmlns:p14="http://schemas.microsoft.com/office/powerpoint/2010/main" val="15290406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1772816"/>
            <a:ext cx="8229600" cy="3701008"/>
          </a:xfrm>
        </p:spPr>
        <p:txBody>
          <a:bodyPr/>
          <a:lstStyle/>
          <a:p>
            <a:pPr marL="0" indent="0" algn="just">
              <a:buNone/>
            </a:pPr>
            <a:r>
              <a:rPr lang="it-IT" sz="2800" dirty="0">
                <a:ln>
                  <a:solidFill>
                    <a:schemeClr val="tx2">
                      <a:lumMod val="50000"/>
                    </a:schemeClr>
                  </a:solidFill>
                </a:ln>
                <a:solidFill>
                  <a:schemeClr val="tx2">
                    <a:lumMod val="50000"/>
                  </a:schemeClr>
                </a:solidFill>
              </a:rPr>
              <a:t>Grazie all’osservatorio Einstein sono stati conseguiti importanti risultati come la scoperta di numerose fonti di raggi X nella galassia di Andromeda, nelle nuvole di Magellano e di migliaia di sorgenti </a:t>
            </a:r>
            <a:r>
              <a:rPr lang="it-IT" sz="2800" dirty="0" err="1" smtClean="0">
                <a:ln>
                  <a:solidFill>
                    <a:schemeClr val="tx2">
                      <a:lumMod val="50000"/>
                    </a:schemeClr>
                  </a:solidFill>
                </a:ln>
                <a:solidFill>
                  <a:schemeClr val="tx2">
                    <a:lumMod val="50000"/>
                  </a:schemeClr>
                </a:solidFill>
              </a:rPr>
              <a:t>serendipite</a:t>
            </a:r>
            <a:r>
              <a:rPr lang="it-IT" sz="2800" dirty="0">
                <a:ln>
                  <a:solidFill>
                    <a:schemeClr val="tx2">
                      <a:lumMod val="50000"/>
                    </a:schemeClr>
                  </a:solidFill>
                </a:ln>
                <a:solidFill>
                  <a:schemeClr val="tx2">
                    <a:lumMod val="50000"/>
                  </a:schemeClr>
                </a:solidFill>
              </a:rPr>
              <a:t> </a:t>
            </a:r>
            <a:r>
              <a:rPr lang="it-IT" sz="2800" dirty="0" smtClean="0">
                <a:ln>
                  <a:solidFill>
                    <a:schemeClr val="tx2">
                      <a:lumMod val="50000"/>
                    </a:schemeClr>
                  </a:solidFill>
                </a:ln>
                <a:solidFill>
                  <a:schemeClr val="tx2">
                    <a:lumMod val="50000"/>
                  </a:schemeClr>
                </a:solidFill>
              </a:rPr>
              <a:t>(scoperte per caso), </a:t>
            </a:r>
            <a:r>
              <a:rPr lang="it-IT" sz="2800" dirty="0">
                <a:ln>
                  <a:solidFill>
                    <a:schemeClr val="tx2">
                      <a:lumMod val="50000"/>
                    </a:schemeClr>
                  </a:solidFill>
                </a:ln>
                <a:solidFill>
                  <a:schemeClr val="tx2">
                    <a:lumMod val="50000"/>
                  </a:schemeClr>
                </a:solidFill>
              </a:rPr>
              <a:t>oltre alla realizzazione del primo spettroscopio ad alta risoluzione di una supernova.</a:t>
            </a:r>
            <a:br>
              <a:rPr lang="it-IT" sz="2800" dirty="0">
                <a:ln>
                  <a:solidFill>
                    <a:schemeClr val="tx2">
                      <a:lumMod val="50000"/>
                    </a:schemeClr>
                  </a:solidFill>
                </a:ln>
                <a:solidFill>
                  <a:schemeClr val="tx2">
                    <a:lumMod val="50000"/>
                  </a:schemeClr>
                </a:solidFill>
              </a:rPr>
            </a:br>
            <a:r>
              <a:rPr lang="it-IT" sz="2800" dirty="0">
                <a:ln>
                  <a:solidFill>
                    <a:schemeClr val="tx2">
                      <a:lumMod val="50000"/>
                    </a:schemeClr>
                  </a:solidFill>
                </a:ln>
                <a:solidFill>
                  <a:schemeClr val="tx2">
                    <a:lumMod val="50000"/>
                  </a:schemeClr>
                </a:solidFill>
              </a:rPr>
              <a:t>Inoltre si è riconosciuto che le emissioni coronali di stelle normali sono più forti di quanto ci si aspettasse.</a:t>
            </a:r>
            <a:endParaRPr lang="it-IT" sz="2800" dirty="0">
              <a:ln>
                <a:solidFill>
                  <a:schemeClr val="tx2">
                    <a:lumMod val="50000"/>
                  </a:schemeClr>
                </a:solidFill>
              </a:ln>
              <a:solidFill>
                <a:schemeClr val="tx2">
                  <a:lumMod val="50000"/>
                </a:schemeClr>
              </a:solidFill>
            </a:endParaRPr>
          </a:p>
        </p:txBody>
      </p:sp>
      <p:sp>
        <p:nvSpPr>
          <p:cNvPr id="4" name="Titolo 8"/>
          <p:cNvSpPr>
            <a:spLocks noGrp="1"/>
          </p:cNvSpPr>
          <p:nvPr>
            <p:ph type="title"/>
          </p:nvPr>
        </p:nvSpPr>
        <p:spPr>
          <a:xfrm>
            <a:off x="1259632" y="188640"/>
            <a:ext cx="6984776" cy="1143000"/>
          </a:xfrm>
          <a:ln>
            <a:solidFill>
              <a:schemeClr val="tx1"/>
            </a:solidFill>
          </a:ln>
        </p:spPr>
        <p:style>
          <a:lnRef idx="2">
            <a:schemeClr val="accent1"/>
          </a:lnRef>
          <a:fillRef idx="1">
            <a:schemeClr val="lt1"/>
          </a:fillRef>
          <a:effectRef idx="0">
            <a:schemeClr val="accent1"/>
          </a:effectRef>
          <a:fontRef idx="minor">
            <a:schemeClr val="dk1"/>
          </a:fontRef>
        </p:style>
        <p:txBody>
          <a:bodyPr/>
          <a:lstStyle/>
          <a:p>
            <a:pPr>
              <a:lnSpc>
                <a:spcPct val="150000"/>
              </a:lnSpc>
            </a:pPr>
            <a:r>
              <a:rPr lang="it-IT" sz="4000" b="1" dirty="0" smtClean="0">
                <a:ln w="12700">
                  <a:solidFill>
                    <a:schemeClr val="accent1">
                      <a:lumMod val="75000"/>
                    </a:schemeClr>
                  </a:solidFill>
                  <a:prstDash val="solid"/>
                </a:ln>
                <a:solidFill>
                  <a:schemeClr val="tx2">
                    <a:lumMod val="20000"/>
                    <a:lumOff val="80000"/>
                  </a:schemeClr>
                </a:solidFill>
                <a:effectLst>
                  <a:outerShdw blurRad="41275" dist="20320" dir="1800000" algn="tl" rotWithShape="0">
                    <a:srgbClr val="000000">
                      <a:alpha val="40000"/>
                    </a:srgbClr>
                  </a:outerShdw>
                </a:effectLst>
                <a:latin typeface="+mj-lt"/>
                <a:ea typeface="+mj-ea"/>
                <a:cs typeface="+mj-cs"/>
              </a:rPr>
              <a:t>Le scoperte di HEAO-2 (a)</a:t>
            </a:r>
            <a:endParaRPr lang="it-IT" sz="4000" b="1" dirty="0">
              <a:ln w="12700">
                <a:solidFill>
                  <a:schemeClr val="accent1">
                    <a:lumMod val="75000"/>
                  </a:schemeClr>
                </a:solidFill>
                <a:prstDash val="solid"/>
              </a:ln>
              <a:solidFill>
                <a:schemeClr val="tx2">
                  <a:lumMod val="20000"/>
                  <a:lumOff val="80000"/>
                </a:schemeClr>
              </a:solidFill>
              <a:effectLst>
                <a:outerShdw blurRad="41275" dist="20320" dir="1800000" algn="tl" rotWithShape="0">
                  <a:srgbClr val="000000">
                    <a:alpha val="40000"/>
                  </a:srgbClr>
                </a:outerShdw>
              </a:effectLst>
              <a:latin typeface="+mj-lt"/>
              <a:ea typeface="+mj-ea"/>
              <a:cs typeface="+mj-cs"/>
            </a:endParaRPr>
          </a:p>
        </p:txBody>
      </p:sp>
    </p:spTree>
    <p:extLst>
      <p:ext uri="{BB962C8B-B14F-4D97-AF65-F5344CB8AC3E}">
        <p14:creationId xmlns:p14="http://schemas.microsoft.com/office/powerpoint/2010/main" val="10497490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Ritaglio schermata"/>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6483" y="3150163"/>
            <a:ext cx="4428482" cy="2635702"/>
          </a:xfrm>
        </p:spPr>
      </p:pic>
      <p:sp>
        <p:nvSpPr>
          <p:cNvPr id="4" name="Titolo 8"/>
          <p:cNvSpPr>
            <a:spLocks noGrp="1"/>
          </p:cNvSpPr>
          <p:nvPr>
            <p:ph type="title"/>
          </p:nvPr>
        </p:nvSpPr>
        <p:spPr>
          <a:xfrm>
            <a:off x="1259632" y="188640"/>
            <a:ext cx="6984776" cy="1143000"/>
          </a:xfrm>
          <a:ln>
            <a:solidFill>
              <a:schemeClr val="tx1"/>
            </a:solidFill>
          </a:ln>
        </p:spPr>
        <p:style>
          <a:lnRef idx="2">
            <a:schemeClr val="accent1"/>
          </a:lnRef>
          <a:fillRef idx="1">
            <a:schemeClr val="lt1"/>
          </a:fillRef>
          <a:effectRef idx="0">
            <a:schemeClr val="accent1"/>
          </a:effectRef>
          <a:fontRef idx="minor">
            <a:schemeClr val="dk1"/>
          </a:fontRef>
        </p:style>
        <p:txBody>
          <a:bodyPr/>
          <a:lstStyle/>
          <a:p>
            <a:pPr>
              <a:lnSpc>
                <a:spcPct val="150000"/>
              </a:lnSpc>
            </a:pPr>
            <a:r>
              <a:rPr lang="it-IT" sz="4000" b="1" dirty="0" smtClean="0">
                <a:ln w="12700">
                  <a:solidFill>
                    <a:schemeClr val="accent1">
                      <a:lumMod val="75000"/>
                    </a:schemeClr>
                  </a:solidFill>
                  <a:prstDash val="solid"/>
                </a:ln>
                <a:solidFill>
                  <a:schemeClr val="tx2">
                    <a:lumMod val="20000"/>
                    <a:lumOff val="80000"/>
                  </a:schemeClr>
                </a:solidFill>
                <a:effectLst>
                  <a:outerShdw blurRad="41275" dist="20320" dir="1800000" algn="tl" rotWithShape="0">
                    <a:srgbClr val="000000">
                      <a:alpha val="40000"/>
                    </a:srgbClr>
                  </a:outerShdw>
                </a:effectLst>
                <a:latin typeface="+mj-lt"/>
                <a:ea typeface="+mj-ea"/>
                <a:cs typeface="+mj-cs"/>
              </a:rPr>
              <a:t>Le scoperte di HEAO-2 (b)</a:t>
            </a:r>
            <a:endParaRPr lang="it-IT" sz="4000" b="1" dirty="0">
              <a:ln w="12700">
                <a:solidFill>
                  <a:schemeClr val="accent1">
                    <a:lumMod val="75000"/>
                  </a:schemeClr>
                </a:solidFill>
                <a:prstDash val="solid"/>
              </a:ln>
              <a:solidFill>
                <a:schemeClr val="tx2">
                  <a:lumMod val="20000"/>
                  <a:lumOff val="80000"/>
                </a:schemeClr>
              </a:solidFill>
              <a:effectLst>
                <a:outerShdw blurRad="41275" dist="20320" dir="1800000" algn="tl" rotWithShape="0">
                  <a:srgbClr val="000000">
                    <a:alpha val="40000"/>
                  </a:srgbClr>
                </a:outerShdw>
              </a:effectLst>
              <a:latin typeface="+mj-lt"/>
              <a:ea typeface="+mj-ea"/>
              <a:cs typeface="+mj-cs"/>
            </a:endParaRPr>
          </a:p>
        </p:txBody>
      </p:sp>
      <p:sp>
        <p:nvSpPr>
          <p:cNvPr id="6" name="CasellaDiTesto 5"/>
          <p:cNvSpPr txBox="1"/>
          <p:nvPr/>
        </p:nvSpPr>
        <p:spPr>
          <a:xfrm>
            <a:off x="321457" y="1556792"/>
            <a:ext cx="4178535" cy="1477328"/>
          </a:xfrm>
          <a:prstGeom prst="rect">
            <a:avLst/>
          </a:prstGeom>
          <a:noFill/>
        </p:spPr>
        <p:txBody>
          <a:bodyPr wrap="square" rtlCol="0">
            <a:spAutoFit/>
          </a:bodyPr>
          <a:lstStyle/>
          <a:p>
            <a:pPr eaLnBrk="0" fontAlgn="base" hangingPunct="0">
              <a:spcBef>
                <a:spcPct val="20000"/>
              </a:spcBef>
              <a:spcAft>
                <a:spcPct val="0"/>
              </a:spcAft>
            </a:pPr>
            <a:r>
              <a:rPr lang="it-IT" dirty="0">
                <a:ln>
                  <a:solidFill>
                    <a:schemeClr val="tx2">
                      <a:lumMod val="50000"/>
                    </a:schemeClr>
                  </a:solidFill>
                </a:ln>
                <a:solidFill>
                  <a:schemeClr val="tx2">
                    <a:lumMod val="50000"/>
                  </a:schemeClr>
                </a:solidFill>
              </a:rPr>
              <a:t>Immagine scattata dall’osservatorio Einstein della pulsar Vela; rappresenta una sorgente circondata da una debole regione di emissione di raggi X.</a:t>
            </a:r>
            <a:br>
              <a:rPr lang="it-IT" dirty="0">
                <a:ln>
                  <a:solidFill>
                    <a:schemeClr val="tx2">
                      <a:lumMod val="50000"/>
                    </a:schemeClr>
                  </a:solidFill>
                </a:ln>
                <a:solidFill>
                  <a:schemeClr val="tx2">
                    <a:lumMod val="50000"/>
                  </a:schemeClr>
                </a:solidFill>
              </a:rPr>
            </a:br>
            <a:r>
              <a:rPr lang="it-IT" dirty="0">
                <a:ln>
                  <a:solidFill>
                    <a:schemeClr val="tx2">
                      <a:lumMod val="50000"/>
                    </a:schemeClr>
                  </a:solidFill>
                </a:ln>
                <a:solidFill>
                  <a:schemeClr val="tx2">
                    <a:lumMod val="50000"/>
                  </a:schemeClr>
                </a:solidFill>
              </a:rPr>
              <a:t>(archivio dati NASA)</a:t>
            </a:r>
            <a:endParaRPr lang="it-IT" dirty="0">
              <a:ln>
                <a:solidFill>
                  <a:schemeClr val="tx2">
                    <a:lumMod val="50000"/>
                  </a:schemeClr>
                </a:solidFill>
              </a:ln>
              <a:solidFill>
                <a:schemeClr val="tx2">
                  <a:lumMod val="50000"/>
                </a:schemeClr>
              </a:solidFill>
            </a:endParaRPr>
          </a:p>
        </p:txBody>
      </p:sp>
      <p:pic>
        <p:nvPicPr>
          <p:cNvPr id="7" name="Immagine 6"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3150163"/>
            <a:ext cx="4212477" cy="2620261"/>
          </a:xfrm>
          <a:prstGeom prst="rect">
            <a:avLst/>
          </a:prstGeom>
        </p:spPr>
      </p:pic>
      <p:sp>
        <p:nvSpPr>
          <p:cNvPr id="8" name="CasellaDiTesto 7"/>
          <p:cNvSpPr txBox="1"/>
          <p:nvPr/>
        </p:nvSpPr>
        <p:spPr>
          <a:xfrm>
            <a:off x="4788024" y="1556792"/>
            <a:ext cx="4212477" cy="1477328"/>
          </a:xfrm>
          <a:prstGeom prst="rect">
            <a:avLst/>
          </a:prstGeom>
          <a:noFill/>
        </p:spPr>
        <p:txBody>
          <a:bodyPr wrap="square" rtlCol="0">
            <a:spAutoFit/>
          </a:bodyPr>
          <a:lstStyle/>
          <a:p>
            <a:pPr eaLnBrk="0" fontAlgn="base" hangingPunct="0">
              <a:spcBef>
                <a:spcPct val="20000"/>
              </a:spcBef>
              <a:spcAft>
                <a:spcPct val="0"/>
              </a:spcAft>
            </a:pPr>
            <a:r>
              <a:rPr lang="it-IT" dirty="0">
                <a:ln>
                  <a:solidFill>
                    <a:schemeClr val="tx2">
                      <a:lumMod val="50000"/>
                    </a:schemeClr>
                  </a:solidFill>
                </a:ln>
                <a:solidFill>
                  <a:schemeClr val="tx2">
                    <a:lumMod val="50000"/>
                  </a:schemeClr>
                </a:solidFill>
              </a:rPr>
              <a:t>Visione stroboscopica della nebulosa del Granchio, scattata da HEAO-2 ; la foto mostra come la pulsar sembri attivarsi e disattivarsi in continuo.</a:t>
            </a:r>
            <a:br>
              <a:rPr lang="it-IT" dirty="0">
                <a:ln>
                  <a:solidFill>
                    <a:schemeClr val="tx2">
                      <a:lumMod val="50000"/>
                    </a:schemeClr>
                  </a:solidFill>
                </a:ln>
                <a:solidFill>
                  <a:schemeClr val="tx2">
                    <a:lumMod val="50000"/>
                  </a:schemeClr>
                </a:solidFill>
              </a:rPr>
            </a:br>
            <a:r>
              <a:rPr lang="it-IT" dirty="0">
                <a:ln>
                  <a:solidFill>
                    <a:schemeClr val="tx2">
                      <a:lumMod val="50000"/>
                    </a:schemeClr>
                  </a:solidFill>
                </a:ln>
                <a:solidFill>
                  <a:schemeClr val="tx2">
                    <a:lumMod val="50000"/>
                  </a:schemeClr>
                </a:solidFill>
              </a:rPr>
              <a:t>(archivio dati NASA)</a:t>
            </a:r>
            <a:endParaRPr lang="it-IT" dirty="0">
              <a:ln>
                <a:solidFill>
                  <a:schemeClr val="tx2">
                    <a:lumMod val="50000"/>
                  </a:schemeClr>
                </a:solidFill>
              </a:ln>
              <a:solidFill>
                <a:schemeClr val="tx2">
                  <a:lumMod val="50000"/>
                </a:schemeClr>
              </a:solidFill>
            </a:endParaRPr>
          </a:p>
        </p:txBody>
      </p:sp>
    </p:spTree>
    <p:extLst>
      <p:ext uri="{BB962C8B-B14F-4D97-AF65-F5344CB8AC3E}">
        <p14:creationId xmlns:p14="http://schemas.microsoft.com/office/powerpoint/2010/main" val="42293660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627784" y="2276872"/>
            <a:ext cx="4032448" cy="2520280"/>
          </a:xfrm>
        </p:spPr>
        <p:txBody>
          <a:bodyPr/>
          <a:lstStyle/>
          <a:p>
            <a:pPr marL="0" indent="0">
              <a:buNone/>
            </a:pPr>
            <a:r>
              <a:rPr lang="it-IT" sz="2800" dirty="0" smtClean="0">
                <a:ln>
                  <a:solidFill>
                    <a:schemeClr val="tx2">
                      <a:lumMod val="50000"/>
                    </a:schemeClr>
                  </a:solidFill>
                </a:ln>
                <a:solidFill>
                  <a:schemeClr val="tx2">
                    <a:lumMod val="50000"/>
                  </a:schemeClr>
                </a:solidFill>
                <a:cs typeface="Times New Roman" pitchFamily="18" charset="0"/>
              </a:rPr>
              <a:t>Presentazione creata da :</a:t>
            </a:r>
            <a:br>
              <a:rPr lang="it-IT" sz="2800" dirty="0" smtClean="0">
                <a:ln>
                  <a:solidFill>
                    <a:schemeClr val="tx2">
                      <a:lumMod val="50000"/>
                    </a:schemeClr>
                  </a:solidFill>
                </a:ln>
                <a:solidFill>
                  <a:schemeClr val="tx2">
                    <a:lumMod val="50000"/>
                  </a:schemeClr>
                </a:solidFill>
                <a:cs typeface="Times New Roman" pitchFamily="18" charset="0"/>
              </a:rPr>
            </a:br>
            <a:r>
              <a:rPr lang="it-IT" sz="2800" dirty="0" smtClean="0">
                <a:ln>
                  <a:solidFill>
                    <a:schemeClr val="tx2">
                      <a:lumMod val="50000"/>
                    </a:schemeClr>
                  </a:solidFill>
                </a:ln>
                <a:solidFill>
                  <a:schemeClr val="tx2">
                    <a:lumMod val="50000"/>
                  </a:schemeClr>
                </a:solidFill>
                <a:cs typeface="Times New Roman" pitchFamily="18" charset="0"/>
              </a:rPr>
              <a:t/>
            </a:r>
            <a:br>
              <a:rPr lang="it-IT" sz="2800" dirty="0" smtClean="0">
                <a:ln>
                  <a:solidFill>
                    <a:schemeClr val="tx2">
                      <a:lumMod val="50000"/>
                    </a:schemeClr>
                  </a:solidFill>
                </a:ln>
                <a:solidFill>
                  <a:schemeClr val="tx2">
                    <a:lumMod val="50000"/>
                  </a:schemeClr>
                </a:solidFill>
                <a:cs typeface="Times New Roman" pitchFamily="18" charset="0"/>
              </a:rPr>
            </a:br>
            <a:r>
              <a:rPr lang="it-IT" sz="2800" dirty="0" smtClean="0">
                <a:ln>
                  <a:solidFill>
                    <a:schemeClr val="tx2">
                      <a:lumMod val="50000"/>
                    </a:schemeClr>
                  </a:solidFill>
                </a:ln>
                <a:solidFill>
                  <a:schemeClr val="tx2">
                    <a:lumMod val="50000"/>
                  </a:schemeClr>
                </a:solidFill>
                <a:cs typeface="Times New Roman" pitchFamily="18" charset="0"/>
              </a:rPr>
              <a:t>Giussani Riccardo</a:t>
            </a:r>
            <a:br>
              <a:rPr lang="it-IT" sz="2800" dirty="0" smtClean="0">
                <a:ln>
                  <a:solidFill>
                    <a:schemeClr val="tx2">
                      <a:lumMod val="50000"/>
                    </a:schemeClr>
                  </a:solidFill>
                </a:ln>
                <a:solidFill>
                  <a:schemeClr val="tx2">
                    <a:lumMod val="50000"/>
                  </a:schemeClr>
                </a:solidFill>
                <a:cs typeface="Times New Roman" pitchFamily="18" charset="0"/>
              </a:rPr>
            </a:br>
            <a:r>
              <a:rPr lang="it-IT" sz="2800" dirty="0" smtClean="0">
                <a:ln>
                  <a:solidFill>
                    <a:schemeClr val="tx2">
                      <a:lumMod val="50000"/>
                    </a:schemeClr>
                  </a:solidFill>
                </a:ln>
                <a:solidFill>
                  <a:schemeClr val="tx2">
                    <a:lumMod val="50000"/>
                  </a:schemeClr>
                </a:solidFill>
                <a:cs typeface="Times New Roman" pitchFamily="18" charset="0"/>
              </a:rPr>
              <a:t>Mariani Matteo</a:t>
            </a:r>
            <a:br>
              <a:rPr lang="it-IT" sz="2800" dirty="0" smtClean="0">
                <a:ln>
                  <a:solidFill>
                    <a:schemeClr val="tx2">
                      <a:lumMod val="50000"/>
                    </a:schemeClr>
                  </a:solidFill>
                </a:ln>
                <a:solidFill>
                  <a:schemeClr val="tx2">
                    <a:lumMod val="50000"/>
                  </a:schemeClr>
                </a:solidFill>
                <a:cs typeface="Times New Roman" pitchFamily="18" charset="0"/>
              </a:rPr>
            </a:br>
            <a:r>
              <a:rPr lang="it-IT" sz="2800" dirty="0" smtClean="0">
                <a:ln>
                  <a:solidFill>
                    <a:schemeClr val="tx2">
                      <a:lumMod val="50000"/>
                    </a:schemeClr>
                  </a:solidFill>
                </a:ln>
                <a:solidFill>
                  <a:schemeClr val="tx2">
                    <a:lumMod val="50000"/>
                  </a:schemeClr>
                </a:solidFill>
                <a:cs typeface="Times New Roman" pitchFamily="18" charset="0"/>
              </a:rPr>
              <a:t>Marzi </a:t>
            </a:r>
            <a:r>
              <a:rPr lang="it-IT" sz="2800" dirty="0">
                <a:ln>
                  <a:solidFill>
                    <a:schemeClr val="tx2">
                      <a:lumMod val="50000"/>
                    </a:schemeClr>
                  </a:solidFill>
                </a:ln>
                <a:solidFill>
                  <a:schemeClr val="tx2">
                    <a:lumMod val="50000"/>
                  </a:schemeClr>
                </a:solidFill>
                <a:cs typeface="Times New Roman" pitchFamily="18" charset="0"/>
              </a:rPr>
              <a:t>Gaia</a:t>
            </a:r>
            <a:endParaRPr lang="it-IT" sz="2800" dirty="0">
              <a:ln>
                <a:solidFill>
                  <a:schemeClr val="tx2">
                    <a:lumMod val="50000"/>
                  </a:schemeClr>
                </a:solidFill>
              </a:ln>
              <a:solidFill>
                <a:schemeClr val="tx2">
                  <a:lumMod val="50000"/>
                </a:schemeClr>
              </a:solidFill>
              <a:cs typeface="Times New Roman" pitchFamily="18" charset="0"/>
            </a:endParaRPr>
          </a:p>
        </p:txBody>
      </p:sp>
      <p:sp>
        <p:nvSpPr>
          <p:cNvPr id="4" name="Titolo 8"/>
          <p:cNvSpPr>
            <a:spLocks noGrp="1"/>
          </p:cNvSpPr>
          <p:nvPr>
            <p:ph type="title"/>
          </p:nvPr>
        </p:nvSpPr>
        <p:spPr>
          <a:xfrm>
            <a:off x="1259632" y="188640"/>
            <a:ext cx="6984776" cy="1143000"/>
          </a:xfrm>
          <a:ln>
            <a:solidFill>
              <a:schemeClr val="tx1"/>
            </a:solidFill>
          </a:ln>
        </p:spPr>
        <p:style>
          <a:lnRef idx="2">
            <a:schemeClr val="accent1"/>
          </a:lnRef>
          <a:fillRef idx="1">
            <a:schemeClr val="lt1"/>
          </a:fillRef>
          <a:effectRef idx="0">
            <a:schemeClr val="accent1"/>
          </a:effectRef>
          <a:fontRef idx="minor">
            <a:schemeClr val="dk1"/>
          </a:fontRef>
        </p:style>
        <p:txBody>
          <a:bodyPr/>
          <a:lstStyle/>
          <a:p>
            <a:pPr>
              <a:lnSpc>
                <a:spcPct val="150000"/>
              </a:lnSpc>
            </a:pPr>
            <a:r>
              <a:rPr lang="it-IT" sz="4000" b="1" dirty="0" smtClean="0">
                <a:ln w="12700">
                  <a:solidFill>
                    <a:schemeClr val="accent1">
                      <a:lumMod val="75000"/>
                    </a:schemeClr>
                  </a:solidFill>
                  <a:prstDash val="solid"/>
                </a:ln>
                <a:solidFill>
                  <a:schemeClr val="tx2">
                    <a:lumMod val="20000"/>
                    <a:lumOff val="80000"/>
                  </a:schemeClr>
                </a:solidFill>
                <a:effectLst>
                  <a:outerShdw blurRad="41275" dist="20320" dir="1800000" algn="tl" rotWithShape="0">
                    <a:srgbClr val="000000">
                      <a:alpha val="40000"/>
                    </a:srgbClr>
                  </a:outerShdw>
                </a:effectLst>
                <a:latin typeface="+mj-lt"/>
                <a:ea typeface="+mj-ea"/>
                <a:cs typeface="+mj-cs"/>
              </a:rPr>
              <a:t>FINE</a:t>
            </a:r>
            <a:endParaRPr lang="it-IT" sz="4000" b="1" dirty="0">
              <a:ln w="12700">
                <a:solidFill>
                  <a:schemeClr val="accent1">
                    <a:lumMod val="75000"/>
                  </a:schemeClr>
                </a:solidFill>
                <a:prstDash val="solid"/>
              </a:ln>
              <a:solidFill>
                <a:schemeClr val="tx2">
                  <a:lumMod val="20000"/>
                  <a:lumOff val="80000"/>
                </a:schemeClr>
              </a:solidFill>
              <a:effectLst>
                <a:outerShdw blurRad="41275" dist="20320" dir="1800000" algn="tl" rotWithShape="0">
                  <a:srgbClr val="000000">
                    <a:alpha val="40000"/>
                  </a:srgbClr>
                </a:outerShdw>
              </a:effectLst>
              <a:latin typeface="+mj-lt"/>
              <a:ea typeface="+mj-ea"/>
              <a:cs typeface="+mj-cs"/>
            </a:endParaRPr>
          </a:p>
        </p:txBody>
      </p:sp>
    </p:spTree>
    <p:extLst>
      <p:ext uri="{BB962C8B-B14F-4D97-AF65-F5344CB8AC3E}">
        <p14:creationId xmlns:p14="http://schemas.microsoft.com/office/powerpoint/2010/main" val="35079565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313</Words>
  <Application>Microsoft Office PowerPoint</Application>
  <PresentationFormat>Presentazione su schermo (4:3)</PresentationFormat>
  <Paragraphs>24</Paragraphs>
  <Slides>8</Slides>
  <Notes>1</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Tema di Office</vt:lpstr>
      <vt:lpstr>Presentazione standard di PowerPoint</vt:lpstr>
      <vt:lpstr>Indice</vt:lpstr>
      <vt:lpstr>HEAO-2 : l’osservatorio Einstein</vt:lpstr>
      <vt:lpstr>La struttura dell’osservatorio (a)</vt:lpstr>
      <vt:lpstr>La struttura dell’osservatorio (b)</vt:lpstr>
      <vt:lpstr>Le scoperte di HEAO-2 (a)</vt:lpstr>
      <vt:lpstr>Le scoperte di HEAO-2 (b)</vt:lpstr>
      <vt:lpstr>FINE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Altri Figli</dc:creator>
  <cp:lastModifiedBy>Corrado</cp:lastModifiedBy>
  <cp:revision>13</cp:revision>
  <dcterms:created xsi:type="dcterms:W3CDTF">2015-12-30T12:49:32Z</dcterms:created>
  <dcterms:modified xsi:type="dcterms:W3CDTF">2015-12-30T14:52:04Z</dcterms:modified>
</cp:coreProperties>
</file>