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88" r:id="rId1"/>
  </p:sldMasterIdLst>
  <p:sldIdLst>
    <p:sldId id="256" r:id="rId2"/>
    <p:sldId id="257" r:id="rId3"/>
    <p:sldId id="258" r:id="rId4"/>
    <p:sldId id="26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3095"/>
    <p:restoredTop sz="94649"/>
  </p:normalViewPr>
  <p:slideViewPr>
    <p:cSldViewPr snapToGrid="0" snapToObjects="1">
      <p:cViewPr varScale="1">
        <p:scale>
          <a:sx n="61" d="100"/>
          <a:sy n="61" d="100"/>
        </p:scale>
        <p:origin x="232" y="13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HD-PanelTitle-GrommetsCombine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/>
              <a:t>Fare clic per modificare lo stile del sottotitolo dello schema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B61BEF0D-F0BB-DE4B-95CE-6DB70DBA9567}" type="datetimeFigureOut">
              <a:rPr lang="en-US" smtClean="0"/>
              <a:pPr/>
              <a:t>1/12/19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‹N›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148531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magine panoramica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Modifica gli stili del testo dello schema
Secondo livello
Terzo livello
Quarto livello
Quinto livello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1/12/19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0356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olo e sotto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Modifica gli stili del testo dello schema
Secondo livello
Terzo livello
Quarto livello
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1/12/19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051997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zio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it-IT"/>
              <a:t>Modifica gli stili del testo dello schema
Secondo livello
Terzo livello
Quarto livello
Quinto livello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Modifica gli stili del testo dello schema
Secondo livello
Terzo livello
Quarto livello
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1/12/19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1808577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cheda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Modifica gli stili del testo dello schema
Secondo livello
Terzo livello
Quarto livello
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1/12/19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633624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cheda nome cita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Modifica gli stili del testo dello schema
Secondo livello
Terzo livello
Quarto livello
Quinto livello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Modifica gli stili del testo dello schema
Secondo livello
Terzo livello
Quarto livello
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1/12/19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691897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o o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11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Modifica gli stili del testo dello schema
Secondo livello
Terzo livello
Quarto livello
Quinto livello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Modifica gli stili del testo dello schema
Secondo livello
Terzo livello
Quarto livello
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1/12/19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4394217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it-IT"/>
              <a:t>Modifica gli stili del testo dello schema
Secondo livello
Terzo livello
Quarto livello
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1/12/19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8948940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it-IT"/>
              <a:t>Modifica gli stili del testo dello schema
Secondo livello
Terzo livello
Quarto livello
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1/12/19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578843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Modifica gli stili del testo dello schema
Secondo livello
Terzo livello
Quarto livello
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47F38-B617-4D2F-AE0A-013F0C4D2C57}" type="datetimeFigureOut">
              <a:rPr lang="en-US" smtClean="0"/>
              <a:t>1/12/19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799C9-84D9-46D2-A11E-BCF8A720529D}" type="slidenum">
              <a:rPr lang="en-US" smtClean="0"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53513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Modifica gli stili del testo dello schema
Secondo livello
Terzo livello
Quarto livello
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1/12/19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49075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it-IT"/>
              <a:t>Modifica gli stili del testo dello schema
Secondo livello
Terzo livello
Quarto livello
Quinto livello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it-IT"/>
              <a:t>Modifica gli stili del testo dello schema
Secondo livello
Terzo livello
Quarto livello
Quinto livello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smtClean="0"/>
              <a:t>1/12/19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smtClean="0"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15772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Modifica gli stili del testo dello schema
Secondo livello
Terzo livello
Quarto livello
Quinto livello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it-IT"/>
              <a:t>Modifica gli stili del testo dello schema
Secondo livello
Terzo livello
Quarto livello
Quinto livello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1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Modifica gli stili del testo dello schema
Secondo livello
Terzo livello
Quarto livello
Quinto livello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1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it-IT"/>
              <a:t>Modifica gli stili del testo dello schema
Secondo livello
Terzo livello
Quarto livello
Quinto livello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1/12/19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333971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1/12/19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152667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1/12/19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70611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it-IT"/>
              <a:t>Modifica gli stili del testo dello schema
Secondo livello
Terzo livello
Quarto livello
Quinto livello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Modifica gli stili del testo dello schema
Secondo livello
Terzo livello
Quarto livello
Quinto livello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1/12/19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624161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Modifica gli stili del testo dello schema
Secondo livello
Terzo livello
Quarto livello
Quinto livello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1/12/19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26536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PanelContent-GrommetsCombined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it-IT"/>
              <a:t>Modifica gli stili del testo dello schema
Secondo livello
Terzo livello
Quarto livello
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smtClean="0"/>
              <a:pPr/>
              <a:t>1/12/19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smtClean="0"/>
              <a:pPr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58617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  <p:sldLayoutId id="2147483690" r:id="rId2"/>
    <p:sldLayoutId id="2147483691" r:id="rId3"/>
    <p:sldLayoutId id="2147483692" r:id="rId4"/>
    <p:sldLayoutId id="2147483693" r:id="rId5"/>
    <p:sldLayoutId id="2147483694" r:id="rId6"/>
    <p:sldLayoutId id="2147483695" r:id="rId7"/>
    <p:sldLayoutId id="2147483696" r:id="rId8"/>
    <p:sldLayoutId id="2147483697" r:id="rId9"/>
    <p:sldLayoutId id="2147483698" r:id="rId10"/>
    <p:sldLayoutId id="2147483699" r:id="rId11"/>
    <p:sldLayoutId id="2147483700" r:id="rId12"/>
    <p:sldLayoutId id="2147483701" r:id="rId13"/>
    <p:sldLayoutId id="2147483702" r:id="rId14"/>
    <p:sldLayoutId id="2147483703" r:id="rId15"/>
    <p:sldLayoutId id="2147483704" r:id="rId16"/>
    <p:sldLayoutId id="2147483705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0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9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94CC5F52-4207-6F42-9D53-34E0727DDEB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it-IT" dirty="0">
                <a:solidFill>
                  <a:schemeClr val="accent1">
                    <a:lumMod val="75000"/>
                  </a:schemeClr>
                </a:solidFill>
              </a:rPr>
              <a:t>CERTIFICAZIONE DI LINGUA LATINA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25777263-3D4F-454D-A202-5E52B371AFC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 anchor="b">
            <a:normAutofit/>
          </a:bodyPr>
          <a:lstStyle/>
          <a:p>
            <a:pPr algn="r"/>
            <a:r>
              <a:rPr lang="it-IT" sz="2800" dirty="0">
                <a:solidFill>
                  <a:schemeClr val="accent1">
                    <a:lumMod val="75000"/>
                  </a:schemeClr>
                </a:solidFill>
              </a:rPr>
              <a:t>DAL LATINO ALLE LINGUE MODERNE</a:t>
            </a:r>
          </a:p>
        </p:txBody>
      </p:sp>
    </p:spTree>
    <p:extLst>
      <p:ext uri="{BB962C8B-B14F-4D97-AF65-F5344CB8AC3E}">
        <p14:creationId xmlns:p14="http://schemas.microsoft.com/office/powerpoint/2010/main" val="113335286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>
            <a:extLst>
              <a:ext uri="{FF2B5EF4-FFF2-40B4-BE49-F238E27FC236}">
                <a16:creationId xmlns:a16="http://schemas.microsoft.com/office/drawing/2014/main" id="{55ACE0D4-425C-6C48-9584-E2E21573B4D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0476" y="648676"/>
            <a:ext cx="6654800" cy="3556000"/>
          </a:xfrm>
          <a:prstGeom prst="rect">
            <a:avLst/>
          </a:prstGeom>
          <a:ln w="12700" cmpd="dbl">
            <a:solidFill>
              <a:schemeClr val="accent1">
                <a:lumMod val="75000"/>
              </a:schemeClr>
            </a:solidFill>
            <a:prstDash val="solid"/>
          </a:ln>
        </p:spPr>
      </p:pic>
      <p:pic>
        <p:nvPicPr>
          <p:cNvPr id="5" name="Immagine 4">
            <a:extLst>
              <a:ext uri="{FF2B5EF4-FFF2-40B4-BE49-F238E27FC236}">
                <a16:creationId xmlns:a16="http://schemas.microsoft.com/office/drawing/2014/main" id="{8094A15B-8ECC-1845-82D0-0DCB1A98681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15826" y="4327768"/>
            <a:ext cx="6438900" cy="1866900"/>
          </a:xfrm>
          <a:prstGeom prst="rect">
            <a:avLst/>
          </a:prstGeom>
          <a:ln w="12700" cmpd="thickThin">
            <a:solidFill>
              <a:schemeClr val="accent1">
                <a:lumMod val="75000"/>
              </a:schemeClr>
            </a:solidFill>
            <a:prstDash val="solid"/>
          </a:ln>
        </p:spPr>
      </p:pic>
    </p:spTree>
    <p:extLst>
      <p:ext uri="{BB962C8B-B14F-4D97-AF65-F5344CB8AC3E}">
        <p14:creationId xmlns:p14="http://schemas.microsoft.com/office/powerpoint/2010/main" val="117523293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>
            <a:extLst>
              <a:ext uri="{FF2B5EF4-FFF2-40B4-BE49-F238E27FC236}">
                <a16:creationId xmlns:a16="http://schemas.microsoft.com/office/drawing/2014/main" id="{32F84754-C590-094B-9725-D9A2519E37B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3138" y="979854"/>
            <a:ext cx="7692293" cy="2150208"/>
          </a:xfrm>
          <a:prstGeom prst="rect">
            <a:avLst/>
          </a:prstGeom>
          <a:ln w="12700" cmpd="thickThin">
            <a:solidFill>
              <a:schemeClr val="accent1">
                <a:lumMod val="75000"/>
              </a:schemeClr>
            </a:solidFill>
          </a:ln>
        </p:spPr>
      </p:pic>
      <p:pic>
        <p:nvPicPr>
          <p:cNvPr id="5" name="Immagine 4">
            <a:extLst>
              <a:ext uri="{FF2B5EF4-FFF2-40B4-BE49-F238E27FC236}">
                <a16:creationId xmlns:a16="http://schemas.microsoft.com/office/drawing/2014/main" id="{F02D2C98-78DB-AE46-8B8A-255D6E51EC6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462" r="19871"/>
          <a:stretch/>
        </p:blipFill>
        <p:spPr>
          <a:xfrm>
            <a:off x="3602891" y="2864205"/>
            <a:ext cx="7699093" cy="2951380"/>
          </a:xfrm>
          <a:prstGeom prst="rect">
            <a:avLst/>
          </a:prstGeom>
          <a:ln w="19050" cmpd="dbl">
            <a:solidFill>
              <a:schemeClr val="accent1">
                <a:lumMod val="75000"/>
              </a:schemeClr>
            </a:solidFill>
          </a:ln>
          <a:effectLst>
            <a:softEdge rad="12700"/>
          </a:effectLst>
        </p:spPr>
      </p:pic>
    </p:spTree>
    <p:extLst>
      <p:ext uri="{BB962C8B-B14F-4D97-AF65-F5344CB8AC3E}">
        <p14:creationId xmlns:p14="http://schemas.microsoft.com/office/powerpoint/2010/main" val="317573037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>
            <a:extLst>
              <a:ext uri="{FF2B5EF4-FFF2-40B4-BE49-F238E27FC236}">
                <a16:creationId xmlns:a16="http://schemas.microsoft.com/office/drawing/2014/main" id="{B858199D-D66B-B941-95DE-9A4B863D277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07008" y="657728"/>
            <a:ext cx="7333488" cy="5601594"/>
          </a:xfrm>
          <a:prstGeom prst="rect">
            <a:avLst/>
          </a:prstGeom>
          <a:ln w="15875" cmpd="thickThin">
            <a:solidFill>
              <a:schemeClr val="accent1">
                <a:lumMod val="75000"/>
              </a:schemeClr>
            </a:solidFill>
            <a:prstDash val="dash"/>
          </a:ln>
        </p:spPr>
      </p:pic>
    </p:spTree>
    <p:extLst>
      <p:ext uri="{BB962C8B-B14F-4D97-AF65-F5344CB8AC3E}">
        <p14:creationId xmlns:p14="http://schemas.microsoft.com/office/powerpoint/2010/main" val="271285622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B9A6C694-07FA-3A4D-BB73-ABC545F5CF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>
                <a:solidFill>
                  <a:schemeClr val="accent1">
                    <a:lumMod val="75000"/>
                  </a:schemeClr>
                </a:solidFill>
              </a:rPr>
              <a:t>LE CONOSCENZE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445423AA-8629-5C45-9D4A-6F1A0D614BA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298447" y="2560319"/>
            <a:ext cx="4730393" cy="3499517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it-IT" dirty="0"/>
              <a:t>MORFOLOGIA</a:t>
            </a:r>
          </a:p>
          <a:p>
            <a:r>
              <a:rPr lang="it-IT" dirty="0"/>
              <a:t>5 declinazioni (nomi e aggettivi)</a:t>
            </a:r>
          </a:p>
          <a:p>
            <a:r>
              <a:rPr lang="it-IT" dirty="0"/>
              <a:t>Aggettivi e pronomi (tutti)</a:t>
            </a:r>
          </a:p>
          <a:p>
            <a:r>
              <a:rPr lang="it-IT" dirty="0"/>
              <a:t>Indicativo e congiuntivo</a:t>
            </a:r>
          </a:p>
          <a:p>
            <a:r>
              <a:rPr lang="it-IT" dirty="0"/>
              <a:t>Infinito, participio e supino</a:t>
            </a:r>
          </a:p>
          <a:p>
            <a:r>
              <a:rPr lang="it-IT" dirty="0"/>
              <a:t>Coniugazioni perifrastiche attiva e passiva </a:t>
            </a:r>
          </a:p>
          <a:p>
            <a:r>
              <a:rPr lang="it-IT" dirty="0"/>
              <a:t>Gerundio e gerundivo</a:t>
            </a:r>
          </a:p>
          <a:p>
            <a:endParaRPr lang="it-IT" dirty="0"/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E751F653-5BBB-284E-9FE5-7EABDD2CB06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5254" cy="3499516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it-IT" dirty="0"/>
              <a:t>SINTASSI</a:t>
            </a:r>
          </a:p>
          <a:p>
            <a:r>
              <a:rPr lang="it-IT" dirty="0"/>
              <a:t>Proposizioni coordinate</a:t>
            </a:r>
          </a:p>
          <a:p>
            <a:pPr algn="just"/>
            <a:r>
              <a:rPr lang="it-IT" dirty="0"/>
              <a:t>Proposizioni subordinate esplicite con indicativo e congiuntivo</a:t>
            </a:r>
          </a:p>
          <a:p>
            <a:pPr algn="just"/>
            <a:r>
              <a:rPr lang="it-IT" dirty="0"/>
              <a:t>Proposizioni subordinate implicite con infinito, participio, gerundio e gerundivo, supino </a:t>
            </a:r>
          </a:p>
          <a:p>
            <a:pPr algn="just"/>
            <a:r>
              <a:rPr lang="it-IT" dirty="0"/>
              <a:t>Sintassi dei casi: le basi</a:t>
            </a:r>
          </a:p>
        </p:txBody>
      </p:sp>
    </p:spTree>
    <p:extLst>
      <p:ext uri="{BB962C8B-B14F-4D97-AF65-F5344CB8AC3E}">
        <p14:creationId xmlns:p14="http://schemas.microsoft.com/office/powerpoint/2010/main" val="350757136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70713E36-93A6-8B43-9391-A0E43B1E8C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sz="5400" dirty="0">
                <a:solidFill>
                  <a:schemeClr val="accent1">
                    <a:lumMod val="75000"/>
                  </a:schemeClr>
                </a:solidFill>
              </a:rPr>
              <a:t>LIVELLO B1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C7AF24CA-BE87-D645-B198-6F508491FD0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 anchor="ctr">
            <a:normAutofit/>
          </a:bodyPr>
          <a:lstStyle/>
          <a:p>
            <a:r>
              <a:rPr lang="it-IT" sz="3600" dirty="0">
                <a:solidFill>
                  <a:schemeClr val="accent1">
                    <a:lumMod val="75000"/>
                  </a:schemeClr>
                </a:solidFill>
              </a:rPr>
              <a:t>PANORAMICA</a:t>
            </a:r>
          </a:p>
        </p:txBody>
      </p:sp>
    </p:spTree>
    <p:extLst>
      <p:ext uri="{BB962C8B-B14F-4D97-AF65-F5344CB8AC3E}">
        <p14:creationId xmlns:p14="http://schemas.microsoft.com/office/powerpoint/2010/main" val="329229255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drap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A366CD71-1FA0-D24B-8656-66926D0AF6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sz="4800" dirty="0">
                <a:solidFill>
                  <a:schemeClr val="accent1">
                    <a:lumMod val="75000"/>
                  </a:schemeClr>
                </a:solidFill>
              </a:rPr>
              <a:t>LIVELLO B1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AA948625-44E8-4C4D-8351-8CD09C2AE89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it-IT" dirty="0"/>
              <a:t>la prova è distinta e diversa da quella per il livello B2 </a:t>
            </a:r>
          </a:p>
          <a:p>
            <a:pPr algn="just"/>
            <a:r>
              <a:rPr lang="it-IT" dirty="0"/>
              <a:t>Durata: 1h. 30 m. senza dizionario (nel pomeriggio)</a:t>
            </a:r>
          </a:p>
          <a:p>
            <a:r>
              <a:rPr lang="it-IT" dirty="0"/>
              <a:t>Sede di svolgimento: Liceo «</a:t>
            </a:r>
            <a:r>
              <a:rPr lang="it-IT" dirty="0" err="1"/>
              <a:t>M.Curie</a:t>
            </a:r>
            <a:r>
              <a:rPr lang="it-IT" dirty="0"/>
              <a:t>» di Meda</a:t>
            </a:r>
          </a:p>
          <a:p>
            <a:r>
              <a:rPr lang="it-IT" dirty="0"/>
              <a:t>Classi del 2° biennio del liceo classico e scientifico</a:t>
            </a:r>
          </a:p>
          <a:p>
            <a:pPr algn="just"/>
            <a:r>
              <a:rPr lang="it-IT" dirty="0"/>
              <a:t>Per il liceo scientifico potrebbero essere necessarie lezioni integrative sugli argomenti non ancora studiati oppure la prova va rimandata al </a:t>
            </a:r>
            <a:r>
              <a:rPr lang="it-IT" dirty="0" err="1"/>
              <a:t>V°anno</a:t>
            </a:r>
            <a:endParaRPr lang="it-IT" dirty="0"/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4252018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AB5A6C1D-71DA-2C40-85DD-EBB5A3BB0A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>
                <a:solidFill>
                  <a:schemeClr val="accent1">
                    <a:lumMod val="75000"/>
                  </a:schemeClr>
                </a:solidFill>
              </a:rPr>
              <a:t>LIVELLO B1: GLI ESERCIZI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6DB9EA4C-D88D-B34E-802D-8A5B6CDE10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5401" y="2556932"/>
            <a:ext cx="9739392" cy="3518404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it-IT" dirty="0"/>
              <a:t>Lettura e comprensione di un testo in lingua latina</a:t>
            </a:r>
          </a:p>
          <a:p>
            <a:pPr marL="562950" lvl="1"/>
            <a:r>
              <a:rPr lang="it-IT" sz="2400" dirty="0"/>
              <a:t>Scegliere tra una rosa di ¾ riassunti in italiano quello corretto</a:t>
            </a:r>
          </a:p>
          <a:p>
            <a:pPr marL="562950" lvl="1"/>
            <a:r>
              <a:rPr lang="it-IT" sz="2400" dirty="0"/>
              <a:t>Lessico: individuare la traduzione più corretta di alcuni vocaboli-chiave</a:t>
            </a:r>
          </a:p>
          <a:p>
            <a:pPr marL="562950" lvl="1"/>
            <a:r>
              <a:rPr lang="it-IT" sz="2400" dirty="0"/>
              <a:t>Morfologia: analizzare alcuni elementi di coesione (aggettivi/pronomi e congiunzioni)</a:t>
            </a:r>
          </a:p>
          <a:p>
            <a:pPr marL="562950" lvl="1"/>
            <a:r>
              <a:rPr lang="it-IT" sz="2400" dirty="0"/>
              <a:t>Quesiti del tipo Vero/Falso sui contenuti del brano</a:t>
            </a:r>
          </a:p>
          <a:p>
            <a:pPr marL="562950" lvl="1"/>
            <a:r>
              <a:rPr lang="it-IT" sz="2400" dirty="0"/>
              <a:t>Parafrasi di un riassunto del brano: riempire gli spazi con le parole esatte scelte tra una lista (che ne comprende anche qualcuna in più)</a:t>
            </a:r>
          </a:p>
          <a:p>
            <a:pPr marL="562950" lvl="1"/>
            <a:r>
              <a:rPr lang="it-IT" sz="2400" dirty="0"/>
              <a:t>Trasformare le subordinate secondo le indicazioni date</a:t>
            </a:r>
          </a:p>
        </p:txBody>
      </p:sp>
    </p:spTree>
    <p:extLst>
      <p:ext uri="{BB962C8B-B14F-4D97-AF65-F5344CB8AC3E}">
        <p14:creationId xmlns:p14="http://schemas.microsoft.com/office/powerpoint/2010/main" val="237160547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>
            <a:extLst>
              <a:ext uri="{FF2B5EF4-FFF2-40B4-BE49-F238E27FC236}">
                <a16:creationId xmlns:a16="http://schemas.microsoft.com/office/drawing/2014/main" id="{6CFAACB2-A429-FF41-A636-B80290D0BD5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9944" r="508"/>
          <a:stretch/>
        </p:blipFill>
        <p:spPr>
          <a:xfrm>
            <a:off x="1151501" y="588934"/>
            <a:ext cx="6675143" cy="5736546"/>
          </a:xfrm>
          <a:prstGeom prst="rect">
            <a:avLst/>
          </a:prstGeom>
          <a:ln>
            <a:solidFill>
              <a:schemeClr val="accent1">
                <a:lumMod val="75000"/>
              </a:schemeClr>
            </a:solidFill>
          </a:ln>
          <a:effectLst>
            <a:outerShdw blurRad="50800" dist="50800" dir="6600000" sx="98000" sy="98000" algn="ctr" rotWithShape="0">
              <a:schemeClr val="accent1">
                <a:lumMod val="60000"/>
                <a:lumOff val="40000"/>
              </a:schemeClr>
            </a:outerShdw>
            <a:reflection endPos="0" dist="50800" dir="5400000" sy="-100000" algn="bl" rotWithShape="0"/>
            <a:softEdge rad="0"/>
          </a:effectLst>
          <a:scene3d>
            <a:camera prst="orthographicFront"/>
            <a:lightRig rig="threePt" dir="t">
              <a:rot lat="0" lon="0" rev="0"/>
            </a:lightRig>
          </a:scene3d>
        </p:spPr>
      </p:pic>
      <p:sp>
        <p:nvSpPr>
          <p:cNvPr id="4" name="CasellaDiTesto 3">
            <a:extLst>
              <a:ext uri="{FF2B5EF4-FFF2-40B4-BE49-F238E27FC236}">
                <a16:creationId xmlns:a16="http://schemas.microsoft.com/office/drawing/2014/main" id="{0E22CCA6-5034-7E42-8A35-D259F9E6BF0D}"/>
              </a:ext>
            </a:extLst>
          </p:cNvPr>
          <p:cNvSpPr txBox="1"/>
          <p:nvPr/>
        </p:nvSpPr>
        <p:spPr>
          <a:xfrm>
            <a:off x="7950631" y="1534332"/>
            <a:ext cx="3378630" cy="14619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Aft>
                <a:spcPts val="600"/>
              </a:spcAft>
            </a:pPr>
            <a:r>
              <a:rPr lang="it-IT" sz="3200" dirty="0">
                <a:solidFill>
                  <a:schemeClr val="accent1">
                    <a:lumMod val="75000"/>
                  </a:schemeClr>
                </a:solidFill>
              </a:rPr>
              <a:t>LA PROVA DEL</a:t>
            </a:r>
          </a:p>
          <a:p>
            <a:r>
              <a:rPr lang="it-IT" sz="3600" dirty="0">
                <a:solidFill>
                  <a:schemeClr val="accent1">
                    <a:lumMod val="75000"/>
                  </a:schemeClr>
                </a:solidFill>
              </a:rPr>
              <a:t>2017</a:t>
            </a:r>
            <a:endParaRPr lang="it-IT" sz="2800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155951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>
            <a:extLst>
              <a:ext uri="{FF2B5EF4-FFF2-40B4-BE49-F238E27FC236}">
                <a16:creationId xmlns:a16="http://schemas.microsoft.com/office/drawing/2014/main" id="{825B3826-6205-9947-B74D-CE12FE85628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6776" y="1996829"/>
            <a:ext cx="10607395" cy="3137879"/>
          </a:xfrm>
          <a:prstGeom prst="rect">
            <a:avLst/>
          </a:prstGeom>
          <a:ln w="12700">
            <a:solidFill>
              <a:schemeClr val="accent1">
                <a:lumMod val="75000"/>
              </a:schemeClr>
            </a:solidFill>
          </a:ln>
        </p:spPr>
      </p:pic>
      <p:sp>
        <p:nvSpPr>
          <p:cNvPr id="6" name="CasellaDiTesto 5">
            <a:extLst>
              <a:ext uri="{FF2B5EF4-FFF2-40B4-BE49-F238E27FC236}">
                <a16:creationId xmlns:a16="http://schemas.microsoft.com/office/drawing/2014/main" id="{6341B38F-68E3-7F42-B1E7-B27C246AA640}"/>
              </a:ext>
            </a:extLst>
          </p:cNvPr>
          <p:cNvSpPr txBox="1"/>
          <p:nvPr/>
        </p:nvSpPr>
        <p:spPr>
          <a:xfrm>
            <a:off x="2180492" y="826477"/>
            <a:ext cx="550398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200" dirty="0">
                <a:solidFill>
                  <a:schemeClr val="accent1">
                    <a:lumMod val="75000"/>
                  </a:schemeClr>
                </a:solidFill>
              </a:rPr>
              <a:t>IL RIASSUNTO</a:t>
            </a:r>
          </a:p>
        </p:txBody>
      </p:sp>
    </p:spTree>
    <p:extLst>
      <p:ext uri="{BB962C8B-B14F-4D97-AF65-F5344CB8AC3E}">
        <p14:creationId xmlns:p14="http://schemas.microsoft.com/office/powerpoint/2010/main" val="183291741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>
            <a:extLst>
              <a:ext uri="{FF2B5EF4-FFF2-40B4-BE49-F238E27FC236}">
                <a16:creationId xmlns:a16="http://schemas.microsoft.com/office/drawing/2014/main" id="{D825E2F6-15E4-CB44-996E-114DB086EEF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3134" b="32112"/>
          <a:stretch/>
        </p:blipFill>
        <p:spPr>
          <a:xfrm>
            <a:off x="1159323" y="718877"/>
            <a:ext cx="6865623" cy="5400569"/>
          </a:xfrm>
          <a:prstGeom prst="rect">
            <a:avLst/>
          </a:prstGeom>
          <a:ln w="12700">
            <a:solidFill>
              <a:schemeClr val="accent1">
                <a:lumMod val="75000"/>
              </a:schemeClr>
            </a:solidFill>
          </a:ln>
        </p:spPr>
      </p:pic>
      <p:sp>
        <p:nvSpPr>
          <p:cNvPr id="4" name="CasellaDiTesto 3">
            <a:extLst>
              <a:ext uri="{FF2B5EF4-FFF2-40B4-BE49-F238E27FC236}">
                <a16:creationId xmlns:a16="http://schemas.microsoft.com/office/drawing/2014/main" id="{BD390612-CD58-A445-9236-4BFA810727E1}"/>
              </a:ext>
            </a:extLst>
          </p:cNvPr>
          <p:cNvSpPr txBox="1"/>
          <p:nvPr/>
        </p:nvSpPr>
        <p:spPr>
          <a:xfrm>
            <a:off x="8159262" y="1657346"/>
            <a:ext cx="3059723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it-IT" sz="3200" dirty="0">
                <a:solidFill>
                  <a:schemeClr val="accent1">
                    <a:lumMod val="75000"/>
                  </a:schemeClr>
                </a:solidFill>
              </a:rPr>
              <a:t>IL LESSICO</a:t>
            </a:r>
          </a:p>
        </p:txBody>
      </p:sp>
    </p:spTree>
    <p:extLst>
      <p:ext uri="{BB962C8B-B14F-4D97-AF65-F5344CB8AC3E}">
        <p14:creationId xmlns:p14="http://schemas.microsoft.com/office/powerpoint/2010/main" val="158350140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0976017-819D-384B-B6EA-CF44E0E798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b="1" dirty="0">
                <a:solidFill>
                  <a:schemeClr val="accent1">
                    <a:lumMod val="75000"/>
                  </a:schemeClr>
                </a:solidFill>
              </a:rPr>
              <a:t>L’ENTE ORGANIZZATORE</a:t>
            </a:r>
          </a:p>
        </p:txBody>
      </p:sp>
      <p:pic>
        <p:nvPicPr>
          <p:cNvPr id="6" name="Segnaposto immagine 5">
            <a:extLst>
              <a:ext uri="{FF2B5EF4-FFF2-40B4-BE49-F238E27FC236}">
                <a16:creationId xmlns:a16="http://schemas.microsoft.com/office/drawing/2014/main" id="{B381780E-9326-304F-B795-398187FA3209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/>
          <a:stretch>
            <a:fillRect/>
          </a:stretch>
        </p:blipFill>
        <p:spPr>
          <a:xfrm>
            <a:off x="2630387" y="960480"/>
            <a:ext cx="6939694" cy="3742830"/>
          </a:xfrm>
          <a:prstGeom prst="rect">
            <a:avLst/>
          </a:prstGeom>
        </p:spPr>
      </p:pic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2AE631B6-CD81-2942-BD08-0274769C3C84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 anchor="ctr">
            <a:normAutofit/>
          </a:bodyPr>
          <a:lstStyle/>
          <a:p>
            <a:r>
              <a:rPr lang="it-IT" sz="1800" dirty="0">
                <a:solidFill>
                  <a:schemeClr val="accent1">
                    <a:lumMod val="75000"/>
                  </a:schemeClr>
                </a:solidFill>
              </a:rPr>
              <a:t>CONSULTA UNIVERSITARIA DI STUDI LATINI </a:t>
            </a:r>
          </a:p>
        </p:txBody>
      </p:sp>
    </p:spTree>
    <p:extLst>
      <p:ext uri="{BB962C8B-B14F-4D97-AF65-F5344CB8AC3E}">
        <p14:creationId xmlns:p14="http://schemas.microsoft.com/office/powerpoint/2010/main" val="366251319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>
            <a:extLst>
              <a:ext uri="{FF2B5EF4-FFF2-40B4-BE49-F238E27FC236}">
                <a16:creationId xmlns:a16="http://schemas.microsoft.com/office/drawing/2014/main" id="{527B3810-38AB-6A43-B511-6219CBBC8D8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3100" b="28130"/>
          <a:stretch/>
        </p:blipFill>
        <p:spPr>
          <a:xfrm>
            <a:off x="864565" y="869795"/>
            <a:ext cx="6585106" cy="5230509"/>
          </a:xfrm>
          <a:prstGeom prst="rect">
            <a:avLst/>
          </a:prstGeom>
          <a:ln>
            <a:solidFill>
              <a:schemeClr val="accent1">
                <a:lumMod val="75000"/>
              </a:schemeClr>
            </a:solidFill>
          </a:ln>
        </p:spPr>
      </p:pic>
      <p:sp>
        <p:nvSpPr>
          <p:cNvPr id="4" name="CasellaDiTesto 3">
            <a:extLst>
              <a:ext uri="{FF2B5EF4-FFF2-40B4-BE49-F238E27FC236}">
                <a16:creationId xmlns:a16="http://schemas.microsoft.com/office/drawing/2014/main" id="{663EA79C-0927-E442-810A-B4F31F11C088}"/>
              </a:ext>
            </a:extLst>
          </p:cNvPr>
          <p:cNvSpPr txBox="1"/>
          <p:nvPr/>
        </p:nvSpPr>
        <p:spPr>
          <a:xfrm>
            <a:off x="7611035" y="1627094"/>
            <a:ext cx="3133165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dirty="0">
                <a:solidFill>
                  <a:schemeClr val="accent1">
                    <a:lumMod val="75000"/>
                  </a:schemeClr>
                </a:solidFill>
              </a:rPr>
              <a:t>ELEMENTI DI COESIONE: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it-IT" sz="2400" dirty="0">
                <a:solidFill>
                  <a:schemeClr val="accent1">
                    <a:lumMod val="75000"/>
                  </a:schemeClr>
                </a:solidFill>
              </a:rPr>
              <a:t>AGGETTIVI E PRONOMI DIMOSTRATIVI DETERMINATIVI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it-IT" sz="2400" dirty="0">
                <a:solidFill>
                  <a:schemeClr val="accent1">
                    <a:lumMod val="75000"/>
                  </a:schemeClr>
                </a:solidFill>
              </a:rPr>
              <a:t>AVVERBI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it-IT" sz="2400" dirty="0">
                <a:solidFill>
                  <a:schemeClr val="accent1">
                    <a:lumMod val="75000"/>
                  </a:schemeClr>
                </a:solidFill>
              </a:rPr>
              <a:t>CONGIUNZIONI</a:t>
            </a:r>
          </a:p>
        </p:txBody>
      </p:sp>
    </p:spTree>
    <p:extLst>
      <p:ext uri="{BB962C8B-B14F-4D97-AF65-F5344CB8AC3E}">
        <p14:creationId xmlns:p14="http://schemas.microsoft.com/office/powerpoint/2010/main" val="134752897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>
            <a:extLst>
              <a:ext uri="{FF2B5EF4-FFF2-40B4-BE49-F238E27FC236}">
                <a16:creationId xmlns:a16="http://schemas.microsoft.com/office/drawing/2014/main" id="{4B538310-EA8B-F444-BD95-8492A940229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51054" y="778060"/>
            <a:ext cx="7781811" cy="5313457"/>
          </a:xfrm>
          <a:prstGeom prst="rect">
            <a:avLst/>
          </a:prstGeom>
          <a:ln>
            <a:solidFill>
              <a:schemeClr val="accent1">
                <a:lumMod val="75000"/>
              </a:schemeClr>
            </a:solidFill>
          </a:ln>
        </p:spPr>
      </p:pic>
      <p:sp>
        <p:nvSpPr>
          <p:cNvPr id="4" name="CasellaDiTesto 3">
            <a:extLst>
              <a:ext uri="{FF2B5EF4-FFF2-40B4-BE49-F238E27FC236}">
                <a16:creationId xmlns:a16="http://schemas.microsoft.com/office/drawing/2014/main" id="{5ABF6508-7D84-F346-8D9F-DDA8AE605770}"/>
              </a:ext>
            </a:extLst>
          </p:cNvPr>
          <p:cNvSpPr txBox="1"/>
          <p:nvPr/>
        </p:nvSpPr>
        <p:spPr>
          <a:xfrm>
            <a:off x="9251576" y="2138082"/>
            <a:ext cx="207084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dirty="0">
                <a:solidFill>
                  <a:schemeClr val="accent1">
                    <a:lumMod val="75000"/>
                  </a:schemeClr>
                </a:solidFill>
              </a:rPr>
              <a:t>VERO O FALSO?</a:t>
            </a:r>
          </a:p>
        </p:txBody>
      </p:sp>
    </p:spTree>
    <p:extLst>
      <p:ext uri="{BB962C8B-B14F-4D97-AF65-F5344CB8AC3E}">
        <p14:creationId xmlns:p14="http://schemas.microsoft.com/office/powerpoint/2010/main" val="201094468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>
            <a:extLst>
              <a:ext uri="{FF2B5EF4-FFF2-40B4-BE49-F238E27FC236}">
                <a16:creationId xmlns:a16="http://schemas.microsoft.com/office/drawing/2014/main" id="{67EF51DF-9CA6-ED43-9649-DCF1BAF03A9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3486" y="756424"/>
            <a:ext cx="9608247" cy="2712917"/>
          </a:xfrm>
          <a:prstGeom prst="rect">
            <a:avLst/>
          </a:prstGeom>
          <a:ln>
            <a:solidFill>
              <a:schemeClr val="accent1">
                <a:lumMod val="75000"/>
              </a:schemeClr>
            </a:solidFill>
          </a:ln>
        </p:spPr>
      </p:pic>
      <p:pic>
        <p:nvPicPr>
          <p:cNvPr id="5" name="Immagine 4">
            <a:extLst>
              <a:ext uri="{FF2B5EF4-FFF2-40B4-BE49-F238E27FC236}">
                <a16:creationId xmlns:a16="http://schemas.microsoft.com/office/drawing/2014/main" id="{DC007F82-6786-E045-B797-434EE99B5C9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61758" y="3321424"/>
            <a:ext cx="8467159" cy="2771897"/>
          </a:xfrm>
          <a:prstGeom prst="rect">
            <a:avLst/>
          </a:prstGeom>
          <a:ln>
            <a:solidFill>
              <a:schemeClr val="accent1">
                <a:lumMod val="7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82667086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>
            <a:extLst>
              <a:ext uri="{FF2B5EF4-FFF2-40B4-BE49-F238E27FC236}">
                <a16:creationId xmlns:a16="http://schemas.microsoft.com/office/drawing/2014/main" id="{A8CF6431-4A49-094B-BA63-B9E8446B4B4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2886" y="947605"/>
            <a:ext cx="10160327" cy="5063230"/>
          </a:xfrm>
          <a:prstGeom prst="rect">
            <a:avLst/>
          </a:prstGeom>
          <a:ln w="19050" cmpd="dbl">
            <a:solidFill>
              <a:schemeClr val="accent1">
                <a:lumMod val="7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154199477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810DDA1F-A181-C54D-84D0-62A671375D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sz="5400" dirty="0">
                <a:solidFill>
                  <a:schemeClr val="accent1">
                    <a:lumMod val="75000"/>
                  </a:schemeClr>
                </a:solidFill>
              </a:rPr>
              <a:t>LIVELLO B2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C4E0A206-2426-2A4D-8944-EC758E1E845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 anchor="ctr">
            <a:normAutofit/>
          </a:bodyPr>
          <a:lstStyle/>
          <a:p>
            <a:r>
              <a:rPr lang="it-IT" sz="3200" dirty="0">
                <a:solidFill>
                  <a:schemeClr val="accent1">
                    <a:lumMod val="75000"/>
                  </a:schemeClr>
                </a:solidFill>
              </a:rPr>
              <a:t>LINEE GENERALI</a:t>
            </a:r>
          </a:p>
        </p:txBody>
      </p:sp>
    </p:spTree>
    <p:extLst>
      <p:ext uri="{BB962C8B-B14F-4D97-AF65-F5344CB8AC3E}">
        <p14:creationId xmlns:p14="http://schemas.microsoft.com/office/powerpoint/2010/main" val="254681037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drap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740F1025-770E-0F45-80B7-A1E6917D4B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>
                <a:solidFill>
                  <a:schemeClr val="accent1">
                    <a:lumMod val="75000"/>
                  </a:schemeClr>
                </a:solidFill>
              </a:rPr>
              <a:t>LA PROVA 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F02B0568-F627-8B42-8416-A430EBF8B3B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just">
              <a:buNone/>
            </a:pPr>
            <a:r>
              <a:rPr lang="it-IT" dirty="0"/>
              <a:t>1° PARTE: gli esercizi sono i medesimi del livello B1, ma il testo è diverso</a:t>
            </a:r>
          </a:p>
          <a:p>
            <a:pPr marL="0" indent="0" algn="just">
              <a:buNone/>
            </a:pPr>
            <a:r>
              <a:rPr lang="it-IT" dirty="0"/>
              <a:t>2° PARTE: comprende due tipi di esercizi</a:t>
            </a:r>
          </a:p>
          <a:p>
            <a:pPr lvl="1" algn="just"/>
            <a:r>
              <a:rPr lang="it-IT" sz="2400" dirty="0"/>
              <a:t>TRADUZIONE di un testo che è il proseguo di quello proposto per l’analisi (senza dizionario)</a:t>
            </a:r>
          </a:p>
          <a:p>
            <a:pPr lvl="1" algn="just"/>
            <a:r>
              <a:rPr lang="it-IT" sz="2400" dirty="0"/>
              <a:t>PRODUZIONE di un testo a partire da un’immagine-stimolo e di lunghezza definita in un numero massimo di righe: la consegna-traccia è in latino e può avere anche un taglio argomentativo</a:t>
            </a:r>
          </a:p>
        </p:txBody>
      </p:sp>
    </p:spTree>
    <p:extLst>
      <p:ext uri="{BB962C8B-B14F-4D97-AF65-F5344CB8AC3E}">
        <p14:creationId xmlns:p14="http://schemas.microsoft.com/office/powerpoint/2010/main" val="248268000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magine 6">
            <a:extLst>
              <a:ext uri="{FF2B5EF4-FFF2-40B4-BE49-F238E27FC236}">
                <a16:creationId xmlns:a16="http://schemas.microsoft.com/office/drawing/2014/main" id="{BC52D038-A46A-CE42-BB7B-60E97764D62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6850" y="133350"/>
            <a:ext cx="11798300" cy="6591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842855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>
            <a:extLst>
              <a:ext uri="{FF2B5EF4-FFF2-40B4-BE49-F238E27FC236}">
                <a16:creationId xmlns:a16="http://schemas.microsoft.com/office/drawing/2014/main" id="{1668A059-4938-084D-B762-775FBDB978D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3252" b="4829"/>
          <a:stretch/>
        </p:blipFill>
        <p:spPr>
          <a:xfrm>
            <a:off x="1309643" y="541113"/>
            <a:ext cx="7565340" cy="5703570"/>
          </a:xfrm>
          <a:prstGeom prst="rect">
            <a:avLst/>
          </a:prstGeom>
          <a:ln>
            <a:solidFill>
              <a:schemeClr val="accent1">
                <a:lumMod val="7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407887311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8B82A2AD-3B5F-9D4C-9ECC-C97F03B943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88901" y="1003609"/>
            <a:ext cx="6241816" cy="668349"/>
          </a:xfrm>
        </p:spPr>
        <p:txBody>
          <a:bodyPr>
            <a:normAutofit/>
          </a:bodyPr>
          <a:lstStyle/>
          <a:p>
            <a:r>
              <a:rPr lang="it-IT" sz="3600" dirty="0">
                <a:solidFill>
                  <a:schemeClr val="accent1">
                    <a:lumMod val="75000"/>
                  </a:schemeClr>
                </a:solidFill>
              </a:rPr>
              <a:t>LIVELLO B2</a:t>
            </a:r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BE70A7B6-0E35-D14C-BF81-256FD76C9FD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092820" y="1883832"/>
            <a:ext cx="6444395" cy="4026314"/>
          </a:xfrm>
        </p:spPr>
        <p:txBody>
          <a:bodyPr anchor="ctr">
            <a:normAutofit/>
          </a:bodyPr>
          <a:lstStyle/>
          <a:p>
            <a:pPr algn="just"/>
            <a:r>
              <a:rPr lang="it-IT" sz="2800" dirty="0"/>
              <a:t>La prova per questo livello si tiene in 2 sedi: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it-IT" sz="2800" dirty="0"/>
              <a:t>a MILANO presso il liceo CARDUCCI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it-IT" sz="2800" dirty="0"/>
              <a:t>a BRESCIA presso l’UNIVERSITA’ CATTOLICA</a:t>
            </a:r>
          </a:p>
          <a:p>
            <a:pPr algn="just"/>
            <a:r>
              <a:rPr lang="it-IT" sz="2800" dirty="0"/>
              <a:t>I posti sono limitati a 100.</a:t>
            </a:r>
          </a:p>
          <a:p>
            <a:pPr algn="just"/>
            <a:r>
              <a:rPr lang="it-IT" sz="2800" dirty="0"/>
              <a:t>La durata della prova è di 2 h. 30 m.</a:t>
            </a:r>
          </a:p>
        </p:txBody>
      </p:sp>
      <p:pic>
        <p:nvPicPr>
          <p:cNvPr id="10" name="Segnaposto immagine 9">
            <a:extLst>
              <a:ext uri="{FF2B5EF4-FFF2-40B4-BE49-F238E27FC236}">
                <a16:creationId xmlns:a16="http://schemas.microsoft.com/office/drawing/2014/main" id="{8B491F75-3916-F141-BB5B-11D574D1B23E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/>
          <a:stretch>
            <a:fillRect/>
          </a:stretch>
        </p:blipFill>
        <p:spPr>
          <a:xfrm>
            <a:off x="7730716" y="1883831"/>
            <a:ext cx="3736383" cy="37363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345780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99B6A47E-85DC-0D4C-A0FD-2DAA8F18AF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>
                <a:solidFill>
                  <a:schemeClr val="accent1">
                    <a:lumMod val="75000"/>
                  </a:schemeClr>
                </a:solidFill>
              </a:rPr>
              <a:t>COME PREPARARSI?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AD8DF75C-2B16-FD42-9DED-7A6925CD77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5400" y="2556931"/>
            <a:ext cx="9704293" cy="3548033"/>
          </a:xfrm>
        </p:spPr>
        <p:txBody>
          <a:bodyPr/>
          <a:lstStyle/>
          <a:p>
            <a:r>
              <a:rPr lang="it-IT" dirty="0"/>
              <a:t>Eseguendo le prove degli anni precedenti</a:t>
            </a:r>
          </a:p>
          <a:p>
            <a:r>
              <a:rPr lang="it-IT" dirty="0"/>
              <a:t>Rinforzando le proprie conoscenze lessicali e grammaticali </a:t>
            </a:r>
          </a:p>
          <a:p>
            <a:pPr algn="just"/>
            <a:r>
              <a:rPr lang="it-IT" dirty="0"/>
              <a:t>Ampliando il proprio vocabolario attraverso letture di testi in latino, anche con traduzione a fianco</a:t>
            </a:r>
          </a:p>
          <a:p>
            <a:pPr marL="0" indent="0" algn="just">
              <a:buNone/>
            </a:pPr>
            <a:endParaRPr lang="it-IT" dirty="0"/>
          </a:p>
          <a:p>
            <a:pPr marL="0" indent="0" algn="just">
              <a:buNone/>
            </a:pPr>
            <a:endParaRPr lang="it-IT" dirty="0"/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9E853A2D-080E-4549-BF14-333713BD162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56610" y="4245884"/>
            <a:ext cx="2792507" cy="1737560"/>
          </a:xfrm>
          <a:prstGeom prst="rect">
            <a:avLst/>
          </a:prstGeom>
          <a:ln>
            <a:solidFill>
              <a:schemeClr val="accent1">
                <a:lumMod val="7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231299121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A94126CC-3AC5-1E40-A433-5A8806E838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>
                <a:solidFill>
                  <a:schemeClr val="accent1">
                    <a:lumMod val="75000"/>
                  </a:schemeClr>
                </a:solidFill>
              </a:rPr>
              <a:t>CHE COS’È?  PERCHÉ?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E767567B-55A3-AD46-B46F-8CF8B5B03B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5401" y="2494722"/>
            <a:ext cx="9707216" cy="3511162"/>
          </a:xfrm>
        </p:spPr>
        <p:txBody>
          <a:bodyPr/>
          <a:lstStyle/>
          <a:p>
            <a:r>
              <a:rPr lang="it-IT" dirty="0"/>
              <a:t>un TEST sul modello di quelli per le lingue moderne (IELTS Cambridge)</a:t>
            </a:r>
          </a:p>
          <a:p>
            <a:r>
              <a:rPr lang="it-IT" dirty="0"/>
              <a:t>per misurare il livello di competenza linguistica in latino</a:t>
            </a:r>
          </a:p>
          <a:p>
            <a:r>
              <a:rPr lang="it-IT" dirty="0"/>
              <a:t>non è una competizione: non ci sono vincitori, ma semplicemente si supera una prova e si ottiene un attestato</a:t>
            </a:r>
          </a:p>
          <a:p>
            <a:r>
              <a:rPr lang="it-IT" dirty="0"/>
              <a:t>l’attestato indica il livello di padronanza del latino che si è raggiunto:</a:t>
            </a:r>
          </a:p>
          <a:p>
            <a:pPr marL="0" indent="0">
              <a:buNone/>
            </a:pPr>
            <a:endParaRPr lang="it-IT" dirty="0"/>
          </a:p>
        </p:txBody>
      </p:sp>
      <p:graphicFrame>
        <p:nvGraphicFramePr>
          <p:cNvPr id="4" name="Tabella 3">
            <a:extLst>
              <a:ext uri="{FF2B5EF4-FFF2-40B4-BE49-F238E27FC236}">
                <a16:creationId xmlns:a16="http://schemas.microsoft.com/office/drawing/2014/main" id="{7407BC9E-DD23-C940-85BA-8DAFD161A0E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63085327"/>
              </p:ext>
            </p:extLst>
          </p:nvPr>
        </p:nvGraphicFramePr>
        <p:xfrm>
          <a:off x="3240156" y="4969564"/>
          <a:ext cx="4283766" cy="1036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41883">
                  <a:extLst>
                    <a:ext uri="{9D8B030D-6E8A-4147-A177-3AD203B41FA5}">
                      <a16:colId xmlns:a16="http://schemas.microsoft.com/office/drawing/2014/main" val="3366370570"/>
                    </a:ext>
                  </a:extLst>
                </a:gridCol>
                <a:gridCol w="2141883">
                  <a:extLst>
                    <a:ext uri="{9D8B030D-6E8A-4147-A177-3AD203B41FA5}">
                      <a16:colId xmlns:a16="http://schemas.microsoft.com/office/drawing/2014/main" val="1367294532"/>
                    </a:ext>
                  </a:extLst>
                </a:gridCol>
              </a:tblGrid>
              <a:tr h="453151">
                <a:tc>
                  <a:txBody>
                    <a:bodyPr/>
                    <a:lstStyle/>
                    <a:p>
                      <a:r>
                        <a:rPr lang="it-IT" sz="2800" dirty="0"/>
                        <a:t>A1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2800" dirty="0"/>
                        <a:t>A2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57592596"/>
                  </a:ext>
                </a:extLst>
              </a:tr>
              <a:tr h="453151">
                <a:tc>
                  <a:txBody>
                    <a:bodyPr/>
                    <a:lstStyle/>
                    <a:p>
                      <a:r>
                        <a:rPr lang="it-IT" sz="2800" b="1" dirty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B1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2800" b="1" dirty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B2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1005967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1638088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drap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>
            <a:extLst>
              <a:ext uri="{FF2B5EF4-FFF2-40B4-BE49-F238E27FC236}">
                <a16:creationId xmlns:a16="http://schemas.microsoft.com/office/drawing/2014/main" id="{2112E780-960F-4E4F-BBC2-6EDBAE140AB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3649" y="978195"/>
            <a:ext cx="10345598" cy="464005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69539865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drap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mph" presetSubtype="0" fill="remove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250" autoRev="1" fill="remove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7" dur="250" autoRev="1" fill="remove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8" dur="250" autoRev="1" fill="remove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250" autoRev="1" fill="remove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500" tmFilter="0, 0; .2, .5; .8, .5; 1, 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" dur="250" autoRev="1" fill="hold"/>
                                        <p:tgtEl>
                                          <p:spTgt spid="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F256BB8D-6B07-364C-8D43-EB4A625F3C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sz="5400" dirty="0">
                <a:solidFill>
                  <a:schemeClr val="accent1">
                    <a:lumMod val="75000"/>
                  </a:schemeClr>
                </a:solidFill>
              </a:rPr>
              <a:t>LIVELLO A1 – A2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4102BF8E-FEC8-6F41-80DB-CC167B9DB2D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 anchor="ctr">
            <a:normAutofit/>
          </a:bodyPr>
          <a:lstStyle/>
          <a:p>
            <a:r>
              <a:rPr lang="it-IT" sz="3600" dirty="0">
                <a:solidFill>
                  <a:schemeClr val="accent1">
                    <a:lumMod val="75000"/>
                  </a:schemeClr>
                </a:solidFill>
              </a:rPr>
              <a:t>PANORAMICA </a:t>
            </a:r>
          </a:p>
        </p:txBody>
      </p:sp>
    </p:spTree>
    <p:extLst>
      <p:ext uri="{BB962C8B-B14F-4D97-AF65-F5344CB8AC3E}">
        <p14:creationId xmlns:p14="http://schemas.microsoft.com/office/powerpoint/2010/main" val="314912541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27B62E1D-E644-D44E-A9A0-907F981FA3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>
                <a:solidFill>
                  <a:schemeClr val="accent1">
                    <a:lumMod val="75000"/>
                  </a:schemeClr>
                </a:solidFill>
              </a:rPr>
              <a:t>LIVELLO A1- A2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26CD4303-E982-0A41-AD05-1BD4B95A9BA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it-IT" dirty="0"/>
              <a:t>la prova per i due livelli è unica: si consegue il livello A2 se si svolge correttamente anche la seconda parte</a:t>
            </a:r>
          </a:p>
          <a:p>
            <a:r>
              <a:rPr lang="it-IT" dirty="0"/>
              <a:t>Durata: 1h. 30 m. senza dizionario (nel pomeriggio)</a:t>
            </a:r>
          </a:p>
          <a:p>
            <a:r>
              <a:rPr lang="it-IT" dirty="0"/>
              <a:t>Sede di svolgimento: Liceo «</a:t>
            </a:r>
            <a:r>
              <a:rPr lang="it-IT" dirty="0" err="1"/>
              <a:t>M.Curie</a:t>
            </a:r>
            <a:r>
              <a:rPr lang="it-IT" dirty="0"/>
              <a:t>» di Meda</a:t>
            </a:r>
          </a:p>
          <a:p>
            <a:r>
              <a:rPr lang="it-IT" dirty="0"/>
              <a:t>Classi del 1° biennio del liceo classico e del 2° biennio dello scientifico</a:t>
            </a:r>
          </a:p>
          <a:p>
            <a:pPr algn="just"/>
            <a:r>
              <a:rPr lang="it-IT" dirty="0"/>
              <a:t>È possibile affrontare la prova anche in 2° liceo scientifico con lezioni integrative per gli argomenti non ancora studiati</a:t>
            </a:r>
          </a:p>
        </p:txBody>
      </p:sp>
    </p:spTree>
    <p:extLst>
      <p:ext uri="{BB962C8B-B14F-4D97-AF65-F5344CB8AC3E}">
        <p14:creationId xmlns:p14="http://schemas.microsoft.com/office/powerpoint/2010/main" val="79982060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5A39B412-0E83-F642-8F37-A48A73F0DA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>
                <a:solidFill>
                  <a:schemeClr val="accent1">
                    <a:lumMod val="75000"/>
                  </a:schemeClr>
                </a:solidFill>
              </a:rPr>
              <a:t>LIVELLO A1: GLI ESERCIZI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50E9C213-FF66-ED48-855C-221E563D692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it-IT" dirty="0"/>
              <a:t>Lettura e comprensione di un testo in lingua latina</a:t>
            </a:r>
          </a:p>
          <a:p>
            <a:pPr marL="562950" lvl="1" algn="just"/>
            <a:r>
              <a:rPr lang="it-IT" dirty="0"/>
              <a:t>Parafrasi: completare un riassunto in latino del brano scegliendo le parole esatte tra un elenco di proposte (tra cui ci sono anche parole non necessarie)</a:t>
            </a:r>
          </a:p>
          <a:p>
            <a:pPr marL="562950" lvl="1" algn="just"/>
            <a:r>
              <a:rPr lang="it-IT" dirty="0"/>
              <a:t>Quesiti del tipo Vero/Falso relativi ai contenuti del brano</a:t>
            </a:r>
          </a:p>
          <a:p>
            <a:pPr marL="562950" lvl="1" algn="just"/>
            <a:r>
              <a:rPr lang="it-IT" dirty="0"/>
              <a:t>Quesiti a scelta multipla relativi sia ai contenuti sia alla morfologia-sintassi (grammatica)</a:t>
            </a:r>
          </a:p>
          <a:p>
            <a:pPr marL="562950" lvl="1" algn="just"/>
            <a:r>
              <a:rPr lang="it-IT" dirty="0"/>
              <a:t>Trasformazione di proposizioni subordinate in base alle richieste </a:t>
            </a:r>
          </a:p>
        </p:txBody>
      </p:sp>
    </p:spTree>
    <p:extLst>
      <p:ext uri="{BB962C8B-B14F-4D97-AF65-F5344CB8AC3E}">
        <p14:creationId xmlns:p14="http://schemas.microsoft.com/office/powerpoint/2010/main" val="48304610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38FEBF53-7E1A-3849-901F-CCD0E4B0C1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>
                <a:solidFill>
                  <a:schemeClr val="accent1">
                    <a:lumMod val="75000"/>
                  </a:schemeClr>
                </a:solidFill>
              </a:rPr>
              <a:t>LIVELLO A2: L’ESERCIZIO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63EBDDAF-FA32-C040-8FDF-8774542480A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it-IT" dirty="0"/>
              <a:t>In coda alla prova relativa al Livello A1 è presente un ultimo esercizio:</a:t>
            </a:r>
          </a:p>
          <a:p>
            <a:pPr marL="526950" lvl="1" algn="just"/>
            <a:r>
              <a:rPr lang="it-IT" sz="2400" dirty="0"/>
              <a:t>Inserire le parole mancanti flettendole nel modo adeguato in un testo che è il proseguo di quello analizzato :</a:t>
            </a:r>
          </a:p>
          <a:p>
            <a:pPr marL="984150" lvl="2" algn="just"/>
            <a:r>
              <a:rPr lang="it-IT" sz="2400" dirty="0"/>
              <a:t>Declinazione di sostantivi e aggettivi di cui sono forniti Nominativo e Genitivo</a:t>
            </a:r>
          </a:p>
          <a:p>
            <a:pPr marL="984150" lvl="2" algn="just"/>
            <a:r>
              <a:rPr lang="it-IT" sz="2400" dirty="0"/>
              <a:t>Coniugazione di verbi di cui è fornito il paradigma</a:t>
            </a:r>
          </a:p>
        </p:txBody>
      </p:sp>
    </p:spTree>
    <p:extLst>
      <p:ext uri="{BB962C8B-B14F-4D97-AF65-F5344CB8AC3E}">
        <p14:creationId xmlns:p14="http://schemas.microsoft.com/office/powerpoint/2010/main" val="285273726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Immagine 14">
            <a:extLst>
              <a:ext uri="{FF2B5EF4-FFF2-40B4-BE49-F238E27FC236}">
                <a16:creationId xmlns:a16="http://schemas.microsoft.com/office/drawing/2014/main" id="{D67129B4-6013-BD40-AE39-146CFA772F1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biLevel thresh="75000"/>
            <a:extLst>
              <a:ext uri="{BEBA8EAE-BF5A-486C-A8C5-ECC9F3942E4B}">
                <a14:imgProps xmlns:a14="http://schemas.microsoft.com/office/drawing/2010/main">
                  <a14:imgLayer>
                    <a14:imgEffect>
                      <a14:saturation sat="66000"/>
                    </a14:imgEffect>
                  </a14:imgLayer>
                </a14:imgProps>
              </a:ext>
            </a:extLst>
          </a:blip>
          <a:srcRect t="9238" r="1076"/>
          <a:stretch/>
        </p:blipFill>
        <p:spPr>
          <a:xfrm>
            <a:off x="1688214" y="567557"/>
            <a:ext cx="6036889" cy="5693671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16" name="CasellaDiTesto 15">
            <a:extLst>
              <a:ext uri="{FF2B5EF4-FFF2-40B4-BE49-F238E27FC236}">
                <a16:creationId xmlns:a16="http://schemas.microsoft.com/office/drawing/2014/main" id="{85CA566E-365B-1542-926E-137975AA0D99}"/>
              </a:ext>
            </a:extLst>
          </p:cNvPr>
          <p:cNvSpPr txBox="1"/>
          <p:nvPr/>
        </p:nvSpPr>
        <p:spPr>
          <a:xfrm>
            <a:off x="7834184" y="1272746"/>
            <a:ext cx="342282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200" dirty="0">
                <a:solidFill>
                  <a:schemeClr val="accent1">
                    <a:lumMod val="75000"/>
                  </a:schemeClr>
                </a:solidFill>
              </a:rPr>
              <a:t>LA PROVA DEL 2017</a:t>
            </a:r>
            <a:endParaRPr lang="it-IT" sz="28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7" name="CasellaDiTesto 16">
            <a:extLst>
              <a:ext uri="{FF2B5EF4-FFF2-40B4-BE49-F238E27FC236}">
                <a16:creationId xmlns:a16="http://schemas.microsoft.com/office/drawing/2014/main" id="{54A71682-7A8E-FA48-A787-9AF9478BCAE3}"/>
              </a:ext>
            </a:extLst>
          </p:cNvPr>
          <p:cNvSpPr txBox="1"/>
          <p:nvPr/>
        </p:nvSpPr>
        <p:spPr>
          <a:xfrm>
            <a:off x="7982465" y="2829697"/>
            <a:ext cx="3472249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sz="2200" dirty="0"/>
              <a:t>Da notare: la spiegazione dei vocaboli di uso meno comune</a:t>
            </a:r>
          </a:p>
          <a:p>
            <a:endParaRPr lang="it-IT" sz="2400" dirty="0"/>
          </a:p>
        </p:txBody>
      </p:sp>
    </p:spTree>
    <p:extLst>
      <p:ext uri="{BB962C8B-B14F-4D97-AF65-F5344CB8AC3E}">
        <p14:creationId xmlns:p14="http://schemas.microsoft.com/office/powerpoint/2010/main" val="314919497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>
            <a:extLst>
              <a:ext uri="{FF2B5EF4-FFF2-40B4-BE49-F238E27FC236}">
                <a16:creationId xmlns:a16="http://schemas.microsoft.com/office/drawing/2014/main" id="{A1267585-4020-0247-884A-350D15CE432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0223" y="692321"/>
            <a:ext cx="8029986" cy="5040264"/>
          </a:xfrm>
          <a:prstGeom prst="rect">
            <a:avLst/>
          </a:prstGeom>
          <a:ln w="6350" cap="sq" cmpd="dbl">
            <a:solidFill>
              <a:schemeClr val="accent1">
                <a:lumMod val="75000"/>
              </a:schemeClr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4" name="CasellaDiTesto 3">
            <a:extLst>
              <a:ext uri="{FF2B5EF4-FFF2-40B4-BE49-F238E27FC236}">
                <a16:creationId xmlns:a16="http://schemas.microsoft.com/office/drawing/2014/main" id="{15571F22-C175-3E43-9001-D34AF1A0FAD7}"/>
              </a:ext>
            </a:extLst>
          </p:cNvPr>
          <p:cNvSpPr txBox="1"/>
          <p:nvPr/>
        </p:nvSpPr>
        <p:spPr>
          <a:xfrm>
            <a:off x="9179169" y="1452899"/>
            <a:ext cx="2110154" cy="40011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it-IT" sz="2000" b="1" dirty="0">
                <a:solidFill>
                  <a:schemeClr val="accent1">
                    <a:lumMod val="75000"/>
                  </a:schemeClr>
                </a:solidFill>
              </a:rPr>
              <a:t>LA PARAFRASI</a:t>
            </a:r>
          </a:p>
        </p:txBody>
      </p:sp>
    </p:spTree>
    <p:extLst>
      <p:ext uri="{BB962C8B-B14F-4D97-AF65-F5344CB8AC3E}">
        <p14:creationId xmlns:p14="http://schemas.microsoft.com/office/powerpoint/2010/main" val="11745692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o">
  <a:themeElements>
    <a:clrScheme name="Organico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AB946B"/>
      </a:accent1>
      <a:accent2>
        <a:srgbClr val="C04F32"/>
      </a:accent2>
      <a:accent3>
        <a:srgbClr val="DD8C3C"/>
      </a:accent3>
      <a:accent4>
        <a:srgbClr val="8E684C"/>
      </a:accent4>
      <a:accent5>
        <a:srgbClr val="CBAF62"/>
      </a:accent5>
      <a:accent6>
        <a:srgbClr val="803348"/>
      </a:accent6>
      <a:hlink>
        <a:srgbClr val="86724D"/>
      </a:hlink>
      <a:folHlink>
        <a:srgbClr val="B99E84"/>
      </a:folHlink>
    </a:clrScheme>
    <a:fontScheme name="Organico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o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A2BEDC8B-F191-493B-BA33-0F4F800A89D3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{ECA804ED-4308-ED4A-B837-D7A4F0BAD4F2}tf10001064</Template>
  <TotalTime>228</TotalTime>
  <Words>731</Words>
  <Application>Microsoft Macintosh PowerPoint</Application>
  <PresentationFormat>Widescreen</PresentationFormat>
  <Paragraphs>90</Paragraphs>
  <Slides>30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2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30</vt:i4>
      </vt:variant>
    </vt:vector>
  </HeadingPairs>
  <TitlesOfParts>
    <vt:vector size="33" baseType="lpstr">
      <vt:lpstr>Arial</vt:lpstr>
      <vt:lpstr>Garamond</vt:lpstr>
      <vt:lpstr>Organico</vt:lpstr>
      <vt:lpstr>CERTIFICAZIONE DI LINGUA LATINA</vt:lpstr>
      <vt:lpstr>L’ENTE ORGANIZZATORE</vt:lpstr>
      <vt:lpstr>CHE COS’È?  PERCHÉ?</vt:lpstr>
      <vt:lpstr>LIVELLO A1 – A2</vt:lpstr>
      <vt:lpstr>LIVELLO A1- A2</vt:lpstr>
      <vt:lpstr>LIVELLO A1: GLI ESERCIZI</vt:lpstr>
      <vt:lpstr>LIVELLO A2: L’ESERCIZIO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LE CONOSCENZE</vt:lpstr>
      <vt:lpstr>LIVELLO B1</vt:lpstr>
      <vt:lpstr>LIVELLO B1</vt:lpstr>
      <vt:lpstr>LIVELLO B1: GLI ESERCIZI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LIVELLO B2</vt:lpstr>
      <vt:lpstr>LA PROVA </vt:lpstr>
      <vt:lpstr>Presentazione standard di PowerPoint</vt:lpstr>
      <vt:lpstr>Presentazione standard di PowerPoint</vt:lpstr>
      <vt:lpstr>LIVELLO B2</vt:lpstr>
      <vt:lpstr>COME PREPARARSI?</vt:lpstr>
      <vt:lpstr>Presentazione standard di PowerPoint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CERTIFICAZIONE DI LINGUA LATINA</dc:title>
  <dc:creator>Alessandra Silva</dc:creator>
  <cp:lastModifiedBy>Alessandra Silva</cp:lastModifiedBy>
  <cp:revision>16</cp:revision>
  <dcterms:created xsi:type="dcterms:W3CDTF">2019-01-12T15:01:08Z</dcterms:created>
  <dcterms:modified xsi:type="dcterms:W3CDTF">2019-01-12T20:46:59Z</dcterms:modified>
</cp:coreProperties>
</file>