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1"/>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ABFF1-19E5-467A-ADC4-595F9E12349A}" type="datetimeFigureOut">
              <a:rPr lang="it-IT" smtClean="0"/>
              <a:t>12/05/2016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98D49-2871-4AA2-B5AE-07F979A347FE}" type="slidenum">
              <a:rPr lang="it-IT" smtClean="0"/>
              <a:t>‹N›</a:t>
            </a:fld>
            <a:endParaRPr lang="it-IT"/>
          </a:p>
        </p:txBody>
      </p:sp>
    </p:spTree>
    <p:extLst>
      <p:ext uri="{BB962C8B-B14F-4D97-AF65-F5344CB8AC3E}">
        <p14:creationId xmlns:p14="http://schemas.microsoft.com/office/powerpoint/2010/main" val="27326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a:t>
            </a:fld>
            <a:endParaRPr lang="it-IT" altLang="it-IT"/>
          </a:p>
        </p:txBody>
      </p:sp>
    </p:spTree>
    <p:extLst>
      <p:ext uri="{BB962C8B-B14F-4D97-AF65-F5344CB8AC3E}">
        <p14:creationId xmlns:p14="http://schemas.microsoft.com/office/powerpoint/2010/main" val="336641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11</a:t>
            </a:fld>
            <a:endParaRPr lang="it-IT" altLang="it-IT"/>
          </a:p>
        </p:txBody>
      </p:sp>
    </p:spTree>
    <p:extLst>
      <p:ext uri="{BB962C8B-B14F-4D97-AF65-F5344CB8AC3E}">
        <p14:creationId xmlns:p14="http://schemas.microsoft.com/office/powerpoint/2010/main" val="1374764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12</a:t>
            </a:fld>
            <a:endParaRPr lang="it-IT" altLang="it-IT"/>
          </a:p>
        </p:txBody>
      </p:sp>
    </p:spTree>
    <p:extLst>
      <p:ext uri="{BB962C8B-B14F-4D97-AF65-F5344CB8AC3E}">
        <p14:creationId xmlns:p14="http://schemas.microsoft.com/office/powerpoint/2010/main" val="124594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13</a:t>
            </a:fld>
            <a:endParaRPr lang="it-IT" altLang="it-IT"/>
          </a:p>
        </p:txBody>
      </p:sp>
    </p:spTree>
    <p:extLst>
      <p:ext uri="{BB962C8B-B14F-4D97-AF65-F5344CB8AC3E}">
        <p14:creationId xmlns:p14="http://schemas.microsoft.com/office/powerpoint/2010/main" val="207375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14</a:t>
            </a:fld>
            <a:endParaRPr lang="it-IT" altLang="it-IT"/>
          </a:p>
        </p:txBody>
      </p:sp>
    </p:spTree>
    <p:extLst>
      <p:ext uri="{BB962C8B-B14F-4D97-AF65-F5344CB8AC3E}">
        <p14:creationId xmlns:p14="http://schemas.microsoft.com/office/powerpoint/2010/main" val="126887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15</a:t>
            </a:fld>
            <a:endParaRPr lang="it-IT" altLang="it-IT"/>
          </a:p>
        </p:txBody>
      </p:sp>
    </p:spTree>
    <p:extLst>
      <p:ext uri="{BB962C8B-B14F-4D97-AF65-F5344CB8AC3E}">
        <p14:creationId xmlns:p14="http://schemas.microsoft.com/office/powerpoint/2010/main" val="367713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16</a:t>
            </a:fld>
            <a:endParaRPr lang="it-IT" altLang="it-IT"/>
          </a:p>
        </p:txBody>
      </p:sp>
    </p:spTree>
    <p:extLst>
      <p:ext uri="{BB962C8B-B14F-4D97-AF65-F5344CB8AC3E}">
        <p14:creationId xmlns:p14="http://schemas.microsoft.com/office/powerpoint/2010/main" val="121708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17</a:t>
            </a:fld>
            <a:endParaRPr lang="it-IT" altLang="it-IT"/>
          </a:p>
        </p:txBody>
      </p:sp>
    </p:spTree>
    <p:extLst>
      <p:ext uri="{BB962C8B-B14F-4D97-AF65-F5344CB8AC3E}">
        <p14:creationId xmlns:p14="http://schemas.microsoft.com/office/powerpoint/2010/main" val="381885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18</a:t>
            </a:fld>
            <a:endParaRPr lang="it-IT" altLang="it-IT"/>
          </a:p>
        </p:txBody>
      </p:sp>
    </p:spTree>
    <p:extLst>
      <p:ext uri="{BB962C8B-B14F-4D97-AF65-F5344CB8AC3E}">
        <p14:creationId xmlns:p14="http://schemas.microsoft.com/office/powerpoint/2010/main" val="377726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19</a:t>
            </a:fld>
            <a:endParaRPr lang="it-IT" altLang="it-IT"/>
          </a:p>
        </p:txBody>
      </p:sp>
    </p:spTree>
    <p:extLst>
      <p:ext uri="{BB962C8B-B14F-4D97-AF65-F5344CB8AC3E}">
        <p14:creationId xmlns:p14="http://schemas.microsoft.com/office/powerpoint/2010/main" val="369738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20</a:t>
            </a:fld>
            <a:endParaRPr lang="it-IT" altLang="it-IT"/>
          </a:p>
        </p:txBody>
      </p:sp>
    </p:spTree>
    <p:extLst>
      <p:ext uri="{BB962C8B-B14F-4D97-AF65-F5344CB8AC3E}">
        <p14:creationId xmlns:p14="http://schemas.microsoft.com/office/powerpoint/2010/main" val="230270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manifest of IAU Symposium 285, "New Horizons in Time Domain Astronomy", University of Oxford September 19-23, 2011</a:t>
            </a:r>
          </a:p>
          <a:p>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3</a:t>
            </a:fld>
            <a:endParaRPr lang="it-IT">
              <a:solidFill>
                <a:prstClr val="black"/>
              </a:solidFill>
            </a:endParaRPr>
          </a:p>
        </p:txBody>
      </p:sp>
    </p:spTree>
    <p:extLst>
      <p:ext uri="{BB962C8B-B14F-4D97-AF65-F5344CB8AC3E}">
        <p14:creationId xmlns:p14="http://schemas.microsoft.com/office/powerpoint/2010/main" val="258741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21</a:t>
            </a:fld>
            <a:endParaRPr lang="it-IT" altLang="it-IT"/>
          </a:p>
        </p:txBody>
      </p:sp>
    </p:spTree>
    <p:extLst>
      <p:ext uri="{BB962C8B-B14F-4D97-AF65-F5344CB8AC3E}">
        <p14:creationId xmlns:p14="http://schemas.microsoft.com/office/powerpoint/2010/main" val="3780592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22</a:t>
            </a:fld>
            <a:endParaRPr lang="it-IT" altLang="it-IT"/>
          </a:p>
        </p:txBody>
      </p:sp>
    </p:spTree>
    <p:extLst>
      <p:ext uri="{BB962C8B-B14F-4D97-AF65-F5344CB8AC3E}">
        <p14:creationId xmlns:p14="http://schemas.microsoft.com/office/powerpoint/2010/main" val="430556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23</a:t>
            </a:fld>
            <a:endParaRPr lang="it-IT" altLang="it-IT"/>
          </a:p>
        </p:txBody>
      </p:sp>
    </p:spTree>
    <p:extLst>
      <p:ext uri="{BB962C8B-B14F-4D97-AF65-F5344CB8AC3E}">
        <p14:creationId xmlns:p14="http://schemas.microsoft.com/office/powerpoint/2010/main" val="2148523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24</a:t>
            </a:fld>
            <a:endParaRPr lang="it-IT" altLang="it-IT"/>
          </a:p>
        </p:txBody>
      </p:sp>
    </p:spTree>
    <p:extLst>
      <p:ext uri="{BB962C8B-B14F-4D97-AF65-F5344CB8AC3E}">
        <p14:creationId xmlns:p14="http://schemas.microsoft.com/office/powerpoint/2010/main" val="1286064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25</a:t>
            </a:fld>
            <a:endParaRPr lang="it-IT" altLang="it-IT"/>
          </a:p>
        </p:txBody>
      </p:sp>
    </p:spTree>
    <p:extLst>
      <p:ext uri="{BB962C8B-B14F-4D97-AF65-F5344CB8AC3E}">
        <p14:creationId xmlns:p14="http://schemas.microsoft.com/office/powerpoint/2010/main" val="241008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26</a:t>
            </a:fld>
            <a:endParaRPr lang="it-IT" altLang="it-IT"/>
          </a:p>
        </p:txBody>
      </p:sp>
    </p:spTree>
    <p:extLst>
      <p:ext uri="{BB962C8B-B14F-4D97-AF65-F5344CB8AC3E}">
        <p14:creationId xmlns:p14="http://schemas.microsoft.com/office/powerpoint/2010/main" val="2979223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smtClean="0"/>
              <a:t>L'analisi è iniziata selezionando il transiente 6 di cui ci siamo occupate.</a:t>
            </a:r>
          </a:p>
          <a:p>
            <a:endParaRPr lang="it-IT" dirty="0" smtClean="0"/>
          </a:p>
          <a:p>
            <a:r>
              <a:rPr lang="it-IT" dirty="0" smtClean="0"/>
              <a:t>Osservando i dati della tabella, abbiamo constatato che la fonte osservata era un possibile candidato transiente </a:t>
            </a:r>
            <a:r>
              <a:rPr lang="it-IT" dirty="0" err="1" smtClean="0"/>
              <a:t>perchè</a:t>
            </a:r>
            <a:r>
              <a:rPr lang="it-IT" dirty="0" smtClean="0"/>
              <a:t> i valori di energia nel DET_ML totale superavano il valore minimo di 60 </a:t>
            </a:r>
            <a:r>
              <a:rPr lang="it-IT" dirty="0" err="1" smtClean="0"/>
              <a:t>keV</a:t>
            </a:r>
            <a:r>
              <a:rPr lang="it-IT" dirty="0" smtClean="0"/>
              <a:t>. Poi abbiamo deciso di selezionare solo lo strumento PN tra i tre strumenti che lavoravano in simultanea,  </a:t>
            </a:r>
            <a:r>
              <a:rPr lang="it-IT" dirty="0" err="1" smtClean="0"/>
              <a:t>poichè</a:t>
            </a:r>
            <a:r>
              <a:rPr lang="it-IT" dirty="0" smtClean="0"/>
              <a:t> era l'unico che riportava quantità di energia accettabili (circa 70 </a:t>
            </a:r>
            <a:r>
              <a:rPr lang="it-IT" dirty="0" err="1" smtClean="0"/>
              <a:t>keV</a:t>
            </a:r>
            <a:r>
              <a:rPr lang="it-IT" dirty="0" smtClean="0"/>
              <a:t>).</a:t>
            </a:r>
          </a:p>
          <a:p>
            <a:endParaRPr lang="it-IT" dirty="0" smtClean="0"/>
          </a:p>
          <a:p>
            <a:r>
              <a:rPr lang="it-IT" dirty="0" smtClean="0"/>
              <a:t>Abbiamo selezionato una banda di energia compresa tra 200 </a:t>
            </a:r>
            <a:r>
              <a:rPr lang="it-IT" dirty="0" err="1" smtClean="0"/>
              <a:t>eV</a:t>
            </a:r>
            <a:r>
              <a:rPr lang="it-IT" dirty="0" smtClean="0"/>
              <a:t> e 500 </a:t>
            </a:r>
            <a:r>
              <a:rPr lang="it-IT" dirty="0" err="1" smtClean="0"/>
              <a:t>eV</a:t>
            </a:r>
            <a:r>
              <a:rPr lang="it-IT" dirty="0" smtClean="0"/>
              <a:t>, in quanto i valori energetici rilevati erano piuttosto bassi.</a:t>
            </a:r>
          </a:p>
          <a:p>
            <a:endParaRPr lang="it-IT" dirty="0" smtClean="0"/>
          </a:p>
          <a:p>
            <a:r>
              <a:rPr lang="it-IT" dirty="0" smtClean="0"/>
              <a:t>Dopodiché abbiamo osservato l'immagine.</a:t>
            </a:r>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1248534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smtClean="0"/>
              <a:t>Per capire cosa avevamo trovato abbiamo analizzato la curva di luce. Considerando una zona di background (evidenziata dal cerchio verde e che corrisponde al fondo strumentale) ci siamo inoltre assicurate che lo spazio circostante non avesse interferito con la nostra fonte di raggi x o ne fosse stato addirittura la causa.</a:t>
            </a:r>
          </a:p>
          <a:p>
            <a:endParaRPr lang="it-IT" dirty="0" smtClean="0"/>
          </a:p>
          <a:p>
            <a:r>
              <a:rPr lang="it-IT" dirty="0" smtClean="0"/>
              <a:t>Come dimostrava l'immagine, ad un certo istante dell'osservazione, si era rilevato un notevole picco di energia che appariva sospetto in relazione al resto del grafico e al background.</a:t>
            </a:r>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28</a:t>
            </a:fld>
            <a:endParaRPr lang="it-IT">
              <a:solidFill>
                <a:prstClr val="black"/>
              </a:solidFill>
            </a:endParaRPr>
          </a:p>
        </p:txBody>
      </p:sp>
    </p:spTree>
    <p:extLst>
      <p:ext uri="{BB962C8B-B14F-4D97-AF65-F5344CB8AC3E}">
        <p14:creationId xmlns:p14="http://schemas.microsoft.com/office/powerpoint/2010/main" val="179205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29</a:t>
            </a:fld>
            <a:endParaRPr lang="it-IT" altLang="it-IT"/>
          </a:p>
        </p:txBody>
      </p:sp>
    </p:spTree>
    <p:extLst>
      <p:ext uri="{BB962C8B-B14F-4D97-AF65-F5344CB8AC3E}">
        <p14:creationId xmlns:p14="http://schemas.microsoft.com/office/powerpoint/2010/main" val="2008878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smtClean="0"/>
              <a:t>Per poter osservare in modo più chiaro la situazione abbiamo ingrandito il grafico, notando che effettivamente la curva di luce della sorgente assumeva valori di energia esorbitanti in un lasso brevissimo di tempo.</a:t>
            </a:r>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30</a:t>
            </a:fld>
            <a:endParaRPr lang="it-IT">
              <a:solidFill>
                <a:prstClr val="black"/>
              </a:solidFill>
            </a:endParaRPr>
          </a:p>
        </p:txBody>
      </p:sp>
    </p:spTree>
    <p:extLst>
      <p:ext uri="{BB962C8B-B14F-4D97-AF65-F5344CB8AC3E}">
        <p14:creationId xmlns:p14="http://schemas.microsoft.com/office/powerpoint/2010/main" val="90643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a:t>
            </a:fld>
            <a:endParaRPr lang="it-IT" altLang="it-IT"/>
          </a:p>
        </p:txBody>
      </p:sp>
    </p:spTree>
    <p:extLst>
      <p:ext uri="{BB962C8B-B14F-4D97-AF65-F5344CB8AC3E}">
        <p14:creationId xmlns:p14="http://schemas.microsoft.com/office/powerpoint/2010/main" val="3397387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smtClean="0"/>
              <a:t>Arrivate a questo punto dovevamo solo capire se il nostro candidato poteva essere davvero un transiente (e se si che cosa), oppure individuare la vera origine della scia luminosa.</a:t>
            </a:r>
          </a:p>
          <a:p>
            <a:endParaRPr lang="it-IT" dirty="0" smtClean="0"/>
          </a:p>
          <a:p>
            <a:r>
              <a:rPr lang="it-IT" dirty="0" smtClean="0"/>
              <a:t>La nostra prima ipotesi era che il candidato in realtà non fosse altro che un UFO, ovvero un oggetto volante non identificato, </a:t>
            </a:r>
            <a:r>
              <a:rPr lang="it-IT" dirty="0" err="1" smtClean="0"/>
              <a:t>poichè</a:t>
            </a:r>
            <a:r>
              <a:rPr lang="it-IT" dirty="0" smtClean="0"/>
              <a:t> non era possibile che in un tempo cosi breve un corpo celeste creasse una scia simile.</a:t>
            </a:r>
          </a:p>
          <a:p>
            <a:endParaRPr lang="it-IT" dirty="0" smtClean="0"/>
          </a:p>
          <a:p>
            <a:r>
              <a:rPr lang="it-IT" dirty="0" smtClean="0"/>
              <a:t>Ci siamo avvalse di </a:t>
            </a:r>
            <a:r>
              <a:rPr lang="it-IT" dirty="0" err="1" smtClean="0"/>
              <a:t>Simbad</a:t>
            </a:r>
            <a:r>
              <a:rPr lang="it-IT" dirty="0" smtClean="0"/>
              <a:t>, un programma che conteneva tutte sorgenti a raggi x scoperte fino ad oggi, per vedere se il nostro transiente fosse </a:t>
            </a:r>
            <a:r>
              <a:rPr lang="it-IT" dirty="0" err="1" smtClean="0"/>
              <a:t>gia</a:t>
            </a:r>
            <a:r>
              <a:rPr lang="it-IT" dirty="0" smtClean="0"/>
              <a:t> stato osservato in precedenza. </a:t>
            </a:r>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31</a:t>
            </a:fld>
            <a:endParaRPr lang="it-IT">
              <a:solidFill>
                <a:prstClr val="black"/>
              </a:solidFill>
            </a:endParaRPr>
          </a:p>
        </p:txBody>
      </p:sp>
    </p:spTree>
    <p:extLst>
      <p:ext uri="{BB962C8B-B14F-4D97-AF65-F5344CB8AC3E}">
        <p14:creationId xmlns:p14="http://schemas.microsoft.com/office/powerpoint/2010/main" val="3545420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r>
              <a:rPr lang="it-IT" dirty="0" smtClean="0"/>
              <a:t>Cos'era allora il nostro transiente? Un ufo? </a:t>
            </a:r>
          </a:p>
          <a:p>
            <a:endParaRPr lang="it-IT" dirty="0" smtClean="0"/>
          </a:p>
          <a:p>
            <a:r>
              <a:rPr lang="it-IT" dirty="0" smtClean="0"/>
              <a:t>In realtà dal grafico seguente, che indica di quanti </a:t>
            </a:r>
            <a:r>
              <a:rPr lang="it-IT" dirty="0" err="1" smtClean="0"/>
              <a:t>arcosecondi</a:t>
            </a:r>
            <a:r>
              <a:rPr lang="it-IT" dirty="0" smtClean="0"/>
              <a:t> si sono spostati i telescopi, abbiamo capito che l'anomalia che stavamo studiando era dovuta ad un movimento improvviso del </a:t>
            </a:r>
            <a:r>
              <a:rPr lang="it-IT" dirty="0" err="1" smtClean="0"/>
              <a:t>telesopio</a:t>
            </a:r>
            <a:r>
              <a:rPr lang="it-IT" dirty="0" smtClean="0"/>
              <a:t> stesso. Infatti è possibile che un pixel del CCD sia stato abbagliato per un istante causando una perdita di coordinate del cielo e una successiva rotazione dello strumento.</a:t>
            </a:r>
          </a:p>
          <a:p>
            <a:endParaRPr lang="it-IT" dirty="0" smtClean="0"/>
          </a:p>
          <a:p>
            <a:r>
              <a:rPr lang="it-IT" dirty="0" smtClean="0"/>
              <a:t>La parte del grafico da cui abbiamo tratto queste conclusioni è detta "</a:t>
            </a:r>
            <a:r>
              <a:rPr lang="it-IT" dirty="0" err="1" smtClean="0"/>
              <a:t>Change</a:t>
            </a:r>
            <a:r>
              <a:rPr lang="it-IT" dirty="0" smtClean="0"/>
              <a:t> in position angle" e considerandone lo zoom si nota una effettiva variazione di posizione.</a:t>
            </a:r>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solidFill>
                  <a:prstClr val="black"/>
                </a:solidFill>
              </a:rPr>
              <a:pPr/>
              <a:t>32</a:t>
            </a:fld>
            <a:endParaRPr lang="it-IT">
              <a:solidFill>
                <a:prstClr val="black"/>
              </a:solidFill>
            </a:endParaRPr>
          </a:p>
        </p:txBody>
      </p:sp>
    </p:spTree>
    <p:extLst>
      <p:ext uri="{BB962C8B-B14F-4D97-AF65-F5344CB8AC3E}">
        <p14:creationId xmlns:p14="http://schemas.microsoft.com/office/powerpoint/2010/main" val="1212244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nostra esperienza di astrofisici</a:t>
            </a:r>
            <a:r>
              <a:rPr lang="it-IT" baseline="0" dirty="0" smtClean="0"/>
              <a:t> è stata molto emozionante perché abbiamo potuto lavorare con dati reali utilizzando le medesime strumentazioni che usano i veri astrofisici di oggi. Purtroppo però non abbiamo avuto la fortuna di fare nuove scoperte.</a:t>
            </a:r>
          </a:p>
          <a:p>
            <a:r>
              <a:rPr lang="it-IT" baseline="0" dirty="0" smtClean="0"/>
              <a:t>Ma i veri astrofisici scoprono qualcosa?</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33</a:t>
            </a:fld>
            <a:endParaRPr lang="it-IT" altLang="it-IT"/>
          </a:p>
        </p:txBody>
      </p:sp>
    </p:spTree>
    <p:extLst>
      <p:ext uri="{BB962C8B-B14F-4D97-AF65-F5344CB8AC3E}">
        <p14:creationId xmlns:p14="http://schemas.microsoft.com/office/powerpoint/2010/main" val="1802236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Sì, ma con molto tempo a disposizione, molta fatica, molta pazienza e con duro </a:t>
            </a:r>
            <a:r>
              <a:rPr lang="it-IT" dirty="0" err="1" smtClean="0"/>
              <a:t>duro</a:t>
            </a:r>
            <a:r>
              <a:rPr lang="it-IT" dirty="0" smtClean="0"/>
              <a:t> lavoro.</a:t>
            </a:r>
          </a:p>
          <a:p>
            <a:r>
              <a:rPr lang="it-IT" dirty="0" smtClean="0"/>
              <a:t>La più recente scoperta avvenuta</a:t>
            </a:r>
            <a:r>
              <a:rPr lang="it-IT" baseline="0" dirty="0" smtClean="0"/>
              <a:t> nel progetto </a:t>
            </a:r>
            <a:r>
              <a:rPr lang="it-IT" baseline="0" dirty="0" err="1" smtClean="0"/>
              <a:t>EXTras</a:t>
            </a:r>
            <a:r>
              <a:rPr lang="it-IT" baseline="0" dirty="0" smtClean="0"/>
              <a:t> risale a dicembre 2015 ed è stata fatta da un ricercatore di Milano. </a:t>
            </a:r>
          </a:p>
          <a:p>
            <a:r>
              <a:rPr lang="it-IT" baseline="0" dirty="0" smtClean="0"/>
              <a:t>Il suo nome è molto complicato…</a:t>
            </a:r>
          </a:p>
          <a:p>
            <a:r>
              <a:rPr lang="it-IT" baseline="0" dirty="0" smtClean="0"/>
              <a:t>Si tratta della prima pulsar individuata nella </a:t>
            </a:r>
            <a:r>
              <a:rPr lang="it-IT" baseline="0" dirty="0" err="1" smtClean="0"/>
              <a:t>Galssia</a:t>
            </a:r>
            <a:r>
              <a:rPr lang="it-IT" baseline="0" dirty="0" smtClean="0"/>
              <a:t> Andromeda, a noi vicina. </a:t>
            </a:r>
          </a:p>
          <a:p>
            <a:r>
              <a:rPr lang="it-IT" baseline="0" dirty="0" smtClean="0"/>
              <a:t>Nella nostra Galassia si conoscono ormai molte Pulsar, ed erano molti anni che si cercava di individuarne anche in Andromeda.</a:t>
            </a:r>
          </a:p>
          <a:p>
            <a:r>
              <a:rPr lang="it-IT" dirty="0" smtClean="0"/>
              <a:t>Questa Pulsar</a:t>
            </a:r>
            <a:r>
              <a:rPr lang="it-IT" baseline="0" dirty="0" smtClean="0"/>
              <a:t> appare simile alla Pulsar Hercules X-1, una delle primissime sorgenti individuate dal satellite </a:t>
            </a:r>
            <a:r>
              <a:rPr lang="it-IT" baseline="0" dirty="0" err="1" smtClean="0"/>
              <a:t>Uhuru</a:t>
            </a:r>
            <a:r>
              <a:rPr lang="it-IT" baseline="0" dirty="0" smtClean="0"/>
              <a:t>, che poi ha segnato la storia dell’astronomia a RX. Chissà mai che questo sia di buon auspicio?...</a:t>
            </a:r>
            <a:endParaRPr lang="it-IT" dirty="0" smtClean="0"/>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34</a:t>
            </a:fld>
            <a:endParaRPr lang="it-IT" altLang="it-IT"/>
          </a:p>
        </p:txBody>
      </p:sp>
    </p:spTree>
    <p:extLst>
      <p:ext uri="{BB962C8B-B14F-4D97-AF65-F5344CB8AC3E}">
        <p14:creationId xmlns:p14="http://schemas.microsoft.com/office/powerpoint/2010/main" val="4262629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35</a:t>
            </a:fld>
            <a:endParaRPr lang="it-IT" altLang="it-IT"/>
          </a:p>
        </p:txBody>
      </p:sp>
    </p:spTree>
    <p:extLst>
      <p:ext uri="{BB962C8B-B14F-4D97-AF65-F5344CB8AC3E}">
        <p14:creationId xmlns:p14="http://schemas.microsoft.com/office/powerpoint/2010/main" val="305828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a:t>
            </a:fld>
            <a:endParaRPr lang="it-IT" altLang="it-IT"/>
          </a:p>
        </p:txBody>
      </p:sp>
    </p:spTree>
    <p:extLst>
      <p:ext uri="{BB962C8B-B14F-4D97-AF65-F5344CB8AC3E}">
        <p14:creationId xmlns:p14="http://schemas.microsoft.com/office/powerpoint/2010/main" val="265488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6</a:t>
            </a:fld>
            <a:endParaRPr lang="it-IT" altLang="it-IT"/>
          </a:p>
        </p:txBody>
      </p:sp>
    </p:spTree>
    <p:extLst>
      <p:ext uri="{BB962C8B-B14F-4D97-AF65-F5344CB8AC3E}">
        <p14:creationId xmlns:p14="http://schemas.microsoft.com/office/powerpoint/2010/main" val="359447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7</a:t>
            </a:fld>
            <a:endParaRPr lang="it-IT" altLang="it-IT"/>
          </a:p>
        </p:txBody>
      </p:sp>
    </p:spTree>
    <p:extLst>
      <p:ext uri="{BB962C8B-B14F-4D97-AF65-F5344CB8AC3E}">
        <p14:creationId xmlns:p14="http://schemas.microsoft.com/office/powerpoint/2010/main" val="348565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8</a:t>
            </a:fld>
            <a:endParaRPr lang="it-IT" altLang="it-IT"/>
          </a:p>
        </p:txBody>
      </p:sp>
    </p:spTree>
    <p:extLst>
      <p:ext uri="{BB962C8B-B14F-4D97-AF65-F5344CB8AC3E}">
        <p14:creationId xmlns:p14="http://schemas.microsoft.com/office/powerpoint/2010/main" val="93063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9</a:t>
            </a:fld>
            <a:endParaRPr lang="it-IT" altLang="it-IT"/>
          </a:p>
        </p:txBody>
      </p:sp>
    </p:spTree>
    <p:extLst>
      <p:ext uri="{BB962C8B-B14F-4D97-AF65-F5344CB8AC3E}">
        <p14:creationId xmlns:p14="http://schemas.microsoft.com/office/powerpoint/2010/main" val="71482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10</a:t>
            </a:fld>
            <a:endParaRPr lang="it-IT" altLang="it-IT"/>
          </a:p>
        </p:txBody>
      </p:sp>
    </p:spTree>
    <p:extLst>
      <p:ext uri="{BB962C8B-B14F-4D97-AF65-F5344CB8AC3E}">
        <p14:creationId xmlns:p14="http://schemas.microsoft.com/office/powerpoint/2010/main" val="324974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6" name="Segnaposto numero diapositiva 5"/>
          <p:cNvSpPr>
            <a:spLocks noGrp="1"/>
          </p:cNvSpPr>
          <p:nvPr>
            <p:ph type="sldNum" sz="quarter" idx="12"/>
          </p:nvPr>
        </p:nvSpPr>
        <p:spPr>
          <a:xfrm>
            <a:off x="7010400" y="6492876"/>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113661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40522817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619166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pPr>
                <a:defRPr/>
              </a:pPr>
              <a:t>12/05/2016</a:t>
            </a:fld>
            <a:endParaRPr lang="it-IT"/>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B9396C2-340E-4247-8D89-C0525F0B5B85}" type="slidenum">
              <a:rPr lang="it-IT" altLang="it-IT"/>
              <a:pPr/>
              <a:t>‹N›</a:t>
            </a:fld>
            <a:endParaRPr lang="it-IT" altLang="it-IT"/>
          </a:p>
        </p:txBody>
      </p:sp>
    </p:spTree>
    <p:extLst>
      <p:ext uri="{BB962C8B-B14F-4D97-AF65-F5344CB8AC3E}">
        <p14:creationId xmlns:p14="http://schemas.microsoft.com/office/powerpoint/2010/main" val="466343927"/>
      </p:ext>
    </p:extLst>
  </p:cSld>
  <p:clrMapOvr>
    <a:masterClrMapping/>
  </p:clrMapOvr>
  <p:transition spd="slow">
    <p:cover dir="d"/>
    <p:sndAc>
      <p:stSnd>
        <p:snd r:embed="rId1" name="bomb.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pPr>
                <a:defRPr/>
              </a:pPr>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BDDA046-FF33-4C52-BF96-1D44754E5142}" type="slidenum">
              <a:rPr lang="it-IT" altLang="it-IT"/>
              <a:pPr/>
              <a:t>‹N›</a:t>
            </a:fld>
            <a:endParaRPr lang="it-IT" altLang="it-IT"/>
          </a:p>
        </p:txBody>
      </p:sp>
    </p:spTree>
    <p:extLst>
      <p:ext uri="{BB962C8B-B14F-4D97-AF65-F5344CB8AC3E}">
        <p14:creationId xmlns:p14="http://schemas.microsoft.com/office/powerpoint/2010/main" val="1115445727"/>
      </p:ext>
    </p:extLst>
  </p:cSld>
  <p:clrMapOvr>
    <a:masterClrMapping/>
  </p:clrMapOvr>
  <p:transition spd="slow">
    <p:cover dir="d"/>
    <p:sndAc>
      <p:stSnd>
        <p:snd r:embed="rId1" name="bomb.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pPr>
                <a:defRPr/>
              </a:pPr>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C81C0DC-CAB3-4537-9BB9-6FFF57E09CFE}" type="slidenum">
              <a:rPr lang="it-IT" altLang="it-IT"/>
              <a:pPr/>
              <a:t>‹N›</a:t>
            </a:fld>
            <a:endParaRPr lang="it-IT" altLang="it-IT"/>
          </a:p>
        </p:txBody>
      </p:sp>
    </p:spTree>
    <p:extLst>
      <p:ext uri="{BB962C8B-B14F-4D97-AF65-F5344CB8AC3E}">
        <p14:creationId xmlns:p14="http://schemas.microsoft.com/office/powerpoint/2010/main" val="2819964047"/>
      </p:ext>
    </p:extLst>
  </p:cSld>
  <p:clrMapOvr>
    <a:masterClrMapping/>
  </p:clrMapOvr>
  <p:transition spd="slow">
    <p:cover dir="d"/>
    <p:sndAc>
      <p:stSnd>
        <p:snd r:embed="rId1" name="bomb.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pPr>
                <a:defRPr/>
              </a:pPr>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B09C25A-C7BF-4EBA-B706-81FAC320F5CF}" type="slidenum">
              <a:rPr lang="it-IT" altLang="it-IT"/>
              <a:pPr/>
              <a:t>‹N›</a:t>
            </a:fld>
            <a:endParaRPr lang="it-IT" altLang="it-IT"/>
          </a:p>
        </p:txBody>
      </p:sp>
    </p:spTree>
    <p:extLst>
      <p:ext uri="{BB962C8B-B14F-4D97-AF65-F5344CB8AC3E}">
        <p14:creationId xmlns:p14="http://schemas.microsoft.com/office/powerpoint/2010/main" val="2103718804"/>
      </p:ext>
    </p:extLst>
  </p:cSld>
  <p:clrMapOvr>
    <a:masterClrMapping/>
  </p:clrMapOvr>
  <p:transition spd="slow">
    <p:cover dir="d"/>
    <p:sndAc>
      <p:stSnd>
        <p:snd r:embed="rId1" name="bomb.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pPr>
                <a:defRPr/>
              </a:pPr>
              <a:t>12/05/2016</a:t>
            </a:fld>
            <a:endParaRPr lang="it-IT"/>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A023FDC-D50F-4872-A7F9-FC20EA00D180}" type="slidenum">
              <a:rPr lang="it-IT" altLang="it-IT"/>
              <a:pPr/>
              <a:t>‹N›</a:t>
            </a:fld>
            <a:endParaRPr lang="it-IT" altLang="it-IT"/>
          </a:p>
        </p:txBody>
      </p:sp>
    </p:spTree>
    <p:extLst>
      <p:ext uri="{BB962C8B-B14F-4D97-AF65-F5344CB8AC3E}">
        <p14:creationId xmlns:p14="http://schemas.microsoft.com/office/powerpoint/2010/main" val="2599771556"/>
      </p:ext>
    </p:extLst>
  </p:cSld>
  <p:clrMapOvr>
    <a:masterClrMapping/>
  </p:clrMapOvr>
  <p:transition spd="slow">
    <p:cover dir="d"/>
    <p:sndAc>
      <p:stSnd>
        <p:snd r:embed="rId1" name="bomb.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pPr>
                <a:defRPr/>
              </a:pPr>
              <a:t>12/05/2016</a:t>
            </a:fld>
            <a:endParaRPr lang="it-IT"/>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DB71547-DC56-40A0-B51D-B3EC51D61C31}" type="slidenum">
              <a:rPr lang="it-IT" altLang="it-IT"/>
              <a:pPr/>
              <a:t>‹N›</a:t>
            </a:fld>
            <a:endParaRPr lang="it-IT" altLang="it-IT"/>
          </a:p>
        </p:txBody>
      </p:sp>
    </p:spTree>
    <p:extLst>
      <p:ext uri="{BB962C8B-B14F-4D97-AF65-F5344CB8AC3E}">
        <p14:creationId xmlns:p14="http://schemas.microsoft.com/office/powerpoint/2010/main" val="161949203"/>
      </p:ext>
    </p:extLst>
  </p:cSld>
  <p:clrMapOvr>
    <a:masterClrMapping/>
  </p:clrMapOvr>
  <p:transition spd="slow">
    <p:cover dir="d"/>
    <p:sndAc>
      <p:stSnd>
        <p:snd r:embed="rId1" name="bomb.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pPr>
                <a:defRPr/>
              </a:pPr>
              <a:t>12/05/2016</a:t>
            </a:fld>
            <a:endParaRPr lang="it-IT"/>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B89BE85-B011-4B1E-9F38-191EEA7FE76F}" type="slidenum">
              <a:rPr lang="it-IT" altLang="it-IT"/>
              <a:pPr/>
              <a:t>‹N›</a:t>
            </a:fld>
            <a:endParaRPr lang="it-IT" altLang="it-IT"/>
          </a:p>
        </p:txBody>
      </p:sp>
    </p:spTree>
    <p:extLst>
      <p:ext uri="{BB962C8B-B14F-4D97-AF65-F5344CB8AC3E}">
        <p14:creationId xmlns:p14="http://schemas.microsoft.com/office/powerpoint/2010/main" val="2000833663"/>
      </p:ext>
    </p:extLst>
  </p:cSld>
  <p:clrMapOvr>
    <a:masterClrMapping/>
  </p:clrMapOvr>
  <p:transition spd="slow">
    <p:cover dir="d"/>
    <p:sndAc>
      <p:stSnd>
        <p:snd r:embed="rId1" name="bomb.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pPr>
                <a:defRPr/>
              </a:pPr>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A228B5A-73CE-46EE-B90E-C3E48E27D625}" type="slidenum">
              <a:rPr lang="it-IT" altLang="it-IT"/>
              <a:pPr/>
              <a:t>‹N›</a:t>
            </a:fld>
            <a:endParaRPr lang="it-IT" altLang="it-IT"/>
          </a:p>
        </p:txBody>
      </p:sp>
    </p:spTree>
    <p:extLst>
      <p:ext uri="{BB962C8B-B14F-4D97-AF65-F5344CB8AC3E}">
        <p14:creationId xmlns:p14="http://schemas.microsoft.com/office/powerpoint/2010/main" val="1380955825"/>
      </p:ext>
    </p:extLst>
  </p:cSld>
  <p:clrMapOvr>
    <a:masterClrMapping/>
  </p:clrMapOvr>
  <p:transition spd="slow">
    <p:cover dir="d"/>
    <p:sndAc>
      <p:stSnd>
        <p:snd r:embed="rId1" name="bomb.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2813591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pPr>
                <a:defRPr/>
              </a:pPr>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E63C36F-18BF-4B5A-9465-323441C2B061}" type="slidenum">
              <a:rPr lang="it-IT" altLang="it-IT"/>
              <a:pPr/>
              <a:t>‹N›</a:t>
            </a:fld>
            <a:endParaRPr lang="it-IT" altLang="it-IT"/>
          </a:p>
        </p:txBody>
      </p:sp>
    </p:spTree>
    <p:extLst>
      <p:ext uri="{BB962C8B-B14F-4D97-AF65-F5344CB8AC3E}">
        <p14:creationId xmlns:p14="http://schemas.microsoft.com/office/powerpoint/2010/main" val="3777720843"/>
      </p:ext>
    </p:extLst>
  </p:cSld>
  <p:clrMapOvr>
    <a:masterClrMapping/>
  </p:clrMapOvr>
  <p:transition spd="slow">
    <p:cover dir="d"/>
    <p:sndAc>
      <p:stSnd>
        <p:snd r:embed="rId1" name="bomb.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pPr>
                <a:defRPr/>
              </a:pPr>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89FAFAE-30EB-4CF5-A863-C5258D8EDB98}" type="slidenum">
              <a:rPr lang="it-IT" altLang="it-IT"/>
              <a:pPr/>
              <a:t>‹N›</a:t>
            </a:fld>
            <a:endParaRPr lang="it-IT" altLang="it-IT"/>
          </a:p>
        </p:txBody>
      </p:sp>
    </p:spTree>
    <p:extLst>
      <p:ext uri="{BB962C8B-B14F-4D97-AF65-F5344CB8AC3E}">
        <p14:creationId xmlns:p14="http://schemas.microsoft.com/office/powerpoint/2010/main" val="1284239208"/>
      </p:ext>
    </p:extLst>
  </p:cSld>
  <p:clrMapOvr>
    <a:masterClrMapping/>
  </p:clrMapOvr>
  <p:transition spd="slow">
    <p:cover dir="d"/>
    <p:sndAc>
      <p:stSnd>
        <p:snd r:embed="rId1" name="bomb.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pPr>
                <a:defRPr/>
              </a:pPr>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16A5D83-46E5-46A1-8258-F9C8F5285B3C}" type="slidenum">
              <a:rPr lang="it-IT" altLang="it-IT"/>
              <a:pPr/>
              <a:t>‹N›</a:t>
            </a:fld>
            <a:endParaRPr lang="it-IT" altLang="it-IT"/>
          </a:p>
        </p:txBody>
      </p:sp>
    </p:spTree>
    <p:extLst>
      <p:ext uri="{BB962C8B-B14F-4D97-AF65-F5344CB8AC3E}">
        <p14:creationId xmlns:p14="http://schemas.microsoft.com/office/powerpoint/2010/main" val="953602361"/>
      </p:ext>
    </p:extLst>
  </p:cSld>
  <p:clrMapOvr>
    <a:masterClrMapping/>
  </p:clrMapOvr>
  <p:transition spd="slow">
    <p:cover dir="d"/>
    <p:sndAc>
      <p:stSnd>
        <p:snd r:embed="rId1" name="bomb.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a:defRPr/>
            </a:lvl1pPr>
          </a:lstStyle>
          <a:p>
            <a:pPr eaLnBrk="1" hangingPunct="1">
              <a:defRPr/>
            </a:pPr>
            <a:fld id="{E6123881-BC6A-4C62-89E7-D77AA72C2F47}"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7010400" y="6492876"/>
            <a:ext cx="2133600" cy="365125"/>
          </a:xfrm>
          <a:prstGeom prst="rect">
            <a:avLst/>
          </a:prstGeom>
        </p:spPr>
        <p:txBody>
          <a:bodyPr/>
          <a:lstStyle>
            <a:lvl1pPr>
              <a:defRPr/>
            </a:lvl1pPr>
          </a:lstStyle>
          <a:p>
            <a:pPr eaLnBrk="1" hangingPunct="1">
              <a:defRPr/>
            </a:pPr>
            <a:fld id="{BB6198E9-BE17-4FD2-81CA-776B2B4D3CF5}"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40397187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EE459297-6001-4F7B-A376-30629B4102AF}"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B1F7595B-5966-422B-8B81-DE9711DB59C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45347810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37D243F9-E4D3-43C0-920E-5B465DE0354D}"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F3725756-FFFF-40C4-A4E4-A6179FE12537}"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16713006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708732A6-281D-451D-A621-F0682CD709CB}"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050426EB-1F4C-4C09-9C08-74F706135E1D}"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164099099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785D9FB8-EFA7-47CA-8CA7-A3FDC61E1772}"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DC561A24-861D-4DEC-934E-3BD9B7B97024}"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84372313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85F766A4-275A-4C3B-A7E3-A5D18D3D43B8}"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EFFB9116-527C-4582-B2EE-FBD2521588C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159851926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06A9495F-24DB-44AF-9542-6C326DE964C1}"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31DE75CE-2D49-4E32-A564-516EB840372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4783678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1055997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CD50CF9C-A7DD-4738-ABCF-DE81A64D14F4}"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851FED3E-AF71-4864-A0BC-A7382F5ED596}"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9677561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4D87C10F-7C64-4FC0-B6A6-ABDE73835A91}"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72292A73-F4C4-4CF1-A1FA-2D729886C41D}"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80389789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ED4747A4-8058-4785-8B58-CE53F1FE64D4}"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BD50734D-5702-44F5-927E-CD77C86AFFEA}"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52618088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2B6722BB-FBD6-4D4A-B4E7-237318A8391E}"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597EF377-D975-4517-A689-3DAA0CFA960B}"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42103139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a:defRPr/>
            </a:lvl1pPr>
          </a:lstStyle>
          <a:p>
            <a:pPr eaLnBrk="1" fontAlgn="auto" hangingPunct="1">
              <a:spcBef>
                <a:spcPts val="0"/>
              </a:spcBef>
              <a:spcAft>
                <a:spcPts val="0"/>
              </a:spcAft>
              <a:defRPr/>
            </a:pPr>
            <a:fld id="{E6123881-BC6A-4C62-89E7-D77AA72C2F47}"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6" name="Segnaposto numero diapositiva 5"/>
          <p:cNvSpPr>
            <a:spLocks noGrp="1"/>
          </p:cNvSpPr>
          <p:nvPr>
            <p:ph type="sldNum" sz="quarter" idx="12"/>
          </p:nvPr>
        </p:nvSpPr>
        <p:spPr>
          <a:xfrm>
            <a:off x="7010400" y="6492876"/>
            <a:ext cx="2133600" cy="365125"/>
          </a:xfrm>
          <a:prstGeom prst="rect">
            <a:avLst/>
          </a:prstGeom>
        </p:spPr>
        <p:txBody>
          <a:bodyPr/>
          <a:lstStyle>
            <a:lvl1pPr>
              <a:defRPr/>
            </a:lvl1pPr>
          </a:lstStyle>
          <a:p>
            <a:pPr eaLnBrk="1" fontAlgn="auto" hangingPunct="1">
              <a:spcBef>
                <a:spcPts val="0"/>
              </a:spcBef>
              <a:spcAft>
                <a:spcPts val="0"/>
              </a:spcAft>
              <a:defRPr/>
            </a:pPr>
            <a:fld id="{BB6198E9-BE17-4FD2-81CA-776B2B4D3CF5}"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2168299601"/>
      </p:ext>
    </p:extLst>
  </p:cSld>
  <p:clrMapOvr>
    <a:masterClrMapping/>
  </p:clrMapOvr>
  <p:transition spd="slow">
    <p:cover dir="d"/>
    <p:sndAc>
      <p:stSnd>
        <p:snd r:embed="rId1" name="bomb.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EE459297-6001-4F7B-A376-30629B4102AF}"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B1F7595B-5966-422B-8B81-DE9711DB59C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1791438663"/>
      </p:ext>
    </p:extLst>
  </p:cSld>
  <p:clrMapOvr>
    <a:masterClrMapping/>
  </p:clrMapOvr>
  <p:transition spd="slow">
    <p:cover dir="d"/>
    <p:sndAc>
      <p:stSnd>
        <p:snd r:embed="rId1" name="bomb.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37D243F9-E4D3-43C0-920E-5B465DE0354D}"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F3725756-FFFF-40C4-A4E4-A6179FE12537}"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1082889259"/>
      </p:ext>
    </p:extLst>
  </p:cSld>
  <p:clrMapOvr>
    <a:masterClrMapping/>
  </p:clrMapOvr>
  <p:transition spd="slow">
    <p:cover dir="d"/>
    <p:sndAc>
      <p:stSnd>
        <p:snd r:embed="rId1" name="bomb.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708732A6-281D-451D-A621-F0682CD709CB}"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050426EB-1F4C-4C09-9C08-74F706135E1D}"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2587033943"/>
      </p:ext>
    </p:extLst>
  </p:cSld>
  <p:clrMapOvr>
    <a:masterClrMapping/>
  </p:clrMapOvr>
  <p:transition spd="slow">
    <p:cover dir="d"/>
    <p:sndAc>
      <p:stSnd>
        <p:snd r:embed="rId1" name="bomb.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785D9FB8-EFA7-47CA-8CA7-A3FDC61E1772}"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DC561A24-861D-4DEC-934E-3BD9B7B97024}"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1638216972"/>
      </p:ext>
    </p:extLst>
  </p:cSld>
  <p:clrMapOvr>
    <a:masterClrMapping/>
  </p:clrMapOvr>
  <p:transition spd="slow">
    <p:cover dir="d"/>
    <p:sndAc>
      <p:stSnd>
        <p:snd r:embed="rId1" name="bomb.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85F766A4-275A-4C3B-A7E3-A5D18D3D43B8}"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EFFB9116-527C-4582-B2EE-FBD2521588C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3505673979"/>
      </p:ext>
    </p:extLst>
  </p:cSld>
  <p:clrMapOvr>
    <a:masterClrMapping/>
  </p:clrMapOvr>
  <p:transition spd="slow">
    <p:cover dir="d"/>
    <p:sndAc>
      <p:stSnd>
        <p:snd r:embed="rId1" name="bomb.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1420209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06A9495F-24DB-44AF-9542-6C326DE964C1}"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31DE75CE-2D49-4E32-A564-516EB840372E}"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430699388"/>
      </p:ext>
    </p:extLst>
  </p:cSld>
  <p:clrMapOvr>
    <a:masterClrMapping/>
  </p:clrMapOvr>
  <p:transition spd="slow">
    <p:cover dir="d"/>
    <p:sndAc>
      <p:stSnd>
        <p:snd r:embed="rId1" name="bomb.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CD50CF9C-A7DD-4738-ABCF-DE81A64D14F4}"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851FED3E-AF71-4864-A0BC-A7382F5ED596}"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4185952457"/>
      </p:ext>
    </p:extLst>
  </p:cSld>
  <p:clrMapOvr>
    <a:masterClrMapping/>
  </p:clrMapOvr>
  <p:transition spd="slow">
    <p:cover dir="d"/>
    <p:sndAc>
      <p:stSnd>
        <p:snd r:embed="rId1" name="bomb.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4D87C10F-7C64-4FC0-B6A6-ABDE73835A91}"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72292A73-F4C4-4CF1-A1FA-2D729886C41D}"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994843167"/>
      </p:ext>
    </p:extLst>
  </p:cSld>
  <p:clrMapOvr>
    <a:masterClrMapping/>
  </p:clrMapOvr>
  <p:transition spd="slow">
    <p:cover dir="d"/>
    <p:sndAc>
      <p:stSnd>
        <p:snd r:embed="rId1" name="bomb.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ED4747A4-8058-4785-8B58-CE53F1FE64D4}"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BD50734D-5702-44F5-927E-CD77C86AFFEA}"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3904530655"/>
      </p:ext>
    </p:extLst>
  </p:cSld>
  <p:clrMapOvr>
    <a:masterClrMapping/>
  </p:clrMapOvr>
  <p:transition spd="slow">
    <p:cover dir="d"/>
    <p:sndAc>
      <p:stSnd>
        <p:snd r:embed="rId1" name="bomb.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fontAlgn="auto" hangingPunct="1">
              <a:spcBef>
                <a:spcPts val="0"/>
              </a:spcBef>
              <a:spcAft>
                <a:spcPts val="0"/>
              </a:spcAft>
              <a:defRPr/>
            </a:pPr>
            <a:fld id="{2B6722BB-FBD6-4D4A-B4E7-237318A8391E}" type="datetimeFigureOut">
              <a:rPr lang="it-IT">
                <a:solidFill>
                  <a:prstClr val="black"/>
                </a:solidFill>
                <a:latin typeface="Calibri"/>
              </a:rPr>
              <a:pPr eaLnBrk="1" fontAlgn="auto" hangingPunct="1">
                <a:spcBef>
                  <a:spcPts val="0"/>
                </a:spcBef>
                <a:spcAft>
                  <a:spcPts val="0"/>
                </a:spcAft>
                <a:defRPr/>
              </a:pPr>
              <a:t>12/05/2016</a:t>
            </a:fld>
            <a:endParaRPr lang="it-IT">
              <a:solidFill>
                <a:prstClr val="black"/>
              </a:solidFill>
              <a:latin typeface="Calibri"/>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fontAlgn="auto" hangingPunct="1">
              <a:spcBef>
                <a:spcPts val="0"/>
              </a:spcBef>
              <a:spcAft>
                <a:spcPts val="0"/>
              </a:spcAft>
              <a:defRPr/>
            </a:pPr>
            <a:endParaRPr lang="it-IT">
              <a:solidFill>
                <a:prstClr val="black"/>
              </a:solidFill>
              <a:latin typeface="Calibri"/>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fontAlgn="auto" hangingPunct="1">
              <a:spcBef>
                <a:spcPts val="0"/>
              </a:spcBef>
              <a:spcAft>
                <a:spcPts val="0"/>
              </a:spcAft>
              <a:defRPr/>
            </a:pPr>
            <a:fld id="{597EF377-D975-4517-A689-3DAA0CFA960B}" type="slidenum">
              <a:rPr lang="it-IT">
                <a:solidFill>
                  <a:prstClr val="black"/>
                </a:solidFill>
                <a:latin typeface="Calibri"/>
              </a:rPr>
              <a:pPr eaLnBrk="1" fontAlgn="auto" hangingPunct="1">
                <a:spcBef>
                  <a:spcPts val="0"/>
                </a:spcBef>
                <a:spcAft>
                  <a:spcPts val="0"/>
                </a:spcAft>
                <a:defRPr/>
              </a:pPr>
              <a:t>‹N›</a:t>
            </a:fld>
            <a:endParaRPr lang="it-IT">
              <a:solidFill>
                <a:prstClr val="black"/>
              </a:solidFill>
              <a:latin typeface="Calibri"/>
            </a:endParaRPr>
          </a:p>
        </p:txBody>
      </p:sp>
    </p:spTree>
    <p:extLst>
      <p:ext uri="{BB962C8B-B14F-4D97-AF65-F5344CB8AC3E}">
        <p14:creationId xmlns:p14="http://schemas.microsoft.com/office/powerpoint/2010/main" val="853754016"/>
      </p:ext>
    </p:extLst>
  </p:cSld>
  <p:clrMapOvr>
    <a:masterClrMapping/>
  </p:clrMapOvr>
  <p:transition spd="slow">
    <p:cover dir="d"/>
    <p:sndAc>
      <p:stSnd>
        <p:snd r:embed="rId1" name="bomb.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0" y="6492876"/>
            <a:ext cx="2133600" cy="365125"/>
          </a:xfrm>
          <a:prstGeom prst="rect">
            <a:avLst/>
          </a:prstGeom>
        </p:spPr>
        <p:txBody>
          <a:bodyPr/>
          <a:lstStyle>
            <a:lvl1pPr>
              <a:defRPr/>
            </a:lvl1pPr>
          </a:lstStyle>
          <a:p>
            <a:pPr eaLnBrk="1" hangingPunct="1">
              <a:defRPr/>
            </a:pPr>
            <a:fld id="{E6123881-BC6A-4C62-89E7-D77AA72C2F47}"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7010400" y="6492876"/>
            <a:ext cx="2133600" cy="365125"/>
          </a:xfrm>
          <a:prstGeom prst="rect">
            <a:avLst/>
          </a:prstGeom>
        </p:spPr>
        <p:txBody>
          <a:bodyPr/>
          <a:lstStyle>
            <a:lvl1pPr>
              <a:defRPr/>
            </a:lvl1pPr>
          </a:lstStyle>
          <a:p>
            <a:pPr eaLnBrk="1" hangingPunct="1">
              <a:defRPr/>
            </a:pPr>
            <a:fld id="{BB6198E9-BE17-4FD2-81CA-776B2B4D3CF5}"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700197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EE459297-6001-4F7B-A376-30629B4102AF}"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B1F7595B-5966-422B-8B81-DE9711DB59C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9526960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37D243F9-E4D3-43C0-920E-5B465DE0354D}"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F3725756-FFFF-40C4-A4E4-A6179FE12537}"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293401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708732A6-281D-451D-A621-F0682CD709CB}"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050426EB-1F4C-4C09-9C08-74F706135E1D}"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525703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785D9FB8-EFA7-47CA-8CA7-A3FDC61E1772}"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DC561A24-861D-4DEC-934E-3BD9B7B97024}"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49744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25047876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85F766A4-275A-4C3B-A7E3-A5D18D3D43B8}"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EFFB9116-527C-4582-B2EE-FBD2521588C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1351735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06A9495F-24DB-44AF-9542-6C326DE964C1}"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31DE75CE-2D49-4E32-A564-516EB840372E}"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4184475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CD50CF9C-A7DD-4738-ABCF-DE81A64D14F4}"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851FED3E-AF71-4864-A0BC-A7382F5ED596}"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3040367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4D87C10F-7C64-4FC0-B6A6-ABDE73835A91}"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72292A73-F4C4-4CF1-A1FA-2D729886C41D}"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649744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ED4747A4-8058-4785-8B58-CE53F1FE64D4}"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BD50734D-5702-44F5-927E-CD77C86AFFEA}"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293950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defRPr/>
            </a:pPr>
            <a:fld id="{2B6722BB-FBD6-4D4A-B4E7-237318A8391E}" type="datetimeFigureOut">
              <a:rPr lang="it-IT">
                <a:solidFill>
                  <a:prstClr val="black"/>
                </a:solidFill>
                <a:latin typeface="Arial" charset="0"/>
                <a:cs typeface="Arial" charset="0"/>
              </a:rPr>
              <a:pPr eaLnBrk="1" hangingPunct="1">
                <a:defRPr/>
              </a:pPr>
              <a:t>12/05/2016</a:t>
            </a:fld>
            <a:endParaRPr lang="it-IT">
              <a:solidFill>
                <a:prstClr val="black"/>
              </a:solidFill>
              <a:latin typeface="Arial" charset="0"/>
              <a:cs typeface="Arial" charset="0"/>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it-IT">
              <a:solidFill>
                <a:prstClr val="black"/>
              </a:solidFill>
              <a:latin typeface="Arial" charset="0"/>
              <a:cs typeface="Arial" charset="0"/>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defRPr/>
            </a:pPr>
            <a:fld id="{597EF377-D975-4517-A689-3DAA0CFA960B}" type="slidenum">
              <a:rPr lang="it-IT">
                <a:solidFill>
                  <a:prstClr val="black"/>
                </a:solidFill>
                <a:latin typeface="Arial" charset="0"/>
                <a:cs typeface="Arial" charset="0"/>
              </a:rPr>
              <a:pPr eaLnBrk="1" hangingPunct="1">
                <a:defRPr/>
              </a:pPr>
              <a:t>‹N›</a:t>
            </a:fld>
            <a:endParaRPr lang="it-IT">
              <a:solidFill>
                <a:prstClr val="black"/>
              </a:solidFill>
              <a:latin typeface="Arial" charset="0"/>
              <a:cs typeface="Arial" charset="0"/>
            </a:endParaRPr>
          </a:p>
        </p:txBody>
      </p:sp>
    </p:spTree>
    <p:extLst>
      <p:ext uri="{BB962C8B-B14F-4D97-AF65-F5344CB8AC3E}">
        <p14:creationId xmlns:p14="http://schemas.microsoft.com/office/powerpoint/2010/main" val="244917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3405652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30407158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21722294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a:defRPr/>
            </a:lvl1pPr>
          </a:lstStyle>
          <a:p>
            <a:fld id="{7F91BC23-1DA1-44A1-AB9D-8A934DBBB42F}" type="datetimeFigureOut">
              <a:rPr lang="it-IT" smtClean="0"/>
              <a:t>12/05/2016</a:t>
            </a:fld>
            <a:endParaRPr lang="it-IT"/>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a:defRPr/>
            </a:lvl1pPr>
          </a:lstStyle>
          <a:p>
            <a:endParaRPr lang="it-IT"/>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a:lstStyle>
            <a:lvl1pPr>
              <a:defRPr/>
            </a:lvl1pPr>
          </a:lstStyle>
          <a:p>
            <a:fld id="{24D400D4-3737-466F-B640-FA7F84750CDB}" type="slidenum">
              <a:rPr lang="it-IT" smtClean="0"/>
              <a:t>‹N›</a:t>
            </a:fld>
            <a:endParaRPr lang="it-IT"/>
          </a:p>
        </p:txBody>
      </p:sp>
    </p:spTree>
    <p:extLst>
      <p:ext uri="{BB962C8B-B14F-4D97-AF65-F5344CB8AC3E}">
        <p14:creationId xmlns:p14="http://schemas.microsoft.com/office/powerpoint/2010/main" val="3100748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1.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640" y="188640"/>
            <a:ext cx="6192688" cy="1296144"/>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5345"/>
            <a:ext cx="9144000" cy="3326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b="1" dirty="0">
                <a:solidFill>
                  <a:srgbClr val="4F81BD">
                    <a:lumMod val="50000"/>
                  </a:srgbClr>
                </a:solidFill>
              </a:rPr>
              <a:t>SKYLAB : UNA FINESTRA SUL COSMO</a:t>
            </a:r>
          </a:p>
        </p:txBody>
      </p:sp>
      <p:pic>
        <p:nvPicPr>
          <p:cNvPr id="2" name="Picture 2"/>
          <p:cNvPicPr>
            <a:picLocks noChangeAspect="1" noChangeArrowheads="1"/>
          </p:cNvPicPr>
          <p:nvPr/>
        </p:nvPicPr>
        <p:blipFill>
          <a:blip r:embed="rId13" cstate="print"/>
          <a:srcRect/>
          <a:stretch>
            <a:fillRect/>
          </a:stretch>
        </p:blipFill>
        <p:spPr bwMode="auto">
          <a:xfrm>
            <a:off x="0" y="0"/>
            <a:ext cx="1266227" cy="1196752"/>
          </a:xfrm>
          <a:prstGeom prst="rect">
            <a:avLst/>
          </a:prstGeom>
          <a:noFill/>
          <a:ln w="9525">
            <a:noFill/>
            <a:miter lim="800000"/>
            <a:headEnd/>
            <a:tailEnd/>
          </a:ln>
        </p:spPr>
      </p:pic>
      <p:pic>
        <p:nvPicPr>
          <p:cNvPr id="11" name="Immagine 10" descr="XMM.png"/>
          <p:cNvPicPr>
            <a:picLocks noChangeAspect="1"/>
          </p:cNvPicPr>
          <p:nvPr/>
        </p:nvPicPr>
        <p:blipFill>
          <a:blip r:embed="rId14" cstate="print"/>
          <a:stretch>
            <a:fillRect/>
          </a:stretch>
        </p:blipFill>
        <p:spPr>
          <a:xfrm>
            <a:off x="0" y="5986474"/>
            <a:ext cx="1368152" cy="871527"/>
          </a:xfrm>
          <a:prstGeom prst="rect">
            <a:avLst/>
          </a:prstGeom>
        </p:spPr>
      </p:pic>
      <p:pic>
        <p:nvPicPr>
          <p:cNvPr id="12" name="Immagine 11" descr="SArdinia.png"/>
          <p:cNvPicPr>
            <a:picLocks noChangeAspect="1"/>
          </p:cNvPicPr>
          <p:nvPr/>
        </p:nvPicPr>
        <p:blipFill>
          <a:blip r:embed="rId15" cstate="print"/>
          <a:stretch>
            <a:fillRect/>
          </a:stretch>
        </p:blipFill>
        <p:spPr>
          <a:xfrm>
            <a:off x="7817605" y="5948442"/>
            <a:ext cx="1331640" cy="909558"/>
          </a:xfrm>
          <a:prstGeom prst="rect">
            <a:avLst/>
          </a:prstGeom>
        </p:spPr>
      </p:pic>
      <p:pic>
        <p:nvPicPr>
          <p:cNvPr id="13" name="Immagine 12" descr="index.jpg"/>
          <p:cNvPicPr>
            <a:picLocks noChangeAspect="1"/>
          </p:cNvPicPr>
          <p:nvPr/>
        </p:nvPicPr>
        <p:blipFill>
          <a:blip r:embed="rId16" cstate="print"/>
          <a:stretch>
            <a:fillRect/>
          </a:stretch>
        </p:blipFill>
        <p:spPr>
          <a:xfrm>
            <a:off x="8316416" y="0"/>
            <a:ext cx="827584" cy="1201332"/>
          </a:xfrm>
          <a:prstGeom prst="rect">
            <a:avLst/>
          </a:prstGeom>
        </p:spPr>
      </p:pic>
    </p:spTree>
    <p:extLst>
      <p:ext uri="{BB962C8B-B14F-4D97-AF65-F5344CB8AC3E}">
        <p14:creationId xmlns:p14="http://schemas.microsoft.com/office/powerpoint/2010/main" val="228393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ctr" rtl="0" eaLnBrk="1" fontAlgn="base" hangingPunct="1">
        <a:spcBef>
          <a:spcPct val="0"/>
        </a:spcBef>
        <a:spcAft>
          <a:spcPct val="0"/>
        </a:spcAft>
        <a:defRPr sz="4400" b="1" kern="1200" cap="none" spc="0">
          <a:ln w="12700">
            <a:solidFill>
              <a:schemeClr val="accent1">
                <a:lumMod val="75000"/>
              </a:schemeClr>
            </a:solidFill>
            <a:prstDash val="solid"/>
          </a:ln>
          <a:solidFill>
            <a:schemeClr val="tx2">
              <a:lumMod val="20000"/>
              <a:lumOff val="80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ln>
            <a:solidFill>
              <a:schemeClr val="tx2">
                <a:lumMod val="50000"/>
              </a:schemeClr>
            </a:solidFill>
          </a:ln>
          <a:solidFill>
            <a:schemeClr val="tx2">
              <a:lumMod val="50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ln>
            <a:solidFill>
              <a:schemeClr val="tx2">
                <a:lumMod val="50000"/>
              </a:schemeClr>
            </a:solidFill>
          </a:ln>
          <a:solidFill>
            <a:schemeClr val="tx2">
              <a:lumMod val="50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ln>
            <a:solidFill>
              <a:schemeClr val="tx2">
                <a:lumMod val="50000"/>
              </a:schemeClr>
            </a:solidFill>
          </a:ln>
          <a:solidFill>
            <a:schemeClr val="tx2">
              <a:lumMod val="50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914" y="188913"/>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b="1" dirty="0">
                <a:solidFill>
                  <a:schemeClr val="accent1">
                    <a:lumMod val="50000"/>
                  </a:schemeClr>
                </a:solidFill>
              </a:rPr>
              <a:t>SKYLAB : UNA FINESTRA SUL COSMO</a:t>
            </a:r>
          </a:p>
        </p:txBody>
      </p:sp>
      <p:pic>
        <p:nvPicPr>
          <p:cNvPr id="102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1"/>
            <a:ext cx="12668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magine 10" descr="XMM.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 y="5986464"/>
            <a:ext cx="13684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magine 11" descr="SArdinia.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12088" y="5948364"/>
            <a:ext cx="1331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magine 12" descr="index.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16914" y="0"/>
            <a:ext cx="8270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dir="d"/>
    <p:sndAc>
      <p:stSnd>
        <p:snd r:embed="rId13" name="bomb.wav"/>
      </p:stSnd>
    </p:sndAc>
  </p:transition>
  <p:txStyles>
    <p:titleStyle>
      <a:lvl1pPr algn="ctr" rtl="0" eaLnBrk="1" fontAlgn="base" hangingPunct="1">
        <a:spcBef>
          <a:spcPct val="0"/>
        </a:spcBef>
        <a:spcAft>
          <a:spcPct val="0"/>
        </a:spcAft>
        <a:defRPr sz="4400" b="1" kern="1200">
          <a:ln w="12700">
            <a:solidFill>
              <a:schemeClr val="accent1">
                <a:lumMod val="75000"/>
              </a:schemeClr>
            </a:solidFill>
            <a:prstDash val="solid"/>
          </a:ln>
          <a:solidFill>
            <a:srgbClr val="C6D9F1"/>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400" b="1">
          <a:solidFill>
            <a:srgbClr val="C6D9F1"/>
          </a:solidFill>
          <a:latin typeface="Calibri" pitchFamily="34" charset="0"/>
        </a:defRPr>
      </a:lvl2pPr>
      <a:lvl3pPr algn="ctr" rtl="0" eaLnBrk="1" fontAlgn="base" hangingPunct="1">
        <a:spcBef>
          <a:spcPct val="0"/>
        </a:spcBef>
        <a:spcAft>
          <a:spcPct val="0"/>
        </a:spcAft>
        <a:defRPr sz="4400" b="1">
          <a:solidFill>
            <a:srgbClr val="C6D9F1"/>
          </a:solidFill>
          <a:latin typeface="Calibri" pitchFamily="34" charset="0"/>
        </a:defRPr>
      </a:lvl3pPr>
      <a:lvl4pPr algn="ctr" rtl="0" eaLnBrk="1" fontAlgn="base" hangingPunct="1">
        <a:spcBef>
          <a:spcPct val="0"/>
        </a:spcBef>
        <a:spcAft>
          <a:spcPct val="0"/>
        </a:spcAft>
        <a:defRPr sz="4400" b="1">
          <a:solidFill>
            <a:srgbClr val="C6D9F1"/>
          </a:solidFill>
          <a:latin typeface="Calibri" pitchFamily="34" charset="0"/>
        </a:defRPr>
      </a:lvl4pPr>
      <a:lvl5pPr algn="ctr" rtl="0" eaLnBrk="1" fontAlgn="base" hangingPunct="1">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640" y="188640"/>
            <a:ext cx="6192688" cy="1296144"/>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5345"/>
            <a:ext cx="9144000" cy="3326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it-IT" b="1" dirty="0">
                <a:solidFill>
                  <a:srgbClr val="4F81BD">
                    <a:lumMod val="50000"/>
                  </a:srgbClr>
                </a:solidFill>
              </a:rPr>
              <a:t>SKYLAB : UNA FINESTRA SUL COSMO</a:t>
            </a:r>
          </a:p>
        </p:txBody>
      </p:sp>
      <p:pic>
        <p:nvPicPr>
          <p:cNvPr id="2" name="Picture 2"/>
          <p:cNvPicPr>
            <a:picLocks noChangeAspect="1" noChangeArrowheads="1"/>
          </p:cNvPicPr>
          <p:nvPr/>
        </p:nvPicPr>
        <p:blipFill>
          <a:blip r:embed="rId13" cstate="print"/>
          <a:srcRect/>
          <a:stretch>
            <a:fillRect/>
          </a:stretch>
        </p:blipFill>
        <p:spPr bwMode="auto">
          <a:xfrm>
            <a:off x="0" y="0"/>
            <a:ext cx="1266227" cy="1196752"/>
          </a:xfrm>
          <a:prstGeom prst="rect">
            <a:avLst/>
          </a:prstGeom>
          <a:noFill/>
          <a:ln w="9525">
            <a:noFill/>
            <a:miter lim="800000"/>
            <a:headEnd/>
            <a:tailEnd/>
          </a:ln>
        </p:spPr>
      </p:pic>
      <p:pic>
        <p:nvPicPr>
          <p:cNvPr id="11" name="Immagine 10" descr="XMM.png"/>
          <p:cNvPicPr>
            <a:picLocks noChangeAspect="1"/>
          </p:cNvPicPr>
          <p:nvPr/>
        </p:nvPicPr>
        <p:blipFill>
          <a:blip r:embed="rId14" cstate="print"/>
          <a:stretch>
            <a:fillRect/>
          </a:stretch>
        </p:blipFill>
        <p:spPr>
          <a:xfrm>
            <a:off x="0" y="5986474"/>
            <a:ext cx="1368152" cy="871527"/>
          </a:xfrm>
          <a:prstGeom prst="rect">
            <a:avLst/>
          </a:prstGeom>
        </p:spPr>
      </p:pic>
      <p:pic>
        <p:nvPicPr>
          <p:cNvPr id="12" name="Immagine 11" descr="SArdinia.png"/>
          <p:cNvPicPr>
            <a:picLocks noChangeAspect="1"/>
          </p:cNvPicPr>
          <p:nvPr/>
        </p:nvPicPr>
        <p:blipFill>
          <a:blip r:embed="rId15" cstate="print"/>
          <a:stretch>
            <a:fillRect/>
          </a:stretch>
        </p:blipFill>
        <p:spPr>
          <a:xfrm>
            <a:off x="7812360" y="5948442"/>
            <a:ext cx="1331640" cy="909558"/>
          </a:xfrm>
          <a:prstGeom prst="rect">
            <a:avLst/>
          </a:prstGeom>
        </p:spPr>
      </p:pic>
      <p:pic>
        <p:nvPicPr>
          <p:cNvPr id="13" name="Immagine 12" descr="index.jpg"/>
          <p:cNvPicPr>
            <a:picLocks noChangeAspect="1"/>
          </p:cNvPicPr>
          <p:nvPr/>
        </p:nvPicPr>
        <p:blipFill>
          <a:blip r:embed="rId16" cstate="print"/>
          <a:stretch>
            <a:fillRect/>
          </a:stretch>
        </p:blipFill>
        <p:spPr>
          <a:xfrm>
            <a:off x="8316416" y="0"/>
            <a:ext cx="827584" cy="1201332"/>
          </a:xfrm>
          <a:prstGeom prst="rect">
            <a:avLst/>
          </a:prstGeom>
        </p:spPr>
      </p:pic>
    </p:spTree>
    <p:extLst>
      <p:ext uri="{BB962C8B-B14F-4D97-AF65-F5344CB8AC3E}">
        <p14:creationId xmlns:p14="http://schemas.microsoft.com/office/powerpoint/2010/main" val="3956797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ctr" rtl="0" eaLnBrk="1" fontAlgn="base" hangingPunct="1">
        <a:spcBef>
          <a:spcPct val="0"/>
        </a:spcBef>
        <a:spcAft>
          <a:spcPct val="0"/>
        </a:spcAft>
        <a:defRPr sz="4400" b="1" kern="1200" cap="none" spc="0">
          <a:ln w="12700">
            <a:solidFill>
              <a:schemeClr val="accent1">
                <a:lumMod val="75000"/>
              </a:schemeClr>
            </a:solidFill>
            <a:prstDash val="solid"/>
          </a:ln>
          <a:solidFill>
            <a:schemeClr val="tx2">
              <a:lumMod val="20000"/>
              <a:lumOff val="80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ln>
            <a:solidFill>
              <a:schemeClr val="tx2">
                <a:lumMod val="50000"/>
              </a:schemeClr>
            </a:solidFill>
          </a:ln>
          <a:solidFill>
            <a:schemeClr val="tx2">
              <a:lumMod val="50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ln>
            <a:solidFill>
              <a:schemeClr val="tx2">
                <a:lumMod val="50000"/>
              </a:schemeClr>
            </a:solidFill>
          </a:ln>
          <a:solidFill>
            <a:schemeClr val="tx2">
              <a:lumMod val="50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ln>
            <a:solidFill>
              <a:schemeClr val="tx2">
                <a:lumMod val="50000"/>
              </a:schemeClr>
            </a:solidFill>
          </a:ln>
          <a:solidFill>
            <a:schemeClr val="tx2">
              <a:lumMod val="50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640" y="188640"/>
            <a:ext cx="6192688" cy="1296144"/>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5345"/>
            <a:ext cx="9144000" cy="3326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it-IT" b="1" dirty="0">
                <a:solidFill>
                  <a:srgbClr val="4F81BD">
                    <a:lumMod val="50000"/>
                  </a:srgbClr>
                </a:solidFill>
              </a:rPr>
              <a:t>SKYLAB : UNA FINESTRA SUL COSMO</a:t>
            </a:r>
          </a:p>
        </p:txBody>
      </p:sp>
      <p:pic>
        <p:nvPicPr>
          <p:cNvPr id="2" name="Picture 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0" y="0"/>
            <a:ext cx="1266227" cy="1196752"/>
          </a:xfrm>
          <a:prstGeom prst="rect">
            <a:avLst/>
          </a:prstGeom>
          <a:noFill/>
          <a:ln w="9525">
            <a:noFill/>
            <a:miter lim="800000"/>
            <a:headEnd/>
            <a:tailEnd/>
          </a:ln>
        </p:spPr>
      </p:pic>
      <p:pic>
        <p:nvPicPr>
          <p:cNvPr id="11" name="Immagine 10" descr="XMM.png"/>
          <p:cNvPicPr>
            <a:picLocks noChangeAspect="1"/>
          </p:cNvPicPr>
          <p:nvPr/>
        </p:nvPicPr>
        <p:blipFill>
          <a:blip r:embed="rId15" cstate="print"/>
          <a:stretch>
            <a:fillRect/>
          </a:stretch>
        </p:blipFill>
        <p:spPr>
          <a:xfrm>
            <a:off x="0" y="5986474"/>
            <a:ext cx="1368152" cy="871527"/>
          </a:xfrm>
          <a:prstGeom prst="rect">
            <a:avLst/>
          </a:prstGeom>
        </p:spPr>
      </p:pic>
      <p:pic>
        <p:nvPicPr>
          <p:cNvPr id="12" name="Immagine 11" descr="SArdinia.png"/>
          <p:cNvPicPr>
            <a:picLocks noChangeAspect="1"/>
          </p:cNvPicPr>
          <p:nvPr/>
        </p:nvPicPr>
        <p:blipFill>
          <a:blip r:embed="rId16" cstate="print"/>
          <a:stretch>
            <a:fillRect/>
          </a:stretch>
        </p:blipFill>
        <p:spPr>
          <a:xfrm>
            <a:off x="7812360" y="5948442"/>
            <a:ext cx="1331640" cy="909558"/>
          </a:xfrm>
          <a:prstGeom prst="rect">
            <a:avLst/>
          </a:prstGeom>
        </p:spPr>
      </p:pic>
      <p:pic>
        <p:nvPicPr>
          <p:cNvPr id="13" name="Immagine 12" descr="index.jpg"/>
          <p:cNvPicPr>
            <a:picLocks noChangeAspect="1"/>
          </p:cNvPicPr>
          <p:nvPr/>
        </p:nvPicPr>
        <p:blipFill>
          <a:blip r:embed="rId17" cstate="print"/>
          <a:stretch>
            <a:fillRect/>
          </a:stretch>
        </p:blipFill>
        <p:spPr>
          <a:xfrm>
            <a:off x="8316416" y="0"/>
            <a:ext cx="827584" cy="1201332"/>
          </a:xfrm>
          <a:prstGeom prst="rect">
            <a:avLst/>
          </a:prstGeom>
        </p:spPr>
      </p:pic>
    </p:spTree>
    <p:extLst>
      <p:ext uri="{BB962C8B-B14F-4D97-AF65-F5344CB8AC3E}">
        <p14:creationId xmlns:p14="http://schemas.microsoft.com/office/powerpoint/2010/main" val="15599768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dir="d"/>
    <p:sndAc>
      <p:stSnd>
        <p:snd r:embed="rId13" name="bomb.wav"/>
      </p:stSnd>
    </p:sndAc>
  </p:transition>
  <p:txStyles>
    <p:titleStyle>
      <a:lvl1pPr algn="ctr" rtl="0" eaLnBrk="1" fontAlgn="base" hangingPunct="1">
        <a:spcBef>
          <a:spcPct val="0"/>
        </a:spcBef>
        <a:spcAft>
          <a:spcPct val="0"/>
        </a:spcAft>
        <a:defRPr sz="4400" b="1" kern="1200" cap="none" spc="0">
          <a:ln w="12700">
            <a:solidFill>
              <a:schemeClr val="accent1">
                <a:lumMod val="75000"/>
              </a:schemeClr>
            </a:solidFill>
            <a:prstDash val="solid"/>
          </a:ln>
          <a:solidFill>
            <a:schemeClr val="tx2">
              <a:lumMod val="20000"/>
              <a:lumOff val="80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ln>
            <a:solidFill>
              <a:schemeClr val="tx2">
                <a:lumMod val="50000"/>
              </a:schemeClr>
            </a:solidFill>
          </a:ln>
          <a:solidFill>
            <a:schemeClr val="tx2">
              <a:lumMod val="50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ln>
            <a:solidFill>
              <a:schemeClr val="tx2">
                <a:lumMod val="50000"/>
              </a:schemeClr>
            </a:solidFill>
          </a:ln>
          <a:solidFill>
            <a:schemeClr val="tx2">
              <a:lumMod val="50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ln>
            <a:solidFill>
              <a:schemeClr val="tx2">
                <a:lumMod val="50000"/>
              </a:schemeClr>
            </a:solidFill>
          </a:ln>
          <a:solidFill>
            <a:schemeClr val="tx2">
              <a:lumMod val="50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331640" y="188640"/>
            <a:ext cx="6192688" cy="1296144"/>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smtClean="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
        <p:nvSpPr>
          <p:cNvPr id="7" name="Rettangolo 6"/>
          <p:cNvSpPr/>
          <p:nvPr/>
        </p:nvSpPr>
        <p:spPr>
          <a:xfrm>
            <a:off x="0" y="6525345"/>
            <a:ext cx="9144000" cy="3326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it-IT" b="1" dirty="0">
                <a:solidFill>
                  <a:srgbClr val="4F81BD">
                    <a:lumMod val="50000"/>
                  </a:srgbClr>
                </a:solidFill>
              </a:rPr>
              <a:t>SKYLAB : UNA FINESTRA SUL COSMO</a:t>
            </a:r>
          </a:p>
        </p:txBody>
      </p:sp>
      <p:pic>
        <p:nvPicPr>
          <p:cNvPr id="2" name="Picture 2"/>
          <p:cNvPicPr>
            <a:picLocks noChangeAspect="1" noChangeArrowheads="1"/>
          </p:cNvPicPr>
          <p:nvPr/>
        </p:nvPicPr>
        <p:blipFill>
          <a:blip r:embed="rId13" cstate="print"/>
          <a:srcRect/>
          <a:stretch>
            <a:fillRect/>
          </a:stretch>
        </p:blipFill>
        <p:spPr bwMode="auto">
          <a:xfrm>
            <a:off x="0" y="0"/>
            <a:ext cx="1266227" cy="1196752"/>
          </a:xfrm>
          <a:prstGeom prst="rect">
            <a:avLst/>
          </a:prstGeom>
          <a:noFill/>
          <a:ln w="9525">
            <a:noFill/>
            <a:miter lim="800000"/>
            <a:headEnd/>
            <a:tailEnd/>
          </a:ln>
        </p:spPr>
      </p:pic>
      <p:pic>
        <p:nvPicPr>
          <p:cNvPr id="11" name="Immagine 10" descr="XMM.png"/>
          <p:cNvPicPr>
            <a:picLocks noChangeAspect="1"/>
          </p:cNvPicPr>
          <p:nvPr/>
        </p:nvPicPr>
        <p:blipFill>
          <a:blip r:embed="rId14" cstate="print"/>
          <a:stretch>
            <a:fillRect/>
          </a:stretch>
        </p:blipFill>
        <p:spPr>
          <a:xfrm>
            <a:off x="0" y="5986474"/>
            <a:ext cx="1368152" cy="871527"/>
          </a:xfrm>
          <a:prstGeom prst="rect">
            <a:avLst/>
          </a:prstGeom>
        </p:spPr>
      </p:pic>
      <p:pic>
        <p:nvPicPr>
          <p:cNvPr id="12" name="Immagine 11" descr="SArdinia.png"/>
          <p:cNvPicPr>
            <a:picLocks noChangeAspect="1"/>
          </p:cNvPicPr>
          <p:nvPr/>
        </p:nvPicPr>
        <p:blipFill>
          <a:blip r:embed="rId15" cstate="print"/>
          <a:stretch>
            <a:fillRect/>
          </a:stretch>
        </p:blipFill>
        <p:spPr>
          <a:xfrm>
            <a:off x="7812360" y="5948442"/>
            <a:ext cx="1331640" cy="909558"/>
          </a:xfrm>
          <a:prstGeom prst="rect">
            <a:avLst/>
          </a:prstGeom>
        </p:spPr>
      </p:pic>
      <p:pic>
        <p:nvPicPr>
          <p:cNvPr id="13" name="Immagine 12" descr="index.jpg"/>
          <p:cNvPicPr>
            <a:picLocks noChangeAspect="1"/>
          </p:cNvPicPr>
          <p:nvPr/>
        </p:nvPicPr>
        <p:blipFill>
          <a:blip r:embed="rId16" cstate="print"/>
          <a:stretch>
            <a:fillRect/>
          </a:stretch>
        </p:blipFill>
        <p:spPr>
          <a:xfrm>
            <a:off x="8316416" y="0"/>
            <a:ext cx="827584" cy="1201332"/>
          </a:xfrm>
          <a:prstGeom prst="rect">
            <a:avLst/>
          </a:prstGeom>
        </p:spPr>
      </p:pic>
    </p:spTree>
    <p:extLst>
      <p:ext uri="{BB962C8B-B14F-4D97-AF65-F5344CB8AC3E}">
        <p14:creationId xmlns:p14="http://schemas.microsoft.com/office/powerpoint/2010/main" val="40481408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b="1" kern="1200" cap="none" spc="0">
          <a:ln w="12700">
            <a:solidFill>
              <a:schemeClr val="accent1">
                <a:lumMod val="75000"/>
              </a:schemeClr>
            </a:solidFill>
            <a:prstDash val="solid"/>
          </a:ln>
          <a:solidFill>
            <a:schemeClr val="tx2">
              <a:lumMod val="20000"/>
              <a:lumOff val="80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ln>
            <a:solidFill>
              <a:schemeClr val="tx2">
                <a:lumMod val="50000"/>
              </a:schemeClr>
            </a:solidFill>
          </a:ln>
          <a:solidFill>
            <a:schemeClr val="tx2">
              <a:lumMod val="50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ln>
            <a:solidFill>
              <a:schemeClr val="tx2">
                <a:lumMod val="50000"/>
              </a:schemeClr>
            </a:solidFill>
          </a:ln>
          <a:solidFill>
            <a:schemeClr val="tx2">
              <a:lumMod val="50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ln>
            <a:solidFill>
              <a:schemeClr val="tx2">
                <a:lumMod val="50000"/>
              </a:schemeClr>
            </a:solidFill>
          </a:ln>
          <a:solidFill>
            <a:schemeClr val="tx2">
              <a:lumMod val="50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ln>
            <a:solidFill>
              <a:schemeClr val="tx2">
                <a:lumMod val="50000"/>
              </a:schemeClr>
            </a:solidFill>
          </a:ln>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Anche noi astrofisici in banda X:</a:t>
            </a:r>
            <a:br>
              <a:rPr lang="it-IT" dirty="0" smtClean="0"/>
            </a:br>
            <a:r>
              <a:rPr lang="it-IT" dirty="0" smtClean="0"/>
              <a:t>il progetto </a:t>
            </a:r>
            <a:r>
              <a:rPr lang="it-IT" dirty="0" err="1" smtClean="0"/>
              <a:t>EXTraS</a:t>
            </a:r>
            <a:endParaRPr lang="it-IT" dirty="0"/>
          </a:p>
        </p:txBody>
      </p:sp>
    </p:spTree>
    <p:extLst>
      <p:ext uri="{BB962C8B-B14F-4D97-AF65-F5344CB8AC3E}">
        <p14:creationId xmlns:p14="http://schemas.microsoft.com/office/powerpoint/2010/main" val="14632677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43903"/>
            <a:ext cx="9163136" cy="355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197262"/>
      </p:ext>
    </p:extLst>
  </p:cSld>
  <p:clrMapOvr>
    <a:masterClrMapping/>
  </p:clrMapOvr>
  <p:transition spd="slow">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1421" y="1772817"/>
            <a:ext cx="9167664" cy="3570022"/>
            <a:chOff x="21410" y="1947210"/>
            <a:chExt cx="6926854" cy="2637345"/>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0" y="1947210"/>
              <a:ext cx="34956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7085" y="1947210"/>
              <a:ext cx="3431179" cy="263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ttangolo 3"/>
          <p:cNvSpPr/>
          <p:nvPr/>
        </p:nvSpPr>
        <p:spPr>
          <a:xfrm>
            <a:off x="4830897" y="2865331"/>
            <a:ext cx="4104456" cy="1323439"/>
          </a:xfrm>
          <a:prstGeom prst="rect">
            <a:avLst/>
          </a:prstGeom>
        </p:spPr>
        <p:txBody>
          <a:bodyPr wrap="square">
            <a:spAutoFit/>
          </a:bodyPr>
          <a:lstStyle/>
          <a:p>
            <a:pPr eaLnBrk="1" hangingPunct="1"/>
            <a:r>
              <a:rPr lang="en-US" sz="2000" b="1" dirty="0">
                <a:solidFill>
                  <a:prstClr val="white"/>
                </a:solidFill>
                <a:latin typeface="Arial" charset="0"/>
                <a:cs typeface="Arial" charset="0"/>
              </a:rPr>
              <a:t>Tidal Disruption Event</a:t>
            </a:r>
          </a:p>
          <a:p>
            <a:pPr eaLnBrk="1" hangingPunct="1"/>
            <a:endParaRPr lang="en-US" sz="2000" dirty="0">
              <a:solidFill>
                <a:prstClr val="white"/>
              </a:solidFill>
              <a:latin typeface="Arial" charset="0"/>
              <a:cs typeface="Arial" charset="0"/>
            </a:endParaRPr>
          </a:p>
          <a:p>
            <a:pPr eaLnBrk="1" hangingPunct="1"/>
            <a:r>
              <a:rPr lang="en-US" sz="2000" dirty="0">
                <a:solidFill>
                  <a:prstClr val="white"/>
                </a:solidFill>
                <a:latin typeface="Arial" charset="0"/>
                <a:cs typeface="Arial" charset="0"/>
              </a:rPr>
              <a:t>Disruption of a star</a:t>
            </a:r>
          </a:p>
          <a:p>
            <a:pPr eaLnBrk="1" hangingPunct="1"/>
            <a:r>
              <a:rPr lang="en-US" sz="2000" dirty="0">
                <a:solidFill>
                  <a:prstClr val="white"/>
                </a:solidFill>
                <a:latin typeface="Arial" charset="0"/>
                <a:cs typeface="Arial" charset="0"/>
              </a:rPr>
              <a:t>by a massive black hole</a:t>
            </a:r>
            <a:endParaRPr lang="it-IT" sz="2000" dirty="0">
              <a:solidFill>
                <a:prstClr val="white"/>
              </a:solidFill>
              <a:latin typeface="Arial" charset="0"/>
              <a:cs typeface="Arial" charset="0"/>
            </a:endParaRPr>
          </a:p>
        </p:txBody>
      </p:sp>
    </p:spTree>
    <p:extLst>
      <p:ext uri="{BB962C8B-B14F-4D97-AF65-F5344CB8AC3E}">
        <p14:creationId xmlns:p14="http://schemas.microsoft.com/office/powerpoint/2010/main" val="3241230308"/>
      </p:ext>
    </p:extLst>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4" y="1700809"/>
            <a:ext cx="9131176" cy="364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708423"/>
      </p:ext>
    </p:extLst>
  </p:cSld>
  <p:clrMapOvr>
    <a:masterClrMapping/>
  </p:clrMapOvr>
  <p:transition spd="slow">
    <p:cover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06346"/>
            <a:ext cx="9172367" cy="362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523526"/>
      </p:ext>
    </p:extLst>
  </p:cSld>
  <p:clrMapOvr>
    <a:masterClrMapping/>
  </p:clrMapOvr>
  <p:transition spd="slow">
    <p:cover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6837"/>
            <a:ext cx="9144000" cy="367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612964"/>
      </p:ext>
    </p:extLst>
  </p:cSld>
  <p:clrMapOvr>
    <a:masterClrMapping/>
  </p:clrMapOvr>
  <p:transition spd="slow">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 noi cosa abbiamo fatto?</a:t>
            </a:r>
            <a:endParaRPr lang="it-IT" dirty="0"/>
          </a:p>
        </p:txBody>
      </p:sp>
      <p:sp>
        <p:nvSpPr>
          <p:cNvPr id="3" name="Segnaposto contenuto 2"/>
          <p:cNvSpPr>
            <a:spLocks noGrp="1"/>
          </p:cNvSpPr>
          <p:nvPr>
            <p:ph idx="1"/>
          </p:nvPr>
        </p:nvSpPr>
        <p:spPr/>
        <p:txBody>
          <a:bodyPr/>
          <a:lstStyle/>
          <a:p>
            <a:pPr marL="0" indent="0" algn="ctr">
              <a:buNone/>
            </a:pPr>
            <a:r>
              <a:rPr lang="it-IT" dirty="0" smtClean="0"/>
              <a:t>Anche noi di </a:t>
            </a:r>
            <a:r>
              <a:rPr lang="it-IT" dirty="0" err="1" smtClean="0"/>
              <a:t>Skylab</a:t>
            </a:r>
            <a:r>
              <a:rPr lang="it-IT" dirty="0" smtClean="0"/>
              <a:t> abbiamo analizzato dei dati da XMM</a:t>
            </a:r>
          </a:p>
          <a:p>
            <a:pPr marL="0" indent="0" algn="ctr">
              <a:buNone/>
            </a:pPr>
            <a:r>
              <a:rPr lang="it-IT" dirty="0" smtClean="0"/>
              <a:t>E... Cosa abbiamo scoperto?</a:t>
            </a:r>
          </a:p>
          <a:p>
            <a:pPr marL="0" indent="0">
              <a:buNone/>
            </a:pPr>
            <a:endParaRPr lang="it-IT"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18" r="-19818"/>
          <a:stretch/>
        </p:blipFill>
        <p:spPr bwMode="auto">
          <a:xfrm>
            <a:off x="222996" y="3566079"/>
            <a:ext cx="3420757" cy="219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0127" y="3573016"/>
            <a:ext cx="2843988" cy="222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o 4"/>
          <p:cNvGrpSpPr/>
          <p:nvPr/>
        </p:nvGrpSpPr>
        <p:grpSpPr>
          <a:xfrm>
            <a:off x="6012706" y="3471891"/>
            <a:ext cx="3072311" cy="2352927"/>
            <a:chOff x="6012705" y="3471891"/>
            <a:chExt cx="3072310" cy="2352927"/>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705" y="3566078"/>
              <a:ext cx="2982838" cy="223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751181" y="3646371"/>
              <a:ext cx="1090948" cy="584775"/>
            </a:xfrm>
            <a:prstGeom prst="rect">
              <a:avLst/>
            </a:prstGeom>
            <a:noFill/>
          </p:spPr>
          <p:txBody>
            <a:bodyPr wrap="square" lIns="91440" tIns="45720" rIns="91440" bIns="45720">
              <a:spAutoFit/>
            </a:bodyPr>
            <a:lstStyle/>
            <a:p>
              <a:pPr algn="ctr" eaLnBrk="1" hangingPunct="1"/>
              <a:r>
                <a:rPr lang="it-IT" sz="3200" b="1"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gency FB" pitchFamily="34" charset="0"/>
                  <a:cs typeface="Arial" charset="0"/>
                </a:rPr>
                <a:t>?</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705" y="3471891"/>
              <a:ext cx="917320" cy="117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6894885" y="3704328"/>
              <a:ext cx="1090948" cy="1569660"/>
            </a:xfrm>
            <a:prstGeom prst="rect">
              <a:avLst/>
            </a:prstGeom>
            <a:noFill/>
          </p:spPr>
          <p:txBody>
            <a:bodyPr wrap="square" lIns="91440" tIns="45720" rIns="91440" bIns="45720">
              <a:spAutoFit/>
            </a:bodyPr>
            <a:lstStyle/>
            <a:p>
              <a:pPr algn="ctr" eaLnBrk="1" hangingPunct="1"/>
              <a:r>
                <a:rPr lang="it-IT" sz="9600" b="1"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gency FB" pitchFamily="34" charset="0"/>
                  <a:cs typeface="Arial" charset="0"/>
                </a:rPr>
                <a:t>?</a:t>
              </a:r>
            </a:p>
          </p:txBody>
        </p:sp>
        <p:sp>
          <p:nvSpPr>
            <p:cNvPr id="10" name="Rettangolo 9"/>
            <p:cNvSpPr/>
            <p:nvPr/>
          </p:nvSpPr>
          <p:spPr>
            <a:xfrm>
              <a:off x="7304551" y="4993821"/>
              <a:ext cx="1090948" cy="830997"/>
            </a:xfrm>
            <a:prstGeom prst="rect">
              <a:avLst/>
            </a:prstGeom>
            <a:noFill/>
          </p:spPr>
          <p:txBody>
            <a:bodyPr wrap="square" lIns="91440" tIns="45720" rIns="91440" bIns="45720">
              <a:spAutoFit/>
            </a:bodyPr>
            <a:lstStyle/>
            <a:p>
              <a:pPr algn="ctr" eaLnBrk="1" hangingPunct="1"/>
              <a:r>
                <a:rPr lang="it-IT" sz="4800" b="1"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gency FB" pitchFamily="34" charset="0"/>
                  <a:cs typeface="Arial" charset="0"/>
                </a:rPr>
                <a:t>?</a:t>
              </a:r>
            </a:p>
          </p:txBody>
        </p:sp>
        <p:sp>
          <p:nvSpPr>
            <p:cNvPr id="11" name="Rettangolo 10"/>
            <p:cNvSpPr/>
            <p:nvPr/>
          </p:nvSpPr>
          <p:spPr>
            <a:xfrm>
              <a:off x="6012705" y="4489158"/>
              <a:ext cx="1090948" cy="1323439"/>
            </a:xfrm>
            <a:prstGeom prst="rect">
              <a:avLst/>
            </a:prstGeom>
            <a:noFill/>
          </p:spPr>
          <p:txBody>
            <a:bodyPr wrap="square" lIns="91440" tIns="45720" rIns="91440" bIns="45720">
              <a:spAutoFit/>
            </a:bodyPr>
            <a:lstStyle/>
            <a:p>
              <a:pPr algn="ctr" eaLnBrk="1" hangingPunct="1"/>
              <a:r>
                <a:rPr lang="it-IT" sz="8000" b="1"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gency FB" pitchFamily="34" charset="0"/>
                  <a:cs typeface="Arial" charset="0"/>
                </a:rPr>
                <a:t>?</a:t>
              </a:r>
            </a:p>
          </p:txBody>
        </p:sp>
        <p:sp>
          <p:nvSpPr>
            <p:cNvPr id="12" name="Rettangolo 11"/>
            <p:cNvSpPr/>
            <p:nvPr/>
          </p:nvSpPr>
          <p:spPr>
            <a:xfrm>
              <a:off x="7994067" y="4303369"/>
              <a:ext cx="1090948" cy="1107996"/>
            </a:xfrm>
            <a:prstGeom prst="rect">
              <a:avLst/>
            </a:prstGeom>
            <a:noFill/>
          </p:spPr>
          <p:txBody>
            <a:bodyPr wrap="square" lIns="91440" tIns="45720" rIns="91440" bIns="45720">
              <a:spAutoFit/>
            </a:bodyPr>
            <a:lstStyle/>
            <a:p>
              <a:pPr algn="ctr" eaLnBrk="1" hangingPunct="1"/>
              <a:r>
                <a:rPr lang="it-IT" sz="6600" b="1"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gency FB" pitchFamily="34" charset="0"/>
                  <a:cs typeface="Arial" charset="0"/>
                </a:rPr>
                <a:t>?</a:t>
              </a:r>
            </a:p>
          </p:txBody>
        </p:sp>
      </p:grpSp>
    </p:spTree>
    <p:extLst>
      <p:ext uri="{BB962C8B-B14F-4D97-AF65-F5344CB8AC3E}">
        <p14:creationId xmlns:p14="http://schemas.microsoft.com/office/powerpoint/2010/main" val="159747462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80">
                                          <p:stCondLst>
                                            <p:cond delay="0"/>
                                          </p:stCondLst>
                                        </p:cTn>
                                        <p:tgtEl>
                                          <p:spTgt spid="1026"/>
                                        </p:tgtEl>
                                      </p:cBhvr>
                                    </p:animEffect>
                                    <p:anim calcmode="lin" valueType="num">
                                      <p:cBhvr>
                                        <p:cTn id="1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3" dur="26">
                                          <p:stCondLst>
                                            <p:cond delay="650"/>
                                          </p:stCondLst>
                                        </p:cTn>
                                        <p:tgtEl>
                                          <p:spTgt spid="1026"/>
                                        </p:tgtEl>
                                      </p:cBhvr>
                                      <p:to x="100000" y="60000"/>
                                    </p:animScale>
                                    <p:animScale>
                                      <p:cBhvr>
                                        <p:cTn id="24" dur="166" decel="50000">
                                          <p:stCondLst>
                                            <p:cond delay="676"/>
                                          </p:stCondLst>
                                        </p:cTn>
                                        <p:tgtEl>
                                          <p:spTgt spid="1026"/>
                                        </p:tgtEl>
                                      </p:cBhvr>
                                      <p:to x="100000" y="100000"/>
                                    </p:animScale>
                                    <p:animScale>
                                      <p:cBhvr>
                                        <p:cTn id="25" dur="26">
                                          <p:stCondLst>
                                            <p:cond delay="1312"/>
                                          </p:stCondLst>
                                        </p:cTn>
                                        <p:tgtEl>
                                          <p:spTgt spid="1026"/>
                                        </p:tgtEl>
                                      </p:cBhvr>
                                      <p:to x="100000" y="80000"/>
                                    </p:animScale>
                                    <p:animScale>
                                      <p:cBhvr>
                                        <p:cTn id="26" dur="166" decel="50000">
                                          <p:stCondLst>
                                            <p:cond delay="1338"/>
                                          </p:stCondLst>
                                        </p:cTn>
                                        <p:tgtEl>
                                          <p:spTgt spid="1026"/>
                                        </p:tgtEl>
                                      </p:cBhvr>
                                      <p:to x="100000" y="100000"/>
                                    </p:animScale>
                                    <p:animScale>
                                      <p:cBhvr>
                                        <p:cTn id="27" dur="26">
                                          <p:stCondLst>
                                            <p:cond delay="1642"/>
                                          </p:stCondLst>
                                        </p:cTn>
                                        <p:tgtEl>
                                          <p:spTgt spid="1026"/>
                                        </p:tgtEl>
                                      </p:cBhvr>
                                      <p:to x="100000" y="90000"/>
                                    </p:animScale>
                                    <p:animScale>
                                      <p:cBhvr>
                                        <p:cTn id="28" dur="166" decel="50000">
                                          <p:stCondLst>
                                            <p:cond delay="1668"/>
                                          </p:stCondLst>
                                        </p:cTn>
                                        <p:tgtEl>
                                          <p:spTgt spid="1026"/>
                                        </p:tgtEl>
                                      </p:cBhvr>
                                      <p:to x="100000" y="100000"/>
                                    </p:animScale>
                                    <p:animScale>
                                      <p:cBhvr>
                                        <p:cTn id="29" dur="26">
                                          <p:stCondLst>
                                            <p:cond delay="1808"/>
                                          </p:stCondLst>
                                        </p:cTn>
                                        <p:tgtEl>
                                          <p:spTgt spid="1026"/>
                                        </p:tgtEl>
                                      </p:cBhvr>
                                      <p:to x="100000" y="95000"/>
                                    </p:animScale>
                                    <p:animScale>
                                      <p:cBhvr>
                                        <p:cTn id="30" dur="166" decel="50000">
                                          <p:stCondLst>
                                            <p:cond delay="1834"/>
                                          </p:stCondLst>
                                        </p:cTn>
                                        <p:tgtEl>
                                          <p:spTgt spid="102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wipe(down)">
                                      <p:cBhvr>
                                        <p:cTn id="35" dur="580">
                                          <p:stCondLst>
                                            <p:cond delay="0"/>
                                          </p:stCondLst>
                                        </p:cTn>
                                        <p:tgtEl>
                                          <p:spTgt spid="1027"/>
                                        </p:tgtEl>
                                      </p:cBhvr>
                                    </p:animEffect>
                                    <p:anim calcmode="lin" valueType="num">
                                      <p:cBhvr>
                                        <p:cTn id="36"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41" dur="26">
                                          <p:stCondLst>
                                            <p:cond delay="650"/>
                                          </p:stCondLst>
                                        </p:cTn>
                                        <p:tgtEl>
                                          <p:spTgt spid="1027"/>
                                        </p:tgtEl>
                                      </p:cBhvr>
                                      <p:to x="100000" y="60000"/>
                                    </p:animScale>
                                    <p:animScale>
                                      <p:cBhvr>
                                        <p:cTn id="42" dur="166" decel="50000">
                                          <p:stCondLst>
                                            <p:cond delay="676"/>
                                          </p:stCondLst>
                                        </p:cTn>
                                        <p:tgtEl>
                                          <p:spTgt spid="1027"/>
                                        </p:tgtEl>
                                      </p:cBhvr>
                                      <p:to x="100000" y="100000"/>
                                    </p:animScale>
                                    <p:animScale>
                                      <p:cBhvr>
                                        <p:cTn id="43" dur="26">
                                          <p:stCondLst>
                                            <p:cond delay="1312"/>
                                          </p:stCondLst>
                                        </p:cTn>
                                        <p:tgtEl>
                                          <p:spTgt spid="1027"/>
                                        </p:tgtEl>
                                      </p:cBhvr>
                                      <p:to x="100000" y="80000"/>
                                    </p:animScale>
                                    <p:animScale>
                                      <p:cBhvr>
                                        <p:cTn id="44" dur="166" decel="50000">
                                          <p:stCondLst>
                                            <p:cond delay="1338"/>
                                          </p:stCondLst>
                                        </p:cTn>
                                        <p:tgtEl>
                                          <p:spTgt spid="1027"/>
                                        </p:tgtEl>
                                      </p:cBhvr>
                                      <p:to x="100000" y="100000"/>
                                    </p:animScale>
                                    <p:animScale>
                                      <p:cBhvr>
                                        <p:cTn id="45" dur="26">
                                          <p:stCondLst>
                                            <p:cond delay="1642"/>
                                          </p:stCondLst>
                                        </p:cTn>
                                        <p:tgtEl>
                                          <p:spTgt spid="1027"/>
                                        </p:tgtEl>
                                      </p:cBhvr>
                                      <p:to x="100000" y="90000"/>
                                    </p:animScale>
                                    <p:animScale>
                                      <p:cBhvr>
                                        <p:cTn id="46" dur="166" decel="50000">
                                          <p:stCondLst>
                                            <p:cond delay="1668"/>
                                          </p:stCondLst>
                                        </p:cTn>
                                        <p:tgtEl>
                                          <p:spTgt spid="1027"/>
                                        </p:tgtEl>
                                      </p:cBhvr>
                                      <p:to x="100000" y="100000"/>
                                    </p:animScale>
                                    <p:animScale>
                                      <p:cBhvr>
                                        <p:cTn id="47" dur="26">
                                          <p:stCondLst>
                                            <p:cond delay="1808"/>
                                          </p:stCondLst>
                                        </p:cTn>
                                        <p:tgtEl>
                                          <p:spTgt spid="1027"/>
                                        </p:tgtEl>
                                      </p:cBhvr>
                                      <p:to x="100000" y="95000"/>
                                    </p:animScale>
                                    <p:animScale>
                                      <p:cBhvr>
                                        <p:cTn id="48" dur="166" decel="50000">
                                          <p:stCondLst>
                                            <p:cond delay="1834"/>
                                          </p:stCondLst>
                                        </p:cTn>
                                        <p:tgtEl>
                                          <p:spTgt spid="102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80">
                                          <p:stCondLst>
                                            <p:cond delay="0"/>
                                          </p:stCondLst>
                                        </p:cTn>
                                        <p:tgtEl>
                                          <p:spTgt spid="5"/>
                                        </p:tgtEl>
                                      </p:cBhvr>
                                    </p:animEffect>
                                    <p:anim calcmode="lin" valueType="num">
                                      <p:cBhvr>
                                        <p:cTn id="5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9" dur="26">
                                          <p:stCondLst>
                                            <p:cond delay="650"/>
                                          </p:stCondLst>
                                        </p:cTn>
                                        <p:tgtEl>
                                          <p:spTgt spid="5"/>
                                        </p:tgtEl>
                                      </p:cBhvr>
                                      <p:to x="100000" y="60000"/>
                                    </p:animScale>
                                    <p:animScale>
                                      <p:cBhvr>
                                        <p:cTn id="60" dur="166" decel="50000">
                                          <p:stCondLst>
                                            <p:cond delay="676"/>
                                          </p:stCondLst>
                                        </p:cTn>
                                        <p:tgtEl>
                                          <p:spTgt spid="5"/>
                                        </p:tgtEl>
                                      </p:cBhvr>
                                      <p:to x="100000" y="100000"/>
                                    </p:animScale>
                                    <p:animScale>
                                      <p:cBhvr>
                                        <p:cTn id="61" dur="26">
                                          <p:stCondLst>
                                            <p:cond delay="1312"/>
                                          </p:stCondLst>
                                        </p:cTn>
                                        <p:tgtEl>
                                          <p:spTgt spid="5"/>
                                        </p:tgtEl>
                                      </p:cBhvr>
                                      <p:to x="100000" y="80000"/>
                                    </p:animScale>
                                    <p:animScale>
                                      <p:cBhvr>
                                        <p:cTn id="62" dur="166" decel="50000">
                                          <p:stCondLst>
                                            <p:cond delay="1338"/>
                                          </p:stCondLst>
                                        </p:cTn>
                                        <p:tgtEl>
                                          <p:spTgt spid="5"/>
                                        </p:tgtEl>
                                      </p:cBhvr>
                                      <p:to x="100000" y="100000"/>
                                    </p:animScale>
                                    <p:animScale>
                                      <p:cBhvr>
                                        <p:cTn id="63" dur="26">
                                          <p:stCondLst>
                                            <p:cond delay="1642"/>
                                          </p:stCondLst>
                                        </p:cTn>
                                        <p:tgtEl>
                                          <p:spTgt spid="5"/>
                                        </p:tgtEl>
                                      </p:cBhvr>
                                      <p:to x="100000" y="90000"/>
                                    </p:animScale>
                                    <p:animScale>
                                      <p:cBhvr>
                                        <p:cTn id="64" dur="166" decel="50000">
                                          <p:stCondLst>
                                            <p:cond delay="1668"/>
                                          </p:stCondLst>
                                        </p:cTn>
                                        <p:tgtEl>
                                          <p:spTgt spid="5"/>
                                        </p:tgtEl>
                                      </p:cBhvr>
                                      <p:to x="100000" y="100000"/>
                                    </p:animScale>
                                    <p:animScale>
                                      <p:cBhvr>
                                        <p:cTn id="65" dur="26">
                                          <p:stCondLst>
                                            <p:cond delay="1808"/>
                                          </p:stCondLst>
                                        </p:cTn>
                                        <p:tgtEl>
                                          <p:spTgt spid="5"/>
                                        </p:tgtEl>
                                      </p:cBhvr>
                                      <p:to x="100000" y="95000"/>
                                    </p:animScale>
                                    <p:animScale>
                                      <p:cBhvr>
                                        <p:cTn id="6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Come si scopre un transiente</a:t>
            </a:r>
            <a:endParaRPr lang="it-IT"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26057" y="1600200"/>
            <a:ext cx="46918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876256" y="2708921"/>
            <a:ext cx="2267744" cy="646331"/>
          </a:xfrm>
          <a:prstGeom prst="rect">
            <a:avLst/>
          </a:prstGeom>
          <a:noFill/>
        </p:spPr>
        <p:txBody>
          <a:bodyPr wrap="square" rtlCol="0">
            <a:spAutoFit/>
          </a:bodyPr>
          <a:lstStyle/>
          <a:p>
            <a:pPr eaLnBrk="1" hangingPunct="1"/>
            <a:r>
              <a:rPr lang="it-IT" dirty="0">
                <a:solidFill>
                  <a:prstClr val="black"/>
                </a:solidFill>
                <a:latin typeface="Arial" charset="0"/>
                <a:cs typeface="Arial" charset="0"/>
              </a:rPr>
              <a:t>Full </a:t>
            </a:r>
            <a:r>
              <a:rPr lang="it-IT" dirty="0" err="1">
                <a:solidFill>
                  <a:prstClr val="black"/>
                </a:solidFill>
                <a:latin typeface="Arial" charset="0"/>
                <a:cs typeface="Arial" charset="0"/>
              </a:rPr>
              <a:t>observation</a:t>
            </a:r>
            <a:endParaRPr lang="it-IT" dirty="0">
              <a:solidFill>
                <a:prstClr val="black"/>
              </a:solidFill>
              <a:latin typeface="Arial" charset="0"/>
              <a:cs typeface="Arial" charset="0"/>
            </a:endParaRPr>
          </a:p>
          <a:p>
            <a:pPr eaLnBrk="1" hangingPunct="1"/>
            <a:r>
              <a:rPr lang="it-IT" dirty="0">
                <a:solidFill>
                  <a:prstClr val="black"/>
                </a:solidFill>
                <a:latin typeface="Arial" charset="0"/>
                <a:cs typeface="Arial" charset="0"/>
              </a:rPr>
              <a:t>(5,000 – 130,000s)</a:t>
            </a:r>
          </a:p>
        </p:txBody>
      </p:sp>
    </p:spTree>
    <p:extLst>
      <p:ext uri="{BB962C8B-B14F-4D97-AF65-F5344CB8AC3E}">
        <p14:creationId xmlns:p14="http://schemas.microsoft.com/office/powerpoint/2010/main" val="367776151"/>
      </p:ext>
    </p:extLst>
  </p:cSld>
  <p:clrMapOvr>
    <a:masterClrMapping/>
  </p:clrMapOvr>
  <p:transition spd="slow">
    <p:cover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Come si scopre un transiente</a:t>
            </a:r>
            <a:endParaRPr lang="it-IT" dirty="0"/>
          </a:p>
        </p:txBody>
      </p:sp>
      <p:sp>
        <p:nvSpPr>
          <p:cNvPr id="4" name="CasellaDiTesto 3"/>
          <p:cNvSpPr txBox="1"/>
          <p:nvPr/>
        </p:nvSpPr>
        <p:spPr>
          <a:xfrm>
            <a:off x="6876256" y="2708920"/>
            <a:ext cx="2267744" cy="646331"/>
          </a:xfrm>
          <a:prstGeom prst="rect">
            <a:avLst/>
          </a:prstGeom>
          <a:noFill/>
        </p:spPr>
        <p:txBody>
          <a:bodyPr wrap="square" rtlCol="0">
            <a:spAutoFit/>
          </a:bodyPr>
          <a:lstStyle/>
          <a:p>
            <a:pPr eaLnBrk="1" hangingPunct="1"/>
            <a:r>
              <a:rPr lang="en-US" dirty="0">
                <a:solidFill>
                  <a:prstClr val="black"/>
                </a:solidFill>
                <a:latin typeface="Arial" charset="0"/>
                <a:cs typeface="Arial" charset="0"/>
              </a:rPr>
              <a:t>short time interval (e.g. 1000 s)</a:t>
            </a:r>
            <a:endParaRPr lang="it-IT" dirty="0">
              <a:solidFill>
                <a:prstClr val="black"/>
              </a:solidFill>
              <a:latin typeface="Arial" charset="0"/>
              <a:cs typeface="Arial"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937" y="1628800"/>
            <a:ext cx="4610904" cy="447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52391"/>
      </p:ext>
    </p:extLst>
  </p:cSld>
  <p:clrMapOvr>
    <a:masterClrMapping/>
  </p:clrMapOvr>
  <p:transition spd="slow">
    <p:cover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Trova le differenze…</a:t>
            </a:r>
            <a:endParaRPr lang="it-IT"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2" y="1677470"/>
            <a:ext cx="4254343" cy="416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9" y="1677470"/>
            <a:ext cx="4323812" cy="419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ttore 2 4"/>
          <p:cNvCxnSpPr/>
          <p:nvPr/>
        </p:nvCxnSpPr>
        <p:spPr>
          <a:xfrm>
            <a:off x="5364088" y="3140968"/>
            <a:ext cx="360040" cy="39604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34067" flipV="1">
            <a:off x="6320455" y="3834575"/>
            <a:ext cx="522271" cy="55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97681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Curva di luce</a:t>
            </a:r>
            <a:endParaRPr lang="it-IT"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15618" y="1628801"/>
            <a:ext cx="68633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228185" y="3545678"/>
            <a:ext cx="617028" cy="276999"/>
          </a:xfrm>
          <a:prstGeom prst="rect">
            <a:avLst/>
          </a:prstGeom>
          <a:noFill/>
        </p:spPr>
        <p:txBody>
          <a:bodyPr wrap="none" rtlCol="0">
            <a:spAutoFit/>
          </a:bodyPr>
          <a:lstStyle/>
          <a:p>
            <a:r>
              <a:rPr lang="it-IT" sz="1200" b="1" dirty="0" smtClean="0"/>
              <a:t>Tempo</a:t>
            </a:r>
            <a:endParaRPr lang="it-IT" sz="1200" b="1" dirty="0"/>
          </a:p>
        </p:txBody>
      </p:sp>
      <p:sp>
        <p:nvSpPr>
          <p:cNvPr id="8" name="CasellaDiTesto 7"/>
          <p:cNvSpPr txBox="1"/>
          <p:nvPr/>
        </p:nvSpPr>
        <p:spPr>
          <a:xfrm rot="10800000">
            <a:off x="3432614" y="4145359"/>
            <a:ext cx="400110" cy="1618328"/>
          </a:xfrm>
          <a:prstGeom prst="rect">
            <a:avLst/>
          </a:prstGeom>
          <a:noFill/>
        </p:spPr>
        <p:txBody>
          <a:bodyPr vert="eaVert" wrap="none" rtlCol="0">
            <a:spAutoFit/>
          </a:bodyPr>
          <a:lstStyle/>
          <a:p>
            <a:r>
              <a:rPr lang="it-IT" sz="1400" b="1" dirty="0" smtClean="0">
                <a:solidFill>
                  <a:schemeClr val="bg1"/>
                </a:solidFill>
              </a:rPr>
              <a:t>Conteggi al secondo </a:t>
            </a:r>
            <a:endParaRPr lang="it-IT" sz="1400" b="1" dirty="0">
              <a:solidFill>
                <a:schemeClr val="bg1"/>
              </a:solidFill>
            </a:endParaRP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333" y="1699315"/>
            <a:ext cx="40798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6228184" y="5899462"/>
            <a:ext cx="617028" cy="276999"/>
          </a:xfrm>
          <a:prstGeom prst="rect">
            <a:avLst/>
          </a:prstGeom>
          <a:noFill/>
        </p:spPr>
        <p:txBody>
          <a:bodyPr wrap="none" rtlCol="0">
            <a:spAutoFit/>
          </a:bodyPr>
          <a:lstStyle/>
          <a:p>
            <a:r>
              <a:rPr lang="it-IT" sz="1200" b="1" dirty="0" smtClean="0"/>
              <a:t>Tempo</a:t>
            </a:r>
            <a:endParaRPr lang="it-IT" sz="1200" b="1" dirty="0"/>
          </a:p>
        </p:txBody>
      </p:sp>
      <p:sp>
        <p:nvSpPr>
          <p:cNvPr id="9" name="CasellaDiTesto 8"/>
          <p:cNvSpPr txBox="1"/>
          <p:nvPr/>
        </p:nvSpPr>
        <p:spPr>
          <a:xfrm>
            <a:off x="2" y="1844824"/>
            <a:ext cx="1368151" cy="523220"/>
          </a:xfrm>
          <a:prstGeom prst="rect">
            <a:avLst/>
          </a:prstGeom>
          <a:noFill/>
        </p:spPr>
        <p:txBody>
          <a:bodyPr wrap="square" rtlCol="0">
            <a:spAutoFit/>
          </a:bodyPr>
          <a:lstStyle/>
          <a:p>
            <a:r>
              <a:rPr lang="it-IT" sz="1400" dirty="0" smtClean="0"/>
              <a:t>Senza fondo strumentale</a:t>
            </a:r>
            <a:endParaRPr lang="it-IT" sz="1400" dirty="0"/>
          </a:p>
        </p:txBody>
      </p:sp>
      <p:sp>
        <p:nvSpPr>
          <p:cNvPr id="10" name="CasellaDiTesto 9"/>
          <p:cNvSpPr txBox="1"/>
          <p:nvPr/>
        </p:nvSpPr>
        <p:spPr>
          <a:xfrm>
            <a:off x="1" y="4092748"/>
            <a:ext cx="1396396" cy="523220"/>
          </a:xfrm>
          <a:prstGeom prst="rect">
            <a:avLst/>
          </a:prstGeom>
          <a:noFill/>
        </p:spPr>
        <p:txBody>
          <a:bodyPr wrap="square" rtlCol="0">
            <a:spAutoFit/>
          </a:bodyPr>
          <a:lstStyle/>
          <a:p>
            <a:r>
              <a:rPr lang="it-IT" sz="1400" dirty="0" smtClean="0"/>
              <a:t>Con fondo strumentale</a:t>
            </a:r>
            <a:endParaRPr lang="it-IT" sz="1400" dirty="0"/>
          </a:p>
        </p:txBody>
      </p:sp>
    </p:spTree>
    <p:extLst>
      <p:ext uri="{BB962C8B-B14F-4D97-AF65-F5344CB8AC3E}">
        <p14:creationId xmlns:p14="http://schemas.microsoft.com/office/powerpoint/2010/main" val="5863538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ExTraS</a:t>
            </a:r>
            <a:endParaRPr lang="it-IT" dirty="0"/>
          </a:p>
        </p:txBody>
      </p:sp>
      <p:sp>
        <p:nvSpPr>
          <p:cNvPr id="3" name="Segnaposto contenuto 2"/>
          <p:cNvSpPr>
            <a:spLocks noGrp="1"/>
          </p:cNvSpPr>
          <p:nvPr>
            <p:ph idx="1"/>
          </p:nvPr>
        </p:nvSpPr>
        <p:spPr/>
        <p:txBody>
          <a:bodyPr/>
          <a:lstStyle/>
          <a:p>
            <a:pPr marL="0" indent="0" algn="ctr">
              <a:buNone/>
            </a:pPr>
            <a:r>
              <a:rPr lang="en-US" b="1" dirty="0"/>
              <a:t>E</a:t>
            </a:r>
            <a:r>
              <a:rPr lang="en-US" dirty="0"/>
              <a:t>xploring the </a:t>
            </a:r>
            <a:r>
              <a:rPr lang="en-US" b="1" dirty="0"/>
              <a:t>X</a:t>
            </a:r>
            <a:r>
              <a:rPr lang="en-US" dirty="0"/>
              <a:t>-ray </a:t>
            </a:r>
            <a:r>
              <a:rPr lang="en-US" b="1" dirty="0"/>
              <a:t>Tra</a:t>
            </a:r>
            <a:r>
              <a:rPr lang="en-US" dirty="0"/>
              <a:t>nsient and variable </a:t>
            </a:r>
            <a:r>
              <a:rPr lang="en-US" b="1" dirty="0"/>
              <a:t>S</a:t>
            </a:r>
            <a:r>
              <a:rPr lang="en-US" dirty="0"/>
              <a:t>ky</a:t>
            </a:r>
            <a:endParaRPr lang="it-IT" dirty="0" smtClean="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738" y="2196088"/>
            <a:ext cx="7517655" cy="366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999378"/>
      </p:ext>
    </p:extLst>
  </p:cSld>
  <p:clrMapOvr>
    <a:masterClrMapping/>
  </p:clrMapOvr>
  <p:transition spd="slow">
    <p:cover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2708920"/>
            <a:ext cx="6192688" cy="1296144"/>
          </a:xfrm>
        </p:spPr>
        <p:txBody>
          <a:bodyPr/>
          <a:lstStyle/>
          <a:p>
            <a:r>
              <a:rPr lang="it-IT" dirty="0" smtClean="0"/>
              <a:t>Proviamo ad analizzare i dati insieme!</a:t>
            </a:r>
            <a:endParaRPr lang="it-IT" dirty="0"/>
          </a:p>
        </p:txBody>
      </p:sp>
    </p:spTree>
    <p:extLst>
      <p:ext uri="{BB962C8B-B14F-4D97-AF65-F5344CB8AC3E}">
        <p14:creationId xmlns:p14="http://schemas.microsoft.com/office/powerpoint/2010/main" val="2424310818"/>
      </p:ext>
    </p:extLst>
  </p:cSld>
  <p:clrMapOvr>
    <a:masterClrMapping/>
  </p:clrMapOvr>
  <p:transition spd="slow">
    <p:cover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Analisi transiente  </a:t>
            </a:r>
            <a:endParaRPr lang="it-IT" dirty="0"/>
          </a:p>
        </p:txBody>
      </p:sp>
      <p:pic>
        <p:nvPicPr>
          <p:cNvPr id="4" name="Immagine 3" descr="tabella transiente mancante.png"/>
          <p:cNvPicPr>
            <a:picLocks noChangeAspect="1"/>
          </p:cNvPicPr>
          <p:nvPr/>
        </p:nvPicPr>
        <p:blipFill>
          <a:blip r:embed="rId3" cstate="print"/>
          <a:stretch>
            <a:fillRect/>
          </a:stretch>
        </p:blipFill>
        <p:spPr>
          <a:xfrm>
            <a:off x="1547664" y="1556792"/>
            <a:ext cx="6192688" cy="4376841"/>
          </a:xfrm>
          <a:prstGeom prst="rect">
            <a:avLst/>
          </a:prstGeom>
        </p:spPr>
      </p:pic>
      <p:sp>
        <p:nvSpPr>
          <p:cNvPr id="5" name="Ovale 4"/>
          <p:cNvSpPr/>
          <p:nvPr/>
        </p:nvSpPr>
        <p:spPr>
          <a:xfrm>
            <a:off x="5436096" y="2348880"/>
            <a:ext cx="720080" cy="216024"/>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eaLnBrk="1" hangingPunct="1"/>
            <a:endParaRPr lang="it-IT">
              <a:solidFill>
                <a:prstClr val="black"/>
              </a:solidFill>
            </a:endParaRPr>
          </a:p>
        </p:txBody>
      </p:sp>
      <p:cxnSp>
        <p:nvCxnSpPr>
          <p:cNvPr id="8" name="Connettore 2 7"/>
          <p:cNvCxnSpPr/>
          <p:nvPr/>
        </p:nvCxnSpPr>
        <p:spPr>
          <a:xfrm>
            <a:off x="1043608" y="3573017"/>
            <a:ext cx="108012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41879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6192688" cy="1296144"/>
          </a:xfrm>
        </p:spPr>
        <p:txBody>
          <a:bodyPr/>
          <a:lstStyle/>
          <a:p>
            <a:r>
              <a:rPr lang="it-IT" dirty="0" smtClean="0"/>
              <a:t>  UNFILT. IMA.</a:t>
            </a:r>
            <a:endParaRPr lang="it-IT" dirty="0"/>
          </a:p>
        </p:txBody>
      </p:sp>
      <p:sp>
        <p:nvSpPr>
          <p:cNvPr id="3074" name="AutoShape 2" descr="http://skylab.liceodesio.gov.it/pluginfile.php/386/mod_book/chapter/18/Immagine%20trans%2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it-IT">
              <a:solidFill>
                <a:prstClr val="black"/>
              </a:solidFill>
              <a:latin typeface="Arial" charset="0"/>
              <a:cs typeface="Arial" charset="0"/>
            </a:endParaRPr>
          </a:p>
        </p:txBody>
      </p:sp>
      <p:pic>
        <p:nvPicPr>
          <p:cNvPr id="6" name="Immagine 5" descr="Immagine trans 1.png"/>
          <p:cNvPicPr>
            <a:picLocks noChangeAspect="1"/>
          </p:cNvPicPr>
          <p:nvPr/>
        </p:nvPicPr>
        <p:blipFill>
          <a:blip r:embed="rId3" cstate="print"/>
          <a:stretch>
            <a:fillRect/>
          </a:stretch>
        </p:blipFill>
        <p:spPr>
          <a:xfrm>
            <a:off x="1763688" y="1544121"/>
            <a:ext cx="5616624" cy="4690979"/>
          </a:xfrm>
          <a:prstGeom prst="rect">
            <a:avLst/>
          </a:prstGeom>
        </p:spPr>
      </p:pic>
      <p:cxnSp>
        <p:nvCxnSpPr>
          <p:cNvPr id="12" name="Connettore 2 11"/>
          <p:cNvCxnSpPr/>
          <p:nvPr/>
        </p:nvCxnSpPr>
        <p:spPr>
          <a:xfrm flipH="1">
            <a:off x="5940152" y="3573017"/>
            <a:ext cx="1584176" cy="5760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CasellaDiTesto 12"/>
          <p:cNvSpPr txBox="1"/>
          <p:nvPr/>
        </p:nvSpPr>
        <p:spPr>
          <a:xfrm>
            <a:off x="7452320" y="2924944"/>
            <a:ext cx="1440160" cy="923330"/>
          </a:xfrm>
          <a:prstGeom prst="rect">
            <a:avLst/>
          </a:prstGeom>
          <a:noFill/>
        </p:spPr>
        <p:txBody>
          <a:bodyPr wrap="square" rtlCol="0">
            <a:spAutoFit/>
          </a:bodyPr>
          <a:lstStyle/>
          <a:p>
            <a:pPr eaLnBrk="1" hangingPunct="1"/>
            <a:r>
              <a:rPr lang="it-IT" dirty="0">
                <a:solidFill>
                  <a:srgbClr val="1F497D"/>
                </a:solidFill>
                <a:latin typeface="Arial" charset="0"/>
                <a:cs typeface="Arial" charset="0"/>
              </a:rPr>
              <a:t>Il nostro transiente si trova qui </a:t>
            </a:r>
          </a:p>
        </p:txBody>
      </p:sp>
    </p:spTree>
    <p:extLst>
      <p:ext uri="{BB962C8B-B14F-4D97-AF65-F5344CB8AC3E}">
        <p14:creationId xmlns:p14="http://schemas.microsoft.com/office/powerpoint/2010/main" val="177118095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Curva di luce </a:t>
            </a:r>
            <a:endParaRPr lang="it-IT" dirty="0"/>
          </a:p>
        </p:txBody>
      </p:sp>
      <p:pic>
        <p:nvPicPr>
          <p:cNvPr id="6" name="Immagine 5" descr="Immagine curva di luce 1.png"/>
          <p:cNvPicPr>
            <a:picLocks noChangeAspect="1"/>
          </p:cNvPicPr>
          <p:nvPr/>
        </p:nvPicPr>
        <p:blipFill>
          <a:blip r:embed="rId3" cstate="print"/>
          <a:stretch>
            <a:fillRect/>
          </a:stretch>
        </p:blipFill>
        <p:spPr>
          <a:xfrm>
            <a:off x="2663788" y="1772817"/>
            <a:ext cx="3816424" cy="4650529"/>
          </a:xfrm>
          <a:prstGeom prst="rect">
            <a:avLst/>
          </a:prstGeom>
        </p:spPr>
      </p:pic>
    </p:spTree>
    <p:extLst>
      <p:ext uri="{BB962C8B-B14F-4D97-AF65-F5344CB8AC3E}">
        <p14:creationId xmlns:p14="http://schemas.microsoft.com/office/powerpoint/2010/main" val="1323057353"/>
      </p:ext>
    </p:extLst>
  </p:cSld>
  <p:clrMapOvr>
    <a:masterClrMapping/>
  </p:clrMapOvr>
  <p:transition spd="slow">
    <p:cover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Zona osservata   </a:t>
            </a:r>
            <a:endParaRPr lang="it-IT" dirty="0"/>
          </a:p>
        </p:txBody>
      </p:sp>
      <p:pic>
        <p:nvPicPr>
          <p:cNvPr id="4" name="Immagine 3" descr="andromeda.jpe"/>
          <p:cNvPicPr>
            <a:picLocks noChangeAspect="1"/>
          </p:cNvPicPr>
          <p:nvPr/>
        </p:nvPicPr>
        <p:blipFill>
          <a:blip r:embed="rId3" cstate="print"/>
          <a:stretch>
            <a:fillRect/>
          </a:stretch>
        </p:blipFill>
        <p:spPr>
          <a:xfrm>
            <a:off x="2101202" y="1844824"/>
            <a:ext cx="5351119" cy="4028834"/>
          </a:xfrm>
          <a:prstGeom prst="rect">
            <a:avLst/>
          </a:prstGeom>
        </p:spPr>
      </p:pic>
      <p:sp>
        <p:nvSpPr>
          <p:cNvPr id="5" name="Rettangolo 4"/>
          <p:cNvSpPr/>
          <p:nvPr/>
        </p:nvSpPr>
        <p:spPr>
          <a:xfrm>
            <a:off x="5508104" y="2060848"/>
            <a:ext cx="1728192" cy="1296144"/>
          </a:xfrm>
          <a:prstGeom prst="rect">
            <a:avLst/>
          </a:prstGeom>
          <a:noFill/>
        </p:spPr>
        <p:style>
          <a:lnRef idx="3">
            <a:schemeClr val="lt1"/>
          </a:lnRef>
          <a:fillRef idx="1">
            <a:schemeClr val="dk1"/>
          </a:fillRef>
          <a:effectRef idx="1">
            <a:schemeClr val="dk1"/>
          </a:effectRef>
          <a:fontRef idx="minor">
            <a:schemeClr val="lt1"/>
          </a:fontRef>
        </p:style>
        <p:txBody>
          <a:bodyPr rtlCol="0" anchor="ctr"/>
          <a:lstStyle/>
          <a:p>
            <a:pPr algn="ctr" eaLnBrk="1" hangingPunct="1"/>
            <a:endParaRPr lang="it-IT">
              <a:solidFill>
                <a:prstClr val="white"/>
              </a:solidFill>
            </a:endParaRPr>
          </a:p>
        </p:txBody>
      </p:sp>
    </p:spTree>
    <p:extLst>
      <p:ext uri="{BB962C8B-B14F-4D97-AF65-F5344CB8AC3E}">
        <p14:creationId xmlns:p14="http://schemas.microsoft.com/office/powerpoint/2010/main" val="32591575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Verifica strumentale  </a:t>
            </a:r>
            <a:endParaRPr lang="it-IT" dirty="0"/>
          </a:p>
        </p:txBody>
      </p:sp>
      <p:pic>
        <p:nvPicPr>
          <p:cNvPr id="4" name="Immagine 3" descr="Immagine errori 1.png"/>
          <p:cNvPicPr>
            <a:picLocks noChangeAspect="1"/>
          </p:cNvPicPr>
          <p:nvPr/>
        </p:nvPicPr>
        <p:blipFill>
          <a:blip r:embed="rId3" cstate="print"/>
          <a:stretch>
            <a:fillRect/>
          </a:stretch>
        </p:blipFill>
        <p:spPr>
          <a:xfrm>
            <a:off x="2195736" y="1700808"/>
            <a:ext cx="4581000" cy="4333378"/>
          </a:xfrm>
          <a:prstGeom prst="rect">
            <a:avLst/>
          </a:prstGeom>
        </p:spPr>
      </p:pic>
      <p:cxnSp>
        <p:nvCxnSpPr>
          <p:cNvPr id="6" name="Connettore 2 5"/>
          <p:cNvCxnSpPr/>
          <p:nvPr/>
        </p:nvCxnSpPr>
        <p:spPr>
          <a:xfrm>
            <a:off x="1475656" y="3861048"/>
            <a:ext cx="1656184"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H="1">
            <a:off x="5940152" y="4077072"/>
            <a:ext cx="1584176"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013351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 l’abbiamo fatta!</a:t>
            </a:r>
            <a:endParaRPr lang="it-IT" dirty="0"/>
          </a:p>
        </p:txBody>
      </p:sp>
      <p:pic>
        <p:nvPicPr>
          <p:cNvPr id="4" name="Segnaposto contenuto 3" descr="immagine coppa.jpe"/>
          <p:cNvPicPr>
            <a:picLocks noGrp="1" noChangeAspect="1"/>
          </p:cNvPicPr>
          <p:nvPr>
            <p:ph idx="1"/>
          </p:nvPr>
        </p:nvPicPr>
        <p:blipFill>
          <a:blip r:embed="rId3" cstate="print"/>
          <a:stretch>
            <a:fillRect/>
          </a:stretch>
        </p:blipFill>
        <p:spPr>
          <a:xfrm>
            <a:off x="2321757" y="1700808"/>
            <a:ext cx="4658333" cy="3168352"/>
          </a:xfrm>
        </p:spPr>
      </p:pic>
      <p:sp>
        <p:nvSpPr>
          <p:cNvPr id="3" name="CasellaDiTesto 2"/>
          <p:cNvSpPr txBox="1"/>
          <p:nvPr/>
        </p:nvSpPr>
        <p:spPr>
          <a:xfrm>
            <a:off x="1979712" y="5129599"/>
            <a:ext cx="5342425" cy="461665"/>
          </a:xfrm>
          <a:prstGeom prst="rect">
            <a:avLst/>
          </a:prstGeom>
          <a:noFill/>
        </p:spPr>
        <p:txBody>
          <a:bodyPr wrap="none" rtlCol="0">
            <a:spAutoFit/>
          </a:bodyPr>
          <a:lstStyle/>
          <a:p>
            <a:r>
              <a:rPr lang="it-IT" sz="2400" dirty="0" smtClean="0"/>
              <a:t>Abbiamo individuato un vero transiente!!</a:t>
            </a:r>
            <a:endParaRPr lang="it-IT" sz="2400" dirty="0"/>
          </a:p>
        </p:txBody>
      </p:sp>
    </p:spTree>
    <p:extLst>
      <p:ext uri="{BB962C8B-B14F-4D97-AF65-F5344CB8AC3E}">
        <p14:creationId xmlns:p14="http://schemas.microsoft.com/office/powerpoint/2010/main" val="11914338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un altro esempio …</a:t>
            </a:r>
            <a:endParaRPr lang="it-IT"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628801"/>
            <a:ext cx="6361720" cy="440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909576"/>
      </p:ext>
    </p:extLst>
  </p:cSld>
  <p:clrMapOvr>
    <a:masterClrMapping/>
  </p:clrMapOvr>
  <p:transition spd="slow">
    <p:cover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089" y="1988840"/>
            <a:ext cx="69818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2 3"/>
          <p:cNvCxnSpPr/>
          <p:nvPr/>
        </p:nvCxnSpPr>
        <p:spPr>
          <a:xfrm flipH="1" flipV="1">
            <a:off x="5580112" y="4581128"/>
            <a:ext cx="1080120" cy="15121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139258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Curva di Luce</a:t>
            </a:r>
            <a:endParaRPr lang="it-IT"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56793"/>
            <a:ext cx="684618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535889"/>
      </p:ext>
    </p:extLst>
  </p:cSld>
  <p:clrMapOvr>
    <a:masterClrMapping/>
  </p:clrMapOvr>
  <p:transition spd="slow">
    <p:cover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Astronomia nel dominio temporale</a:t>
            </a:r>
            <a:endParaRPr lang="it-IT" dirty="0"/>
          </a:p>
        </p:txBody>
      </p:sp>
      <p:sp>
        <p:nvSpPr>
          <p:cNvPr id="3" name="Segnaposto contenuto 2"/>
          <p:cNvSpPr>
            <a:spLocks noGrp="1"/>
          </p:cNvSpPr>
          <p:nvPr>
            <p:ph idx="1"/>
          </p:nvPr>
        </p:nvSpPr>
        <p:spPr/>
        <p:txBody>
          <a:bodyPr anchor="ctr" anchorCtr="0"/>
          <a:lstStyle/>
          <a:p>
            <a:pPr marL="0" indent="0" algn="ctr">
              <a:buNone/>
            </a:pPr>
            <a:r>
              <a:rPr lang="en-US" dirty="0" smtClean="0"/>
              <a:t>“</a:t>
            </a:r>
            <a:r>
              <a:rPr lang="en-US" dirty="0"/>
              <a:t>Variability pervades the </a:t>
            </a:r>
            <a:r>
              <a:rPr lang="en-US" dirty="0" smtClean="0"/>
              <a:t>cosmos. Studies </a:t>
            </a:r>
            <a:r>
              <a:rPr lang="en-US" dirty="0"/>
              <a:t>of variability dominate research in astronomy and </a:t>
            </a:r>
            <a:r>
              <a:rPr lang="en-US" dirty="0" smtClean="0"/>
              <a:t>astrophysics and </a:t>
            </a:r>
            <a:r>
              <a:rPr lang="en-US" dirty="0"/>
              <a:t>are so common that very many groups, projects and </a:t>
            </a:r>
            <a:r>
              <a:rPr lang="en-US" dirty="0" smtClean="0"/>
              <a:t>instruments are </a:t>
            </a:r>
            <a:r>
              <a:rPr lang="en-US" dirty="0"/>
              <a:t>dedicated to the examination of just one form of </a:t>
            </a:r>
            <a:r>
              <a:rPr lang="en-US" dirty="0" smtClean="0"/>
              <a:t>variability, or </a:t>
            </a:r>
            <a:r>
              <a:rPr lang="en-US" dirty="0"/>
              <a:t>one aspect of its diverse manifestations</a:t>
            </a:r>
            <a:r>
              <a:rPr lang="en-US" dirty="0" smtClean="0"/>
              <a:t>.”</a:t>
            </a:r>
          </a:p>
          <a:p>
            <a:pPr marL="0" indent="0" algn="r">
              <a:buNone/>
            </a:pPr>
            <a:r>
              <a:rPr lang="en-US" sz="1600" dirty="0" smtClean="0"/>
              <a:t>University of Oxford, September 2011</a:t>
            </a:r>
            <a:endParaRPr lang="it-IT" sz="1600" dirty="0"/>
          </a:p>
        </p:txBody>
      </p:sp>
    </p:spTree>
    <p:extLst>
      <p:ext uri="{BB962C8B-B14F-4D97-AF65-F5344CB8AC3E}">
        <p14:creationId xmlns:p14="http://schemas.microsoft.com/office/powerpoint/2010/main" val="58682507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Zoom</a:t>
            </a:r>
            <a:endParaRPr lang="it-IT"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7626" y="1556793"/>
            <a:ext cx="6658863"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477091"/>
      </p:ext>
    </p:extLst>
  </p:cSld>
  <p:clrMapOvr>
    <a:masterClrMapping/>
  </p:clrMapOvr>
  <p:transition spd="slow">
    <p:cover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Ricerca dei risultati in altre lunghezze d’onda</a:t>
            </a:r>
            <a:endParaRPr lang="it-IT"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99129" y="1676028"/>
            <a:ext cx="566737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4430" y="2780929"/>
            <a:ext cx="4676775"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2 3"/>
          <p:cNvCxnSpPr/>
          <p:nvPr/>
        </p:nvCxnSpPr>
        <p:spPr>
          <a:xfrm flipV="1">
            <a:off x="514340" y="2132856"/>
            <a:ext cx="1296144" cy="15841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94283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Verifica dello strumento</a:t>
            </a:r>
            <a:endParaRPr lang="it-IT" dirty="0"/>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43610" y="1556793"/>
            <a:ext cx="684657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2304"/>
      </p:ext>
    </p:extLst>
  </p:cSld>
  <p:clrMapOvr>
    <a:masterClrMapping/>
  </p:clrMapOvr>
  <p:transition spd="slow">
    <p:cover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Conclusione </a:t>
            </a:r>
            <a:endParaRPr lang="it-IT" dirty="0"/>
          </a:p>
        </p:txBody>
      </p:sp>
      <p:sp>
        <p:nvSpPr>
          <p:cNvPr id="3" name="Segnaposto contenuto 2"/>
          <p:cNvSpPr>
            <a:spLocks noGrp="1"/>
          </p:cNvSpPr>
          <p:nvPr>
            <p:ph idx="1"/>
          </p:nvPr>
        </p:nvSpPr>
        <p:spPr/>
        <p:txBody>
          <a:bodyPr/>
          <a:lstStyle/>
          <a:p>
            <a:r>
              <a:rPr lang="it-IT" dirty="0" smtClean="0"/>
              <a:t>Siamo stati astrofisici per un giorno, ma… abbiamo scoperto qualcosa?</a:t>
            </a:r>
            <a:endParaRPr lang="it-IT" dirty="0"/>
          </a:p>
          <a:p>
            <a:pPr lvl="1"/>
            <a:r>
              <a:rPr lang="it-IT" dirty="0"/>
              <a:t>Il </a:t>
            </a:r>
            <a:r>
              <a:rPr lang="it-IT" dirty="0" smtClean="0"/>
              <a:t>primo candidato transiente si è rivelato essere reale, anche se corrispondeva ad una stella già nota nella banda ottica</a:t>
            </a:r>
            <a:endParaRPr lang="it-IT" dirty="0"/>
          </a:p>
          <a:p>
            <a:pPr lvl="1"/>
            <a:r>
              <a:rPr lang="it-IT" dirty="0"/>
              <a:t>Il secondo ha mostrato solo un’anomalia del </a:t>
            </a:r>
            <a:r>
              <a:rPr lang="it-IT" dirty="0" smtClean="0"/>
              <a:t>telescopio…</a:t>
            </a:r>
          </a:p>
          <a:p>
            <a:r>
              <a:rPr lang="it-IT" dirty="0" smtClean="0"/>
              <a:t>E i veri astrofisici scoprono qualcosa?</a:t>
            </a:r>
          </a:p>
          <a:p>
            <a:endParaRPr lang="it-IT" dirty="0" smtClean="0"/>
          </a:p>
          <a:p>
            <a:endParaRPr lang="it-IT" dirty="0"/>
          </a:p>
          <a:p>
            <a:endParaRPr lang="it-IT" dirty="0"/>
          </a:p>
        </p:txBody>
      </p:sp>
    </p:spTree>
    <p:extLst>
      <p:ext uri="{BB962C8B-B14F-4D97-AF65-F5344CB8AC3E}">
        <p14:creationId xmlns:p14="http://schemas.microsoft.com/office/powerpoint/2010/main" val="23868943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Recente scoperta di </a:t>
            </a:r>
            <a:r>
              <a:rPr lang="it-IT" dirty="0" err="1" smtClean="0"/>
              <a:t>EXTras</a:t>
            </a:r>
            <a:endParaRPr lang="it-IT" dirty="0"/>
          </a:p>
        </p:txBody>
      </p:sp>
      <p:pic>
        <p:nvPicPr>
          <p:cNvPr id="5" name="Segnaposto contenuto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9512" y="2276872"/>
            <a:ext cx="4038600" cy="3230880"/>
          </a:xfrm>
        </p:spPr>
      </p:pic>
      <p:sp>
        <p:nvSpPr>
          <p:cNvPr id="4" name="Segnaposto contenuto 3"/>
          <p:cNvSpPr>
            <a:spLocks noGrp="1"/>
          </p:cNvSpPr>
          <p:nvPr>
            <p:ph sz="half" idx="2"/>
          </p:nvPr>
        </p:nvSpPr>
        <p:spPr>
          <a:xfrm>
            <a:off x="4355976" y="1600201"/>
            <a:ext cx="4680520" cy="4525963"/>
          </a:xfrm>
        </p:spPr>
        <p:txBody>
          <a:bodyPr/>
          <a:lstStyle/>
          <a:p>
            <a:r>
              <a:rPr lang="it-IT" dirty="0" smtClean="0"/>
              <a:t>11 dicembre 2015</a:t>
            </a:r>
          </a:p>
          <a:p>
            <a:r>
              <a:rPr lang="it-IT" b="1" dirty="0"/>
              <a:t>3XMM </a:t>
            </a:r>
            <a:r>
              <a:rPr lang="it-IT" b="1" dirty="0" smtClean="0"/>
              <a:t>J004301.4+413017</a:t>
            </a:r>
            <a:r>
              <a:rPr lang="it-IT" dirty="0" smtClean="0"/>
              <a:t>, per </a:t>
            </a:r>
            <a:r>
              <a:rPr lang="it-IT" dirty="0"/>
              <a:t>gli amici, 3X </a:t>
            </a:r>
            <a:r>
              <a:rPr lang="it-IT" dirty="0" smtClean="0"/>
              <a:t>J0043</a:t>
            </a:r>
          </a:p>
          <a:p>
            <a:r>
              <a:rPr lang="it-IT" dirty="0" smtClean="0"/>
              <a:t>la prima Pulsar rilevata nella Galassia Andromeda dopo anni di ricerche</a:t>
            </a:r>
          </a:p>
          <a:p>
            <a:r>
              <a:rPr lang="it-IT" dirty="0" smtClean="0"/>
              <a:t>Simile ad Hercules X-1, scoperta da </a:t>
            </a:r>
            <a:r>
              <a:rPr lang="it-IT" dirty="0" err="1" smtClean="0"/>
              <a:t>Uhuru</a:t>
            </a:r>
            <a:r>
              <a:rPr lang="it-IT" dirty="0" smtClean="0"/>
              <a:t> nella nostra Galassia</a:t>
            </a:r>
            <a:endParaRPr lang="it-IT" dirty="0"/>
          </a:p>
        </p:txBody>
      </p:sp>
      <p:sp>
        <p:nvSpPr>
          <p:cNvPr id="3" name="Rettangolo 2"/>
          <p:cNvSpPr/>
          <p:nvPr/>
        </p:nvSpPr>
        <p:spPr>
          <a:xfrm>
            <a:off x="1342901" y="5770167"/>
            <a:ext cx="6840760" cy="353943"/>
          </a:xfrm>
          <a:prstGeom prst="rect">
            <a:avLst/>
          </a:prstGeom>
        </p:spPr>
        <p:txBody>
          <a:bodyPr wrap="square">
            <a:spAutoFit/>
          </a:bodyPr>
          <a:lstStyle/>
          <a:p>
            <a:r>
              <a:rPr lang="it-IT" sz="1700" dirty="0"/>
              <a:t>http://www.media.inaf.it/2015/12/11/segnali-pulsanti-da-andromeda/</a:t>
            </a:r>
          </a:p>
        </p:txBody>
      </p:sp>
    </p:spTree>
    <p:extLst>
      <p:ext uri="{BB962C8B-B14F-4D97-AF65-F5344CB8AC3E}">
        <p14:creationId xmlns:p14="http://schemas.microsoft.com/office/powerpoint/2010/main" val="604970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Fine</a:t>
            </a:r>
            <a:endParaRPr lang="it-IT"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2" y="1700809"/>
            <a:ext cx="559214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53903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90"/>
                                          </p:val>
                                        </p:tav>
                                        <p:tav tm="100000">
                                          <p:val>
                                            <p:fltVal val="0"/>
                                          </p:val>
                                        </p:tav>
                                      </p:tavLst>
                                    </p:anim>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xomovie.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331640" y="116633"/>
            <a:ext cx="6480720" cy="6059867"/>
          </a:xfrm>
        </p:spPr>
      </p:pic>
    </p:spTree>
    <p:extLst>
      <p:ext uri="{BB962C8B-B14F-4D97-AF65-F5344CB8AC3E}">
        <p14:creationId xmlns:p14="http://schemas.microsoft.com/office/powerpoint/2010/main" val="2909313040"/>
      </p:ext>
    </p:extLst>
  </p:cSld>
  <p:clrMapOvr>
    <a:masterClrMapping/>
  </p:clrMapOvr>
  <p:transition spd="slow">
    <p:cover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Nascita e Obiettivi</a:t>
            </a:r>
            <a:endParaRPr lang="it-IT" dirty="0"/>
          </a:p>
        </p:txBody>
      </p:sp>
      <p:sp>
        <p:nvSpPr>
          <p:cNvPr id="3" name="Segnaposto contenuto 2"/>
          <p:cNvSpPr>
            <a:spLocks noGrp="1"/>
          </p:cNvSpPr>
          <p:nvPr>
            <p:ph idx="1"/>
          </p:nvPr>
        </p:nvSpPr>
        <p:spPr/>
        <p:txBody>
          <a:bodyPr/>
          <a:lstStyle/>
          <a:p>
            <a:pPr marL="0" indent="0">
              <a:buNone/>
            </a:pPr>
            <a:r>
              <a:rPr lang="it-IT" dirty="0"/>
              <a:t>Obiettivo:</a:t>
            </a:r>
          </a:p>
          <a:p>
            <a:pPr marL="0" indent="0">
              <a:buNone/>
            </a:pPr>
            <a:r>
              <a:rPr lang="it-IT" dirty="0" smtClean="0"/>
              <a:t>Esplorare </a:t>
            </a:r>
            <a:r>
              <a:rPr lang="it-IT" dirty="0"/>
              <a:t>i dati </a:t>
            </a:r>
            <a:r>
              <a:rPr lang="it-IT" dirty="0" err="1"/>
              <a:t>serendipiti</a:t>
            </a:r>
            <a:r>
              <a:rPr lang="it-IT" dirty="0"/>
              <a:t> di XMM nel dominio del tempo e catalogarli, così da:</a:t>
            </a:r>
          </a:p>
          <a:p>
            <a:pPr marL="914400" lvl="1" indent="-514350">
              <a:buFont typeface="+mj-lt"/>
              <a:buAutoNum type="alphaUcPeriod"/>
            </a:pPr>
            <a:r>
              <a:rPr lang="it-IT" dirty="0" smtClean="0"/>
              <a:t>Permettere </a:t>
            </a:r>
            <a:r>
              <a:rPr lang="it-IT" dirty="0"/>
              <a:t>un uso più agevolato dei dati all’intera </a:t>
            </a:r>
            <a:r>
              <a:rPr lang="it-IT" dirty="0" smtClean="0"/>
              <a:t>comunità</a:t>
            </a:r>
            <a:r>
              <a:rPr lang="it-IT" dirty="0"/>
              <a:t>;</a:t>
            </a:r>
          </a:p>
          <a:p>
            <a:pPr marL="914400" lvl="1" indent="-514350">
              <a:buFont typeface="+mj-lt"/>
              <a:buAutoNum type="alphaUcPeriod"/>
            </a:pPr>
            <a:r>
              <a:rPr lang="it-IT" dirty="0" smtClean="0"/>
              <a:t>Permettere </a:t>
            </a:r>
            <a:r>
              <a:rPr lang="it-IT" dirty="0"/>
              <a:t>di fare nuova scienza.</a:t>
            </a:r>
          </a:p>
          <a:p>
            <a:endParaRPr lang="it-IT" dirty="0"/>
          </a:p>
        </p:txBody>
      </p:sp>
    </p:spTree>
    <p:extLst>
      <p:ext uri="{BB962C8B-B14F-4D97-AF65-F5344CB8AC3E}">
        <p14:creationId xmlns:p14="http://schemas.microsoft.com/office/powerpoint/2010/main" val="39473402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studia?</a:t>
            </a:r>
            <a:endParaRPr lang="it-IT" dirty="0"/>
          </a:p>
        </p:txBody>
      </p:sp>
      <p:sp>
        <p:nvSpPr>
          <p:cNvPr id="3" name="Segnaposto contenuto 2"/>
          <p:cNvSpPr>
            <a:spLocks noGrp="1"/>
          </p:cNvSpPr>
          <p:nvPr>
            <p:ph idx="1"/>
          </p:nvPr>
        </p:nvSpPr>
        <p:spPr/>
        <p:txBody>
          <a:bodyPr/>
          <a:lstStyle/>
          <a:p>
            <a:r>
              <a:rPr lang="it-IT" dirty="0" smtClean="0"/>
              <a:t>Variabilità </a:t>
            </a:r>
            <a:r>
              <a:rPr lang="it-IT" dirty="0"/>
              <a:t>non periodica</a:t>
            </a:r>
          </a:p>
          <a:p>
            <a:r>
              <a:rPr lang="it-IT" dirty="0" smtClean="0"/>
              <a:t>Variabilità </a:t>
            </a:r>
            <a:r>
              <a:rPr lang="it-IT" dirty="0"/>
              <a:t>periodica (pulsazioni)</a:t>
            </a:r>
          </a:p>
          <a:p>
            <a:r>
              <a:rPr lang="it-IT" dirty="0" smtClean="0"/>
              <a:t>Transienti</a:t>
            </a:r>
            <a:endParaRPr lang="it-IT" dirty="0"/>
          </a:p>
          <a:p>
            <a:r>
              <a:rPr lang="it-IT" dirty="0" smtClean="0"/>
              <a:t>Variabilità </a:t>
            </a:r>
            <a:r>
              <a:rPr lang="it-IT" dirty="0"/>
              <a:t>su lungo tempo scala</a:t>
            </a:r>
          </a:p>
        </p:txBody>
      </p:sp>
    </p:spTree>
    <p:extLst>
      <p:ext uri="{BB962C8B-B14F-4D97-AF65-F5344CB8AC3E}">
        <p14:creationId xmlns:p14="http://schemas.microsoft.com/office/powerpoint/2010/main" val="304578267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Quali oggetti osserva?</a:t>
            </a:r>
            <a:endParaRPr lang="it-IT"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2" y="1556792"/>
            <a:ext cx="9139599" cy="36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770556"/>
      </p:ext>
    </p:extLst>
  </p:cSld>
  <p:clrMapOvr>
    <a:masterClrMapping/>
  </p:clrMapOvr>
  <p:transition spd="slow">
    <p:cover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5" y="1556793"/>
            <a:ext cx="9144000" cy="364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538227"/>
      </p:ext>
    </p:extLst>
  </p:cSld>
  <p:clrMapOvr>
    <a:masterClrMapping/>
  </p:clrMapOvr>
  <p:transition spd="slow">
    <p:cover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7857"/>
            <a:ext cx="9144000" cy="367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382491"/>
      </p:ext>
    </p:extLst>
  </p:cSld>
  <p:clrMapOvr>
    <a:masterClrMapping/>
  </p:clrMapOvr>
  <p:transition spd="slow">
    <p:cover dir="u"/>
  </p:transition>
  <p:timing>
    <p:tnLst>
      <p:par>
        <p:cTn id="1" dur="indefinite" restart="never" nodeType="tmRoot"/>
      </p:par>
    </p:tnLst>
  </p:timing>
</p:sld>
</file>

<file path=ppt/theme/theme1.xml><?xml version="1.0" encoding="utf-8"?>
<a:theme xmlns:a="http://schemas.openxmlformats.org/drawingml/2006/main" name="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1-I raggi X</Template>
  <TotalTime>3</TotalTime>
  <Words>1023</Words>
  <Application>Microsoft Office PowerPoint</Application>
  <PresentationFormat>Presentazione su schermo (4:3)</PresentationFormat>
  <Paragraphs>132</Paragraphs>
  <Slides>35</Slides>
  <Notes>34</Notes>
  <HiddenSlides>0</HiddenSlides>
  <MMClips>1</MMClips>
  <ScaleCrop>false</ScaleCrop>
  <HeadingPairs>
    <vt:vector size="4" baseType="variant">
      <vt:variant>
        <vt:lpstr>Tema</vt:lpstr>
      </vt:variant>
      <vt:variant>
        <vt:i4>5</vt:i4>
      </vt:variant>
      <vt:variant>
        <vt:lpstr>Titoli diapositive</vt:lpstr>
      </vt:variant>
      <vt:variant>
        <vt:i4>35</vt:i4>
      </vt:variant>
    </vt:vector>
  </HeadingPairs>
  <TitlesOfParts>
    <vt:vector size="40" baseType="lpstr">
      <vt:lpstr>skylab</vt:lpstr>
      <vt:lpstr>Tema1skylab</vt:lpstr>
      <vt:lpstr>Tema di Office</vt:lpstr>
      <vt:lpstr>1_Tema di Office</vt:lpstr>
      <vt:lpstr>2_Tema di Office</vt:lpstr>
      <vt:lpstr>Anche noi astrofisici in banda X: il progetto EXTraS</vt:lpstr>
      <vt:lpstr>ExTraS</vt:lpstr>
      <vt:lpstr>Astronomia nel dominio temporale</vt:lpstr>
      <vt:lpstr>Presentazione standard di PowerPoint</vt:lpstr>
      <vt:lpstr>Nascita e Obiettivi</vt:lpstr>
      <vt:lpstr>Cosa studia?</vt:lpstr>
      <vt:lpstr>Quali oggetti osserva?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noi cosa abbiamo fatto?</vt:lpstr>
      <vt:lpstr>Come si scopre un transiente</vt:lpstr>
      <vt:lpstr>Come si scopre un transiente</vt:lpstr>
      <vt:lpstr>Trova le differenze…</vt:lpstr>
      <vt:lpstr>Curva di luce</vt:lpstr>
      <vt:lpstr>Proviamo ad analizzare i dati insieme!</vt:lpstr>
      <vt:lpstr>Analisi transiente  </vt:lpstr>
      <vt:lpstr>  UNFILT. IMA.</vt:lpstr>
      <vt:lpstr>Curva di luce </vt:lpstr>
      <vt:lpstr>Zona osservata   </vt:lpstr>
      <vt:lpstr>Verifica strumentale  </vt:lpstr>
      <vt:lpstr>Ce l’abbiamo fatta!</vt:lpstr>
      <vt:lpstr>… un altro esempio …</vt:lpstr>
      <vt:lpstr>Presentazione standard di PowerPoint</vt:lpstr>
      <vt:lpstr>Curva di Luce</vt:lpstr>
      <vt:lpstr>Zoom</vt:lpstr>
      <vt:lpstr>Ricerca dei risultati in altre lunghezze d’onda</vt:lpstr>
      <vt:lpstr>Verifica dello strumento</vt:lpstr>
      <vt:lpstr>Conclusione </vt:lpstr>
      <vt:lpstr>Recente scoperta di EXTras</vt:lpstr>
      <vt:lpstr>Fine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Anche noi astrofisici in banda X: il progetto EXTraS</dc:title>
  <dc:creator>Nicoletta Lanzani</dc:creator>
  <cp:lastModifiedBy>Nicoletta Lanzani</cp:lastModifiedBy>
  <cp:revision>1</cp:revision>
  <dcterms:created xsi:type="dcterms:W3CDTF">2016-05-12T15:06:25Z</dcterms:created>
  <dcterms:modified xsi:type="dcterms:W3CDTF">2016-05-12T15:09:26Z</dcterms:modified>
</cp:coreProperties>
</file>