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72" r:id="rId2"/>
  </p:sldMasterIdLst>
  <p:notesMasterIdLst>
    <p:notesMasterId r:id="rId10"/>
  </p:notesMasterIdLst>
  <p:handoutMasterIdLst>
    <p:handoutMasterId r:id="rId11"/>
  </p:handoutMasterIdLst>
  <p:sldIdLst>
    <p:sldId id="352" r:id="rId3"/>
    <p:sldId id="389" r:id="rId4"/>
    <p:sldId id="356" r:id="rId5"/>
    <p:sldId id="355" r:id="rId6"/>
    <p:sldId id="380" r:id="rId7"/>
    <p:sldId id="358" r:id="rId8"/>
    <p:sldId id="359" r:id="rId9"/>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61596" autoAdjust="0"/>
  </p:normalViewPr>
  <p:slideViewPr>
    <p:cSldViewPr>
      <p:cViewPr varScale="1">
        <p:scale>
          <a:sx n="40" d="100"/>
          <a:sy n="40" d="100"/>
        </p:scale>
        <p:origin x="2136" y="60"/>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0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531EC4-80D5-44D0-8496-4B1D161A099F}" type="datetimeFigureOut">
              <a:rPr lang="it-IT" smtClean="0"/>
              <a:pPr/>
              <a:t>27/01/2018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853BC-2951-4CB0-BEAC-8ABC046803E7}" type="slidenum">
              <a:rPr lang="it-IT" smtClean="0"/>
              <a:pPr/>
              <a:t>‹N›</a:t>
            </a:fld>
            <a:endParaRPr lang="it-IT"/>
          </a:p>
        </p:txBody>
      </p:sp>
    </p:spTree>
    <p:extLst>
      <p:ext uri="{BB962C8B-B14F-4D97-AF65-F5344CB8AC3E}">
        <p14:creationId xmlns:p14="http://schemas.microsoft.com/office/powerpoint/2010/main" val="224379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C9552B7-61F6-4DDB-BA83-C8D51551C101}" type="datetimeFigureOut">
              <a:rPr lang="it-IT"/>
              <a:pPr>
                <a:defRPr/>
              </a:pPr>
              <a:t>27/01/2018</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E74D882-4A55-4E6F-8490-E94DB170E47A}" type="slidenum">
              <a:rPr lang="it-IT" altLang="it-IT"/>
              <a:pPr/>
              <a:t>‹N›</a:t>
            </a:fld>
            <a:endParaRPr lang="it-IT" altLang="it-IT"/>
          </a:p>
        </p:txBody>
      </p:sp>
    </p:spTree>
    <p:extLst>
      <p:ext uri="{BB962C8B-B14F-4D97-AF65-F5344CB8AC3E}">
        <p14:creationId xmlns:p14="http://schemas.microsoft.com/office/powerpoint/2010/main" val="2391854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neutrini atmosferici sono dalle centinaia alle migliaia di volte più energetici rispetto ai neutrini solari e quindi anche più facili da misurare.</a:t>
            </a:r>
          </a:p>
          <a:p>
            <a:r>
              <a:rPr lang="it-IT" dirty="0"/>
              <a:t>Come sappiamo i neutrini atmosferici vengono prodotti dall’interazione dei raggi cosmici in alta atmosfera. Da queste collisioni spesso si producono pioni carichi che in tempi molto brevi decadono in muoni e neutrini muonici. I muoni come schematizzato nella slide, decadono in elettroni emettendo altri due neutrini.</a:t>
            </a:r>
          </a:p>
          <a:p>
            <a:r>
              <a:rPr lang="it-IT" dirty="0"/>
              <a:t>Dunque come si può facilmente osservare, se tutti i muoni hanno tempo di decadere, il numero di neutrini muonici atteso è doppio rispetto al numero di neutrini elettronici.</a:t>
            </a:r>
          </a:p>
          <a:p>
            <a:r>
              <a:rPr lang="it-IT" dirty="0"/>
              <a:t>Se invece i raggi cosmici primari sono molto energetici, e di conseguenza tutte le particelle da essi prodotte, i muoni possono muoversi a velocità relativistiche. In questi casi , per effetto relativistico della dilatazione dei tempi, il loro tempo di decadimento aumenta ed essi riescono a raggiungere la superficie terrestre senza decadere.  Se tutti i muoni fossero relativistici i neutrini atmosferici sarebbero tutti solo neutrini muonici. Questo spiega perché nel grafico riportato nella slide il rapporto tra neutrini muonici ed elettronici diverge al crescere dell’energia del neutrini.</a:t>
            </a:r>
          </a:p>
          <a:p>
            <a:r>
              <a:rPr lang="it-IT" dirty="0"/>
              <a:t>Diversamente dai neutrini solari che giungono sulla terra da una direzione precisa, quella del sole, i neutrini atmosferici giungono sulla terra da tutte le direzioni.  Se pensiamo di installare un rivelatore in un dato punto della Terra esso sarà raggiunto da neutrini che arrivano dall’alto e che avranno attraversato solo l’atmosfera ( che ha uno spessore di circa 10 km), da neutrini che arrivano dal basso, che avranno attraversato l’atmosfera più il diametro terrestre per un totale di circa 12800 km e da neutrini in direzioni intermedie che avranno percorso strati di diverso spessore di atmosfera e di Terra.</a:t>
            </a:r>
          </a:p>
          <a:p>
            <a:r>
              <a:rPr lang="it-IT" dirty="0"/>
              <a:t>Dunque lo studio dei neutrini atmosferici in funzione dell’angolo di incidenza rispetto al rivelatore può essere un utile strumento per misurare il numero di neutrini in funzione del cammino percorso. E questa è proprio l’idea di Super </a:t>
            </a:r>
            <a:r>
              <a:rPr lang="it-IT" dirty="0" err="1"/>
              <a:t>Kamiokande</a:t>
            </a:r>
            <a:r>
              <a:rPr lang="it-IT" dirty="0"/>
              <a:t>.</a:t>
            </a:r>
          </a:p>
          <a:p>
            <a:r>
              <a:rPr lang="it-IT" dirty="0"/>
              <a:t>Nelle prossime slide descriveremo prima il rivelatore ed il principio di funzionamento quindi illustreremo i risultati.</a:t>
            </a:r>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1</a:t>
            </a:fld>
            <a:endParaRPr lang="it-IT" altLang="it-IT"/>
          </a:p>
        </p:txBody>
      </p:sp>
    </p:spTree>
    <p:extLst>
      <p:ext uri="{BB962C8B-B14F-4D97-AF65-F5344CB8AC3E}">
        <p14:creationId xmlns:p14="http://schemas.microsoft.com/office/powerpoint/2010/main" val="30230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rivelatore si trova nella miniera di </a:t>
            </a:r>
            <a:r>
              <a:rPr lang="it-IT" dirty="0" err="1"/>
              <a:t>Kamioka</a:t>
            </a:r>
            <a:r>
              <a:rPr lang="it-IT" dirty="0"/>
              <a:t>, 240 km a ovest di Tokio a circa 1000metri sotto terra.</a:t>
            </a:r>
          </a:p>
          <a:p>
            <a:r>
              <a:rPr lang="it-IT" dirty="0"/>
              <a:t>L’esperimento è partorito dalla mente di </a:t>
            </a:r>
            <a:r>
              <a:rPr lang="it-IT" dirty="0" err="1"/>
              <a:t>Koshiba</a:t>
            </a:r>
            <a:r>
              <a:rPr lang="it-IT" dirty="0"/>
              <a:t>, tornato da poco dagli USA</a:t>
            </a:r>
          </a:p>
          <a:p>
            <a:r>
              <a:rPr lang="it-IT" dirty="0"/>
              <a:t>Per poter avere una alta statistica di eventi che di per sé sono poco probabili , come tuti i rivelatori di neutrini, super K utilizza un rivelatore di grandi dimensioni. Il Super-K consiste di un ammasso di 50.000 tonnellate di acqua ultra-pura, circondato da 11.146  tubi fotomoltiplicatori. La struttura cilindrica misura 41,4 m di altezza e 39,3 m di diametro. </a:t>
            </a:r>
          </a:p>
          <a:p>
            <a:r>
              <a:rPr lang="it-IT" dirty="0"/>
              <a:t>L'interazione di un neutrino con gli elettroni o i nuclei dell'acqua può produrre una particella carica (elettrone o muone a seconda del sapore del neutrino incidente) che si muove più veloce della luce nell'acqua (ma ovviamente, più lentamente della luce nel vuoto). Questo fatto genera un lampo di luce dovuto alla radiazione </a:t>
            </a:r>
            <a:r>
              <a:rPr lang="it-IT" dirty="0" err="1"/>
              <a:t>Cereckov</a:t>
            </a:r>
            <a:r>
              <a:rPr lang="it-IT" dirty="0"/>
              <a:t>. Questo lampo genera tracce distintive di luce che vengono registrate e forniscono informazioni sulla direzione e il sapore del neutrino incidente. </a:t>
            </a:r>
          </a:p>
          <a:p>
            <a:r>
              <a:rPr lang="it-IT" dirty="0"/>
              <a:t>Nell’ultima immagine viene mostrato uno dei fotomoltiplicatori di Super-K</a:t>
            </a:r>
          </a:p>
          <a:p>
            <a:endParaRPr lang="it-IT" dirty="0"/>
          </a:p>
          <a:p>
            <a:r>
              <a:rPr lang="it-IT" dirty="0"/>
              <a:t>(</a:t>
            </a:r>
            <a:r>
              <a:rPr lang="it-IT" dirty="0" err="1"/>
              <a:t>Sk</a:t>
            </a:r>
            <a:r>
              <a:rPr lang="it-IT" dirty="0"/>
              <a:t> è stato utilizzato per misure sui neutrini atmosferici, su quelli solari e sui neutrini muonici inviati da </a:t>
            </a:r>
            <a:r>
              <a:rPr lang="it-IT" dirty="0" err="1"/>
              <a:t>KeK</a:t>
            </a:r>
            <a:r>
              <a:rPr lang="it-IT" dirty="0"/>
              <a:t> che si trova a 250 km ( esperimento K2K). Include anche </a:t>
            </a:r>
            <a:r>
              <a:rPr lang="it-IT" dirty="0" err="1"/>
              <a:t>Kam</a:t>
            </a:r>
            <a:r>
              <a:rPr lang="it-IT" dirty="0"/>
              <a:t> Land un rivelatore più piccolo 1000 t di scintillatore ) che conta gli antineutrini elettronici emessi da tutti i reattori nucleari del </a:t>
            </a:r>
            <a:r>
              <a:rPr lang="it-IT" dirty="0" err="1"/>
              <a:t>giappone</a:t>
            </a:r>
            <a:r>
              <a:rPr lang="it-IT" dirty="0"/>
              <a:t> e della corea del Sud.)</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a:t>
            </a:fld>
            <a:endParaRPr lang="it-IT" altLang="it-IT"/>
          </a:p>
        </p:txBody>
      </p:sp>
    </p:spTree>
    <p:extLst>
      <p:ext uri="{BB962C8B-B14F-4D97-AF65-F5344CB8AC3E}">
        <p14:creationId xmlns:p14="http://schemas.microsoft.com/office/powerpoint/2010/main" val="163237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foto scattata durante il riempimento del rivelatore fornisce un’idea delle dimensioni dell’apparato di misura !!</a:t>
            </a:r>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3</a:t>
            </a:fld>
            <a:endParaRPr lang="it-IT" altLang="it-IT"/>
          </a:p>
        </p:txBody>
      </p:sp>
    </p:spTree>
    <p:extLst>
      <p:ext uri="{BB962C8B-B14F-4D97-AF65-F5344CB8AC3E}">
        <p14:creationId xmlns:p14="http://schemas.microsoft.com/office/powerpoint/2010/main" val="66496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slide mostra in una chiara ricostruzione 3D il tipo di interazione e di misura che ci si aspetta di rilevare: un neutrino arriva ed interagisce con la materia generando muoni od elettroni a seconda del suo sapore. Per la conservazione della quantità di moto la direzione di emissione del muone/elettrone è molto vicina a quella del neutrino incidente. Se l’energia del neutrino è sufficiente la particella carica prodotta muovendosi in acqua genererà luce </a:t>
            </a:r>
            <a:r>
              <a:rPr lang="it-IT" dirty="0" err="1"/>
              <a:t>Cherenkov</a:t>
            </a:r>
            <a:r>
              <a:rPr lang="it-IT" dirty="0"/>
              <a:t> con un angolo caratteristico di circa 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effectLst/>
              </a:rPr>
              <a:t>Questa radiazione andrà poi a colpire determinati fototubi disposti sulla superficie interna del rivelatore: ogni fototubo colpito da questi fotoni può essere visto come un “punto particolare” all’interno del reticolo formato dagli 11 mila fototubi. Se si “unissero” tutti fototubi colpiti si andrebbe a “formare” una figura molto precisa, che non è altro che l’intersezione del cono di luce </a:t>
            </a:r>
            <a:r>
              <a:rPr lang="it-IT" dirty="0" err="1">
                <a:effectLst/>
              </a:rPr>
              <a:t>Cherenkov</a:t>
            </a:r>
            <a:r>
              <a:rPr lang="it-IT" dirty="0">
                <a:effectLst/>
              </a:rPr>
              <a:t> con la superficie del rivelatore. Da questa traccia è possibile poi </a:t>
            </a:r>
            <a:r>
              <a:rPr lang="it-IT" dirty="0"/>
              <a:t>risalire alla natura e all’energia della particella incidente.</a:t>
            </a:r>
          </a:p>
          <a:p>
            <a:r>
              <a:rPr lang="it-IT" dirty="0"/>
              <a:t>Il punto di forza di </a:t>
            </a:r>
            <a:r>
              <a:rPr lang="it-IT" dirty="0" err="1"/>
              <a:t>super_Kamiokande</a:t>
            </a:r>
            <a:r>
              <a:rPr lang="it-IT" dirty="0"/>
              <a:t> sta infatti nel riuscire a discriminare l’anello prodotto da elettroni e muoni e di conseguenza il sapore dei neutrini che li hanno generati. Vediamo come nella slide successiva</a:t>
            </a:r>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4</a:t>
            </a:fld>
            <a:endParaRPr lang="it-IT" altLang="it-IT"/>
          </a:p>
        </p:txBody>
      </p:sp>
    </p:spTree>
    <p:extLst>
      <p:ext uri="{BB962C8B-B14F-4D97-AF65-F5344CB8AC3E}">
        <p14:creationId xmlns:p14="http://schemas.microsoft.com/office/powerpoint/2010/main" val="399037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dirty="0">
                <a:solidFill>
                  <a:schemeClr val="tx1"/>
                </a:solidFill>
                <a:effectLst/>
                <a:latin typeface="+mn-lt"/>
                <a:ea typeface="+mn-ea"/>
                <a:cs typeface="+mn-cs"/>
              </a:rPr>
              <a:t>La formazione degli anelli </a:t>
            </a:r>
            <a:r>
              <a:rPr lang="it-IT" sz="1200" b="1" kern="1200" dirty="0" err="1">
                <a:solidFill>
                  <a:schemeClr val="tx1"/>
                </a:solidFill>
                <a:effectLst/>
                <a:latin typeface="+mn-lt"/>
                <a:ea typeface="+mn-ea"/>
                <a:cs typeface="+mn-cs"/>
              </a:rPr>
              <a:t>Cherenkov</a:t>
            </a:r>
            <a:endParaRPr lang="it-IT"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(http://thegravityroom.blogspot.it/2014/05/radiazione-cherenkov-non-si-smette-mai.html)</a:t>
            </a:r>
            <a:br>
              <a:rPr lang="it-IT" dirty="0"/>
            </a:br>
            <a:br>
              <a:rPr lang="it-IT" dirty="0"/>
            </a:br>
            <a:r>
              <a:rPr lang="it-IT" dirty="0"/>
              <a:t>I muoni, che hanno una massa di circa 207 volte superiore a quella della dell’elettrone si muovono in linea retta nell’acqua creando dei coni di Luce </a:t>
            </a:r>
            <a:r>
              <a:rPr lang="it-IT" dirty="0" err="1"/>
              <a:t>Cherenkov</a:t>
            </a:r>
            <a:r>
              <a:rPr lang="it-IT" dirty="0"/>
              <a:t> dai contorni ben definiti.</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Al contrario gli elettroni, più leggeri, saranno più soggetti ad urti ( </a:t>
            </a:r>
            <a:r>
              <a:rPr lang="it-IT" dirty="0" err="1"/>
              <a:t>scattering</a:t>
            </a:r>
            <a:r>
              <a:rPr lang="it-IT" dirty="0"/>
              <a:t>) e si muoveranno in acqua percorrendo delle </a:t>
            </a:r>
            <a:r>
              <a:rPr lang="it-IT" dirty="0" err="1"/>
              <a:t>traettorie</a:t>
            </a:r>
            <a:r>
              <a:rPr lang="it-IT" dirty="0"/>
              <a:t> più a zig-zig. Di conseguenza i coni </a:t>
            </a:r>
            <a:r>
              <a:rPr lang="it-IT" dirty="0" err="1"/>
              <a:t>Cherenkov</a:t>
            </a:r>
            <a:r>
              <a:rPr lang="it-IT" dirty="0"/>
              <a:t> prodotti dagli elettroni avranno i contorni meno definiti. Proprio queste caratteristiche permettono di discriminare le due particelle.</a:t>
            </a:r>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5</a:t>
            </a:fld>
            <a:endParaRPr lang="it-IT" altLang="it-IT"/>
          </a:p>
        </p:txBody>
      </p:sp>
    </p:spTree>
    <p:extLst>
      <p:ext uri="{BB962C8B-B14F-4D97-AF65-F5344CB8AC3E}">
        <p14:creationId xmlns:p14="http://schemas.microsoft.com/office/powerpoint/2010/main" val="174470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1998 vennero mostrati i risultati delle prime misure effettuate: come si può notare dal grafico il numero di neutrini elettronici sono perfettamente in linea con il numero di neutrini attesi mentre i neutrini muonici sono molto meno ( nella slide  460 rispetto ai 660 attesi ).  Le curve sperimentali sono invece perfettamente d’accordo con le attese se si tiene in considerazione il fenomeno di oscillazione : secondo il modello infatti per questi valori del rapporto L/E la probabilità di oscillazione dei neutrini elettronici è quasi nulla e questo spiega perché il numero di neutrini elettronici è il linea con le misure anche senza tenere in considerazione il fenomeno di oscillazione del neutrino. Al contrario c’è una probabilità di oscillazione dei neutrini muonici in neutrini tau: questo spiega il deficit dei neutrini muonici ( che hanno oscillato in tau che l’esperimento non rivela) .</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6</a:t>
            </a:fld>
            <a:endParaRPr lang="it-IT" altLang="it-IT"/>
          </a:p>
        </p:txBody>
      </p:sp>
    </p:spTree>
    <p:extLst>
      <p:ext uri="{BB962C8B-B14F-4D97-AF65-F5344CB8AC3E}">
        <p14:creationId xmlns:p14="http://schemas.microsoft.com/office/powerpoint/2010/main" val="29270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slide mostra il numero di neutrini muonici in funzione della direzione di arrivo degli stessi: guardiamo per esempio la misura del riquadro rosso: in ascissa è riportato il coseno dell’angolo formato dalla direzione di provenienza dei neutrini e dalla normale alla Terra nel punto dove si trova il rivelatore. Dunque il valore 1 corrisponde ad un angolo pari a zero, ossia ai neutrini che provengono dritti dal cielo sul rivelatore e che attraversano dunque solo l’atmosfera. Il valore -1 invece corrisponde ad un angolo di 180° e riporta dunque il numero di neutrini che arrivano al rivelatore dopo aver attraversato tutta la terra. </a:t>
            </a:r>
          </a:p>
          <a:p>
            <a:r>
              <a:rPr lang="it-IT" dirty="0"/>
              <a:t>In ordinata invece è riportato il numero di neutrini. La traccia azzurra sono i neutrini attesi secondo la teoria senza tenere in considerazione il fenomeno di oscillazione mentre la traccia rossa rappresenta il numero di neutrini attesi considerando il fenomeno di oscillazione. Le crocette nere sono le misure.</a:t>
            </a:r>
          </a:p>
          <a:p>
            <a:r>
              <a:rPr lang="it-IT" dirty="0"/>
              <a:t>Come si può osservare per i neutrini che giungono con angolo zero o vicino allo zero non si prevede oscillazione e le tre curve coincidono. Per i neutrini invece che attraversano la terra prima di giungere al rivelatore la teoria di oscillazione prevede che una parte dei neutrini muonici oscilli cambiando di sapore e che quindi il numero di neutrini muonici diminuisca, come infatti confermano le misure.</a:t>
            </a:r>
          </a:p>
          <a:p>
            <a:endParaRPr lang="it-IT" dirty="0"/>
          </a:p>
          <a:p>
            <a:r>
              <a:rPr lang="it-IT" dirty="0"/>
              <a:t>Questi dati presentati nel 1998 convincono ormai definitivamente gli scienziati della validità del modello di oscillazione </a:t>
            </a:r>
            <a:r>
              <a:rPr lang="it-IT"/>
              <a:t>di Pontecorvo.</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7</a:t>
            </a:fld>
            <a:endParaRPr lang="it-IT" altLang="it-IT"/>
          </a:p>
        </p:txBody>
      </p:sp>
    </p:spTree>
    <p:extLst>
      <p:ext uri="{BB962C8B-B14F-4D97-AF65-F5344CB8AC3E}">
        <p14:creationId xmlns:p14="http://schemas.microsoft.com/office/powerpoint/2010/main" val="236658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0" y="6492876"/>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4E19975-0CD5-4412-A28D-E70874F85F09}" type="datetimeFigureOut">
              <a:rPr lang="it-IT"/>
              <a:pPr>
                <a:defRPr/>
              </a:pPr>
              <a:t>27/01/2018</a:t>
            </a:fld>
            <a:endParaRPr lang="it-IT"/>
          </a:p>
        </p:txBody>
      </p:sp>
      <p:sp>
        <p:nvSpPr>
          <p:cNvPr id="5" name="Segnaposto numero diapositiva 5"/>
          <p:cNvSpPr>
            <a:spLocks noGrp="1"/>
          </p:cNvSpPr>
          <p:nvPr>
            <p:ph type="sldNum" sz="quarter" idx="11"/>
          </p:nvPr>
        </p:nvSpPr>
        <p:spPr>
          <a:xfrm>
            <a:off x="7010400" y="649287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B9396C2-340E-4247-8D89-C0525F0B5B85}" type="slidenum">
              <a:rPr lang="it-IT" altLang="it-IT"/>
              <a:pPr/>
              <a:t>‹N›</a:t>
            </a:fld>
            <a:endParaRPr lang="it-IT" altLang="it-IT"/>
          </a:p>
        </p:txBody>
      </p:sp>
    </p:spTree>
    <p:extLst>
      <p:ext uri="{BB962C8B-B14F-4D97-AF65-F5344CB8AC3E}">
        <p14:creationId xmlns:p14="http://schemas.microsoft.com/office/powerpoint/2010/main" val="46634392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A22F94A-68A2-4734-ACAE-A720E87727BF}" type="datetimeFigureOut">
              <a:rPr lang="it-IT"/>
              <a:pPr>
                <a:defRPr/>
              </a:pPr>
              <a:t>27/01/2018</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89FAFAE-30EB-4CF5-A863-C5258D8EDB98}" type="slidenum">
              <a:rPr lang="it-IT" altLang="it-IT"/>
              <a:pPr/>
              <a:t>‹N›</a:t>
            </a:fld>
            <a:endParaRPr lang="it-IT" altLang="it-IT"/>
          </a:p>
        </p:txBody>
      </p:sp>
    </p:spTree>
    <p:extLst>
      <p:ext uri="{BB962C8B-B14F-4D97-AF65-F5344CB8AC3E}">
        <p14:creationId xmlns:p14="http://schemas.microsoft.com/office/powerpoint/2010/main" val="12842392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D454F2C-F6DE-4EE8-9288-C5BF69A869A8}" type="datetimeFigureOut">
              <a:rPr lang="it-IT"/>
              <a:pPr>
                <a:defRPr/>
              </a:pPr>
              <a:t>27/01/2018</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16A5D83-46E5-46A1-8258-F9C8F5285B3C}" type="slidenum">
              <a:rPr lang="it-IT" altLang="it-IT"/>
              <a:pPr/>
              <a:t>‹N›</a:t>
            </a:fld>
            <a:endParaRPr lang="it-IT" altLang="it-IT"/>
          </a:p>
        </p:txBody>
      </p:sp>
    </p:spTree>
    <p:extLst>
      <p:ext uri="{BB962C8B-B14F-4D97-AF65-F5344CB8AC3E}">
        <p14:creationId xmlns:p14="http://schemas.microsoft.com/office/powerpoint/2010/main" val="9536023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pPr eaLnBrk="1" fontAlgn="auto" hangingPunct="1">
              <a:spcBef>
                <a:spcPts val="0"/>
              </a:spcBef>
              <a:spcAft>
                <a:spcPts val="0"/>
              </a:spcAft>
              <a:defRPr/>
            </a:pPr>
            <a:fld id="{E6123881-BC6A-4C62-89E7-D77AA72C2F47}"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pPr eaLnBrk="1" fontAlgn="auto" hangingPunct="1">
              <a:spcBef>
                <a:spcPts val="0"/>
              </a:spcBef>
              <a:spcAft>
                <a:spcPts val="0"/>
              </a:spcAft>
              <a:defRPr/>
            </a:pPr>
            <a:fld id="{BB6198E9-BE17-4FD2-81CA-776B2B4D3CF5}"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216829960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E459297-6001-4F7B-A376-30629B4102AF}"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1F7595B-5966-422B-8B81-DE9711DB59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79143866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37D243F9-E4D3-43C0-920E-5B465DE0354D}"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F3725756-FFFF-40C4-A4E4-A6179FE12537}"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08288925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08732A6-281D-451D-A621-F0682CD709CB}"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050426EB-1F4C-4C09-9C08-74F706135E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258703394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85D9FB8-EFA7-47CA-8CA7-A3FDC61E1772}"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DC561A24-861D-4DEC-934E-3BD9B7B97024}"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63821697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85F766A4-275A-4C3B-A7E3-A5D18D3D43B8}"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EFFB9116-527C-4582-B2EE-FBD2521588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350567397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06A9495F-24DB-44AF-9542-6C326DE964C1}"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31DE75CE-2D49-4E32-A564-516EB840372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43069938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CD50CF9C-A7DD-4738-ABCF-DE81A64D14F4}"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851FED3E-AF71-4864-A0BC-A7382F5ED596}"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418595245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43608" y="0"/>
            <a:ext cx="6192688" cy="1296144"/>
          </a:xfrm>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24B8C6E-EB2E-4A35-A7C0-51A9C2D6D6EE}" type="datetimeFigureOut">
              <a:rPr lang="it-IT"/>
              <a:pPr>
                <a:defRPr/>
              </a:pPr>
              <a:t>27/01/2018</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DDA046-FF33-4C52-BF96-1D44754E5142}" type="slidenum">
              <a:rPr lang="it-IT" altLang="it-IT"/>
              <a:pPr/>
              <a:t>‹N›</a:t>
            </a:fld>
            <a:endParaRPr lang="it-IT" altLang="it-IT"/>
          </a:p>
        </p:txBody>
      </p:sp>
    </p:spTree>
    <p:extLst>
      <p:ext uri="{BB962C8B-B14F-4D97-AF65-F5344CB8AC3E}">
        <p14:creationId xmlns:p14="http://schemas.microsoft.com/office/powerpoint/2010/main" val="111544572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4D87C10F-7C64-4FC0-B6A6-ABDE73835A91}"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72292A73-F4C4-4CF1-A1FA-2D729886C4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99484316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D4747A4-8058-4785-8B58-CE53F1FE64D4}"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D50734D-5702-44F5-927E-CD77C86AFFEA}"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390453065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2B6722BB-FBD6-4D4A-B4E7-237318A8391E}" type="datetimeFigureOut">
              <a:rPr lang="it-IT">
                <a:solidFill>
                  <a:prstClr val="black"/>
                </a:solidFill>
                <a:latin typeface="Calibri"/>
              </a:rPr>
              <a:pPr eaLnBrk="1" fontAlgn="auto" hangingPunct="1">
                <a:spcBef>
                  <a:spcPts val="0"/>
                </a:spcBef>
                <a:spcAft>
                  <a:spcPts val="0"/>
                </a:spcAft>
                <a:defRPr/>
              </a:pPr>
              <a:t>27/01/2018</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597EF377-D975-4517-A689-3DAA0CFA960B}"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8537540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D473E4C-C7EB-44CF-B6B7-BD962E3B28DE}" type="datetimeFigureOut">
              <a:rPr lang="it-IT"/>
              <a:pPr>
                <a:defRPr/>
              </a:pPr>
              <a:t>27/01/2018</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81C0DC-CAB3-4537-9BB9-6FFF57E09CFE}" type="slidenum">
              <a:rPr lang="it-IT" altLang="it-IT"/>
              <a:pPr/>
              <a:t>‹N›</a:t>
            </a:fld>
            <a:endParaRPr lang="it-IT" altLang="it-IT"/>
          </a:p>
        </p:txBody>
      </p:sp>
    </p:spTree>
    <p:extLst>
      <p:ext uri="{BB962C8B-B14F-4D97-AF65-F5344CB8AC3E}">
        <p14:creationId xmlns:p14="http://schemas.microsoft.com/office/powerpoint/2010/main" val="281996404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D8C975-9FC6-4135-877E-086C32C31A8A}" type="datetimeFigureOut">
              <a:rPr lang="it-IT"/>
              <a:pPr>
                <a:defRPr/>
              </a:pPr>
              <a:t>27/01/2018</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09C25A-C7BF-4EBA-B706-81FAC320F5CF}" type="slidenum">
              <a:rPr lang="it-IT" altLang="it-IT"/>
              <a:pPr/>
              <a:t>‹N›</a:t>
            </a:fld>
            <a:endParaRPr lang="it-IT" altLang="it-IT"/>
          </a:p>
        </p:txBody>
      </p:sp>
    </p:spTree>
    <p:extLst>
      <p:ext uri="{BB962C8B-B14F-4D97-AF65-F5344CB8AC3E}">
        <p14:creationId xmlns:p14="http://schemas.microsoft.com/office/powerpoint/2010/main" val="210371880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13C8147-DC6A-4E46-B0B7-877D6AB9266D}" type="datetimeFigureOut">
              <a:rPr lang="it-IT"/>
              <a:pPr>
                <a:defRPr/>
              </a:pPr>
              <a:t>27/01/2018</a:t>
            </a:fld>
            <a:endParaRPr lang="it-IT"/>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A023FDC-D50F-4872-A7F9-FC20EA00D180}" type="slidenum">
              <a:rPr lang="it-IT" altLang="it-IT"/>
              <a:pPr/>
              <a:t>‹N›</a:t>
            </a:fld>
            <a:endParaRPr lang="it-IT" altLang="it-IT"/>
          </a:p>
        </p:txBody>
      </p:sp>
    </p:spTree>
    <p:extLst>
      <p:ext uri="{BB962C8B-B14F-4D97-AF65-F5344CB8AC3E}">
        <p14:creationId xmlns:p14="http://schemas.microsoft.com/office/powerpoint/2010/main" val="259977155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13B0B31-A473-45F6-A4D3-D40C6AF18A91}" type="datetimeFigureOut">
              <a:rPr lang="it-IT"/>
              <a:pPr>
                <a:defRPr/>
              </a:pPr>
              <a:t>27/01/2018</a:t>
            </a:fld>
            <a:endParaRPr lang="it-IT"/>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DB71547-DC56-40A0-B51D-B3EC51D61C31}" type="slidenum">
              <a:rPr lang="it-IT" altLang="it-IT"/>
              <a:pPr/>
              <a:t>‹N›</a:t>
            </a:fld>
            <a:endParaRPr lang="it-IT" altLang="it-IT"/>
          </a:p>
        </p:txBody>
      </p:sp>
    </p:spTree>
    <p:extLst>
      <p:ext uri="{BB962C8B-B14F-4D97-AF65-F5344CB8AC3E}">
        <p14:creationId xmlns:p14="http://schemas.microsoft.com/office/powerpoint/2010/main" val="16194920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68C48D3-A17F-4F62-BCBE-75C00191FD2F}" type="datetimeFigureOut">
              <a:rPr lang="it-IT"/>
              <a:pPr>
                <a:defRPr/>
              </a:pPr>
              <a:t>27/01/2018</a:t>
            </a:fld>
            <a:endParaRPr lang="it-IT"/>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B89BE85-B011-4B1E-9F38-191EEA7FE76F}" type="slidenum">
              <a:rPr lang="it-IT" altLang="it-IT"/>
              <a:pPr/>
              <a:t>‹N›</a:t>
            </a:fld>
            <a:endParaRPr lang="it-IT" altLang="it-IT"/>
          </a:p>
        </p:txBody>
      </p:sp>
    </p:spTree>
    <p:extLst>
      <p:ext uri="{BB962C8B-B14F-4D97-AF65-F5344CB8AC3E}">
        <p14:creationId xmlns:p14="http://schemas.microsoft.com/office/powerpoint/2010/main" val="200083366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BEDD18A-FF38-44E3-8034-C8DF57A348B9}" type="datetimeFigureOut">
              <a:rPr lang="it-IT"/>
              <a:pPr>
                <a:defRPr/>
              </a:pPr>
              <a:t>27/01/2018</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228B5A-73CE-46EE-B90E-C3E48E27D625}" type="slidenum">
              <a:rPr lang="it-IT" altLang="it-IT"/>
              <a:pPr/>
              <a:t>‹N›</a:t>
            </a:fld>
            <a:endParaRPr lang="it-IT" altLang="it-IT"/>
          </a:p>
        </p:txBody>
      </p:sp>
    </p:spTree>
    <p:extLst>
      <p:ext uri="{BB962C8B-B14F-4D97-AF65-F5344CB8AC3E}">
        <p14:creationId xmlns:p14="http://schemas.microsoft.com/office/powerpoint/2010/main" val="138095582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970E6F5-441A-4010-959A-CA099E9C4042}" type="datetimeFigureOut">
              <a:rPr lang="it-IT"/>
              <a:pPr>
                <a:defRPr/>
              </a:pPr>
              <a:t>27/01/2018</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E63C36F-18BF-4B5A-9465-323441C2B061}" type="slidenum">
              <a:rPr lang="it-IT" altLang="it-IT"/>
              <a:pPr/>
              <a:t>‹N›</a:t>
            </a:fld>
            <a:endParaRPr lang="it-IT" altLang="it-IT"/>
          </a:p>
        </p:txBody>
      </p:sp>
    </p:spTree>
    <p:extLst>
      <p:ext uri="{BB962C8B-B14F-4D97-AF65-F5344CB8AC3E}">
        <p14:creationId xmlns:p14="http://schemas.microsoft.com/office/powerpoint/2010/main" val="377772084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BEEF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043608" y="188640"/>
            <a:ext cx="6480720" cy="1295400"/>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ttangolo 6"/>
          <p:cNvSpPr/>
          <p:nvPr/>
        </p:nvSpPr>
        <p:spPr>
          <a:xfrm>
            <a:off x="0" y="6524626"/>
            <a:ext cx="9144000" cy="3333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accent1">
                    <a:lumMod val="50000"/>
                  </a:schemeClr>
                </a:solidFill>
              </a:rPr>
              <a:t>SKYLAB : IL NEUTRINO –</a:t>
            </a:r>
            <a:r>
              <a:rPr lang="it-IT" b="1" baseline="0" dirty="0">
                <a:solidFill>
                  <a:schemeClr val="accent1">
                    <a:lumMod val="50000"/>
                  </a:schemeClr>
                </a:solidFill>
              </a:rPr>
              <a:t> UNA TROTTOLA FATTA </a:t>
            </a:r>
            <a:r>
              <a:rPr lang="it-IT" b="1" baseline="0" dirty="0" err="1">
                <a:solidFill>
                  <a:schemeClr val="accent1">
                    <a:lumMod val="50000"/>
                  </a:schemeClr>
                </a:solidFill>
              </a:rPr>
              <a:t>DI</a:t>
            </a:r>
            <a:r>
              <a:rPr lang="it-IT" b="1" baseline="0" dirty="0">
                <a:solidFill>
                  <a:schemeClr val="accent1">
                    <a:lumMod val="50000"/>
                  </a:schemeClr>
                </a:solidFill>
              </a:rPr>
              <a:t> NULLA</a:t>
            </a:r>
            <a:endParaRPr lang="it-IT" b="1" dirty="0">
              <a:solidFill>
                <a:schemeClr val="accent1">
                  <a:lumMod val="50000"/>
                </a:schemeClr>
              </a:solidFill>
            </a:endParaRPr>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99592" cy="84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3" name="Picture 1"/>
          <p:cNvPicPr>
            <a:picLocks noChangeAspect="1" noChangeArrowheads="1"/>
          </p:cNvPicPr>
          <p:nvPr userDrawn="1"/>
        </p:nvPicPr>
        <p:blipFill>
          <a:blip r:embed="rId14" cstate="print"/>
          <a:srcRect/>
          <a:stretch>
            <a:fillRect/>
          </a:stretch>
        </p:blipFill>
        <p:spPr bwMode="auto">
          <a:xfrm>
            <a:off x="0" y="5805264"/>
            <a:ext cx="1722658" cy="1052736"/>
          </a:xfrm>
          <a:prstGeom prst="rect">
            <a:avLst/>
          </a:prstGeom>
          <a:noFill/>
          <a:ln w="9525">
            <a:noFill/>
            <a:miter lim="800000"/>
            <a:headEnd/>
            <a:tailEnd/>
          </a:ln>
        </p:spPr>
      </p:pic>
      <p:pic>
        <p:nvPicPr>
          <p:cNvPr id="28674" name="Picture 2"/>
          <p:cNvPicPr>
            <a:picLocks noChangeAspect="1" noChangeArrowheads="1"/>
          </p:cNvPicPr>
          <p:nvPr userDrawn="1"/>
        </p:nvPicPr>
        <p:blipFill>
          <a:blip r:embed="rId15" cstate="print"/>
          <a:srcRect/>
          <a:stretch>
            <a:fillRect/>
          </a:stretch>
        </p:blipFill>
        <p:spPr bwMode="auto">
          <a:xfrm>
            <a:off x="7623186" y="1"/>
            <a:ext cx="1520813" cy="1049487"/>
          </a:xfrm>
          <a:prstGeom prst="rect">
            <a:avLst/>
          </a:prstGeom>
          <a:noFill/>
          <a:ln w="9525">
            <a:noFill/>
            <a:miter lim="800000"/>
            <a:headEnd/>
            <a:tailEnd/>
          </a:ln>
        </p:spPr>
      </p:pic>
      <p:pic>
        <p:nvPicPr>
          <p:cNvPr id="28675" name="Picture 3"/>
          <p:cNvPicPr>
            <a:picLocks noChangeAspect="1" noChangeArrowheads="1"/>
          </p:cNvPicPr>
          <p:nvPr userDrawn="1"/>
        </p:nvPicPr>
        <p:blipFill>
          <a:blip r:embed="rId16" cstate="print"/>
          <a:srcRect/>
          <a:stretch>
            <a:fillRect/>
          </a:stretch>
        </p:blipFill>
        <p:spPr bwMode="auto">
          <a:xfrm>
            <a:off x="7956376" y="5808514"/>
            <a:ext cx="1187624" cy="10494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spd="slow"/>
  <p:txStyles>
    <p:titleStyle>
      <a:lvl1pPr algn="ctr" rtl="0" eaLnBrk="0" fontAlgn="base" hangingPunct="0">
        <a:spcBef>
          <a:spcPct val="0"/>
        </a:spcBef>
        <a:spcAft>
          <a:spcPct val="0"/>
        </a:spcAft>
        <a:defRPr sz="4400" b="1" kern="1200">
          <a:ln w="12700">
            <a:solidFill>
              <a:schemeClr val="accent1">
                <a:lumMod val="7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b="1">
          <a:solidFill>
            <a:srgbClr val="C6D9F1"/>
          </a:solidFill>
          <a:latin typeface="Calibri" pitchFamily="34" charset="0"/>
        </a:defRPr>
      </a:lvl2pPr>
      <a:lvl3pPr algn="ctr" rtl="0" eaLnBrk="0" fontAlgn="base" hangingPunct="0">
        <a:spcBef>
          <a:spcPct val="0"/>
        </a:spcBef>
        <a:spcAft>
          <a:spcPct val="0"/>
        </a:spcAft>
        <a:defRPr sz="4400" b="1">
          <a:solidFill>
            <a:srgbClr val="C6D9F1"/>
          </a:solidFill>
          <a:latin typeface="Calibri" pitchFamily="34" charset="0"/>
        </a:defRPr>
      </a:lvl3pPr>
      <a:lvl4pPr algn="ctr" rtl="0" eaLnBrk="0" fontAlgn="base" hangingPunct="0">
        <a:spcBef>
          <a:spcPct val="0"/>
        </a:spcBef>
        <a:spcAft>
          <a:spcPct val="0"/>
        </a:spcAft>
        <a:defRPr sz="4400" b="1">
          <a:solidFill>
            <a:srgbClr val="C6D9F1"/>
          </a:solidFill>
          <a:latin typeface="Calibri" pitchFamily="34" charset="0"/>
        </a:defRPr>
      </a:lvl4pPr>
      <a:lvl5pPr algn="ctr" rtl="0" eaLnBrk="0" fontAlgn="base" hangingPunct="0">
        <a:spcBef>
          <a:spcPct val="0"/>
        </a:spcBef>
        <a:spcAft>
          <a:spcPct val="0"/>
        </a:spcAft>
        <a:defRPr sz="4400" b="1">
          <a:solidFill>
            <a:srgbClr val="C6D9F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rgbClr val="10253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rgbClr val="10253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rgbClr val="10253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srgbClr val="4F81BD">
                    <a:lumMod val="50000"/>
                  </a:srgbClr>
                </a:solidFill>
              </a:rPr>
              <a:t>SKYLAB : UNA FINESTRA SUL COSMO</a:t>
            </a:r>
          </a:p>
        </p:txBody>
      </p:sp>
      <p:pic>
        <p:nvPicPr>
          <p:cNvPr id="2" name="Picture 2"/>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4" cstate="print"/>
          <a:stretch>
            <a:fillRect/>
          </a:stretch>
        </p:blipFill>
        <p:spPr>
          <a:xfrm>
            <a:off x="0" y="5986474"/>
            <a:ext cx="1368152" cy="871527"/>
          </a:xfrm>
          <a:prstGeom prst="rect">
            <a:avLst/>
          </a:prstGeom>
        </p:spPr>
      </p:pic>
      <p:pic>
        <p:nvPicPr>
          <p:cNvPr id="12" name="Immagine 11" descr="SArdinia.png"/>
          <p:cNvPicPr>
            <a:picLocks noChangeAspect="1"/>
          </p:cNvPicPr>
          <p:nvPr userDrawn="1"/>
        </p:nvPicPr>
        <p:blipFill>
          <a:blip r:embed="rId15" cstate="print"/>
          <a:stretch>
            <a:fillRect/>
          </a:stretch>
        </p:blipFill>
        <p:spPr>
          <a:xfrm>
            <a:off x="7812360" y="5948442"/>
            <a:ext cx="1331640" cy="909558"/>
          </a:xfrm>
          <a:prstGeom prst="rect">
            <a:avLst/>
          </a:prstGeom>
        </p:spPr>
      </p:pic>
      <p:pic>
        <p:nvPicPr>
          <p:cNvPr id="13" name="Immagine 12" descr="index.jpg"/>
          <p:cNvPicPr>
            <a:picLocks noChangeAspect="1"/>
          </p:cNvPicPr>
          <p:nvPr userDrawn="1"/>
        </p:nvPicPr>
        <p:blipFill>
          <a:blip r:embed="rId16"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val="155997687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spd="slow"/>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43AA55-15F4-445D-B767-761493F1B31A}"/>
              </a:ext>
            </a:extLst>
          </p:cNvPr>
          <p:cNvSpPr>
            <a:spLocks noGrp="1"/>
          </p:cNvSpPr>
          <p:nvPr>
            <p:ph type="title"/>
          </p:nvPr>
        </p:nvSpPr>
        <p:spPr>
          <a:xfrm>
            <a:off x="1043608" y="0"/>
            <a:ext cx="6552728" cy="1093272"/>
          </a:xfrm>
        </p:spPr>
        <p:txBody>
          <a:bodyPr/>
          <a:lstStyle/>
          <a:p>
            <a:r>
              <a:rPr lang="it-IT" sz="3600" dirty="0"/>
              <a:t>Anche con i neutrini atmosferici i conti non tornano</a:t>
            </a:r>
          </a:p>
        </p:txBody>
      </p:sp>
      <p:pic>
        <p:nvPicPr>
          <p:cNvPr id="13" name="Immagine 12">
            <a:extLst>
              <a:ext uri="{FF2B5EF4-FFF2-40B4-BE49-F238E27FC236}">
                <a16:creationId xmlns:a16="http://schemas.microsoft.com/office/drawing/2014/main" id="{46B41DF7-3813-441C-B0B7-67F2E7E8A8EF}"/>
              </a:ext>
            </a:extLst>
          </p:cNvPr>
          <p:cNvPicPr>
            <a:picLocks noChangeAspect="1"/>
          </p:cNvPicPr>
          <p:nvPr/>
        </p:nvPicPr>
        <p:blipFill>
          <a:blip r:embed="rId4"/>
          <a:stretch>
            <a:fillRect/>
          </a:stretch>
        </p:blipFill>
        <p:spPr>
          <a:xfrm>
            <a:off x="3151460" y="1292985"/>
            <a:ext cx="4444876" cy="1251238"/>
          </a:xfrm>
          <a:prstGeom prst="rect">
            <a:avLst/>
          </a:prstGeom>
        </p:spPr>
      </p:pic>
      <p:pic>
        <p:nvPicPr>
          <p:cNvPr id="16" name="Immagine 15">
            <a:extLst>
              <a:ext uri="{FF2B5EF4-FFF2-40B4-BE49-F238E27FC236}">
                <a16:creationId xmlns:a16="http://schemas.microsoft.com/office/drawing/2014/main" id="{7684180C-9567-445D-8FA7-483E64BED819}"/>
              </a:ext>
            </a:extLst>
          </p:cNvPr>
          <p:cNvPicPr>
            <a:picLocks noChangeAspect="1"/>
          </p:cNvPicPr>
          <p:nvPr/>
        </p:nvPicPr>
        <p:blipFill>
          <a:blip r:embed="rId5"/>
          <a:stretch>
            <a:fillRect/>
          </a:stretch>
        </p:blipFill>
        <p:spPr>
          <a:xfrm>
            <a:off x="3658100" y="2743936"/>
            <a:ext cx="1827799" cy="917822"/>
          </a:xfrm>
          <a:prstGeom prst="rect">
            <a:avLst/>
          </a:prstGeom>
        </p:spPr>
      </p:pic>
      <p:sp>
        <p:nvSpPr>
          <p:cNvPr id="17" name="CasellaDiTesto 16">
            <a:extLst>
              <a:ext uri="{FF2B5EF4-FFF2-40B4-BE49-F238E27FC236}">
                <a16:creationId xmlns:a16="http://schemas.microsoft.com/office/drawing/2014/main" id="{2D528F28-9CEF-4003-90D4-0D77DB815EFA}"/>
              </a:ext>
            </a:extLst>
          </p:cNvPr>
          <p:cNvSpPr txBox="1"/>
          <p:nvPr/>
        </p:nvSpPr>
        <p:spPr>
          <a:xfrm>
            <a:off x="3377250" y="3754091"/>
            <a:ext cx="2195479" cy="369332"/>
          </a:xfrm>
          <a:prstGeom prst="rect">
            <a:avLst/>
          </a:prstGeom>
          <a:noFill/>
        </p:spPr>
        <p:txBody>
          <a:bodyPr wrap="square" rtlCol="0">
            <a:spAutoFit/>
          </a:bodyPr>
          <a:lstStyle/>
          <a:p>
            <a:r>
              <a:rPr lang="it-IT" dirty="0"/>
              <a:t>Se  tutti i </a:t>
            </a:r>
            <a:r>
              <a:rPr lang="it-IT" dirty="0">
                <a:sym typeface="Symbol" panose="05050102010706020507" pitchFamily="18" charset="2"/>
              </a:rPr>
              <a:t> decadono</a:t>
            </a:r>
          </a:p>
        </p:txBody>
      </p:sp>
      <p:pic>
        <p:nvPicPr>
          <p:cNvPr id="18" name="Immagine 17">
            <a:extLst>
              <a:ext uri="{FF2B5EF4-FFF2-40B4-BE49-F238E27FC236}">
                <a16:creationId xmlns:a16="http://schemas.microsoft.com/office/drawing/2014/main" id="{F7928BB3-E467-4E7F-8A93-598BC1F4119C}"/>
              </a:ext>
            </a:extLst>
          </p:cNvPr>
          <p:cNvPicPr>
            <a:picLocks noChangeAspect="1"/>
          </p:cNvPicPr>
          <p:nvPr/>
        </p:nvPicPr>
        <p:blipFill>
          <a:blip r:embed="rId6"/>
          <a:stretch>
            <a:fillRect/>
          </a:stretch>
        </p:blipFill>
        <p:spPr>
          <a:xfrm>
            <a:off x="6644679" y="2639771"/>
            <a:ext cx="2389190" cy="2331271"/>
          </a:xfrm>
          <a:prstGeom prst="rect">
            <a:avLst/>
          </a:prstGeom>
          <a:ln w="38100">
            <a:solidFill>
              <a:srgbClr val="FF0000"/>
            </a:solidFill>
          </a:ln>
        </p:spPr>
      </p:pic>
      <p:pic>
        <p:nvPicPr>
          <p:cNvPr id="19" name="Immagine 18">
            <a:extLst>
              <a:ext uri="{FF2B5EF4-FFF2-40B4-BE49-F238E27FC236}">
                <a16:creationId xmlns:a16="http://schemas.microsoft.com/office/drawing/2014/main" id="{2C01C531-3B5A-436E-90F2-F02769853556}"/>
              </a:ext>
            </a:extLst>
          </p:cNvPr>
          <p:cNvPicPr>
            <a:picLocks noChangeAspect="1"/>
          </p:cNvPicPr>
          <p:nvPr/>
        </p:nvPicPr>
        <p:blipFill>
          <a:blip r:embed="rId7"/>
          <a:stretch>
            <a:fillRect/>
          </a:stretch>
        </p:blipFill>
        <p:spPr>
          <a:xfrm>
            <a:off x="139380" y="1312486"/>
            <a:ext cx="2667103" cy="4329211"/>
          </a:xfrm>
          <a:prstGeom prst="rect">
            <a:avLst/>
          </a:prstGeom>
        </p:spPr>
      </p:pic>
      <p:pic>
        <p:nvPicPr>
          <p:cNvPr id="22" name="Immagine 21">
            <a:extLst>
              <a:ext uri="{FF2B5EF4-FFF2-40B4-BE49-F238E27FC236}">
                <a16:creationId xmlns:a16="http://schemas.microsoft.com/office/drawing/2014/main" id="{42D59D10-D52F-4D1F-A862-1084B55200F3}"/>
              </a:ext>
            </a:extLst>
          </p:cNvPr>
          <p:cNvPicPr>
            <a:picLocks noChangeAspect="1"/>
          </p:cNvPicPr>
          <p:nvPr/>
        </p:nvPicPr>
        <p:blipFill>
          <a:blip r:embed="rId8"/>
          <a:stretch>
            <a:fillRect/>
          </a:stretch>
        </p:blipFill>
        <p:spPr>
          <a:xfrm>
            <a:off x="1979712" y="4193884"/>
            <a:ext cx="4516243" cy="2205607"/>
          </a:xfrm>
          <a:prstGeom prst="rect">
            <a:avLst/>
          </a:prstGeom>
          <a:ln w="28575">
            <a:solidFill>
              <a:srgbClr val="FF0000"/>
            </a:solidFill>
          </a:ln>
        </p:spPr>
      </p:pic>
      <p:pic>
        <p:nvPicPr>
          <p:cNvPr id="23" name="Immagine 22">
            <a:extLst>
              <a:ext uri="{FF2B5EF4-FFF2-40B4-BE49-F238E27FC236}">
                <a16:creationId xmlns:a16="http://schemas.microsoft.com/office/drawing/2014/main" id="{9C117566-CA4D-4942-827D-A3D383FA9023}"/>
              </a:ext>
            </a:extLst>
          </p:cNvPr>
          <p:cNvPicPr>
            <a:picLocks noChangeAspect="1"/>
          </p:cNvPicPr>
          <p:nvPr/>
        </p:nvPicPr>
        <p:blipFill>
          <a:blip r:embed="rId9"/>
          <a:stretch>
            <a:fillRect/>
          </a:stretch>
        </p:blipFill>
        <p:spPr>
          <a:xfrm>
            <a:off x="6641515" y="5108297"/>
            <a:ext cx="2160240" cy="533400"/>
          </a:xfrm>
          <a:prstGeom prst="rect">
            <a:avLst/>
          </a:prstGeom>
          <a:ln w="38100">
            <a:solidFill>
              <a:srgbClr val="FF0000"/>
            </a:solidFill>
          </a:ln>
        </p:spPr>
      </p:pic>
    </p:spTree>
    <p:extLst>
      <p:ext uri="{BB962C8B-B14F-4D97-AF65-F5344CB8AC3E}">
        <p14:creationId xmlns:p14="http://schemas.microsoft.com/office/powerpoint/2010/main" val="155227449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7A5F2-958B-4C41-935B-84B25CE59C1B}"/>
              </a:ext>
            </a:extLst>
          </p:cNvPr>
          <p:cNvSpPr>
            <a:spLocks noGrp="1"/>
          </p:cNvSpPr>
          <p:nvPr>
            <p:ph type="title"/>
          </p:nvPr>
        </p:nvSpPr>
        <p:spPr>
          <a:xfrm>
            <a:off x="1043608" y="0"/>
            <a:ext cx="6408712" cy="620688"/>
          </a:xfrm>
        </p:spPr>
        <p:txBody>
          <a:bodyPr/>
          <a:lstStyle/>
          <a:p>
            <a:r>
              <a:rPr lang="it-IT" dirty="0"/>
              <a:t>Super </a:t>
            </a:r>
            <a:r>
              <a:rPr lang="it-IT" dirty="0" err="1"/>
              <a:t>Kamiokande</a:t>
            </a:r>
            <a:endParaRPr lang="it-IT" dirty="0"/>
          </a:p>
        </p:txBody>
      </p:sp>
      <p:pic>
        <p:nvPicPr>
          <p:cNvPr id="5" name="Immagine 4">
            <a:extLst>
              <a:ext uri="{FF2B5EF4-FFF2-40B4-BE49-F238E27FC236}">
                <a16:creationId xmlns:a16="http://schemas.microsoft.com/office/drawing/2014/main" id="{ABFE6BD3-053C-4102-A8AF-E58E4D7103F7}"/>
              </a:ext>
            </a:extLst>
          </p:cNvPr>
          <p:cNvPicPr>
            <a:picLocks noChangeAspect="1"/>
          </p:cNvPicPr>
          <p:nvPr/>
        </p:nvPicPr>
        <p:blipFill>
          <a:blip r:embed="rId3"/>
          <a:stretch>
            <a:fillRect/>
          </a:stretch>
        </p:blipFill>
        <p:spPr>
          <a:xfrm>
            <a:off x="467544" y="814391"/>
            <a:ext cx="4501985" cy="2581647"/>
          </a:xfrm>
          <a:prstGeom prst="rect">
            <a:avLst/>
          </a:prstGeom>
          <a:ln w="57150">
            <a:solidFill>
              <a:srgbClr val="FF0000"/>
            </a:solidFill>
          </a:ln>
        </p:spPr>
      </p:pic>
      <p:sp>
        <p:nvSpPr>
          <p:cNvPr id="9" name="CasellaDiTesto 8">
            <a:extLst>
              <a:ext uri="{FF2B5EF4-FFF2-40B4-BE49-F238E27FC236}">
                <a16:creationId xmlns:a16="http://schemas.microsoft.com/office/drawing/2014/main" id="{61DD3E7C-F4EA-4CF2-9291-6A30AF1B3DB1}"/>
              </a:ext>
            </a:extLst>
          </p:cNvPr>
          <p:cNvSpPr txBox="1"/>
          <p:nvPr/>
        </p:nvSpPr>
        <p:spPr>
          <a:xfrm>
            <a:off x="1619672" y="5013176"/>
            <a:ext cx="7188164" cy="1754326"/>
          </a:xfrm>
          <a:prstGeom prst="rect">
            <a:avLst/>
          </a:prstGeom>
          <a:noFill/>
        </p:spPr>
        <p:txBody>
          <a:bodyPr wrap="square" rtlCol="0">
            <a:spAutoFit/>
          </a:bodyPr>
          <a:lstStyle/>
          <a:p>
            <a:pPr marL="285750" indent="-285750">
              <a:buFont typeface="Arial" panose="020B0604020202020204" pitchFamily="34" charset="0"/>
              <a:buChar char="•"/>
            </a:pPr>
            <a:r>
              <a:rPr lang="it-IT" b="1" dirty="0"/>
              <a:t>Il rivelatore si trova nella miniera di </a:t>
            </a:r>
            <a:r>
              <a:rPr lang="it-IT" b="1" dirty="0" err="1"/>
              <a:t>Kamioka</a:t>
            </a:r>
            <a:r>
              <a:rPr lang="it-IT" b="1" dirty="0"/>
              <a:t>, 240 km a ovest di Tokio 1000 mt sotto terra</a:t>
            </a:r>
          </a:p>
          <a:p>
            <a:pPr marL="285750" indent="-285750">
              <a:buFont typeface="Arial" panose="020B0604020202020204" pitchFamily="34" charset="0"/>
              <a:buChar char="•"/>
            </a:pPr>
            <a:r>
              <a:rPr lang="it-IT" b="1" dirty="0"/>
              <a:t>La struttura cilindrica misura 41,4 m di altezza e 39,3 m di diametro. </a:t>
            </a:r>
          </a:p>
          <a:p>
            <a:pPr marL="285750" indent="-285750">
              <a:buFont typeface="Arial" panose="020B0604020202020204" pitchFamily="34" charset="0"/>
              <a:buChar char="•"/>
            </a:pPr>
            <a:r>
              <a:rPr lang="it-IT" b="1" dirty="0"/>
              <a:t>Contiene 50.000 tonnellate di acqua ultra-pura.</a:t>
            </a:r>
          </a:p>
          <a:p>
            <a:pPr marL="285750" indent="-285750">
              <a:buFont typeface="Arial" panose="020B0604020202020204" pitchFamily="34" charset="0"/>
              <a:buChar char="•"/>
            </a:pPr>
            <a:r>
              <a:rPr lang="it-IT" b="1" dirty="0"/>
              <a:t>Circondato da 11.146 tubi fotomoltiplicatori</a:t>
            </a:r>
          </a:p>
          <a:p>
            <a:endParaRPr lang="it-IT" dirty="0"/>
          </a:p>
        </p:txBody>
      </p:sp>
      <p:pic>
        <p:nvPicPr>
          <p:cNvPr id="6" name="Immagine 5">
            <a:extLst>
              <a:ext uri="{FF2B5EF4-FFF2-40B4-BE49-F238E27FC236}">
                <a16:creationId xmlns:a16="http://schemas.microsoft.com/office/drawing/2014/main" id="{1DB22EBC-4147-4871-A764-DAC46E908BA6}"/>
              </a:ext>
            </a:extLst>
          </p:cNvPr>
          <p:cNvPicPr>
            <a:picLocks noChangeAspect="1"/>
          </p:cNvPicPr>
          <p:nvPr/>
        </p:nvPicPr>
        <p:blipFill>
          <a:blip r:embed="rId4"/>
          <a:stretch>
            <a:fillRect/>
          </a:stretch>
        </p:blipFill>
        <p:spPr>
          <a:xfrm>
            <a:off x="1023971" y="3671158"/>
            <a:ext cx="7783865" cy="3096344"/>
          </a:xfrm>
          <a:prstGeom prst="rect">
            <a:avLst/>
          </a:prstGeom>
          <a:ln w="38100">
            <a:solidFill>
              <a:srgbClr val="FF0000"/>
            </a:solidFill>
          </a:ln>
        </p:spPr>
      </p:pic>
      <p:pic>
        <p:nvPicPr>
          <p:cNvPr id="4" name="Immagine 3">
            <a:extLst>
              <a:ext uri="{FF2B5EF4-FFF2-40B4-BE49-F238E27FC236}">
                <a16:creationId xmlns:a16="http://schemas.microsoft.com/office/drawing/2014/main" id="{58D2B2A8-5372-44F0-BC02-F2B3257D4A17}"/>
              </a:ext>
            </a:extLst>
          </p:cNvPr>
          <p:cNvPicPr>
            <a:picLocks noChangeAspect="1"/>
          </p:cNvPicPr>
          <p:nvPr/>
        </p:nvPicPr>
        <p:blipFill>
          <a:blip r:embed="rId5"/>
          <a:stretch>
            <a:fillRect/>
          </a:stretch>
        </p:blipFill>
        <p:spPr>
          <a:xfrm>
            <a:off x="4274232" y="1196752"/>
            <a:ext cx="4533604" cy="3816424"/>
          </a:xfrm>
          <a:prstGeom prst="rect">
            <a:avLst/>
          </a:prstGeom>
        </p:spPr>
      </p:pic>
    </p:spTree>
    <p:extLst>
      <p:ext uri="{BB962C8B-B14F-4D97-AF65-F5344CB8AC3E}">
        <p14:creationId xmlns:p14="http://schemas.microsoft.com/office/powerpoint/2010/main" val="1686552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552784-D639-4EDE-8713-5BEE9D96D317}"/>
              </a:ext>
            </a:extLst>
          </p:cNvPr>
          <p:cNvSpPr>
            <a:spLocks noGrp="1"/>
          </p:cNvSpPr>
          <p:nvPr>
            <p:ph type="title"/>
          </p:nvPr>
        </p:nvSpPr>
        <p:spPr>
          <a:xfrm>
            <a:off x="1043608" y="0"/>
            <a:ext cx="6192688" cy="836712"/>
          </a:xfrm>
        </p:spPr>
        <p:txBody>
          <a:bodyPr/>
          <a:lstStyle/>
          <a:p>
            <a:r>
              <a:rPr lang="it-IT" sz="2800" dirty="0"/>
              <a:t>Super-</a:t>
            </a:r>
            <a:r>
              <a:rPr lang="it-IT" sz="2800" dirty="0" err="1"/>
              <a:t>Kamiokande</a:t>
            </a:r>
            <a:r>
              <a:rPr lang="it-IT" sz="2800" dirty="0"/>
              <a:t> </a:t>
            </a:r>
            <a:br>
              <a:rPr lang="it-IT" sz="2800" dirty="0"/>
            </a:br>
            <a:r>
              <a:rPr lang="it-IT" sz="2800" dirty="0"/>
              <a:t>durante il riempimento</a:t>
            </a:r>
          </a:p>
        </p:txBody>
      </p:sp>
      <p:pic>
        <p:nvPicPr>
          <p:cNvPr id="4" name="Immagine 3">
            <a:extLst>
              <a:ext uri="{FF2B5EF4-FFF2-40B4-BE49-F238E27FC236}">
                <a16:creationId xmlns:a16="http://schemas.microsoft.com/office/drawing/2014/main" id="{ED927EB6-C89F-421B-83EE-C10B7E956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52" y="1052736"/>
            <a:ext cx="8227696" cy="5298331"/>
          </a:xfrm>
          <a:prstGeom prst="rect">
            <a:avLst/>
          </a:prstGeom>
          <a:ln w="38100">
            <a:solidFill>
              <a:srgbClr val="FF0000"/>
            </a:solidFill>
          </a:ln>
        </p:spPr>
      </p:pic>
    </p:spTree>
    <p:extLst>
      <p:ext uri="{BB962C8B-B14F-4D97-AF65-F5344CB8AC3E}">
        <p14:creationId xmlns:p14="http://schemas.microsoft.com/office/powerpoint/2010/main" val="6831892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9789C-F204-405E-84D2-EA8A26F67A79}"/>
              </a:ext>
            </a:extLst>
          </p:cNvPr>
          <p:cNvSpPr>
            <a:spLocks noGrp="1"/>
          </p:cNvSpPr>
          <p:nvPr>
            <p:ph type="title"/>
          </p:nvPr>
        </p:nvSpPr>
        <p:spPr>
          <a:xfrm>
            <a:off x="1026840" y="260648"/>
            <a:ext cx="6569496" cy="836712"/>
          </a:xfrm>
        </p:spPr>
        <p:txBody>
          <a:bodyPr/>
          <a:lstStyle/>
          <a:p>
            <a:r>
              <a:rPr lang="it-IT" dirty="0"/>
              <a:t>1998 – Super-</a:t>
            </a:r>
            <a:r>
              <a:rPr lang="it-IT" dirty="0" err="1"/>
              <a:t>Kamiokande</a:t>
            </a:r>
            <a:endParaRPr lang="it-IT" dirty="0"/>
          </a:p>
        </p:txBody>
      </p:sp>
      <p:pic>
        <p:nvPicPr>
          <p:cNvPr id="5" name="Immagine 4">
            <a:extLst>
              <a:ext uri="{FF2B5EF4-FFF2-40B4-BE49-F238E27FC236}">
                <a16:creationId xmlns:a16="http://schemas.microsoft.com/office/drawing/2014/main" id="{60483A27-9CBD-4499-8309-7BA04BFCB113}"/>
              </a:ext>
            </a:extLst>
          </p:cNvPr>
          <p:cNvPicPr>
            <a:picLocks noChangeAspect="1"/>
          </p:cNvPicPr>
          <p:nvPr/>
        </p:nvPicPr>
        <p:blipFill>
          <a:blip r:embed="rId3"/>
          <a:stretch>
            <a:fillRect/>
          </a:stretch>
        </p:blipFill>
        <p:spPr>
          <a:xfrm>
            <a:off x="1183027" y="1268760"/>
            <a:ext cx="6777945" cy="5040560"/>
          </a:xfrm>
          <a:prstGeom prst="rect">
            <a:avLst/>
          </a:prstGeom>
        </p:spPr>
      </p:pic>
    </p:spTree>
    <p:extLst>
      <p:ext uri="{BB962C8B-B14F-4D97-AF65-F5344CB8AC3E}">
        <p14:creationId xmlns:p14="http://schemas.microsoft.com/office/powerpoint/2010/main" val="26620925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683CF-6C1D-40DC-A77A-CA9CB08F9213}"/>
              </a:ext>
            </a:extLst>
          </p:cNvPr>
          <p:cNvSpPr>
            <a:spLocks noGrp="1"/>
          </p:cNvSpPr>
          <p:nvPr>
            <p:ph type="title"/>
          </p:nvPr>
        </p:nvSpPr>
        <p:spPr>
          <a:xfrm>
            <a:off x="1187624" y="223644"/>
            <a:ext cx="6192688" cy="1296144"/>
          </a:xfrm>
        </p:spPr>
        <p:txBody>
          <a:bodyPr/>
          <a:lstStyle/>
          <a:p>
            <a:r>
              <a:rPr lang="it-IT" sz="3600" dirty="0"/>
              <a:t>Eventi tipici di neutrini in Super-</a:t>
            </a:r>
            <a:r>
              <a:rPr lang="it-IT" sz="3600" dirty="0" err="1"/>
              <a:t>Kamiokande</a:t>
            </a:r>
            <a:endParaRPr lang="it-IT" sz="3600" dirty="0"/>
          </a:p>
        </p:txBody>
      </p:sp>
      <p:pic>
        <p:nvPicPr>
          <p:cNvPr id="7" name="Immagine 6">
            <a:extLst>
              <a:ext uri="{FF2B5EF4-FFF2-40B4-BE49-F238E27FC236}">
                <a16:creationId xmlns:a16="http://schemas.microsoft.com/office/drawing/2014/main" id="{3481A72E-D8F9-4CA3-9B86-0F0735A64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77435"/>
            <a:ext cx="3384376" cy="3166964"/>
          </a:xfrm>
          <a:prstGeom prst="rect">
            <a:avLst/>
          </a:prstGeom>
        </p:spPr>
      </p:pic>
      <p:pic>
        <p:nvPicPr>
          <p:cNvPr id="8" name="Immagine 7">
            <a:extLst>
              <a:ext uri="{FF2B5EF4-FFF2-40B4-BE49-F238E27FC236}">
                <a16:creationId xmlns:a16="http://schemas.microsoft.com/office/drawing/2014/main" id="{6DD0E1C5-4FA5-409A-A7DE-464CD21E0312}"/>
              </a:ext>
            </a:extLst>
          </p:cNvPr>
          <p:cNvPicPr>
            <a:picLocks noChangeAspect="1"/>
          </p:cNvPicPr>
          <p:nvPr/>
        </p:nvPicPr>
        <p:blipFill>
          <a:blip r:embed="rId4"/>
          <a:stretch>
            <a:fillRect/>
          </a:stretch>
        </p:blipFill>
        <p:spPr>
          <a:xfrm>
            <a:off x="4850501" y="2157412"/>
            <a:ext cx="3657229" cy="3287812"/>
          </a:xfrm>
          <a:prstGeom prst="rect">
            <a:avLst/>
          </a:prstGeom>
        </p:spPr>
      </p:pic>
      <p:pic>
        <p:nvPicPr>
          <p:cNvPr id="9" name="Immagine 8">
            <a:extLst>
              <a:ext uri="{FF2B5EF4-FFF2-40B4-BE49-F238E27FC236}">
                <a16:creationId xmlns:a16="http://schemas.microsoft.com/office/drawing/2014/main" id="{38BB76A5-DB79-4658-A54F-0B53716FDD02}"/>
              </a:ext>
            </a:extLst>
          </p:cNvPr>
          <p:cNvPicPr>
            <a:picLocks noChangeAspect="1"/>
          </p:cNvPicPr>
          <p:nvPr/>
        </p:nvPicPr>
        <p:blipFill>
          <a:blip r:embed="rId5"/>
          <a:stretch>
            <a:fillRect/>
          </a:stretch>
        </p:blipFill>
        <p:spPr>
          <a:xfrm>
            <a:off x="909123" y="2126557"/>
            <a:ext cx="3481937" cy="3596099"/>
          </a:xfrm>
          <a:prstGeom prst="rect">
            <a:avLst/>
          </a:prstGeom>
        </p:spPr>
      </p:pic>
      <p:pic>
        <p:nvPicPr>
          <p:cNvPr id="10" name="Immagine 9">
            <a:extLst>
              <a:ext uri="{FF2B5EF4-FFF2-40B4-BE49-F238E27FC236}">
                <a16:creationId xmlns:a16="http://schemas.microsoft.com/office/drawing/2014/main" id="{450569D6-5964-45C0-B6D4-CC72533780D0}"/>
              </a:ext>
            </a:extLst>
          </p:cNvPr>
          <p:cNvPicPr>
            <a:picLocks noChangeAspect="1"/>
          </p:cNvPicPr>
          <p:nvPr/>
        </p:nvPicPr>
        <p:blipFill>
          <a:blip r:embed="rId6"/>
          <a:stretch>
            <a:fillRect/>
          </a:stretch>
        </p:blipFill>
        <p:spPr>
          <a:xfrm>
            <a:off x="4789520" y="2157412"/>
            <a:ext cx="3714559" cy="3596099"/>
          </a:xfrm>
          <a:prstGeom prst="rect">
            <a:avLst/>
          </a:prstGeom>
        </p:spPr>
      </p:pic>
      <p:pic>
        <p:nvPicPr>
          <p:cNvPr id="11" name="Immagine 10">
            <a:hlinkClick r:id="" action="ppaction://noaction"/>
            <a:extLst>
              <a:ext uri="{FF2B5EF4-FFF2-40B4-BE49-F238E27FC236}">
                <a16:creationId xmlns:a16="http://schemas.microsoft.com/office/drawing/2014/main" id="{1A90E431-93B3-4F55-8010-79411153C1A6}"/>
              </a:ext>
            </a:extLst>
          </p:cNvPr>
          <p:cNvPicPr>
            <a:picLocks noChangeAspect="1"/>
          </p:cNvPicPr>
          <p:nvPr/>
        </p:nvPicPr>
        <p:blipFill>
          <a:blip r:embed="rId7"/>
          <a:stretch>
            <a:fillRect/>
          </a:stretch>
        </p:blipFill>
        <p:spPr>
          <a:xfrm>
            <a:off x="7740352" y="1305487"/>
            <a:ext cx="1073875" cy="661956"/>
          </a:xfrm>
          <a:prstGeom prst="rect">
            <a:avLst/>
          </a:prstGeom>
        </p:spPr>
      </p:pic>
    </p:spTree>
    <p:extLst>
      <p:ext uri="{BB962C8B-B14F-4D97-AF65-F5344CB8AC3E}">
        <p14:creationId xmlns:p14="http://schemas.microsoft.com/office/powerpoint/2010/main" val="3894925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23E099-E1B0-4263-A05A-FE65591B733F}"/>
              </a:ext>
            </a:extLst>
          </p:cNvPr>
          <p:cNvSpPr>
            <a:spLocks noGrp="1"/>
          </p:cNvSpPr>
          <p:nvPr>
            <p:ph type="title"/>
          </p:nvPr>
        </p:nvSpPr>
        <p:spPr>
          <a:xfrm>
            <a:off x="1259632" y="260648"/>
            <a:ext cx="6120680" cy="620688"/>
          </a:xfrm>
        </p:spPr>
        <p:txBody>
          <a:bodyPr/>
          <a:lstStyle/>
          <a:p>
            <a:r>
              <a:rPr lang="it-IT" sz="2800" dirty="0"/>
              <a:t>Primi risultati di </a:t>
            </a:r>
            <a:r>
              <a:rPr lang="it-IT" sz="2800" dirty="0" err="1"/>
              <a:t>Kamiokande</a:t>
            </a:r>
            <a:endParaRPr lang="it-IT" sz="2800" dirty="0"/>
          </a:p>
        </p:txBody>
      </p:sp>
      <p:pic>
        <p:nvPicPr>
          <p:cNvPr id="5" name="Immagine 4">
            <a:extLst>
              <a:ext uri="{FF2B5EF4-FFF2-40B4-BE49-F238E27FC236}">
                <a16:creationId xmlns:a16="http://schemas.microsoft.com/office/drawing/2014/main" id="{087A534C-4494-4D75-A03B-2823E6D59F25}"/>
              </a:ext>
            </a:extLst>
          </p:cNvPr>
          <p:cNvPicPr>
            <a:picLocks noChangeAspect="1"/>
          </p:cNvPicPr>
          <p:nvPr/>
        </p:nvPicPr>
        <p:blipFill>
          <a:blip r:embed="rId3"/>
          <a:stretch>
            <a:fillRect/>
          </a:stretch>
        </p:blipFill>
        <p:spPr>
          <a:xfrm>
            <a:off x="1691680" y="1130225"/>
            <a:ext cx="5256584" cy="4597550"/>
          </a:xfrm>
          <a:prstGeom prst="rect">
            <a:avLst/>
          </a:prstGeom>
        </p:spPr>
      </p:pic>
      <p:sp>
        <p:nvSpPr>
          <p:cNvPr id="3" name="CasellaDiTesto 2">
            <a:extLst>
              <a:ext uri="{FF2B5EF4-FFF2-40B4-BE49-F238E27FC236}">
                <a16:creationId xmlns:a16="http://schemas.microsoft.com/office/drawing/2014/main" id="{938B8863-832A-470F-A4DE-134FCF1BD2B9}"/>
              </a:ext>
            </a:extLst>
          </p:cNvPr>
          <p:cNvSpPr txBox="1"/>
          <p:nvPr/>
        </p:nvSpPr>
        <p:spPr>
          <a:xfrm>
            <a:off x="7236296" y="2828835"/>
            <a:ext cx="1763688" cy="1200329"/>
          </a:xfrm>
          <a:prstGeom prst="rect">
            <a:avLst/>
          </a:prstGeom>
          <a:noFill/>
        </p:spPr>
        <p:txBody>
          <a:bodyPr wrap="square" rtlCol="0">
            <a:spAutoFit/>
          </a:bodyPr>
          <a:lstStyle/>
          <a:p>
            <a:r>
              <a:rPr lang="it-IT" sz="2400" b="1" dirty="0"/>
              <a:t>Evidenza oscillazione </a:t>
            </a:r>
            <a:r>
              <a:rPr lang="it-IT" sz="2400" b="1" dirty="0">
                <a:sym typeface="Symbol" panose="05050102010706020507" pitchFamily="18" charset="2"/>
              </a:rPr>
              <a:t> </a:t>
            </a:r>
            <a:r>
              <a:rPr lang="it-IT" sz="2400" b="1" baseline="-25000" dirty="0">
                <a:sym typeface="Symbol" panose="05050102010706020507" pitchFamily="18" charset="2"/>
              </a:rPr>
              <a:t> </a:t>
            </a:r>
            <a:r>
              <a:rPr lang="it-IT" sz="2400" b="1" dirty="0">
                <a:sym typeface="Symbol" panose="05050102010706020507" pitchFamily="18" charset="2"/>
              </a:rPr>
              <a:t>/ </a:t>
            </a:r>
            <a:r>
              <a:rPr lang="it-IT" sz="2400" b="1" baseline="-25000" dirty="0">
                <a:sym typeface="Symbol" panose="05050102010706020507" pitchFamily="18" charset="2"/>
              </a:rPr>
              <a:t></a:t>
            </a:r>
            <a:endParaRPr lang="it-IT" sz="2400" b="1" baseline="-25000" dirty="0"/>
          </a:p>
        </p:txBody>
      </p:sp>
    </p:spTree>
    <p:extLst>
      <p:ext uri="{BB962C8B-B14F-4D97-AF65-F5344CB8AC3E}">
        <p14:creationId xmlns:p14="http://schemas.microsoft.com/office/powerpoint/2010/main" val="40481395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4CBCB-9C53-4804-B595-DA5BB9D8AD17}"/>
              </a:ext>
            </a:extLst>
          </p:cNvPr>
          <p:cNvSpPr>
            <a:spLocks noGrp="1"/>
          </p:cNvSpPr>
          <p:nvPr>
            <p:ph type="title"/>
          </p:nvPr>
        </p:nvSpPr>
        <p:spPr>
          <a:xfrm>
            <a:off x="1212887" y="188640"/>
            <a:ext cx="6120680" cy="620688"/>
          </a:xfrm>
        </p:spPr>
        <p:txBody>
          <a:bodyPr/>
          <a:lstStyle/>
          <a:p>
            <a:r>
              <a:rPr lang="it-IT" sz="2400" dirty="0"/>
              <a:t>Distribuzione azimutale dei </a:t>
            </a:r>
            <a:r>
              <a:rPr lang="it-IT" sz="2400" dirty="0">
                <a:sym typeface="Symbol" panose="05050102010706020507" pitchFamily="18" charset="2"/>
              </a:rPr>
              <a:t></a:t>
            </a:r>
            <a:r>
              <a:rPr lang="it-IT" sz="2400" baseline="-25000" dirty="0">
                <a:sym typeface="Symbol" panose="05050102010706020507" pitchFamily="18" charset="2"/>
              </a:rPr>
              <a:t></a:t>
            </a:r>
            <a:endParaRPr lang="it-IT" sz="2400" baseline="-25000" dirty="0"/>
          </a:p>
        </p:txBody>
      </p:sp>
      <p:pic>
        <p:nvPicPr>
          <p:cNvPr id="5" name="Immagine 4">
            <a:extLst>
              <a:ext uri="{FF2B5EF4-FFF2-40B4-BE49-F238E27FC236}">
                <a16:creationId xmlns:a16="http://schemas.microsoft.com/office/drawing/2014/main" id="{F784F9EF-6811-44E3-8463-BC2184DB61B6}"/>
              </a:ext>
            </a:extLst>
          </p:cNvPr>
          <p:cNvPicPr>
            <a:picLocks noChangeAspect="1"/>
          </p:cNvPicPr>
          <p:nvPr/>
        </p:nvPicPr>
        <p:blipFill>
          <a:blip r:embed="rId3"/>
          <a:stretch>
            <a:fillRect/>
          </a:stretch>
        </p:blipFill>
        <p:spPr>
          <a:xfrm>
            <a:off x="467544" y="1001362"/>
            <a:ext cx="7820501" cy="4855275"/>
          </a:xfrm>
          <a:prstGeom prst="rect">
            <a:avLst/>
          </a:prstGeom>
        </p:spPr>
      </p:pic>
      <p:sp>
        <p:nvSpPr>
          <p:cNvPr id="3" name="Rettangolo 2">
            <a:extLst>
              <a:ext uri="{FF2B5EF4-FFF2-40B4-BE49-F238E27FC236}">
                <a16:creationId xmlns:a16="http://schemas.microsoft.com/office/drawing/2014/main" id="{15A864D6-78EF-482E-B67A-190B9B7A52CB}"/>
              </a:ext>
            </a:extLst>
          </p:cNvPr>
          <p:cNvSpPr/>
          <p:nvPr/>
        </p:nvSpPr>
        <p:spPr>
          <a:xfrm>
            <a:off x="2555776" y="2276872"/>
            <a:ext cx="2016224" cy="20162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A40CA74E-3BCB-4880-8FB6-641BAC596FC7}"/>
              </a:ext>
            </a:extLst>
          </p:cNvPr>
          <p:cNvPicPr>
            <a:picLocks noChangeAspect="1"/>
          </p:cNvPicPr>
          <p:nvPr/>
        </p:nvPicPr>
        <p:blipFill>
          <a:blip r:embed="rId4"/>
          <a:stretch>
            <a:fillRect/>
          </a:stretch>
        </p:blipFill>
        <p:spPr>
          <a:xfrm>
            <a:off x="4627757" y="4276165"/>
            <a:ext cx="4516243" cy="2205607"/>
          </a:xfrm>
          <a:prstGeom prst="rect">
            <a:avLst/>
          </a:prstGeom>
          <a:ln w="28575">
            <a:solidFill>
              <a:srgbClr val="FF0000"/>
            </a:solidFill>
          </a:ln>
        </p:spPr>
      </p:pic>
    </p:spTree>
    <p:extLst>
      <p:ext uri="{BB962C8B-B14F-4D97-AF65-F5344CB8AC3E}">
        <p14:creationId xmlns:p14="http://schemas.microsoft.com/office/powerpoint/2010/main" val="1068515704"/>
      </p:ext>
    </p:extLst>
  </p:cSld>
  <p:clrMapOvr>
    <a:masterClrMapping/>
  </p:clrMapOvr>
  <p:transition spd="slow"/>
</p:sld>
</file>

<file path=ppt/theme/theme1.xml><?xml version="1.0" encoding="utf-8"?>
<a:theme xmlns:a="http://schemas.openxmlformats.org/drawingml/2006/main" name="Tema1sky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16078</TotalTime>
  <Words>1358</Words>
  <Application>Microsoft Office PowerPoint</Application>
  <PresentationFormat>Presentazione su schermo (4:3)</PresentationFormat>
  <Paragraphs>47</Paragraphs>
  <Slides>7</Slides>
  <Notes>7</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7</vt:i4>
      </vt:variant>
    </vt:vector>
  </HeadingPairs>
  <TitlesOfParts>
    <vt:vector size="12" baseType="lpstr">
      <vt:lpstr>Arial</vt:lpstr>
      <vt:lpstr>Calibri</vt:lpstr>
      <vt:lpstr>Symbol</vt:lpstr>
      <vt:lpstr>Tema1skylab</vt:lpstr>
      <vt:lpstr>1_Tema di Office</vt:lpstr>
      <vt:lpstr>Anche con i neutrini atmosferici i conti non tornano</vt:lpstr>
      <vt:lpstr>Super Kamiokande</vt:lpstr>
      <vt:lpstr>Super-Kamiokande  durante il riempimento</vt:lpstr>
      <vt:lpstr>1998 – Super-Kamiokande</vt:lpstr>
      <vt:lpstr>Eventi tipici di neutrini in Super-Kamiokande</vt:lpstr>
      <vt:lpstr>Primi risultati di Kamiokande</vt:lpstr>
      <vt:lpstr>Distribuzione azimutale dei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STELLE</dc:title>
  <dc:creator>Lanzani</dc:creator>
  <cp:lastModifiedBy>Marina Canali</cp:lastModifiedBy>
  <cp:revision>829</cp:revision>
  <dcterms:created xsi:type="dcterms:W3CDTF">2015-07-21T13:23:25Z</dcterms:created>
  <dcterms:modified xsi:type="dcterms:W3CDTF">2018-01-27T15:07:25Z</dcterms:modified>
</cp:coreProperties>
</file>