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0" r:id="rId5"/>
    <p:sldId id="271" r:id="rId6"/>
    <p:sldId id="272" r:id="rId7"/>
    <p:sldId id="273" r:id="rId8"/>
    <p:sldId id="274" r:id="rId9"/>
    <p:sldId id="275" r:id="rId10"/>
    <p:sldId id="259" r:id="rId11"/>
    <p:sldId id="260" r:id="rId12"/>
    <p:sldId id="262" r:id="rId13"/>
    <p:sldId id="263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0009" y="2060848"/>
            <a:ext cx="5472608" cy="2270813"/>
          </a:xfrm>
        </p:spPr>
        <p:txBody>
          <a:bodyPr>
            <a:normAutofit/>
          </a:bodyPr>
          <a:lstStyle/>
          <a:p>
            <a:pPr algn="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RICICLAGGIO </a:t>
            </a:r>
            <a:b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DENARO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195736" y="5292206"/>
            <a:ext cx="6299578" cy="9968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000" dirty="0" smtClean="0">
                <a:solidFill>
                  <a:schemeClr val="tx1"/>
                </a:solidFill>
              </a:rPr>
              <a:t>Lavoro a cura di:</a:t>
            </a:r>
          </a:p>
          <a:p>
            <a:pPr algn="just"/>
            <a:r>
              <a:rPr lang="it-IT" sz="2000" dirty="0" smtClean="0">
                <a:solidFill>
                  <a:schemeClr val="tx1"/>
                </a:solidFill>
              </a:rPr>
              <a:t>Bianchi Lorenzo, Colombo Pietro, </a:t>
            </a:r>
            <a:r>
              <a:rPr lang="it-IT" sz="2000" dirty="0" err="1" smtClean="0">
                <a:solidFill>
                  <a:schemeClr val="tx1"/>
                </a:solidFill>
              </a:rPr>
              <a:t>Paschetto</a:t>
            </a:r>
            <a:r>
              <a:rPr lang="it-IT" sz="2000" dirty="0" smtClean="0">
                <a:solidFill>
                  <a:schemeClr val="tx1"/>
                </a:solidFill>
              </a:rPr>
              <a:t> Vanessa, </a:t>
            </a:r>
            <a:r>
              <a:rPr lang="it-IT" sz="2000" dirty="0" err="1" smtClean="0">
                <a:solidFill>
                  <a:schemeClr val="tx1"/>
                </a:solidFill>
              </a:rPr>
              <a:t>Passaro</a:t>
            </a:r>
            <a:r>
              <a:rPr lang="it-IT" sz="2000" dirty="0" smtClean="0">
                <a:solidFill>
                  <a:schemeClr val="tx1"/>
                </a:solidFill>
              </a:rPr>
              <a:t> Simone, Strada Lorenzo e Trovò Raffaele.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AutoShape 4" descr="Money Flow 3d Paper Icon Stock Photos &amp; Money Flow 3d Paper Ic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277562" y="1268760"/>
            <a:ext cx="3399929" cy="323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/>
              <a:t>Che mezzi vengono sfruttati?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73" y="140886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Le collaborazioni </a:t>
            </a:r>
            <a:r>
              <a:rPr lang="it-IT" sz="2000" dirty="0"/>
              <a:t>tra associazioni mafiose e </a:t>
            </a:r>
            <a:r>
              <a:rPr lang="it-IT" sz="2000" dirty="0" smtClean="0"/>
              <a:t>aziende, più </a:t>
            </a:r>
            <a:r>
              <a:rPr lang="it-IT" sz="2000" dirty="0"/>
              <a:t>o meno </a:t>
            </a:r>
            <a:r>
              <a:rPr lang="it-IT" sz="2000" dirty="0" smtClean="0"/>
              <a:t>corrotte ha permesso di </a:t>
            </a:r>
            <a:r>
              <a:rPr lang="it-IT" sz="2000" dirty="0"/>
              <a:t>sfruttare sempre di più </a:t>
            </a:r>
            <a:r>
              <a:rPr lang="it-IT" sz="2000" dirty="0" smtClean="0"/>
              <a:t>le nuove tecnologie come il </a:t>
            </a:r>
            <a:r>
              <a:rPr lang="it-IT" sz="2800" dirty="0" smtClean="0"/>
              <a:t>trasferimento di fondi on-line</a:t>
            </a:r>
            <a:r>
              <a:rPr lang="it-IT" sz="2000" dirty="0" smtClean="0"/>
              <a:t> presso </a:t>
            </a:r>
            <a:r>
              <a:rPr lang="it-IT" sz="2800" dirty="0" smtClean="0"/>
              <a:t>società offshore </a:t>
            </a:r>
            <a:r>
              <a:rPr lang="it-IT" sz="2000" dirty="0" smtClean="0"/>
              <a:t>o utilizzando software dedicati per accedere al </a:t>
            </a:r>
            <a:r>
              <a:rPr lang="it-IT" sz="2800" dirty="0" smtClean="0"/>
              <a:t>dark web</a:t>
            </a:r>
            <a:r>
              <a:rPr lang="it-IT" sz="2000" dirty="0" smtClean="0"/>
              <a:t>: di esso </a:t>
            </a:r>
            <a:r>
              <a:rPr lang="it-IT" sz="2000" dirty="0"/>
              <a:t>ci si può servire per trattare attività </a:t>
            </a:r>
            <a:r>
              <a:rPr lang="it-IT" sz="2000" dirty="0" smtClean="0"/>
              <a:t>delittuose </a:t>
            </a:r>
            <a:r>
              <a:rPr lang="it-IT" sz="2000" dirty="0"/>
              <a:t>in modo occulto e lontano dagli occhi di possibili </a:t>
            </a:r>
            <a:r>
              <a:rPr lang="it-IT" sz="2000" dirty="0" smtClean="0"/>
              <a:t>investigazioni.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527891" cy="2803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50" y="188640"/>
            <a:ext cx="9144000" cy="1143000"/>
          </a:xfrm>
        </p:spPr>
        <p:txBody>
          <a:bodyPr>
            <a:noAutofit/>
          </a:bodyPr>
          <a:lstStyle/>
          <a:p>
            <a:r>
              <a:rPr lang="it-IT" sz="3600" b="1" i="1" dirty="0"/>
              <a:t>Esistono meccanismi per scovare il riciclaggio?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5850" y="133164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/>
              <a:t>Il III Reparto operazioni del Comando generale della Guardia di </a:t>
            </a:r>
            <a:r>
              <a:rPr lang="it-IT" sz="2000" dirty="0" smtClean="0"/>
              <a:t>finanza ha </a:t>
            </a:r>
            <a:r>
              <a:rPr lang="it-IT" sz="2000" dirty="0"/>
              <a:t>messo a punto quattro </a:t>
            </a:r>
            <a:r>
              <a:rPr lang="it-IT" sz="2000" dirty="0" err="1" smtClean="0"/>
              <a:t>alert</a:t>
            </a:r>
            <a:r>
              <a:rPr lang="it-IT" sz="2000" dirty="0" smtClean="0"/>
              <a:t> per </a:t>
            </a:r>
            <a:r>
              <a:rPr lang="it-IT" sz="2000" dirty="0"/>
              <a:t>scovare le imprese mafiose </a:t>
            </a:r>
            <a:r>
              <a:rPr lang="it-IT" sz="2000" dirty="0" smtClean="0"/>
              <a:t>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000" dirty="0" smtClean="0"/>
              <a:t>il </a:t>
            </a:r>
            <a:r>
              <a:rPr lang="it-IT" sz="2000" dirty="0"/>
              <a:t>tasso di crescita </a:t>
            </a:r>
            <a:r>
              <a:rPr lang="it-IT" sz="2000" dirty="0" smtClean="0"/>
              <a:t>dell’impresa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000" dirty="0" smtClean="0"/>
              <a:t>il </a:t>
            </a:r>
            <a:r>
              <a:rPr lang="it-IT" sz="2000" dirty="0"/>
              <a:t>trasferimento di </a:t>
            </a:r>
            <a:r>
              <a:rPr lang="it-IT" sz="2000" dirty="0" smtClean="0"/>
              <a:t>personale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000" dirty="0" smtClean="0"/>
              <a:t>l’intestazione </a:t>
            </a:r>
            <a:r>
              <a:rPr lang="it-IT" sz="2000" dirty="0"/>
              <a:t>a soggetti inesistenti o che presentano caratteristiche non in linea con il ruolo </a:t>
            </a:r>
            <a:r>
              <a:rPr lang="it-IT" sz="2000" dirty="0" smtClean="0"/>
              <a:t>dirigenziale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000" dirty="0" smtClean="0"/>
              <a:t>il </a:t>
            </a:r>
            <a:r>
              <a:rPr lang="it-IT" sz="2000" dirty="0"/>
              <a:t>compimento di determinati negozi </a:t>
            </a:r>
            <a:r>
              <a:rPr lang="it-IT" sz="2000" dirty="0" smtClean="0"/>
              <a:t>giuridici</a:t>
            </a: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 smtClean="0"/>
              <a:t>Tra </a:t>
            </a:r>
            <a:r>
              <a:rPr lang="it-IT" sz="2000" dirty="0"/>
              <a:t>le varie difficoltà nel </a:t>
            </a:r>
            <a:r>
              <a:rPr lang="it-IT" sz="2000" dirty="0" smtClean="0"/>
              <a:t>rintracciare il riciclaggio </a:t>
            </a:r>
            <a:r>
              <a:rPr lang="it-IT" sz="2000" dirty="0"/>
              <a:t>troviamo le poche segnalazioni da </a:t>
            </a:r>
            <a:r>
              <a:rPr lang="it-IT" sz="2000" dirty="0" smtClean="0"/>
              <a:t>parte </a:t>
            </a:r>
            <a:r>
              <a:rPr lang="it-IT" sz="2000" dirty="0"/>
              <a:t>di persone nel settore giuridico o economico. Incrociando i dati Dia con quelli della Guardia di Finanza, infatti, possiamo notare come la categoria dei notai </a:t>
            </a:r>
            <a:r>
              <a:rPr lang="it-IT" sz="2000" dirty="0" smtClean="0"/>
              <a:t>resta </a:t>
            </a:r>
            <a:r>
              <a:rPr lang="it-IT" sz="2000" dirty="0"/>
              <a:t>quella che segnala maggiormente operazioni sospette (l’85% del totale). Le verifiche, però, confermano che il mondo dei professionisti </a:t>
            </a:r>
            <a:r>
              <a:rPr lang="it-IT" sz="2000" dirty="0" smtClean="0"/>
              <a:t>risulta </a:t>
            </a:r>
            <a:r>
              <a:rPr lang="it-IT" sz="2000" dirty="0"/>
              <a:t>ancora poco sensibile all’obbligo di segnalazioni. </a:t>
            </a:r>
          </a:p>
        </p:txBody>
      </p:sp>
    </p:spTree>
    <p:extLst>
      <p:ext uri="{BB962C8B-B14F-4D97-AF65-F5344CB8AC3E}">
        <p14:creationId xmlns:p14="http://schemas.microsoft.com/office/powerpoint/2010/main" val="33580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876" y="260648"/>
            <a:ext cx="8460432" cy="1143000"/>
          </a:xfrm>
        </p:spPr>
        <p:txBody>
          <a:bodyPr>
            <a:noAutofit/>
          </a:bodyPr>
          <a:lstStyle/>
          <a:p>
            <a:r>
              <a:rPr lang="it-IT" sz="3600" b="1" i="1" dirty="0" smtClean="0"/>
              <a:t>Che pena si rischia?</a:t>
            </a:r>
            <a:endParaRPr lang="it-IT" sz="36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L'articolo 648-bis del codice penale, introdotto dal </a:t>
            </a:r>
            <a:r>
              <a:rPr lang="it-IT" sz="2800" b="1" dirty="0"/>
              <a:t>decreto-legge 59/1978</a:t>
            </a:r>
            <a:r>
              <a:rPr lang="it-IT" sz="2800" dirty="0"/>
              <a:t>, incrimina chiunque «fuori dai casi del concorso nel reato, </a:t>
            </a:r>
            <a:r>
              <a:rPr lang="it-IT" sz="2800" i="1" dirty="0"/>
              <a:t>sostituisce o trasferisce</a:t>
            </a:r>
            <a:r>
              <a:rPr lang="it-IT" sz="2800" dirty="0"/>
              <a:t> denaro, beni o altre utilità provenienti da delitto non colposo, ovvero compie in relazione ad essi operazioni, in modo da ostacolare l'identificazione della loro provenienza delittuosa». Tale condotta è punita con la reclusione da quattro a dodici anni e con la multa da 5 000 a 25 000 euro.</a:t>
            </a:r>
            <a:endParaRPr lang="it-IT" sz="2800" dirty="0" smtClean="0"/>
          </a:p>
          <a:p>
            <a:pPr marL="0" indent="0" algn="just">
              <a:buNone/>
            </a:pP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28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it-IT" sz="3800" b="1" i="1" dirty="0" smtClean="0"/>
              <a:t>Il mercato agevola oppure ostacola il riciclaggio?</a:t>
            </a:r>
            <a:endParaRPr lang="it-IT" sz="38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dirty="0" smtClean="0"/>
              <a:t>Il riciclaggio </a:t>
            </a:r>
            <a:r>
              <a:rPr lang="it-IT" sz="2200" dirty="0"/>
              <a:t>genera </a:t>
            </a:r>
            <a:r>
              <a:rPr lang="it-IT" sz="2200" dirty="0" smtClean="0"/>
              <a:t>inaccettabili </a:t>
            </a:r>
            <a:r>
              <a:rPr lang="it-IT" sz="2200" dirty="0"/>
              <a:t>distorsioni nel ciclo economico, alterando i normali meccanismi di accumulo della ricchezza e di approvvigionamento delle fonti di finanziamento</a:t>
            </a:r>
            <a:r>
              <a:rPr lang="it-IT" sz="2200" dirty="0" smtClean="0"/>
              <a:t>. In </a:t>
            </a:r>
            <a:r>
              <a:rPr lang="it-IT" sz="2200" dirty="0"/>
              <a:t>particolare, il riciclaggio genera fenomeni imprenditoriali che, a causa della facilità di reperimento dei capitali, </a:t>
            </a:r>
            <a:r>
              <a:rPr lang="it-IT" sz="2200" dirty="0" smtClean="0"/>
              <a:t>sono più competitivi della concorrenza. </a:t>
            </a:r>
          </a:p>
          <a:p>
            <a:pPr marL="0" indent="0" algn="just">
              <a:buNone/>
            </a:pPr>
            <a:r>
              <a:rPr lang="it-IT" sz="2200" dirty="0" smtClean="0"/>
              <a:t>Ciò non toglie che questi capitali diano un certo impulso all’economia (si stima che il flusso di denaro illecito in Italia sia superiore al 10% del P.I.L.). </a:t>
            </a:r>
          </a:p>
          <a:p>
            <a:pPr marL="0" indent="0" algn="just">
              <a:buNone/>
            </a:pPr>
            <a:r>
              <a:rPr lang="it-IT" sz="2200" dirty="0" smtClean="0"/>
              <a:t>A tal proposito, dal </a:t>
            </a:r>
            <a:r>
              <a:rPr lang="it-IT" sz="2200" dirty="0"/>
              <a:t>2014 l’istituto europeo di statistica (</a:t>
            </a:r>
            <a:r>
              <a:rPr lang="it-IT" sz="2200" dirty="0" err="1"/>
              <a:t>Eurostat</a:t>
            </a:r>
            <a:r>
              <a:rPr lang="it-IT" sz="2200" dirty="0"/>
              <a:t>) ha dato indicazioni per inserire le attività illegali nel calcolo del PIL</a:t>
            </a:r>
            <a:r>
              <a:rPr lang="it-IT" sz="2200" dirty="0" smtClean="0"/>
              <a:t>. </a:t>
            </a:r>
            <a:r>
              <a:rPr lang="it-IT" sz="2200" dirty="0"/>
              <a:t>Lo scopo è di dare “stime esaustive” che comprendono “tutte le attività che producono reddito, indipendentemente dal loro status giuridico”. Si sancisce, cioè, che le attività criminali danno il loro contributo all’economia e alla “virtuosità” di bilancio dei Paesi europei.</a:t>
            </a:r>
          </a:p>
          <a:p>
            <a:pPr marL="0" indent="0"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2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/>
              <a:t>Statistich</a:t>
            </a:r>
            <a:r>
              <a:rPr lang="it-IT" b="1" i="1" dirty="0" smtClean="0"/>
              <a:t>e </a:t>
            </a:r>
            <a:r>
              <a:rPr lang="it-IT" b="1" i="1" dirty="0"/>
              <a:t>e dati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758" y="126876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000" dirty="0"/>
              <a:t>Secondo un’indagine risalente a febbraio 2019, </a:t>
            </a:r>
            <a:r>
              <a:rPr lang="it-IT" sz="2000" dirty="0" smtClean="0"/>
              <a:t>i 4 </a:t>
            </a:r>
            <a:r>
              <a:rPr lang="it-IT" sz="2000" dirty="0"/>
              <a:t>parametri </a:t>
            </a:r>
            <a:r>
              <a:rPr lang="it-IT" sz="2000" dirty="0" smtClean="0"/>
              <a:t>che potrebbero indicare la presenza di attività derivanti o finanziate da denaro illecito sono:</a:t>
            </a:r>
          </a:p>
          <a:p>
            <a:pPr marL="0" lvl="0" indent="0">
              <a:buNone/>
            </a:pP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• Uso frequente di contante</a:t>
            </a:r>
            <a:br>
              <a:rPr lang="it-IT" sz="2000" dirty="0"/>
            </a:br>
            <a:r>
              <a:rPr lang="it-IT" sz="2000" dirty="0"/>
              <a:t>• Alti livelli di manodopera irregolare</a:t>
            </a:r>
            <a:br>
              <a:rPr lang="it-IT" sz="2000" dirty="0"/>
            </a:br>
            <a:r>
              <a:rPr lang="it-IT" sz="2000" dirty="0"/>
              <a:t>• Opacità della struttura proprietaria</a:t>
            </a:r>
            <a:br>
              <a:rPr lang="it-IT" sz="2000" dirty="0"/>
            </a:br>
            <a:r>
              <a:rPr lang="it-IT" sz="2000" dirty="0"/>
              <a:t>• Livelli relativamente alti di infiltrazione della criminalità organizzata</a:t>
            </a:r>
            <a:br>
              <a:rPr lang="it-IT" sz="2000" dirty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933056"/>
            <a:ext cx="4513631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2" y="1484784"/>
            <a:ext cx="7632848" cy="48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18326" y="47667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In base a questi parametri, il Centro di Ricerca </a:t>
            </a:r>
            <a:r>
              <a:rPr lang="it-IT" dirty="0" err="1"/>
              <a:t>Transcrime</a:t>
            </a:r>
            <a:r>
              <a:rPr lang="it-IT" dirty="0"/>
              <a:t> </a:t>
            </a:r>
            <a:r>
              <a:rPr lang="it-IT" dirty="0" smtClean="0"/>
              <a:t>ha classificato </a:t>
            </a:r>
            <a:r>
              <a:rPr lang="it-IT" dirty="0"/>
              <a:t>i settori a più elevato rischio riciclaggio.</a:t>
            </a:r>
          </a:p>
        </p:txBody>
      </p:sp>
    </p:spTree>
    <p:extLst>
      <p:ext uri="{BB962C8B-B14F-4D97-AF65-F5344CB8AC3E}">
        <p14:creationId xmlns:p14="http://schemas.microsoft.com/office/powerpoint/2010/main" val="34083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8271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Riciclaggio di denaro sporco: cos’è?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41763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Il riciclaggio di denaro è l’insieme di operazioni che fanno sì che un grande capitale ricavato da azioni illecite, tramite la «pulitura», diventi denaro utilizzabile per investimenti o altre attività legali, </a:t>
            </a:r>
            <a:r>
              <a:rPr lang="it-IT" sz="2400" dirty="0"/>
              <a:t>rendendone così più difficile l'identificazione e il successivo eventuale recupero.</a:t>
            </a:r>
          </a:p>
        </p:txBody>
      </p:sp>
      <p:pic>
        <p:nvPicPr>
          <p:cNvPr id="1026" name="Picture 2" descr="FiscoOggi.it - Riciclaggio di denaro: in Svizzera consultazio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75605"/>
            <a:ext cx="3956670" cy="27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2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3568" y="692696"/>
            <a:ext cx="77048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Nelle prossime slide cercheremo di dare risposta alle seguenti domande:</a:t>
            </a:r>
          </a:p>
          <a:p>
            <a:pPr algn="just"/>
            <a:endParaRPr lang="it-IT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Come avviene praticamente questa «pulitura» di denaro?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Con quali mezzi?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Esistono sistemi per contrastare questa pratica illegale?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Che pena si rischia?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Il mercato economico agevola oppure ostacola il riciclaggio? </a:t>
            </a:r>
          </a:p>
          <a:p>
            <a:pPr algn="just"/>
            <a:endParaRPr lang="it-IT" sz="2800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771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Alcuni esempi pratici di riciclaggio.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 err="1"/>
              <a:t>S</a:t>
            </a:r>
            <a:r>
              <a:rPr lang="it-IT" sz="2000" b="1" dirty="0" err="1" smtClean="0"/>
              <a:t>murfing</a:t>
            </a:r>
            <a:r>
              <a:rPr lang="it-IT" sz="2000" dirty="0" smtClean="0"/>
              <a:t> </a:t>
            </a:r>
            <a:r>
              <a:rPr lang="it-IT" sz="2000" dirty="0"/>
              <a:t>o </a:t>
            </a:r>
            <a:r>
              <a:rPr lang="it-IT" sz="2000" b="1" dirty="0" err="1" smtClean="0"/>
              <a:t>pitufeo</a:t>
            </a:r>
            <a:r>
              <a:rPr lang="it-IT" sz="2000" b="1" dirty="0" smtClean="0"/>
              <a:t>: </a:t>
            </a:r>
            <a:r>
              <a:rPr lang="it-IT" sz="2000" dirty="0" smtClean="0"/>
              <a:t>spesso </a:t>
            </a:r>
            <a:r>
              <a:rPr lang="it-IT" sz="2000" dirty="0"/>
              <a:t>si ricorre a piccoli </a:t>
            </a:r>
            <a:r>
              <a:rPr lang="it-IT" sz="2000" dirty="0" smtClean="0"/>
              <a:t>trasferimenti di denaro </a:t>
            </a:r>
            <a:r>
              <a:rPr lang="it-IT" sz="2000" dirty="0"/>
              <a:t>e non </a:t>
            </a:r>
            <a:r>
              <a:rPr lang="it-IT" sz="2000" dirty="0" smtClean="0"/>
              <a:t>all’intera somma, </a:t>
            </a:r>
            <a:r>
              <a:rPr lang="it-IT" sz="2000" dirty="0"/>
              <a:t>magari differenziando i versamenti tra privati, persone fisiche e imprenditori o professionisti. </a:t>
            </a:r>
            <a:endParaRPr lang="it-IT" sz="2000" dirty="0" smtClean="0"/>
          </a:p>
          <a:p>
            <a:pPr algn="just"/>
            <a:r>
              <a:rPr lang="it-IT" sz="2000" b="1" dirty="0" smtClean="0"/>
              <a:t>L’IVTS</a:t>
            </a:r>
            <a:r>
              <a:rPr lang="it-IT" sz="2000" dirty="0" smtClean="0"/>
              <a:t> </a:t>
            </a:r>
            <a:r>
              <a:rPr lang="it-IT" sz="2000" dirty="0"/>
              <a:t>(</a:t>
            </a:r>
            <a:r>
              <a:rPr lang="it-IT" sz="2000" dirty="0" err="1"/>
              <a:t>Informal</a:t>
            </a:r>
            <a:r>
              <a:rPr lang="it-IT" sz="2000" dirty="0"/>
              <a:t> Value Transfer Systems): le IVTS permettono trasferimenti semplici che non avvengono attraverso istituti bancari. La maggior parte degli scambi via IVTS sono da uno Stato ad un altro. </a:t>
            </a:r>
            <a:r>
              <a:rPr lang="it-IT" sz="2000" dirty="0" smtClean="0"/>
              <a:t>L’IVTS </a:t>
            </a:r>
            <a:r>
              <a:rPr lang="it-IT" sz="2000" dirty="0"/>
              <a:t>è un’operazione legale che può però nascondere operazioni illegali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4" y="4077072"/>
            <a:ext cx="4080454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 smtClean="0"/>
              <a:t>Cash </a:t>
            </a:r>
            <a:r>
              <a:rPr lang="it-IT" sz="2000" b="1" dirty="0" err="1" smtClean="0"/>
              <a:t>smuggling</a:t>
            </a:r>
            <a:r>
              <a:rPr lang="it-IT" sz="2000" b="1" dirty="0" smtClean="0"/>
              <a:t> </a:t>
            </a:r>
            <a:r>
              <a:rPr lang="it-IT" sz="2000" dirty="0" smtClean="0"/>
              <a:t>(il </a:t>
            </a:r>
            <a:r>
              <a:rPr lang="it-IT" sz="2000" dirty="0"/>
              <a:t>traffico di denaro </a:t>
            </a:r>
            <a:r>
              <a:rPr lang="it-IT" sz="2000" dirty="0" smtClean="0"/>
              <a:t>): </a:t>
            </a:r>
            <a:r>
              <a:rPr lang="it-IT" sz="2000" dirty="0"/>
              <a:t>è un metodo piuttosto antico ma che non smette di essere usato. Si tratta </a:t>
            </a:r>
            <a:r>
              <a:rPr lang="it-IT" sz="2000" dirty="0" smtClean="0"/>
              <a:t>di spedire contante </a:t>
            </a:r>
            <a:r>
              <a:rPr lang="it-IT" sz="2000" dirty="0"/>
              <a:t>via posta o di portare fisicamente il denaro contante da un luogo ad un altro. Da un punto di vista pratico, lo </a:t>
            </a:r>
            <a:r>
              <a:rPr lang="it-IT" sz="2000" dirty="0" err="1"/>
              <a:t>smuggler</a:t>
            </a:r>
            <a:r>
              <a:rPr lang="it-IT" sz="2000" dirty="0"/>
              <a:t> preferisce usare banconote di grosso valore per lo spostamento di </a:t>
            </a:r>
            <a:r>
              <a:rPr lang="it-IT" sz="2000" dirty="0" smtClean="0"/>
              <a:t>denaro. </a:t>
            </a:r>
          </a:p>
          <a:p>
            <a:pPr algn="just"/>
            <a:r>
              <a:rPr lang="it-IT" sz="2000" b="1" dirty="0" smtClean="0"/>
              <a:t>Il </a:t>
            </a:r>
            <a:r>
              <a:rPr lang="it-IT" sz="2000" b="1" dirty="0"/>
              <a:t>gioco d’azzardo</a:t>
            </a:r>
            <a:r>
              <a:rPr lang="it-IT" sz="2000" dirty="0"/>
              <a:t>: i casinò, le corse ai cavalli e le lotterie sono mezzi per legalizzare i proventi illegali. L’acquisto di biglietti avviene con denaro sporco mentre nei casinò è possibile sostituire, dopo l’acquisto di chip dei casinò, il rimanente con soldi “puliti” oppure richiedere un assegno da inviare ad una banca di provenienza lecita</a:t>
            </a:r>
            <a:r>
              <a:rPr lang="it-IT" sz="2000" dirty="0" smtClean="0"/>
              <a:t>. </a:t>
            </a:r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4056450" cy="2433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" y="82581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 smtClean="0"/>
              <a:t>Le </a:t>
            </a:r>
            <a:r>
              <a:rPr lang="it-IT" sz="2000" b="1" dirty="0"/>
              <a:t>polizze assicurative</a:t>
            </a:r>
            <a:r>
              <a:rPr lang="it-IT" sz="2000" dirty="0"/>
              <a:t>: i riciclatori di denaro acquistano un’assicurazione a premio unico (con denaro sporco), riscattano anticipatamente (e pagano alcune penali) per ricevere assegni puliti da depositare. I pagamenti a lungo termine delle polizze possono rendere il riciclaggio ancora più difficile da individuare caso per caso</a:t>
            </a:r>
            <a:r>
              <a:rPr lang="it-IT" sz="2000" dirty="0" smtClean="0"/>
              <a:t>.</a:t>
            </a:r>
            <a:endParaRPr lang="it-IT" dirty="0"/>
          </a:p>
          <a:p>
            <a:pPr algn="just"/>
            <a:r>
              <a:rPr lang="it-IT" sz="2000" b="1" dirty="0" smtClean="0"/>
              <a:t>I </a:t>
            </a:r>
            <a:r>
              <a:rPr lang="it-IT" sz="2000" b="1" dirty="0"/>
              <a:t>titoli o i valori</a:t>
            </a:r>
            <a:r>
              <a:rPr lang="it-IT" sz="2000" dirty="0"/>
              <a:t>: è un metodo solitamente utilizzato per facilitare i trasferimenti di fondi, laddove le operazioni di sicurezza sottostanti forniscono copertura (e motivo legittimo) per i trasferimenti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792446" cy="2672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8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 smtClean="0"/>
              <a:t>La </a:t>
            </a:r>
            <a:r>
              <a:rPr lang="it-IT" sz="2000" b="1" dirty="0"/>
              <a:t>proprietà di attività commerciale</a:t>
            </a:r>
            <a:r>
              <a:rPr lang="it-IT" sz="2000" dirty="0"/>
              <a:t>: il denaro potrebbe essere riciclato in affari legali dove i fondi da riciclare potrebbero essere aggiunti ai guadagni leciti di un’azienda o di una società. In particolare questo metodo viene usato per le attività in cui c’è un gran numero di transizioni come le attività della ristorazione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b="1" dirty="0" smtClean="0"/>
              <a:t>Shell company </a:t>
            </a:r>
            <a:r>
              <a:rPr lang="it-IT" sz="2000" dirty="0" smtClean="0"/>
              <a:t>(</a:t>
            </a:r>
            <a:r>
              <a:rPr lang="it-IT" sz="2000" dirty="0"/>
              <a:t>la proprietà fantasma o </a:t>
            </a:r>
            <a:r>
              <a:rPr lang="it-IT" sz="2000" dirty="0" smtClean="0"/>
              <a:t>inesistente): </a:t>
            </a:r>
            <a:r>
              <a:rPr lang="it-IT" sz="2000" dirty="0"/>
              <a:t>si tratta di uno dei casi più ricorrenti. </a:t>
            </a:r>
            <a:r>
              <a:rPr lang="it-IT" sz="2000" dirty="0" smtClean="0"/>
              <a:t>I </a:t>
            </a:r>
            <a:r>
              <a:rPr lang="it-IT" sz="2000" dirty="0"/>
              <a:t>riciclatori di denaro creano società esclusivamente per fornire copertura per movimenti di fondi senza attività commerciali legittime. </a:t>
            </a:r>
            <a:r>
              <a:rPr lang="it-IT" sz="2000" dirty="0" smtClean="0"/>
              <a:t>I </a:t>
            </a:r>
            <a:r>
              <a:rPr lang="it-IT" sz="2000" dirty="0"/>
              <a:t>soldi sporchi vengono quindi distribuiti all’interno di queste società di comodo tramite due metodi. Il primo è il sistema di prestito e l’altro è il doppio sistema di fatturazione.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6" y="4365104"/>
            <a:ext cx="432048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86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4604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 smtClean="0"/>
              <a:t>Vari </a:t>
            </a:r>
            <a:r>
              <a:rPr lang="it-IT" sz="2000" b="1" dirty="0"/>
              <a:t>acquisti</a:t>
            </a:r>
            <a:r>
              <a:rPr lang="it-IT" sz="2000" dirty="0"/>
              <a:t>: a questa categoria sono riconducibili diversi beni. Da un punto di vista pratico, il riciclaggio di denaro viene preferito con l’acquisto di beni immobili o qualsiasi bene durevole che possano essere usati per riciclare denaro. In genere l’oggetto viene acquistato per contanti e rivenduto </a:t>
            </a:r>
            <a:r>
              <a:rPr lang="it-IT" sz="2000" dirty="0" smtClean="0"/>
              <a:t>attraverso transazioni tracciabili e dunque legalizzando il denaro ricevuto. </a:t>
            </a:r>
            <a:endParaRPr lang="it-IT" sz="2000" dirty="0"/>
          </a:p>
        </p:txBody>
      </p:sp>
      <p:sp>
        <p:nvSpPr>
          <p:cNvPr id="4" name="AutoShape 4" descr="Automobili 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Automobili We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0" y="2838116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71465"/>
            <a:ext cx="3508648" cy="19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19" y="3039155"/>
            <a:ext cx="2664296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844" y="6206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 smtClean="0"/>
              <a:t>Le </a:t>
            </a:r>
            <a:r>
              <a:rPr lang="it-IT" sz="2000" b="1" dirty="0"/>
              <a:t>operazioni ATM </a:t>
            </a:r>
            <a:r>
              <a:rPr lang="it-IT" sz="2000" dirty="0"/>
              <a:t>(</a:t>
            </a:r>
            <a:r>
              <a:rPr lang="it-IT" sz="2000" dirty="0" err="1"/>
              <a:t>Asynchronous</a:t>
            </a:r>
            <a:r>
              <a:rPr lang="it-IT" sz="2000" dirty="0"/>
              <a:t> Transfer Mode): </a:t>
            </a:r>
            <a:r>
              <a:rPr lang="it-IT" sz="2000" dirty="0" smtClean="0"/>
              <a:t>spesso le banche affidano ad </a:t>
            </a:r>
            <a:r>
              <a:rPr lang="it-IT" sz="2000" dirty="0"/>
              <a:t>altre aziende </a:t>
            </a:r>
            <a:r>
              <a:rPr lang="it-IT" sz="2000" dirty="0" smtClean="0"/>
              <a:t>la gestione e la manutenzione dei </a:t>
            </a:r>
            <a:r>
              <a:rPr lang="it-IT" sz="2000" dirty="0"/>
              <a:t>propri sportelli automatici (vale a dire </a:t>
            </a:r>
            <a:r>
              <a:rPr lang="it-IT" sz="2000" dirty="0" smtClean="0"/>
              <a:t>il caricamento di contanti</a:t>
            </a:r>
            <a:r>
              <a:rPr lang="it-IT" sz="2000" dirty="0"/>
              <a:t>). I riciclatori di denaro riempiono gli sportelli bancomat con denaro sporco e ricevono assegni puliti (per il prelievo di denaro) dalla banca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917948"/>
            <a:ext cx="6313223" cy="2959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97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941</Words>
  <Application>Microsoft Office PowerPoint</Application>
  <PresentationFormat>Presentazione su schermo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IL RICICLAGGIO  DEL DENARO</vt:lpstr>
      <vt:lpstr>Riciclaggio di denaro sporco: cos’è?</vt:lpstr>
      <vt:lpstr>Presentazione standard di PowerPoint</vt:lpstr>
      <vt:lpstr>Alcuni esempi pratici di riciclaggio.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Che mezzi vengono sfruttati?</vt:lpstr>
      <vt:lpstr>Esistono meccanismi per scovare il riciclaggio?</vt:lpstr>
      <vt:lpstr>Che pena si rischia?</vt:lpstr>
      <vt:lpstr>Il mercato agevola oppure ostacola il riciclaggio?</vt:lpstr>
      <vt:lpstr>Statistiche e dati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RICICLAGGIO  DEL DENARO</dc:title>
  <dc:creator>Mariangela Dante</dc:creator>
  <cp:lastModifiedBy>Grazia</cp:lastModifiedBy>
  <cp:revision>32</cp:revision>
  <dcterms:created xsi:type="dcterms:W3CDTF">2020-04-19T13:48:30Z</dcterms:created>
  <dcterms:modified xsi:type="dcterms:W3CDTF">2020-06-01T14:03:08Z</dcterms:modified>
</cp:coreProperties>
</file>