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Montserrat" panose="020B0604020202020204" charset="0"/>
      <p:regular r:id="rId16"/>
      <p:bold r:id="rId17"/>
      <p:italic r:id="rId18"/>
      <p:boldItalic r:id="rId19"/>
    </p:embeddedFont>
    <p:embeddedFont>
      <p:font typeface="Comfortaa" panose="020B060402020202020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3"/>
  </p:normalViewPr>
  <p:slideViewPr>
    <p:cSldViewPr snapToGrid="0">
      <p:cViewPr varScale="1">
        <p:scale>
          <a:sx n="93" d="100"/>
          <a:sy n="93" d="100"/>
        </p:scale>
        <p:origin x="72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641782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380cf5c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380cf5c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6088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b2d3deb49f96925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b2d3deb49f96925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4545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40a6367220c288b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40a6367220c288b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8313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7fbcc7408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7fbcc7408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6495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191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80cf5c1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380cf5c1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5412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b2d3deb49f9692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b2d3deb49f9692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7275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380cf5c1d_5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380cf5c1d_5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192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73ad0a4f8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73ad0a4f8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5702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fec064c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fec064c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7445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b2d3deb49f96925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b2d3deb49f96925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4809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b2d3deb49f96925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b2d3deb49f96925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3037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ilgiorno.it/monza/cronaca/2010/12/04/424210-sequestrate_ville.s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www.bs.camcom.it/files/TutelaMercato/QuadNarc_n1_Con_i_loro_occhi.compressed.pdf"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body" idx="2"/>
          </p:nvPr>
        </p:nvSpPr>
        <p:spPr>
          <a:xfrm>
            <a:off x="4910050" y="158150"/>
            <a:ext cx="39999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it" sz="1600" u="sng">
                <a:solidFill>
                  <a:srgbClr val="000000"/>
                </a:solidFill>
              </a:rPr>
              <a:t>APPARTAMENTO VIA FRATELLI CERVI</a:t>
            </a:r>
            <a:r>
              <a:rPr lang="it" sz="1800" u="sng">
                <a:solidFill>
                  <a:srgbClr val="000000"/>
                </a:solidFill>
              </a:rPr>
              <a:t> </a:t>
            </a:r>
            <a:r>
              <a:rPr lang="it">
                <a:solidFill>
                  <a:srgbClr val="000000"/>
                </a:solidFill>
              </a:rPr>
              <a:t>(progetto di Housing Sociale)</a:t>
            </a:r>
            <a:endParaRPr>
              <a:solidFill>
                <a:srgbClr val="000000"/>
              </a:solidFill>
            </a:endParaRPr>
          </a:p>
          <a:p>
            <a:pPr marL="0" lvl="0" indent="0" algn="l" rtl="0">
              <a:lnSpc>
                <a:spcPct val="100000"/>
              </a:lnSpc>
              <a:spcBef>
                <a:spcPts val="1600"/>
              </a:spcBef>
              <a:spcAft>
                <a:spcPts val="0"/>
              </a:spcAft>
              <a:buNone/>
            </a:pPr>
            <a:r>
              <a:rPr lang="it">
                <a:solidFill>
                  <a:schemeClr val="dk1"/>
                </a:solidFill>
              </a:rPr>
              <a:t>Questo è uno degli appartamenti confiscati alla mafia nel comune di Desio, in buone condizioni e che appartiene al patrimonio residenziale del comune. </a:t>
            </a:r>
            <a:endParaRPr>
              <a:solidFill>
                <a:schemeClr val="dk1"/>
              </a:solidFill>
            </a:endParaRPr>
          </a:p>
          <a:p>
            <a:pPr marL="0" lvl="0" indent="0" algn="l" rtl="0">
              <a:lnSpc>
                <a:spcPct val="100000"/>
              </a:lnSpc>
              <a:spcBef>
                <a:spcPts val="0"/>
              </a:spcBef>
              <a:spcAft>
                <a:spcPts val="0"/>
              </a:spcAft>
              <a:buNone/>
            </a:pPr>
            <a:r>
              <a:rPr lang="it">
                <a:solidFill>
                  <a:schemeClr val="dk1"/>
                </a:solidFill>
              </a:rPr>
              <a:t>L’appartamento è stato destinato al progetto di  housing sociale, ovvero un’abitazione per famiglie in difficoltà. </a:t>
            </a:r>
            <a:endParaRPr>
              <a:solidFill>
                <a:srgbClr val="000000"/>
              </a:solidFill>
            </a:endParaRPr>
          </a:p>
        </p:txBody>
      </p:sp>
      <p:sp>
        <p:nvSpPr>
          <p:cNvPr id="115" name="Google Shape;115;p22"/>
          <p:cNvSpPr txBox="1"/>
          <p:nvPr/>
        </p:nvSpPr>
        <p:spPr>
          <a:xfrm>
            <a:off x="4061625" y="2412595"/>
            <a:ext cx="3578400" cy="299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22"/>
          <p:cNvSpPr txBox="1"/>
          <p:nvPr/>
        </p:nvSpPr>
        <p:spPr>
          <a:xfrm>
            <a:off x="272225" y="158135"/>
            <a:ext cx="4051500" cy="42477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it" sz="1600" u="sng"/>
              <a:t>VILLA E CAPANNONE IN VIA FERRAVILLA </a:t>
            </a:r>
            <a:endParaRPr sz="1600" u="sng"/>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it">
                <a:solidFill>
                  <a:schemeClr val="dk1"/>
                </a:solidFill>
              </a:rPr>
              <a:t>Questa è una delle 6 proprietà confiscate alla mafia nel comune di Desio. </a:t>
            </a:r>
            <a:endParaRPr>
              <a:solidFill>
                <a:schemeClr val="dk1"/>
              </a:solidFill>
            </a:endParaRPr>
          </a:p>
          <a:p>
            <a:pPr marL="0" lvl="0" indent="0" algn="l" rtl="0">
              <a:spcBef>
                <a:spcPts val="0"/>
              </a:spcBef>
              <a:spcAft>
                <a:spcPts val="0"/>
              </a:spcAft>
              <a:buNone/>
            </a:pPr>
            <a:r>
              <a:rPr lang="it">
                <a:solidFill>
                  <a:schemeClr val="dk1"/>
                </a:solidFill>
              </a:rPr>
              <a:t>Questa proprietà comprende un capannone in stato semi grezzo in via Ferravilla e una villa di circa 415 metri quadri lungo il viale in direzione Bovisio, con cortile e terreno agricolo di circa 3000 metri quadri. Il capannone in via Ferravilla era già oggetto di attenzione, poiché  era stato edificato abusivamente; avevano, infatti, già avviato un procedimento per l’acquisizione al patrimonio comunale. Queste proprietà sono attualmente di proprietà del comune di Desio e non sono ancora state assegnate  a nessuna associazione. </a:t>
            </a:r>
            <a:endParaRPr>
              <a:solidFill>
                <a:schemeClr val="dk1"/>
              </a:solidFill>
            </a:endParaRPr>
          </a:p>
          <a:p>
            <a:pPr marL="0" lvl="0" indent="0" algn="l" rtl="0">
              <a:spcBef>
                <a:spcPts val="0"/>
              </a:spcBef>
              <a:spcAft>
                <a:spcPts val="0"/>
              </a:spcAft>
              <a:buNone/>
            </a:pPr>
            <a:endParaRPr sz="1600" u="sng"/>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body" idx="1"/>
          </p:nvPr>
        </p:nvSpPr>
        <p:spPr>
          <a:xfrm>
            <a:off x="164400" y="133600"/>
            <a:ext cx="57924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it" sz="1600" u="sng">
                <a:solidFill>
                  <a:srgbClr val="000000"/>
                </a:solidFill>
              </a:rPr>
              <a:t>APPARTAMENTO VIA NICOLÒ PAGANINI</a:t>
            </a:r>
            <a:r>
              <a:rPr lang="it" sz="1800" u="sng">
                <a:solidFill>
                  <a:srgbClr val="000000"/>
                </a:solidFill>
              </a:rPr>
              <a:t> </a:t>
            </a:r>
            <a:endParaRPr sz="1800" u="sng">
              <a:solidFill>
                <a:srgbClr val="000000"/>
              </a:solidFill>
            </a:endParaRPr>
          </a:p>
          <a:p>
            <a:pPr marL="0" lvl="0" indent="0" algn="l" rtl="0">
              <a:spcBef>
                <a:spcPts val="1600"/>
              </a:spcBef>
              <a:spcAft>
                <a:spcPts val="0"/>
              </a:spcAft>
              <a:buNone/>
            </a:pPr>
            <a:r>
              <a:rPr lang="it">
                <a:solidFill>
                  <a:srgbClr val="000000"/>
                </a:solidFill>
              </a:rPr>
              <a:t>(assegnato dall’Agenzia nazionale per l’amministrazione dei beni confiscati all’Arma dei Carabinieri.)</a:t>
            </a:r>
            <a:endParaRPr>
              <a:solidFill>
                <a:srgbClr val="000000"/>
              </a:solidFill>
            </a:endParaRPr>
          </a:p>
          <a:p>
            <a:pPr marL="0" lvl="0" indent="0" algn="l" rtl="0">
              <a:spcBef>
                <a:spcPts val="1600"/>
              </a:spcBef>
              <a:spcAft>
                <a:spcPts val="0"/>
              </a:spcAft>
              <a:buNone/>
            </a:pPr>
            <a:r>
              <a:rPr lang="it">
                <a:solidFill>
                  <a:schemeClr val="dk1"/>
                </a:solidFill>
              </a:rPr>
              <a:t>L’appartamento in Via Nicolò Paganini fa parte di uno degli otto beni confiscati alla mafia nel comune di Desio. L’edificio è stato “rinnovato” dall’Arma dei Carabinieri e la sua nuova funzione, attualmente, è quella di ospitare alloggi per i militari. </a:t>
            </a:r>
            <a:endParaRPr>
              <a:solidFill>
                <a:schemeClr val="dk1"/>
              </a:solidFill>
            </a:endParaRPr>
          </a:p>
          <a:p>
            <a:pPr marL="0" lvl="0" indent="0" algn="l" rtl="0">
              <a:spcBef>
                <a:spcPts val="1600"/>
              </a:spcBef>
              <a:spcAft>
                <a:spcPts val="1600"/>
              </a:spcAft>
              <a:buNone/>
            </a:pPr>
            <a:endParaRPr>
              <a:solidFill>
                <a:srgbClr val="000000"/>
              </a:solidFill>
            </a:endParaRPr>
          </a:p>
        </p:txBody>
      </p:sp>
      <p:pic>
        <p:nvPicPr>
          <p:cNvPr id="122" name="Google Shape;122;p23"/>
          <p:cNvPicPr preferRelativeResize="0"/>
          <p:nvPr/>
        </p:nvPicPr>
        <p:blipFill>
          <a:blip r:embed="rId3">
            <a:alphaModFix/>
          </a:blip>
          <a:stretch>
            <a:fillRect/>
          </a:stretch>
        </p:blipFill>
        <p:spPr>
          <a:xfrm>
            <a:off x="164400" y="2650300"/>
            <a:ext cx="5576799" cy="2218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p:nvPr/>
        </p:nvSpPr>
        <p:spPr>
          <a:xfrm>
            <a:off x="298350" y="404350"/>
            <a:ext cx="8547300" cy="242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2200" i="1">
                <a:solidFill>
                  <a:schemeClr val="dk1"/>
                </a:solidFill>
              </a:rPr>
              <a:t>«Confiscare un immobile o un’azienda alla criminalità significa riappropriarsi di ciò che è stato sottratto ai cittadini. Significa rimarginare una ferita aperta nella comunità attraverso la riconversione dei beni a progetti di carattere sociale. Fu Giovanni Falcone, con coraggio e con un’intuizione, a strappare alla mafia il primo bene, un immobile nel quartiere palermitano di Altarello di Baida, nel lontano 1980. Sono passati trentotto anni, ma ancora oggi la confisca dei beni è un cardine della lotta alle organizzazioni criminali e, soprattutto, la risposta culturale e sociale di una comunità sana».</a:t>
            </a:r>
            <a:endParaRPr sz="2200" i="1">
              <a:solidFill>
                <a:schemeClr val="dk1"/>
              </a:solidFill>
            </a:endParaRPr>
          </a:p>
          <a:p>
            <a:pPr marL="0" lvl="0" indent="0" algn="l" rtl="0">
              <a:spcBef>
                <a:spcPts val="0"/>
              </a:spcBef>
              <a:spcAft>
                <a:spcPts val="0"/>
              </a:spcAft>
              <a:buNone/>
            </a:pPr>
            <a:endParaRPr/>
          </a:p>
        </p:txBody>
      </p:sp>
      <p:sp>
        <p:nvSpPr>
          <p:cNvPr id="128" name="Google Shape;128;p24"/>
          <p:cNvSpPr txBox="1"/>
          <p:nvPr/>
        </p:nvSpPr>
        <p:spPr>
          <a:xfrm>
            <a:off x="298350" y="4391250"/>
            <a:ext cx="3563700" cy="43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a:t>Roberto Corti, sindaco di Desio</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4F40F79-D9F2-B748-A732-2C243E16DF4D}"/>
              </a:ext>
            </a:extLst>
          </p:cNvPr>
          <p:cNvSpPr>
            <a:spLocks noGrp="1"/>
          </p:cNvSpPr>
          <p:nvPr>
            <p:ph type="title"/>
          </p:nvPr>
        </p:nvSpPr>
        <p:spPr/>
        <p:txBody>
          <a:bodyPr/>
          <a:lstStyle/>
          <a:p>
            <a:r>
              <a:rPr lang="it-IT" dirty="0"/>
              <a:t>A cura di </a:t>
            </a:r>
          </a:p>
        </p:txBody>
      </p:sp>
      <p:sp>
        <p:nvSpPr>
          <p:cNvPr id="3" name="Segnaposto testo 2">
            <a:extLst>
              <a:ext uri="{FF2B5EF4-FFF2-40B4-BE49-F238E27FC236}">
                <a16:creationId xmlns:a16="http://schemas.microsoft.com/office/drawing/2014/main" xmlns="" id="{175F3A2D-FA66-4B41-868E-145B9E7CD15F}"/>
              </a:ext>
            </a:extLst>
          </p:cNvPr>
          <p:cNvSpPr>
            <a:spLocks noGrp="1"/>
          </p:cNvSpPr>
          <p:nvPr>
            <p:ph type="body" idx="1"/>
          </p:nvPr>
        </p:nvSpPr>
        <p:spPr>
          <a:xfrm>
            <a:off x="311700" y="1389600"/>
            <a:ext cx="7362088" cy="3179400"/>
          </a:xfrm>
        </p:spPr>
        <p:txBody>
          <a:bodyPr/>
          <a:lstStyle/>
          <a:p>
            <a:r>
              <a:rPr lang="it-IT" dirty="0"/>
              <a:t>Giulia </a:t>
            </a:r>
            <a:r>
              <a:rPr lang="it-IT" dirty="0" err="1"/>
              <a:t>Campera</a:t>
            </a:r>
            <a:endParaRPr lang="it-IT" dirty="0"/>
          </a:p>
          <a:p>
            <a:r>
              <a:rPr lang="it-IT" dirty="0"/>
              <a:t>Giulia </a:t>
            </a:r>
            <a:r>
              <a:rPr lang="it-IT" dirty="0" err="1"/>
              <a:t>Chiantia</a:t>
            </a:r>
            <a:endParaRPr lang="it-IT" dirty="0"/>
          </a:p>
          <a:p>
            <a:r>
              <a:rPr lang="it-IT" dirty="0"/>
              <a:t>Martina Galbiati</a:t>
            </a:r>
          </a:p>
          <a:p>
            <a:r>
              <a:rPr lang="it-IT" dirty="0"/>
              <a:t>Veronica </a:t>
            </a:r>
            <a:r>
              <a:rPr lang="it-IT" dirty="0" err="1"/>
              <a:t>Paschetto</a:t>
            </a:r>
            <a:endParaRPr lang="it-IT" dirty="0"/>
          </a:p>
          <a:p>
            <a:r>
              <a:rPr lang="it-IT" dirty="0"/>
              <a:t>Gaia </a:t>
            </a:r>
            <a:r>
              <a:rPr lang="it-IT" dirty="0" err="1"/>
              <a:t>Tagliabue</a:t>
            </a:r>
            <a:endParaRPr lang="it-IT" dirty="0"/>
          </a:p>
          <a:p>
            <a:r>
              <a:rPr lang="it-IT" dirty="0"/>
              <a:t>Mattia Venini</a:t>
            </a:r>
          </a:p>
          <a:p>
            <a:r>
              <a:rPr lang="it-IT" dirty="0"/>
              <a:t>Martina Viganò</a:t>
            </a:r>
          </a:p>
          <a:p>
            <a:r>
              <a:rPr lang="it-IT" dirty="0"/>
              <a:t>Elia Villa </a:t>
            </a:r>
          </a:p>
          <a:p>
            <a:r>
              <a:rPr lang="it-IT" dirty="0"/>
              <a:t>Virginia </a:t>
            </a:r>
            <a:r>
              <a:rPr lang="it-IT" dirty="0" err="1"/>
              <a:t>Scaccianoce</a:t>
            </a:r>
            <a:endParaRPr lang="it-IT" dirty="0"/>
          </a:p>
          <a:p>
            <a:pPr marL="152400" indent="0">
              <a:buNone/>
            </a:pPr>
            <a:endParaRPr lang="it-IT" dirty="0"/>
          </a:p>
          <a:p>
            <a:pPr marL="152400" indent="0">
              <a:buNone/>
            </a:pPr>
            <a:r>
              <a:rPr lang="it-IT" dirty="0"/>
              <a:t>3D</a:t>
            </a:r>
          </a:p>
          <a:p>
            <a:pPr marL="152400" indent="0">
              <a:buNone/>
            </a:pPr>
            <a:r>
              <a:rPr lang="it-IT" dirty="0"/>
              <a:t>Anno scolastico 2019-20</a:t>
            </a:r>
          </a:p>
        </p:txBody>
      </p:sp>
    </p:spTree>
    <p:extLst>
      <p:ext uri="{BB962C8B-B14F-4D97-AF65-F5344CB8AC3E}">
        <p14:creationId xmlns:p14="http://schemas.microsoft.com/office/powerpoint/2010/main" val="2165855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4"/>
          <p:cNvSpPr txBox="1">
            <a:spLocks noGrp="1"/>
          </p:cNvSpPr>
          <p:nvPr>
            <p:ph type="subTitle" idx="1"/>
          </p:nvPr>
        </p:nvSpPr>
        <p:spPr>
          <a:xfrm>
            <a:off x="311700" y="142550"/>
            <a:ext cx="8520600" cy="4866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it" sz="2700">
                <a:solidFill>
                  <a:schemeClr val="dk1"/>
                </a:solidFill>
                <a:highlight>
                  <a:srgbClr val="FFFFFF"/>
                </a:highlight>
              </a:rPr>
              <a:t>«Per questa gente la galera è solo un incidente di percorso [...]: sanno che poi torneranno fuori e ricominceranno con i loro affari. Il vero modo per colpirli è il sequestro dei beni, sapete cosa significa per uno di loro vedersi sequestrata la villa in centro città, simbolo del potere e dell’arroganza, e magari vederla trasformata in caserma dei carabinieri?»</a:t>
            </a:r>
            <a:endParaRPr sz="2700">
              <a:solidFill>
                <a:schemeClr val="dk1"/>
              </a:solidFill>
              <a:highlight>
                <a:srgbClr val="FFFFFF"/>
              </a:highlight>
            </a:endParaRPr>
          </a:p>
          <a:p>
            <a:pPr marL="0" lvl="0" indent="0" algn="l" rtl="0">
              <a:lnSpc>
                <a:spcPct val="115000"/>
              </a:lnSpc>
              <a:spcBef>
                <a:spcPts val="0"/>
              </a:spcBef>
              <a:spcAft>
                <a:spcPts val="0"/>
              </a:spcAft>
              <a:buNone/>
            </a:pPr>
            <a:endParaRPr sz="2000">
              <a:solidFill>
                <a:schemeClr val="dk1"/>
              </a:solidFill>
              <a:highlight>
                <a:srgbClr val="FFFFFF"/>
              </a:highlight>
            </a:endParaRPr>
          </a:p>
          <a:p>
            <a:pPr marL="0" lvl="0" indent="0" algn="l" rtl="0">
              <a:lnSpc>
                <a:spcPct val="115000"/>
              </a:lnSpc>
              <a:spcBef>
                <a:spcPts val="0"/>
              </a:spcBef>
              <a:spcAft>
                <a:spcPts val="0"/>
              </a:spcAft>
              <a:buNone/>
            </a:pPr>
            <a:r>
              <a:rPr lang="it" sz="2000">
                <a:solidFill>
                  <a:schemeClr val="dk1"/>
                </a:solidFill>
                <a:highlight>
                  <a:srgbClr val="FFFFFF"/>
                </a:highlight>
              </a:rPr>
              <a:t>Parole del procuratore di Monza Salvatore Bellomo, uno degli artefici dell’inchiesta “Infinito”. </a:t>
            </a:r>
            <a:endParaRPr sz="200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it" sz="1800">
                <a:solidFill>
                  <a:schemeClr val="dk1"/>
                </a:solidFill>
                <a:highlight>
                  <a:srgbClr val="FFFFFF"/>
                </a:highlight>
              </a:rPr>
              <a:t>Fonte: Il Giorno, 2010</a:t>
            </a:r>
            <a:r>
              <a:rPr lang="it" sz="2000">
                <a:solidFill>
                  <a:schemeClr val="dk1"/>
                </a:solidFill>
                <a:highlight>
                  <a:srgbClr val="FFFFFF"/>
                </a:highlight>
              </a:rPr>
              <a:t> </a:t>
            </a:r>
            <a:r>
              <a:rPr lang="it" sz="1100" u="sng">
                <a:solidFill>
                  <a:srgbClr val="1155CC"/>
                </a:solidFill>
                <a:latin typeface="Comfortaa"/>
                <a:ea typeface="Comfortaa"/>
                <a:cs typeface="Comfortaa"/>
                <a:sym typeface="Comfortaa"/>
                <a:hlinkClick r:id="rId3"/>
              </a:rPr>
              <a:t>https://www.ilgiorno.it/monza/cronaca/2010/12/04/424210-sequestrate_ville.shtml</a:t>
            </a:r>
            <a:endParaRPr sz="2000">
              <a:solidFill>
                <a:schemeClr val="dk1"/>
              </a:solidFill>
              <a:highlight>
                <a:srgbClr val="FFFFFF"/>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311700" y="150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2300" b="1">
                <a:solidFill>
                  <a:srgbClr val="FF0000"/>
                </a:solidFill>
              </a:rPr>
              <a:t>BENI CONFISCATI IN LOMBARDIA</a:t>
            </a:r>
            <a:endParaRPr sz="2300" b="1">
              <a:solidFill>
                <a:srgbClr val="FF0000"/>
              </a:solidFill>
            </a:endParaRPr>
          </a:p>
        </p:txBody>
      </p:sp>
      <p:sp>
        <p:nvSpPr>
          <p:cNvPr id="64" name="Google Shape;64;p15"/>
          <p:cNvSpPr txBox="1">
            <a:spLocks noGrp="1"/>
          </p:cNvSpPr>
          <p:nvPr>
            <p:ph type="body" idx="1"/>
          </p:nvPr>
        </p:nvSpPr>
        <p:spPr>
          <a:xfrm>
            <a:off x="311700" y="723100"/>
            <a:ext cx="8520600" cy="424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1600">
                <a:solidFill>
                  <a:schemeClr val="dk1"/>
                </a:solidFill>
              </a:rPr>
              <a:t>Nel 2019 è stata inaugurata a Milano, in un appartamento confiscato ad un bancarottiere, una nuova sede dell'</a:t>
            </a:r>
            <a:r>
              <a:rPr lang="it" sz="1600" u="sng">
                <a:solidFill>
                  <a:schemeClr val="dk1"/>
                </a:solidFill>
              </a:rPr>
              <a:t>Agenzia nazionale per l'amministrazione e la destinazione dei beni sequestrati alla criminalità organizzata</a:t>
            </a:r>
            <a:r>
              <a:rPr lang="it" sz="1600">
                <a:solidFill>
                  <a:schemeClr val="dk1"/>
                </a:solidFill>
              </a:rPr>
              <a:t>, oltre a quella già presente in via Moscova.</a:t>
            </a:r>
            <a:endParaRPr sz="1600">
              <a:solidFill>
                <a:schemeClr val="dk1"/>
              </a:solidFill>
            </a:endParaRPr>
          </a:p>
          <a:p>
            <a:pPr marL="0" lvl="0" indent="0" algn="l" rtl="0">
              <a:spcBef>
                <a:spcPts val="0"/>
              </a:spcBef>
              <a:spcAft>
                <a:spcPts val="0"/>
              </a:spcAft>
              <a:buClr>
                <a:schemeClr val="dk1"/>
              </a:buClr>
              <a:buSzPts val="1100"/>
              <a:buFont typeface="Arial"/>
              <a:buNone/>
            </a:pPr>
            <a:endParaRPr sz="1600">
              <a:solidFill>
                <a:schemeClr val="dk1"/>
              </a:solidFill>
            </a:endParaRPr>
          </a:p>
          <a:p>
            <a:pPr marL="0" lvl="0" indent="0" algn="l" rtl="0">
              <a:spcBef>
                <a:spcPts val="0"/>
              </a:spcBef>
              <a:spcAft>
                <a:spcPts val="0"/>
              </a:spcAft>
              <a:buClr>
                <a:schemeClr val="dk1"/>
              </a:buClr>
              <a:buSzPts val="1100"/>
              <a:buFont typeface="Arial"/>
              <a:buNone/>
            </a:pPr>
            <a:r>
              <a:rPr lang="it" sz="1600">
                <a:solidFill>
                  <a:schemeClr val="dk1"/>
                </a:solidFill>
              </a:rPr>
              <a:t>All’inaugurazione erano presenti Matteo Salvini, ex ministro dell’Interno, Bruno Frattasi, direttore dell'agenzia, Renato Saccone, prefetto di Milano e Pierfrancesco Majorino, assessore alle Politiche sociale del Comune di Milano. Secondo i dati diffusi all'inaugurazione in </a:t>
            </a:r>
            <a:r>
              <a:rPr lang="it" sz="1600" b="1">
                <a:solidFill>
                  <a:schemeClr val="dk1"/>
                </a:solidFill>
              </a:rPr>
              <a:t>Lombardia</a:t>
            </a:r>
            <a:r>
              <a:rPr lang="it" sz="1600">
                <a:solidFill>
                  <a:schemeClr val="dk1"/>
                </a:solidFill>
              </a:rPr>
              <a:t> sono </a:t>
            </a:r>
            <a:r>
              <a:rPr lang="it" sz="1600" b="1">
                <a:solidFill>
                  <a:schemeClr val="dk1"/>
                </a:solidFill>
              </a:rPr>
              <a:t>1792</a:t>
            </a:r>
            <a:r>
              <a:rPr lang="it" sz="1600">
                <a:solidFill>
                  <a:schemeClr val="dk1"/>
                </a:solidFill>
              </a:rPr>
              <a:t> gli </a:t>
            </a:r>
            <a:r>
              <a:rPr lang="it" sz="1600" b="1">
                <a:solidFill>
                  <a:schemeClr val="dk1"/>
                </a:solidFill>
              </a:rPr>
              <a:t>immobili confiscati ora dati in gestione</a:t>
            </a:r>
            <a:r>
              <a:rPr lang="it" sz="1600">
                <a:solidFill>
                  <a:schemeClr val="dk1"/>
                </a:solidFill>
              </a:rPr>
              <a:t>, 706 solo nella provincia di Milano, mentre </a:t>
            </a:r>
            <a:r>
              <a:rPr lang="it" sz="1600" b="1">
                <a:solidFill>
                  <a:schemeClr val="dk1"/>
                </a:solidFill>
              </a:rPr>
              <a:t>le aziende sono 258</a:t>
            </a:r>
            <a:r>
              <a:rPr lang="it" sz="1600">
                <a:solidFill>
                  <a:schemeClr val="dk1"/>
                </a:solidFill>
              </a:rPr>
              <a:t> e 163 in provincia di Milano. </a:t>
            </a:r>
            <a:r>
              <a:rPr lang="it" sz="1600" b="1">
                <a:solidFill>
                  <a:schemeClr val="dk1"/>
                </a:solidFill>
              </a:rPr>
              <a:t>La Lombardia rappresenta</a:t>
            </a:r>
            <a:r>
              <a:rPr lang="it" sz="1600">
                <a:solidFill>
                  <a:schemeClr val="dk1"/>
                </a:solidFill>
              </a:rPr>
              <a:t>, con 1141 beni già destinati, </a:t>
            </a:r>
            <a:r>
              <a:rPr lang="it" sz="1600" b="1">
                <a:solidFill>
                  <a:schemeClr val="dk1"/>
                </a:solidFill>
              </a:rPr>
              <a:t>il 7% del totale dei beni sottratti alla criminalità organizzata in Italia. </a:t>
            </a:r>
            <a:endParaRPr sz="1600" b="1">
              <a:solidFill>
                <a:schemeClr val="dk1"/>
              </a:solidFill>
            </a:endParaRPr>
          </a:p>
          <a:p>
            <a:pPr marL="0" lvl="0" indent="0" algn="l" rtl="0">
              <a:spcBef>
                <a:spcPts val="0"/>
              </a:spcBef>
              <a:spcAft>
                <a:spcPts val="0"/>
              </a:spcAft>
              <a:buClr>
                <a:schemeClr val="dk1"/>
              </a:buClr>
              <a:buSzPts val="1100"/>
              <a:buFont typeface="Arial"/>
              <a:buNone/>
            </a:pPr>
            <a:endParaRPr sz="1600" b="1">
              <a:solidFill>
                <a:schemeClr val="dk1"/>
              </a:solidFill>
            </a:endParaRPr>
          </a:p>
          <a:p>
            <a:pPr marL="0" lvl="0" indent="0" algn="l" rtl="0">
              <a:spcBef>
                <a:spcPts val="0"/>
              </a:spcBef>
              <a:spcAft>
                <a:spcPts val="0"/>
              </a:spcAft>
              <a:buClr>
                <a:schemeClr val="dk1"/>
              </a:buClr>
              <a:buSzPts val="1100"/>
              <a:buFont typeface="Arial"/>
              <a:buNone/>
            </a:pPr>
            <a:r>
              <a:rPr lang="it" sz="1600">
                <a:solidFill>
                  <a:schemeClr val="dk1"/>
                </a:solidFill>
              </a:rPr>
              <a:t>"Sono immobili destinati prevalentemente al riuso sociale - ha detto Frattasi - e i Comuni sono i maggiori destinatari".</a:t>
            </a:r>
            <a:endParaRPr sz="16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latin typeface="Comfortaa"/>
              <a:ea typeface="Comfortaa"/>
              <a:cs typeface="Comfortaa"/>
              <a:sym typeface="Comfortaa"/>
            </a:endParaRPr>
          </a:p>
          <a:p>
            <a:pPr marL="0" lvl="0" indent="0" algn="l" rtl="0">
              <a:spcBef>
                <a:spcPts val="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6"/>
          <p:cNvSpPr txBox="1">
            <a:spLocks noGrp="1"/>
          </p:cNvSpPr>
          <p:nvPr>
            <p:ph type="ctrTitle"/>
          </p:nvPr>
        </p:nvSpPr>
        <p:spPr>
          <a:xfrm>
            <a:off x="236375" y="427825"/>
            <a:ext cx="8520600" cy="5709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1100"/>
              <a:buFont typeface="Arial"/>
              <a:buNone/>
            </a:pPr>
            <a:r>
              <a:rPr lang="it" sz="2300" b="1">
                <a:solidFill>
                  <a:srgbClr val="FF0000"/>
                </a:solidFill>
              </a:rPr>
              <a:t>MAFIA E ANTIMAFIA NELLE RISPOSTE DEGLI STUDENTI</a:t>
            </a:r>
            <a:endParaRPr sz="2300" b="1">
              <a:solidFill>
                <a:srgbClr val="FF0000"/>
              </a:solidFill>
            </a:endParaRPr>
          </a:p>
        </p:txBody>
      </p:sp>
      <p:sp>
        <p:nvSpPr>
          <p:cNvPr id="70" name="Google Shape;70;p16"/>
          <p:cNvSpPr txBox="1"/>
          <p:nvPr/>
        </p:nvSpPr>
        <p:spPr>
          <a:xfrm>
            <a:off x="236375" y="780350"/>
            <a:ext cx="9415200" cy="570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it" sz="900">
                <a:solidFill>
                  <a:srgbClr val="4B4B4B"/>
                </a:solidFill>
                <a:highlight>
                  <a:srgbClr val="FFFFFF"/>
                </a:highlight>
                <a:latin typeface="Montserrat"/>
                <a:ea typeface="Montserrat"/>
                <a:cs typeface="Montserrat"/>
                <a:sym typeface="Montserrat"/>
              </a:rPr>
              <a:t>I</a:t>
            </a:r>
            <a:r>
              <a:rPr lang="it" sz="850">
                <a:solidFill>
                  <a:srgbClr val="4B4B4B"/>
                </a:solidFill>
                <a:highlight>
                  <a:srgbClr val="FFFFFF"/>
                </a:highlight>
                <a:latin typeface="Montserrat"/>
                <a:ea typeface="Montserrat"/>
                <a:cs typeface="Montserrat"/>
                <a:sym typeface="Montserrat"/>
              </a:rPr>
              <a:t> dati presentati vanno letti tenendo sempre presente che gli studenti intervistati sono fortemente sensibilizzati e coinvolti in progetti di educazione alla legalità</a:t>
            </a:r>
            <a:endParaRPr sz="850"/>
          </a:p>
        </p:txBody>
      </p:sp>
      <p:pic>
        <p:nvPicPr>
          <p:cNvPr id="71" name="Google Shape;71;p16"/>
          <p:cNvPicPr preferRelativeResize="0"/>
          <p:nvPr/>
        </p:nvPicPr>
        <p:blipFill rotWithShape="1">
          <a:blip r:embed="rId3">
            <a:alphaModFix/>
          </a:blip>
          <a:srcRect t="9356" b="6425"/>
          <a:stretch/>
        </p:blipFill>
        <p:spPr>
          <a:xfrm>
            <a:off x="431050" y="1980575"/>
            <a:ext cx="3888175" cy="2590575"/>
          </a:xfrm>
          <a:prstGeom prst="rect">
            <a:avLst/>
          </a:prstGeom>
          <a:noFill/>
          <a:ln>
            <a:noFill/>
          </a:ln>
        </p:spPr>
      </p:pic>
      <p:sp>
        <p:nvSpPr>
          <p:cNvPr id="72" name="Google Shape;72;p16"/>
          <p:cNvSpPr txBox="1"/>
          <p:nvPr/>
        </p:nvSpPr>
        <p:spPr>
          <a:xfrm>
            <a:off x="266500" y="1543775"/>
            <a:ext cx="4380000" cy="43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200"/>
              <a:t>ATTIVITÀ’ ILLEGALI LEGATE ALLA PRESENZA MAFIOSA</a:t>
            </a:r>
            <a:endParaRPr sz="1200"/>
          </a:p>
        </p:txBody>
      </p:sp>
      <p:pic>
        <p:nvPicPr>
          <p:cNvPr id="73" name="Google Shape;73;p16"/>
          <p:cNvPicPr preferRelativeResize="0"/>
          <p:nvPr/>
        </p:nvPicPr>
        <p:blipFill rotWithShape="1">
          <a:blip r:embed="rId4">
            <a:alphaModFix/>
          </a:blip>
          <a:srcRect l="3122" t="11086" r="3681" b="8579"/>
          <a:stretch/>
        </p:blipFill>
        <p:spPr>
          <a:xfrm>
            <a:off x="5068150" y="1980575"/>
            <a:ext cx="3554550" cy="2646950"/>
          </a:xfrm>
          <a:prstGeom prst="rect">
            <a:avLst/>
          </a:prstGeom>
          <a:noFill/>
          <a:ln>
            <a:noFill/>
          </a:ln>
        </p:spPr>
      </p:pic>
      <p:sp>
        <p:nvSpPr>
          <p:cNvPr id="74" name="Google Shape;74;p16"/>
          <p:cNvSpPr txBox="1"/>
          <p:nvPr/>
        </p:nvSpPr>
        <p:spPr>
          <a:xfrm>
            <a:off x="4507525" y="1351250"/>
            <a:ext cx="4675800" cy="63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
              <a:t>I</a:t>
            </a:r>
            <a:r>
              <a:rPr lang="it" sz="1200"/>
              <a:t>NIZIATIVE CHE LO STATO DOVREBBE PRENDERE PRIORITARIAMENTE PER SCONFIGGERE LA MAFIA</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7"/>
          <p:cNvPicPr preferRelativeResize="0"/>
          <p:nvPr/>
        </p:nvPicPr>
        <p:blipFill rotWithShape="1">
          <a:blip r:embed="rId3">
            <a:alphaModFix/>
          </a:blip>
          <a:srcRect l="4931" t="14358" r="6368" b="19894"/>
          <a:stretch/>
        </p:blipFill>
        <p:spPr>
          <a:xfrm>
            <a:off x="391638" y="3051750"/>
            <a:ext cx="4435625" cy="1784800"/>
          </a:xfrm>
          <a:prstGeom prst="rect">
            <a:avLst/>
          </a:prstGeom>
          <a:noFill/>
          <a:ln>
            <a:noFill/>
          </a:ln>
        </p:spPr>
      </p:pic>
      <p:sp>
        <p:nvSpPr>
          <p:cNvPr id="80" name="Google Shape;80;p17"/>
          <p:cNvSpPr txBox="1"/>
          <p:nvPr/>
        </p:nvSpPr>
        <p:spPr>
          <a:xfrm>
            <a:off x="226250" y="2601925"/>
            <a:ext cx="4766400" cy="48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200">
                <a:solidFill>
                  <a:schemeClr val="dk1"/>
                </a:solidFill>
              </a:rPr>
              <a:t>PROPOSTE DI UTILIZZO DEI BENI CONFISCATI ALLA MAFIA</a:t>
            </a:r>
            <a:endParaRPr/>
          </a:p>
        </p:txBody>
      </p:sp>
      <p:pic>
        <p:nvPicPr>
          <p:cNvPr id="81" name="Google Shape;81;p17"/>
          <p:cNvPicPr preferRelativeResize="0"/>
          <p:nvPr/>
        </p:nvPicPr>
        <p:blipFill rotWithShape="1">
          <a:blip r:embed="rId4">
            <a:alphaModFix/>
          </a:blip>
          <a:srcRect l="4574" t="15861" r="4309" b="5423"/>
          <a:stretch/>
        </p:blipFill>
        <p:spPr>
          <a:xfrm>
            <a:off x="346425" y="790725"/>
            <a:ext cx="4538650" cy="1694425"/>
          </a:xfrm>
          <a:prstGeom prst="rect">
            <a:avLst/>
          </a:prstGeom>
          <a:noFill/>
          <a:ln>
            <a:noFill/>
          </a:ln>
        </p:spPr>
      </p:pic>
      <p:sp>
        <p:nvSpPr>
          <p:cNvPr id="82" name="Google Shape;82;p17"/>
          <p:cNvSpPr txBox="1"/>
          <p:nvPr/>
        </p:nvSpPr>
        <p:spPr>
          <a:xfrm>
            <a:off x="272000" y="333150"/>
            <a:ext cx="46749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200">
                <a:solidFill>
                  <a:schemeClr val="dk1"/>
                </a:solidFill>
              </a:rPr>
              <a:t>SCALA DI ATTEGGIAMENTO NEI CONFRONTI DELLA MAFIA</a:t>
            </a:r>
            <a:endParaRPr/>
          </a:p>
        </p:txBody>
      </p:sp>
      <p:sp>
        <p:nvSpPr>
          <p:cNvPr id="83" name="Google Shape;83;p17"/>
          <p:cNvSpPr txBox="1"/>
          <p:nvPr/>
        </p:nvSpPr>
        <p:spPr>
          <a:xfrm>
            <a:off x="4827275" y="557250"/>
            <a:ext cx="3000000" cy="142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 sz="1200">
                <a:solidFill>
                  <a:schemeClr val="dk1"/>
                </a:solidFill>
              </a:rPr>
              <a:t>← responsabilità collettiva</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1000"/>
              </a:spcBef>
              <a:spcAft>
                <a:spcPts val="0"/>
              </a:spcAft>
              <a:buNone/>
            </a:pPr>
            <a:r>
              <a:rPr lang="it" sz="1200">
                <a:solidFill>
                  <a:schemeClr val="dk1"/>
                </a:solidFill>
              </a:rPr>
              <a:t>← impegno istituzionale</a:t>
            </a:r>
            <a:endParaRPr sz="1200">
              <a:solidFill>
                <a:schemeClr val="dk1"/>
              </a:solidFill>
            </a:endParaRPr>
          </a:p>
        </p:txBody>
      </p:sp>
      <p:sp>
        <p:nvSpPr>
          <p:cNvPr id="84" name="Google Shape;84;p17"/>
          <p:cNvSpPr txBox="1"/>
          <p:nvPr/>
        </p:nvSpPr>
        <p:spPr>
          <a:xfrm>
            <a:off x="6453600" y="4353711"/>
            <a:ext cx="2690400" cy="9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 sz="900">
                <a:solidFill>
                  <a:schemeClr val="dk1"/>
                </a:solidFill>
              </a:rPr>
              <a:t>Fonte: </a:t>
            </a:r>
            <a:r>
              <a:rPr lang="it" sz="900" i="1">
                <a:solidFill>
                  <a:schemeClr val="dk1"/>
                </a:solidFill>
              </a:rPr>
              <a:t>I quaderni di Libera con narcomafie </a:t>
            </a:r>
            <a:endParaRPr sz="900" i="1">
              <a:solidFill>
                <a:schemeClr val="dk1"/>
              </a:solidFill>
            </a:endParaRPr>
          </a:p>
          <a:p>
            <a:pPr marL="0" lvl="0" indent="0" algn="l" rtl="0">
              <a:spcBef>
                <a:spcPts val="0"/>
              </a:spcBef>
              <a:spcAft>
                <a:spcPts val="0"/>
              </a:spcAft>
              <a:buNone/>
            </a:pPr>
            <a:r>
              <a:rPr lang="it" sz="900" u="sng">
                <a:solidFill>
                  <a:schemeClr val="hlink"/>
                </a:solidFill>
                <a:hlinkClick r:id="rId5"/>
              </a:rPr>
              <a:t>http://www.bs.camcom.it/files/TutelaMercato/QuadNarc_n1_Con_i_loro_occhi.compressed.pdf</a:t>
            </a:r>
            <a:endParaRPr sz="900">
              <a:solidFill>
                <a:schemeClr val="dk1"/>
              </a:solidFill>
            </a:endParaRPr>
          </a:p>
          <a:p>
            <a:pPr marL="0" lvl="0" indent="0" algn="l" rtl="0">
              <a:spcBef>
                <a:spcPts val="0"/>
              </a:spcBef>
              <a:spcAft>
                <a:spcPts val="0"/>
              </a:spcAft>
              <a:buNone/>
            </a:pPr>
            <a:endParaRPr sz="12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p:nvPr/>
        </p:nvSpPr>
        <p:spPr>
          <a:xfrm>
            <a:off x="432006" y="416700"/>
            <a:ext cx="8280000" cy="43101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it" sz="1800">
                <a:solidFill>
                  <a:schemeClr val="dk1"/>
                </a:solidFill>
              </a:rPr>
              <a:t>Rimanendo sul tema della consapevolezza per poter comprendere meglio le modalità di compravendita dei beni immobili confiscati alla mafia, abbiamo colto l’occasione di ricevere alcuni chiarimenti da parte di un collaboratore di Atipica; proprio per comprendere meglio le modalità di sfruttamento degli immobili e per investigare sul motivo per cui spesso questi beni non vengo pienamente sfruttati.</a:t>
            </a:r>
            <a:endParaRPr sz="1800">
              <a:solidFill>
                <a:schemeClr val="dk1"/>
              </a:solidFill>
            </a:endParaRPr>
          </a:p>
          <a:p>
            <a:pPr marL="0" lvl="0" indent="0" algn="just" rtl="0">
              <a:spcBef>
                <a:spcPts val="0"/>
              </a:spcBef>
              <a:spcAft>
                <a:spcPts val="0"/>
              </a:spcAft>
              <a:buNone/>
            </a:pPr>
            <a:endParaRPr sz="1800">
              <a:solidFill>
                <a:schemeClr val="dk1"/>
              </a:solidFill>
            </a:endParaRPr>
          </a:p>
          <a:p>
            <a:pPr marL="0" lvl="0" indent="0" algn="just" rtl="0">
              <a:spcBef>
                <a:spcPts val="0"/>
              </a:spcBef>
              <a:spcAft>
                <a:spcPts val="0"/>
              </a:spcAft>
              <a:buNone/>
            </a:pPr>
            <a:r>
              <a:rPr lang="it" sz="1800">
                <a:solidFill>
                  <a:schemeClr val="dk1"/>
                </a:solidFill>
              </a:rPr>
              <a:t>In primo luogo il collaboratore ha esposto in che modo vengano affidati alle cooperative: attraverso la vincita di un bando decretata dall’approvazione dei progetti proposti del comune di riferimento. </a:t>
            </a:r>
            <a:endParaRPr sz="1800">
              <a:solidFill>
                <a:schemeClr val="dk1"/>
              </a:solidFill>
            </a:endParaRPr>
          </a:p>
          <a:p>
            <a:pPr marL="0" lvl="0" indent="0" algn="just" rtl="0">
              <a:spcBef>
                <a:spcPts val="0"/>
              </a:spcBef>
              <a:spcAft>
                <a:spcPts val="0"/>
              </a:spcAft>
              <a:buNone/>
            </a:pPr>
            <a:r>
              <a:rPr lang="it" sz="1800">
                <a:solidFill>
                  <a:schemeClr val="dk1"/>
                </a:solidFill>
              </a:rPr>
              <a:t>In seguito in merito alle motivazioni per le quali gli immobili requisiti non vengono sfruttati al massimo delle loro potenzialità, il cooperatore fa riferimento alla necessità di risorse, tempo e finanze da mettere in campo per ristrutturare gli immobili; e la complicazione manifestata da parte della mafia non disponibile all’acquisto dei propri beni. </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p:nvPr/>
        </p:nvSpPr>
        <p:spPr>
          <a:xfrm>
            <a:off x="1036500" y="583025"/>
            <a:ext cx="7071000" cy="291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 sz="6600" b="1">
                <a:solidFill>
                  <a:srgbClr val="FF0000"/>
                </a:solidFill>
              </a:rPr>
              <a:t>BENI CONFISCATI A DESIO</a:t>
            </a:r>
            <a:endParaRPr sz="6600" b="1">
              <a:solidFill>
                <a:srgbClr val="FF0000"/>
              </a:solidFill>
            </a:endParaRPr>
          </a:p>
        </p:txBody>
      </p:sp>
      <p:sp>
        <p:nvSpPr>
          <p:cNvPr id="95" name="Google Shape;95;p19"/>
          <p:cNvSpPr txBox="1"/>
          <p:nvPr/>
        </p:nvSpPr>
        <p:spPr>
          <a:xfrm>
            <a:off x="64800" y="4175025"/>
            <a:ext cx="9014400" cy="58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it" sz="1600">
                <a:solidFill>
                  <a:schemeClr val="dk1"/>
                </a:solidFill>
              </a:rPr>
              <a:t>Nelle slides seguenti abbiamo elencato tutti gli immobili sequestrati alla mafia nella città di Desio. </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it" sz="1600">
                <a:solidFill>
                  <a:schemeClr val="dk1"/>
                </a:solidFill>
              </a:rPr>
              <a:t>Alcuni di essi sono stati dati a cooperative e ora sono a disposizione della comunità. </a:t>
            </a:r>
            <a:endParaRPr sz="1600">
              <a:solidFill>
                <a:schemeClr val="dk1"/>
              </a:solidFill>
            </a:endParaRPr>
          </a:p>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body" idx="1"/>
          </p:nvPr>
        </p:nvSpPr>
        <p:spPr>
          <a:xfrm>
            <a:off x="69900" y="118225"/>
            <a:ext cx="45021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000000"/>
              </a:buClr>
              <a:buSzPts val="1600"/>
              <a:buChar char="●"/>
            </a:pPr>
            <a:r>
              <a:rPr lang="it" sz="1600" u="sng">
                <a:solidFill>
                  <a:srgbClr val="000000"/>
                </a:solidFill>
              </a:rPr>
              <a:t>EDIFICIO IN VIA ADAMELLO</a:t>
            </a:r>
            <a:endParaRPr sz="1600" u="sng">
              <a:solidFill>
                <a:srgbClr val="000000"/>
              </a:solidFill>
            </a:endParaRPr>
          </a:p>
          <a:p>
            <a:pPr marL="0" lvl="0" indent="0" algn="l" rtl="0">
              <a:spcBef>
                <a:spcPts val="1600"/>
              </a:spcBef>
              <a:spcAft>
                <a:spcPts val="0"/>
              </a:spcAft>
              <a:buNone/>
            </a:pPr>
            <a:r>
              <a:rPr lang="it">
                <a:solidFill>
                  <a:srgbClr val="000000"/>
                </a:solidFill>
              </a:rPr>
              <a:t>Villa di proprietà di Paolo Vivacqua, imprenditore nel settore di commercio di materiali ferrosi, assegnata dopo la sua morte alla Cooperativa sociale “Atipica Onlus”. L’edificio in via Adamello sarà utilizzato per un progetto di “Co-housing” per padri separati. L’idea è quella di offrire supporto economico ma anche pedagogico e psicologico che possa aiutare i padri separati a costruire una nuova identità di padre e di adulto di riferimento per i propri figli. </a:t>
            </a:r>
            <a:endParaRPr>
              <a:solidFill>
                <a:srgbClr val="000000"/>
              </a:solidFill>
            </a:endParaRPr>
          </a:p>
          <a:p>
            <a:pPr marL="0" lvl="0" indent="0" algn="l" rtl="0">
              <a:spcBef>
                <a:spcPts val="1600"/>
              </a:spcBef>
              <a:spcAft>
                <a:spcPts val="1600"/>
              </a:spcAft>
              <a:buNone/>
            </a:pPr>
            <a:endParaRPr>
              <a:solidFill>
                <a:srgbClr val="000000"/>
              </a:solidFill>
            </a:endParaRPr>
          </a:p>
        </p:txBody>
      </p:sp>
      <p:sp>
        <p:nvSpPr>
          <p:cNvPr id="101" name="Google Shape;101;p20"/>
          <p:cNvSpPr txBox="1">
            <a:spLocks noGrp="1"/>
          </p:cNvSpPr>
          <p:nvPr>
            <p:ph type="body" idx="2"/>
          </p:nvPr>
        </p:nvSpPr>
        <p:spPr>
          <a:xfrm>
            <a:off x="4572000" y="118225"/>
            <a:ext cx="4304400" cy="28302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000000"/>
              </a:buClr>
              <a:buSzPts val="1600"/>
              <a:buChar char="●"/>
            </a:pPr>
            <a:r>
              <a:rPr lang="it" sz="1600" u="sng">
                <a:solidFill>
                  <a:srgbClr val="000000"/>
                </a:solidFill>
              </a:rPr>
              <a:t>EDIFICIO IN VIA PRATI</a:t>
            </a:r>
            <a:endParaRPr sz="1600" u="sng">
              <a:solidFill>
                <a:srgbClr val="000000"/>
              </a:solidFill>
            </a:endParaRPr>
          </a:p>
          <a:p>
            <a:pPr marL="0" lvl="0" indent="0" algn="l" rtl="0">
              <a:spcBef>
                <a:spcPts val="1600"/>
              </a:spcBef>
              <a:spcAft>
                <a:spcPts val="1600"/>
              </a:spcAft>
              <a:buNone/>
            </a:pPr>
            <a:r>
              <a:rPr lang="it">
                <a:solidFill>
                  <a:srgbClr val="000000"/>
                </a:solidFill>
              </a:rPr>
              <a:t>La villa di via Prati 52 diventerà un centro diurno per bambini di famiglie in difficoltà. L’obiettivo del progetto è la prevenzione del disagio minorile attraverso la costituzione di un «punto rete» di sostegno al nucleo familiare ed al minore in difficoltà. Il centro diurno è uno spazio dove il personale formato e specializzato gestisce percorsi educativi, pedagogici, di sostegno scolastico e psicologico.</a:t>
            </a:r>
            <a:endParaRPr>
              <a:solidFill>
                <a:srgbClr val="000000"/>
              </a:solidFill>
            </a:endParaRPr>
          </a:p>
        </p:txBody>
      </p:sp>
      <p:pic>
        <p:nvPicPr>
          <p:cNvPr id="102" name="Google Shape;102;p20"/>
          <p:cNvPicPr preferRelativeResize="0"/>
          <p:nvPr/>
        </p:nvPicPr>
        <p:blipFill rotWithShape="1">
          <a:blip r:embed="rId3">
            <a:alphaModFix/>
          </a:blip>
          <a:srcRect/>
          <a:stretch/>
        </p:blipFill>
        <p:spPr>
          <a:xfrm>
            <a:off x="854450" y="2948450"/>
            <a:ext cx="2843976" cy="2133000"/>
          </a:xfrm>
          <a:prstGeom prst="rect">
            <a:avLst/>
          </a:prstGeom>
          <a:noFill/>
          <a:ln>
            <a:noFill/>
          </a:ln>
        </p:spPr>
      </p:pic>
      <p:pic>
        <p:nvPicPr>
          <p:cNvPr id="103" name="Google Shape;103;p20"/>
          <p:cNvPicPr preferRelativeResize="0"/>
          <p:nvPr/>
        </p:nvPicPr>
        <p:blipFill>
          <a:blip r:embed="rId4">
            <a:alphaModFix/>
          </a:blip>
          <a:stretch>
            <a:fillRect/>
          </a:stretch>
        </p:blipFill>
        <p:spPr>
          <a:xfrm>
            <a:off x="5288550" y="3069813"/>
            <a:ext cx="2871305" cy="1890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body" idx="1"/>
          </p:nvPr>
        </p:nvSpPr>
        <p:spPr>
          <a:xfrm>
            <a:off x="103000" y="121325"/>
            <a:ext cx="4469100" cy="2760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it" sz="1600" u="sng">
                <a:solidFill>
                  <a:srgbClr val="000000"/>
                </a:solidFill>
              </a:rPr>
              <a:t>APPARTAMENTO VIA MOLINO ARESE</a:t>
            </a:r>
            <a:r>
              <a:rPr lang="it" sz="1800">
                <a:solidFill>
                  <a:srgbClr val="000000"/>
                </a:solidFill>
              </a:rPr>
              <a:t> </a:t>
            </a:r>
            <a:r>
              <a:rPr lang="it">
                <a:solidFill>
                  <a:srgbClr val="000000"/>
                </a:solidFill>
              </a:rPr>
              <a:t>(progetto “AutonomaMente”)</a:t>
            </a:r>
            <a:endParaRPr>
              <a:solidFill>
                <a:srgbClr val="000000"/>
              </a:solidFill>
            </a:endParaRPr>
          </a:p>
          <a:p>
            <a:pPr marL="0" lvl="0" indent="0" algn="l" rtl="0">
              <a:spcBef>
                <a:spcPts val="1600"/>
              </a:spcBef>
              <a:spcAft>
                <a:spcPts val="0"/>
              </a:spcAft>
              <a:buNone/>
            </a:pPr>
            <a:r>
              <a:rPr lang="it">
                <a:solidFill>
                  <a:srgbClr val="000000"/>
                </a:solidFill>
              </a:rPr>
              <a:t>Una comunità per malati mentali sarà ospitata nell'immobile di via Molino Arese 31, la casa confiscata alla mafia e consegnata al Comune. Il progetto si chiama ‘Autonoma Mente'. L'idea è quella di destinare l'edificio ai malati di mente non gravi, in grado di avere una certa autonomia, che saranno seguiti dagli operatori sociali.</a:t>
            </a:r>
            <a:endParaRPr>
              <a:solidFill>
                <a:srgbClr val="000000"/>
              </a:solidFill>
            </a:endParaRPr>
          </a:p>
          <a:p>
            <a:pPr marL="0" lvl="0" indent="0" algn="l" rtl="0">
              <a:spcBef>
                <a:spcPts val="1600"/>
              </a:spcBef>
              <a:spcAft>
                <a:spcPts val="1600"/>
              </a:spcAft>
              <a:buNone/>
            </a:pPr>
            <a:r>
              <a:rPr lang="it">
                <a:solidFill>
                  <a:srgbClr val="000000"/>
                </a:solidFill>
              </a:rPr>
              <a:t> </a:t>
            </a:r>
            <a:endParaRPr>
              <a:solidFill>
                <a:srgbClr val="000000"/>
              </a:solidFill>
            </a:endParaRPr>
          </a:p>
        </p:txBody>
      </p:sp>
      <p:sp>
        <p:nvSpPr>
          <p:cNvPr id="109" name="Google Shape;109;p21"/>
          <p:cNvSpPr txBox="1">
            <a:spLocks noGrp="1"/>
          </p:cNvSpPr>
          <p:nvPr>
            <p:ph type="body" idx="2"/>
          </p:nvPr>
        </p:nvSpPr>
        <p:spPr>
          <a:xfrm>
            <a:off x="4572100" y="121325"/>
            <a:ext cx="41922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it" sz="1600" u="sng">
                <a:solidFill>
                  <a:srgbClr val="000000"/>
                </a:solidFill>
              </a:rPr>
              <a:t>APPARTAMENTO VIA TONALE</a:t>
            </a:r>
            <a:r>
              <a:rPr lang="it" sz="1600">
                <a:solidFill>
                  <a:srgbClr val="000000"/>
                </a:solidFill>
              </a:rPr>
              <a:t> </a:t>
            </a:r>
            <a:r>
              <a:rPr lang="it">
                <a:solidFill>
                  <a:srgbClr val="000000"/>
                </a:solidFill>
              </a:rPr>
              <a:t>(progetto di Housing Sociale)</a:t>
            </a:r>
            <a:endParaRPr>
              <a:solidFill>
                <a:srgbClr val="000000"/>
              </a:solidFill>
            </a:endParaRPr>
          </a:p>
          <a:p>
            <a:pPr marL="457200" lvl="0" indent="0" algn="l" rtl="0">
              <a:spcBef>
                <a:spcPts val="1600"/>
              </a:spcBef>
              <a:spcAft>
                <a:spcPts val="1600"/>
              </a:spcAft>
              <a:buNone/>
            </a:pPr>
            <a:r>
              <a:rPr lang="it">
                <a:solidFill>
                  <a:srgbClr val="000000"/>
                </a:solidFill>
              </a:rPr>
              <a:t>Si tratta di un appartamento di circa 50 metri quadri; è in buono stato ed è diventato proprietà del comune nel 2016. Il comune quando l’ha confiscato alla mafia ha valutato se affidarlo ad associazioni di volontariato/cooperative (come successivamente ha fatto) o se venderlo ed utilizzare il ricavato per fini sociali.</a:t>
            </a:r>
            <a:endParaRPr>
              <a:solidFill>
                <a:srgbClr val="000000"/>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1167</Words>
  <Application>Microsoft Office PowerPoint</Application>
  <PresentationFormat>Presentazione su schermo (16:9)</PresentationFormat>
  <Paragraphs>62</Paragraphs>
  <Slides>13</Slides>
  <Notes>12</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13</vt:i4>
      </vt:variant>
    </vt:vector>
  </HeadingPairs>
  <TitlesOfParts>
    <vt:vector size="17" baseType="lpstr">
      <vt:lpstr>Arial</vt:lpstr>
      <vt:lpstr>Montserrat</vt:lpstr>
      <vt:lpstr>Comfortaa</vt:lpstr>
      <vt:lpstr>Simple Light</vt:lpstr>
      <vt:lpstr>Presentazione standard di PowerPoint</vt:lpstr>
      <vt:lpstr>Presentazione standard di PowerPoint</vt:lpstr>
      <vt:lpstr>BENI CONFISCATI IN LOMBARDIA</vt:lpstr>
      <vt:lpstr>MAFIA E ANTIMAFIA NELLE RISPOSTE DEGLI STUDENTI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 cura di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Martina Galbiati</dc:creator>
  <cp:lastModifiedBy>Grazia</cp:lastModifiedBy>
  <cp:revision>4</cp:revision>
  <dcterms:modified xsi:type="dcterms:W3CDTF">2020-06-01T14:01:16Z</dcterms:modified>
</cp:coreProperties>
</file>