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lvl="0">
      <a:defRPr lang="en-US"/>
    </a:defPPr>
    <a:lvl1pPr marL="0" lvl="0" algn="l" defTabSz="457200" rtl="0" eaLnBrk="1" latinLnBrk="0" hangingPunct="1">
      <a:defRPr sz="1800" kern="1200">
        <a:solidFill>
          <a:schemeClr val="tx1"/>
        </a:solidFill>
        <a:latin typeface="+mn-lt"/>
        <a:ea typeface="+mn-ea"/>
        <a:cs typeface="+mn-cs"/>
      </a:defRPr>
    </a:lvl1pPr>
    <a:lvl2pPr marL="457200" lvl="1" algn="l" defTabSz="457200" rtl="0" eaLnBrk="1" latinLnBrk="0" hangingPunct="1">
      <a:defRPr sz="1800" kern="1200">
        <a:solidFill>
          <a:schemeClr val="tx1"/>
        </a:solidFill>
        <a:latin typeface="+mn-lt"/>
        <a:ea typeface="+mn-ea"/>
        <a:cs typeface="+mn-cs"/>
      </a:defRPr>
    </a:lvl2pPr>
    <a:lvl3pPr marL="914400" lvl="2" algn="l" defTabSz="457200" rtl="0" eaLnBrk="1" latinLnBrk="0" hangingPunct="1">
      <a:defRPr sz="1800" kern="1200">
        <a:solidFill>
          <a:schemeClr val="tx1"/>
        </a:solidFill>
        <a:latin typeface="+mn-lt"/>
        <a:ea typeface="+mn-ea"/>
        <a:cs typeface="+mn-cs"/>
      </a:defRPr>
    </a:lvl3pPr>
    <a:lvl4pPr marL="1371600" lvl="3" algn="l" defTabSz="457200" rtl="0" eaLnBrk="1" latinLnBrk="0" hangingPunct="1">
      <a:defRPr sz="1800" kern="1200">
        <a:solidFill>
          <a:schemeClr val="tx1"/>
        </a:solidFill>
        <a:latin typeface="+mn-lt"/>
        <a:ea typeface="+mn-ea"/>
        <a:cs typeface="+mn-cs"/>
      </a:defRPr>
    </a:lvl4pPr>
    <a:lvl5pPr marL="1828800" lvl="4" algn="l" defTabSz="457200" rtl="0" eaLnBrk="1" latinLnBrk="0" hangingPunct="1">
      <a:defRPr sz="1800" kern="1200">
        <a:solidFill>
          <a:schemeClr val="tx1"/>
        </a:solidFill>
        <a:latin typeface="+mn-lt"/>
        <a:ea typeface="+mn-ea"/>
        <a:cs typeface="+mn-cs"/>
      </a:defRPr>
    </a:lvl5pPr>
    <a:lvl6pPr marL="2286000" lvl="5" algn="l" defTabSz="457200" rtl="0" eaLnBrk="1" latinLnBrk="0" hangingPunct="1">
      <a:defRPr sz="1800" kern="1200">
        <a:solidFill>
          <a:schemeClr val="tx1"/>
        </a:solidFill>
        <a:latin typeface="+mn-lt"/>
        <a:ea typeface="+mn-ea"/>
        <a:cs typeface="+mn-cs"/>
      </a:defRPr>
    </a:lvl6pPr>
    <a:lvl7pPr marL="2743200" lvl="6" algn="l" defTabSz="457200" rtl="0" eaLnBrk="1" latinLnBrk="0" hangingPunct="1">
      <a:defRPr sz="1800" kern="1200">
        <a:solidFill>
          <a:schemeClr val="tx1"/>
        </a:solidFill>
        <a:latin typeface="+mn-lt"/>
        <a:ea typeface="+mn-ea"/>
        <a:cs typeface="+mn-cs"/>
      </a:defRPr>
    </a:lvl7pPr>
    <a:lvl8pPr marL="3200400" lvl="7" algn="l" defTabSz="457200" rtl="0" eaLnBrk="1" latinLnBrk="0" hangingPunct="1">
      <a:defRPr sz="1800" kern="1200">
        <a:solidFill>
          <a:schemeClr val="tx1"/>
        </a:solidFill>
        <a:latin typeface="+mn-lt"/>
        <a:ea typeface="+mn-ea"/>
        <a:cs typeface="+mn-cs"/>
      </a:defRPr>
    </a:lvl8pPr>
    <a:lvl9pPr marL="3657600" lvl="8"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tente di Microsoft Office" initials="" lastIdx="1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94689"/>
  </p:normalViewPr>
  <p:slideViewPr>
    <p:cSldViewPr snapToGrid="0" snapToObjects="1">
      <p:cViewPr varScale="1">
        <p:scale>
          <a:sx n="70" d="100"/>
          <a:sy n="70" d="100"/>
        </p:scale>
        <p:origin x="54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4-22T19:07:39.393" idx="7">
    <p:pos x="10" y="10"/>
    <p:text>Non ho capito se avete fatto copia incolla o se avete tagliato e riassunto. In ogni caso: il carattere va allargato e il testo alleggerito. Anche qui, andrebbe bene una immagine </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4-22T19:08:24.713" idx="8">
    <p:pos x="10" y="10"/>
    <p:text>Benissimo, ma occorre chiarire se il dato riguarda tutta Italia, la Brianza, la mafia ecc. </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0-04-22T19:09:06.463" idx="9">
    <p:pos x="10" y="10"/>
    <p:text>Anche qui, chiarite a quali avvenimenti vi riferite</p:text>
    <p:extLst>
      <p:ext uri="{C676402C-5697-4E1C-873F-D02D1690AC5C}">
        <p15:threadingInfo xmlns:p15="http://schemas.microsoft.com/office/powerpoint/2012/main" timeZoneBias="-12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85DD651F-4C36-4F47-941A-96A8C9522E03}" type="datetimeFigureOut">
              <a:rPr lang="it-IT" smtClean="0"/>
              <a:t>01/06/2020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05DAF51-EDFC-4D50-9114-5DC6AC4E374F}" type="slidenum">
              <a:rPr lang="it-IT" smtClean="0"/>
              <a:t>‹N›</a:t>
            </a:fld>
            <a:endParaRPr lang="it-IT"/>
          </a:p>
        </p:txBody>
      </p:sp>
    </p:spTree>
    <p:extLst>
      <p:ext uri="{BB962C8B-B14F-4D97-AF65-F5344CB8AC3E}">
        <p14:creationId xmlns:p14="http://schemas.microsoft.com/office/powerpoint/2010/main" val="2990357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85DD651F-4C36-4F47-941A-96A8C9522E03}" type="datetimeFigureOut">
              <a:rPr lang="it-IT" smtClean="0"/>
              <a:t>01/06/2020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05DAF51-EDFC-4D50-9114-5DC6AC4E374F}" type="slidenum">
              <a:rPr lang="it-IT" smtClean="0"/>
              <a:t>‹N›</a:t>
            </a:fld>
            <a:endParaRPr lang="it-IT"/>
          </a:p>
        </p:txBody>
      </p:sp>
    </p:spTree>
    <p:extLst>
      <p:ext uri="{BB962C8B-B14F-4D97-AF65-F5344CB8AC3E}">
        <p14:creationId xmlns:p14="http://schemas.microsoft.com/office/powerpoint/2010/main" val="4064060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85DD651F-4C36-4F47-941A-96A8C9522E03}" type="datetimeFigureOut">
              <a:rPr lang="it-IT" smtClean="0"/>
              <a:t>01/06/2020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05DAF51-EDFC-4D50-9114-5DC6AC4E374F}" type="slidenum">
              <a:rPr lang="it-IT" smtClean="0"/>
              <a:t>‹N›</a:t>
            </a:fld>
            <a:endParaRPr lang="it-IT"/>
          </a:p>
        </p:txBody>
      </p:sp>
    </p:spTree>
    <p:extLst>
      <p:ext uri="{BB962C8B-B14F-4D97-AF65-F5344CB8AC3E}">
        <p14:creationId xmlns:p14="http://schemas.microsoft.com/office/powerpoint/2010/main" val="7326295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it-IT"/>
              <a:t>Fare clic per modificare lo stile del titolo dello schema</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85DD651F-4C36-4F47-941A-96A8C9522E03}" type="datetimeFigureOut">
              <a:rPr lang="it-IT" smtClean="0"/>
              <a:t>01/06/2020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05DAF51-EDFC-4D50-9114-5DC6AC4E374F}" type="slidenum">
              <a:rPr lang="it-IT" smtClean="0"/>
              <a:t>‹N›</a:t>
            </a:fld>
            <a:endParaRPr lang="it-IT"/>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003274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85DD651F-4C36-4F47-941A-96A8C9522E03}" type="datetimeFigureOut">
              <a:rPr lang="it-IT" smtClean="0"/>
              <a:t>01/06/2020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05DAF51-EDFC-4D50-9114-5DC6AC4E374F}" type="slidenum">
              <a:rPr lang="it-IT" smtClean="0"/>
              <a:t>‹N›</a:t>
            </a:fld>
            <a:endParaRPr lang="it-IT"/>
          </a:p>
        </p:txBody>
      </p:sp>
    </p:spTree>
    <p:extLst>
      <p:ext uri="{BB962C8B-B14F-4D97-AF65-F5344CB8AC3E}">
        <p14:creationId xmlns:p14="http://schemas.microsoft.com/office/powerpoint/2010/main" val="3979256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it-IT"/>
              <a:t>Fare clic per modificare lo stile del titolo dello schema</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85DD651F-4C36-4F47-941A-96A8C9522E03}" type="datetimeFigureOut">
              <a:rPr lang="it-IT" smtClean="0"/>
              <a:t>01/06/2020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805DAF51-EDFC-4D50-9114-5DC6AC4E374F}" type="slidenum">
              <a:rPr lang="it-IT" smtClean="0"/>
              <a:t>‹N›</a:t>
            </a:fld>
            <a:endParaRPr lang="it-IT"/>
          </a:p>
        </p:txBody>
      </p:sp>
    </p:spTree>
    <p:extLst>
      <p:ext uri="{BB962C8B-B14F-4D97-AF65-F5344CB8AC3E}">
        <p14:creationId xmlns:p14="http://schemas.microsoft.com/office/powerpoint/2010/main" val="29148788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it-IT"/>
              <a:t>Fare clic per modificare lo stile del titolo dello schema</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85DD651F-4C36-4F47-941A-96A8C9522E03}" type="datetimeFigureOut">
              <a:rPr lang="it-IT" smtClean="0"/>
              <a:t>01/06/2020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805DAF51-EDFC-4D50-9114-5DC6AC4E374F}" type="slidenum">
              <a:rPr lang="it-IT" smtClean="0"/>
              <a:t>‹N›</a:t>
            </a:fld>
            <a:endParaRPr lang="it-IT"/>
          </a:p>
        </p:txBody>
      </p:sp>
    </p:spTree>
    <p:extLst>
      <p:ext uri="{BB962C8B-B14F-4D97-AF65-F5344CB8AC3E}">
        <p14:creationId xmlns:p14="http://schemas.microsoft.com/office/powerpoint/2010/main" val="5058162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5DD651F-4C36-4F47-941A-96A8C9522E03}" type="datetimeFigureOut">
              <a:rPr lang="it-IT" smtClean="0"/>
              <a:t>01/06/2020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05DAF51-EDFC-4D50-9114-5DC6AC4E374F}" type="slidenum">
              <a:rPr lang="it-IT" smtClean="0"/>
              <a:t>‹N›</a:t>
            </a:fld>
            <a:endParaRPr lang="it-IT"/>
          </a:p>
        </p:txBody>
      </p:sp>
    </p:spTree>
    <p:extLst>
      <p:ext uri="{BB962C8B-B14F-4D97-AF65-F5344CB8AC3E}">
        <p14:creationId xmlns:p14="http://schemas.microsoft.com/office/powerpoint/2010/main" val="42292434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5DD651F-4C36-4F47-941A-96A8C9522E03}" type="datetimeFigureOut">
              <a:rPr lang="it-IT" smtClean="0"/>
              <a:t>01/06/2020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05DAF51-EDFC-4D50-9114-5DC6AC4E374F}" type="slidenum">
              <a:rPr lang="it-IT" smtClean="0"/>
              <a:t>‹N›</a:t>
            </a:fld>
            <a:endParaRPr lang="it-IT"/>
          </a:p>
        </p:txBody>
      </p:sp>
    </p:spTree>
    <p:extLst>
      <p:ext uri="{BB962C8B-B14F-4D97-AF65-F5344CB8AC3E}">
        <p14:creationId xmlns:p14="http://schemas.microsoft.com/office/powerpoint/2010/main" val="858474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5DD651F-4C36-4F47-941A-96A8C9522E03}" type="datetimeFigureOut">
              <a:rPr lang="it-IT" smtClean="0"/>
              <a:t>01/06/2020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05DAF51-EDFC-4D50-9114-5DC6AC4E374F}" type="slidenum">
              <a:rPr lang="it-IT" smtClean="0"/>
              <a:t>‹N›</a:t>
            </a:fld>
            <a:endParaRPr lang="it-IT"/>
          </a:p>
        </p:txBody>
      </p:sp>
    </p:spTree>
    <p:extLst>
      <p:ext uri="{BB962C8B-B14F-4D97-AF65-F5344CB8AC3E}">
        <p14:creationId xmlns:p14="http://schemas.microsoft.com/office/powerpoint/2010/main" val="2980625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85DD651F-4C36-4F47-941A-96A8C9522E03}" type="datetimeFigureOut">
              <a:rPr lang="it-IT" smtClean="0"/>
              <a:t>01/06/2020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05DAF51-EDFC-4D50-9114-5DC6AC4E374F}" type="slidenum">
              <a:rPr lang="it-IT" smtClean="0"/>
              <a:t>‹N›</a:t>
            </a:fld>
            <a:endParaRPr lang="it-IT"/>
          </a:p>
        </p:txBody>
      </p:sp>
    </p:spTree>
    <p:extLst>
      <p:ext uri="{BB962C8B-B14F-4D97-AF65-F5344CB8AC3E}">
        <p14:creationId xmlns:p14="http://schemas.microsoft.com/office/powerpoint/2010/main" val="1445552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85DD651F-4C36-4F47-941A-96A8C9522E03}" type="datetimeFigureOut">
              <a:rPr lang="it-IT" smtClean="0"/>
              <a:t>01/06/2020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05DAF51-EDFC-4D50-9114-5DC6AC4E374F}" type="slidenum">
              <a:rPr lang="it-IT" smtClean="0"/>
              <a:t>‹N›</a:t>
            </a:fld>
            <a:endParaRPr lang="it-IT"/>
          </a:p>
        </p:txBody>
      </p:sp>
    </p:spTree>
    <p:extLst>
      <p:ext uri="{BB962C8B-B14F-4D97-AF65-F5344CB8AC3E}">
        <p14:creationId xmlns:p14="http://schemas.microsoft.com/office/powerpoint/2010/main" val="136360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913795" y="2912232"/>
            <a:ext cx="5107208" cy="287896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2912232"/>
            <a:ext cx="5095357" cy="287896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85DD651F-4C36-4F47-941A-96A8C9522E03}" type="datetimeFigureOut">
              <a:rPr lang="it-IT" smtClean="0"/>
              <a:t>01/06/2020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805DAF51-EDFC-4D50-9114-5DC6AC4E374F}" type="slidenum">
              <a:rPr lang="it-IT" smtClean="0"/>
              <a:t>‹N›</a:t>
            </a:fld>
            <a:endParaRPr lang="it-IT"/>
          </a:p>
        </p:txBody>
      </p:sp>
    </p:spTree>
    <p:extLst>
      <p:ext uri="{BB962C8B-B14F-4D97-AF65-F5344CB8AC3E}">
        <p14:creationId xmlns:p14="http://schemas.microsoft.com/office/powerpoint/2010/main" val="2785498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85DD651F-4C36-4F47-941A-96A8C9522E03}" type="datetimeFigureOut">
              <a:rPr lang="it-IT" smtClean="0"/>
              <a:t>01/06/2020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805DAF51-EDFC-4D50-9114-5DC6AC4E374F}" type="slidenum">
              <a:rPr lang="it-IT" smtClean="0"/>
              <a:t>‹N›</a:t>
            </a:fld>
            <a:endParaRPr lang="it-IT"/>
          </a:p>
        </p:txBody>
      </p:sp>
    </p:spTree>
    <p:extLst>
      <p:ext uri="{BB962C8B-B14F-4D97-AF65-F5344CB8AC3E}">
        <p14:creationId xmlns:p14="http://schemas.microsoft.com/office/powerpoint/2010/main" val="3498727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DD651F-4C36-4F47-941A-96A8C9522E03}" type="datetimeFigureOut">
              <a:rPr lang="it-IT" smtClean="0"/>
              <a:t>01/06/2020</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805DAF51-EDFC-4D50-9114-5DC6AC4E374F}" type="slidenum">
              <a:rPr lang="it-IT" smtClean="0"/>
              <a:t>‹N›</a:t>
            </a:fld>
            <a:endParaRPr lang="it-IT"/>
          </a:p>
        </p:txBody>
      </p:sp>
    </p:spTree>
    <p:extLst>
      <p:ext uri="{BB962C8B-B14F-4D97-AF65-F5344CB8AC3E}">
        <p14:creationId xmlns:p14="http://schemas.microsoft.com/office/powerpoint/2010/main" val="977294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85DD651F-4C36-4F47-941A-96A8C9522E03}" type="datetimeFigureOut">
              <a:rPr lang="it-IT" smtClean="0"/>
              <a:t>01/06/2020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05DAF51-EDFC-4D50-9114-5DC6AC4E374F}" type="slidenum">
              <a:rPr lang="it-IT" smtClean="0"/>
              <a:t>‹N›</a:t>
            </a:fld>
            <a:endParaRPr lang="it-IT"/>
          </a:p>
        </p:txBody>
      </p:sp>
    </p:spTree>
    <p:extLst>
      <p:ext uri="{BB962C8B-B14F-4D97-AF65-F5344CB8AC3E}">
        <p14:creationId xmlns:p14="http://schemas.microsoft.com/office/powerpoint/2010/main" val="4189044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85DD651F-4C36-4F47-941A-96A8C9522E03}" type="datetimeFigureOut">
              <a:rPr lang="it-IT" smtClean="0"/>
              <a:t>01/06/2020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05DAF51-EDFC-4D50-9114-5DC6AC4E374F}" type="slidenum">
              <a:rPr lang="it-IT" smtClean="0"/>
              <a:t>‹N›</a:t>
            </a:fld>
            <a:endParaRPr lang="it-IT"/>
          </a:p>
        </p:txBody>
      </p:sp>
    </p:spTree>
    <p:extLst>
      <p:ext uri="{BB962C8B-B14F-4D97-AF65-F5344CB8AC3E}">
        <p14:creationId xmlns:p14="http://schemas.microsoft.com/office/powerpoint/2010/main" val="4217752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5DD651F-4C36-4F47-941A-96A8C9522E03}" type="datetimeFigureOut">
              <a:rPr lang="it-IT" smtClean="0"/>
              <a:t>01/06/2020</a:t>
            </a:fld>
            <a:endParaRPr lang="it-IT"/>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05DAF51-EDFC-4D50-9114-5DC6AC4E374F}" type="slidenum">
              <a:rPr lang="it-IT" smtClean="0"/>
              <a:t>‹N›</a:t>
            </a:fld>
            <a:endParaRPr lang="it-IT"/>
          </a:p>
        </p:txBody>
      </p:sp>
    </p:spTree>
    <p:extLst>
      <p:ext uri="{BB962C8B-B14F-4D97-AF65-F5344CB8AC3E}">
        <p14:creationId xmlns:p14="http://schemas.microsoft.com/office/powerpoint/2010/main" val="2814999118"/>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ilgiorno.it/monza-brianza/cronaca/associazione-mafiosa-armi-droga-1.2689602"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mbnews.it/2009/06/desio-inchiesta-infinity-sgominati-i-pericolosissimi-clan/" TargetMode="Externa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8.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79847C0-0444-49D3-99A0-8BD319EA2445}"/>
              </a:ext>
            </a:extLst>
          </p:cNvPr>
          <p:cNvSpPr>
            <a:spLocks noGrp="1"/>
          </p:cNvSpPr>
          <p:nvPr>
            <p:ph type="ctrTitle"/>
          </p:nvPr>
        </p:nvSpPr>
        <p:spPr>
          <a:xfrm>
            <a:off x="581722" y="2064417"/>
            <a:ext cx="11028556" cy="1894747"/>
          </a:xfrm>
        </p:spPr>
        <p:txBody>
          <a:bodyPr>
            <a:normAutofit/>
          </a:bodyPr>
          <a:lstStyle/>
          <a:p>
            <a:r>
              <a:rPr lang="it-IT" dirty="0"/>
              <a:t>La Mafia non è collegata alla droga in Brianza </a:t>
            </a:r>
          </a:p>
        </p:txBody>
      </p:sp>
      <p:sp>
        <p:nvSpPr>
          <p:cNvPr id="3" name="Sottotitolo 2">
            <a:extLst>
              <a:ext uri="{FF2B5EF4-FFF2-40B4-BE49-F238E27FC236}">
                <a16:creationId xmlns:a16="http://schemas.microsoft.com/office/drawing/2014/main" xmlns="" id="{F9CCCF52-D9CC-4AF6-837D-45AEA37E5FA1}"/>
              </a:ext>
            </a:extLst>
          </p:cNvPr>
          <p:cNvSpPr>
            <a:spLocks noGrp="1"/>
          </p:cNvSpPr>
          <p:nvPr>
            <p:ph type="subTitle" idx="1"/>
          </p:nvPr>
        </p:nvSpPr>
        <p:spPr>
          <a:xfrm>
            <a:off x="1232532" y="3734699"/>
            <a:ext cx="9726936" cy="2030482"/>
          </a:xfrm>
        </p:spPr>
        <p:txBody>
          <a:bodyPr/>
          <a:lstStyle/>
          <a:p>
            <a:endParaRPr lang="it-IT" dirty="0"/>
          </a:p>
          <a:p>
            <a:r>
              <a:rPr lang="it-IT" dirty="0"/>
              <a:t>Meccanismi, provenienza e impatto della droga nel Nord Italia</a:t>
            </a:r>
          </a:p>
          <a:p>
            <a:endParaRPr lang="it-IT" dirty="0"/>
          </a:p>
          <a:p>
            <a:endParaRPr lang="it-IT" dirty="0"/>
          </a:p>
          <a:p>
            <a:endParaRPr lang="it-IT" dirty="0"/>
          </a:p>
        </p:txBody>
      </p:sp>
      <p:pic>
        <p:nvPicPr>
          <p:cNvPr id="4" name="Immagine 3">
            <a:extLst>
              <a:ext uri="{FF2B5EF4-FFF2-40B4-BE49-F238E27FC236}">
                <a16:creationId xmlns:a16="http://schemas.microsoft.com/office/drawing/2014/main" xmlns="" id="{C4B9FE78-62FC-4DD3-AD51-C7145029E18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rot="20358667">
            <a:off x="8213895" y="165118"/>
            <a:ext cx="4140018" cy="2301058"/>
          </a:xfrm>
          <a:prstGeom prst="rect">
            <a:avLst/>
          </a:prstGeom>
        </p:spPr>
      </p:pic>
    </p:spTree>
    <p:extLst>
      <p:ext uri="{BB962C8B-B14F-4D97-AF65-F5344CB8AC3E}">
        <p14:creationId xmlns:p14="http://schemas.microsoft.com/office/powerpoint/2010/main" val="4283264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AF4941E-0163-4901-87C7-D10E8784412E}"/>
              </a:ext>
            </a:extLst>
          </p:cNvPr>
          <p:cNvSpPr>
            <a:spLocks noGrp="1"/>
          </p:cNvSpPr>
          <p:nvPr>
            <p:ph type="title"/>
          </p:nvPr>
        </p:nvSpPr>
        <p:spPr/>
        <p:txBody>
          <a:bodyPr/>
          <a:lstStyle/>
          <a:p>
            <a:r>
              <a:rPr lang="it-IT" dirty="0"/>
              <a:t>Operazione «s</a:t>
            </a:r>
            <a:r>
              <a:rPr lang="it-IT" u="sng" dirty="0"/>
              <a:t>ecurity»</a:t>
            </a:r>
            <a:endParaRPr lang="it-IT" dirty="0"/>
          </a:p>
        </p:txBody>
      </p:sp>
      <p:sp>
        <p:nvSpPr>
          <p:cNvPr id="3" name="Segnaposto contenuto 2">
            <a:extLst>
              <a:ext uri="{FF2B5EF4-FFF2-40B4-BE49-F238E27FC236}">
                <a16:creationId xmlns:a16="http://schemas.microsoft.com/office/drawing/2014/main" xmlns="" id="{36AF9980-CECF-47BE-B69E-268AD69C4BE4}"/>
              </a:ext>
            </a:extLst>
          </p:cNvPr>
          <p:cNvSpPr>
            <a:spLocks noGrp="1"/>
          </p:cNvSpPr>
          <p:nvPr>
            <p:ph idx="1"/>
          </p:nvPr>
        </p:nvSpPr>
        <p:spPr/>
        <p:txBody>
          <a:bodyPr>
            <a:normAutofit lnSpcReduction="10000"/>
          </a:bodyPr>
          <a:lstStyle/>
          <a:p>
            <a:r>
              <a:rPr lang="it-IT" dirty="0"/>
              <a:t>L’operazione “Security” della polizia di stato e Gdf, per cui sono state emesse 15 ordinanze di custodia e sequestrati beni per 6 milioni. Al fine di prevenire i traffici, negli ultimi anni la Dia ha raffinato i sistemi informatici e i criteri di analisi delle ‘Segnalazioni di Operazioni sospette’: nel primo semestre del 2017 sono state analizzate oltre 47mila a partire dalla Banca d’Italia, di cui il 20%, record nazionale, riguardanti la sola Lombardia. Ma oltre a quelle nazionali anche le straniere hanno un forte impatto, e sono ad esempio la mafia albanese, cinese, sudamericana, nigeriana e del centro Africa. Tra quelle più attive e ramificate in Brianza, c’è sicuramente la mafia albanese: organizzata in clan, spazia su vari settori: stupefacenti, traffico di persone, prostituzione e reati contro il patrimonio (furti).</a:t>
            </a:r>
          </a:p>
        </p:txBody>
      </p:sp>
    </p:spTree>
    <p:extLst>
      <p:ext uri="{BB962C8B-B14F-4D97-AF65-F5344CB8AC3E}">
        <p14:creationId xmlns:p14="http://schemas.microsoft.com/office/powerpoint/2010/main" val="1562064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E9EF146-9A61-4BB7-A9C8-44A8380F929B}"/>
              </a:ext>
            </a:extLst>
          </p:cNvPr>
          <p:cNvSpPr>
            <a:spLocks noGrp="1"/>
          </p:cNvSpPr>
          <p:nvPr>
            <p:ph type="title"/>
          </p:nvPr>
        </p:nvSpPr>
        <p:spPr>
          <a:xfrm>
            <a:off x="871592" y="187570"/>
            <a:ext cx="10353761" cy="1326321"/>
          </a:xfrm>
        </p:spPr>
        <p:txBody>
          <a:bodyPr/>
          <a:lstStyle/>
          <a:p>
            <a:r>
              <a:rPr lang="it-IT" dirty="0">
                <a:effectLst/>
              </a:rPr>
              <a:t>Intervista a un carabiniere</a:t>
            </a:r>
            <a:br>
              <a:rPr lang="it-IT" dirty="0">
                <a:effectLst/>
              </a:rPr>
            </a:br>
            <a:r>
              <a:rPr lang="it-IT" sz="2400" dirty="0">
                <a:effectLst/>
              </a:rPr>
              <a:t>(non realizzata causa coronavirus)</a:t>
            </a:r>
            <a:endParaRPr lang="it-IT" dirty="0"/>
          </a:p>
        </p:txBody>
      </p:sp>
      <p:sp>
        <p:nvSpPr>
          <p:cNvPr id="3" name="Segnaposto contenuto 2">
            <a:extLst>
              <a:ext uri="{FF2B5EF4-FFF2-40B4-BE49-F238E27FC236}">
                <a16:creationId xmlns:a16="http://schemas.microsoft.com/office/drawing/2014/main" xmlns="" id="{802C443D-6EB0-41BA-B96B-DC9B7D5FE2D3}"/>
              </a:ext>
            </a:extLst>
          </p:cNvPr>
          <p:cNvSpPr>
            <a:spLocks noGrp="1"/>
          </p:cNvSpPr>
          <p:nvPr>
            <p:ph idx="1"/>
          </p:nvPr>
        </p:nvSpPr>
        <p:spPr>
          <a:xfrm>
            <a:off x="661182" y="1280137"/>
            <a:ext cx="10620443" cy="5092527"/>
          </a:xfrm>
        </p:spPr>
        <p:txBody>
          <a:bodyPr>
            <a:noAutofit/>
          </a:bodyPr>
          <a:lstStyle/>
          <a:p>
            <a:pPr marL="457200" indent="-457200" fontAlgn="base">
              <a:buFont typeface="+mj-lt"/>
              <a:buAutoNum type="arabicPeriod"/>
            </a:pPr>
            <a:r>
              <a:rPr lang="it-IT" dirty="0">
                <a:effectLst/>
              </a:rPr>
              <a:t>Lei in che centrale lavora?</a:t>
            </a:r>
          </a:p>
          <a:p>
            <a:pPr marL="457200" indent="-457200" fontAlgn="base">
              <a:buFont typeface="+mj-lt"/>
              <a:buAutoNum type="arabicPeriod"/>
            </a:pPr>
            <a:r>
              <a:rPr lang="it-IT" dirty="0">
                <a:effectLst/>
              </a:rPr>
              <a:t>Prima di diventare carabiniere, la sua percezione della mafia al nord era la stessa?</a:t>
            </a:r>
          </a:p>
          <a:p>
            <a:pPr marL="457200" indent="-457200" fontAlgn="base">
              <a:buFont typeface="+mj-lt"/>
              <a:buAutoNum type="arabicPeriod"/>
            </a:pPr>
            <a:r>
              <a:rPr lang="it-IT" dirty="0">
                <a:effectLst/>
              </a:rPr>
              <a:t>Lei ha assistito alla confisca di beni ai mafiosi?</a:t>
            </a:r>
          </a:p>
          <a:p>
            <a:pPr marL="457200" indent="-457200">
              <a:buFont typeface="+mj-lt"/>
              <a:buAutoNum type="arabicPeriod"/>
            </a:pPr>
            <a:r>
              <a:rPr lang="it-IT" dirty="0">
                <a:effectLst/>
              </a:rPr>
              <a:t>Ha mai sorpreso un mafioso nel narco traffico?</a:t>
            </a:r>
          </a:p>
          <a:p>
            <a:pPr marL="457200" indent="-457200">
              <a:buFont typeface="+mj-lt"/>
              <a:buAutoNum type="arabicPeriod"/>
            </a:pPr>
            <a:r>
              <a:rPr lang="it-IT" dirty="0">
                <a:effectLst/>
              </a:rPr>
              <a:t>Ha mai sequestrato droga a un mafioso?</a:t>
            </a:r>
          </a:p>
          <a:p>
            <a:pPr marL="457200" indent="-457200">
              <a:buFont typeface="+mj-lt"/>
              <a:buAutoNum type="arabicPeriod"/>
            </a:pPr>
            <a:r>
              <a:rPr lang="it-IT" dirty="0">
                <a:effectLst/>
              </a:rPr>
              <a:t>Si è mai finto un compratore di droga per avvicinarsi maggiormente al boss a capo dello spaccio?</a:t>
            </a:r>
          </a:p>
          <a:p>
            <a:pPr marL="457200" indent="-457200">
              <a:buFont typeface="+mj-lt"/>
              <a:buAutoNum type="arabicPeriod"/>
            </a:pPr>
            <a:r>
              <a:rPr lang="it-IT" dirty="0">
                <a:effectLst/>
              </a:rPr>
              <a:t>Ha mai parlato con un ex mafioso?</a:t>
            </a:r>
          </a:p>
          <a:p>
            <a:pPr marL="457200" indent="-457200">
              <a:buFont typeface="+mj-lt"/>
              <a:buAutoNum type="arabicPeriod"/>
            </a:pPr>
            <a:r>
              <a:rPr lang="it-IT" dirty="0">
                <a:effectLst/>
              </a:rPr>
              <a:t>Secondo lei cosa servirebbe per porre fine al traffico di cocaina?</a:t>
            </a:r>
          </a:p>
          <a:p>
            <a:pPr marL="457200" indent="-457200">
              <a:buFont typeface="+mj-lt"/>
              <a:buAutoNum type="arabicPeriod"/>
            </a:pPr>
            <a:r>
              <a:rPr lang="it-IT" dirty="0">
                <a:effectLst/>
              </a:rPr>
              <a:t> A fare questo tipo di lavoro, a contatto con alcuni dei criminali più     pericolosi, si è mai sentito intimidito? Ha mai avuto paura per l’incolumità dei suoi familiari?</a:t>
            </a:r>
            <a:r>
              <a:rPr lang="it-IT" dirty="0"/>
              <a:t/>
            </a:r>
            <a:br>
              <a:rPr lang="it-IT" dirty="0"/>
            </a:br>
            <a:r>
              <a:rPr lang="it-IT" dirty="0"/>
              <a:t/>
            </a:r>
            <a:br>
              <a:rPr lang="it-IT" dirty="0"/>
            </a:br>
            <a:r>
              <a:rPr lang="it-IT" dirty="0"/>
              <a:t/>
            </a:r>
            <a:br>
              <a:rPr lang="it-IT" dirty="0"/>
            </a:br>
            <a:endParaRPr lang="it-IT" dirty="0"/>
          </a:p>
        </p:txBody>
      </p:sp>
    </p:spTree>
    <p:extLst>
      <p:ext uri="{BB962C8B-B14F-4D97-AF65-F5344CB8AC3E}">
        <p14:creationId xmlns:p14="http://schemas.microsoft.com/office/powerpoint/2010/main" val="2326191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xmlns="" id="{A1F283A8-656E-488B-B41D-9F7E5E6A647E}"/>
              </a:ext>
            </a:extLst>
          </p:cNvPr>
          <p:cNvSpPr>
            <a:spLocks noGrp="1"/>
          </p:cNvSpPr>
          <p:nvPr>
            <p:ph type="title"/>
          </p:nvPr>
        </p:nvSpPr>
        <p:spPr>
          <a:xfrm>
            <a:off x="885659" y="173502"/>
            <a:ext cx="10353761" cy="881575"/>
          </a:xfrm>
        </p:spPr>
        <p:txBody>
          <a:bodyPr/>
          <a:lstStyle/>
          <a:p>
            <a:r>
              <a:rPr lang="it-IT" dirty="0"/>
              <a:t>Intervista a un ex mafioso</a:t>
            </a:r>
          </a:p>
        </p:txBody>
      </p:sp>
      <p:sp>
        <p:nvSpPr>
          <p:cNvPr id="11" name="Segnaposto contenuto 10">
            <a:extLst>
              <a:ext uri="{FF2B5EF4-FFF2-40B4-BE49-F238E27FC236}">
                <a16:creationId xmlns:a16="http://schemas.microsoft.com/office/drawing/2014/main" xmlns="" id="{1F32F91E-59E0-483F-8ED5-00995D1206D0}"/>
              </a:ext>
            </a:extLst>
          </p:cNvPr>
          <p:cNvSpPr>
            <a:spLocks noGrp="1"/>
          </p:cNvSpPr>
          <p:nvPr>
            <p:ph idx="1"/>
          </p:nvPr>
        </p:nvSpPr>
        <p:spPr>
          <a:xfrm>
            <a:off x="913795" y="1237957"/>
            <a:ext cx="10353762" cy="5458265"/>
          </a:xfrm>
        </p:spPr>
        <p:txBody>
          <a:bodyPr>
            <a:normAutofit fontScale="92500" lnSpcReduction="20000"/>
          </a:bodyPr>
          <a:lstStyle/>
          <a:p>
            <a:pPr marL="457200" indent="-457200" fontAlgn="base">
              <a:buFont typeface="+mj-lt"/>
              <a:buAutoNum type="arabicPeriod"/>
            </a:pPr>
            <a:r>
              <a:rPr lang="it-IT" sz="2200" dirty="0">
                <a:effectLst/>
              </a:rPr>
              <a:t>Come si è accostato alla mafia e al narco traffico?</a:t>
            </a:r>
          </a:p>
          <a:p>
            <a:pPr marL="457200" indent="-457200" fontAlgn="base">
              <a:buFont typeface="+mj-lt"/>
              <a:buAutoNum type="arabicPeriod"/>
            </a:pPr>
            <a:r>
              <a:rPr lang="it-IT" sz="2200" dirty="0">
                <a:effectLst/>
              </a:rPr>
              <a:t>Che compito aveva nell’organizzazione del narco traffico?</a:t>
            </a:r>
          </a:p>
          <a:p>
            <a:pPr marL="457200" indent="-457200" fontAlgn="base">
              <a:buFont typeface="+mj-lt"/>
              <a:buAutoNum type="arabicPeriod"/>
            </a:pPr>
            <a:r>
              <a:rPr lang="it-IT" sz="2200" dirty="0">
                <a:effectLst/>
              </a:rPr>
              <a:t>C’era una divisione dei compiti all’interno dell’organizzazione?</a:t>
            </a:r>
          </a:p>
          <a:p>
            <a:pPr marL="457200" indent="-457200" fontAlgn="base">
              <a:buFont typeface="+mj-lt"/>
              <a:buAutoNum type="arabicPeriod"/>
            </a:pPr>
            <a:r>
              <a:rPr lang="it-IT" sz="2200" dirty="0">
                <a:effectLst/>
              </a:rPr>
              <a:t>Quando ha deciso di prendere parte al business delle sostanze stupefacenti?</a:t>
            </a:r>
          </a:p>
          <a:p>
            <a:pPr marL="457200" indent="-457200" fontAlgn="base">
              <a:buFont typeface="+mj-lt"/>
              <a:buAutoNum type="arabicPeriod"/>
            </a:pPr>
            <a:r>
              <a:rPr lang="it-IT" sz="2200" dirty="0">
                <a:effectLst/>
              </a:rPr>
              <a:t>Da dove arrivano le droghe?</a:t>
            </a:r>
          </a:p>
          <a:p>
            <a:pPr marL="457200" indent="-457200" fontAlgn="base">
              <a:buFont typeface="+mj-lt"/>
              <a:buAutoNum type="arabicPeriod"/>
            </a:pPr>
            <a:r>
              <a:rPr lang="it-IT" sz="2200" dirty="0">
                <a:effectLst/>
              </a:rPr>
              <a:t>Come avveniva il trasporto degli stupefacenti?</a:t>
            </a:r>
          </a:p>
          <a:p>
            <a:pPr marL="457200" indent="-457200" fontAlgn="base">
              <a:buFont typeface="+mj-lt"/>
              <a:buAutoNum type="arabicPeriod"/>
            </a:pPr>
            <a:r>
              <a:rPr lang="it-IT" sz="2200" dirty="0">
                <a:effectLst/>
              </a:rPr>
              <a:t>Se ci fosse stata una legalizzazione delle droghe, come avrebbe interferito sul commercio degli stupefacenti?</a:t>
            </a:r>
          </a:p>
          <a:p>
            <a:pPr marL="457200" indent="-457200" fontAlgn="base">
              <a:buFont typeface="+mj-lt"/>
              <a:buAutoNum type="arabicPeriod"/>
            </a:pPr>
            <a:r>
              <a:rPr lang="it-IT" sz="2200" dirty="0">
                <a:effectLst/>
              </a:rPr>
              <a:t>La legalizzazione potrebbe essere pericolosa per le organizzazioni criminali?</a:t>
            </a:r>
          </a:p>
          <a:p>
            <a:pPr marL="457200" indent="-457200" fontAlgn="base">
              <a:buFont typeface="+mj-lt"/>
              <a:buAutoNum type="arabicPeriod"/>
            </a:pPr>
            <a:r>
              <a:rPr lang="it-IT" sz="2200" dirty="0">
                <a:effectLst/>
              </a:rPr>
              <a:t>Perché ha deciso di abbandonare la mafia? C’è stato un incontro con qualche persona in particolare, che le ha fatto cambiare idea?</a:t>
            </a:r>
          </a:p>
          <a:p>
            <a:pPr marL="457200" indent="-457200" fontAlgn="base">
              <a:buFont typeface="+mj-lt"/>
              <a:buAutoNum type="arabicPeriod"/>
            </a:pPr>
            <a:r>
              <a:rPr lang="it-IT" sz="2200" dirty="0">
                <a:effectLst/>
              </a:rPr>
              <a:t>Oggi come aiuta le autorità e i carabinieri, con le sue informazioni riguardanti il narco traffico, nella lotta contro la mafia? </a:t>
            </a:r>
          </a:p>
          <a:p>
            <a:pPr marL="457200" indent="-457200">
              <a:buFont typeface="+mj-lt"/>
              <a:buAutoNum type="arabicPeriod"/>
            </a:pPr>
            <a:endParaRPr lang="it-IT" dirty="0"/>
          </a:p>
        </p:txBody>
      </p:sp>
    </p:spTree>
    <p:extLst>
      <p:ext uri="{BB962C8B-B14F-4D97-AF65-F5344CB8AC3E}">
        <p14:creationId xmlns:p14="http://schemas.microsoft.com/office/powerpoint/2010/main" val="1141632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xmlns="" id="{E6E5E061-8AF0-984A-9927-0795B6098580}"/>
              </a:ext>
            </a:extLst>
          </p:cNvPr>
          <p:cNvSpPr/>
          <p:nvPr/>
        </p:nvSpPr>
        <p:spPr>
          <a:xfrm>
            <a:off x="3048000" y="2967335"/>
            <a:ext cx="6096000" cy="2308324"/>
          </a:xfrm>
          <a:prstGeom prst="rect">
            <a:avLst/>
          </a:prstGeom>
        </p:spPr>
        <p:txBody>
          <a:bodyPr>
            <a:spAutoFit/>
          </a:bodyPr>
          <a:lstStyle/>
          <a:p>
            <a:r>
              <a:rPr lang="it-IT" dirty="0"/>
              <a:t>A cura di: Giulia Barbieri, Rosario Barbuto, Alessia Bertoldi, Elia Cattaneo, Sofia </a:t>
            </a:r>
            <a:r>
              <a:rPr lang="it-IT" dirty="0" err="1"/>
              <a:t>Colosimo</a:t>
            </a:r>
            <a:r>
              <a:rPr lang="it-IT" dirty="0"/>
              <a:t> Francesco Compagnoni, Sofia Galliani, Eliana Giovinetti, Alessia Grassi, Caterina </a:t>
            </a:r>
            <a:r>
              <a:rPr lang="it-IT" dirty="0" err="1"/>
              <a:t>Lovo</a:t>
            </a:r>
            <a:r>
              <a:rPr lang="it-IT" dirty="0"/>
              <a:t>, Silvia Mitrano, Chiara Nobili, Rebecca Padovani, Giacomo </a:t>
            </a:r>
            <a:r>
              <a:rPr lang="it-IT" dirty="0" err="1"/>
              <a:t>Poretti</a:t>
            </a:r>
            <a:r>
              <a:rPr lang="it-IT" dirty="0"/>
              <a:t>, Elisa Ruggeri, Martina </a:t>
            </a:r>
            <a:r>
              <a:rPr lang="it-IT" dirty="0" err="1"/>
              <a:t>Sanfilippo</a:t>
            </a:r>
            <a:r>
              <a:rPr lang="it-IT" dirty="0"/>
              <a:t>, Giada </a:t>
            </a:r>
            <a:r>
              <a:rPr lang="it-IT" dirty="0" err="1"/>
              <a:t>Sartor</a:t>
            </a:r>
            <a:endParaRPr lang="it-IT" dirty="0"/>
          </a:p>
          <a:p>
            <a:endParaRPr lang="it-IT" dirty="0"/>
          </a:p>
          <a:p>
            <a:r>
              <a:rPr lang="it-IT" dirty="0"/>
              <a:t>3B </a:t>
            </a:r>
            <a:r>
              <a:rPr lang="it-IT" dirty="0" err="1"/>
              <a:t>a.s.</a:t>
            </a:r>
            <a:r>
              <a:rPr lang="it-IT" dirty="0"/>
              <a:t> </a:t>
            </a:r>
            <a:r>
              <a:rPr lang="it-IT"/>
              <a:t>2019-20 </a:t>
            </a:r>
            <a:endParaRPr lang="it-IT" dirty="0"/>
          </a:p>
        </p:txBody>
      </p:sp>
    </p:spTree>
    <p:extLst>
      <p:ext uri="{BB962C8B-B14F-4D97-AF65-F5344CB8AC3E}">
        <p14:creationId xmlns:p14="http://schemas.microsoft.com/office/powerpoint/2010/main" val="1527374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E4B2787-CDC3-484A-8701-DCB5D0D29BA5}"/>
              </a:ext>
            </a:extLst>
          </p:cNvPr>
          <p:cNvSpPr>
            <a:spLocks noGrp="1"/>
          </p:cNvSpPr>
          <p:nvPr>
            <p:ph type="title"/>
          </p:nvPr>
        </p:nvSpPr>
        <p:spPr>
          <a:xfrm>
            <a:off x="924444" y="609601"/>
            <a:ext cx="3925021" cy="1118840"/>
          </a:xfrm>
        </p:spPr>
        <p:txBody>
          <a:bodyPr>
            <a:normAutofit fontScale="90000"/>
          </a:bodyPr>
          <a:lstStyle/>
          <a:p>
            <a:r>
              <a:rPr lang="it-IT" dirty="0"/>
              <a:t>Come e da dove  arriva la droga in Italia</a:t>
            </a:r>
          </a:p>
        </p:txBody>
      </p:sp>
      <p:sp>
        <p:nvSpPr>
          <p:cNvPr id="4" name="Segnaposto testo 3">
            <a:extLst>
              <a:ext uri="{FF2B5EF4-FFF2-40B4-BE49-F238E27FC236}">
                <a16:creationId xmlns:a16="http://schemas.microsoft.com/office/drawing/2014/main" xmlns="" id="{DA619E22-BB94-43A3-BFC1-32E8C1B08565}"/>
              </a:ext>
            </a:extLst>
          </p:cNvPr>
          <p:cNvSpPr>
            <a:spLocks noGrp="1"/>
          </p:cNvSpPr>
          <p:nvPr>
            <p:ph type="body" sz="half" idx="2"/>
          </p:nvPr>
        </p:nvSpPr>
        <p:spPr>
          <a:xfrm>
            <a:off x="917228" y="1828801"/>
            <a:ext cx="3932237" cy="3962400"/>
          </a:xfrm>
        </p:spPr>
        <p:txBody>
          <a:bodyPr>
            <a:normAutofit/>
          </a:bodyPr>
          <a:lstStyle/>
          <a:p>
            <a:pPr algn="l"/>
            <a:r>
              <a:rPr lang="it-IT" sz="1800" dirty="0"/>
              <a:t>Origini</a:t>
            </a:r>
          </a:p>
          <a:p>
            <a:pPr marL="285750" indent="-285750" algn="l">
              <a:buFont typeface="Arial" panose="020B0604020202020204" pitchFamily="34" charset="0"/>
              <a:buChar char="•"/>
            </a:pPr>
            <a:r>
              <a:rPr lang="it-IT" sz="1800" dirty="0"/>
              <a:t>Sud America</a:t>
            </a:r>
          </a:p>
          <a:p>
            <a:pPr marL="285750" indent="-285750" algn="l">
              <a:buFont typeface="Arial" panose="020B0604020202020204" pitchFamily="34" charset="0"/>
              <a:buChar char="•"/>
            </a:pPr>
            <a:r>
              <a:rPr lang="it-IT" sz="1800" dirty="0"/>
              <a:t>Nord Africa</a:t>
            </a:r>
          </a:p>
          <a:p>
            <a:pPr marL="285750" indent="-285750" algn="l">
              <a:buFont typeface="Arial" panose="020B0604020202020204" pitchFamily="34" charset="0"/>
              <a:buChar char="•"/>
            </a:pPr>
            <a:r>
              <a:rPr lang="it-IT" sz="1800" dirty="0"/>
              <a:t>Stati Uniti d’America</a:t>
            </a:r>
          </a:p>
          <a:p>
            <a:pPr algn="l"/>
            <a:r>
              <a:rPr lang="it-IT" sz="1800" dirty="0"/>
              <a:t>Punto di partenza in Europa</a:t>
            </a:r>
          </a:p>
          <a:p>
            <a:pPr marL="285750" indent="-285750" algn="l">
              <a:buFont typeface="Arial" panose="020B0604020202020204" pitchFamily="34" charset="0"/>
              <a:buChar char="•"/>
            </a:pPr>
            <a:r>
              <a:rPr lang="it-IT" sz="1800" dirty="0"/>
              <a:t>Spagna</a:t>
            </a:r>
          </a:p>
          <a:p>
            <a:pPr marL="285750" indent="-285750" algn="l">
              <a:buFont typeface="Arial" panose="020B0604020202020204" pitchFamily="34" charset="0"/>
              <a:buChar char="•"/>
            </a:pPr>
            <a:r>
              <a:rPr lang="it-IT" sz="1800" dirty="0"/>
              <a:t>Sud Italia (Calabria)</a:t>
            </a:r>
          </a:p>
        </p:txBody>
      </p:sp>
      <p:pic>
        <p:nvPicPr>
          <p:cNvPr id="1026" name="Picture 2">
            <a:extLst>
              <a:ext uri="{FF2B5EF4-FFF2-40B4-BE49-F238E27FC236}">
                <a16:creationId xmlns:a16="http://schemas.microsoft.com/office/drawing/2014/main" xmlns="" id="{E8CD87AF-E14A-4903-ACB2-0E9E090C997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53364" y="1227554"/>
            <a:ext cx="6624534" cy="44028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9388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99F89E7-D43C-4AE1-9CE3-B150B08C64D3}"/>
              </a:ext>
            </a:extLst>
          </p:cNvPr>
          <p:cNvSpPr>
            <a:spLocks noGrp="1"/>
          </p:cNvSpPr>
          <p:nvPr>
            <p:ph type="title"/>
          </p:nvPr>
        </p:nvSpPr>
        <p:spPr>
          <a:xfrm>
            <a:off x="917228" y="609600"/>
            <a:ext cx="3932237" cy="1308410"/>
          </a:xfrm>
        </p:spPr>
        <p:txBody>
          <a:bodyPr>
            <a:normAutofit fontScale="90000"/>
          </a:bodyPr>
          <a:lstStyle/>
          <a:p>
            <a:r>
              <a:rPr lang="it-IT" dirty="0"/>
              <a:t>Il traffico di droga gestito dall’Ndrangheta</a:t>
            </a:r>
          </a:p>
        </p:txBody>
      </p:sp>
      <p:sp>
        <p:nvSpPr>
          <p:cNvPr id="3" name="Segnaposto contenuto 2">
            <a:extLst>
              <a:ext uri="{FF2B5EF4-FFF2-40B4-BE49-F238E27FC236}">
                <a16:creationId xmlns:a16="http://schemas.microsoft.com/office/drawing/2014/main" xmlns="" id="{EFA8F6F8-67D0-4BA1-AEA2-98915530FBAD}"/>
              </a:ext>
            </a:extLst>
          </p:cNvPr>
          <p:cNvSpPr>
            <a:spLocks noGrp="1"/>
          </p:cNvSpPr>
          <p:nvPr>
            <p:ph idx="1"/>
          </p:nvPr>
        </p:nvSpPr>
        <p:spPr/>
        <p:txBody>
          <a:bodyPr>
            <a:normAutofit fontScale="92500" lnSpcReduction="10000"/>
          </a:bodyPr>
          <a:lstStyle/>
          <a:p>
            <a:pPr marL="0" indent="0">
              <a:buNone/>
            </a:pPr>
            <a:endParaRPr lang="it-IT" dirty="0"/>
          </a:p>
          <a:p>
            <a:pPr marL="0" indent="0">
              <a:buNone/>
            </a:pPr>
            <a:r>
              <a:rPr lang="it-IT" dirty="0"/>
              <a:t>Come testimonia Antonino Belnome, anch’egli collaboratore di giustizia: «Un locale è forte quando ha le sue radici in Calabria; potrebbe avere un’autonomia al Nord, però è un locale debole e va dove tira il vento. Se non avete un cordone ombelicale con il vostro paese d’origine…Il Nord non conta niente senza la Calabria». E i locali in Lombardia sono tutti forti, con l’eccezione di Rho (che ha una matrice di provenienza eterogenea). Il collegamento con la casa madre serve anche a comprare grandi stock di cocaina dai narcos: gli esponenti dei locali lombardi si accordano con le loro cosche di riferimento in Calabria, che co finanziano, e poi si ripartiscono gli utili</a:t>
            </a:r>
          </a:p>
        </p:txBody>
      </p:sp>
      <p:sp>
        <p:nvSpPr>
          <p:cNvPr id="4" name="Segnaposto testo 3">
            <a:extLst>
              <a:ext uri="{FF2B5EF4-FFF2-40B4-BE49-F238E27FC236}">
                <a16:creationId xmlns:a16="http://schemas.microsoft.com/office/drawing/2014/main" xmlns="" id="{6A2462B9-CC33-4B46-BEDB-9CCC407E7FC7}"/>
              </a:ext>
            </a:extLst>
          </p:cNvPr>
          <p:cNvSpPr>
            <a:spLocks noGrp="1"/>
          </p:cNvSpPr>
          <p:nvPr>
            <p:ph type="body" sz="half" idx="2"/>
          </p:nvPr>
        </p:nvSpPr>
        <p:spPr>
          <a:xfrm>
            <a:off x="917228" y="1918010"/>
            <a:ext cx="3932237" cy="3873189"/>
          </a:xfrm>
        </p:spPr>
        <p:txBody>
          <a:bodyPr/>
          <a:lstStyle/>
          <a:p>
            <a:pPr marL="285750" indent="-285750" algn="l">
              <a:buFont typeface="Arial" panose="020B0604020202020204" pitchFamily="34" charset="0"/>
              <a:buChar char="•"/>
            </a:pPr>
            <a:r>
              <a:rPr lang="it-IT" dirty="0"/>
              <a:t>Distribuita in Italia grazie ai Locali (Gruppi di famiglie in stretto legame con la Calabria)</a:t>
            </a:r>
          </a:p>
          <a:p>
            <a:pPr marL="285750" indent="-285750" algn="l">
              <a:buFont typeface="Arial" panose="020B0604020202020204" pitchFamily="34" charset="0"/>
              <a:buChar char="•"/>
            </a:pPr>
            <a:r>
              <a:rPr lang="it-IT" dirty="0"/>
              <a:t>Contanti utilizzati per attività illecite (bar, sicari, club ecc.)</a:t>
            </a:r>
          </a:p>
        </p:txBody>
      </p:sp>
      <p:pic>
        <p:nvPicPr>
          <p:cNvPr id="8" name="Immagine 7" descr="Immagine che contiene torta&#10;&#10;Descrizione generata automaticamente">
            <a:extLst>
              <a:ext uri="{FF2B5EF4-FFF2-40B4-BE49-F238E27FC236}">
                <a16:creationId xmlns:a16="http://schemas.microsoft.com/office/drawing/2014/main" xmlns="" id="{16193198-45B8-4AEE-9560-FA31F63E9E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5126" y="3510588"/>
            <a:ext cx="1970938" cy="2465277"/>
          </a:xfrm>
          <a:prstGeom prst="rect">
            <a:avLst/>
          </a:prstGeom>
        </p:spPr>
      </p:pic>
      <p:sp>
        <p:nvSpPr>
          <p:cNvPr id="9" name="CasellaDiTesto 8">
            <a:extLst>
              <a:ext uri="{FF2B5EF4-FFF2-40B4-BE49-F238E27FC236}">
                <a16:creationId xmlns:a16="http://schemas.microsoft.com/office/drawing/2014/main" xmlns="" id="{EA52212F-35AC-4CBB-9BF4-24BA0AE843D5}"/>
              </a:ext>
            </a:extLst>
          </p:cNvPr>
          <p:cNvSpPr txBox="1"/>
          <p:nvPr/>
        </p:nvSpPr>
        <p:spPr>
          <a:xfrm>
            <a:off x="1864432" y="5791199"/>
            <a:ext cx="2720897" cy="369332"/>
          </a:xfrm>
          <a:prstGeom prst="rect">
            <a:avLst/>
          </a:prstGeom>
          <a:noFill/>
        </p:spPr>
        <p:txBody>
          <a:bodyPr wrap="square" rtlCol="0">
            <a:spAutoFit/>
          </a:bodyPr>
          <a:lstStyle/>
          <a:p>
            <a:r>
              <a:rPr lang="it-IT" dirty="0"/>
              <a:t>‘ndrangheta in Italia</a:t>
            </a:r>
          </a:p>
        </p:txBody>
      </p:sp>
    </p:spTree>
    <p:extLst>
      <p:ext uri="{BB962C8B-B14F-4D97-AF65-F5344CB8AC3E}">
        <p14:creationId xmlns:p14="http://schemas.microsoft.com/office/powerpoint/2010/main" val="1272778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D5511D11-3A1B-46A5-A76D-F4653B4A03A8}"/>
              </a:ext>
            </a:extLst>
          </p:cNvPr>
          <p:cNvSpPr>
            <a:spLocks noGrp="1"/>
          </p:cNvSpPr>
          <p:nvPr>
            <p:ph type="title"/>
          </p:nvPr>
        </p:nvSpPr>
        <p:spPr/>
        <p:txBody>
          <a:bodyPr/>
          <a:lstStyle/>
          <a:p>
            <a:r>
              <a:rPr lang="it-IT" dirty="0"/>
              <a:t>Situazione in Monza e Brianza</a:t>
            </a:r>
          </a:p>
        </p:txBody>
      </p:sp>
      <p:graphicFrame>
        <p:nvGraphicFramePr>
          <p:cNvPr id="4" name="Segnaposto contenuto 3">
            <a:extLst>
              <a:ext uri="{FF2B5EF4-FFF2-40B4-BE49-F238E27FC236}">
                <a16:creationId xmlns:a16="http://schemas.microsoft.com/office/drawing/2014/main" xmlns="" id="{71911687-3260-4195-A121-129740973193}"/>
              </a:ext>
            </a:extLst>
          </p:cNvPr>
          <p:cNvGraphicFramePr>
            <a:graphicFrameLocks noGrp="1"/>
          </p:cNvGraphicFramePr>
          <p:nvPr>
            <p:ph idx="1"/>
            <p:extLst>
              <p:ext uri="{D42A27DB-BD31-4B8C-83A1-F6EECF244321}">
                <p14:modId xmlns:p14="http://schemas.microsoft.com/office/powerpoint/2010/main" val="1644150431"/>
              </p:ext>
            </p:extLst>
          </p:nvPr>
        </p:nvGraphicFramePr>
        <p:xfrm>
          <a:off x="1881090" y="2088321"/>
          <a:ext cx="8419170" cy="4006647"/>
        </p:xfrm>
        <a:graphic>
          <a:graphicData uri="http://schemas.openxmlformats.org/drawingml/2006/table">
            <a:tbl>
              <a:tblPr>
                <a:tableStyleId>{2D5ABB26-0587-4C30-8999-92F81FD0307C}</a:tableStyleId>
              </a:tblPr>
              <a:tblGrid>
                <a:gridCol w="2396729">
                  <a:extLst>
                    <a:ext uri="{9D8B030D-6E8A-4147-A177-3AD203B41FA5}">
                      <a16:colId xmlns:a16="http://schemas.microsoft.com/office/drawing/2014/main" xmlns="" val="3456012215"/>
                    </a:ext>
                  </a:extLst>
                </a:gridCol>
                <a:gridCol w="2731265">
                  <a:extLst>
                    <a:ext uri="{9D8B030D-6E8A-4147-A177-3AD203B41FA5}">
                      <a16:colId xmlns:a16="http://schemas.microsoft.com/office/drawing/2014/main" xmlns="" val="330708386"/>
                    </a:ext>
                  </a:extLst>
                </a:gridCol>
                <a:gridCol w="3291176">
                  <a:extLst>
                    <a:ext uri="{9D8B030D-6E8A-4147-A177-3AD203B41FA5}">
                      <a16:colId xmlns:a16="http://schemas.microsoft.com/office/drawing/2014/main" xmlns="" val="2688021459"/>
                    </a:ext>
                  </a:extLst>
                </a:gridCol>
              </a:tblGrid>
              <a:tr h="0">
                <a:tc>
                  <a:txBody>
                    <a:bodyPr/>
                    <a:lstStyle/>
                    <a:p>
                      <a:pPr algn="just" rtl="0" fontAlgn="t">
                        <a:spcBef>
                          <a:spcPts val="0"/>
                        </a:spcBef>
                        <a:spcAft>
                          <a:spcPts val="0"/>
                        </a:spcAft>
                      </a:pPr>
                      <a:r>
                        <a:rPr lang="it-IT" sz="2000" u="none" strike="noStrike" dirty="0">
                          <a:effectLst/>
                        </a:rPr>
                        <a:t>Località</a:t>
                      </a:r>
                      <a:endParaRPr lang="it-IT" sz="2000" dirty="0">
                        <a:solidFill>
                          <a:schemeClr val="tx1"/>
                        </a:solidFill>
                        <a:effectLst/>
                      </a:endParaRPr>
                    </a:p>
                  </a:txBody>
                  <a:tcPr marL="51215" marR="51215" marT="51215" marB="51215">
                    <a:lnL w="12700" cap="flat" cmpd="sng" algn="ctr">
                      <a:solidFill>
                        <a:schemeClr val="tx1">
                          <a:lumMod val="95000"/>
                        </a:schemeClr>
                      </a:solidFill>
                      <a:prstDash val="solid"/>
                      <a:round/>
                      <a:headEnd type="none" w="med" len="med"/>
                      <a:tailEnd type="none" w="med" len="med"/>
                    </a:lnL>
                    <a:lnR w="12700" cap="flat" cmpd="sng" algn="ctr">
                      <a:solidFill>
                        <a:schemeClr val="tx1">
                          <a:lumMod val="95000"/>
                        </a:schemeClr>
                      </a:solidFill>
                      <a:prstDash val="solid"/>
                      <a:round/>
                      <a:headEnd type="none" w="med" len="med"/>
                      <a:tailEnd type="none" w="med" len="med"/>
                    </a:lnR>
                    <a:lnT w="12700" cap="flat" cmpd="sng" algn="ctr">
                      <a:solidFill>
                        <a:schemeClr val="tx1">
                          <a:lumMod val="95000"/>
                        </a:schemeClr>
                      </a:solidFill>
                      <a:prstDash val="solid"/>
                      <a:round/>
                      <a:headEnd type="none" w="med" len="med"/>
                      <a:tailEnd type="none" w="med" len="med"/>
                    </a:lnT>
                    <a:lnB w="12700" cap="flat" cmpd="sng" algn="ctr">
                      <a:solidFill>
                        <a:schemeClr val="tx1">
                          <a:lumMod val="95000"/>
                        </a:schemeClr>
                      </a:solidFill>
                      <a:prstDash val="solid"/>
                      <a:round/>
                      <a:headEnd type="none" w="med" len="med"/>
                      <a:tailEnd type="none" w="med" len="med"/>
                    </a:lnB>
                    <a:solidFill>
                      <a:schemeClr val="accent1">
                        <a:lumMod val="50000"/>
                      </a:schemeClr>
                    </a:solidFill>
                  </a:tcPr>
                </a:tc>
                <a:tc>
                  <a:txBody>
                    <a:bodyPr/>
                    <a:lstStyle/>
                    <a:p>
                      <a:pPr algn="just" rtl="0" fontAlgn="t">
                        <a:spcBef>
                          <a:spcPts val="0"/>
                        </a:spcBef>
                        <a:spcAft>
                          <a:spcPts val="0"/>
                        </a:spcAft>
                      </a:pPr>
                      <a:r>
                        <a:rPr lang="it-IT" sz="2000" u="none" strike="noStrike" dirty="0">
                          <a:effectLst/>
                        </a:rPr>
                        <a:t>Famiglie</a:t>
                      </a:r>
                      <a:endParaRPr lang="it-IT" sz="2000" dirty="0">
                        <a:solidFill>
                          <a:schemeClr val="tx1"/>
                        </a:solidFill>
                        <a:effectLst/>
                      </a:endParaRPr>
                    </a:p>
                  </a:txBody>
                  <a:tcPr marL="51215" marR="51215" marT="51215" marB="51215">
                    <a:lnL w="12700" cap="flat" cmpd="sng" algn="ctr">
                      <a:solidFill>
                        <a:schemeClr val="tx1">
                          <a:lumMod val="95000"/>
                        </a:schemeClr>
                      </a:solidFill>
                      <a:prstDash val="solid"/>
                      <a:round/>
                      <a:headEnd type="none" w="med" len="med"/>
                      <a:tailEnd type="none" w="med" len="med"/>
                    </a:lnL>
                    <a:lnR w="12700" cap="flat" cmpd="sng" algn="ctr">
                      <a:solidFill>
                        <a:schemeClr val="tx1">
                          <a:lumMod val="95000"/>
                        </a:schemeClr>
                      </a:solidFill>
                      <a:prstDash val="solid"/>
                      <a:round/>
                      <a:headEnd type="none" w="med" len="med"/>
                      <a:tailEnd type="none" w="med" len="med"/>
                    </a:lnR>
                    <a:lnT w="12700" cap="flat" cmpd="sng" algn="ctr">
                      <a:solidFill>
                        <a:schemeClr val="tx1">
                          <a:lumMod val="95000"/>
                        </a:schemeClr>
                      </a:solidFill>
                      <a:prstDash val="solid"/>
                      <a:round/>
                      <a:headEnd type="none" w="med" len="med"/>
                      <a:tailEnd type="none" w="med" len="med"/>
                    </a:lnT>
                    <a:lnB w="12700" cap="flat" cmpd="sng" algn="ctr">
                      <a:solidFill>
                        <a:schemeClr val="tx1">
                          <a:lumMod val="95000"/>
                        </a:schemeClr>
                      </a:solidFill>
                      <a:prstDash val="solid"/>
                      <a:round/>
                      <a:headEnd type="none" w="med" len="med"/>
                      <a:tailEnd type="none" w="med" len="med"/>
                    </a:lnB>
                    <a:solidFill>
                      <a:schemeClr val="accent1">
                        <a:lumMod val="50000"/>
                      </a:schemeClr>
                    </a:solidFill>
                  </a:tcPr>
                </a:tc>
                <a:tc>
                  <a:txBody>
                    <a:bodyPr/>
                    <a:lstStyle/>
                    <a:p>
                      <a:pPr algn="just" rtl="0" fontAlgn="t">
                        <a:spcBef>
                          <a:spcPts val="0"/>
                        </a:spcBef>
                        <a:spcAft>
                          <a:spcPts val="0"/>
                        </a:spcAft>
                      </a:pPr>
                      <a:r>
                        <a:rPr lang="it-IT" sz="2000" u="none" strike="noStrike" dirty="0">
                          <a:effectLst/>
                        </a:rPr>
                        <a:t>Attività</a:t>
                      </a:r>
                      <a:endParaRPr lang="it-IT" sz="2000" dirty="0">
                        <a:solidFill>
                          <a:schemeClr val="tx1"/>
                        </a:solidFill>
                        <a:effectLst/>
                      </a:endParaRPr>
                    </a:p>
                  </a:txBody>
                  <a:tcPr marL="51215" marR="51215" marT="51215" marB="51215">
                    <a:lnL w="12700" cap="flat" cmpd="sng" algn="ctr">
                      <a:solidFill>
                        <a:schemeClr val="tx1">
                          <a:lumMod val="95000"/>
                        </a:schemeClr>
                      </a:solidFill>
                      <a:prstDash val="solid"/>
                      <a:round/>
                      <a:headEnd type="none" w="med" len="med"/>
                      <a:tailEnd type="none" w="med" len="med"/>
                    </a:lnL>
                    <a:lnR w="12700" cap="flat" cmpd="sng" algn="ctr">
                      <a:solidFill>
                        <a:schemeClr val="tx1">
                          <a:lumMod val="95000"/>
                        </a:schemeClr>
                      </a:solidFill>
                      <a:prstDash val="solid"/>
                      <a:round/>
                      <a:headEnd type="none" w="med" len="med"/>
                      <a:tailEnd type="none" w="med" len="med"/>
                    </a:lnR>
                    <a:lnT w="12700" cap="flat" cmpd="sng" algn="ctr">
                      <a:solidFill>
                        <a:schemeClr val="tx1">
                          <a:lumMod val="95000"/>
                        </a:schemeClr>
                      </a:solidFill>
                      <a:prstDash val="solid"/>
                      <a:round/>
                      <a:headEnd type="none" w="med" len="med"/>
                      <a:tailEnd type="none" w="med" len="med"/>
                    </a:lnT>
                    <a:lnB w="12700" cap="flat" cmpd="sng" algn="ctr">
                      <a:solidFill>
                        <a:schemeClr val="tx1">
                          <a:lumMod val="95000"/>
                        </a:schemeClr>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xmlns="" val="1465579521"/>
                  </a:ext>
                </a:extLst>
              </a:tr>
              <a:tr h="348264">
                <a:tc>
                  <a:txBody>
                    <a:bodyPr/>
                    <a:lstStyle/>
                    <a:p>
                      <a:pPr algn="just" rtl="0" fontAlgn="t">
                        <a:spcBef>
                          <a:spcPts val="0"/>
                        </a:spcBef>
                        <a:spcAft>
                          <a:spcPts val="0"/>
                        </a:spcAft>
                      </a:pPr>
                      <a:r>
                        <a:rPr lang="it-IT" sz="1200" u="none" strike="noStrike" dirty="0">
                          <a:effectLst/>
                        </a:rPr>
                        <a:t>Monza</a:t>
                      </a:r>
                      <a:endParaRPr lang="it-IT" sz="1200" dirty="0">
                        <a:solidFill>
                          <a:schemeClr val="tx1"/>
                        </a:solidFill>
                        <a:effectLst/>
                      </a:endParaRPr>
                    </a:p>
                  </a:txBody>
                  <a:tcPr marL="51215" marR="51215" marT="51215" marB="51215">
                    <a:lnL w="12700" cap="flat" cmpd="sng" algn="ctr">
                      <a:solidFill>
                        <a:schemeClr val="tx1">
                          <a:lumMod val="95000"/>
                        </a:schemeClr>
                      </a:solidFill>
                      <a:prstDash val="solid"/>
                      <a:round/>
                      <a:headEnd type="none" w="med" len="med"/>
                      <a:tailEnd type="none" w="med" len="med"/>
                    </a:lnL>
                    <a:lnR w="12700" cap="flat" cmpd="sng" algn="ctr">
                      <a:solidFill>
                        <a:schemeClr val="tx1">
                          <a:lumMod val="95000"/>
                        </a:schemeClr>
                      </a:solidFill>
                      <a:prstDash val="solid"/>
                      <a:round/>
                      <a:headEnd type="none" w="med" len="med"/>
                      <a:tailEnd type="none" w="med" len="med"/>
                    </a:lnR>
                    <a:lnT w="12700" cap="flat" cmpd="sng" algn="ctr">
                      <a:solidFill>
                        <a:schemeClr val="tx1">
                          <a:lumMod val="95000"/>
                        </a:schemeClr>
                      </a:solidFill>
                      <a:prstDash val="solid"/>
                      <a:round/>
                      <a:headEnd type="none" w="med" len="med"/>
                      <a:tailEnd type="none" w="med" len="med"/>
                    </a:lnT>
                    <a:lnB w="12700" cap="flat" cmpd="sng" algn="ctr">
                      <a:solidFill>
                        <a:schemeClr val="tx1">
                          <a:lumMod val="95000"/>
                        </a:schemeClr>
                      </a:solidFill>
                      <a:prstDash val="solid"/>
                      <a:round/>
                      <a:headEnd type="none" w="med" len="med"/>
                      <a:tailEnd type="none" w="med" len="med"/>
                    </a:lnB>
                    <a:solidFill>
                      <a:schemeClr val="accent1">
                        <a:lumMod val="50000"/>
                      </a:schemeClr>
                    </a:solidFill>
                  </a:tcPr>
                </a:tc>
                <a:tc>
                  <a:txBody>
                    <a:bodyPr/>
                    <a:lstStyle/>
                    <a:p>
                      <a:pPr algn="just" rtl="0" fontAlgn="t">
                        <a:spcBef>
                          <a:spcPts val="0"/>
                        </a:spcBef>
                        <a:spcAft>
                          <a:spcPts val="0"/>
                        </a:spcAft>
                      </a:pPr>
                      <a:r>
                        <a:rPr lang="it-IT" sz="1200" u="none" strike="noStrike" dirty="0">
                          <a:effectLst/>
                        </a:rPr>
                        <a:t>Arena-</a:t>
                      </a:r>
                      <a:r>
                        <a:rPr lang="it-IT" sz="1200" u="none" strike="noStrike" dirty="0" err="1">
                          <a:effectLst/>
                        </a:rPr>
                        <a:t>Iamonte</a:t>
                      </a:r>
                      <a:r>
                        <a:rPr lang="it-IT" sz="1200" u="none" strike="noStrike" dirty="0">
                          <a:effectLst/>
                        </a:rPr>
                        <a:t>-Mazzaferro</a:t>
                      </a:r>
                      <a:endParaRPr lang="it-IT" sz="1200" dirty="0">
                        <a:solidFill>
                          <a:schemeClr val="tx1"/>
                        </a:solidFill>
                        <a:effectLst/>
                      </a:endParaRPr>
                    </a:p>
                  </a:txBody>
                  <a:tcPr marL="51215" marR="51215" marT="51215" marB="51215">
                    <a:lnL w="12700" cap="flat" cmpd="sng" algn="ctr">
                      <a:solidFill>
                        <a:schemeClr val="tx1">
                          <a:lumMod val="95000"/>
                        </a:schemeClr>
                      </a:solidFill>
                      <a:prstDash val="solid"/>
                      <a:round/>
                      <a:headEnd type="none" w="med" len="med"/>
                      <a:tailEnd type="none" w="med" len="med"/>
                    </a:lnL>
                    <a:lnR w="12700" cap="flat" cmpd="sng" algn="ctr">
                      <a:solidFill>
                        <a:schemeClr val="tx1">
                          <a:lumMod val="95000"/>
                        </a:schemeClr>
                      </a:solidFill>
                      <a:prstDash val="solid"/>
                      <a:round/>
                      <a:headEnd type="none" w="med" len="med"/>
                      <a:tailEnd type="none" w="med" len="med"/>
                    </a:lnR>
                    <a:lnT w="12700" cap="flat" cmpd="sng" algn="ctr">
                      <a:solidFill>
                        <a:schemeClr val="tx1">
                          <a:lumMod val="95000"/>
                        </a:schemeClr>
                      </a:solidFill>
                      <a:prstDash val="solid"/>
                      <a:round/>
                      <a:headEnd type="none" w="med" len="med"/>
                      <a:tailEnd type="none" w="med" len="med"/>
                    </a:lnT>
                    <a:lnB w="12700" cap="flat" cmpd="sng" algn="ctr">
                      <a:solidFill>
                        <a:schemeClr val="tx1">
                          <a:lumMod val="95000"/>
                        </a:schemeClr>
                      </a:solidFill>
                      <a:prstDash val="solid"/>
                      <a:round/>
                      <a:headEnd type="none" w="med" len="med"/>
                      <a:tailEnd type="none" w="med" len="med"/>
                    </a:lnB>
                    <a:solidFill>
                      <a:schemeClr val="accent1">
                        <a:lumMod val="50000"/>
                      </a:schemeClr>
                    </a:solidFill>
                  </a:tcPr>
                </a:tc>
                <a:tc>
                  <a:txBody>
                    <a:bodyPr/>
                    <a:lstStyle/>
                    <a:p>
                      <a:pPr algn="just" rtl="0" fontAlgn="t">
                        <a:spcBef>
                          <a:spcPts val="0"/>
                        </a:spcBef>
                        <a:spcAft>
                          <a:spcPts val="0"/>
                        </a:spcAft>
                      </a:pPr>
                      <a:r>
                        <a:rPr lang="it-IT" sz="1200" u="none" strike="noStrike" dirty="0">
                          <a:effectLst/>
                        </a:rPr>
                        <a:t>narcotraffico</a:t>
                      </a:r>
                      <a:endParaRPr lang="it-IT" sz="1200" dirty="0">
                        <a:solidFill>
                          <a:schemeClr val="tx1"/>
                        </a:solidFill>
                        <a:effectLst/>
                      </a:endParaRPr>
                    </a:p>
                  </a:txBody>
                  <a:tcPr marL="51215" marR="51215" marT="51215" marB="51215">
                    <a:lnL w="12700" cap="flat" cmpd="sng" algn="ctr">
                      <a:solidFill>
                        <a:schemeClr val="tx1">
                          <a:lumMod val="95000"/>
                        </a:schemeClr>
                      </a:solidFill>
                      <a:prstDash val="solid"/>
                      <a:round/>
                      <a:headEnd type="none" w="med" len="med"/>
                      <a:tailEnd type="none" w="med" len="med"/>
                    </a:lnL>
                    <a:lnR w="12700" cap="flat" cmpd="sng" algn="ctr">
                      <a:solidFill>
                        <a:schemeClr val="tx1">
                          <a:lumMod val="95000"/>
                        </a:schemeClr>
                      </a:solidFill>
                      <a:prstDash val="solid"/>
                      <a:round/>
                      <a:headEnd type="none" w="med" len="med"/>
                      <a:tailEnd type="none" w="med" len="med"/>
                    </a:lnR>
                    <a:lnT w="12700" cap="flat" cmpd="sng" algn="ctr">
                      <a:solidFill>
                        <a:schemeClr val="tx1">
                          <a:lumMod val="95000"/>
                        </a:schemeClr>
                      </a:solidFill>
                      <a:prstDash val="solid"/>
                      <a:round/>
                      <a:headEnd type="none" w="med" len="med"/>
                      <a:tailEnd type="none" w="med" len="med"/>
                    </a:lnT>
                    <a:lnB w="12700" cap="flat" cmpd="sng" algn="ctr">
                      <a:solidFill>
                        <a:schemeClr val="tx1">
                          <a:lumMod val="95000"/>
                        </a:schemeClr>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xmlns="" val="4035841162"/>
                  </a:ext>
                </a:extLst>
              </a:tr>
              <a:tr h="225348">
                <a:tc>
                  <a:txBody>
                    <a:bodyPr/>
                    <a:lstStyle/>
                    <a:p>
                      <a:pPr algn="just" rtl="0" fontAlgn="t">
                        <a:spcBef>
                          <a:spcPts val="0"/>
                        </a:spcBef>
                        <a:spcAft>
                          <a:spcPts val="0"/>
                        </a:spcAft>
                      </a:pPr>
                      <a:r>
                        <a:rPr lang="it-IT" sz="1200" u="none" strike="noStrike" dirty="0">
                          <a:effectLst/>
                        </a:rPr>
                        <a:t>Desio</a:t>
                      </a:r>
                      <a:endParaRPr lang="it-IT" sz="1200" dirty="0">
                        <a:solidFill>
                          <a:schemeClr val="tx1"/>
                        </a:solidFill>
                        <a:effectLst/>
                      </a:endParaRPr>
                    </a:p>
                  </a:txBody>
                  <a:tcPr marL="51215" marR="51215" marT="51215" marB="51215">
                    <a:lnL w="12700" cap="flat" cmpd="sng" algn="ctr">
                      <a:solidFill>
                        <a:schemeClr val="tx1">
                          <a:lumMod val="95000"/>
                        </a:schemeClr>
                      </a:solidFill>
                      <a:prstDash val="solid"/>
                      <a:round/>
                      <a:headEnd type="none" w="med" len="med"/>
                      <a:tailEnd type="none" w="med" len="med"/>
                    </a:lnL>
                    <a:lnR w="12700" cap="flat" cmpd="sng" algn="ctr">
                      <a:solidFill>
                        <a:schemeClr val="tx1">
                          <a:lumMod val="95000"/>
                        </a:schemeClr>
                      </a:solidFill>
                      <a:prstDash val="solid"/>
                      <a:round/>
                      <a:headEnd type="none" w="med" len="med"/>
                      <a:tailEnd type="none" w="med" len="med"/>
                    </a:lnR>
                    <a:lnT w="12700" cap="flat" cmpd="sng" algn="ctr">
                      <a:solidFill>
                        <a:schemeClr val="tx1">
                          <a:lumMod val="95000"/>
                        </a:schemeClr>
                      </a:solidFill>
                      <a:prstDash val="solid"/>
                      <a:round/>
                      <a:headEnd type="none" w="med" len="med"/>
                      <a:tailEnd type="none" w="med" len="med"/>
                    </a:lnT>
                    <a:lnB w="12700" cap="flat" cmpd="sng" algn="ctr">
                      <a:solidFill>
                        <a:schemeClr val="tx1">
                          <a:lumMod val="95000"/>
                        </a:schemeClr>
                      </a:solidFill>
                      <a:prstDash val="solid"/>
                      <a:round/>
                      <a:headEnd type="none" w="med" len="med"/>
                      <a:tailEnd type="none" w="med" len="med"/>
                    </a:lnB>
                    <a:solidFill>
                      <a:schemeClr val="accent1">
                        <a:lumMod val="50000"/>
                      </a:schemeClr>
                    </a:solidFill>
                  </a:tcPr>
                </a:tc>
                <a:tc>
                  <a:txBody>
                    <a:bodyPr/>
                    <a:lstStyle/>
                    <a:p>
                      <a:pPr algn="just" rtl="0" fontAlgn="t">
                        <a:spcBef>
                          <a:spcPts val="0"/>
                        </a:spcBef>
                        <a:spcAft>
                          <a:spcPts val="0"/>
                        </a:spcAft>
                      </a:pPr>
                      <a:r>
                        <a:rPr lang="it-IT" sz="1200" u="none" strike="noStrike" dirty="0" err="1">
                          <a:effectLst/>
                        </a:rPr>
                        <a:t>Iamonte</a:t>
                      </a:r>
                      <a:r>
                        <a:rPr lang="it-IT" sz="1200" u="none" strike="noStrike" dirty="0">
                          <a:effectLst/>
                        </a:rPr>
                        <a:t>-Moscato</a:t>
                      </a:r>
                      <a:endParaRPr lang="it-IT" sz="1200" dirty="0">
                        <a:solidFill>
                          <a:schemeClr val="tx1"/>
                        </a:solidFill>
                        <a:effectLst/>
                      </a:endParaRPr>
                    </a:p>
                  </a:txBody>
                  <a:tcPr marL="51215" marR="51215" marT="51215" marB="51215">
                    <a:lnL w="12700" cap="flat" cmpd="sng" algn="ctr">
                      <a:solidFill>
                        <a:schemeClr val="tx1">
                          <a:lumMod val="95000"/>
                        </a:schemeClr>
                      </a:solidFill>
                      <a:prstDash val="solid"/>
                      <a:round/>
                      <a:headEnd type="none" w="med" len="med"/>
                      <a:tailEnd type="none" w="med" len="med"/>
                    </a:lnL>
                    <a:lnR w="12700" cap="flat" cmpd="sng" algn="ctr">
                      <a:solidFill>
                        <a:schemeClr val="tx1">
                          <a:lumMod val="95000"/>
                        </a:schemeClr>
                      </a:solidFill>
                      <a:prstDash val="solid"/>
                      <a:round/>
                      <a:headEnd type="none" w="med" len="med"/>
                      <a:tailEnd type="none" w="med" len="med"/>
                    </a:lnR>
                    <a:lnT w="12700" cap="flat" cmpd="sng" algn="ctr">
                      <a:solidFill>
                        <a:schemeClr val="tx1">
                          <a:lumMod val="95000"/>
                        </a:schemeClr>
                      </a:solidFill>
                      <a:prstDash val="solid"/>
                      <a:round/>
                      <a:headEnd type="none" w="med" len="med"/>
                      <a:tailEnd type="none" w="med" len="med"/>
                    </a:lnT>
                    <a:lnB w="12700" cap="flat" cmpd="sng" algn="ctr">
                      <a:solidFill>
                        <a:schemeClr val="tx1">
                          <a:lumMod val="95000"/>
                        </a:schemeClr>
                      </a:solidFill>
                      <a:prstDash val="solid"/>
                      <a:round/>
                      <a:headEnd type="none" w="med" len="med"/>
                      <a:tailEnd type="none" w="med" len="med"/>
                    </a:lnB>
                    <a:solidFill>
                      <a:schemeClr val="accent1">
                        <a:lumMod val="50000"/>
                      </a:schemeClr>
                    </a:solidFill>
                  </a:tcPr>
                </a:tc>
                <a:tc>
                  <a:txBody>
                    <a:bodyPr/>
                    <a:lstStyle/>
                    <a:p>
                      <a:pPr algn="just" rtl="0" fontAlgn="t">
                        <a:spcBef>
                          <a:spcPts val="0"/>
                        </a:spcBef>
                        <a:spcAft>
                          <a:spcPts val="0"/>
                        </a:spcAft>
                      </a:pPr>
                      <a:r>
                        <a:rPr lang="it-IT" sz="1200" u="none" strike="noStrike">
                          <a:effectLst/>
                        </a:rPr>
                        <a:t>appalti-traffico di rifiuti-furto</a:t>
                      </a:r>
                      <a:endParaRPr lang="it-IT" sz="1200">
                        <a:solidFill>
                          <a:schemeClr val="tx1"/>
                        </a:solidFill>
                        <a:effectLst/>
                      </a:endParaRPr>
                    </a:p>
                  </a:txBody>
                  <a:tcPr marL="51215" marR="51215" marT="51215" marB="51215">
                    <a:lnL w="12700" cap="flat" cmpd="sng" algn="ctr">
                      <a:solidFill>
                        <a:schemeClr val="tx1">
                          <a:lumMod val="95000"/>
                        </a:schemeClr>
                      </a:solidFill>
                      <a:prstDash val="solid"/>
                      <a:round/>
                      <a:headEnd type="none" w="med" len="med"/>
                      <a:tailEnd type="none" w="med" len="med"/>
                    </a:lnL>
                    <a:lnR w="12700" cap="flat" cmpd="sng" algn="ctr">
                      <a:solidFill>
                        <a:schemeClr val="tx1">
                          <a:lumMod val="95000"/>
                        </a:schemeClr>
                      </a:solidFill>
                      <a:prstDash val="solid"/>
                      <a:round/>
                      <a:headEnd type="none" w="med" len="med"/>
                      <a:tailEnd type="none" w="med" len="med"/>
                    </a:lnR>
                    <a:lnT w="12700" cap="flat" cmpd="sng" algn="ctr">
                      <a:solidFill>
                        <a:schemeClr val="tx1">
                          <a:lumMod val="95000"/>
                        </a:schemeClr>
                      </a:solidFill>
                      <a:prstDash val="solid"/>
                      <a:round/>
                      <a:headEnd type="none" w="med" len="med"/>
                      <a:tailEnd type="none" w="med" len="med"/>
                    </a:lnT>
                    <a:lnB w="12700" cap="flat" cmpd="sng" algn="ctr">
                      <a:solidFill>
                        <a:schemeClr val="tx1">
                          <a:lumMod val="95000"/>
                        </a:schemeClr>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xmlns="" val="4113331402"/>
                  </a:ext>
                </a:extLst>
              </a:tr>
              <a:tr h="544931">
                <a:tc>
                  <a:txBody>
                    <a:bodyPr/>
                    <a:lstStyle/>
                    <a:p>
                      <a:pPr algn="just" rtl="0" fontAlgn="t">
                        <a:spcBef>
                          <a:spcPts val="0"/>
                        </a:spcBef>
                        <a:spcAft>
                          <a:spcPts val="0"/>
                        </a:spcAft>
                      </a:pPr>
                      <a:r>
                        <a:rPr lang="it-IT" sz="1200" u="none" strike="noStrike" dirty="0">
                          <a:effectLst/>
                        </a:rPr>
                        <a:t>Giussano</a:t>
                      </a:r>
                      <a:endParaRPr lang="it-IT" sz="1200" dirty="0">
                        <a:solidFill>
                          <a:schemeClr val="tx1"/>
                        </a:solidFill>
                        <a:effectLst/>
                      </a:endParaRPr>
                    </a:p>
                  </a:txBody>
                  <a:tcPr marL="51215" marR="51215" marT="51215" marB="51215">
                    <a:lnL w="12700" cap="flat" cmpd="sng" algn="ctr">
                      <a:solidFill>
                        <a:schemeClr val="tx1">
                          <a:lumMod val="95000"/>
                        </a:schemeClr>
                      </a:solidFill>
                      <a:prstDash val="solid"/>
                      <a:round/>
                      <a:headEnd type="none" w="med" len="med"/>
                      <a:tailEnd type="none" w="med" len="med"/>
                    </a:lnL>
                    <a:lnR w="12700" cap="flat" cmpd="sng" algn="ctr">
                      <a:solidFill>
                        <a:schemeClr val="tx1">
                          <a:lumMod val="95000"/>
                        </a:schemeClr>
                      </a:solidFill>
                      <a:prstDash val="solid"/>
                      <a:round/>
                      <a:headEnd type="none" w="med" len="med"/>
                      <a:tailEnd type="none" w="med" len="med"/>
                    </a:lnR>
                    <a:lnT w="12700" cap="flat" cmpd="sng" algn="ctr">
                      <a:solidFill>
                        <a:schemeClr val="tx1">
                          <a:lumMod val="95000"/>
                        </a:schemeClr>
                      </a:solidFill>
                      <a:prstDash val="solid"/>
                      <a:round/>
                      <a:headEnd type="none" w="med" len="med"/>
                      <a:tailEnd type="none" w="med" len="med"/>
                    </a:lnT>
                    <a:lnB w="12700" cap="flat" cmpd="sng" algn="ctr">
                      <a:solidFill>
                        <a:schemeClr val="tx1">
                          <a:lumMod val="95000"/>
                        </a:schemeClr>
                      </a:solidFill>
                      <a:prstDash val="solid"/>
                      <a:round/>
                      <a:headEnd type="none" w="med" len="med"/>
                      <a:tailEnd type="none" w="med" len="med"/>
                    </a:lnB>
                    <a:solidFill>
                      <a:schemeClr val="accent1">
                        <a:lumMod val="50000"/>
                      </a:schemeClr>
                    </a:solidFill>
                  </a:tcPr>
                </a:tc>
                <a:tc>
                  <a:txBody>
                    <a:bodyPr/>
                    <a:lstStyle/>
                    <a:p>
                      <a:pPr algn="just" rtl="0" fontAlgn="t">
                        <a:spcBef>
                          <a:spcPts val="0"/>
                        </a:spcBef>
                        <a:spcAft>
                          <a:spcPts val="0"/>
                        </a:spcAft>
                      </a:pPr>
                      <a:r>
                        <a:rPr lang="it-IT" sz="1200" u="none" strike="noStrike" dirty="0" err="1">
                          <a:effectLst/>
                        </a:rPr>
                        <a:t>Gallace</a:t>
                      </a:r>
                      <a:r>
                        <a:rPr lang="it-IT" sz="1200" u="none" strike="noStrike" dirty="0">
                          <a:effectLst/>
                        </a:rPr>
                        <a:t>-Novella</a:t>
                      </a:r>
                      <a:endParaRPr lang="it-IT" sz="1200" dirty="0">
                        <a:solidFill>
                          <a:schemeClr val="tx1"/>
                        </a:solidFill>
                        <a:effectLst/>
                      </a:endParaRPr>
                    </a:p>
                  </a:txBody>
                  <a:tcPr marL="51215" marR="51215" marT="51215" marB="51215">
                    <a:lnL w="12700" cap="flat" cmpd="sng" algn="ctr">
                      <a:solidFill>
                        <a:schemeClr val="tx1">
                          <a:lumMod val="95000"/>
                        </a:schemeClr>
                      </a:solidFill>
                      <a:prstDash val="solid"/>
                      <a:round/>
                      <a:headEnd type="none" w="med" len="med"/>
                      <a:tailEnd type="none" w="med" len="med"/>
                    </a:lnL>
                    <a:lnR w="12700" cap="flat" cmpd="sng" algn="ctr">
                      <a:solidFill>
                        <a:schemeClr val="tx1">
                          <a:lumMod val="95000"/>
                        </a:schemeClr>
                      </a:solidFill>
                      <a:prstDash val="solid"/>
                      <a:round/>
                      <a:headEnd type="none" w="med" len="med"/>
                      <a:tailEnd type="none" w="med" len="med"/>
                    </a:lnR>
                    <a:lnT w="12700" cap="flat" cmpd="sng" algn="ctr">
                      <a:solidFill>
                        <a:schemeClr val="tx1">
                          <a:lumMod val="95000"/>
                        </a:schemeClr>
                      </a:solidFill>
                      <a:prstDash val="solid"/>
                      <a:round/>
                      <a:headEnd type="none" w="med" len="med"/>
                      <a:tailEnd type="none" w="med" len="med"/>
                    </a:lnT>
                    <a:lnB w="12700" cap="flat" cmpd="sng" algn="ctr">
                      <a:solidFill>
                        <a:schemeClr val="tx1">
                          <a:lumMod val="95000"/>
                        </a:schemeClr>
                      </a:solidFill>
                      <a:prstDash val="solid"/>
                      <a:round/>
                      <a:headEnd type="none" w="med" len="med"/>
                      <a:tailEnd type="none" w="med" len="med"/>
                    </a:lnB>
                    <a:solidFill>
                      <a:schemeClr val="accent1">
                        <a:lumMod val="50000"/>
                      </a:schemeClr>
                    </a:solidFill>
                  </a:tcPr>
                </a:tc>
                <a:tc>
                  <a:txBody>
                    <a:bodyPr/>
                    <a:lstStyle/>
                    <a:p>
                      <a:pPr fontAlgn="t"/>
                      <a:r>
                        <a:rPr lang="it-IT" sz="1200" dirty="0">
                          <a:effectLst/>
                        </a:rPr>
                        <a:t/>
                      </a:r>
                      <a:br>
                        <a:rPr lang="it-IT" sz="1200" dirty="0">
                          <a:effectLst/>
                        </a:rPr>
                      </a:br>
                      <a:endParaRPr lang="it-IT" sz="1200" dirty="0">
                        <a:solidFill>
                          <a:schemeClr val="tx1"/>
                        </a:solidFill>
                        <a:effectLst/>
                      </a:endParaRPr>
                    </a:p>
                  </a:txBody>
                  <a:tcPr marL="51215" marR="51215" marT="51215" marB="51215">
                    <a:lnL w="12700" cap="flat" cmpd="sng" algn="ctr">
                      <a:solidFill>
                        <a:schemeClr val="tx1">
                          <a:lumMod val="95000"/>
                        </a:schemeClr>
                      </a:solidFill>
                      <a:prstDash val="solid"/>
                      <a:round/>
                      <a:headEnd type="none" w="med" len="med"/>
                      <a:tailEnd type="none" w="med" len="med"/>
                    </a:lnL>
                    <a:lnR w="12700" cap="flat" cmpd="sng" algn="ctr">
                      <a:solidFill>
                        <a:schemeClr val="tx1">
                          <a:lumMod val="95000"/>
                        </a:schemeClr>
                      </a:solidFill>
                      <a:prstDash val="solid"/>
                      <a:round/>
                      <a:headEnd type="none" w="med" len="med"/>
                      <a:tailEnd type="none" w="med" len="med"/>
                    </a:lnR>
                    <a:lnT w="12700" cap="flat" cmpd="sng" algn="ctr">
                      <a:solidFill>
                        <a:schemeClr val="tx1">
                          <a:lumMod val="95000"/>
                        </a:schemeClr>
                      </a:solidFill>
                      <a:prstDash val="solid"/>
                      <a:round/>
                      <a:headEnd type="none" w="med" len="med"/>
                      <a:tailEnd type="none" w="med" len="med"/>
                    </a:lnT>
                    <a:lnB w="12700" cap="flat" cmpd="sng" algn="ctr">
                      <a:solidFill>
                        <a:schemeClr val="tx1">
                          <a:lumMod val="95000"/>
                        </a:schemeClr>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xmlns="" val="3399619505"/>
                  </a:ext>
                </a:extLst>
              </a:tr>
              <a:tr h="574559">
                <a:tc>
                  <a:txBody>
                    <a:bodyPr/>
                    <a:lstStyle/>
                    <a:p>
                      <a:pPr algn="just" rtl="0" fontAlgn="t">
                        <a:spcBef>
                          <a:spcPts val="0"/>
                        </a:spcBef>
                        <a:spcAft>
                          <a:spcPts val="0"/>
                        </a:spcAft>
                      </a:pPr>
                      <a:r>
                        <a:rPr lang="it-IT" sz="1200" u="none" strike="noStrike">
                          <a:effectLst/>
                        </a:rPr>
                        <a:t>Lentate sul Seveso</a:t>
                      </a:r>
                      <a:endParaRPr lang="it-IT" sz="1200">
                        <a:solidFill>
                          <a:schemeClr val="tx1"/>
                        </a:solidFill>
                        <a:effectLst/>
                      </a:endParaRPr>
                    </a:p>
                  </a:txBody>
                  <a:tcPr marL="51215" marR="51215" marT="51215" marB="51215">
                    <a:lnL w="12700" cap="flat" cmpd="sng" algn="ctr">
                      <a:solidFill>
                        <a:schemeClr val="tx1">
                          <a:lumMod val="95000"/>
                        </a:schemeClr>
                      </a:solidFill>
                      <a:prstDash val="solid"/>
                      <a:round/>
                      <a:headEnd type="none" w="med" len="med"/>
                      <a:tailEnd type="none" w="med" len="med"/>
                    </a:lnL>
                    <a:lnR w="12700" cap="flat" cmpd="sng" algn="ctr">
                      <a:solidFill>
                        <a:schemeClr val="tx1">
                          <a:lumMod val="95000"/>
                        </a:schemeClr>
                      </a:solidFill>
                      <a:prstDash val="solid"/>
                      <a:round/>
                      <a:headEnd type="none" w="med" len="med"/>
                      <a:tailEnd type="none" w="med" len="med"/>
                    </a:lnR>
                    <a:lnT w="12700" cap="flat" cmpd="sng" algn="ctr">
                      <a:solidFill>
                        <a:schemeClr val="tx1">
                          <a:lumMod val="95000"/>
                        </a:schemeClr>
                      </a:solidFill>
                      <a:prstDash val="solid"/>
                      <a:round/>
                      <a:headEnd type="none" w="med" len="med"/>
                      <a:tailEnd type="none" w="med" len="med"/>
                    </a:lnT>
                    <a:lnB w="12700" cap="flat" cmpd="sng" algn="ctr">
                      <a:solidFill>
                        <a:schemeClr val="tx1">
                          <a:lumMod val="95000"/>
                        </a:schemeClr>
                      </a:solidFill>
                      <a:prstDash val="solid"/>
                      <a:round/>
                      <a:headEnd type="none" w="med" len="med"/>
                      <a:tailEnd type="none" w="med" len="med"/>
                    </a:lnB>
                    <a:solidFill>
                      <a:schemeClr val="accent1">
                        <a:lumMod val="50000"/>
                      </a:schemeClr>
                    </a:solidFill>
                  </a:tcPr>
                </a:tc>
                <a:tc>
                  <a:txBody>
                    <a:bodyPr/>
                    <a:lstStyle/>
                    <a:p>
                      <a:pPr algn="just" rtl="0" fontAlgn="t">
                        <a:spcBef>
                          <a:spcPts val="0"/>
                        </a:spcBef>
                        <a:spcAft>
                          <a:spcPts val="0"/>
                        </a:spcAft>
                      </a:pPr>
                      <a:r>
                        <a:rPr lang="it-IT" sz="1200" u="none" strike="noStrike" dirty="0">
                          <a:effectLst/>
                        </a:rPr>
                        <a:t>Mazzaferro</a:t>
                      </a:r>
                      <a:endParaRPr lang="it-IT" sz="1200" dirty="0">
                        <a:solidFill>
                          <a:schemeClr val="tx1"/>
                        </a:solidFill>
                        <a:effectLst/>
                      </a:endParaRPr>
                    </a:p>
                  </a:txBody>
                  <a:tcPr marL="51215" marR="51215" marT="51215" marB="51215">
                    <a:lnL w="12700" cap="flat" cmpd="sng" algn="ctr">
                      <a:solidFill>
                        <a:schemeClr val="tx1">
                          <a:lumMod val="95000"/>
                        </a:schemeClr>
                      </a:solidFill>
                      <a:prstDash val="solid"/>
                      <a:round/>
                      <a:headEnd type="none" w="med" len="med"/>
                      <a:tailEnd type="none" w="med" len="med"/>
                    </a:lnL>
                    <a:lnR w="12700" cap="flat" cmpd="sng" algn="ctr">
                      <a:solidFill>
                        <a:schemeClr val="tx1">
                          <a:lumMod val="95000"/>
                        </a:schemeClr>
                      </a:solidFill>
                      <a:prstDash val="solid"/>
                      <a:round/>
                      <a:headEnd type="none" w="med" len="med"/>
                      <a:tailEnd type="none" w="med" len="med"/>
                    </a:lnR>
                    <a:lnT w="12700" cap="flat" cmpd="sng" algn="ctr">
                      <a:solidFill>
                        <a:schemeClr val="tx1">
                          <a:lumMod val="95000"/>
                        </a:schemeClr>
                      </a:solidFill>
                      <a:prstDash val="solid"/>
                      <a:round/>
                      <a:headEnd type="none" w="med" len="med"/>
                      <a:tailEnd type="none" w="med" len="med"/>
                    </a:lnT>
                    <a:lnB w="12700" cap="flat" cmpd="sng" algn="ctr">
                      <a:solidFill>
                        <a:schemeClr val="tx1">
                          <a:lumMod val="95000"/>
                        </a:schemeClr>
                      </a:solidFill>
                      <a:prstDash val="solid"/>
                      <a:round/>
                      <a:headEnd type="none" w="med" len="med"/>
                      <a:tailEnd type="none" w="med" len="med"/>
                    </a:lnB>
                    <a:solidFill>
                      <a:schemeClr val="accent1">
                        <a:lumMod val="50000"/>
                      </a:schemeClr>
                    </a:solidFill>
                  </a:tcPr>
                </a:tc>
                <a:tc>
                  <a:txBody>
                    <a:bodyPr/>
                    <a:lstStyle/>
                    <a:p>
                      <a:pPr fontAlgn="t"/>
                      <a:r>
                        <a:rPr lang="it-IT" sz="1200" dirty="0">
                          <a:effectLst/>
                        </a:rPr>
                        <a:t/>
                      </a:r>
                      <a:br>
                        <a:rPr lang="it-IT" sz="1200" dirty="0">
                          <a:effectLst/>
                        </a:rPr>
                      </a:br>
                      <a:endParaRPr lang="it-IT" sz="1200" dirty="0">
                        <a:solidFill>
                          <a:schemeClr val="tx1"/>
                        </a:solidFill>
                        <a:effectLst/>
                      </a:endParaRPr>
                    </a:p>
                  </a:txBody>
                  <a:tcPr marL="51215" marR="51215" marT="51215" marB="51215">
                    <a:lnL w="12700" cap="flat" cmpd="sng" algn="ctr">
                      <a:solidFill>
                        <a:schemeClr val="tx1">
                          <a:lumMod val="95000"/>
                        </a:schemeClr>
                      </a:solidFill>
                      <a:prstDash val="solid"/>
                      <a:round/>
                      <a:headEnd type="none" w="med" len="med"/>
                      <a:tailEnd type="none" w="med" len="med"/>
                    </a:lnL>
                    <a:lnR w="12700" cap="flat" cmpd="sng" algn="ctr">
                      <a:solidFill>
                        <a:schemeClr val="tx1">
                          <a:lumMod val="95000"/>
                        </a:schemeClr>
                      </a:solidFill>
                      <a:prstDash val="solid"/>
                      <a:round/>
                      <a:headEnd type="none" w="med" len="med"/>
                      <a:tailEnd type="none" w="med" len="med"/>
                    </a:lnR>
                    <a:lnT w="12700" cap="flat" cmpd="sng" algn="ctr">
                      <a:solidFill>
                        <a:schemeClr val="tx1">
                          <a:lumMod val="95000"/>
                        </a:schemeClr>
                      </a:solidFill>
                      <a:prstDash val="solid"/>
                      <a:round/>
                      <a:headEnd type="none" w="med" len="med"/>
                      <a:tailEnd type="none" w="med" len="med"/>
                    </a:lnT>
                    <a:lnB w="12700" cap="flat" cmpd="sng" algn="ctr">
                      <a:solidFill>
                        <a:schemeClr val="tx1">
                          <a:lumMod val="95000"/>
                        </a:schemeClr>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xmlns="" val="2420544143"/>
                  </a:ext>
                </a:extLst>
              </a:tr>
              <a:tr h="544931">
                <a:tc>
                  <a:txBody>
                    <a:bodyPr/>
                    <a:lstStyle/>
                    <a:p>
                      <a:pPr algn="just" rtl="0" fontAlgn="t">
                        <a:spcBef>
                          <a:spcPts val="0"/>
                        </a:spcBef>
                        <a:spcAft>
                          <a:spcPts val="0"/>
                        </a:spcAft>
                      </a:pPr>
                      <a:r>
                        <a:rPr lang="it-IT" sz="1200" u="none" strike="noStrike">
                          <a:effectLst/>
                        </a:rPr>
                        <a:t>Limbiate</a:t>
                      </a:r>
                      <a:endParaRPr lang="it-IT" sz="1200">
                        <a:solidFill>
                          <a:schemeClr val="tx1"/>
                        </a:solidFill>
                        <a:effectLst/>
                      </a:endParaRPr>
                    </a:p>
                  </a:txBody>
                  <a:tcPr marL="51215" marR="51215" marT="51215" marB="51215">
                    <a:lnL w="12700" cap="flat" cmpd="sng" algn="ctr">
                      <a:solidFill>
                        <a:schemeClr val="tx1">
                          <a:lumMod val="95000"/>
                        </a:schemeClr>
                      </a:solidFill>
                      <a:prstDash val="solid"/>
                      <a:round/>
                      <a:headEnd type="none" w="med" len="med"/>
                      <a:tailEnd type="none" w="med" len="med"/>
                    </a:lnL>
                    <a:lnR w="12700" cap="flat" cmpd="sng" algn="ctr">
                      <a:solidFill>
                        <a:schemeClr val="tx1">
                          <a:lumMod val="95000"/>
                        </a:schemeClr>
                      </a:solidFill>
                      <a:prstDash val="solid"/>
                      <a:round/>
                      <a:headEnd type="none" w="med" len="med"/>
                      <a:tailEnd type="none" w="med" len="med"/>
                    </a:lnR>
                    <a:lnT w="12700" cap="flat" cmpd="sng" algn="ctr">
                      <a:solidFill>
                        <a:schemeClr val="tx1">
                          <a:lumMod val="95000"/>
                        </a:schemeClr>
                      </a:solidFill>
                      <a:prstDash val="solid"/>
                      <a:round/>
                      <a:headEnd type="none" w="med" len="med"/>
                      <a:tailEnd type="none" w="med" len="med"/>
                    </a:lnT>
                    <a:lnB w="12700" cap="flat" cmpd="sng" algn="ctr">
                      <a:solidFill>
                        <a:schemeClr val="tx1">
                          <a:lumMod val="95000"/>
                        </a:schemeClr>
                      </a:solidFill>
                      <a:prstDash val="solid"/>
                      <a:round/>
                      <a:headEnd type="none" w="med" len="med"/>
                      <a:tailEnd type="none" w="med" len="med"/>
                    </a:lnB>
                    <a:solidFill>
                      <a:schemeClr val="accent1">
                        <a:lumMod val="50000"/>
                      </a:schemeClr>
                    </a:solidFill>
                  </a:tcPr>
                </a:tc>
                <a:tc>
                  <a:txBody>
                    <a:bodyPr/>
                    <a:lstStyle/>
                    <a:p>
                      <a:pPr algn="just" rtl="0" fontAlgn="t">
                        <a:spcBef>
                          <a:spcPts val="0"/>
                        </a:spcBef>
                        <a:spcAft>
                          <a:spcPts val="0"/>
                        </a:spcAft>
                      </a:pPr>
                      <a:r>
                        <a:rPr lang="it-IT" sz="1200" u="none" strike="noStrike" dirty="0" err="1">
                          <a:effectLst/>
                        </a:rPr>
                        <a:t>Iamonte</a:t>
                      </a:r>
                      <a:endParaRPr lang="it-IT" sz="1200" dirty="0">
                        <a:solidFill>
                          <a:schemeClr val="tx1"/>
                        </a:solidFill>
                        <a:effectLst/>
                      </a:endParaRPr>
                    </a:p>
                  </a:txBody>
                  <a:tcPr marL="51215" marR="51215" marT="51215" marB="51215">
                    <a:lnL w="12700" cap="flat" cmpd="sng" algn="ctr">
                      <a:solidFill>
                        <a:schemeClr val="tx1">
                          <a:lumMod val="95000"/>
                        </a:schemeClr>
                      </a:solidFill>
                      <a:prstDash val="solid"/>
                      <a:round/>
                      <a:headEnd type="none" w="med" len="med"/>
                      <a:tailEnd type="none" w="med" len="med"/>
                    </a:lnL>
                    <a:lnR w="12700" cap="flat" cmpd="sng" algn="ctr">
                      <a:solidFill>
                        <a:schemeClr val="tx1">
                          <a:lumMod val="95000"/>
                        </a:schemeClr>
                      </a:solidFill>
                      <a:prstDash val="solid"/>
                      <a:round/>
                      <a:headEnd type="none" w="med" len="med"/>
                      <a:tailEnd type="none" w="med" len="med"/>
                    </a:lnR>
                    <a:lnT w="12700" cap="flat" cmpd="sng" algn="ctr">
                      <a:solidFill>
                        <a:schemeClr val="tx1">
                          <a:lumMod val="95000"/>
                        </a:schemeClr>
                      </a:solidFill>
                      <a:prstDash val="solid"/>
                      <a:round/>
                      <a:headEnd type="none" w="med" len="med"/>
                      <a:tailEnd type="none" w="med" len="med"/>
                    </a:lnT>
                    <a:lnB w="12700" cap="flat" cmpd="sng" algn="ctr">
                      <a:solidFill>
                        <a:schemeClr val="tx1">
                          <a:lumMod val="95000"/>
                        </a:schemeClr>
                      </a:solidFill>
                      <a:prstDash val="solid"/>
                      <a:round/>
                      <a:headEnd type="none" w="med" len="med"/>
                      <a:tailEnd type="none" w="med" len="med"/>
                    </a:lnB>
                    <a:solidFill>
                      <a:schemeClr val="accent1">
                        <a:lumMod val="50000"/>
                      </a:schemeClr>
                    </a:solidFill>
                  </a:tcPr>
                </a:tc>
                <a:tc>
                  <a:txBody>
                    <a:bodyPr/>
                    <a:lstStyle/>
                    <a:p>
                      <a:pPr fontAlgn="t"/>
                      <a:r>
                        <a:rPr lang="it-IT" sz="1200" dirty="0">
                          <a:effectLst/>
                        </a:rPr>
                        <a:t/>
                      </a:r>
                      <a:br>
                        <a:rPr lang="it-IT" sz="1200" dirty="0">
                          <a:effectLst/>
                        </a:rPr>
                      </a:br>
                      <a:endParaRPr lang="it-IT" sz="1200" dirty="0">
                        <a:solidFill>
                          <a:schemeClr val="tx1"/>
                        </a:solidFill>
                        <a:effectLst/>
                      </a:endParaRPr>
                    </a:p>
                  </a:txBody>
                  <a:tcPr marL="51215" marR="51215" marT="51215" marB="51215">
                    <a:lnL w="12700" cap="flat" cmpd="sng" algn="ctr">
                      <a:solidFill>
                        <a:schemeClr val="tx1">
                          <a:lumMod val="95000"/>
                        </a:schemeClr>
                      </a:solidFill>
                      <a:prstDash val="solid"/>
                      <a:round/>
                      <a:headEnd type="none" w="med" len="med"/>
                      <a:tailEnd type="none" w="med" len="med"/>
                    </a:lnL>
                    <a:lnR w="12700" cap="flat" cmpd="sng" algn="ctr">
                      <a:solidFill>
                        <a:schemeClr val="tx1">
                          <a:lumMod val="95000"/>
                        </a:schemeClr>
                      </a:solidFill>
                      <a:prstDash val="solid"/>
                      <a:round/>
                      <a:headEnd type="none" w="med" len="med"/>
                      <a:tailEnd type="none" w="med" len="med"/>
                    </a:lnR>
                    <a:lnT w="12700" cap="flat" cmpd="sng" algn="ctr">
                      <a:solidFill>
                        <a:schemeClr val="tx1">
                          <a:lumMod val="95000"/>
                        </a:schemeClr>
                      </a:solidFill>
                      <a:prstDash val="solid"/>
                      <a:round/>
                      <a:headEnd type="none" w="med" len="med"/>
                      <a:tailEnd type="none" w="med" len="med"/>
                    </a:lnT>
                    <a:lnB w="12700" cap="flat" cmpd="sng" algn="ctr">
                      <a:solidFill>
                        <a:schemeClr val="tx1">
                          <a:lumMod val="95000"/>
                        </a:schemeClr>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xmlns="" val="1490890493"/>
                  </a:ext>
                </a:extLst>
              </a:tr>
              <a:tr h="544931">
                <a:tc>
                  <a:txBody>
                    <a:bodyPr/>
                    <a:lstStyle/>
                    <a:p>
                      <a:pPr algn="just" rtl="0" fontAlgn="t">
                        <a:spcBef>
                          <a:spcPts val="0"/>
                        </a:spcBef>
                        <a:spcAft>
                          <a:spcPts val="0"/>
                        </a:spcAft>
                      </a:pPr>
                      <a:r>
                        <a:rPr lang="it-IT" sz="1200" u="none" strike="noStrike">
                          <a:effectLst/>
                        </a:rPr>
                        <a:t>Muggiò</a:t>
                      </a:r>
                      <a:endParaRPr lang="it-IT" sz="1200">
                        <a:solidFill>
                          <a:schemeClr val="tx1"/>
                        </a:solidFill>
                        <a:effectLst/>
                      </a:endParaRPr>
                    </a:p>
                  </a:txBody>
                  <a:tcPr marL="51215" marR="51215" marT="51215" marB="51215">
                    <a:lnL w="12700" cap="flat" cmpd="sng" algn="ctr">
                      <a:solidFill>
                        <a:schemeClr val="tx1">
                          <a:lumMod val="95000"/>
                        </a:schemeClr>
                      </a:solidFill>
                      <a:prstDash val="solid"/>
                      <a:round/>
                      <a:headEnd type="none" w="med" len="med"/>
                      <a:tailEnd type="none" w="med" len="med"/>
                    </a:lnL>
                    <a:lnR w="12700" cap="flat" cmpd="sng" algn="ctr">
                      <a:solidFill>
                        <a:schemeClr val="tx1">
                          <a:lumMod val="95000"/>
                        </a:schemeClr>
                      </a:solidFill>
                      <a:prstDash val="solid"/>
                      <a:round/>
                      <a:headEnd type="none" w="med" len="med"/>
                      <a:tailEnd type="none" w="med" len="med"/>
                    </a:lnR>
                    <a:lnT w="12700" cap="flat" cmpd="sng" algn="ctr">
                      <a:solidFill>
                        <a:schemeClr val="tx1">
                          <a:lumMod val="95000"/>
                        </a:schemeClr>
                      </a:solidFill>
                      <a:prstDash val="solid"/>
                      <a:round/>
                      <a:headEnd type="none" w="med" len="med"/>
                      <a:tailEnd type="none" w="med" len="med"/>
                    </a:lnT>
                    <a:lnB w="12700" cap="flat" cmpd="sng" algn="ctr">
                      <a:solidFill>
                        <a:schemeClr val="tx1">
                          <a:lumMod val="95000"/>
                        </a:schemeClr>
                      </a:solidFill>
                      <a:prstDash val="solid"/>
                      <a:round/>
                      <a:headEnd type="none" w="med" len="med"/>
                      <a:tailEnd type="none" w="med" len="med"/>
                    </a:lnB>
                    <a:solidFill>
                      <a:schemeClr val="accent1">
                        <a:lumMod val="50000"/>
                      </a:schemeClr>
                    </a:solidFill>
                  </a:tcPr>
                </a:tc>
                <a:tc>
                  <a:txBody>
                    <a:bodyPr/>
                    <a:lstStyle/>
                    <a:p>
                      <a:pPr fontAlgn="t"/>
                      <a:r>
                        <a:rPr lang="it-IT" sz="1200">
                          <a:effectLst/>
                        </a:rPr>
                        <a:t/>
                      </a:r>
                      <a:br>
                        <a:rPr lang="it-IT" sz="1200">
                          <a:effectLst/>
                        </a:rPr>
                      </a:br>
                      <a:endParaRPr lang="it-IT" sz="1200">
                        <a:solidFill>
                          <a:schemeClr val="tx1"/>
                        </a:solidFill>
                        <a:effectLst/>
                      </a:endParaRPr>
                    </a:p>
                  </a:txBody>
                  <a:tcPr marL="51215" marR="51215" marT="51215" marB="51215">
                    <a:lnL w="12700" cap="flat" cmpd="sng" algn="ctr">
                      <a:solidFill>
                        <a:schemeClr val="tx1">
                          <a:lumMod val="95000"/>
                        </a:schemeClr>
                      </a:solidFill>
                      <a:prstDash val="solid"/>
                      <a:round/>
                      <a:headEnd type="none" w="med" len="med"/>
                      <a:tailEnd type="none" w="med" len="med"/>
                    </a:lnL>
                    <a:lnR w="12700" cap="flat" cmpd="sng" algn="ctr">
                      <a:solidFill>
                        <a:schemeClr val="tx1">
                          <a:lumMod val="95000"/>
                        </a:schemeClr>
                      </a:solidFill>
                      <a:prstDash val="solid"/>
                      <a:round/>
                      <a:headEnd type="none" w="med" len="med"/>
                      <a:tailEnd type="none" w="med" len="med"/>
                    </a:lnR>
                    <a:lnT w="12700" cap="flat" cmpd="sng" algn="ctr">
                      <a:solidFill>
                        <a:schemeClr val="tx1">
                          <a:lumMod val="95000"/>
                        </a:schemeClr>
                      </a:solidFill>
                      <a:prstDash val="solid"/>
                      <a:round/>
                      <a:headEnd type="none" w="med" len="med"/>
                      <a:tailEnd type="none" w="med" len="med"/>
                    </a:lnT>
                    <a:lnB w="12700" cap="flat" cmpd="sng" algn="ctr">
                      <a:solidFill>
                        <a:schemeClr val="tx1">
                          <a:lumMod val="95000"/>
                        </a:schemeClr>
                      </a:solidFill>
                      <a:prstDash val="solid"/>
                      <a:round/>
                      <a:headEnd type="none" w="med" len="med"/>
                      <a:tailEnd type="none" w="med" len="med"/>
                    </a:lnB>
                    <a:solidFill>
                      <a:schemeClr val="accent1">
                        <a:lumMod val="50000"/>
                      </a:schemeClr>
                    </a:solidFill>
                  </a:tcPr>
                </a:tc>
                <a:tc>
                  <a:txBody>
                    <a:bodyPr/>
                    <a:lstStyle/>
                    <a:p>
                      <a:pPr fontAlgn="t"/>
                      <a:r>
                        <a:rPr lang="it-IT" sz="1200" dirty="0">
                          <a:effectLst/>
                        </a:rPr>
                        <a:t/>
                      </a:r>
                      <a:br>
                        <a:rPr lang="it-IT" sz="1200" dirty="0">
                          <a:effectLst/>
                        </a:rPr>
                      </a:br>
                      <a:endParaRPr lang="it-IT" sz="1200" dirty="0">
                        <a:solidFill>
                          <a:schemeClr val="tx1"/>
                        </a:solidFill>
                        <a:effectLst/>
                      </a:endParaRPr>
                    </a:p>
                  </a:txBody>
                  <a:tcPr marL="51215" marR="51215" marT="51215" marB="51215">
                    <a:lnL w="12700" cap="flat" cmpd="sng" algn="ctr">
                      <a:solidFill>
                        <a:schemeClr val="tx1">
                          <a:lumMod val="95000"/>
                        </a:schemeClr>
                      </a:solidFill>
                      <a:prstDash val="solid"/>
                      <a:round/>
                      <a:headEnd type="none" w="med" len="med"/>
                      <a:tailEnd type="none" w="med" len="med"/>
                    </a:lnL>
                    <a:lnR w="12700" cap="flat" cmpd="sng" algn="ctr">
                      <a:solidFill>
                        <a:schemeClr val="tx1">
                          <a:lumMod val="95000"/>
                        </a:schemeClr>
                      </a:solidFill>
                      <a:prstDash val="solid"/>
                      <a:round/>
                      <a:headEnd type="none" w="med" len="med"/>
                      <a:tailEnd type="none" w="med" len="med"/>
                    </a:lnR>
                    <a:lnT w="12700" cap="flat" cmpd="sng" algn="ctr">
                      <a:solidFill>
                        <a:schemeClr val="tx1">
                          <a:lumMod val="95000"/>
                        </a:schemeClr>
                      </a:solidFill>
                      <a:prstDash val="solid"/>
                      <a:round/>
                      <a:headEnd type="none" w="med" len="med"/>
                      <a:tailEnd type="none" w="med" len="med"/>
                    </a:lnT>
                    <a:lnB w="12700" cap="flat" cmpd="sng" algn="ctr">
                      <a:solidFill>
                        <a:schemeClr val="tx1">
                          <a:lumMod val="95000"/>
                        </a:schemeClr>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xmlns="" val="3908414506"/>
                  </a:ext>
                </a:extLst>
              </a:tr>
              <a:tr h="471181">
                <a:tc>
                  <a:txBody>
                    <a:bodyPr/>
                    <a:lstStyle/>
                    <a:p>
                      <a:pPr algn="just" rtl="0" fontAlgn="t">
                        <a:spcBef>
                          <a:spcPts val="0"/>
                        </a:spcBef>
                        <a:spcAft>
                          <a:spcPts val="0"/>
                        </a:spcAft>
                      </a:pPr>
                      <a:r>
                        <a:rPr lang="it-IT" sz="1200" u="none" strike="noStrike" dirty="0">
                          <a:effectLst/>
                        </a:rPr>
                        <a:t>Seregno</a:t>
                      </a:r>
                      <a:endParaRPr lang="it-IT" sz="1200" dirty="0">
                        <a:solidFill>
                          <a:schemeClr val="tx1"/>
                        </a:solidFill>
                        <a:effectLst/>
                      </a:endParaRPr>
                    </a:p>
                  </a:txBody>
                  <a:tcPr marL="51215" marR="51215" marT="51215" marB="51215">
                    <a:lnL w="12700" cap="flat" cmpd="sng" algn="ctr">
                      <a:solidFill>
                        <a:schemeClr val="tx1">
                          <a:lumMod val="95000"/>
                        </a:schemeClr>
                      </a:solidFill>
                      <a:prstDash val="solid"/>
                      <a:round/>
                      <a:headEnd type="none" w="med" len="med"/>
                      <a:tailEnd type="none" w="med" len="med"/>
                    </a:lnL>
                    <a:lnR w="12700" cap="flat" cmpd="sng" algn="ctr">
                      <a:solidFill>
                        <a:schemeClr val="tx1">
                          <a:lumMod val="95000"/>
                        </a:schemeClr>
                      </a:solidFill>
                      <a:prstDash val="solid"/>
                      <a:round/>
                      <a:headEnd type="none" w="med" len="med"/>
                      <a:tailEnd type="none" w="med" len="med"/>
                    </a:lnR>
                    <a:lnT w="12700" cap="flat" cmpd="sng" algn="ctr">
                      <a:solidFill>
                        <a:schemeClr val="tx1">
                          <a:lumMod val="95000"/>
                        </a:schemeClr>
                      </a:solidFill>
                      <a:prstDash val="solid"/>
                      <a:round/>
                      <a:headEnd type="none" w="med" len="med"/>
                      <a:tailEnd type="none" w="med" len="med"/>
                    </a:lnT>
                    <a:lnB w="12700" cap="flat" cmpd="sng" algn="ctr">
                      <a:solidFill>
                        <a:schemeClr val="tx1">
                          <a:lumMod val="95000"/>
                        </a:schemeClr>
                      </a:solidFill>
                      <a:prstDash val="solid"/>
                      <a:round/>
                      <a:headEnd type="none" w="med" len="med"/>
                      <a:tailEnd type="none" w="med" len="med"/>
                    </a:lnB>
                    <a:solidFill>
                      <a:schemeClr val="accent1">
                        <a:lumMod val="50000"/>
                      </a:schemeClr>
                    </a:solidFill>
                  </a:tcPr>
                </a:tc>
                <a:tc>
                  <a:txBody>
                    <a:bodyPr/>
                    <a:lstStyle/>
                    <a:p>
                      <a:pPr algn="just" rtl="0" fontAlgn="t">
                        <a:spcBef>
                          <a:spcPts val="0"/>
                        </a:spcBef>
                        <a:spcAft>
                          <a:spcPts val="0"/>
                        </a:spcAft>
                      </a:pPr>
                      <a:r>
                        <a:rPr lang="it-IT" sz="1200" u="none" strike="noStrike">
                          <a:effectLst/>
                        </a:rPr>
                        <a:t>Cristello-Mancuso-Mazzaferro-Stagno</a:t>
                      </a:r>
                      <a:endParaRPr lang="it-IT" sz="1200">
                        <a:solidFill>
                          <a:schemeClr val="tx1"/>
                        </a:solidFill>
                        <a:effectLst/>
                      </a:endParaRPr>
                    </a:p>
                  </a:txBody>
                  <a:tcPr marL="51215" marR="51215" marT="51215" marB="51215">
                    <a:lnL w="12700" cap="flat" cmpd="sng" algn="ctr">
                      <a:solidFill>
                        <a:schemeClr val="tx1">
                          <a:lumMod val="95000"/>
                        </a:schemeClr>
                      </a:solidFill>
                      <a:prstDash val="solid"/>
                      <a:round/>
                      <a:headEnd type="none" w="med" len="med"/>
                      <a:tailEnd type="none" w="med" len="med"/>
                    </a:lnL>
                    <a:lnR w="12700" cap="flat" cmpd="sng" algn="ctr">
                      <a:solidFill>
                        <a:schemeClr val="tx1">
                          <a:lumMod val="95000"/>
                        </a:schemeClr>
                      </a:solidFill>
                      <a:prstDash val="solid"/>
                      <a:round/>
                      <a:headEnd type="none" w="med" len="med"/>
                      <a:tailEnd type="none" w="med" len="med"/>
                    </a:lnR>
                    <a:lnT w="12700" cap="flat" cmpd="sng" algn="ctr">
                      <a:solidFill>
                        <a:schemeClr val="tx1">
                          <a:lumMod val="95000"/>
                        </a:schemeClr>
                      </a:solidFill>
                      <a:prstDash val="solid"/>
                      <a:round/>
                      <a:headEnd type="none" w="med" len="med"/>
                      <a:tailEnd type="none" w="med" len="med"/>
                    </a:lnT>
                    <a:lnB w="12700" cap="flat" cmpd="sng" algn="ctr">
                      <a:solidFill>
                        <a:schemeClr val="tx1">
                          <a:lumMod val="95000"/>
                        </a:schemeClr>
                      </a:solidFill>
                      <a:prstDash val="solid"/>
                      <a:round/>
                      <a:headEnd type="none" w="med" len="med"/>
                      <a:tailEnd type="none" w="med" len="med"/>
                    </a:lnB>
                    <a:solidFill>
                      <a:schemeClr val="accent1">
                        <a:lumMod val="50000"/>
                      </a:schemeClr>
                    </a:solidFill>
                  </a:tcPr>
                </a:tc>
                <a:tc>
                  <a:txBody>
                    <a:bodyPr/>
                    <a:lstStyle/>
                    <a:p>
                      <a:pPr algn="just" rtl="0" fontAlgn="t">
                        <a:spcBef>
                          <a:spcPts val="0"/>
                        </a:spcBef>
                        <a:spcAft>
                          <a:spcPts val="0"/>
                        </a:spcAft>
                      </a:pPr>
                      <a:r>
                        <a:rPr lang="it-IT" sz="1200" u="none" strike="noStrike" dirty="0">
                          <a:effectLst/>
                        </a:rPr>
                        <a:t>estorsione-agenzia di sicurezza (buttafuori)- traffico di droga-voto di scambio</a:t>
                      </a:r>
                      <a:endParaRPr lang="it-IT" sz="1200" dirty="0">
                        <a:solidFill>
                          <a:schemeClr val="tx1"/>
                        </a:solidFill>
                        <a:effectLst/>
                      </a:endParaRPr>
                    </a:p>
                  </a:txBody>
                  <a:tcPr marL="51215" marR="51215" marT="51215" marB="51215">
                    <a:lnL w="12700" cap="flat" cmpd="sng" algn="ctr">
                      <a:solidFill>
                        <a:schemeClr val="tx1">
                          <a:lumMod val="95000"/>
                        </a:schemeClr>
                      </a:solidFill>
                      <a:prstDash val="solid"/>
                      <a:round/>
                      <a:headEnd type="none" w="med" len="med"/>
                      <a:tailEnd type="none" w="med" len="med"/>
                    </a:lnL>
                    <a:lnR w="12700" cap="flat" cmpd="sng" algn="ctr">
                      <a:solidFill>
                        <a:schemeClr val="tx1">
                          <a:lumMod val="95000"/>
                        </a:schemeClr>
                      </a:solidFill>
                      <a:prstDash val="solid"/>
                      <a:round/>
                      <a:headEnd type="none" w="med" len="med"/>
                      <a:tailEnd type="none" w="med" len="med"/>
                    </a:lnR>
                    <a:lnT w="12700" cap="flat" cmpd="sng" algn="ctr">
                      <a:solidFill>
                        <a:schemeClr val="tx1">
                          <a:lumMod val="95000"/>
                        </a:schemeClr>
                      </a:solidFill>
                      <a:prstDash val="solid"/>
                      <a:round/>
                      <a:headEnd type="none" w="med" len="med"/>
                      <a:tailEnd type="none" w="med" len="med"/>
                    </a:lnT>
                    <a:lnB w="12700" cap="flat" cmpd="sng" algn="ctr">
                      <a:solidFill>
                        <a:schemeClr val="tx1">
                          <a:lumMod val="95000"/>
                        </a:schemeClr>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xmlns="" val="1347749717"/>
                  </a:ext>
                </a:extLst>
              </a:tr>
              <a:tr h="225348">
                <a:tc>
                  <a:txBody>
                    <a:bodyPr/>
                    <a:lstStyle/>
                    <a:p>
                      <a:pPr algn="just" rtl="0" fontAlgn="t">
                        <a:spcBef>
                          <a:spcPts val="0"/>
                        </a:spcBef>
                        <a:spcAft>
                          <a:spcPts val="0"/>
                        </a:spcAft>
                      </a:pPr>
                      <a:r>
                        <a:rPr lang="it-IT" sz="1200" u="none" strike="noStrike" dirty="0">
                          <a:effectLst/>
                        </a:rPr>
                        <a:t>Vimercate</a:t>
                      </a:r>
                      <a:endParaRPr lang="it-IT" sz="1200" dirty="0">
                        <a:solidFill>
                          <a:schemeClr val="tx1"/>
                        </a:solidFill>
                        <a:effectLst/>
                      </a:endParaRPr>
                    </a:p>
                  </a:txBody>
                  <a:tcPr marL="51215" marR="51215" marT="51215" marB="51215">
                    <a:lnL w="12700" cap="flat" cmpd="sng" algn="ctr">
                      <a:solidFill>
                        <a:schemeClr val="tx1">
                          <a:lumMod val="95000"/>
                        </a:schemeClr>
                      </a:solidFill>
                      <a:prstDash val="solid"/>
                      <a:round/>
                      <a:headEnd type="none" w="med" len="med"/>
                      <a:tailEnd type="none" w="med" len="med"/>
                    </a:lnL>
                    <a:lnR w="12700" cap="flat" cmpd="sng" algn="ctr">
                      <a:solidFill>
                        <a:schemeClr val="tx1">
                          <a:lumMod val="95000"/>
                        </a:schemeClr>
                      </a:solidFill>
                      <a:prstDash val="solid"/>
                      <a:round/>
                      <a:headEnd type="none" w="med" len="med"/>
                      <a:tailEnd type="none" w="med" len="med"/>
                    </a:lnR>
                    <a:lnT w="12700" cap="flat" cmpd="sng" algn="ctr">
                      <a:solidFill>
                        <a:schemeClr val="tx1">
                          <a:lumMod val="95000"/>
                        </a:schemeClr>
                      </a:solidFill>
                      <a:prstDash val="solid"/>
                      <a:round/>
                      <a:headEnd type="none" w="med" len="med"/>
                      <a:tailEnd type="none" w="med" len="med"/>
                    </a:lnT>
                    <a:lnB w="12700" cap="flat" cmpd="sng" algn="ctr">
                      <a:solidFill>
                        <a:schemeClr val="tx1">
                          <a:lumMod val="95000"/>
                        </a:schemeClr>
                      </a:solidFill>
                      <a:prstDash val="solid"/>
                      <a:round/>
                      <a:headEnd type="none" w="med" len="med"/>
                      <a:tailEnd type="none" w="med" len="med"/>
                    </a:lnB>
                    <a:solidFill>
                      <a:schemeClr val="accent1">
                        <a:lumMod val="50000"/>
                      </a:schemeClr>
                    </a:solidFill>
                  </a:tcPr>
                </a:tc>
                <a:tc>
                  <a:txBody>
                    <a:bodyPr/>
                    <a:lstStyle/>
                    <a:p>
                      <a:pPr algn="just" rtl="0" fontAlgn="t">
                        <a:spcBef>
                          <a:spcPts val="0"/>
                        </a:spcBef>
                        <a:spcAft>
                          <a:spcPts val="0"/>
                        </a:spcAft>
                      </a:pPr>
                      <a:r>
                        <a:rPr lang="it-IT" sz="1200" u="none" strike="noStrike" dirty="0">
                          <a:effectLst/>
                        </a:rPr>
                        <a:t>Miriadi-</a:t>
                      </a:r>
                      <a:r>
                        <a:rPr lang="it-IT" sz="1200" u="none" strike="noStrike" dirty="0" err="1">
                          <a:effectLst/>
                        </a:rPr>
                        <a:t>Iamonte</a:t>
                      </a:r>
                      <a:r>
                        <a:rPr lang="it-IT" sz="1200" u="none" strike="noStrike" dirty="0">
                          <a:effectLst/>
                        </a:rPr>
                        <a:t>-Flachi</a:t>
                      </a:r>
                      <a:endParaRPr lang="it-IT" sz="1200" dirty="0">
                        <a:solidFill>
                          <a:schemeClr val="tx1"/>
                        </a:solidFill>
                        <a:effectLst/>
                      </a:endParaRPr>
                    </a:p>
                  </a:txBody>
                  <a:tcPr marL="51215" marR="51215" marT="51215" marB="51215">
                    <a:lnL w="12700" cap="flat" cmpd="sng" algn="ctr">
                      <a:solidFill>
                        <a:schemeClr val="tx1">
                          <a:lumMod val="95000"/>
                        </a:schemeClr>
                      </a:solidFill>
                      <a:prstDash val="solid"/>
                      <a:round/>
                      <a:headEnd type="none" w="med" len="med"/>
                      <a:tailEnd type="none" w="med" len="med"/>
                    </a:lnL>
                    <a:lnR w="12700" cap="flat" cmpd="sng" algn="ctr">
                      <a:solidFill>
                        <a:schemeClr val="tx1">
                          <a:lumMod val="95000"/>
                        </a:schemeClr>
                      </a:solidFill>
                      <a:prstDash val="solid"/>
                      <a:round/>
                      <a:headEnd type="none" w="med" len="med"/>
                      <a:tailEnd type="none" w="med" len="med"/>
                    </a:lnR>
                    <a:lnT w="12700" cap="flat" cmpd="sng" algn="ctr">
                      <a:solidFill>
                        <a:schemeClr val="tx1">
                          <a:lumMod val="95000"/>
                        </a:schemeClr>
                      </a:solidFill>
                      <a:prstDash val="solid"/>
                      <a:round/>
                      <a:headEnd type="none" w="med" len="med"/>
                      <a:tailEnd type="none" w="med" len="med"/>
                    </a:lnT>
                    <a:lnB w="12700" cap="flat" cmpd="sng" algn="ctr">
                      <a:solidFill>
                        <a:schemeClr val="tx1">
                          <a:lumMod val="95000"/>
                        </a:schemeClr>
                      </a:solidFill>
                      <a:prstDash val="solid"/>
                      <a:round/>
                      <a:headEnd type="none" w="med" len="med"/>
                      <a:tailEnd type="none" w="med" len="med"/>
                    </a:lnB>
                    <a:solidFill>
                      <a:schemeClr val="accent1">
                        <a:lumMod val="50000"/>
                      </a:schemeClr>
                    </a:solidFill>
                  </a:tcPr>
                </a:tc>
                <a:tc>
                  <a:txBody>
                    <a:bodyPr/>
                    <a:lstStyle/>
                    <a:p>
                      <a:pPr algn="just" rtl="0" fontAlgn="t">
                        <a:spcBef>
                          <a:spcPts val="0"/>
                        </a:spcBef>
                        <a:spcAft>
                          <a:spcPts val="0"/>
                        </a:spcAft>
                      </a:pPr>
                      <a:r>
                        <a:rPr lang="it-IT" sz="1200" u="none" strike="noStrike" dirty="0">
                          <a:effectLst/>
                        </a:rPr>
                        <a:t>estorsione-traffico di droga</a:t>
                      </a:r>
                      <a:endParaRPr lang="it-IT" sz="1200" dirty="0">
                        <a:solidFill>
                          <a:schemeClr val="tx1"/>
                        </a:solidFill>
                        <a:effectLst/>
                      </a:endParaRPr>
                    </a:p>
                  </a:txBody>
                  <a:tcPr marL="51215" marR="51215" marT="51215" marB="51215">
                    <a:lnL w="12700" cap="flat" cmpd="sng" algn="ctr">
                      <a:solidFill>
                        <a:schemeClr val="tx1">
                          <a:lumMod val="95000"/>
                        </a:schemeClr>
                      </a:solidFill>
                      <a:prstDash val="solid"/>
                      <a:round/>
                      <a:headEnd type="none" w="med" len="med"/>
                      <a:tailEnd type="none" w="med" len="med"/>
                    </a:lnL>
                    <a:lnR w="12700" cap="flat" cmpd="sng" algn="ctr">
                      <a:solidFill>
                        <a:schemeClr val="tx1">
                          <a:lumMod val="95000"/>
                        </a:schemeClr>
                      </a:solidFill>
                      <a:prstDash val="solid"/>
                      <a:round/>
                      <a:headEnd type="none" w="med" len="med"/>
                      <a:tailEnd type="none" w="med" len="med"/>
                    </a:lnR>
                    <a:lnT w="12700" cap="flat" cmpd="sng" algn="ctr">
                      <a:solidFill>
                        <a:schemeClr val="tx1">
                          <a:lumMod val="95000"/>
                        </a:schemeClr>
                      </a:solidFill>
                      <a:prstDash val="solid"/>
                      <a:round/>
                      <a:headEnd type="none" w="med" len="med"/>
                      <a:tailEnd type="none" w="med" len="med"/>
                    </a:lnT>
                    <a:lnB w="12700" cap="flat" cmpd="sng" algn="ctr">
                      <a:solidFill>
                        <a:schemeClr val="tx1">
                          <a:lumMod val="95000"/>
                        </a:schemeClr>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xmlns="" val="3394763966"/>
                  </a:ext>
                </a:extLst>
              </a:tr>
            </a:tbl>
          </a:graphicData>
        </a:graphic>
      </p:graphicFrame>
      <p:sp>
        <p:nvSpPr>
          <p:cNvPr id="5" name="Rectangle 1">
            <a:extLst>
              <a:ext uri="{FF2B5EF4-FFF2-40B4-BE49-F238E27FC236}">
                <a16:creationId xmlns:a16="http://schemas.microsoft.com/office/drawing/2014/main" xmlns="" id="{359A975E-7870-4957-8946-1B26844DBE7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57061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21936418-A99A-4BB4-8132-9752EEF04176}"/>
              </a:ext>
            </a:extLst>
          </p:cNvPr>
          <p:cNvSpPr>
            <a:spLocks noGrp="1"/>
          </p:cNvSpPr>
          <p:nvPr>
            <p:ph type="title"/>
          </p:nvPr>
        </p:nvSpPr>
        <p:spPr/>
        <p:txBody>
          <a:bodyPr/>
          <a:lstStyle/>
          <a:p>
            <a:r>
              <a:rPr lang="it-IT" dirty="0"/>
              <a:t>Le zone di spaccio</a:t>
            </a:r>
          </a:p>
        </p:txBody>
      </p:sp>
      <p:pic>
        <p:nvPicPr>
          <p:cNvPr id="4" name="Segnaposto contenuto 3">
            <a:extLst>
              <a:ext uri="{FF2B5EF4-FFF2-40B4-BE49-F238E27FC236}">
                <a16:creationId xmlns:a16="http://schemas.microsoft.com/office/drawing/2014/main" xmlns="" id="{F98B275A-044A-48E7-AB2A-B786BDE894F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1835" y="609600"/>
            <a:ext cx="6957679" cy="6764679"/>
          </a:xfrm>
          <a:prstGeom prst="rect">
            <a:avLst/>
          </a:prstGeom>
          <a:ln>
            <a:noFill/>
          </a:ln>
          <a:effectLst>
            <a:softEdge rad="112500"/>
          </a:effectLst>
        </p:spPr>
      </p:pic>
    </p:spTree>
    <p:extLst>
      <p:ext uri="{BB962C8B-B14F-4D97-AF65-F5344CB8AC3E}">
        <p14:creationId xmlns:p14="http://schemas.microsoft.com/office/powerpoint/2010/main" val="4263366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9608540-957A-43CB-A0E5-104EA232C2AF}"/>
              </a:ext>
            </a:extLst>
          </p:cNvPr>
          <p:cNvSpPr>
            <a:spLocks noGrp="1"/>
          </p:cNvSpPr>
          <p:nvPr>
            <p:ph type="title"/>
          </p:nvPr>
        </p:nvSpPr>
        <p:spPr/>
        <p:txBody>
          <a:bodyPr/>
          <a:lstStyle/>
          <a:p>
            <a:r>
              <a:rPr lang="it-IT" dirty="0"/>
              <a:t>Monza</a:t>
            </a:r>
          </a:p>
        </p:txBody>
      </p:sp>
      <p:sp>
        <p:nvSpPr>
          <p:cNvPr id="3" name="Segnaposto contenuto 2">
            <a:extLst>
              <a:ext uri="{FF2B5EF4-FFF2-40B4-BE49-F238E27FC236}">
                <a16:creationId xmlns:a16="http://schemas.microsoft.com/office/drawing/2014/main" xmlns="" id="{5DF7AB83-6E3E-47E2-8476-B458B9C2E599}"/>
              </a:ext>
            </a:extLst>
          </p:cNvPr>
          <p:cNvSpPr>
            <a:spLocks noGrp="1"/>
          </p:cNvSpPr>
          <p:nvPr>
            <p:ph idx="1"/>
          </p:nvPr>
        </p:nvSpPr>
        <p:spPr>
          <a:xfrm>
            <a:off x="913795" y="1562582"/>
            <a:ext cx="10353762" cy="4228618"/>
          </a:xfrm>
        </p:spPr>
        <p:txBody>
          <a:bodyPr>
            <a:normAutofit fontScale="70000" lnSpcReduction="20000"/>
          </a:bodyPr>
          <a:lstStyle/>
          <a:p>
            <a:pPr marL="0" indent="0" algn="ctr">
              <a:buNone/>
            </a:pPr>
            <a:r>
              <a:rPr lang="it-IT" sz="4000" dirty="0"/>
              <a:t>Associazione mafiosa, armi e droga: tre arresti</a:t>
            </a:r>
          </a:p>
          <a:p>
            <a:pPr marL="0" indent="0" algn="ctr">
              <a:buNone/>
            </a:pPr>
            <a:r>
              <a:rPr lang="it-IT" sz="1700" dirty="0"/>
              <a:t>Si tratta di due pregiudicati residenti in provincia di Monza, di cui uno già in carcere, e di una settantenne di Catanzaro</a:t>
            </a:r>
          </a:p>
          <a:p>
            <a:pPr marL="0" indent="0">
              <a:buNone/>
            </a:pPr>
            <a:r>
              <a:rPr lang="it-IT" dirty="0">
                <a:highlight>
                  <a:srgbClr val="FF0000"/>
                </a:highlight>
              </a:rPr>
              <a:t>Monza</a:t>
            </a:r>
            <a:r>
              <a:rPr lang="it-IT" dirty="0"/>
              <a:t>,19 novembre 2016 - </a:t>
            </a:r>
            <a:r>
              <a:rPr lang="it-IT" dirty="0">
                <a:highlight>
                  <a:srgbClr val="FF0000"/>
                </a:highlight>
              </a:rPr>
              <a:t>I carabinieri di Monza hanno arrestato tre persone</a:t>
            </a:r>
            <a:r>
              <a:rPr lang="it-IT" dirty="0"/>
              <a:t>, in esecuzione a un'ordinanza di custodia cautelare emessa dal gip del Tribunale di Milano, su richiesta della Direzione Distrettuale Antimafia, </a:t>
            </a:r>
            <a:r>
              <a:rPr lang="it-IT" dirty="0">
                <a:highlight>
                  <a:srgbClr val="FF0000"/>
                </a:highlight>
              </a:rPr>
              <a:t>perché accusate a vario titolo di associazione di tipo mafioso, detenzione di armi da guerra e clandestine, detenzione ai fini di spaccio di sostanze stupefacenti e calunnia</a:t>
            </a:r>
            <a:r>
              <a:rPr lang="it-IT" dirty="0"/>
              <a:t>. Si tratta di due pregiudicati, un 46enne e un 34enne, residenti in provincia di Monza, di cui uno già in carcere, e di una settantenne originaria di Catanzaro.</a:t>
            </a:r>
          </a:p>
          <a:p>
            <a:pPr marL="0" indent="0">
              <a:buNone/>
            </a:pPr>
            <a:r>
              <a:rPr lang="it-IT" dirty="0"/>
              <a:t>Le armi sono state trovate all'interno di una casa di Seregno, abitata dal 34enne e dalla 70enne. I due in un primo momento si erano intestati la paternità delle armi, poi hanno ritrattato accusando una persona del posto estranea ai fatti. Da qui la denuncia per calunnia aggravata. Due fucili, un Ak74' una mitraglietta con silenziatore e due pistole. Alcune di queste, fra cui una Beretta avevano la matricola abrasa. Ancora da chiarire il motivo per cui il piccolo imprenditore e la madre tenevano in casa l'arsenale utile al quarantaseienne affiliato ai clan della Brianza. La calunnia loro contestata </a:t>
            </a:r>
            <a:r>
              <a:rPr lang="it-IT" dirty="0" err="1"/>
              <a:t>e'</a:t>
            </a:r>
            <a:r>
              <a:rPr lang="it-IT" dirty="0"/>
              <a:t> infatti aggravata dalla </a:t>
            </a:r>
            <a:r>
              <a:rPr lang="it-IT" dirty="0" err="1"/>
              <a:t>volonta'</a:t>
            </a:r>
            <a:r>
              <a:rPr lang="it-IT" dirty="0"/>
              <a:t> dei due di proteggerlo. </a:t>
            </a:r>
          </a:p>
          <a:p>
            <a:pPr marL="0" indent="0">
              <a:buNone/>
            </a:pPr>
            <a:r>
              <a:rPr lang="it-IT" dirty="0"/>
              <a:t>Tratto da:</a:t>
            </a:r>
            <a:r>
              <a:rPr lang="it-IT" u="sng" dirty="0">
                <a:solidFill>
                  <a:srgbClr val="0563C1"/>
                </a:solidFill>
                <a:latin typeface="Calibri" panose="020F0502020204030204" pitchFamily="34" charset="0"/>
                <a:ea typeface="Calibri" panose="020F0502020204030204" pitchFamily="34" charset="0"/>
                <a:cs typeface="Calibri" panose="020F0502020204030204" pitchFamily="34" charset="0"/>
                <a:hlinkClick r:id="rId2"/>
              </a:rPr>
              <a:t> https://www.ilgiorno.it/monza-brianza/cronaca/associazione-mafiosa-armi-droga-1.2689602</a:t>
            </a:r>
            <a:endParaRPr lang="it-IT" dirty="0"/>
          </a:p>
        </p:txBody>
      </p:sp>
    </p:spTree>
    <p:extLst>
      <p:ext uri="{BB962C8B-B14F-4D97-AF65-F5344CB8AC3E}">
        <p14:creationId xmlns:p14="http://schemas.microsoft.com/office/powerpoint/2010/main" val="3458274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1">
            <a:extLst>
              <a:ext uri="{FF2B5EF4-FFF2-40B4-BE49-F238E27FC236}">
                <a16:creationId xmlns:a16="http://schemas.microsoft.com/office/drawing/2014/main" xmlns="" id="{AE8BFFFC-1674-E247-8BEB-0E864F50A3B7}"/>
              </a:ext>
            </a:extLst>
          </p:cNvPr>
          <p:cNvSpPr txBox="1">
            <a:spLocks/>
          </p:cNvSpPr>
          <p:nvPr/>
        </p:nvSpPr>
        <p:spPr>
          <a:xfrm>
            <a:off x="1611857" y="-34619"/>
            <a:ext cx="9778665" cy="1326321"/>
          </a:xfrm>
          <a:prstGeom prst="rect">
            <a:avLst/>
          </a:prstGeom>
        </p:spPr>
        <p:txBody>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it-IT"/>
              <a:t>Desio</a:t>
            </a:r>
            <a:endParaRPr lang="it-IT" dirty="0"/>
          </a:p>
        </p:txBody>
      </p:sp>
      <p:sp>
        <p:nvSpPr>
          <p:cNvPr id="11" name="Segnaposto contenuto 2">
            <a:extLst>
              <a:ext uri="{FF2B5EF4-FFF2-40B4-BE49-F238E27FC236}">
                <a16:creationId xmlns:a16="http://schemas.microsoft.com/office/drawing/2014/main" xmlns="" id="{919F29F3-E3AE-1340-9527-EB4A8ADFE571}"/>
              </a:ext>
            </a:extLst>
          </p:cNvPr>
          <p:cNvSpPr txBox="1">
            <a:spLocks/>
          </p:cNvSpPr>
          <p:nvPr/>
        </p:nvSpPr>
        <p:spPr>
          <a:xfrm>
            <a:off x="7922380" y="2026929"/>
            <a:ext cx="4051905" cy="707436"/>
          </a:xfrm>
          <a:prstGeom prst="rect">
            <a:avLst/>
          </a:prstGeom>
        </p:spPr>
        <p:txBody>
          <a:bodyP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buFont typeface="Arial" panose="020B0604020202020204" pitchFamily="34" charset="0"/>
              <a:buNone/>
            </a:pPr>
            <a:r>
              <a:rPr lang="it-IT" sz="1400">
                <a:highlight>
                  <a:srgbClr val="FF0000"/>
                </a:highlight>
              </a:rPr>
              <a:t>Estorcevano punendo chi non obbediva, falsificavano soldi e spacciavano droga. </a:t>
            </a:r>
          </a:p>
          <a:p>
            <a:pPr marL="0" indent="0">
              <a:buFont typeface="Arial" panose="020B0604020202020204" pitchFamily="34" charset="0"/>
              <a:buNone/>
            </a:pPr>
            <a:r>
              <a:rPr lang="it-IT" sz="1400">
                <a:latin typeface="Helvetica" pitchFamily="2" charset="0"/>
              </a:rPr>
              <a:t>Uniti dal solo credo di infrangere la legge e guadagnare senza curarsi altro che dei loro interessi, non erano strutturati in organizzazione di stampo mafioso eppure,</a:t>
            </a:r>
            <a:r>
              <a:rPr lang="it-IT" sz="1400">
                <a:highlight>
                  <a:srgbClr val="FF0000"/>
                </a:highlight>
                <a:latin typeface="Helvetica" pitchFamily="2" charset="0"/>
              </a:rPr>
              <a:t> </a:t>
            </a:r>
            <a:r>
              <a:rPr lang="it-IT" sz="1400">
                <a:highlight>
                  <a:srgbClr val="FF0000"/>
                </a:highlight>
              </a:rPr>
              <a:t>tra loro, qualche nome risuona molto familiare alle infiltrazioni ‘ndraghetiste in Brianza.</a:t>
            </a:r>
          </a:p>
          <a:p>
            <a:pPr marL="0" indent="0">
              <a:buFont typeface="Arial" panose="020B0604020202020204" pitchFamily="34" charset="0"/>
              <a:buNone/>
            </a:pPr>
            <a:endParaRPr lang="it-IT" sz="1400" dirty="0"/>
          </a:p>
        </p:txBody>
      </p:sp>
      <p:sp>
        <p:nvSpPr>
          <p:cNvPr id="13" name="CasellaDiTesto 12">
            <a:extLst>
              <a:ext uri="{FF2B5EF4-FFF2-40B4-BE49-F238E27FC236}">
                <a16:creationId xmlns:a16="http://schemas.microsoft.com/office/drawing/2014/main" xmlns="" id="{370086BD-E668-2E4A-88F1-3B66805BA42A}"/>
              </a:ext>
            </a:extLst>
          </p:cNvPr>
          <p:cNvSpPr txBox="1"/>
          <p:nvPr/>
        </p:nvSpPr>
        <p:spPr>
          <a:xfrm>
            <a:off x="2247428" y="995877"/>
            <a:ext cx="9143094" cy="923330"/>
          </a:xfrm>
          <a:prstGeom prst="rect">
            <a:avLst/>
          </a:prstGeom>
          <a:noFill/>
        </p:spPr>
        <p:txBody>
          <a:bodyPr wrap="square" rtlCol="0">
            <a:spAutoFit/>
          </a:bodyPr>
          <a:lstStyle/>
          <a:p>
            <a:pPr algn="l"/>
            <a:r>
              <a:rPr lang="it-IT" sz="2000" dirty="0"/>
              <a:t>Desio, inchiesta “</a:t>
            </a:r>
            <a:r>
              <a:rPr lang="it-IT" sz="2000" dirty="0" err="1"/>
              <a:t>Infinity</a:t>
            </a:r>
            <a:r>
              <a:rPr lang="it-IT" sz="2000" dirty="0"/>
              <a:t>”: sgominati i pericolosissimi clan </a:t>
            </a:r>
          </a:p>
          <a:p>
            <a:pPr algn="l"/>
            <a:endParaRPr lang="it-IT" sz="2000" dirty="0"/>
          </a:p>
          <a:p>
            <a:pPr algn="ctr"/>
            <a:r>
              <a:rPr lang="it-IT" sz="1400" dirty="0"/>
              <a:t>5 Giugno 2009</a:t>
            </a:r>
          </a:p>
        </p:txBody>
      </p:sp>
      <p:sp>
        <p:nvSpPr>
          <p:cNvPr id="15" name="CasellaDiTesto 14">
            <a:extLst>
              <a:ext uri="{FF2B5EF4-FFF2-40B4-BE49-F238E27FC236}">
                <a16:creationId xmlns:a16="http://schemas.microsoft.com/office/drawing/2014/main" xmlns="" id="{01AAD361-3F44-604C-A89B-6CF2E9185C37}"/>
              </a:ext>
            </a:extLst>
          </p:cNvPr>
          <p:cNvSpPr txBox="1"/>
          <p:nvPr/>
        </p:nvSpPr>
        <p:spPr>
          <a:xfrm>
            <a:off x="4489148" y="6334780"/>
            <a:ext cx="7702852" cy="523220"/>
          </a:xfrm>
          <a:prstGeom prst="rect">
            <a:avLst/>
          </a:prstGeom>
          <a:noFill/>
        </p:spPr>
        <p:txBody>
          <a:bodyPr wrap="square" rtlCol="0">
            <a:spAutoFit/>
          </a:bodyPr>
          <a:lstStyle/>
          <a:p>
            <a:r>
              <a:rPr lang="it-IT" sz="1400" dirty="0"/>
              <a:t>Tratto da: </a:t>
            </a:r>
            <a:r>
              <a:rPr lang="it-IT" sz="1400" u="sng" dirty="0">
                <a:solidFill>
                  <a:srgbClr val="0563C1"/>
                </a:solidFill>
                <a:latin typeface="Calibri" panose="020F0502020204030204" pitchFamily="34" charset="0"/>
                <a:hlinkClick r:id="rId2"/>
              </a:rPr>
              <a:t>https://</a:t>
            </a:r>
            <a:r>
              <a:rPr lang="it-IT" sz="1400" u="sng" dirty="0" err="1">
                <a:solidFill>
                  <a:srgbClr val="0563C1"/>
                </a:solidFill>
                <a:latin typeface="Calibri" panose="020F0502020204030204" pitchFamily="34" charset="0"/>
                <a:hlinkClick r:id="rId2"/>
              </a:rPr>
              <a:t>www.mbnews.it</a:t>
            </a:r>
            <a:r>
              <a:rPr lang="it-IT" sz="1400" u="sng" dirty="0">
                <a:solidFill>
                  <a:srgbClr val="0563C1"/>
                </a:solidFill>
                <a:latin typeface="Calibri" panose="020F0502020204030204" pitchFamily="34" charset="0"/>
                <a:hlinkClick r:id="rId2"/>
              </a:rPr>
              <a:t>/2009/06/desio-inchiesta-infinity-sgominati-i-pericolosissimi-clan/</a:t>
            </a:r>
            <a:r>
              <a:rPr lang="it-IT" sz="1400" dirty="0">
                <a:solidFill>
                  <a:srgbClr val="000000"/>
                </a:solidFill>
                <a:latin typeface="Calibri" panose="020F0502020204030204" pitchFamily="34" charset="0"/>
              </a:rPr>
              <a:t> </a:t>
            </a:r>
            <a:endParaRPr lang="it-IT" sz="1400" dirty="0"/>
          </a:p>
          <a:p>
            <a:pPr algn="l"/>
            <a:endParaRPr lang="it-IT" sz="1400" dirty="0"/>
          </a:p>
        </p:txBody>
      </p:sp>
      <p:pic>
        <p:nvPicPr>
          <p:cNvPr id="17" name="Immagine 10">
            <a:extLst>
              <a:ext uri="{FF2B5EF4-FFF2-40B4-BE49-F238E27FC236}">
                <a16:creationId xmlns:a16="http://schemas.microsoft.com/office/drawing/2014/main" xmlns="" id="{753CEBE2-4A2B-2145-9CBA-AB083071BF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157" y="2026929"/>
            <a:ext cx="7274790" cy="2309457"/>
          </a:xfrm>
          <a:prstGeom prst="rect">
            <a:avLst/>
          </a:prstGeom>
        </p:spPr>
      </p:pic>
      <p:sp>
        <p:nvSpPr>
          <p:cNvPr id="19" name="CasellaDiTesto 18">
            <a:extLst>
              <a:ext uri="{FF2B5EF4-FFF2-40B4-BE49-F238E27FC236}">
                <a16:creationId xmlns:a16="http://schemas.microsoft.com/office/drawing/2014/main" xmlns="" id="{0A440344-64CE-1E4A-930E-56E0525A27B7}"/>
              </a:ext>
            </a:extLst>
          </p:cNvPr>
          <p:cNvSpPr txBox="1"/>
          <p:nvPr/>
        </p:nvSpPr>
        <p:spPr>
          <a:xfrm>
            <a:off x="380157" y="4518898"/>
            <a:ext cx="11594129" cy="1600438"/>
          </a:xfrm>
          <a:prstGeom prst="rect">
            <a:avLst/>
          </a:prstGeom>
          <a:noFill/>
        </p:spPr>
        <p:txBody>
          <a:bodyPr wrap="square" rtlCol="0">
            <a:spAutoFit/>
          </a:bodyPr>
          <a:lstStyle/>
          <a:p>
            <a:pPr algn="l"/>
            <a:r>
              <a:rPr lang="it-IT" sz="1400" dirty="0"/>
              <a:t>Partendo da alcuni episodi criminali apparentemente isolati, in questi mesi di lunghe indagini fatte di intercettazioni, pedinamenti e sequestri, </a:t>
            </a:r>
            <a:r>
              <a:rPr lang="it-IT" sz="1400" dirty="0">
                <a:highlight>
                  <a:srgbClr val="FF0000"/>
                </a:highlight>
              </a:rPr>
              <a:t>i militari hanno invece individuato tre diversi “clan”, dediti allo spaccio, alla falsificazione di valuta e all’estorsione, tra loro collegati. Nel complesso, l’operazione, ha portato al sequestro di cinque pistole, circa ottanta kg di droga e monete falsificate per circa 50.000 euro. Camion bruciati perché il padrone non voleva pagare il pizzo, euro e franchi svizzeri falsificati in laboratorio, detenzione illegale di armi da fuoco, estorsione e produzione e spaccio di droga, sono i capi d’imputazione piovuti sulle carriere criminali dei ventinove personaggi coinvolti nell’inchiesta “</a:t>
            </a:r>
            <a:r>
              <a:rPr lang="it-IT" sz="1400" dirty="0" err="1">
                <a:highlight>
                  <a:srgbClr val="FF0000"/>
                </a:highlight>
              </a:rPr>
              <a:t>Infinity</a:t>
            </a:r>
            <a:r>
              <a:rPr lang="it-IT" sz="1400" dirty="0">
                <a:highlight>
                  <a:srgbClr val="FF0000"/>
                </a:highlight>
              </a:rPr>
              <a:t>”, tra cui spicca il nome di Salvatore Lo Mastro, coinvolto nella maxi inchiesta Tornado </a:t>
            </a:r>
            <a:r>
              <a:rPr lang="it-IT" sz="1400" dirty="0" err="1">
                <a:highlight>
                  <a:srgbClr val="FF0000"/>
                </a:highlight>
              </a:rPr>
              <a:t>Gest</a:t>
            </a:r>
            <a:r>
              <a:rPr lang="it-IT" sz="1400" dirty="0">
                <a:highlight>
                  <a:srgbClr val="FF0000"/>
                </a:highlight>
              </a:rPr>
              <a:t> e che rivelò la presenza della ‘</a:t>
            </a:r>
            <a:r>
              <a:rPr lang="it-IT" sz="1400" dirty="0" err="1">
                <a:highlight>
                  <a:srgbClr val="FF0000"/>
                </a:highlight>
              </a:rPr>
              <a:t>ndrangheta</a:t>
            </a:r>
            <a:r>
              <a:rPr lang="it-IT" sz="1400" dirty="0">
                <a:highlight>
                  <a:srgbClr val="FF0000"/>
                </a:highlight>
              </a:rPr>
              <a:t> in Brianza.</a:t>
            </a:r>
            <a:endParaRPr lang="it-IT" sz="1400" dirty="0"/>
          </a:p>
        </p:txBody>
      </p:sp>
    </p:spTree>
    <p:extLst>
      <p:ext uri="{BB962C8B-B14F-4D97-AF65-F5344CB8AC3E}">
        <p14:creationId xmlns:p14="http://schemas.microsoft.com/office/powerpoint/2010/main" val="2460259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73F33F4-540A-4408-BBF1-DA9FC126D337}"/>
              </a:ext>
            </a:extLst>
          </p:cNvPr>
          <p:cNvSpPr>
            <a:spLocks noGrp="1"/>
          </p:cNvSpPr>
          <p:nvPr>
            <p:ph type="title"/>
          </p:nvPr>
        </p:nvSpPr>
        <p:spPr/>
        <p:txBody>
          <a:bodyPr/>
          <a:lstStyle/>
          <a:p>
            <a:r>
              <a:rPr lang="it-IT" dirty="0"/>
              <a:t>Impatto sociale</a:t>
            </a:r>
          </a:p>
        </p:txBody>
      </p:sp>
      <p:sp>
        <p:nvSpPr>
          <p:cNvPr id="3" name="Segnaposto contenuto 2">
            <a:extLst>
              <a:ext uri="{FF2B5EF4-FFF2-40B4-BE49-F238E27FC236}">
                <a16:creationId xmlns:a16="http://schemas.microsoft.com/office/drawing/2014/main" xmlns="" id="{79D6865F-705F-435B-A8AB-E176B01F112D}"/>
              </a:ext>
            </a:extLst>
          </p:cNvPr>
          <p:cNvSpPr>
            <a:spLocks noGrp="1"/>
          </p:cNvSpPr>
          <p:nvPr>
            <p:ph idx="1"/>
          </p:nvPr>
        </p:nvSpPr>
        <p:spPr/>
        <p:txBody>
          <a:bodyPr/>
          <a:lstStyle/>
          <a:p>
            <a:pPr marL="0" indent="0">
              <a:buNone/>
            </a:pPr>
            <a:r>
              <a:rPr lang="it-IT" dirty="0"/>
              <a:t>Le statistiche riportate dal ministero della salute sono scioccanti: le percentuali di persone che nella popolazione generale contattata (su un campione di 12.323 soggetti di età compresa tra 15-64 anni) hanno dichiarato di avere usato almeno una volta nella vita stupefacenti sono risultate, rispettivamente, 1,29% per l’eroina, 4,8% per la cocaina, 22,4% per la cannabis, 2,8% per gli stimolanti – amfetamine – ecstasy, 1,9% per gli allucinogeni, e il </a:t>
            </a:r>
            <a:r>
              <a:rPr lang="it-IT" dirty="0" err="1"/>
              <a:t>policonsumo</a:t>
            </a:r>
            <a:r>
              <a:rPr lang="it-IT" dirty="0"/>
              <a:t> di cannabis oscilla tra il 64,0% e il 54,2%. </a:t>
            </a:r>
          </a:p>
        </p:txBody>
      </p:sp>
    </p:spTree>
    <p:extLst>
      <p:ext uri="{BB962C8B-B14F-4D97-AF65-F5344CB8AC3E}">
        <p14:creationId xmlns:p14="http://schemas.microsoft.com/office/powerpoint/2010/main" val="2467588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20E2566-AC1A-4AE1-8A27-53683955BB4B}"/>
              </a:ext>
            </a:extLst>
          </p:cNvPr>
          <p:cNvSpPr>
            <a:spLocks noGrp="1"/>
          </p:cNvSpPr>
          <p:nvPr>
            <p:ph type="title"/>
          </p:nvPr>
        </p:nvSpPr>
        <p:spPr/>
        <p:txBody>
          <a:bodyPr/>
          <a:lstStyle/>
          <a:p>
            <a:r>
              <a:rPr lang="it-IT" dirty="0"/>
              <a:t>Avvenimenti</a:t>
            </a:r>
          </a:p>
        </p:txBody>
      </p:sp>
      <p:sp>
        <p:nvSpPr>
          <p:cNvPr id="3" name="Segnaposto contenuto 2">
            <a:extLst>
              <a:ext uri="{FF2B5EF4-FFF2-40B4-BE49-F238E27FC236}">
                <a16:creationId xmlns:a16="http://schemas.microsoft.com/office/drawing/2014/main" xmlns="" id="{31A4F32C-6FB8-45A5-9D76-CEA493EBF1B5}"/>
              </a:ext>
            </a:extLst>
          </p:cNvPr>
          <p:cNvSpPr>
            <a:spLocks noGrp="1"/>
          </p:cNvSpPr>
          <p:nvPr>
            <p:ph idx="1"/>
          </p:nvPr>
        </p:nvSpPr>
        <p:spPr/>
        <p:txBody>
          <a:bodyPr/>
          <a:lstStyle/>
          <a:p>
            <a:r>
              <a:rPr lang="it-IT" dirty="0"/>
              <a:t>Pusher di Muggiò -19/10/2019-</a:t>
            </a:r>
          </a:p>
          <a:p>
            <a:r>
              <a:rPr lang="it-IT" dirty="0"/>
              <a:t>Blitz «Bianco Natale» -26/12/2019-</a:t>
            </a:r>
          </a:p>
          <a:p>
            <a:r>
              <a:rPr lang="it-IT" dirty="0"/>
              <a:t>Operazioni anti-droga: «</a:t>
            </a:r>
            <a:r>
              <a:rPr lang="it-IT" dirty="0" err="1"/>
              <a:t>Stammer</a:t>
            </a:r>
            <a:r>
              <a:rPr lang="it-IT" dirty="0"/>
              <a:t>»,  «</a:t>
            </a:r>
            <a:r>
              <a:rPr lang="it-IT" dirty="0" err="1"/>
              <a:t>Old</a:t>
            </a:r>
            <a:r>
              <a:rPr lang="it-IT" dirty="0"/>
              <a:t> Story Eden», «Area 51» -2017-</a:t>
            </a:r>
          </a:p>
          <a:p>
            <a:r>
              <a:rPr lang="it-IT" dirty="0"/>
              <a:t>Spaccio di </a:t>
            </a:r>
            <a:r>
              <a:rPr lang="it-IT" dirty="0" err="1"/>
              <a:t>shaboo</a:t>
            </a:r>
            <a:r>
              <a:rPr lang="it-IT" dirty="0"/>
              <a:t> -24/01/2020-</a:t>
            </a:r>
          </a:p>
          <a:p>
            <a:endParaRPr lang="it-IT" dirty="0"/>
          </a:p>
        </p:txBody>
      </p:sp>
    </p:spTree>
    <p:extLst>
      <p:ext uri="{BB962C8B-B14F-4D97-AF65-F5344CB8AC3E}">
        <p14:creationId xmlns:p14="http://schemas.microsoft.com/office/powerpoint/2010/main" val="17088961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742332"/>
      </a:dk2>
      <a:lt2>
        <a:srgbClr val="EE91A0"/>
      </a:lt2>
      <a:accent1>
        <a:srgbClr val="E03754"/>
      </a:accent1>
      <a:accent2>
        <a:srgbClr val="E86C2E"/>
      </a:accent2>
      <a:accent3>
        <a:srgbClr val="DAB250"/>
      </a:accent3>
      <a:accent4>
        <a:srgbClr val="60C4AA"/>
      </a:accent4>
      <a:accent5>
        <a:srgbClr val="51A9DB"/>
      </a:accent5>
      <a:accent6>
        <a:srgbClr val="976AC9"/>
      </a:accent6>
      <a:hlink>
        <a:srgbClr val="D5445E"/>
      </a:hlink>
      <a:folHlink>
        <a:srgbClr val="E17C8E"/>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6B2E858E-683F-40D9-B4CB-284D097F3AC0}"/>
    </a:ext>
  </a:extLst>
</a:theme>
</file>

<file path=docProps/app.xml><?xml version="1.0" encoding="utf-8"?>
<Properties xmlns="http://schemas.openxmlformats.org/officeDocument/2006/extended-properties" xmlns:vt="http://schemas.openxmlformats.org/officeDocument/2006/docPropsVTypes">
  <TotalTime>6</TotalTime>
  <Words>1327</Words>
  <Application>Microsoft Office PowerPoint</Application>
  <PresentationFormat>Widescreen</PresentationFormat>
  <Paragraphs>95</Paragraphs>
  <Slides>13</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13</vt:i4>
      </vt:variant>
    </vt:vector>
  </HeadingPairs>
  <TitlesOfParts>
    <vt:vector size="19" baseType="lpstr">
      <vt:lpstr>Arial</vt:lpstr>
      <vt:lpstr>Bookman Old Style</vt:lpstr>
      <vt:lpstr>Calibri</vt:lpstr>
      <vt:lpstr>Helvetica</vt:lpstr>
      <vt:lpstr>Rockwell</vt:lpstr>
      <vt:lpstr>Damask</vt:lpstr>
      <vt:lpstr>La Mafia non è collegata alla droga in Brianza </vt:lpstr>
      <vt:lpstr>Come e da dove  arriva la droga in Italia</vt:lpstr>
      <vt:lpstr>Il traffico di droga gestito dall’Ndrangheta</vt:lpstr>
      <vt:lpstr>Situazione in Monza e Brianza</vt:lpstr>
      <vt:lpstr>Le zone di spaccio</vt:lpstr>
      <vt:lpstr>Monza</vt:lpstr>
      <vt:lpstr>Presentazione standard di PowerPoint</vt:lpstr>
      <vt:lpstr>Impatto sociale</vt:lpstr>
      <vt:lpstr>Avvenimenti</vt:lpstr>
      <vt:lpstr>Operazione «security»</vt:lpstr>
      <vt:lpstr>Intervista a un carabiniere (non realizzata causa coronavirus)</vt:lpstr>
      <vt:lpstr>Intervista a un ex mafioso</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Mafia non è collegata alla droga in Brianza</dc:title>
  <dc:creator>Grazia</dc:creator>
  <cp:lastModifiedBy>Grazia</cp:lastModifiedBy>
  <cp:revision>5</cp:revision>
  <dcterms:modified xsi:type="dcterms:W3CDTF">2020-06-01T13:50:31Z</dcterms:modified>
</cp:coreProperties>
</file>