
<file path=[Content_Types].xml><?xml version="1.0" encoding="utf-8"?>
<Types xmlns="http://schemas.openxmlformats.org/package/2006/content-types">
  <Default Extension="fntdata" ContentType="application/x-fontdata"/>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2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9" r:id="rId23"/>
    <p:sldId id="283" r:id="rId24"/>
    <p:sldId id="278" r:id="rId25"/>
    <p:sldId id="280" r:id="rId26"/>
    <p:sldId id="282" r:id="rId27"/>
  </p:sldIdLst>
  <p:sldSz cx="9144000" cy="5143500" type="screen16x9"/>
  <p:notesSz cx="6858000" cy="9144000"/>
  <p:embeddedFontLst>
    <p:embeddedFont>
      <p:font typeface="Economica" panose="020B0604020202020204" charset="0"/>
      <p:regular r:id="rId29"/>
      <p:bold r:id="rId30"/>
      <p:italic r:id="rId31"/>
      <p:boldItalic r:id="rId32"/>
    </p:embeddedFont>
    <p:embeddedFont>
      <p:font typeface="Open Sans" panose="020B0606030504020204" pitchFamily="34" charset="0"/>
      <p:regular r:id="rId33"/>
      <p:bold r:id="rId34"/>
      <p:italic r:id="rId35"/>
      <p:boldItalic r:id="rId3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2" d="100"/>
          <a:sy n="92" d="100"/>
        </p:scale>
        <p:origin x="756" y="84"/>
      </p:cViewPr>
      <p:guideLst>
        <p:guide orient="horz" pos="1620"/>
        <p:guide pos="2880"/>
      </p:guideLst>
    </p:cSldViewPr>
  </p:slideViewPr>
  <p:notesTextViewPr>
    <p:cViewPr>
      <p:scale>
        <a:sx n="1" d="1"/>
        <a:sy n="1" d="1"/>
      </p:scale>
      <p:origin x="0" y="0"/>
    </p:cViewPr>
  </p:notesTextViewPr>
  <p:sorterViewPr>
    <p:cViewPr>
      <p:scale>
        <a:sx n="100" d="100"/>
        <a:sy n="100" d="100"/>
      </p:scale>
      <p:origin x="0" y="-4422"/>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5.fntdata"/><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2.fntdata"/><Relationship Id="rId35" Type="http://schemas.openxmlformats.org/officeDocument/2006/relationships/font" Target="fonts/font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565574862"/>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56f3ee6118_3_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 name="Google Shape;123;g56f3ee6118_3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56f3ee6118_3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 name="Google Shape;128;g56f3ee6118_3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56f3ee6118_3_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 name="Google Shape;134;g56f3ee6118_3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56f3ee6118_3_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56f3ee6118_3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56f3ee6118_3_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 name="Google Shape;145;g56f3ee6118_3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5926812aac_1_17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 name="Google Shape;150;g5926812aac_1_1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5926812aac_1_1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 name="Google Shape;158;g5926812aac_1_1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5926812aac_1_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 name="Google Shape;165;g5926812aac_1_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5926812aac_1_1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 name="Google Shape;172;g5926812aac_1_1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5926812aac_1_1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 name="Google Shape;179;g5926812aac_1_1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570606850c_0_3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570606850c_0_3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5926812aac_1_1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g5926812aac_1_1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5926812aac_1_1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 name="Google Shape;193;g5926812aac_1_1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it"/>
              <a:t>http://www.repubblica.it/2006/09/sezioni/esteri/iraq97/incidente-soldato/incidente-soldato.html?refresh_ce</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152b0c3a8a66db52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 name="Google Shape;210;g152b0c3a8a66db52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152b0c3a8a66db5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 name="Google Shape;199;g152b0c3a8a66db5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it"/>
              <a:t>https://www.milanopost.info/2018/01/03/albino-cavallo-ditalia/</a:t>
            </a:r>
            <a:endParaRPr/>
          </a:p>
        </p:txBody>
      </p:sp>
    </p:spTree>
    <p:extLst>
      <p:ext uri="{BB962C8B-B14F-4D97-AF65-F5344CB8AC3E}">
        <p14:creationId xmlns:p14="http://schemas.microsoft.com/office/powerpoint/2010/main" val="39518916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152b0c3a8a66db52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5" name="Google Shape;205;g152b0c3a8a66db52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5926812aac_1_1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 name="Google Shape;215;g5926812aac_1_1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152b0c3a8a66db52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 name="Google Shape;210;g152b0c3a8a66db52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417322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g570606850c_0_3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 name="Google Shape;73;g570606850c_0_3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g5926812aac_1_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 name="Google Shape;80;g5926812aac_1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it"/>
              <a:t>https://it.wikipedia.org/wiki/Operazione_Antica_Babilonia</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59b88cb216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 name="Google Shape;90;g59b88cb216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g5926812aac_1_19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 name="Google Shape;98;g5926812aac_1_1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5926812aac_1_16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 name="Google Shape;104;g5926812aac_1_1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5926812aac_1_6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 name="Google Shape;110;g5926812aac_1_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g5926812aac_1_18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 name="Google Shape;117;g5926812aac_1_1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p:nvPr/>
        </p:nvSpPr>
        <p:spPr>
          <a:xfrm>
            <a:off x="2744013" y="756700"/>
            <a:ext cx="1081625" cy="1124950"/>
          </a:xfrm>
          <a:custGeom>
            <a:avLst/>
            <a:gdLst/>
            <a:ahLst/>
            <a:cxnLst/>
            <a:rect l="l" t="t" r="r" b="b"/>
            <a:pathLst>
              <a:path w="43265" h="44998" extrusionOk="0">
                <a:moveTo>
                  <a:pt x="0" y="44998"/>
                </a:moveTo>
                <a:lnTo>
                  <a:pt x="0" y="0"/>
                </a:lnTo>
                <a:lnTo>
                  <a:pt x="43265" y="0"/>
                </a:lnTo>
              </a:path>
            </a:pathLst>
          </a:custGeom>
          <a:noFill/>
          <a:ln w="28575" cap="flat" cmpd="sng">
            <a:solidFill>
              <a:schemeClr val="lt2"/>
            </a:solidFill>
            <a:prstDash val="solid"/>
            <a:miter lim="8000"/>
            <a:headEnd type="none" w="sm" len="sm"/>
            <a:tailEnd type="none" w="sm" len="sm"/>
          </a:ln>
        </p:spPr>
      </p:sp>
      <p:sp>
        <p:nvSpPr>
          <p:cNvPr id="11" name="Google Shape;11;p2"/>
          <p:cNvSpPr/>
          <p:nvPr/>
        </p:nvSpPr>
        <p:spPr>
          <a:xfrm rot="10800000">
            <a:off x="5318350" y="3266725"/>
            <a:ext cx="1081625" cy="1124950"/>
          </a:xfrm>
          <a:custGeom>
            <a:avLst/>
            <a:gdLst/>
            <a:ahLst/>
            <a:cxnLst/>
            <a:rect l="l" t="t" r="r" b="b"/>
            <a:pathLst>
              <a:path w="43265" h="44998" extrusionOk="0">
                <a:moveTo>
                  <a:pt x="0" y="44998"/>
                </a:moveTo>
                <a:lnTo>
                  <a:pt x="0" y="0"/>
                </a:lnTo>
                <a:lnTo>
                  <a:pt x="43265" y="0"/>
                </a:lnTo>
              </a:path>
            </a:pathLst>
          </a:custGeom>
          <a:noFill/>
          <a:ln w="28575" cap="flat" cmpd="sng">
            <a:solidFill>
              <a:schemeClr val="lt2"/>
            </a:solidFill>
            <a:prstDash val="solid"/>
            <a:miter lim="8000"/>
            <a:headEnd type="none" w="sm" len="sm"/>
            <a:tailEnd type="none" w="sm" len="sm"/>
          </a:ln>
        </p:spPr>
      </p:sp>
      <p:sp>
        <p:nvSpPr>
          <p:cNvPr id="12" name="Google Shape;12;p2"/>
          <p:cNvSpPr txBox="1">
            <a:spLocks noGrp="1"/>
          </p:cNvSpPr>
          <p:nvPr>
            <p:ph type="ctrTitle"/>
          </p:nvPr>
        </p:nvSpPr>
        <p:spPr>
          <a:xfrm>
            <a:off x="3044700" y="1444255"/>
            <a:ext cx="3054600" cy="1537200"/>
          </a:xfrm>
          <a:prstGeom prst="rect">
            <a:avLst/>
          </a:prstGeom>
        </p:spPr>
        <p:txBody>
          <a:bodyPr spcFirstLastPara="1" wrap="square" lIns="91425" tIns="91425" rIns="91425" bIns="91425" anchor="b" anchorCtr="0"/>
          <a:lstStyle>
            <a:lvl1pPr lvl="0" algn="ctr" rtl="0">
              <a:spcBef>
                <a:spcPts val="0"/>
              </a:spcBef>
              <a:spcAft>
                <a:spcPts val="0"/>
              </a:spcAft>
              <a:buSzPts val="4200"/>
              <a:buNone/>
              <a:defRPr/>
            </a:lvl1pPr>
            <a:lvl2pPr lvl="1" algn="ctr" rtl="0">
              <a:spcBef>
                <a:spcPts val="0"/>
              </a:spcBef>
              <a:spcAft>
                <a:spcPts val="0"/>
              </a:spcAft>
              <a:buSzPts val="4200"/>
              <a:buNone/>
              <a:defRPr/>
            </a:lvl2pPr>
            <a:lvl3pPr lvl="2" algn="ctr" rtl="0">
              <a:spcBef>
                <a:spcPts val="0"/>
              </a:spcBef>
              <a:spcAft>
                <a:spcPts val="0"/>
              </a:spcAft>
              <a:buSzPts val="4200"/>
              <a:buNone/>
              <a:defRPr/>
            </a:lvl3pPr>
            <a:lvl4pPr lvl="3" algn="ctr" rtl="0">
              <a:spcBef>
                <a:spcPts val="0"/>
              </a:spcBef>
              <a:spcAft>
                <a:spcPts val="0"/>
              </a:spcAft>
              <a:buSzPts val="4200"/>
              <a:buNone/>
              <a:defRPr/>
            </a:lvl4pPr>
            <a:lvl5pPr lvl="4" algn="ctr" rtl="0">
              <a:spcBef>
                <a:spcPts val="0"/>
              </a:spcBef>
              <a:spcAft>
                <a:spcPts val="0"/>
              </a:spcAft>
              <a:buSzPts val="4200"/>
              <a:buNone/>
              <a:defRPr/>
            </a:lvl5pPr>
            <a:lvl6pPr lvl="5" algn="ctr" rtl="0">
              <a:spcBef>
                <a:spcPts val="0"/>
              </a:spcBef>
              <a:spcAft>
                <a:spcPts val="0"/>
              </a:spcAft>
              <a:buSzPts val="4200"/>
              <a:buNone/>
              <a:defRPr/>
            </a:lvl6pPr>
            <a:lvl7pPr lvl="6" algn="ctr" rtl="0">
              <a:spcBef>
                <a:spcPts val="0"/>
              </a:spcBef>
              <a:spcAft>
                <a:spcPts val="0"/>
              </a:spcAft>
              <a:buSzPts val="4200"/>
              <a:buNone/>
              <a:defRPr/>
            </a:lvl7pPr>
            <a:lvl8pPr lvl="7" algn="ctr" rtl="0">
              <a:spcBef>
                <a:spcPts val="0"/>
              </a:spcBef>
              <a:spcAft>
                <a:spcPts val="0"/>
              </a:spcAft>
              <a:buSzPts val="4200"/>
              <a:buNone/>
              <a:defRPr/>
            </a:lvl8pPr>
            <a:lvl9pPr lvl="8" algn="ctr" rtl="0">
              <a:spcBef>
                <a:spcPts val="0"/>
              </a:spcBef>
              <a:spcAft>
                <a:spcPts val="0"/>
              </a:spcAft>
              <a:buSzPts val="4200"/>
              <a:buNone/>
              <a:defRPr/>
            </a:lvl9pPr>
          </a:lstStyle>
          <a:p>
            <a:endParaRPr/>
          </a:p>
        </p:txBody>
      </p:sp>
      <p:sp>
        <p:nvSpPr>
          <p:cNvPr id="13" name="Google Shape;13;p2"/>
          <p:cNvSpPr txBox="1">
            <a:spLocks noGrp="1"/>
          </p:cNvSpPr>
          <p:nvPr>
            <p:ph type="subTitle" idx="1"/>
          </p:nvPr>
        </p:nvSpPr>
        <p:spPr>
          <a:xfrm>
            <a:off x="3044700" y="3116580"/>
            <a:ext cx="3054600" cy="701400"/>
          </a:xfrm>
          <a:prstGeom prst="rect">
            <a:avLst/>
          </a:prstGeom>
        </p:spPr>
        <p:txBody>
          <a:bodyPr spcFirstLastPara="1" wrap="square" lIns="91425" tIns="91425" rIns="91425" bIns="91425" anchor="t" anchorCtr="0"/>
          <a:lstStyle>
            <a:lvl1pPr lvl="0" algn="ctr" rtl="0">
              <a:lnSpc>
                <a:spcPct val="100000"/>
              </a:lnSpc>
              <a:spcBef>
                <a:spcPts val="0"/>
              </a:spcBef>
              <a:spcAft>
                <a:spcPts val="0"/>
              </a:spcAft>
              <a:buSzPts val="2100"/>
              <a:buFont typeface="Economica"/>
              <a:buNone/>
              <a:defRPr sz="2100">
                <a:latin typeface="Economica"/>
                <a:ea typeface="Economica"/>
                <a:cs typeface="Economica"/>
                <a:sym typeface="Economica"/>
              </a:defRPr>
            </a:lvl1pPr>
            <a:lvl2pPr lvl="1" algn="ctr" rtl="0">
              <a:lnSpc>
                <a:spcPct val="100000"/>
              </a:lnSpc>
              <a:spcBef>
                <a:spcPts val="0"/>
              </a:spcBef>
              <a:spcAft>
                <a:spcPts val="0"/>
              </a:spcAft>
              <a:buSzPts val="2100"/>
              <a:buFont typeface="Economica"/>
              <a:buNone/>
              <a:defRPr sz="2100">
                <a:latin typeface="Economica"/>
                <a:ea typeface="Economica"/>
                <a:cs typeface="Economica"/>
                <a:sym typeface="Economica"/>
              </a:defRPr>
            </a:lvl2pPr>
            <a:lvl3pPr lvl="2" algn="ctr" rtl="0">
              <a:lnSpc>
                <a:spcPct val="100000"/>
              </a:lnSpc>
              <a:spcBef>
                <a:spcPts val="0"/>
              </a:spcBef>
              <a:spcAft>
                <a:spcPts val="0"/>
              </a:spcAft>
              <a:buSzPts val="2100"/>
              <a:buFont typeface="Economica"/>
              <a:buNone/>
              <a:defRPr sz="2100">
                <a:latin typeface="Economica"/>
                <a:ea typeface="Economica"/>
                <a:cs typeface="Economica"/>
                <a:sym typeface="Economica"/>
              </a:defRPr>
            </a:lvl3pPr>
            <a:lvl4pPr lvl="3" algn="ctr" rtl="0">
              <a:lnSpc>
                <a:spcPct val="100000"/>
              </a:lnSpc>
              <a:spcBef>
                <a:spcPts val="0"/>
              </a:spcBef>
              <a:spcAft>
                <a:spcPts val="0"/>
              </a:spcAft>
              <a:buSzPts val="2100"/>
              <a:buFont typeface="Economica"/>
              <a:buNone/>
              <a:defRPr sz="2100">
                <a:latin typeface="Economica"/>
                <a:ea typeface="Economica"/>
                <a:cs typeface="Economica"/>
                <a:sym typeface="Economica"/>
              </a:defRPr>
            </a:lvl4pPr>
            <a:lvl5pPr lvl="4" algn="ctr" rtl="0">
              <a:lnSpc>
                <a:spcPct val="100000"/>
              </a:lnSpc>
              <a:spcBef>
                <a:spcPts val="0"/>
              </a:spcBef>
              <a:spcAft>
                <a:spcPts val="0"/>
              </a:spcAft>
              <a:buSzPts val="2100"/>
              <a:buFont typeface="Economica"/>
              <a:buNone/>
              <a:defRPr sz="2100">
                <a:latin typeface="Economica"/>
                <a:ea typeface="Economica"/>
                <a:cs typeface="Economica"/>
                <a:sym typeface="Economica"/>
              </a:defRPr>
            </a:lvl5pPr>
            <a:lvl6pPr lvl="5" algn="ctr" rtl="0">
              <a:lnSpc>
                <a:spcPct val="100000"/>
              </a:lnSpc>
              <a:spcBef>
                <a:spcPts val="0"/>
              </a:spcBef>
              <a:spcAft>
                <a:spcPts val="0"/>
              </a:spcAft>
              <a:buSzPts val="2100"/>
              <a:buFont typeface="Economica"/>
              <a:buNone/>
              <a:defRPr sz="2100">
                <a:latin typeface="Economica"/>
                <a:ea typeface="Economica"/>
                <a:cs typeface="Economica"/>
                <a:sym typeface="Economica"/>
              </a:defRPr>
            </a:lvl6pPr>
            <a:lvl7pPr lvl="6" algn="ctr" rtl="0">
              <a:lnSpc>
                <a:spcPct val="100000"/>
              </a:lnSpc>
              <a:spcBef>
                <a:spcPts val="0"/>
              </a:spcBef>
              <a:spcAft>
                <a:spcPts val="0"/>
              </a:spcAft>
              <a:buSzPts val="2100"/>
              <a:buFont typeface="Economica"/>
              <a:buNone/>
              <a:defRPr sz="2100">
                <a:latin typeface="Economica"/>
                <a:ea typeface="Economica"/>
                <a:cs typeface="Economica"/>
                <a:sym typeface="Economica"/>
              </a:defRPr>
            </a:lvl7pPr>
            <a:lvl8pPr lvl="7" algn="ctr" rtl="0">
              <a:lnSpc>
                <a:spcPct val="100000"/>
              </a:lnSpc>
              <a:spcBef>
                <a:spcPts val="0"/>
              </a:spcBef>
              <a:spcAft>
                <a:spcPts val="0"/>
              </a:spcAft>
              <a:buSzPts val="2100"/>
              <a:buFont typeface="Economica"/>
              <a:buNone/>
              <a:defRPr sz="2100">
                <a:latin typeface="Economica"/>
                <a:ea typeface="Economica"/>
                <a:cs typeface="Economica"/>
                <a:sym typeface="Economica"/>
              </a:defRPr>
            </a:lvl8pPr>
            <a:lvl9pPr lvl="8" algn="ctr" rtl="0">
              <a:lnSpc>
                <a:spcPct val="100000"/>
              </a:lnSpc>
              <a:spcBef>
                <a:spcPts val="0"/>
              </a:spcBef>
              <a:spcAft>
                <a:spcPts val="0"/>
              </a:spcAft>
              <a:buSzPts val="2100"/>
              <a:buFont typeface="Economica"/>
              <a:buNone/>
              <a:defRPr sz="2100">
                <a:latin typeface="Economica"/>
                <a:ea typeface="Economica"/>
                <a:cs typeface="Economica"/>
                <a:sym typeface="Economica"/>
              </a:defRPr>
            </a:lvl9pPr>
          </a:lstStyle>
          <a:p>
            <a:endParaRPr/>
          </a:p>
        </p:txBody>
      </p:sp>
      <p:sp>
        <p:nvSpPr>
          <p:cNvPr id="14" name="Google Shape;14;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1"/>
        <p:cNvGrpSpPr/>
        <p:nvPr/>
      </p:nvGrpSpPr>
      <p:grpSpPr>
        <a:xfrm>
          <a:off x="0" y="0"/>
          <a:ext cx="0" cy="0"/>
          <a:chOff x="0" y="0"/>
          <a:chExt cx="0" cy="0"/>
        </a:xfrm>
      </p:grpSpPr>
      <p:sp>
        <p:nvSpPr>
          <p:cNvPr id="52" name="Google Shape;52;p11"/>
          <p:cNvSpPr/>
          <p:nvPr/>
        </p:nvSpPr>
        <p:spPr>
          <a:xfrm>
            <a:off x="0" y="5045700"/>
            <a:ext cx="9144000" cy="9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11"/>
          <p:cNvSpPr txBox="1">
            <a:spLocks noGrp="1"/>
          </p:cNvSpPr>
          <p:nvPr>
            <p:ph type="title" hasCustomPrompt="1"/>
          </p:nvPr>
        </p:nvSpPr>
        <p:spPr>
          <a:xfrm>
            <a:off x="311700" y="957125"/>
            <a:ext cx="8520600" cy="2128800"/>
          </a:xfrm>
          <a:prstGeom prst="rect">
            <a:avLst/>
          </a:prstGeom>
        </p:spPr>
        <p:txBody>
          <a:bodyPr spcFirstLastPara="1" wrap="square" lIns="91425" tIns="91425" rIns="91425" bIns="91425" anchor="ctr" anchorCtr="0"/>
          <a:lstStyle>
            <a:lvl1pPr lvl="0" algn="ctr" rtl="0">
              <a:spcBef>
                <a:spcPts val="0"/>
              </a:spcBef>
              <a:spcAft>
                <a:spcPts val="0"/>
              </a:spcAft>
              <a:buClr>
                <a:schemeClr val="lt2"/>
              </a:buClr>
              <a:buSzPts val="16000"/>
              <a:buNone/>
              <a:defRPr sz="16000">
                <a:solidFill>
                  <a:schemeClr val="lt2"/>
                </a:solidFill>
              </a:defRPr>
            </a:lvl1pPr>
            <a:lvl2pPr lvl="1" algn="ctr" rtl="0">
              <a:spcBef>
                <a:spcPts val="0"/>
              </a:spcBef>
              <a:spcAft>
                <a:spcPts val="0"/>
              </a:spcAft>
              <a:buClr>
                <a:schemeClr val="lt2"/>
              </a:buClr>
              <a:buSzPts val="16000"/>
              <a:buNone/>
              <a:defRPr sz="16000">
                <a:solidFill>
                  <a:schemeClr val="lt2"/>
                </a:solidFill>
              </a:defRPr>
            </a:lvl2pPr>
            <a:lvl3pPr lvl="2" algn="ctr" rtl="0">
              <a:spcBef>
                <a:spcPts val="0"/>
              </a:spcBef>
              <a:spcAft>
                <a:spcPts val="0"/>
              </a:spcAft>
              <a:buClr>
                <a:schemeClr val="lt2"/>
              </a:buClr>
              <a:buSzPts val="16000"/>
              <a:buNone/>
              <a:defRPr sz="16000">
                <a:solidFill>
                  <a:schemeClr val="lt2"/>
                </a:solidFill>
              </a:defRPr>
            </a:lvl3pPr>
            <a:lvl4pPr lvl="3" algn="ctr" rtl="0">
              <a:spcBef>
                <a:spcPts val="0"/>
              </a:spcBef>
              <a:spcAft>
                <a:spcPts val="0"/>
              </a:spcAft>
              <a:buClr>
                <a:schemeClr val="lt2"/>
              </a:buClr>
              <a:buSzPts val="16000"/>
              <a:buNone/>
              <a:defRPr sz="16000">
                <a:solidFill>
                  <a:schemeClr val="lt2"/>
                </a:solidFill>
              </a:defRPr>
            </a:lvl4pPr>
            <a:lvl5pPr lvl="4" algn="ctr" rtl="0">
              <a:spcBef>
                <a:spcPts val="0"/>
              </a:spcBef>
              <a:spcAft>
                <a:spcPts val="0"/>
              </a:spcAft>
              <a:buClr>
                <a:schemeClr val="lt2"/>
              </a:buClr>
              <a:buSzPts val="16000"/>
              <a:buNone/>
              <a:defRPr sz="16000">
                <a:solidFill>
                  <a:schemeClr val="lt2"/>
                </a:solidFill>
              </a:defRPr>
            </a:lvl5pPr>
            <a:lvl6pPr lvl="5" algn="ctr" rtl="0">
              <a:spcBef>
                <a:spcPts val="0"/>
              </a:spcBef>
              <a:spcAft>
                <a:spcPts val="0"/>
              </a:spcAft>
              <a:buClr>
                <a:schemeClr val="lt2"/>
              </a:buClr>
              <a:buSzPts val="16000"/>
              <a:buNone/>
              <a:defRPr sz="16000">
                <a:solidFill>
                  <a:schemeClr val="lt2"/>
                </a:solidFill>
              </a:defRPr>
            </a:lvl6pPr>
            <a:lvl7pPr lvl="6" algn="ctr" rtl="0">
              <a:spcBef>
                <a:spcPts val="0"/>
              </a:spcBef>
              <a:spcAft>
                <a:spcPts val="0"/>
              </a:spcAft>
              <a:buClr>
                <a:schemeClr val="lt2"/>
              </a:buClr>
              <a:buSzPts val="16000"/>
              <a:buNone/>
              <a:defRPr sz="16000">
                <a:solidFill>
                  <a:schemeClr val="lt2"/>
                </a:solidFill>
              </a:defRPr>
            </a:lvl7pPr>
            <a:lvl8pPr lvl="7" algn="ctr" rtl="0">
              <a:spcBef>
                <a:spcPts val="0"/>
              </a:spcBef>
              <a:spcAft>
                <a:spcPts val="0"/>
              </a:spcAft>
              <a:buClr>
                <a:schemeClr val="lt2"/>
              </a:buClr>
              <a:buSzPts val="16000"/>
              <a:buNone/>
              <a:defRPr sz="16000">
                <a:solidFill>
                  <a:schemeClr val="lt2"/>
                </a:solidFill>
              </a:defRPr>
            </a:lvl8pPr>
            <a:lvl9pPr lvl="8" algn="ctr" rtl="0">
              <a:spcBef>
                <a:spcPts val="0"/>
              </a:spcBef>
              <a:spcAft>
                <a:spcPts val="0"/>
              </a:spcAft>
              <a:buClr>
                <a:schemeClr val="lt2"/>
              </a:buClr>
              <a:buSzPts val="16000"/>
              <a:buNone/>
              <a:defRPr sz="16000">
                <a:solidFill>
                  <a:schemeClr val="lt2"/>
                </a:solidFill>
              </a:defRPr>
            </a:lvl9pPr>
          </a:lstStyle>
          <a:p>
            <a:r>
              <a:t>xx%</a:t>
            </a:r>
          </a:p>
        </p:txBody>
      </p:sp>
      <p:sp>
        <p:nvSpPr>
          <p:cNvPr id="54" name="Google Shape;54;p11"/>
          <p:cNvSpPr txBox="1">
            <a:spLocks noGrp="1"/>
          </p:cNvSpPr>
          <p:nvPr>
            <p:ph type="body" idx="1"/>
          </p:nvPr>
        </p:nvSpPr>
        <p:spPr>
          <a:xfrm>
            <a:off x="311700" y="3162000"/>
            <a:ext cx="8520600" cy="1071600"/>
          </a:xfrm>
          <a:prstGeom prst="rect">
            <a:avLst/>
          </a:prstGeom>
        </p:spPr>
        <p:txBody>
          <a:bodyPr spcFirstLastPara="1" wrap="square" lIns="91425" tIns="91425" rIns="91425" bIns="91425" anchor="t" anchorCtr="0"/>
          <a:lstStyle>
            <a:lvl1pPr marL="457200" lvl="0" indent="-342900" algn="ctr" rtl="0">
              <a:spcBef>
                <a:spcPts val="0"/>
              </a:spcBef>
              <a:spcAft>
                <a:spcPts val="0"/>
              </a:spcAft>
              <a:buSzPts val="1800"/>
              <a:buChar char="●"/>
              <a:defRPr/>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55" name="Google Shape;55;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6"/>
        <p:cNvGrpSpPr/>
        <p:nvPr/>
      </p:nvGrpSpPr>
      <p:grpSpPr>
        <a:xfrm>
          <a:off x="0" y="0"/>
          <a:ext cx="0" cy="0"/>
          <a:chOff x="0" y="0"/>
          <a:chExt cx="0" cy="0"/>
        </a:xfrm>
      </p:grpSpPr>
      <p:sp>
        <p:nvSpPr>
          <p:cNvPr id="57" name="Google Shape;57;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5"/>
        <p:cNvGrpSpPr/>
        <p:nvPr/>
      </p:nvGrpSpPr>
      <p:grpSpPr>
        <a:xfrm>
          <a:off x="0" y="0"/>
          <a:ext cx="0" cy="0"/>
          <a:chOff x="0" y="0"/>
          <a:chExt cx="0" cy="0"/>
        </a:xfrm>
      </p:grpSpPr>
      <p:sp>
        <p:nvSpPr>
          <p:cNvPr id="16" name="Google Shape;16;p3"/>
          <p:cNvSpPr/>
          <p:nvPr/>
        </p:nvSpPr>
        <p:spPr>
          <a:xfrm flipH="1">
            <a:off x="7595938" y="460225"/>
            <a:ext cx="1081625" cy="1124950"/>
          </a:xfrm>
          <a:custGeom>
            <a:avLst/>
            <a:gdLst/>
            <a:ahLst/>
            <a:cxnLst/>
            <a:rect l="l" t="t" r="r" b="b"/>
            <a:pathLst>
              <a:path w="43265" h="44998" extrusionOk="0">
                <a:moveTo>
                  <a:pt x="0" y="44998"/>
                </a:moveTo>
                <a:lnTo>
                  <a:pt x="0" y="0"/>
                </a:lnTo>
                <a:lnTo>
                  <a:pt x="43265" y="0"/>
                </a:lnTo>
              </a:path>
            </a:pathLst>
          </a:custGeom>
          <a:noFill/>
          <a:ln w="28575" cap="flat" cmpd="sng">
            <a:solidFill>
              <a:schemeClr val="lt2"/>
            </a:solidFill>
            <a:prstDash val="solid"/>
            <a:miter lim="8000"/>
            <a:headEnd type="none" w="sm" len="sm"/>
            <a:tailEnd type="none" w="sm" len="sm"/>
          </a:ln>
        </p:spPr>
      </p:sp>
      <p:sp>
        <p:nvSpPr>
          <p:cNvPr id="17" name="Google Shape;17;p3"/>
          <p:cNvSpPr/>
          <p:nvPr/>
        </p:nvSpPr>
        <p:spPr>
          <a:xfrm rot="10800000" flipH="1">
            <a:off x="466425" y="3558325"/>
            <a:ext cx="1081625" cy="1124950"/>
          </a:xfrm>
          <a:custGeom>
            <a:avLst/>
            <a:gdLst/>
            <a:ahLst/>
            <a:cxnLst/>
            <a:rect l="l" t="t" r="r" b="b"/>
            <a:pathLst>
              <a:path w="43265" h="44998" extrusionOk="0">
                <a:moveTo>
                  <a:pt x="0" y="44998"/>
                </a:moveTo>
                <a:lnTo>
                  <a:pt x="0" y="0"/>
                </a:lnTo>
                <a:lnTo>
                  <a:pt x="43265" y="0"/>
                </a:lnTo>
              </a:path>
            </a:pathLst>
          </a:custGeom>
          <a:noFill/>
          <a:ln w="28575" cap="flat" cmpd="sng">
            <a:solidFill>
              <a:schemeClr val="lt2"/>
            </a:solidFill>
            <a:prstDash val="solid"/>
            <a:miter lim="8000"/>
            <a:headEnd type="none" w="sm" len="sm"/>
            <a:tailEnd type="none" w="sm" len="sm"/>
          </a:ln>
        </p:spPr>
      </p:sp>
      <p:sp>
        <p:nvSpPr>
          <p:cNvPr id="18" name="Google Shape;18;p3"/>
          <p:cNvSpPr txBox="1">
            <a:spLocks noGrp="1"/>
          </p:cNvSpPr>
          <p:nvPr>
            <p:ph type="title"/>
          </p:nvPr>
        </p:nvSpPr>
        <p:spPr>
          <a:xfrm>
            <a:off x="773700" y="1806450"/>
            <a:ext cx="7596600" cy="1530600"/>
          </a:xfrm>
          <a:prstGeom prst="rect">
            <a:avLst/>
          </a:prstGeom>
        </p:spPr>
        <p:txBody>
          <a:bodyPr spcFirstLastPara="1" wrap="square" lIns="91425" tIns="91425" rIns="91425" bIns="91425" anchor="ctr" anchorCtr="0"/>
          <a:lstStyle>
            <a:lvl1pPr lvl="0" algn="ctr" rtl="0">
              <a:spcBef>
                <a:spcPts val="0"/>
              </a:spcBef>
              <a:spcAft>
                <a:spcPts val="0"/>
              </a:spcAft>
              <a:buSzPts val="4200"/>
              <a:buNone/>
              <a:defRPr/>
            </a:lvl1pPr>
            <a:lvl2pPr lvl="1" algn="ctr" rtl="0">
              <a:spcBef>
                <a:spcPts val="0"/>
              </a:spcBef>
              <a:spcAft>
                <a:spcPts val="0"/>
              </a:spcAft>
              <a:buSzPts val="4200"/>
              <a:buNone/>
              <a:defRPr/>
            </a:lvl2pPr>
            <a:lvl3pPr lvl="2" algn="ctr" rtl="0">
              <a:spcBef>
                <a:spcPts val="0"/>
              </a:spcBef>
              <a:spcAft>
                <a:spcPts val="0"/>
              </a:spcAft>
              <a:buSzPts val="4200"/>
              <a:buNone/>
              <a:defRPr/>
            </a:lvl3pPr>
            <a:lvl4pPr lvl="3" algn="ctr" rtl="0">
              <a:spcBef>
                <a:spcPts val="0"/>
              </a:spcBef>
              <a:spcAft>
                <a:spcPts val="0"/>
              </a:spcAft>
              <a:buSzPts val="4200"/>
              <a:buNone/>
              <a:defRPr/>
            </a:lvl4pPr>
            <a:lvl5pPr lvl="4" algn="ctr" rtl="0">
              <a:spcBef>
                <a:spcPts val="0"/>
              </a:spcBef>
              <a:spcAft>
                <a:spcPts val="0"/>
              </a:spcAft>
              <a:buSzPts val="4200"/>
              <a:buNone/>
              <a:defRPr/>
            </a:lvl5pPr>
            <a:lvl6pPr lvl="5" algn="ctr" rtl="0">
              <a:spcBef>
                <a:spcPts val="0"/>
              </a:spcBef>
              <a:spcAft>
                <a:spcPts val="0"/>
              </a:spcAft>
              <a:buSzPts val="4200"/>
              <a:buNone/>
              <a:defRPr/>
            </a:lvl6pPr>
            <a:lvl7pPr lvl="6" algn="ctr" rtl="0">
              <a:spcBef>
                <a:spcPts val="0"/>
              </a:spcBef>
              <a:spcAft>
                <a:spcPts val="0"/>
              </a:spcAft>
              <a:buSzPts val="4200"/>
              <a:buNone/>
              <a:defRPr/>
            </a:lvl7pPr>
            <a:lvl8pPr lvl="7" algn="ctr" rtl="0">
              <a:spcBef>
                <a:spcPts val="0"/>
              </a:spcBef>
              <a:spcAft>
                <a:spcPts val="0"/>
              </a:spcAft>
              <a:buSzPts val="4200"/>
              <a:buNone/>
              <a:defRPr/>
            </a:lvl8pPr>
            <a:lvl9pPr lvl="8" algn="ctr" rtl="0">
              <a:spcBef>
                <a:spcPts val="0"/>
              </a:spcBef>
              <a:spcAft>
                <a:spcPts val="0"/>
              </a:spcAft>
              <a:buSzPts val="4200"/>
              <a:buNone/>
              <a:defRPr/>
            </a:lvl9pPr>
          </a:lstStyle>
          <a:p>
            <a:endParaRPr/>
          </a:p>
        </p:txBody>
      </p:sp>
      <p:sp>
        <p:nvSpPr>
          <p:cNvPr id="19" name="Google Shape;19;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0"/>
        <p:cNvGrpSpPr/>
        <p:nvPr/>
      </p:nvGrpSpPr>
      <p:grpSpPr>
        <a:xfrm>
          <a:off x="0" y="0"/>
          <a:ext cx="0" cy="0"/>
          <a:chOff x="0" y="0"/>
          <a:chExt cx="0" cy="0"/>
        </a:xfrm>
      </p:grpSpPr>
      <p:sp>
        <p:nvSpPr>
          <p:cNvPr id="21" name="Google Shape;21;p4"/>
          <p:cNvSpPr/>
          <p:nvPr/>
        </p:nvSpPr>
        <p:spPr>
          <a:xfrm>
            <a:off x="0" y="5045700"/>
            <a:ext cx="9144000" cy="9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4"/>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lstStyle>
            <a:lvl1pPr lvl="0" rtl="0">
              <a:spcBef>
                <a:spcPts val="0"/>
              </a:spcBef>
              <a:spcAft>
                <a:spcPts val="0"/>
              </a:spcAft>
              <a:buSzPts val="4200"/>
              <a:buNone/>
              <a:defRPr/>
            </a:lvl1pPr>
            <a:lvl2pPr lvl="1" rtl="0">
              <a:spcBef>
                <a:spcPts val="0"/>
              </a:spcBef>
              <a:spcAft>
                <a:spcPts val="0"/>
              </a:spcAft>
              <a:buSzPts val="4200"/>
              <a:buNone/>
              <a:defRPr/>
            </a:lvl2pPr>
            <a:lvl3pPr lvl="2" rtl="0">
              <a:spcBef>
                <a:spcPts val="0"/>
              </a:spcBef>
              <a:spcAft>
                <a:spcPts val="0"/>
              </a:spcAft>
              <a:buSzPts val="4200"/>
              <a:buNone/>
              <a:defRPr/>
            </a:lvl3pPr>
            <a:lvl4pPr lvl="3" rtl="0">
              <a:spcBef>
                <a:spcPts val="0"/>
              </a:spcBef>
              <a:spcAft>
                <a:spcPts val="0"/>
              </a:spcAft>
              <a:buSzPts val="4200"/>
              <a:buNone/>
              <a:defRPr/>
            </a:lvl4pPr>
            <a:lvl5pPr lvl="4" rtl="0">
              <a:spcBef>
                <a:spcPts val="0"/>
              </a:spcBef>
              <a:spcAft>
                <a:spcPts val="0"/>
              </a:spcAft>
              <a:buSzPts val="4200"/>
              <a:buNone/>
              <a:defRPr/>
            </a:lvl5pPr>
            <a:lvl6pPr lvl="5" rtl="0">
              <a:spcBef>
                <a:spcPts val="0"/>
              </a:spcBef>
              <a:spcAft>
                <a:spcPts val="0"/>
              </a:spcAft>
              <a:buSzPts val="4200"/>
              <a:buNone/>
              <a:defRPr/>
            </a:lvl6pPr>
            <a:lvl7pPr lvl="6" rtl="0">
              <a:spcBef>
                <a:spcPts val="0"/>
              </a:spcBef>
              <a:spcAft>
                <a:spcPts val="0"/>
              </a:spcAft>
              <a:buSzPts val="4200"/>
              <a:buNone/>
              <a:defRPr/>
            </a:lvl7pPr>
            <a:lvl8pPr lvl="7" rtl="0">
              <a:spcBef>
                <a:spcPts val="0"/>
              </a:spcBef>
              <a:spcAft>
                <a:spcPts val="0"/>
              </a:spcAft>
              <a:buSzPts val="4200"/>
              <a:buNone/>
              <a:defRPr/>
            </a:lvl8pPr>
            <a:lvl9pPr lvl="8" rtl="0">
              <a:spcBef>
                <a:spcPts val="0"/>
              </a:spcBef>
              <a:spcAft>
                <a:spcPts val="0"/>
              </a:spcAft>
              <a:buSzPts val="4200"/>
              <a:buNone/>
              <a:defRPr/>
            </a:lvl9pPr>
          </a:lstStyle>
          <a:p>
            <a:endParaRPr/>
          </a:p>
        </p:txBody>
      </p:sp>
      <p:sp>
        <p:nvSpPr>
          <p:cNvPr id="23" name="Google Shape;23;p4"/>
          <p:cNvSpPr txBox="1">
            <a:spLocks noGrp="1"/>
          </p:cNvSpPr>
          <p:nvPr>
            <p:ph type="body" idx="1"/>
          </p:nvPr>
        </p:nvSpPr>
        <p:spPr>
          <a:xfrm>
            <a:off x="311700" y="1225225"/>
            <a:ext cx="8520600" cy="3354000"/>
          </a:xfrm>
          <a:prstGeom prst="rect">
            <a:avLst/>
          </a:prstGeom>
        </p:spPr>
        <p:txBody>
          <a:bodyPr spcFirstLastPara="1" wrap="square" lIns="91425" tIns="91425" rIns="91425" bIns="91425" anchor="t" anchorCtr="0"/>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24" name="Google Shape;24;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5"/>
        <p:cNvGrpSpPr/>
        <p:nvPr/>
      </p:nvGrpSpPr>
      <p:grpSpPr>
        <a:xfrm>
          <a:off x="0" y="0"/>
          <a:ext cx="0" cy="0"/>
          <a:chOff x="0" y="0"/>
          <a:chExt cx="0" cy="0"/>
        </a:xfrm>
      </p:grpSpPr>
      <p:sp>
        <p:nvSpPr>
          <p:cNvPr id="26" name="Google Shape;26;p5"/>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lstStyle>
            <a:lvl1pPr lvl="0" rtl="0">
              <a:spcBef>
                <a:spcPts val="0"/>
              </a:spcBef>
              <a:spcAft>
                <a:spcPts val="0"/>
              </a:spcAft>
              <a:buSzPts val="4200"/>
              <a:buNone/>
              <a:defRPr/>
            </a:lvl1pPr>
            <a:lvl2pPr lvl="1" rtl="0">
              <a:spcBef>
                <a:spcPts val="0"/>
              </a:spcBef>
              <a:spcAft>
                <a:spcPts val="0"/>
              </a:spcAft>
              <a:buSzPts val="4200"/>
              <a:buNone/>
              <a:defRPr/>
            </a:lvl2pPr>
            <a:lvl3pPr lvl="2" rtl="0">
              <a:spcBef>
                <a:spcPts val="0"/>
              </a:spcBef>
              <a:spcAft>
                <a:spcPts val="0"/>
              </a:spcAft>
              <a:buSzPts val="4200"/>
              <a:buNone/>
              <a:defRPr/>
            </a:lvl3pPr>
            <a:lvl4pPr lvl="3" rtl="0">
              <a:spcBef>
                <a:spcPts val="0"/>
              </a:spcBef>
              <a:spcAft>
                <a:spcPts val="0"/>
              </a:spcAft>
              <a:buSzPts val="4200"/>
              <a:buNone/>
              <a:defRPr/>
            </a:lvl4pPr>
            <a:lvl5pPr lvl="4" rtl="0">
              <a:spcBef>
                <a:spcPts val="0"/>
              </a:spcBef>
              <a:spcAft>
                <a:spcPts val="0"/>
              </a:spcAft>
              <a:buSzPts val="4200"/>
              <a:buNone/>
              <a:defRPr/>
            </a:lvl5pPr>
            <a:lvl6pPr lvl="5" rtl="0">
              <a:spcBef>
                <a:spcPts val="0"/>
              </a:spcBef>
              <a:spcAft>
                <a:spcPts val="0"/>
              </a:spcAft>
              <a:buSzPts val="4200"/>
              <a:buNone/>
              <a:defRPr/>
            </a:lvl6pPr>
            <a:lvl7pPr lvl="6" rtl="0">
              <a:spcBef>
                <a:spcPts val="0"/>
              </a:spcBef>
              <a:spcAft>
                <a:spcPts val="0"/>
              </a:spcAft>
              <a:buSzPts val="4200"/>
              <a:buNone/>
              <a:defRPr/>
            </a:lvl7pPr>
            <a:lvl8pPr lvl="7" rtl="0">
              <a:spcBef>
                <a:spcPts val="0"/>
              </a:spcBef>
              <a:spcAft>
                <a:spcPts val="0"/>
              </a:spcAft>
              <a:buSzPts val="4200"/>
              <a:buNone/>
              <a:defRPr/>
            </a:lvl8pPr>
            <a:lvl9pPr lvl="8" rtl="0">
              <a:spcBef>
                <a:spcPts val="0"/>
              </a:spcBef>
              <a:spcAft>
                <a:spcPts val="0"/>
              </a:spcAft>
              <a:buSzPts val="4200"/>
              <a:buNone/>
              <a:defRPr/>
            </a:lvl9pPr>
          </a:lstStyle>
          <a:p>
            <a:endParaRPr/>
          </a:p>
        </p:txBody>
      </p:sp>
      <p:sp>
        <p:nvSpPr>
          <p:cNvPr id="27" name="Google Shape;27;p5"/>
          <p:cNvSpPr txBox="1">
            <a:spLocks noGrp="1"/>
          </p:cNvSpPr>
          <p:nvPr>
            <p:ph type="body" idx="1"/>
          </p:nvPr>
        </p:nvSpPr>
        <p:spPr>
          <a:xfrm>
            <a:off x="311700" y="1225225"/>
            <a:ext cx="3999900" cy="3354000"/>
          </a:xfrm>
          <a:prstGeom prst="rect">
            <a:avLst/>
          </a:prstGeom>
        </p:spPr>
        <p:txBody>
          <a:bodyPr spcFirstLastPara="1" wrap="square" lIns="91425" tIns="91425" rIns="91425" bIns="91425" anchor="t" anchorCtr="0"/>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28" name="Google Shape;28;p5"/>
          <p:cNvSpPr txBox="1">
            <a:spLocks noGrp="1"/>
          </p:cNvSpPr>
          <p:nvPr>
            <p:ph type="body" idx="2"/>
          </p:nvPr>
        </p:nvSpPr>
        <p:spPr>
          <a:xfrm>
            <a:off x="4832400" y="1225225"/>
            <a:ext cx="3999900" cy="3354000"/>
          </a:xfrm>
          <a:prstGeom prst="rect">
            <a:avLst/>
          </a:prstGeom>
        </p:spPr>
        <p:txBody>
          <a:bodyPr spcFirstLastPara="1" wrap="square" lIns="91425" tIns="91425" rIns="91425" bIns="91425" anchor="t" anchorCtr="0"/>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29" name="Google Shape;29;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0"/>
        <p:cNvGrpSpPr/>
        <p:nvPr/>
      </p:nvGrpSpPr>
      <p:grpSpPr>
        <a:xfrm>
          <a:off x="0" y="0"/>
          <a:ext cx="0" cy="0"/>
          <a:chOff x="0" y="0"/>
          <a:chExt cx="0" cy="0"/>
        </a:xfrm>
      </p:grpSpPr>
      <p:sp>
        <p:nvSpPr>
          <p:cNvPr id="31" name="Google Shape;31;p6"/>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lstStyle>
            <a:lvl1pPr lvl="0" rtl="0">
              <a:spcBef>
                <a:spcPts val="0"/>
              </a:spcBef>
              <a:spcAft>
                <a:spcPts val="0"/>
              </a:spcAft>
              <a:buSzPts val="4200"/>
              <a:buNone/>
              <a:defRPr/>
            </a:lvl1pPr>
            <a:lvl2pPr lvl="1" rtl="0">
              <a:spcBef>
                <a:spcPts val="0"/>
              </a:spcBef>
              <a:spcAft>
                <a:spcPts val="0"/>
              </a:spcAft>
              <a:buSzPts val="4200"/>
              <a:buNone/>
              <a:defRPr/>
            </a:lvl2pPr>
            <a:lvl3pPr lvl="2" rtl="0">
              <a:spcBef>
                <a:spcPts val="0"/>
              </a:spcBef>
              <a:spcAft>
                <a:spcPts val="0"/>
              </a:spcAft>
              <a:buSzPts val="4200"/>
              <a:buNone/>
              <a:defRPr/>
            </a:lvl3pPr>
            <a:lvl4pPr lvl="3" rtl="0">
              <a:spcBef>
                <a:spcPts val="0"/>
              </a:spcBef>
              <a:spcAft>
                <a:spcPts val="0"/>
              </a:spcAft>
              <a:buSzPts val="4200"/>
              <a:buNone/>
              <a:defRPr/>
            </a:lvl4pPr>
            <a:lvl5pPr lvl="4" rtl="0">
              <a:spcBef>
                <a:spcPts val="0"/>
              </a:spcBef>
              <a:spcAft>
                <a:spcPts val="0"/>
              </a:spcAft>
              <a:buSzPts val="4200"/>
              <a:buNone/>
              <a:defRPr/>
            </a:lvl5pPr>
            <a:lvl6pPr lvl="5" rtl="0">
              <a:spcBef>
                <a:spcPts val="0"/>
              </a:spcBef>
              <a:spcAft>
                <a:spcPts val="0"/>
              </a:spcAft>
              <a:buSzPts val="4200"/>
              <a:buNone/>
              <a:defRPr/>
            </a:lvl6pPr>
            <a:lvl7pPr lvl="6" rtl="0">
              <a:spcBef>
                <a:spcPts val="0"/>
              </a:spcBef>
              <a:spcAft>
                <a:spcPts val="0"/>
              </a:spcAft>
              <a:buSzPts val="4200"/>
              <a:buNone/>
              <a:defRPr/>
            </a:lvl7pPr>
            <a:lvl8pPr lvl="7" rtl="0">
              <a:spcBef>
                <a:spcPts val="0"/>
              </a:spcBef>
              <a:spcAft>
                <a:spcPts val="0"/>
              </a:spcAft>
              <a:buSzPts val="4200"/>
              <a:buNone/>
              <a:defRPr/>
            </a:lvl8pPr>
            <a:lvl9pPr lvl="8" rtl="0">
              <a:spcBef>
                <a:spcPts val="0"/>
              </a:spcBef>
              <a:spcAft>
                <a:spcPts val="0"/>
              </a:spcAft>
              <a:buSzPts val="4200"/>
              <a:buNone/>
              <a:defRPr/>
            </a:lvl9pPr>
          </a:lstStyle>
          <a:p>
            <a:endParaRPr/>
          </a:p>
        </p:txBody>
      </p:sp>
      <p:sp>
        <p:nvSpPr>
          <p:cNvPr id="32" name="Google Shape;32;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3"/>
        <p:cNvGrpSpPr/>
        <p:nvPr/>
      </p:nvGrpSpPr>
      <p:grpSpPr>
        <a:xfrm>
          <a:off x="0" y="0"/>
          <a:ext cx="0" cy="0"/>
          <a:chOff x="0" y="0"/>
          <a:chExt cx="0" cy="0"/>
        </a:xfrm>
      </p:grpSpPr>
      <p:sp>
        <p:nvSpPr>
          <p:cNvPr id="34" name="Google Shape;34;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35" name="Google Shape;35;p7"/>
          <p:cNvSpPr txBox="1">
            <a:spLocks noGrp="1"/>
          </p:cNvSpPr>
          <p:nvPr>
            <p:ph type="body" idx="1"/>
          </p:nvPr>
        </p:nvSpPr>
        <p:spPr>
          <a:xfrm>
            <a:off x="311700" y="1399400"/>
            <a:ext cx="2808000" cy="2784900"/>
          </a:xfrm>
          <a:prstGeom prst="rect">
            <a:avLst/>
          </a:prstGeom>
        </p:spPr>
        <p:txBody>
          <a:bodyPr spcFirstLastPara="1" wrap="square" lIns="91425" tIns="91425" rIns="91425" bIns="91425" anchor="t" anchorCtr="0"/>
          <a:lstStyle>
            <a:lvl1pPr marL="457200" lvl="0" indent="-304800" rtl="0">
              <a:spcBef>
                <a:spcPts val="0"/>
              </a:spcBef>
              <a:spcAft>
                <a:spcPts val="0"/>
              </a:spcAft>
              <a:buSzPts val="1200"/>
              <a:buChar char="●"/>
              <a:defRPr sz="12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36" name="Google Shape;36;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7"/>
        <p:cNvGrpSpPr/>
        <p:nvPr/>
      </p:nvGrpSpPr>
      <p:grpSpPr>
        <a:xfrm>
          <a:off x="0" y="0"/>
          <a:ext cx="0" cy="0"/>
          <a:chOff x="0" y="0"/>
          <a:chExt cx="0" cy="0"/>
        </a:xfrm>
      </p:grpSpPr>
      <p:sp>
        <p:nvSpPr>
          <p:cNvPr id="38" name="Google Shape;38;p8"/>
          <p:cNvSpPr/>
          <p:nvPr/>
        </p:nvSpPr>
        <p:spPr>
          <a:xfrm>
            <a:off x="0" y="5045700"/>
            <a:ext cx="9144000" cy="9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8"/>
          <p:cNvSpPr txBox="1">
            <a:spLocks noGrp="1"/>
          </p:cNvSpPr>
          <p:nvPr>
            <p:ph type="title"/>
          </p:nvPr>
        </p:nvSpPr>
        <p:spPr>
          <a:xfrm>
            <a:off x="490250" y="450150"/>
            <a:ext cx="5878800" cy="4090800"/>
          </a:xfrm>
          <a:prstGeom prst="rect">
            <a:avLst/>
          </a:prstGeom>
        </p:spPr>
        <p:txBody>
          <a:bodyPr spcFirstLastPara="1" wrap="square" lIns="91425" tIns="91425" rIns="91425" bIns="91425" anchor="ctr" anchorCtr="0"/>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40" name="Google Shape;40;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1"/>
        <p:cNvGrpSpPr/>
        <p:nvPr/>
      </p:nvGrpSpPr>
      <p:grpSpPr>
        <a:xfrm>
          <a:off x="0" y="0"/>
          <a:ext cx="0" cy="0"/>
          <a:chOff x="0" y="0"/>
          <a:chExt cx="0" cy="0"/>
        </a:xfrm>
      </p:grpSpPr>
      <p:sp>
        <p:nvSpPr>
          <p:cNvPr id="42" name="Google Shape;42;p9"/>
          <p:cNvSpPr/>
          <p:nvPr/>
        </p:nvSpPr>
        <p:spPr>
          <a:xfrm>
            <a:off x="4572000" y="-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3" name="Google Shape;43;p9"/>
          <p:cNvCxnSpPr/>
          <p:nvPr/>
        </p:nvCxnSpPr>
        <p:spPr>
          <a:xfrm>
            <a:off x="5029675" y="4495500"/>
            <a:ext cx="468300" cy="0"/>
          </a:xfrm>
          <a:prstGeom prst="straightConnector1">
            <a:avLst/>
          </a:prstGeom>
          <a:noFill/>
          <a:ln w="19050" cap="flat" cmpd="sng">
            <a:solidFill>
              <a:schemeClr val="lt1"/>
            </a:solidFill>
            <a:prstDash val="solid"/>
            <a:round/>
            <a:headEnd type="none" w="sm" len="sm"/>
            <a:tailEnd type="none" w="sm" len="sm"/>
          </a:ln>
        </p:spPr>
      </p:cxnSp>
      <p:sp>
        <p:nvSpPr>
          <p:cNvPr id="44" name="Google Shape;44;p9"/>
          <p:cNvSpPr txBox="1">
            <a:spLocks noGrp="1"/>
          </p:cNvSpPr>
          <p:nvPr>
            <p:ph type="title"/>
          </p:nvPr>
        </p:nvSpPr>
        <p:spPr>
          <a:xfrm>
            <a:off x="265500" y="929275"/>
            <a:ext cx="4045200" cy="1786200"/>
          </a:xfrm>
          <a:prstGeom prst="rect">
            <a:avLst/>
          </a:prstGeom>
        </p:spPr>
        <p:txBody>
          <a:bodyPr spcFirstLastPara="1" wrap="square" lIns="91425" tIns="91425" rIns="91425" bIns="91425" anchor="b" anchorCtr="0"/>
          <a:lstStyle>
            <a:lvl1pPr lvl="0" algn="ctr" rtl="0">
              <a:spcBef>
                <a:spcPts val="0"/>
              </a:spcBef>
              <a:spcAft>
                <a:spcPts val="0"/>
              </a:spcAft>
              <a:buClr>
                <a:schemeClr val="lt2"/>
              </a:buClr>
              <a:buSzPts val="4200"/>
              <a:buNone/>
              <a:defRPr>
                <a:solidFill>
                  <a:schemeClr val="lt2"/>
                </a:solidFill>
              </a:defRPr>
            </a:lvl1pPr>
            <a:lvl2pPr lvl="1" algn="ctr" rtl="0">
              <a:spcBef>
                <a:spcPts val="0"/>
              </a:spcBef>
              <a:spcAft>
                <a:spcPts val="0"/>
              </a:spcAft>
              <a:buClr>
                <a:schemeClr val="lt2"/>
              </a:buClr>
              <a:buSzPts val="4200"/>
              <a:buNone/>
              <a:defRPr>
                <a:solidFill>
                  <a:schemeClr val="lt2"/>
                </a:solidFill>
              </a:defRPr>
            </a:lvl2pPr>
            <a:lvl3pPr lvl="2" algn="ctr" rtl="0">
              <a:spcBef>
                <a:spcPts val="0"/>
              </a:spcBef>
              <a:spcAft>
                <a:spcPts val="0"/>
              </a:spcAft>
              <a:buClr>
                <a:schemeClr val="lt2"/>
              </a:buClr>
              <a:buSzPts val="4200"/>
              <a:buNone/>
              <a:defRPr>
                <a:solidFill>
                  <a:schemeClr val="lt2"/>
                </a:solidFill>
              </a:defRPr>
            </a:lvl3pPr>
            <a:lvl4pPr lvl="3" algn="ctr" rtl="0">
              <a:spcBef>
                <a:spcPts val="0"/>
              </a:spcBef>
              <a:spcAft>
                <a:spcPts val="0"/>
              </a:spcAft>
              <a:buClr>
                <a:schemeClr val="lt2"/>
              </a:buClr>
              <a:buSzPts val="4200"/>
              <a:buNone/>
              <a:defRPr>
                <a:solidFill>
                  <a:schemeClr val="lt2"/>
                </a:solidFill>
              </a:defRPr>
            </a:lvl4pPr>
            <a:lvl5pPr lvl="4" algn="ctr" rtl="0">
              <a:spcBef>
                <a:spcPts val="0"/>
              </a:spcBef>
              <a:spcAft>
                <a:spcPts val="0"/>
              </a:spcAft>
              <a:buClr>
                <a:schemeClr val="lt2"/>
              </a:buClr>
              <a:buSzPts val="4200"/>
              <a:buNone/>
              <a:defRPr>
                <a:solidFill>
                  <a:schemeClr val="lt2"/>
                </a:solidFill>
              </a:defRPr>
            </a:lvl5pPr>
            <a:lvl6pPr lvl="5" algn="ctr" rtl="0">
              <a:spcBef>
                <a:spcPts val="0"/>
              </a:spcBef>
              <a:spcAft>
                <a:spcPts val="0"/>
              </a:spcAft>
              <a:buClr>
                <a:schemeClr val="lt2"/>
              </a:buClr>
              <a:buSzPts val="4200"/>
              <a:buNone/>
              <a:defRPr>
                <a:solidFill>
                  <a:schemeClr val="lt2"/>
                </a:solidFill>
              </a:defRPr>
            </a:lvl6pPr>
            <a:lvl7pPr lvl="6" algn="ctr" rtl="0">
              <a:spcBef>
                <a:spcPts val="0"/>
              </a:spcBef>
              <a:spcAft>
                <a:spcPts val="0"/>
              </a:spcAft>
              <a:buClr>
                <a:schemeClr val="lt2"/>
              </a:buClr>
              <a:buSzPts val="4200"/>
              <a:buNone/>
              <a:defRPr>
                <a:solidFill>
                  <a:schemeClr val="lt2"/>
                </a:solidFill>
              </a:defRPr>
            </a:lvl7pPr>
            <a:lvl8pPr lvl="7" algn="ctr" rtl="0">
              <a:spcBef>
                <a:spcPts val="0"/>
              </a:spcBef>
              <a:spcAft>
                <a:spcPts val="0"/>
              </a:spcAft>
              <a:buClr>
                <a:schemeClr val="lt2"/>
              </a:buClr>
              <a:buSzPts val="4200"/>
              <a:buNone/>
              <a:defRPr>
                <a:solidFill>
                  <a:schemeClr val="lt2"/>
                </a:solidFill>
              </a:defRPr>
            </a:lvl8pPr>
            <a:lvl9pPr lvl="8" algn="ctr" rtl="0">
              <a:spcBef>
                <a:spcPts val="0"/>
              </a:spcBef>
              <a:spcAft>
                <a:spcPts val="0"/>
              </a:spcAft>
              <a:buClr>
                <a:schemeClr val="lt2"/>
              </a:buClr>
              <a:buSzPts val="4200"/>
              <a:buNone/>
              <a:defRPr>
                <a:solidFill>
                  <a:schemeClr val="lt2"/>
                </a:solidFill>
              </a:defRPr>
            </a:lvl9pPr>
          </a:lstStyle>
          <a:p>
            <a:endParaRPr/>
          </a:p>
        </p:txBody>
      </p:sp>
      <p:sp>
        <p:nvSpPr>
          <p:cNvPr id="45" name="Google Shape;45;p9"/>
          <p:cNvSpPr txBox="1">
            <a:spLocks noGrp="1"/>
          </p:cNvSpPr>
          <p:nvPr>
            <p:ph type="subTitle" idx="1"/>
          </p:nvPr>
        </p:nvSpPr>
        <p:spPr>
          <a:xfrm>
            <a:off x="265500" y="2769001"/>
            <a:ext cx="4045200" cy="1574100"/>
          </a:xfrm>
          <a:prstGeom prst="rect">
            <a:avLst/>
          </a:prstGeom>
        </p:spPr>
        <p:txBody>
          <a:bodyPr spcFirstLastPara="1" wrap="square" lIns="91425" tIns="91425" rIns="91425" bIns="91425" anchor="t" anchorCtr="0"/>
          <a:lstStyle>
            <a:lvl1pPr lvl="0" algn="ctr" rtl="0">
              <a:lnSpc>
                <a:spcPct val="100000"/>
              </a:lnSpc>
              <a:spcBef>
                <a:spcPts val="0"/>
              </a:spcBef>
              <a:spcAft>
                <a:spcPts val="0"/>
              </a:spcAft>
              <a:buSzPts val="2400"/>
              <a:buFont typeface="Economica"/>
              <a:buNone/>
              <a:defRPr sz="2400">
                <a:latin typeface="Economica"/>
                <a:ea typeface="Economica"/>
                <a:cs typeface="Economica"/>
                <a:sym typeface="Economica"/>
              </a:defRPr>
            </a:lvl1pPr>
            <a:lvl2pPr lvl="1" algn="ctr" rtl="0">
              <a:lnSpc>
                <a:spcPct val="100000"/>
              </a:lnSpc>
              <a:spcBef>
                <a:spcPts val="0"/>
              </a:spcBef>
              <a:spcAft>
                <a:spcPts val="0"/>
              </a:spcAft>
              <a:buSzPts val="2400"/>
              <a:buFont typeface="Economica"/>
              <a:buNone/>
              <a:defRPr sz="2400">
                <a:latin typeface="Economica"/>
                <a:ea typeface="Economica"/>
                <a:cs typeface="Economica"/>
                <a:sym typeface="Economica"/>
              </a:defRPr>
            </a:lvl2pPr>
            <a:lvl3pPr lvl="2" algn="ctr" rtl="0">
              <a:lnSpc>
                <a:spcPct val="100000"/>
              </a:lnSpc>
              <a:spcBef>
                <a:spcPts val="0"/>
              </a:spcBef>
              <a:spcAft>
                <a:spcPts val="0"/>
              </a:spcAft>
              <a:buSzPts val="2400"/>
              <a:buFont typeface="Economica"/>
              <a:buNone/>
              <a:defRPr sz="2400">
                <a:latin typeface="Economica"/>
                <a:ea typeface="Economica"/>
                <a:cs typeface="Economica"/>
                <a:sym typeface="Economica"/>
              </a:defRPr>
            </a:lvl3pPr>
            <a:lvl4pPr lvl="3" algn="ctr" rtl="0">
              <a:lnSpc>
                <a:spcPct val="100000"/>
              </a:lnSpc>
              <a:spcBef>
                <a:spcPts val="0"/>
              </a:spcBef>
              <a:spcAft>
                <a:spcPts val="0"/>
              </a:spcAft>
              <a:buSzPts val="2400"/>
              <a:buFont typeface="Economica"/>
              <a:buNone/>
              <a:defRPr sz="2400">
                <a:latin typeface="Economica"/>
                <a:ea typeface="Economica"/>
                <a:cs typeface="Economica"/>
                <a:sym typeface="Economica"/>
              </a:defRPr>
            </a:lvl4pPr>
            <a:lvl5pPr lvl="4" algn="ctr" rtl="0">
              <a:lnSpc>
                <a:spcPct val="100000"/>
              </a:lnSpc>
              <a:spcBef>
                <a:spcPts val="0"/>
              </a:spcBef>
              <a:spcAft>
                <a:spcPts val="0"/>
              </a:spcAft>
              <a:buSzPts val="2400"/>
              <a:buFont typeface="Economica"/>
              <a:buNone/>
              <a:defRPr sz="2400">
                <a:latin typeface="Economica"/>
                <a:ea typeface="Economica"/>
                <a:cs typeface="Economica"/>
                <a:sym typeface="Economica"/>
              </a:defRPr>
            </a:lvl5pPr>
            <a:lvl6pPr lvl="5" algn="ctr" rtl="0">
              <a:lnSpc>
                <a:spcPct val="100000"/>
              </a:lnSpc>
              <a:spcBef>
                <a:spcPts val="0"/>
              </a:spcBef>
              <a:spcAft>
                <a:spcPts val="0"/>
              </a:spcAft>
              <a:buSzPts val="2400"/>
              <a:buFont typeface="Economica"/>
              <a:buNone/>
              <a:defRPr sz="2400">
                <a:latin typeface="Economica"/>
                <a:ea typeface="Economica"/>
                <a:cs typeface="Economica"/>
                <a:sym typeface="Economica"/>
              </a:defRPr>
            </a:lvl6pPr>
            <a:lvl7pPr lvl="6" algn="ctr" rtl="0">
              <a:lnSpc>
                <a:spcPct val="100000"/>
              </a:lnSpc>
              <a:spcBef>
                <a:spcPts val="0"/>
              </a:spcBef>
              <a:spcAft>
                <a:spcPts val="0"/>
              </a:spcAft>
              <a:buSzPts val="2400"/>
              <a:buFont typeface="Economica"/>
              <a:buNone/>
              <a:defRPr sz="2400">
                <a:latin typeface="Economica"/>
                <a:ea typeface="Economica"/>
                <a:cs typeface="Economica"/>
                <a:sym typeface="Economica"/>
              </a:defRPr>
            </a:lvl7pPr>
            <a:lvl8pPr lvl="7" algn="ctr" rtl="0">
              <a:lnSpc>
                <a:spcPct val="100000"/>
              </a:lnSpc>
              <a:spcBef>
                <a:spcPts val="0"/>
              </a:spcBef>
              <a:spcAft>
                <a:spcPts val="0"/>
              </a:spcAft>
              <a:buSzPts val="2400"/>
              <a:buFont typeface="Economica"/>
              <a:buNone/>
              <a:defRPr sz="2400">
                <a:latin typeface="Economica"/>
                <a:ea typeface="Economica"/>
                <a:cs typeface="Economica"/>
                <a:sym typeface="Economica"/>
              </a:defRPr>
            </a:lvl8pPr>
            <a:lvl9pPr lvl="8" algn="ctr" rtl="0">
              <a:lnSpc>
                <a:spcPct val="100000"/>
              </a:lnSpc>
              <a:spcBef>
                <a:spcPts val="0"/>
              </a:spcBef>
              <a:spcAft>
                <a:spcPts val="0"/>
              </a:spcAft>
              <a:buSzPts val="2400"/>
              <a:buFont typeface="Economica"/>
              <a:buNone/>
              <a:defRPr sz="2400">
                <a:latin typeface="Economica"/>
                <a:ea typeface="Economica"/>
                <a:cs typeface="Economica"/>
                <a:sym typeface="Economica"/>
              </a:defRPr>
            </a:lvl9pPr>
          </a:lstStyle>
          <a:p>
            <a:endParaRPr/>
          </a:p>
        </p:txBody>
      </p:sp>
      <p:sp>
        <p:nvSpPr>
          <p:cNvPr id="46" name="Google Shape;46;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lstStyle>
            <a:lvl1pPr marL="457200" lvl="0" indent="-342900" rtl="0">
              <a:spcBef>
                <a:spcPts val="0"/>
              </a:spcBef>
              <a:spcAft>
                <a:spcPts val="0"/>
              </a:spcAft>
              <a:buClr>
                <a:schemeClr val="lt1"/>
              </a:buClr>
              <a:buSzPts val="1800"/>
              <a:buChar char="●"/>
              <a:defRPr>
                <a:solidFill>
                  <a:schemeClr val="lt1"/>
                </a:solidFill>
              </a:defRPr>
            </a:lvl1pPr>
            <a:lvl2pPr marL="914400" lvl="1" indent="-317500" rtl="0">
              <a:spcBef>
                <a:spcPts val="1600"/>
              </a:spcBef>
              <a:spcAft>
                <a:spcPts val="0"/>
              </a:spcAft>
              <a:buClr>
                <a:schemeClr val="lt1"/>
              </a:buClr>
              <a:buSzPts val="1400"/>
              <a:buChar char="○"/>
              <a:defRPr>
                <a:solidFill>
                  <a:schemeClr val="lt1"/>
                </a:solidFill>
              </a:defRPr>
            </a:lvl2pPr>
            <a:lvl3pPr marL="1371600" lvl="2" indent="-317500" rtl="0">
              <a:spcBef>
                <a:spcPts val="1600"/>
              </a:spcBef>
              <a:spcAft>
                <a:spcPts val="0"/>
              </a:spcAft>
              <a:buClr>
                <a:schemeClr val="lt1"/>
              </a:buClr>
              <a:buSzPts val="1400"/>
              <a:buChar char="■"/>
              <a:defRPr>
                <a:solidFill>
                  <a:schemeClr val="lt1"/>
                </a:solidFill>
              </a:defRPr>
            </a:lvl3pPr>
            <a:lvl4pPr marL="1828800" lvl="3" indent="-317500" rtl="0">
              <a:spcBef>
                <a:spcPts val="1600"/>
              </a:spcBef>
              <a:spcAft>
                <a:spcPts val="0"/>
              </a:spcAft>
              <a:buClr>
                <a:schemeClr val="lt1"/>
              </a:buClr>
              <a:buSzPts val="1400"/>
              <a:buChar char="●"/>
              <a:defRPr>
                <a:solidFill>
                  <a:schemeClr val="lt1"/>
                </a:solidFill>
              </a:defRPr>
            </a:lvl4pPr>
            <a:lvl5pPr marL="2286000" lvl="4" indent="-317500" rtl="0">
              <a:spcBef>
                <a:spcPts val="1600"/>
              </a:spcBef>
              <a:spcAft>
                <a:spcPts val="0"/>
              </a:spcAft>
              <a:buClr>
                <a:schemeClr val="lt1"/>
              </a:buClr>
              <a:buSzPts val="1400"/>
              <a:buChar char="○"/>
              <a:defRPr>
                <a:solidFill>
                  <a:schemeClr val="lt1"/>
                </a:solidFill>
              </a:defRPr>
            </a:lvl5pPr>
            <a:lvl6pPr marL="2743200" lvl="5" indent="-317500" rtl="0">
              <a:spcBef>
                <a:spcPts val="1600"/>
              </a:spcBef>
              <a:spcAft>
                <a:spcPts val="0"/>
              </a:spcAft>
              <a:buClr>
                <a:schemeClr val="lt1"/>
              </a:buClr>
              <a:buSzPts val="1400"/>
              <a:buChar char="■"/>
              <a:defRPr>
                <a:solidFill>
                  <a:schemeClr val="lt1"/>
                </a:solidFill>
              </a:defRPr>
            </a:lvl6pPr>
            <a:lvl7pPr marL="3200400" lvl="6" indent="-317500" rtl="0">
              <a:spcBef>
                <a:spcPts val="1600"/>
              </a:spcBef>
              <a:spcAft>
                <a:spcPts val="0"/>
              </a:spcAft>
              <a:buClr>
                <a:schemeClr val="lt1"/>
              </a:buClr>
              <a:buSzPts val="1400"/>
              <a:buChar char="●"/>
              <a:defRPr>
                <a:solidFill>
                  <a:schemeClr val="lt1"/>
                </a:solidFill>
              </a:defRPr>
            </a:lvl7pPr>
            <a:lvl8pPr marL="3657600" lvl="7" indent="-317500" rtl="0">
              <a:spcBef>
                <a:spcPts val="1600"/>
              </a:spcBef>
              <a:spcAft>
                <a:spcPts val="0"/>
              </a:spcAft>
              <a:buClr>
                <a:schemeClr val="lt1"/>
              </a:buClr>
              <a:buSzPts val="1400"/>
              <a:buChar char="○"/>
              <a:defRPr>
                <a:solidFill>
                  <a:schemeClr val="lt1"/>
                </a:solidFill>
              </a:defRPr>
            </a:lvl8pPr>
            <a:lvl9pPr marL="4114800" lvl="8" indent="-317500" rtl="0">
              <a:spcBef>
                <a:spcPts val="1600"/>
              </a:spcBef>
              <a:spcAft>
                <a:spcPts val="1600"/>
              </a:spcAft>
              <a:buClr>
                <a:schemeClr val="lt1"/>
              </a:buClr>
              <a:buSzPts val="1400"/>
              <a:buChar char="■"/>
              <a:defRPr>
                <a:solidFill>
                  <a:schemeClr val="lt1"/>
                </a:solidFill>
              </a:defRPr>
            </a:lvl9pPr>
          </a:lstStyle>
          <a:p>
            <a:endParaRPr/>
          </a:p>
        </p:txBody>
      </p:sp>
      <p:sp>
        <p:nvSpPr>
          <p:cNvPr id="47" name="Google Shape;47;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8"/>
        <p:cNvGrpSpPr/>
        <p:nvPr/>
      </p:nvGrpSpPr>
      <p:grpSpPr>
        <a:xfrm>
          <a:off x="0" y="0"/>
          <a:ext cx="0" cy="0"/>
          <a:chOff x="0" y="0"/>
          <a:chExt cx="0" cy="0"/>
        </a:xfrm>
      </p:grpSpPr>
      <p:sp>
        <p:nvSpPr>
          <p:cNvPr id="49" name="Google Shape;49;p10"/>
          <p:cNvSpPr txBox="1">
            <a:spLocks noGrp="1"/>
          </p:cNvSpPr>
          <p:nvPr>
            <p:ph type="body" idx="1"/>
          </p:nvPr>
        </p:nvSpPr>
        <p:spPr>
          <a:xfrm>
            <a:off x="319500" y="4218925"/>
            <a:ext cx="5998800" cy="598800"/>
          </a:xfrm>
          <a:prstGeom prst="rect">
            <a:avLst/>
          </a:prstGeom>
        </p:spPr>
        <p:txBody>
          <a:bodyPr spcFirstLastPara="1" wrap="square" lIns="91425" tIns="91425" rIns="91425" bIns="91425" anchor="ctr" anchorCtr="0"/>
          <a:lstStyle>
            <a:lvl1pPr marL="457200" lvl="0" indent="-228600" rtl="0">
              <a:lnSpc>
                <a:spcPct val="100000"/>
              </a:lnSpc>
              <a:spcBef>
                <a:spcPts val="0"/>
              </a:spcBef>
              <a:spcAft>
                <a:spcPts val="0"/>
              </a:spcAft>
              <a:buSzPts val="2400"/>
              <a:buFont typeface="Economica"/>
              <a:buNone/>
              <a:defRPr sz="2400">
                <a:latin typeface="Economica"/>
                <a:ea typeface="Economica"/>
                <a:cs typeface="Economica"/>
                <a:sym typeface="Economica"/>
              </a:defRPr>
            </a:lvl1pPr>
          </a:lstStyle>
          <a:p>
            <a:endParaRPr/>
          </a:p>
        </p:txBody>
      </p:sp>
      <p:sp>
        <p:nvSpPr>
          <p:cNvPr id="50" name="Google Shape;50;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luxe">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315925"/>
            <a:ext cx="8520600" cy="831300"/>
          </a:xfrm>
          <a:prstGeom prst="rect">
            <a:avLst/>
          </a:prstGeom>
          <a:noFill/>
          <a:ln>
            <a:noFill/>
          </a:ln>
        </p:spPr>
        <p:txBody>
          <a:bodyPr spcFirstLastPara="1" wrap="square" lIns="91425" tIns="91425" rIns="91425" bIns="91425" anchor="b" anchorCtr="0"/>
          <a:lstStyle>
            <a:lvl1pPr lvl="0" rt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1pPr>
            <a:lvl2pPr lvl="1" rt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2pPr>
            <a:lvl3pPr lvl="2" rt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3pPr>
            <a:lvl4pPr lvl="3" rt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4pPr>
            <a:lvl5pPr lvl="4" rt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5pPr>
            <a:lvl6pPr lvl="5" rt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6pPr>
            <a:lvl7pPr lvl="6" rt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7pPr>
            <a:lvl8pPr lvl="7" rt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8pPr>
            <a:lvl9pPr lvl="8" rt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9pPr>
          </a:lstStyle>
          <a:p>
            <a:endParaRPr/>
          </a:p>
        </p:txBody>
      </p:sp>
      <p:sp>
        <p:nvSpPr>
          <p:cNvPr id="7" name="Google Shape;7;p1"/>
          <p:cNvSpPr txBox="1">
            <a:spLocks noGrp="1"/>
          </p:cNvSpPr>
          <p:nvPr>
            <p:ph type="body" idx="1"/>
          </p:nvPr>
        </p:nvSpPr>
        <p:spPr>
          <a:xfrm>
            <a:off x="311700" y="1225225"/>
            <a:ext cx="8520600" cy="3354000"/>
          </a:xfrm>
          <a:prstGeom prst="rect">
            <a:avLst/>
          </a:prstGeom>
          <a:noFill/>
          <a:ln>
            <a:noFill/>
          </a:ln>
        </p:spPr>
        <p:txBody>
          <a:bodyPr spcFirstLastPara="1" wrap="square" lIns="91425" tIns="91425" rIns="91425" bIns="91425" anchor="t" anchorCtr="0"/>
          <a:lstStyle>
            <a:lvl1pPr marL="457200" lvl="0" indent="-342900" rtl="0">
              <a:lnSpc>
                <a:spcPct val="115000"/>
              </a:lnSpc>
              <a:spcBef>
                <a:spcPts val="0"/>
              </a:spcBef>
              <a:spcAft>
                <a:spcPts val="0"/>
              </a:spcAft>
              <a:buClr>
                <a:schemeClr val="dk1"/>
              </a:buClr>
              <a:buSzPts val="1800"/>
              <a:buFont typeface="Open Sans"/>
              <a:buChar char="●"/>
              <a:defRPr sz="1800">
                <a:solidFill>
                  <a:schemeClr val="dk1"/>
                </a:solidFill>
                <a:latin typeface="Open Sans"/>
                <a:ea typeface="Open Sans"/>
                <a:cs typeface="Open Sans"/>
                <a:sym typeface="Open Sans"/>
              </a:defRPr>
            </a:lvl1pPr>
            <a:lvl2pPr marL="914400" lvl="1" indent="-317500" rtl="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2pPr>
            <a:lvl3pPr marL="1371600" lvl="2" indent="-317500" rtl="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3pPr>
            <a:lvl4pPr marL="1828800" lvl="3" indent="-317500" rtl="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4pPr>
            <a:lvl5pPr marL="2286000" lvl="4" indent="-317500" rtl="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5pPr>
            <a:lvl6pPr marL="2743200" lvl="5" indent="-317500" rtl="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6pPr>
            <a:lvl7pPr marL="3200400" lvl="6" indent="-317500" rtl="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7pPr>
            <a:lvl8pPr marL="3657600" lvl="7" indent="-317500" rtl="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8pPr>
            <a:lvl9pPr marL="4114800" lvl="8" indent="-317500" rtl="0">
              <a:lnSpc>
                <a:spcPct val="115000"/>
              </a:lnSpc>
              <a:spcBef>
                <a:spcPts val="1600"/>
              </a:spcBef>
              <a:spcAft>
                <a:spcPts val="1600"/>
              </a:spcAft>
              <a:buClr>
                <a:schemeClr val="dk1"/>
              </a:buClr>
              <a:buSzPts val="1400"/>
              <a:buFont typeface="Open Sans"/>
              <a:buChar char="■"/>
              <a:defRPr>
                <a:solidFill>
                  <a:schemeClr val="dk1"/>
                </a:solidFill>
                <a:latin typeface="Open Sans"/>
                <a:ea typeface="Open Sans"/>
                <a:cs typeface="Open Sans"/>
                <a:sym typeface="Open Sans"/>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dk1"/>
                </a:solidFill>
                <a:latin typeface="Economica"/>
                <a:ea typeface="Economica"/>
                <a:cs typeface="Economica"/>
                <a:sym typeface="Economica"/>
              </a:defRPr>
            </a:lvl1pPr>
            <a:lvl2pPr lvl="1" algn="r" rtl="0">
              <a:buNone/>
              <a:defRPr sz="1000">
                <a:solidFill>
                  <a:schemeClr val="dk1"/>
                </a:solidFill>
                <a:latin typeface="Economica"/>
                <a:ea typeface="Economica"/>
                <a:cs typeface="Economica"/>
                <a:sym typeface="Economica"/>
              </a:defRPr>
            </a:lvl2pPr>
            <a:lvl3pPr lvl="2" algn="r" rtl="0">
              <a:buNone/>
              <a:defRPr sz="1000">
                <a:solidFill>
                  <a:schemeClr val="dk1"/>
                </a:solidFill>
                <a:latin typeface="Economica"/>
                <a:ea typeface="Economica"/>
                <a:cs typeface="Economica"/>
                <a:sym typeface="Economica"/>
              </a:defRPr>
            </a:lvl3pPr>
            <a:lvl4pPr lvl="3" algn="r" rtl="0">
              <a:buNone/>
              <a:defRPr sz="1000">
                <a:solidFill>
                  <a:schemeClr val="dk1"/>
                </a:solidFill>
                <a:latin typeface="Economica"/>
                <a:ea typeface="Economica"/>
                <a:cs typeface="Economica"/>
                <a:sym typeface="Economica"/>
              </a:defRPr>
            </a:lvl4pPr>
            <a:lvl5pPr lvl="4" algn="r" rtl="0">
              <a:buNone/>
              <a:defRPr sz="1000">
                <a:solidFill>
                  <a:schemeClr val="dk1"/>
                </a:solidFill>
                <a:latin typeface="Economica"/>
                <a:ea typeface="Economica"/>
                <a:cs typeface="Economica"/>
                <a:sym typeface="Economica"/>
              </a:defRPr>
            </a:lvl5pPr>
            <a:lvl6pPr lvl="5" algn="r" rtl="0">
              <a:buNone/>
              <a:defRPr sz="1000">
                <a:solidFill>
                  <a:schemeClr val="dk1"/>
                </a:solidFill>
                <a:latin typeface="Economica"/>
                <a:ea typeface="Economica"/>
                <a:cs typeface="Economica"/>
                <a:sym typeface="Economica"/>
              </a:defRPr>
            </a:lvl6pPr>
            <a:lvl7pPr lvl="6" algn="r" rtl="0">
              <a:buNone/>
              <a:defRPr sz="1000">
                <a:solidFill>
                  <a:schemeClr val="dk1"/>
                </a:solidFill>
                <a:latin typeface="Economica"/>
                <a:ea typeface="Economica"/>
                <a:cs typeface="Economica"/>
                <a:sym typeface="Economica"/>
              </a:defRPr>
            </a:lvl7pPr>
            <a:lvl8pPr lvl="7" algn="r" rtl="0">
              <a:buNone/>
              <a:defRPr sz="1000">
                <a:solidFill>
                  <a:schemeClr val="dk1"/>
                </a:solidFill>
                <a:latin typeface="Economica"/>
                <a:ea typeface="Economica"/>
                <a:cs typeface="Economica"/>
                <a:sym typeface="Economica"/>
              </a:defRPr>
            </a:lvl8pPr>
            <a:lvl9pPr lvl="8" algn="r" rtl="0">
              <a:buNone/>
              <a:defRPr sz="1000">
                <a:solidFill>
                  <a:schemeClr val="dk1"/>
                </a:solidFill>
                <a:latin typeface="Economica"/>
                <a:ea typeface="Economica"/>
                <a:cs typeface="Economica"/>
                <a:sym typeface="Economica"/>
              </a:defRPr>
            </a:lvl9pPr>
          </a:lstStyle>
          <a:p>
            <a:pPr marL="0" lvl="0" indent="0" algn="r" rtl="0">
              <a:spcBef>
                <a:spcPts val="0"/>
              </a:spcBef>
              <a:spcAft>
                <a:spcPts val="0"/>
              </a:spcAft>
              <a:buNone/>
            </a:pPr>
            <a:fld id="{00000000-1234-1234-1234-123412341234}" type="slidenum">
              <a:rPr lang="it"/>
              <a:t>‹N›</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hyperlink" Target="https://it.wikipedia.org/wiki/Battaglione" TargetMode="External"/><Relationship Id="rId7"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hyperlink" Target="https://it.wikipedia.org/wiki/Brigata" TargetMode="External"/><Relationship Id="rId4" Type="http://schemas.openxmlformats.org/officeDocument/2006/relationships/hyperlink" Target="https://it.wikipedia.org/wiki/Colonnello"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9.png"/><Relationship Id="rId5" Type="http://schemas.openxmlformats.org/officeDocument/2006/relationships/image" Target="../media/image18.jp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microsoft.com/office/2007/relationships/hdphoto" Target="../media/hdphoto1.wdp"/><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microsoft.com/office/2007/relationships/hdphoto" Target="../media/hdphoto3.wdp"/><Relationship Id="rId5" Type="http://schemas.openxmlformats.org/officeDocument/2006/relationships/image" Target="../media/image6.png"/><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62" name="Google Shape;62;p13"/>
          <p:cNvPicPr preferRelativeResize="0"/>
          <p:nvPr/>
        </p:nvPicPr>
        <p:blipFill>
          <a:blip r:embed="rId5">
            <a:alphaModFix amt="45000"/>
          </a:blip>
          <a:stretch>
            <a:fillRect/>
          </a:stretch>
        </p:blipFill>
        <p:spPr>
          <a:xfrm>
            <a:off x="195975" y="0"/>
            <a:ext cx="8752049" cy="5143501"/>
          </a:xfrm>
          <a:prstGeom prst="rect">
            <a:avLst/>
          </a:prstGeom>
          <a:noFill/>
          <a:ln>
            <a:noFill/>
          </a:ln>
        </p:spPr>
      </p:pic>
      <p:sp>
        <p:nvSpPr>
          <p:cNvPr id="63" name="Google Shape;63;p13"/>
          <p:cNvSpPr txBox="1"/>
          <p:nvPr/>
        </p:nvSpPr>
        <p:spPr>
          <a:xfrm>
            <a:off x="597725" y="2277800"/>
            <a:ext cx="3462600" cy="1626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it" sz="5300">
                <a:latin typeface="Economica"/>
                <a:ea typeface="Economica"/>
                <a:cs typeface="Economica"/>
                <a:sym typeface="Economica"/>
              </a:rPr>
              <a:t>L’ esercito </a:t>
            </a:r>
            <a:endParaRPr sz="5300">
              <a:latin typeface="Economica"/>
              <a:ea typeface="Economica"/>
              <a:cs typeface="Economica"/>
              <a:sym typeface="Economica"/>
            </a:endParaRPr>
          </a:p>
          <a:p>
            <a:pPr marL="0" lvl="0" indent="0" algn="ctr" rtl="0">
              <a:spcBef>
                <a:spcPts val="0"/>
              </a:spcBef>
              <a:spcAft>
                <a:spcPts val="0"/>
              </a:spcAft>
              <a:buNone/>
            </a:pPr>
            <a:r>
              <a:rPr lang="it" sz="5300">
                <a:latin typeface="Economica"/>
                <a:ea typeface="Economica"/>
                <a:cs typeface="Economica"/>
                <a:sym typeface="Economica"/>
              </a:rPr>
              <a:t>italiano</a:t>
            </a:r>
            <a:endParaRPr sz="5300">
              <a:latin typeface="Economica"/>
              <a:ea typeface="Economica"/>
              <a:cs typeface="Economica"/>
              <a:sym typeface="Economica"/>
            </a:endParaRPr>
          </a:p>
        </p:txBody>
      </p:sp>
      <p:pic>
        <p:nvPicPr>
          <p:cNvPr id="2" name="Marcia del Principe Eugenio-PMA7H21UyTE">
            <a:hlinkClick r:id="" action="ppaction://media"/>
            <a:extLst>
              <a:ext uri="{FF2B5EF4-FFF2-40B4-BE49-F238E27FC236}">
                <a16:creationId xmlns:a16="http://schemas.microsoft.com/office/drawing/2014/main" id="{B10BB66D-C3ED-4A8A-AA88-CEC011DC6A4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71550" y="1843088"/>
            <a:ext cx="487363"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19" showWhenStopped="0">
                <p:cTn id="7" repeatCount="indefinite"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pic>
        <p:nvPicPr>
          <p:cNvPr id="125" name="Google Shape;125;p22"/>
          <p:cNvPicPr preferRelativeResize="0"/>
          <p:nvPr/>
        </p:nvPicPr>
        <p:blipFill>
          <a:blip r:embed="rId3">
            <a:alphaModFix/>
          </a:blip>
          <a:stretch>
            <a:fillRect/>
          </a:stretch>
        </p:blipFill>
        <p:spPr>
          <a:xfrm>
            <a:off x="0" y="0"/>
            <a:ext cx="9144001" cy="514352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Shape 129"/>
        <p:cNvGrpSpPr/>
        <p:nvPr/>
      </p:nvGrpSpPr>
      <p:grpSpPr>
        <a:xfrm>
          <a:off x="0" y="0"/>
          <a:ext cx="0" cy="0"/>
          <a:chOff x="0" y="0"/>
          <a:chExt cx="0" cy="0"/>
        </a:xfrm>
      </p:grpSpPr>
      <p:sp>
        <p:nvSpPr>
          <p:cNvPr id="130" name="Google Shape;130;p23"/>
          <p:cNvSpPr txBox="1">
            <a:spLocks noGrp="1"/>
          </p:cNvSpPr>
          <p:nvPr>
            <p:ph type="body" idx="1"/>
          </p:nvPr>
        </p:nvSpPr>
        <p:spPr>
          <a:xfrm>
            <a:off x="311700" y="1225225"/>
            <a:ext cx="8520600" cy="3354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it">
                <a:latin typeface="Arial"/>
                <a:ea typeface="Arial"/>
                <a:cs typeface="Arial"/>
                <a:sym typeface="Arial"/>
              </a:rPr>
              <a:t>L’introduzione in servizio è avvenuta tra il 1995 ed il 2002.</a:t>
            </a:r>
            <a:endParaRPr>
              <a:latin typeface="Arial"/>
              <a:ea typeface="Arial"/>
              <a:cs typeface="Arial"/>
              <a:sym typeface="Arial"/>
            </a:endParaRPr>
          </a:p>
          <a:p>
            <a:pPr marL="0" lvl="0" indent="0" algn="l" rtl="0">
              <a:spcBef>
                <a:spcPts val="1600"/>
              </a:spcBef>
              <a:spcAft>
                <a:spcPts val="0"/>
              </a:spcAft>
              <a:buClr>
                <a:schemeClr val="dk1"/>
              </a:buClr>
              <a:buSzPts val="1100"/>
              <a:buFont typeface="Arial"/>
              <a:buNone/>
            </a:pPr>
            <a:r>
              <a:rPr lang="it">
                <a:latin typeface="Arial"/>
                <a:ea typeface="Arial"/>
                <a:cs typeface="Arial"/>
                <a:sym typeface="Arial"/>
              </a:rPr>
              <a:t>Il veicolo è un carro armato di concezione classica composto da uno scafo, con motore posteriore e posto di guida anteriore sul lato destro e da una torretta. La </a:t>
            </a:r>
            <a:r>
              <a:rPr lang="it" b="1">
                <a:latin typeface="Arial"/>
                <a:ea typeface="Arial"/>
                <a:cs typeface="Arial"/>
                <a:sym typeface="Arial"/>
              </a:rPr>
              <a:t>bocca da fuoco da 120 mm</a:t>
            </a:r>
            <a:r>
              <a:rPr lang="it">
                <a:latin typeface="Arial"/>
                <a:ea typeface="Arial"/>
                <a:cs typeface="Arial"/>
                <a:sym typeface="Arial"/>
              </a:rPr>
              <a:t>, il </a:t>
            </a:r>
            <a:r>
              <a:rPr lang="it" b="1">
                <a:latin typeface="Arial"/>
                <a:ea typeface="Arial"/>
                <a:cs typeface="Arial"/>
                <a:sym typeface="Arial"/>
              </a:rPr>
              <a:t>sistema di puntamento auto stabilizzato</a:t>
            </a:r>
            <a:r>
              <a:rPr lang="it">
                <a:latin typeface="Arial"/>
                <a:ea typeface="Arial"/>
                <a:cs typeface="Arial"/>
                <a:sym typeface="Arial"/>
              </a:rPr>
              <a:t> con unità di elaborazione dati, il rapporto peso potenza e la corazzatura spaziata ne costituiscono gli elementi operativi fondamentali. L’Ariete è </a:t>
            </a:r>
            <a:r>
              <a:rPr lang="it" b="1">
                <a:latin typeface="Arial"/>
                <a:ea typeface="Arial"/>
                <a:cs typeface="Arial"/>
                <a:sym typeface="Arial"/>
              </a:rPr>
              <a:t>capace di sparare anche in movimento</a:t>
            </a:r>
            <a:r>
              <a:rPr lang="it">
                <a:latin typeface="Arial"/>
                <a:ea typeface="Arial"/>
                <a:cs typeface="Arial"/>
                <a:sym typeface="Arial"/>
              </a:rPr>
              <a:t> sfruttando la stabilizzazione della linea di mira e gli asservimenti di elevazione e brandeggio elettroidraulici.</a:t>
            </a:r>
            <a:endParaRPr>
              <a:latin typeface="Arial"/>
              <a:ea typeface="Arial"/>
              <a:cs typeface="Arial"/>
              <a:sym typeface="Arial"/>
            </a:endParaRPr>
          </a:p>
          <a:p>
            <a:pPr marL="0" lvl="0" indent="0" algn="l" rtl="0">
              <a:spcBef>
                <a:spcPts val="1600"/>
              </a:spcBef>
              <a:spcAft>
                <a:spcPts val="1600"/>
              </a:spcAft>
              <a:buNone/>
            </a:pPr>
            <a:r>
              <a:rPr lang="it" b="1">
                <a:latin typeface="Arial"/>
                <a:ea typeface="Arial"/>
                <a:cs typeface="Arial"/>
                <a:sym typeface="Arial"/>
              </a:rPr>
              <a:t>​E' stato impiegato</a:t>
            </a:r>
            <a:r>
              <a:rPr lang="it">
                <a:latin typeface="Arial"/>
                <a:ea typeface="Arial"/>
                <a:cs typeface="Arial"/>
                <a:sym typeface="Arial"/>
              </a:rPr>
              <a:t> operativamente, fuori dal territorio nazionale, </a:t>
            </a:r>
            <a:r>
              <a:rPr lang="it" b="1">
                <a:latin typeface="Arial"/>
                <a:ea typeface="Arial"/>
                <a:cs typeface="Arial"/>
                <a:sym typeface="Arial"/>
              </a:rPr>
              <a:t>in Iraq</a:t>
            </a:r>
            <a:r>
              <a:rPr lang="it">
                <a:latin typeface="Arial"/>
                <a:ea typeface="Arial"/>
                <a:cs typeface="Arial"/>
                <a:sym typeface="Arial"/>
              </a:rPr>
              <a:t> nell’ambito dell’Operazione Antica Babilonia.</a:t>
            </a:r>
            <a:endParaRPr>
              <a:latin typeface="Arial"/>
              <a:ea typeface="Arial"/>
              <a:cs typeface="Arial"/>
              <a:sym typeface="Arial"/>
            </a:endParaRPr>
          </a:p>
        </p:txBody>
      </p:sp>
      <p:sp>
        <p:nvSpPr>
          <p:cNvPr id="131" name="Google Shape;131;p23"/>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Autofit/>
          </a:bodyPr>
          <a:lstStyle/>
          <a:p>
            <a:pPr marL="0" lvl="0" indent="0" algn="l" rtl="0">
              <a:lnSpc>
                <a:spcPct val="115000"/>
              </a:lnSpc>
              <a:spcBef>
                <a:spcPts val="1800"/>
              </a:spcBef>
              <a:spcAft>
                <a:spcPts val="0"/>
              </a:spcAft>
              <a:buNone/>
            </a:pPr>
            <a:endParaRPr sz="4800"/>
          </a:p>
          <a:p>
            <a:pPr marL="0" lvl="0" indent="0" algn="l" rtl="0">
              <a:spcBef>
                <a:spcPts val="400"/>
              </a:spcBef>
              <a:spcAft>
                <a:spcPts val="0"/>
              </a:spcAft>
              <a:buNone/>
            </a:pPr>
            <a:r>
              <a:rPr lang="it" sz="4800"/>
              <a:t>Carro Armato “Ariete”</a:t>
            </a:r>
            <a:endParaRPr sz="4800"/>
          </a:p>
        </p:txBody>
      </p:sp>
    </p:spTree>
  </p:cSld>
  <p:clrMapOvr>
    <a:masterClrMapping/>
  </p:clrMapOvr>
  <mc:AlternateContent xmlns:mc="http://schemas.openxmlformats.org/markup-compatibility/2006">
    <mc:Choice xmlns:p14="http://schemas.microsoft.com/office/powerpoint/2010/main" Requires="p14">
      <p:transition spd="med" p14:dur="700" advTm="10000">
        <p:fade/>
      </p:transition>
    </mc:Choice>
    <mc:Fallback>
      <p:transition spd="med" advTm="10000">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pic>
        <p:nvPicPr>
          <p:cNvPr id="136" name="Google Shape;136;p24"/>
          <p:cNvPicPr preferRelativeResize="0"/>
          <p:nvPr/>
        </p:nvPicPr>
        <p:blipFill>
          <a:blip r:embed="rId3">
            <a:alphaModFix/>
          </a:blip>
          <a:stretch>
            <a:fillRect/>
          </a:stretch>
        </p:blipFill>
        <p:spPr>
          <a:xfrm>
            <a:off x="0" y="23008"/>
            <a:ext cx="9144000" cy="5097483"/>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Shape 140"/>
        <p:cNvGrpSpPr/>
        <p:nvPr/>
      </p:nvGrpSpPr>
      <p:grpSpPr>
        <a:xfrm>
          <a:off x="0" y="0"/>
          <a:ext cx="0" cy="0"/>
          <a:chOff x="0" y="0"/>
          <a:chExt cx="0" cy="0"/>
        </a:xfrm>
      </p:grpSpPr>
      <p:sp>
        <p:nvSpPr>
          <p:cNvPr id="141" name="Google Shape;141;p25"/>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it" sz="4800"/>
              <a:t>VCC “Dardo”</a:t>
            </a:r>
            <a:endParaRPr sz="4800"/>
          </a:p>
        </p:txBody>
      </p:sp>
      <p:sp>
        <p:nvSpPr>
          <p:cNvPr id="142" name="Google Shape;142;p25"/>
          <p:cNvSpPr txBox="1">
            <a:spLocks noGrp="1"/>
          </p:cNvSpPr>
          <p:nvPr>
            <p:ph type="body" idx="1"/>
          </p:nvPr>
        </p:nvSpPr>
        <p:spPr>
          <a:xfrm>
            <a:off x="311700" y="1225225"/>
            <a:ext cx="8520600" cy="3354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it" sz="1600">
                <a:latin typeface="Arial"/>
                <a:ea typeface="Arial"/>
                <a:cs typeface="Arial"/>
                <a:sym typeface="Arial"/>
              </a:rPr>
              <a:t>E’ un veicolo blindato impiegato dai reparti della fanteria pesante dell’Esercito Italiano.</a:t>
            </a:r>
            <a:endParaRPr sz="1600">
              <a:latin typeface="Arial"/>
              <a:ea typeface="Arial"/>
              <a:cs typeface="Arial"/>
              <a:sym typeface="Arial"/>
            </a:endParaRPr>
          </a:p>
          <a:p>
            <a:pPr marL="0" lvl="0" indent="0" algn="l" rtl="0">
              <a:spcBef>
                <a:spcPts val="1600"/>
              </a:spcBef>
              <a:spcAft>
                <a:spcPts val="0"/>
              </a:spcAft>
              <a:buClr>
                <a:schemeClr val="dk1"/>
              </a:buClr>
              <a:buSzPts val="1100"/>
              <a:buFont typeface="Arial"/>
              <a:buNone/>
            </a:pPr>
            <a:r>
              <a:rPr lang="it" sz="1600">
                <a:latin typeface="Arial"/>
                <a:ea typeface="Arial"/>
                <a:cs typeface="Arial"/>
                <a:sym typeface="Arial"/>
              </a:rPr>
              <a:t>È destinato al </a:t>
            </a:r>
            <a:r>
              <a:rPr lang="it" sz="1600" b="1">
                <a:latin typeface="Arial"/>
                <a:ea typeface="Arial"/>
                <a:cs typeface="Arial"/>
                <a:sym typeface="Arial"/>
              </a:rPr>
              <a:t>trasporto tattico di una squadra fucilieri</a:t>
            </a:r>
            <a:r>
              <a:rPr lang="it" sz="1600">
                <a:latin typeface="Arial"/>
                <a:ea typeface="Arial"/>
                <a:cs typeface="Arial"/>
                <a:sym typeface="Arial"/>
              </a:rPr>
              <a:t>.</a:t>
            </a:r>
            <a:endParaRPr sz="1600">
              <a:latin typeface="Arial"/>
              <a:ea typeface="Arial"/>
              <a:cs typeface="Arial"/>
              <a:sym typeface="Arial"/>
            </a:endParaRPr>
          </a:p>
          <a:p>
            <a:pPr marL="0" lvl="0" indent="0" algn="l" rtl="0">
              <a:spcBef>
                <a:spcPts val="1600"/>
              </a:spcBef>
              <a:spcAft>
                <a:spcPts val="0"/>
              </a:spcAft>
              <a:buClr>
                <a:schemeClr val="dk1"/>
              </a:buClr>
              <a:buSzPts val="1100"/>
              <a:buFont typeface="Arial"/>
              <a:buNone/>
            </a:pPr>
            <a:r>
              <a:rPr lang="it" sz="1600">
                <a:latin typeface="Arial"/>
                <a:ea typeface="Arial"/>
                <a:cs typeface="Arial"/>
                <a:sym typeface="Arial"/>
              </a:rPr>
              <a:t>È stato introdotto in servizio a partire dal 2002 e, grazie al suo scafo dotato di cingoli, esprime </a:t>
            </a:r>
            <a:r>
              <a:rPr lang="it" sz="1600" b="1">
                <a:latin typeface="Arial"/>
                <a:ea typeface="Arial"/>
                <a:cs typeface="Arial"/>
                <a:sym typeface="Arial"/>
              </a:rPr>
              <a:t>eccellente mobilità su ogni tipo di terreno</a:t>
            </a:r>
            <a:r>
              <a:rPr lang="it" sz="1600">
                <a:latin typeface="Arial"/>
                <a:ea typeface="Arial"/>
                <a:cs typeface="Arial"/>
                <a:sym typeface="Arial"/>
              </a:rPr>
              <a:t>.</a:t>
            </a:r>
            <a:endParaRPr sz="1600">
              <a:latin typeface="Arial"/>
              <a:ea typeface="Arial"/>
              <a:cs typeface="Arial"/>
              <a:sym typeface="Arial"/>
            </a:endParaRPr>
          </a:p>
          <a:p>
            <a:pPr marL="0" lvl="0" indent="0" algn="l" rtl="0">
              <a:spcBef>
                <a:spcPts val="1600"/>
              </a:spcBef>
              <a:spcAft>
                <a:spcPts val="0"/>
              </a:spcAft>
              <a:buClr>
                <a:schemeClr val="dk1"/>
              </a:buClr>
              <a:buSzPts val="1100"/>
              <a:buFont typeface="Arial"/>
              <a:buNone/>
            </a:pPr>
            <a:r>
              <a:rPr lang="it" sz="1600">
                <a:latin typeface="Arial"/>
                <a:ea typeface="Arial"/>
                <a:cs typeface="Arial"/>
                <a:sym typeface="Arial"/>
              </a:rPr>
              <a:t>L’armamento in dotazione, la strumentazione di bordo e l’elevata protezione derivante dalla corazzatura gli conferiscono sia potenza di fuoco che adattabilità ai moderni scenari operativi di impiego, oltre ad una </a:t>
            </a:r>
            <a:r>
              <a:rPr lang="it" sz="1600" b="1">
                <a:latin typeface="Arial"/>
                <a:ea typeface="Arial"/>
                <a:cs typeface="Arial"/>
                <a:sym typeface="Arial"/>
              </a:rPr>
              <a:t>spiccata interoperabilità con le unità carri</a:t>
            </a:r>
            <a:r>
              <a:rPr lang="it" sz="1600">
                <a:latin typeface="Arial"/>
                <a:ea typeface="Arial"/>
                <a:cs typeface="Arial"/>
                <a:sym typeface="Arial"/>
              </a:rPr>
              <a:t>.</a:t>
            </a:r>
            <a:endParaRPr sz="1600">
              <a:latin typeface="Arial"/>
              <a:ea typeface="Arial"/>
              <a:cs typeface="Arial"/>
              <a:sym typeface="Arial"/>
            </a:endParaRPr>
          </a:p>
          <a:p>
            <a:pPr marL="0" lvl="0" indent="0" algn="l" rtl="0">
              <a:spcBef>
                <a:spcPts val="1600"/>
              </a:spcBef>
              <a:spcAft>
                <a:spcPts val="1600"/>
              </a:spcAft>
              <a:buNone/>
            </a:pPr>
            <a:r>
              <a:rPr lang="it" sz="1600" b="1">
                <a:latin typeface="Arial"/>
                <a:ea typeface="Arial"/>
                <a:cs typeface="Arial"/>
                <a:sym typeface="Arial"/>
              </a:rPr>
              <a:t>E' stato impiegato</a:t>
            </a:r>
            <a:r>
              <a:rPr lang="it" sz="1600">
                <a:latin typeface="Arial"/>
                <a:ea typeface="Arial"/>
                <a:cs typeface="Arial"/>
                <a:sym typeface="Arial"/>
              </a:rPr>
              <a:t> operativamente, fuori dal territorio nazionale, nell’ambito della missione Antica Babilonia </a:t>
            </a:r>
            <a:r>
              <a:rPr lang="it" sz="1600" b="1">
                <a:latin typeface="Arial"/>
                <a:ea typeface="Arial"/>
                <a:cs typeface="Arial"/>
                <a:sym typeface="Arial"/>
              </a:rPr>
              <a:t>in Iraq</a:t>
            </a:r>
            <a:r>
              <a:rPr lang="it" sz="1600">
                <a:latin typeface="Arial"/>
                <a:ea typeface="Arial"/>
                <a:cs typeface="Arial"/>
                <a:sym typeface="Arial"/>
              </a:rPr>
              <a:t>, ISAF </a:t>
            </a:r>
            <a:r>
              <a:rPr lang="it" sz="1600" b="1">
                <a:latin typeface="Arial"/>
                <a:ea typeface="Arial"/>
                <a:cs typeface="Arial"/>
                <a:sym typeface="Arial"/>
              </a:rPr>
              <a:t>in Afghanistan</a:t>
            </a:r>
            <a:r>
              <a:rPr lang="it" sz="1600">
                <a:latin typeface="Arial"/>
                <a:ea typeface="Arial"/>
                <a:cs typeface="Arial"/>
                <a:sym typeface="Arial"/>
              </a:rPr>
              <a:t> e LEONTE </a:t>
            </a:r>
            <a:r>
              <a:rPr lang="it" sz="1600" b="1">
                <a:latin typeface="Arial"/>
                <a:ea typeface="Arial"/>
                <a:cs typeface="Arial"/>
                <a:sym typeface="Arial"/>
              </a:rPr>
              <a:t>in Libano</a:t>
            </a:r>
            <a:r>
              <a:rPr lang="it" sz="1600">
                <a:latin typeface="Arial"/>
                <a:ea typeface="Arial"/>
                <a:cs typeface="Arial"/>
                <a:sym typeface="Arial"/>
              </a:rPr>
              <a:t>.</a:t>
            </a:r>
            <a:endParaRPr sz="1600">
              <a:latin typeface="Arial"/>
              <a:ea typeface="Arial"/>
              <a:cs typeface="Arial"/>
              <a:sym typeface="Arial"/>
            </a:endParaRPr>
          </a:p>
        </p:txBody>
      </p:sp>
    </p:spTree>
  </p:cSld>
  <p:clrMapOvr>
    <a:masterClrMapping/>
  </p:clrMapOvr>
  <mc:AlternateContent xmlns:mc="http://schemas.openxmlformats.org/markup-compatibility/2006">
    <mc:Choice xmlns:p14="http://schemas.microsoft.com/office/powerpoint/2010/main" Requires="p14">
      <p:transition spd="med" p14:dur="700" advTm="10000">
        <p:fade/>
      </p:transition>
    </mc:Choice>
    <mc:Fallback>
      <p:transition spd="med" advTm="10000">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pic>
        <p:nvPicPr>
          <p:cNvPr id="147" name="Google Shape;147;p26"/>
          <p:cNvPicPr preferRelativeResize="0"/>
          <p:nvPr/>
        </p:nvPicPr>
        <p:blipFill>
          <a:blip r:embed="rId3">
            <a:alphaModFix/>
          </a:blip>
          <a:stretch>
            <a:fillRect/>
          </a:stretch>
        </p:blipFill>
        <p:spPr>
          <a:xfrm>
            <a:off x="0" y="12114"/>
            <a:ext cx="9144001" cy="5119272"/>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2CC"/>
        </a:solidFill>
        <a:effectLst/>
      </p:bgPr>
    </p:bg>
    <p:spTree>
      <p:nvGrpSpPr>
        <p:cNvPr id="1" name="Shape 151"/>
        <p:cNvGrpSpPr/>
        <p:nvPr/>
      </p:nvGrpSpPr>
      <p:grpSpPr>
        <a:xfrm>
          <a:off x="0" y="0"/>
          <a:ext cx="0" cy="0"/>
          <a:chOff x="0" y="0"/>
          <a:chExt cx="0" cy="0"/>
        </a:xfrm>
      </p:grpSpPr>
      <p:sp>
        <p:nvSpPr>
          <p:cNvPr id="152" name="Google Shape;152;p27"/>
          <p:cNvSpPr txBox="1">
            <a:spLocks noGrp="1"/>
          </p:cNvSpPr>
          <p:nvPr>
            <p:ph type="title"/>
          </p:nvPr>
        </p:nvSpPr>
        <p:spPr>
          <a:xfrm>
            <a:off x="367175" y="-340800"/>
            <a:ext cx="8520600" cy="1075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it"/>
              <a:t>REGGIMENTI	</a:t>
            </a:r>
            <a:endParaRPr/>
          </a:p>
        </p:txBody>
      </p:sp>
      <p:sp>
        <p:nvSpPr>
          <p:cNvPr id="153" name="Google Shape;153;p27"/>
          <p:cNvSpPr txBox="1">
            <a:spLocks noGrp="1"/>
          </p:cNvSpPr>
          <p:nvPr>
            <p:ph type="body" idx="1"/>
          </p:nvPr>
        </p:nvSpPr>
        <p:spPr>
          <a:xfrm>
            <a:off x="311700" y="1529575"/>
            <a:ext cx="8520600" cy="36696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Clr>
                <a:schemeClr val="dk1"/>
              </a:buClr>
              <a:buSzPts val="1100"/>
              <a:buFont typeface="Arial"/>
              <a:buNone/>
            </a:pPr>
            <a:r>
              <a:rPr lang="it" sz="1400">
                <a:solidFill>
                  <a:srgbClr val="222222"/>
                </a:solidFill>
                <a:latin typeface="Arial"/>
                <a:ea typeface="Arial"/>
                <a:cs typeface="Arial"/>
                <a:sym typeface="Arial"/>
              </a:rPr>
              <a:t>Il </a:t>
            </a:r>
            <a:r>
              <a:rPr lang="it" sz="1400" b="1">
                <a:solidFill>
                  <a:srgbClr val="222222"/>
                </a:solidFill>
                <a:latin typeface="Arial"/>
                <a:ea typeface="Arial"/>
                <a:cs typeface="Arial"/>
                <a:sym typeface="Arial"/>
              </a:rPr>
              <a:t>reggimento</a:t>
            </a:r>
            <a:r>
              <a:rPr lang="it" sz="1400">
                <a:solidFill>
                  <a:srgbClr val="222222"/>
                </a:solidFill>
                <a:latin typeface="Arial"/>
                <a:ea typeface="Arial"/>
                <a:cs typeface="Arial"/>
                <a:sym typeface="Arial"/>
              </a:rPr>
              <a:t> è un'unità militare monoarma composta normalmente da più </a:t>
            </a:r>
            <a:r>
              <a:rPr lang="it" sz="1400">
                <a:solidFill>
                  <a:srgbClr val="0B0080"/>
                </a:solidFill>
                <a:uFill>
                  <a:noFill/>
                </a:uFill>
                <a:latin typeface="Arial"/>
                <a:ea typeface="Arial"/>
                <a:cs typeface="Arial"/>
                <a:sym typeface="Arial"/>
                <a:hlinkClick r:id="rId3"/>
              </a:rPr>
              <a:t>battaglioni</a:t>
            </a:r>
            <a:r>
              <a:rPr lang="it" sz="1400">
                <a:solidFill>
                  <a:srgbClr val="222222"/>
                </a:solidFill>
                <a:latin typeface="Arial"/>
                <a:ea typeface="Arial"/>
                <a:cs typeface="Arial"/>
                <a:sym typeface="Arial"/>
              </a:rPr>
              <a:t>. È costituito da un numero variabile di persone in funzione della composizione dei battaglioni. È normalmente comandato da un </a:t>
            </a:r>
            <a:r>
              <a:rPr lang="it" sz="1400">
                <a:solidFill>
                  <a:srgbClr val="0B0080"/>
                </a:solidFill>
                <a:uFill>
                  <a:noFill/>
                </a:uFill>
                <a:latin typeface="Arial"/>
                <a:ea typeface="Arial"/>
                <a:cs typeface="Arial"/>
                <a:sym typeface="Arial"/>
                <a:hlinkClick r:id="rId4"/>
              </a:rPr>
              <a:t>colonnello</a:t>
            </a:r>
            <a:r>
              <a:rPr lang="it" sz="1400">
                <a:solidFill>
                  <a:srgbClr val="222222"/>
                </a:solidFill>
                <a:latin typeface="Arial"/>
                <a:ea typeface="Arial"/>
                <a:cs typeface="Arial"/>
                <a:sym typeface="Arial"/>
              </a:rPr>
              <a:t>.</a:t>
            </a:r>
            <a:endParaRPr sz="1400">
              <a:solidFill>
                <a:srgbClr val="222222"/>
              </a:solidFill>
              <a:latin typeface="Arial"/>
              <a:ea typeface="Arial"/>
              <a:cs typeface="Arial"/>
              <a:sym typeface="Arial"/>
            </a:endParaRPr>
          </a:p>
          <a:p>
            <a:pPr marL="0" lvl="0" indent="0" algn="l" rtl="0">
              <a:spcBef>
                <a:spcPts val="600"/>
              </a:spcBef>
              <a:spcAft>
                <a:spcPts val="0"/>
              </a:spcAft>
              <a:buClr>
                <a:schemeClr val="dk1"/>
              </a:buClr>
              <a:buSzPts val="1100"/>
              <a:buFont typeface="Arial"/>
              <a:buNone/>
            </a:pPr>
            <a:r>
              <a:rPr lang="it" sz="1400">
                <a:solidFill>
                  <a:srgbClr val="222222"/>
                </a:solidFill>
                <a:latin typeface="Arial"/>
                <a:ea typeface="Arial"/>
                <a:cs typeface="Arial"/>
                <a:sym typeface="Arial"/>
              </a:rPr>
              <a:t>Nel caso di specialità d'arma particolari (genio, artiglieria, trasporti ecc.) viene aggregato ad unità di livello superiore come unità di supporto. Attualmente, nell'Esercito Italiano, più reggimenti formano una </a:t>
            </a:r>
            <a:r>
              <a:rPr lang="it" sz="1400">
                <a:solidFill>
                  <a:srgbClr val="0B0080"/>
                </a:solidFill>
                <a:uFill>
                  <a:noFill/>
                </a:uFill>
                <a:latin typeface="Arial"/>
                <a:ea typeface="Arial"/>
                <a:cs typeface="Arial"/>
                <a:sym typeface="Arial"/>
                <a:hlinkClick r:id="rId5"/>
              </a:rPr>
              <a:t>brigata</a:t>
            </a:r>
            <a:r>
              <a:rPr lang="it" sz="1400">
                <a:solidFill>
                  <a:srgbClr val="222222"/>
                </a:solidFill>
                <a:latin typeface="Arial"/>
                <a:ea typeface="Arial"/>
                <a:cs typeface="Arial"/>
                <a:sym typeface="Arial"/>
              </a:rPr>
              <a:t>.</a:t>
            </a:r>
            <a:endParaRPr sz="1400" b="1"/>
          </a:p>
          <a:p>
            <a:pPr marL="0" lvl="0" indent="0" algn="l" rtl="0">
              <a:spcBef>
                <a:spcPts val="600"/>
              </a:spcBef>
              <a:spcAft>
                <a:spcPts val="0"/>
              </a:spcAft>
              <a:buClr>
                <a:schemeClr val="dk1"/>
              </a:buClr>
              <a:buSzPts val="1100"/>
              <a:buFont typeface="Arial"/>
              <a:buNone/>
            </a:pPr>
            <a:r>
              <a:rPr lang="it" sz="1400" b="1"/>
              <a:t>I reggimenti della Cavalleria di Linea oggi presenti nell'Esercito Italiano sono otto.</a:t>
            </a:r>
            <a:r>
              <a:rPr lang="it" sz="1400"/>
              <a:t> Compongono l'ossatura della Brigata di cavalleria e sono inoltre inseriti nell'organico di quasi tutte le Brigate operative.</a:t>
            </a:r>
            <a:endParaRPr sz="1400"/>
          </a:p>
          <a:p>
            <a:pPr marL="0" lvl="0" indent="0" algn="l" rtl="0">
              <a:spcBef>
                <a:spcPts val="1600"/>
              </a:spcBef>
              <a:spcAft>
                <a:spcPts val="1600"/>
              </a:spcAft>
              <a:buClr>
                <a:schemeClr val="dk1"/>
              </a:buClr>
              <a:buSzPts val="1100"/>
              <a:buFont typeface="Arial"/>
              <a:buNone/>
            </a:pPr>
            <a:r>
              <a:rPr lang="it" sz="1400"/>
              <a:t> La loro struttura è uguale indipendentemente dalla Brigata in cui sono inseriti. Ciascun reggimento allinea il Comando ed uno Squadrone Comando e Supporto. Dal Comando Reggimento dipende un Gruppo Squadroni su quattro Squadroni Blindati con Blindo "Centauro", "Puma" a quattro ruote, e VTLM "Lince".</a:t>
            </a:r>
            <a:endParaRPr sz="1400"/>
          </a:p>
        </p:txBody>
      </p:sp>
      <p:pic>
        <p:nvPicPr>
          <p:cNvPr id="154" name="Google Shape;154;p27"/>
          <p:cNvPicPr preferRelativeResize="0"/>
          <p:nvPr/>
        </p:nvPicPr>
        <p:blipFill>
          <a:blip r:embed="rId6">
            <a:alphaModFix/>
          </a:blip>
          <a:stretch>
            <a:fillRect/>
          </a:stretch>
        </p:blipFill>
        <p:spPr>
          <a:xfrm>
            <a:off x="7720599" y="0"/>
            <a:ext cx="1266875" cy="1450325"/>
          </a:xfrm>
          <a:prstGeom prst="rect">
            <a:avLst/>
          </a:prstGeom>
          <a:noFill/>
          <a:ln>
            <a:noFill/>
          </a:ln>
        </p:spPr>
      </p:pic>
      <p:pic>
        <p:nvPicPr>
          <p:cNvPr id="155" name="Google Shape;155;p27"/>
          <p:cNvPicPr preferRelativeResize="0"/>
          <p:nvPr/>
        </p:nvPicPr>
        <p:blipFill>
          <a:blip r:embed="rId7">
            <a:alphaModFix/>
          </a:blip>
          <a:stretch>
            <a:fillRect/>
          </a:stretch>
        </p:blipFill>
        <p:spPr>
          <a:xfrm>
            <a:off x="0" y="45425"/>
            <a:ext cx="1394850" cy="148415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med" p14:dur="700" advTm="10000">
        <p:fade/>
      </p:transition>
    </mc:Choice>
    <mc:Fallback>
      <p:transition spd="med" advTm="10000">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Shape 159"/>
        <p:cNvGrpSpPr/>
        <p:nvPr/>
      </p:nvGrpSpPr>
      <p:grpSpPr>
        <a:xfrm>
          <a:off x="0" y="0"/>
          <a:ext cx="0" cy="0"/>
          <a:chOff x="0" y="0"/>
          <a:chExt cx="0" cy="0"/>
        </a:xfrm>
      </p:grpSpPr>
      <p:sp>
        <p:nvSpPr>
          <p:cNvPr id="160" name="Google Shape;160;p28"/>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it"/>
              <a:t>Savoia Cavalleria: ​"Savoye bonnes nouvelles"</a:t>
            </a:r>
            <a:endParaRPr/>
          </a:p>
        </p:txBody>
      </p:sp>
      <p:sp>
        <p:nvSpPr>
          <p:cNvPr id="161" name="Google Shape;161;p28"/>
          <p:cNvSpPr txBox="1">
            <a:spLocks noGrp="1"/>
          </p:cNvSpPr>
          <p:nvPr>
            <p:ph type="body" idx="1"/>
          </p:nvPr>
        </p:nvSpPr>
        <p:spPr>
          <a:xfrm>
            <a:off x="311700" y="1916400"/>
            <a:ext cx="8520600" cy="2808000"/>
          </a:xfrm>
          <a:prstGeom prst="rect">
            <a:avLst/>
          </a:prstGeom>
        </p:spPr>
        <p:txBody>
          <a:bodyPr spcFirstLastPara="1" wrap="square" lIns="91425" tIns="91425" rIns="91425" bIns="91425" anchor="ctr" anchorCtr="0">
            <a:noAutofit/>
          </a:bodyPr>
          <a:lstStyle/>
          <a:p>
            <a:pPr marL="0" lvl="0" indent="0" algn="just" rtl="0">
              <a:spcBef>
                <a:spcPts val="1200"/>
              </a:spcBef>
              <a:spcAft>
                <a:spcPts val="0"/>
              </a:spcAft>
              <a:buClr>
                <a:schemeClr val="dk1"/>
              </a:buClr>
              <a:buSzPts val="1100"/>
              <a:buFont typeface="Arial"/>
              <a:buNone/>
            </a:pPr>
            <a:r>
              <a:rPr lang="it" b="1"/>
              <a:t>Reggimento di cavalleria a vocazione esplorante</a:t>
            </a:r>
            <a:r>
              <a:rPr lang="it"/>
              <a:t>, si compone di un comando di reggimento, uno squadrone di supporto logistico ed un gruppo squadroni blindato, pedina operativa dell'unità.</a:t>
            </a:r>
            <a:endParaRPr/>
          </a:p>
          <a:p>
            <a:pPr marL="0" lvl="0" indent="0" algn="just" rtl="0">
              <a:spcBef>
                <a:spcPts val="1200"/>
              </a:spcBef>
              <a:spcAft>
                <a:spcPts val="0"/>
              </a:spcAft>
              <a:buClr>
                <a:schemeClr val="dk1"/>
              </a:buClr>
              <a:buSzPts val="1100"/>
              <a:buFont typeface="Arial"/>
              <a:buNone/>
            </a:pPr>
            <a:r>
              <a:rPr lang="it"/>
              <a:t>Alimentato con personale volontario, è di stanza a Grosseto.</a:t>
            </a:r>
            <a:endParaRPr/>
          </a:p>
          <a:p>
            <a:pPr marL="0" lvl="0" indent="0" algn="just" rtl="0">
              <a:spcBef>
                <a:spcPts val="1200"/>
              </a:spcBef>
              <a:spcAft>
                <a:spcPts val="200"/>
              </a:spcAft>
              <a:buClr>
                <a:schemeClr val="dk1"/>
              </a:buClr>
              <a:buSzPts val="1100"/>
              <a:buFont typeface="Arial"/>
              <a:buNone/>
            </a:pPr>
            <a:r>
              <a:rPr lang="it"/>
              <a:t>Lo Stendardo è decorato di una Medaglia d'Oro, di due Medaglie di Bronzo al Valor Militare e di una Croce di Bronzo al Merito dell'Esercito.</a:t>
            </a:r>
            <a:endParaRPr/>
          </a:p>
        </p:txBody>
      </p:sp>
      <p:pic>
        <p:nvPicPr>
          <p:cNvPr id="162" name="Google Shape;162;p28"/>
          <p:cNvPicPr preferRelativeResize="0"/>
          <p:nvPr/>
        </p:nvPicPr>
        <p:blipFill>
          <a:blip r:embed="rId3">
            <a:alphaModFix/>
          </a:blip>
          <a:stretch>
            <a:fillRect/>
          </a:stretch>
        </p:blipFill>
        <p:spPr>
          <a:xfrm>
            <a:off x="3564000" y="965775"/>
            <a:ext cx="2016000" cy="1262016"/>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med" p14:dur="700" advTm="9000">
        <p:fade/>
      </p:transition>
    </mc:Choice>
    <mc:Fallback>
      <p:transition spd="med" advTm="9000">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Shape 166"/>
        <p:cNvGrpSpPr/>
        <p:nvPr/>
      </p:nvGrpSpPr>
      <p:grpSpPr>
        <a:xfrm>
          <a:off x="0" y="0"/>
          <a:ext cx="0" cy="0"/>
          <a:chOff x="0" y="0"/>
          <a:chExt cx="0" cy="0"/>
        </a:xfrm>
      </p:grpSpPr>
      <p:sp>
        <p:nvSpPr>
          <p:cNvPr id="167" name="Google Shape;167;p29"/>
          <p:cNvSpPr txBox="1">
            <a:spLocks noGrp="1"/>
          </p:cNvSpPr>
          <p:nvPr>
            <p:ph type="title"/>
          </p:nvPr>
        </p:nvSpPr>
        <p:spPr>
          <a:xfrm>
            <a:off x="156175" y="150575"/>
            <a:ext cx="8831700" cy="996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it"/>
              <a:t>5°Reggimento "Lancieri di Novara" "Albis ardua"</a:t>
            </a:r>
            <a:endParaRPr/>
          </a:p>
        </p:txBody>
      </p:sp>
      <p:sp>
        <p:nvSpPr>
          <p:cNvPr id="168" name="Google Shape;168;p29"/>
          <p:cNvSpPr txBox="1">
            <a:spLocks noGrp="1"/>
          </p:cNvSpPr>
          <p:nvPr>
            <p:ph type="body" idx="1"/>
          </p:nvPr>
        </p:nvSpPr>
        <p:spPr>
          <a:xfrm>
            <a:off x="313200" y="2116050"/>
            <a:ext cx="8521200" cy="2646900"/>
          </a:xfrm>
          <a:prstGeom prst="rect">
            <a:avLst/>
          </a:prstGeom>
        </p:spPr>
        <p:txBody>
          <a:bodyPr spcFirstLastPara="1" wrap="square" lIns="91425" tIns="91425" rIns="91425" bIns="91425" anchor="t" anchorCtr="0">
            <a:noAutofit/>
          </a:bodyPr>
          <a:lstStyle/>
          <a:p>
            <a:pPr marL="0" lvl="0" indent="0" algn="just" rtl="0">
              <a:lnSpc>
                <a:spcPct val="100000"/>
              </a:lnSpc>
              <a:spcBef>
                <a:spcPts val="0"/>
              </a:spcBef>
              <a:spcAft>
                <a:spcPts val="0"/>
              </a:spcAft>
              <a:buClr>
                <a:schemeClr val="dk1"/>
              </a:buClr>
              <a:buSzPts val="1100"/>
              <a:buFont typeface="Arial"/>
              <a:buNone/>
            </a:pPr>
            <a:r>
              <a:rPr lang="it" b="1"/>
              <a:t>A vocazione esplorante</a:t>
            </a:r>
            <a:r>
              <a:rPr lang="it"/>
              <a:t>, si compone di un comando di reggimento, uno squadrone di supporto logistico ed un gruppo squadroni blindato.</a:t>
            </a:r>
            <a:endParaRPr/>
          </a:p>
          <a:p>
            <a:pPr marL="0" lvl="0" indent="0" algn="just" rtl="0">
              <a:lnSpc>
                <a:spcPct val="100000"/>
              </a:lnSpc>
              <a:spcBef>
                <a:spcPts val="1000"/>
              </a:spcBef>
              <a:spcAft>
                <a:spcPts val="0"/>
              </a:spcAft>
              <a:buClr>
                <a:schemeClr val="dk1"/>
              </a:buClr>
              <a:buSzPts val="1100"/>
              <a:buFont typeface="Arial"/>
              <a:buNone/>
            </a:pPr>
            <a:r>
              <a:rPr lang="it"/>
              <a:t>Alimentato con personale volontario, è di stanza a Codroipo (UD).</a:t>
            </a:r>
            <a:endParaRPr/>
          </a:p>
          <a:p>
            <a:pPr marL="0" lvl="0" indent="0" algn="just" rtl="0">
              <a:lnSpc>
                <a:spcPct val="100000"/>
              </a:lnSpc>
              <a:spcBef>
                <a:spcPts val="1000"/>
              </a:spcBef>
              <a:spcAft>
                <a:spcPts val="0"/>
              </a:spcAft>
              <a:buClr>
                <a:schemeClr val="dk1"/>
              </a:buClr>
              <a:buSzPts val="1100"/>
              <a:buFont typeface="Arial"/>
              <a:buNone/>
            </a:pPr>
            <a:r>
              <a:rPr lang="it"/>
              <a:t>Lo Stendardo è decorato di una Medaglia d'Oro al Valor Militare, due Medaglie d'Argento al Valor Militare, quattro Medaglie di Bronzo al Valor Militare e una Medaglia di Bronzo al Valore dell'Esercito.</a:t>
            </a:r>
            <a:endParaRPr/>
          </a:p>
          <a:p>
            <a:pPr marL="0" lvl="0" indent="0" algn="just" rtl="0">
              <a:lnSpc>
                <a:spcPct val="100000"/>
              </a:lnSpc>
              <a:spcBef>
                <a:spcPts val="1000"/>
              </a:spcBef>
              <a:spcAft>
                <a:spcPts val="1000"/>
              </a:spcAft>
              <a:buNone/>
            </a:pPr>
            <a:r>
              <a:rPr lang="it"/>
              <a:t>La festa del reggimento cade il 27 agosto, anniversario del fatto d'armi sul Don (1942) dove si guadagna la Medaglia d'Oro al Valor Militare.</a:t>
            </a:r>
            <a:endParaRPr/>
          </a:p>
        </p:txBody>
      </p:sp>
      <p:pic>
        <p:nvPicPr>
          <p:cNvPr id="169" name="Google Shape;169;p29" descr="Fregio e mostrine"/>
          <p:cNvPicPr preferRelativeResize="0"/>
          <p:nvPr/>
        </p:nvPicPr>
        <p:blipFill>
          <a:blip r:embed="rId3">
            <a:alphaModFix/>
          </a:blip>
          <a:stretch>
            <a:fillRect/>
          </a:stretch>
        </p:blipFill>
        <p:spPr>
          <a:xfrm>
            <a:off x="3619475" y="947525"/>
            <a:ext cx="2016000" cy="1263600"/>
          </a:xfrm>
          <a:prstGeom prst="rect">
            <a:avLst/>
          </a:prstGeom>
          <a:noFill/>
          <a:ln cap="flat" cmpd="sng">
            <a:noFill/>
            <a:prstDash val="solid"/>
            <a:miter lim="8000"/>
            <a:headEnd type="none" w="sm" len="sm"/>
            <a:tailEnd type="none" w="sm" len="sm"/>
          </a:ln>
        </p:spPr>
      </p:pic>
    </p:spTree>
  </p:cSld>
  <p:clrMapOvr>
    <a:masterClrMapping/>
  </p:clrMapOvr>
  <mc:AlternateContent xmlns:mc="http://schemas.openxmlformats.org/markup-compatibility/2006">
    <mc:Choice xmlns:p14="http://schemas.microsoft.com/office/powerpoint/2010/main" Requires="p14">
      <p:transition spd="med" p14:dur="700" advTm="9000">
        <p:fade/>
      </p:transition>
    </mc:Choice>
    <mc:Fallback>
      <p:transition spd="med" advTm="9000">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2CC"/>
        </a:solidFill>
        <a:effectLst/>
      </p:bgPr>
    </p:bg>
    <p:spTree>
      <p:nvGrpSpPr>
        <p:cNvPr id="1" name="Shape 173"/>
        <p:cNvGrpSpPr/>
        <p:nvPr/>
      </p:nvGrpSpPr>
      <p:grpSpPr>
        <a:xfrm>
          <a:off x="0" y="0"/>
          <a:ext cx="0" cy="0"/>
          <a:chOff x="0" y="0"/>
          <a:chExt cx="0" cy="0"/>
        </a:xfrm>
      </p:grpSpPr>
      <p:sp>
        <p:nvSpPr>
          <p:cNvPr id="174" name="Google Shape;174;p30"/>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it"/>
              <a:t>4° Reggimento Carri: "Travolgo"</a:t>
            </a:r>
            <a:endParaRPr/>
          </a:p>
        </p:txBody>
      </p:sp>
      <p:sp>
        <p:nvSpPr>
          <p:cNvPr id="175" name="Google Shape;175;p30"/>
          <p:cNvSpPr txBox="1">
            <a:spLocks noGrp="1"/>
          </p:cNvSpPr>
          <p:nvPr>
            <p:ph type="body" idx="1"/>
          </p:nvPr>
        </p:nvSpPr>
        <p:spPr>
          <a:xfrm>
            <a:off x="311700" y="1997325"/>
            <a:ext cx="8520600" cy="2810700"/>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Clr>
                <a:schemeClr val="dk1"/>
              </a:buClr>
              <a:buSzPts val="1100"/>
              <a:buFont typeface="Arial"/>
              <a:buNone/>
            </a:pPr>
            <a:r>
              <a:rPr lang="it"/>
              <a:t>Si compone di un comando di reggimento, una compagnia di supporto logistico ed un battaglione carri, pedina operativa dell'unità.</a:t>
            </a:r>
            <a:endParaRPr/>
          </a:p>
          <a:p>
            <a:pPr marL="0" lvl="0" indent="0" algn="just" rtl="0">
              <a:spcBef>
                <a:spcPts val="1600"/>
              </a:spcBef>
              <a:spcAft>
                <a:spcPts val="0"/>
              </a:spcAft>
              <a:buClr>
                <a:schemeClr val="dk1"/>
              </a:buClr>
              <a:buSzPts val="1100"/>
              <a:buFont typeface="Arial"/>
              <a:buNone/>
            </a:pPr>
            <a:r>
              <a:rPr lang="it"/>
              <a:t>Alimentato con personale volontario, è di stanza a Persano (SA).</a:t>
            </a:r>
            <a:endParaRPr/>
          </a:p>
          <a:p>
            <a:pPr marL="0" lvl="0" indent="0" algn="just" rtl="0">
              <a:spcBef>
                <a:spcPts val="1600"/>
              </a:spcBef>
              <a:spcAft>
                <a:spcPts val="0"/>
              </a:spcAft>
              <a:buClr>
                <a:schemeClr val="dk1"/>
              </a:buClr>
              <a:buSzPts val="1100"/>
              <a:buFont typeface="Arial"/>
              <a:buNone/>
            </a:pPr>
            <a:r>
              <a:rPr lang="it"/>
              <a:t>Lo Stendardo del Reggimento è decorato di una Medaglia d'Oro e due di Bronzo al Valor Militare.</a:t>
            </a:r>
            <a:endParaRPr/>
          </a:p>
          <a:p>
            <a:pPr marL="0" lvl="0" indent="0" algn="just" rtl="0">
              <a:spcBef>
                <a:spcPts val="1600"/>
              </a:spcBef>
              <a:spcAft>
                <a:spcPts val="1600"/>
              </a:spcAft>
              <a:buClr>
                <a:schemeClr val="dk1"/>
              </a:buClr>
              <a:buSzPts val="1100"/>
              <a:buFont typeface="Arial"/>
              <a:buNone/>
            </a:pPr>
            <a:r>
              <a:rPr lang="it"/>
              <a:t>La festa del reggimento cade il 21 gennaio, anniversario del combattimento di Tobruk (1941).</a:t>
            </a:r>
            <a:endParaRPr/>
          </a:p>
        </p:txBody>
      </p:sp>
      <p:pic>
        <p:nvPicPr>
          <p:cNvPr id="176" name="Google Shape;176;p30" descr="Fregio e mostrine"/>
          <p:cNvPicPr preferRelativeResize="0"/>
          <p:nvPr/>
        </p:nvPicPr>
        <p:blipFill>
          <a:blip r:embed="rId3">
            <a:alphaModFix/>
          </a:blip>
          <a:stretch>
            <a:fillRect/>
          </a:stretch>
        </p:blipFill>
        <p:spPr>
          <a:xfrm>
            <a:off x="3576300" y="941100"/>
            <a:ext cx="2016000" cy="1263600"/>
          </a:xfrm>
          <a:prstGeom prst="rect">
            <a:avLst/>
          </a:prstGeom>
          <a:noFill/>
          <a:ln cap="flat" cmpd="sng">
            <a:noFill/>
            <a:prstDash val="solid"/>
            <a:miter lim="8000"/>
            <a:headEnd type="none" w="sm" len="sm"/>
            <a:tailEnd type="none" w="sm" len="sm"/>
          </a:ln>
        </p:spPr>
      </p:pic>
    </p:spTree>
  </p:cSld>
  <p:clrMapOvr>
    <a:masterClrMapping/>
  </p:clrMapOvr>
  <mc:AlternateContent xmlns:mc="http://schemas.openxmlformats.org/markup-compatibility/2006">
    <mc:Choice xmlns:p14="http://schemas.microsoft.com/office/powerpoint/2010/main" Requires="p14">
      <p:transition spd="med" p14:dur="700" advTm="9000">
        <p:fade/>
      </p:transition>
    </mc:Choice>
    <mc:Fallback>
      <p:transition spd="med" advTm="9000">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Shape 180"/>
        <p:cNvGrpSpPr/>
        <p:nvPr/>
      </p:nvGrpSpPr>
      <p:grpSpPr>
        <a:xfrm>
          <a:off x="0" y="0"/>
          <a:ext cx="0" cy="0"/>
          <a:chOff x="0" y="0"/>
          <a:chExt cx="0" cy="0"/>
        </a:xfrm>
      </p:grpSpPr>
      <p:sp>
        <p:nvSpPr>
          <p:cNvPr id="181" name="Google Shape;181;p31"/>
          <p:cNvSpPr txBox="1">
            <a:spLocks noGrp="1"/>
          </p:cNvSpPr>
          <p:nvPr>
            <p:ph type="title"/>
          </p:nvPr>
        </p:nvSpPr>
        <p:spPr>
          <a:xfrm>
            <a:off x="311700" y="64500"/>
            <a:ext cx="8520600" cy="1160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it"/>
              <a:t> A.N.A.C.</a:t>
            </a:r>
            <a:endParaRPr/>
          </a:p>
        </p:txBody>
      </p:sp>
      <p:sp>
        <p:nvSpPr>
          <p:cNvPr id="182" name="Google Shape;182;p31"/>
          <p:cNvSpPr txBox="1">
            <a:spLocks noGrp="1"/>
          </p:cNvSpPr>
          <p:nvPr>
            <p:ph type="body" idx="1"/>
          </p:nvPr>
        </p:nvSpPr>
        <p:spPr>
          <a:xfrm>
            <a:off x="311700" y="1433741"/>
            <a:ext cx="8520600" cy="3354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it" sz="1400" dirty="0"/>
              <a:t>L'</a:t>
            </a:r>
            <a:r>
              <a:rPr lang="it" sz="1400" b="1" dirty="0"/>
              <a:t>Associazione Nazionale Arma di Cavalleria</a:t>
            </a:r>
            <a:r>
              <a:rPr lang="it" sz="1400" dirty="0"/>
              <a:t>, sorge nei primi anni del '900, con alcuni nuclei di associati che nel 1921 si unificano nell'ANAC con lo </a:t>
            </a:r>
            <a:r>
              <a:rPr lang="it" sz="1400" b="1" dirty="0"/>
              <a:t>scopo di tenere vivi i valori, lo spirito, le tradizioni della Cavalleria</a:t>
            </a:r>
            <a:r>
              <a:rPr lang="it" sz="1400" dirty="0"/>
              <a:t> nel quadro di una attività legata al ricordo dei Cavalieri caduti e scomparsi, alla colleganza fraterna di tutti coloro che hanno servito in Cavalleria e alla diffusione, anche tra coloro che non vi hanno appartenuto, dello spirito e degli ideali dell'Arma.</a:t>
            </a:r>
            <a:endParaRPr sz="1400" dirty="0"/>
          </a:p>
          <a:p>
            <a:pPr marL="0" lvl="0" indent="0" algn="l" rtl="0">
              <a:spcBef>
                <a:spcPts val="1600"/>
              </a:spcBef>
              <a:spcAft>
                <a:spcPts val="0"/>
              </a:spcAft>
              <a:buClr>
                <a:schemeClr val="dk1"/>
              </a:buClr>
              <a:buSzPts val="1100"/>
              <a:buFont typeface="Arial"/>
              <a:buNone/>
            </a:pPr>
            <a:r>
              <a:rPr lang="it" sz="1400" dirty="0"/>
              <a:t>Nel tempo gli scopi dell'Associazione si evolvono ed oggi aggiunge agli obiettivi tradizionali anche una attività che guarda a concrete opere di positivo inserimento nel tessuto sociale.</a:t>
            </a:r>
            <a:endParaRPr sz="1400" dirty="0"/>
          </a:p>
          <a:p>
            <a:pPr marL="0" lvl="0" indent="0" algn="l" rtl="0">
              <a:spcBef>
                <a:spcPts val="1600"/>
              </a:spcBef>
              <a:spcAft>
                <a:spcPts val="0"/>
              </a:spcAft>
              <a:buClr>
                <a:schemeClr val="dk1"/>
              </a:buClr>
              <a:buSzPts val="1100"/>
              <a:buFont typeface="Arial"/>
              <a:buNone/>
            </a:pPr>
            <a:r>
              <a:rPr lang="it" sz="1400" b="1" dirty="0"/>
              <a:t>L'ANAC opera su tutto il territorio nazionale</a:t>
            </a:r>
            <a:r>
              <a:rPr lang="it" sz="1400" dirty="0"/>
              <a:t> attraverso oltre 100 sezioni le cui attività sono coordinate, a livello regionale, dai Consiglieri Nazionali.</a:t>
            </a:r>
            <a:endParaRPr sz="1400" dirty="0"/>
          </a:p>
          <a:p>
            <a:pPr marL="0" lvl="0" indent="0" algn="l" rtl="0">
              <a:spcBef>
                <a:spcPts val="1600"/>
              </a:spcBef>
              <a:spcAft>
                <a:spcPts val="1600"/>
              </a:spcAft>
              <a:buNone/>
            </a:pPr>
            <a:r>
              <a:rPr lang="it" sz="1400" dirty="0"/>
              <a:t>Possono associarsi oltre a coloro che hanno prestato servizio nei reparti di Cavalleria, anche coloro che sentono per l'Arma ed i suoi ideali un sincero attaccamento.</a:t>
            </a:r>
            <a:endParaRPr sz="1400" dirty="0"/>
          </a:p>
        </p:txBody>
      </p:sp>
      <p:pic>
        <p:nvPicPr>
          <p:cNvPr id="183" name="Google Shape;183;p31"/>
          <p:cNvPicPr preferRelativeResize="0"/>
          <p:nvPr/>
        </p:nvPicPr>
        <p:blipFill>
          <a:blip r:embed="rId3">
            <a:alphaModFix/>
          </a:blip>
          <a:stretch>
            <a:fillRect/>
          </a:stretch>
        </p:blipFill>
        <p:spPr>
          <a:xfrm>
            <a:off x="7516914" y="261927"/>
            <a:ext cx="1096000" cy="1228725"/>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med" p14:dur="700" advTm="10000">
        <p:fade/>
      </p:transition>
    </mc:Choice>
    <mc:Fallback>
      <p:transition spd="med" advTm="1000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D966"/>
        </a:solidFill>
        <a:effectLst/>
      </p:bgPr>
    </p:bg>
    <p:spTree>
      <p:nvGrpSpPr>
        <p:cNvPr id="1" name="Shape 67"/>
        <p:cNvGrpSpPr/>
        <p:nvPr/>
      </p:nvGrpSpPr>
      <p:grpSpPr>
        <a:xfrm>
          <a:off x="0" y="0"/>
          <a:ext cx="0" cy="0"/>
          <a:chOff x="0" y="0"/>
          <a:chExt cx="0" cy="0"/>
        </a:xfrm>
      </p:grpSpPr>
      <p:cxnSp>
        <p:nvCxnSpPr>
          <p:cNvPr id="68" name="Google Shape;68;p14"/>
          <p:cNvCxnSpPr/>
          <p:nvPr/>
        </p:nvCxnSpPr>
        <p:spPr>
          <a:xfrm rot="10800000">
            <a:off x="2514600" y="2539870"/>
            <a:ext cx="0" cy="1279200"/>
          </a:xfrm>
          <a:prstGeom prst="straightConnector1">
            <a:avLst/>
          </a:prstGeom>
          <a:noFill/>
          <a:ln w="19050" cap="flat" cmpd="sng">
            <a:solidFill>
              <a:schemeClr val="lt2"/>
            </a:solidFill>
            <a:prstDash val="solid"/>
            <a:round/>
            <a:headEnd type="none" w="med" len="med"/>
            <a:tailEnd type="none" w="med" len="med"/>
          </a:ln>
        </p:spPr>
      </p:cxnSp>
      <p:sp>
        <p:nvSpPr>
          <p:cNvPr id="69" name="Google Shape;69;p14"/>
          <p:cNvSpPr txBox="1">
            <a:spLocks noGrp="1"/>
          </p:cNvSpPr>
          <p:nvPr>
            <p:ph type="title"/>
          </p:nvPr>
        </p:nvSpPr>
        <p:spPr>
          <a:xfrm>
            <a:off x="1438400" y="-150898"/>
            <a:ext cx="6066000" cy="1710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it" sz="6000"/>
              <a:t>Ripudio della guerra</a:t>
            </a:r>
            <a:endParaRPr sz="6000"/>
          </a:p>
        </p:txBody>
      </p:sp>
      <p:sp>
        <p:nvSpPr>
          <p:cNvPr id="70" name="Google Shape;70;p14"/>
          <p:cNvSpPr txBox="1"/>
          <p:nvPr/>
        </p:nvSpPr>
        <p:spPr>
          <a:xfrm>
            <a:off x="2575450" y="1558750"/>
            <a:ext cx="5063700" cy="2551500"/>
          </a:xfrm>
          <a:prstGeom prst="rect">
            <a:avLst/>
          </a:prstGeom>
          <a:noFill/>
          <a:ln>
            <a:noFill/>
          </a:ln>
        </p:spPr>
        <p:txBody>
          <a:bodyPr spcFirstLastPara="1" wrap="square" lIns="91425" tIns="91425" rIns="91425" bIns="91425" anchor="t" anchorCtr="0">
            <a:noAutofit/>
          </a:bodyPr>
          <a:lstStyle/>
          <a:p>
            <a:pPr marL="0" lvl="0" indent="0" algn="l" rtl="0">
              <a:lnSpc>
                <a:spcPct val="130000"/>
              </a:lnSpc>
              <a:spcBef>
                <a:spcPts val="0"/>
              </a:spcBef>
              <a:spcAft>
                <a:spcPts val="0"/>
              </a:spcAft>
              <a:buNone/>
            </a:pPr>
            <a:r>
              <a:rPr lang="it" sz="1600" dirty="0">
                <a:solidFill>
                  <a:schemeClr val="dk1"/>
                </a:solidFill>
                <a:latin typeface="Open Sans"/>
                <a:ea typeface="Open Sans"/>
                <a:cs typeface="Open Sans"/>
                <a:sym typeface="Open Sans"/>
              </a:rPr>
              <a:t>L'Italia ripudia la guerra come strumento di offesa alla libertà degli altri popoli e come mezzo di risoluzione delle controversie internazionali; consente, in condizioni di parità con gli altri Stati, alle limitazioni di sovranità necessarie ad un ordinamento che assicuri la pace e la giustizia fra le Nazioni; promuove e favorisce le organizzazioni internazionali rivolte a tale scopo.</a:t>
            </a:r>
          </a:p>
          <a:p>
            <a:pPr marL="0" lvl="0" indent="0" algn="r" rtl="0">
              <a:lnSpc>
                <a:spcPct val="130000"/>
              </a:lnSpc>
              <a:spcBef>
                <a:spcPts val="0"/>
              </a:spcBef>
              <a:spcAft>
                <a:spcPts val="0"/>
              </a:spcAft>
              <a:buNone/>
            </a:pPr>
            <a:r>
              <a:rPr lang="it" sz="1600" dirty="0">
                <a:solidFill>
                  <a:schemeClr val="dk1"/>
                </a:solidFill>
                <a:latin typeface="Open Sans"/>
                <a:ea typeface="Open Sans"/>
                <a:cs typeface="Open Sans"/>
                <a:sym typeface="Open Sans"/>
              </a:rPr>
              <a:t>-Articolo 11 Cost.-</a:t>
            </a:r>
            <a:endParaRPr sz="1600" dirty="0">
              <a:solidFill>
                <a:schemeClr val="dk1"/>
              </a:solidFill>
              <a:latin typeface="Open Sans"/>
              <a:ea typeface="Open Sans"/>
              <a:cs typeface="Open Sans"/>
              <a:sym typeface="Open Sans"/>
            </a:endParaRPr>
          </a:p>
        </p:txBody>
      </p:sp>
    </p:spTree>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0">
                                            <p:txEl>
                                              <p:pRg st="0" end="0"/>
                                            </p:txEl>
                                          </p:spTgt>
                                        </p:tgtEl>
                                        <p:attrNameLst>
                                          <p:attrName>style.visibility</p:attrName>
                                        </p:attrNameLst>
                                      </p:cBhvr>
                                      <p:to>
                                        <p:strVal val="visible"/>
                                      </p:to>
                                    </p:set>
                                    <p:anim calcmode="lin" valueType="num">
                                      <p:cBhvr additive="base">
                                        <p:cTn id="7" dur="500" fill="hold"/>
                                        <p:tgtEl>
                                          <p:spTgt spid="70">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7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70">
                                            <p:txEl>
                                              <p:pRg st="1" end="1"/>
                                            </p:txEl>
                                          </p:spTgt>
                                        </p:tgtEl>
                                        <p:attrNameLst>
                                          <p:attrName>style.visibility</p:attrName>
                                        </p:attrNameLst>
                                      </p:cBhvr>
                                      <p:to>
                                        <p:strVal val="visible"/>
                                      </p:to>
                                    </p:set>
                                    <p:anim calcmode="lin" valueType="num">
                                      <p:cBhvr additive="base">
                                        <p:cTn id="13" dur="500" fill="hold"/>
                                        <p:tgtEl>
                                          <p:spTgt spid="70">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70">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Shape 187"/>
        <p:cNvGrpSpPr/>
        <p:nvPr/>
      </p:nvGrpSpPr>
      <p:grpSpPr>
        <a:xfrm>
          <a:off x="0" y="0"/>
          <a:ext cx="0" cy="0"/>
          <a:chOff x="0" y="0"/>
          <a:chExt cx="0" cy="0"/>
        </a:xfrm>
      </p:grpSpPr>
      <p:sp>
        <p:nvSpPr>
          <p:cNvPr id="188" name="Google Shape;188;p32"/>
          <p:cNvSpPr txBox="1">
            <a:spLocks noGrp="1"/>
          </p:cNvSpPr>
          <p:nvPr>
            <p:ph type="title"/>
          </p:nvPr>
        </p:nvSpPr>
        <p:spPr>
          <a:xfrm>
            <a:off x="311700" y="196560"/>
            <a:ext cx="8520600" cy="12831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it" b="1" dirty="0"/>
              <a:t>Vittima del dovere nell’operazione Antica Babilonia</a:t>
            </a:r>
            <a:endParaRPr b="1" dirty="0"/>
          </a:p>
        </p:txBody>
      </p:sp>
      <p:sp>
        <p:nvSpPr>
          <p:cNvPr id="189" name="Google Shape;189;p32"/>
          <p:cNvSpPr txBox="1">
            <a:spLocks noGrp="1"/>
          </p:cNvSpPr>
          <p:nvPr>
            <p:ph type="body" idx="1"/>
          </p:nvPr>
        </p:nvSpPr>
        <p:spPr>
          <a:xfrm>
            <a:off x="747725" y="1804850"/>
            <a:ext cx="3999900" cy="2926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it" sz="1800"/>
              <a:t>21 settembre 2006, Nassiriya: Cade a causa di un incidente stradale:</a:t>
            </a:r>
            <a:endParaRPr sz="1800"/>
          </a:p>
          <a:p>
            <a:pPr marL="0" lvl="0" indent="0" algn="l" rtl="0">
              <a:spcBef>
                <a:spcPts val="1600"/>
              </a:spcBef>
              <a:spcAft>
                <a:spcPts val="1600"/>
              </a:spcAft>
              <a:buNone/>
            </a:pPr>
            <a:r>
              <a:rPr lang="it" sz="1800" b="1"/>
              <a:t>Massimo Vitaliano</a:t>
            </a:r>
            <a:r>
              <a:rPr lang="it" sz="1800"/>
              <a:t>, Primo caporale maggiore del reggimento cavalleggeri guide (19°)</a:t>
            </a:r>
            <a:endParaRPr sz="1800"/>
          </a:p>
        </p:txBody>
      </p:sp>
      <p:pic>
        <p:nvPicPr>
          <p:cNvPr id="190" name="Google Shape;190;p32" descr="Clicca sull'immagine per andare avanti"/>
          <p:cNvPicPr preferRelativeResize="0"/>
          <p:nvPr/>
        </p:nvPicPr>
        <p:blipFill>
          <a:blip r:embed="rId5">
            <a:alphaModFix/>
          </a:blip>
          <a:stretch>
            <a:fillRect/>
          </a:stretch>
        </p:blipFill>
        <p:spPr>
          <a:xfrm>
            <a:off x="5786063" y="1735282"/>
            <a:ext cx="2513912" cy="3106444"/>
          </a:xfrm>
          <a:prstGeom prst="rect">
            <a:avLst/>
          </a:prstGeom>
          <a:noFill/>
          <a:ln>
            <a:noFill/>
          </a:ln>
        </p:spPr>
      </p:pic>
      <p:pic>
        <p:nvPicPr>
          <p:cNvPr id="2" name="Emma - Non E_ L_Inferno-pMzNxA81qmE.mp3">
            <a:hlinkClick r:id="" action="ppaction://media"/>
          </p:cNvPr>
          <p:cNvPicPr>
            <a:picLocks noChangeAspect="1"/>
          </p:cNvPicPr>
          <p:nvPr>
            <a:audioFile r:link="rId2"/>
            <p:extLst>
              <p:ext uri="{DAA4B4D4-6D71-4841-9C94-3DE7FCFB9230}">
                <p14:media xmlns:p14="http://schemas.microsoft.com/office/powerpoint/2010/main" r:embed="rId1">
                  <p14:fade out="2000"/>
                </p14:media>
              </p:ext>
            </p:extLst>
          </p:nvPr>
        </p:nvPicPr>
        <p:blipFill>
          <a:blip r:embed="rId6"/>
          <a:stretch>
            <a:fillRect/>
          </a:stretch>
        </p:blipFill>
        <p:spPr>
          <a:xfrm>
            <a:off x="442925" y="128124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Shape 194"/>
        <p:cNvGrpSpPr/>
        <p:nvPr/>
      </p:nvGrpSpPr>
      <p:grpSpPr>
        <a:xfrm>
          <a:off x="0" y="0"/>
          <a:ext cx="0" cy="0"/>
          <a:chOff x="0" y="0"/>
          <a:chExt cx="0" cy="0"/>
        </a:xfrm>
      </p:grpSpPr>
      <p:sp>
        <p:nvSpPr>
          <p:cNvPr id="195" name="Google Shape;195;p33"/>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it" b="1"/>
              <a:t>Massimo Vitaliano</a:t>
            </a:r>
            <a:endParaRPr b="1"/>
          </a:p>
        </p:txBody>
      </p:sp>
      <p:sp>
        <p:nvSpPr>
          <p:cNvPr id="196" name="Google Shape;196;p33"/>
          <p:cNvSpPr txBox="1">
            <a:spLocks noGrp="1"/>
          </p:cNvSpPr>
          <p:nvPr>
            <p:ph type="body" idx="1"/>
          </p:nvPr>
        </p:nvSpPr>
        <p:spPr>
          <a:xfrm>
            <a:off x="311700" y="1225225"/>
            <a:ext cx="8520600" cy="379358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it" sz="1400" dirty="0"/>
              <a:t>Il caporalmaggiore Massimo Vitaliano, </a:t>
            </a:r>
            <a:r>
              <a:rPr lang="it" sz="1400" b="1" dirty="0"/>
              <a:t>26 anni</a:t>
            </a:r>
            <a:r>
              <a:rPr lang="it" sz="1400" dirty="0"/>
              <a:t>, in servizio presso la </a:t>
            </a:r>
            <a:r>
              <a:rPr lang="it" sz="1400" b="1" dirty="0"/>
              <a:t>task force Alfa di Nassiriya</a:t>
            </a:r>
            <a:r>
              <a:rPr lang="it" sz="1400" dirty="0"/>
              <a:t>, è morto in incidente stradale in Iraq. Era in servizio al 19/mo reggimento guide di Salerno: era nato in provincia di Lecce a Galatole, e </a:t>
            </a:r>
            <a:r>
              <a:rPr lang="it" sz="1400" b="1" dirty="0"/>
              <a:t>quella in Iraq era la sua settima missione all'estero</a:t>
            </a:r>
            <a:r>
              <a:rPr lang="it" sz="1400" dirty="0"/>
              <a:t>: quattro volte in Kosovo, una in Afghanistan e una in Iraq. La notizia è stata data dal comando della missione Antica Babilonia, che ha subito </a:t>
            </a:r>
            <a:r>
              <a:rPr lang="it" sz="1400" b="1" dirty="0"/>
              <a:t>escluso che il soldato sia stato ucciso durante un attacco</a:t>
            </a:r>
            <a:r>
              <a:rPr lang="it" sz="1400" dirty="0"/>
              <a:t>.</a:t>
            </a:r>
            <a:endParaRPr sz="1400" dirty="0"/>
          </a:p>
          <a:p>
            <a:pPr marL="0" lvl="0" indent="0" algn="l" rtl="0">
              <a:spcBef>
                <a:spcPts val="1600"/>
              </a:spcBef>
              <a:spcAft>
                <a:spcPts val="0"/>
              </a:spcAft>
              <a:buClr>
                <a:schemeClr val="dk1"/>
              </a:buClr>
              <a:buSzPts val="1100"/>
              <a:buFont typeface="Arial"/>
              <a:buNone/>
            </a:pPr>
            <a:r>
              <a:rPr lang="it" sz="1400" dirty="0"/>
              <a:t>L'incidente è avvenuto alle 6 ora locale. Il soldato, insieme a un altro commilitone, era di pattuglia per la normale attività di controllo e si trovava a circa 10 chilometri da Nassiriya. Il mezzo sul quale si trovavano, un camioncino non corazzato, ha incrociato un autocarro civile iracheno e c'è stato un urto. Il militare che si trovava alla mitragliatrice ha urtato violentemente il capo contro l'arma.</a:t>
            </a:r>
            <a:endParaRPr sz="1400" dirty="0"/>
          </a:p>
          <a:p>
            <a:pPr marL="0" lvl="0" indent="0" algn="l" rtl="0">
              <a:spcBef>
                <a:spcPts val="1600"/>
              </a:spcBef>
              <a:spcAft>
                <a:spcPts val="0"/>
              </a:spcAft>
              <a:buClr>
                <a:schemeClr val="dk1"/>
              </a:buClr>
              <a:buSzPts val="1100"/>
              <a:buFont typeface="Arial"/>
              <a:buNone/>
            </a:pPr>
            <a:r>
              <a:rPr lang="it" sz="1400" dirty="0"/>
              <a:t>Vitaliano è stato subito soccorso con un elicottero italiano e trasportato all'ospedale militare americano di Tallil. Ma non c'è stato nulla da fare, è morto alle 7:30 locali. </a:t>
            </a:r>
            <a:r>
              <a:rPr lang="it" sz="1400" b="1" dirty="0"/>
              <a:t>Si tratta della 32ma vittima tra i soldati italiani schierati in Iraq fin dal giugno 2003</a:t>
            </a:r>
            <a:r>
              <a:rPr lang="it" sz="1400" dirty="0"/>
              <a:t>, il militare è deceduto proprio nel giorno in cui si conclude formalmente la missione Antica Babilonia.</a:t>
            </a:r>
            <a:endParaRPr sz="1400" dirty="0"/>
          </a:p>
          <a:p>
            <a:pPr marL="0" lvl="0" indent="0" algn="l" rtl="0">
              <a:spcBef>
                <a:spcPts val="1600"/>
              </a:spcBef>
              <a:spcAft>
                <a:spcPts val="1600"/>
              </a:spcAft>
              <a:buNone/>
            </a:pPr>
            <a:endParaRPr sz="1400" dirty="0"/>
          </a:p>
        </p:txBody>
      </p:sp>
    </p:spTree>
  </p:cSld>
  <p:clrMapOvr>
    <a:masterClrMapping/>
  </p:clrMapOvr>
  <mc:AlternateContent xmlns:mc="http://schemas.openxmlformats.org/markup-compatibility/2006">
    <mc:Choice xmlns:p14="http://schemas.microsoft.com/office/powerpoint/2010/main" Requires="p14">
      <p:transition spd="med" p14:dur="700" advTm="20000">
        <p:fade/>
      </p:transition>
    </mc:Choice>
    <mc:Fallback>
      <p:transition spd="med" advTm="20000">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2CC"/>
        </a:solidFill>
        <a:effectLst/>
      </p:bgPr>
    </p:bg>
    <p:spTree>
      <p:nvGrpSpPr>
        <p:cNvPr id="1" name="Shape 211"/>
        <p:cNvGrpSpPr/>
        <p:nvPr/>
      </p:nvGrpSpPr>
      <p:grpSpPr>
        <a:xfrm>
          <a:off x="0" y="0"/>
          <a:ext cx="0" cy="0"/>
          <a:chOff x="0" y="0"/>
          <a:chExt cx="0" cy="0"/>
        </a:xfrm>
      </p:grpSpPr>
      <p:pic>
        <p:nvPicPr>
          <p:cNvPr id="212" name="Google Shape;212;p36"/>
          <p:cNvPicPr preferRelativeResize="0"/>
          <p:nvPr/>
        </p:nvPicPr>
        <p:blipFill>
          <a:blip r:embed="rId3">
            <a:alphaModFix/>
          </a:blip>
          <a:stretch>
            <a:fillRect/>
          </a:stretch>
        </p:blipFill>
        <p:spPr>
          <a:xfrm>
            <a:off x="2207494" y="1268877"/>
            <a:ext cx="4729013" cy="3222559"/>
          </a:xfrm>
          <a:prstGeom prst="rect">
            <a:avLst/>
          </a:prstGeom>
          <a:noFill/>
          <a:ln>
            <a:noFill/>
          </a:ln>
        </p:spPr>
      </p:pic>
      <p:sp>
        <p:nvSpPr>
          <p:cNvPr id="2" name="Titolo 1">
            <a:extLst>
              <a:ext uri="{FF2B5EF4-FFF2-40B4-BE49-F238E27FC236}">
                <a16:creationId xmlns:a16="http://schemas.microsoft.com/office/drawing/2014/main" id="{3ED8FA70-9B86-4B46-9E4C-7DB177E18220}"/>
              </a:ext>
            </a:extLst>
          </p:cNvPr>
          <p:cNvSpPr>
            <a:spLocks noGrp="1"/>
          </p:cNvSpPr>
          <p:nvPr>
            <p:ph type="title"/>
          </p:nvPr>
        </p:nvSpPr>
        <p:spPr>
          <a:xfrm>
            <a:off x="773700" y="143904"/>
            <a:ext cx="7596600" cy="1530600"/>
          </a:xfrm>
        </p:spPr>
        <p:txBody>
          <a:bodyPr/>
          <a:lstStyle/>
          <a:p>
            <a:r>
              <a:rPr lang="it-IT" dirty="0"/>
              <a:t>ALBINO CAVALLO D’ITALIA</a:t>
            </a:r>
          </a:p>
        </p:txBody>
      </p:sp>
    </p:spTree>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2CC"/>
        </a:solidFill>
        <a:effectLst/>
      </p:bgPr>
    </p:bg>
    <p:spTree>
      <p:nvGrpSpPr>
        <p:cNvPr id="1" name="Shape 200"/>
        <p:cNvGrpSpPr/>
        <p:nvPr/>
      </p:nvGrpSpPr>
      <p:grpSpPr>
        <a:xfrm>
          <a:off x="0" y="0"/>
          <a:ext cx="0" cy="0"/>
          <a:chOff x="0" y="0"/>
          <a:chExt cx="0" cy="0"/>
        </a:xfrm>
      </p:grpSpPr>
      <p:sp>
        <p:nvSpPr>
          <p:cNvPr id="201" name="Google Shape;201;p34"/>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it" b="1"/>
              <a:t>ALBINO, CAVALLO D’ITALIA</a:t>
            </a:r>
            <a:endParaRPr b="1"/>
          </a:p>
        </p:txBody>
      </p:sp>
      <p:sp>
        <p:nvSpPr>
          <p:cNvPr id="202" name="Google Shape;202;p34"/>
          <p:cNvSpPr txBox="1">
            <a:spLocks noGrp="1"/>
          </p:cNvSpPr>
          <p:nvPr>
            <p:ph type="body" idx="1"/>
          </p:nvPr>
        </p:nvSpPr>
        <p:spPr>
          <a:xfrm>
            <a:off x="227575" y="1365200"/>
            <a:ext cx="8520600" cy="3657300"/>
          </a:xfrm>
          <a:prstGeom prst="rect">
            <a:avLst/>
          </a:prstGeom>
        </p:spPr>
        <p:txBody>
          <a:bodyPr spcFirstLastPara="1" wrap="square" lIns="91425" tIns="91425" rIns="91425" bIns="91425" anchor="t" anchorCtr="0">
            <a:noAutofit/>
          </a:bodyPr>
          <a:lstStyle/>
          <a:p>
            <a:pPr marL="0" lvl="0" indent="0" algn="just" rtl="0">
              <a:spcBef>
                <a:spcPts val="0"/>
              </a:spcBef>
              <a:spcAft>
                <a:spcPts val="1600"/>
              </a:spcAft>
              <a:buNone/>
            </a:pPr>
            <a:r>
              <a:rPr lang="it" b="1" dirty="0">
                <a:solidFill>
                  <a:srgbClr val="FF0000"/>
                </a:solidFill>
              </a:rPr>
              <a:t>Un cavallo è custodito, imbalsamato, nel museo della caserma del Reggimento «Savoia Cavalleria» a Grosseto</a:t>
            </a:r>
            <a:r>
              <a:rPr lang="it" dirty="0"/>
              <a:t>. Si chiamava</a:t>
            </a:r>
            <a:r>
              <a:rPr lang="it" b="1" dirty="0"/>
              <a:t> Albino</a:t>
            </a:r>
            <a:r>
              <a:rPr lang="it" dirty="0"/>
              <a:t>, era uno splendido baio nato nel 1932, e fu affidato ancora puledro al Reggimento Savoia Cavalleria. Arruolato nonostante avesse problemi di vista a un occhio, </a:t>
            </a:r>
            <a:r>
              <a:rPr lang="it" b="1" dirty="0">
                <a:solidFill>
                  <a:srgbClr val="FF0000"/>
                </a:solidFill>
              </a:rPr>
              <a:t>seguì il Reggimento nella campagna di Russia del 1941-1943</a:t>
            </a:r>
            <a:r>
              <a:rPr lang="it" dirty="0">
                <a:solidFill>
                  <a:srgbClr val="FF0000"/>
                </a:solidFill>
              </a:rPr>
              <a:t>, culminata nella straordinaria carica di Isbuschenskij,</a:t>
            </a:r>
            <a:r>
              <a:rPr lang="it" dirty="0"/>
              <a:t> dove si sarebbe coperto di gloria e avrebbe </a:t>
            </a:r>
            <a:r>
              <a:rPr lang="it" b="1" dirty="0"/>
              <a:t>salvato la vita a migliaia di soldati italiani</a:t>
            </a:r>
            <a:r>
              <a:rPr lang="it" dirty="0"/>
              <a:t> in pericolo dopo lo sfondamento del fronte da parte delle preponderanti truppe sovietiche. Era nel 2° squadrone e montato dal sergente maggiore Giuseppe Fantini che morì in combattimento. Il cavallo rimase ferito, ma riuscì a rientrare in Italia con il Reggimento.</a:t>
            </a:r>
            <a:endParaRPr dirty="0"/>
          </a:p>
        </p:txBody>
      </p:sp>
    </p:spTree>
    <p:extLst>
      <p:ext uri="{BB962C8B-B14F-4D97-AF65-F5344CB8AC3E}">
        <p14:creationId xmlns:p14="http://schemas.microsoft.com/office/powerpoint/2010/main" val="2053602148"/>
      </p:ext>
    </p:extLst>
  </p:cSld>
  <p:clrMapOvr>
    <a:masterClrMapping/>
  </p:clrMapOvr>
  <mc:AlternateContent xmlns:mc="http://schemas.openxmlformats.org/markup-compatibility/2006">
    <mc:Choice xmlns:p14="http://schemas.microsoft.com/office/powerpoint/2010/main" Requires="p14">
      <p:transition spd="med" p14:dur="700" advTm="10000">
        <p:fade/>
      </p:transition>
    </mc:Choice>
    <mc:Fallback>
      <p:transition spd="med" advTm="10000">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2CC"/>
        </a:solidFill>
        <a:effectLst/>
      </p:bgPr>
    </p:bg>
    <p:spTree>
      <p:nvGrpSpPr>
        <p:cNvPr id="1" name="Shape 206"/>
        <p:cNvGrpSpPr/>
        <p:nvPr/>
      </p:nvGrpSpPr>
      <p:grpSpPr>
        <a:xfrm>
          <a:off x="0" y="0"/>
          <a:ext cx="0" cy="0"/>
          <a:chOff x="0" y="0"/>
          <a:chExt cx="0" cy="0"/>
        </a:xfrm>
      </p:grpSpPr>
      <p:sp>
        <p:nvSpPr>
          <p:cNvPr id="207" name="Google Shape;207;p35"/>
          <p:cNvSpPr txBox="1">
            <a:spLocks noGrp="1"/>
          </p:cNvSpPr>
          <p:nvPr>
            <p:ph type="body" idx="1"/>
          </p:nvPr>
        </p:nvSpPr>
        <p:spPr>
          <a:xfrm>
            <a:off x="311700" y="450150"/>
            <a:ext cx="8520600" cy="4129200"/>
          </a:xfrm>
          <a:prstGeom prst="rect">
            <a:avLst/>
          </a:prstGeom>
          <a:noFill/>
        </p:spPr>
        <p:txBody>
          <a:bodyPr spcFirstLastPara="1" wrap="square" lIns="91425" tIns="91425" rIns="91425" bIns="91425" anchor="t" anchorCtr="0">
            <a:noAutofit/>
          </a:bodyPr>
          <a:lstStyle/>
          <a:p>
            <a:pPr marL="0" lvl="0" indent="0" algn="just" rtl="0">
              <a:spcBef>
                <a:spcPts val="0"/>
              </a:spcBef>
              <a:spcAft>
                <a:spcPts val="0"/>
              </a:spcAft>
              <a:buClr>
                <a:schemeClr val="dk1"/>
              </a:buClr>
              <a:buSzPts val="1100"/>
              <a:buFont typeface="Arial"/>
              <a:buNone/>
            </a:pPr>
            <a:r>
              <a:rPr lang="it" b="1" dirty="0"/>
              <a:t>Albino...</a:t>
            </a:r>
            <a:endParaRPr b="1" dirty="0"/>
          </a:p>
          <a:p>
            <a:pPr marL="0" lvl="0" indent="0" algn="just" rtl="0">
              <a:spcBef>
                <a:spcPts val="1600"/>
              </a:spcBef>
              <a:spcAft>
                <a:spcPts val="0"/>
              </a:spcAft>
              <a:buNone/>
            </a:pPr>
            <a:r>
              <a:rPr lang="it" sz="1400" dirty="0"/>
              <a:t>Dopo l’armistizio dell’8 settembre 1943 Reggimento era dalla parte della R.S.I., inquadrato nello Squadrone autonomo Stato Maggiore Esercito e si arrese ai reparti alleati, con gli onori militari, presso il Comando di zona di Via Verdi, a Milano. </a:t>
            </a:r>
            <a:r>
              <a:rPr lang="it" sz="1400" dirty="0">
                <a:sym typeface="Roboto"/>
              </a:rPr>
              <a:t>Venduto a un contadino, Albino si ritrovò a tirare il carretto. Finita la guerra, il colonnello Alessandro Bettoni Cazzago, comandante del «Savoia», e il comandante del suo Squadrone, capitano Francesco Saverio De Leone, lo ritrovarono a Somma Lombardo tra alcuni cavalli appartenuti al Savoia; lo acquistano e lo donano al Reggimento. Lì </a:t>
            </a:r>
            <a:r>
              <a:rPr lang="it" sz="1400" dirty="0">
                <a:solidFill>
                  <a:srgbClr val="FF0000"/>
                </a:solidFill>
                <a:sym typeface="Roboto"/>
              </a:rPr>
              <a:t>Albino visse circondato da mille attenzioni in un box tutto suo, </a:t>
            </a:r>
            <a:r>
              <a:rPr lang="it" sz="1400" dirty="0">
                <a:sym typeface="Roboto"/>
              </a:rPr>
              <a:t>fra i carri armati. Gli faceva compagnia Mariolino, un asinello allegro e operoso, e il box era tappezzato di fotografie che i bambini gli scrivevano da varie parti d’Italia. </a:t>
            </a:r>
            <a:r>
              <a:rPr lang="it" sz="1400" dirty="0">
                <a:solidFill>
                  <a:srgbClr val="FF0000"/>
                </a:solidFill>
                <a:sym typeface="Roboto"/>
              </a:rPr>
              <a:t>Ancora il 24 agosto 1960, anniversario della carica di Isbuschenskij e festa del Reggimento, il buon Albino, al suono della carica, partì al galoppo</a:t>
            </a:r>
            <a:r>
              <a:rPr lang="it" sz="1400" dirty="0">
                <a:sym typeface="Roboto"/>
              </a:rPr>
              <a:t> piantando in asso lo sprovveduto palafreniere. </a:t>
            </a:r>
            <a:endParaRPr sz="1400" dirty="0">
              <a:sym typeface="Roboto"/>
            </a:endParaRPr>
          </a:p>
          <a:p>
            <a:pPr marL="0" lvl="0" indent="0" algn="just" rtl="0">
              <a:spcBef>
                <a:spcPts val="1600"/>
              </a:spcBef>
              <a:spcAft>
                <a:spcPts val="1600"/>
              </a:spcAft>
              <a:buNone/>
            </a:pPr>
            <a:r>
              <a:rPr lang="it" sz="1400" b="1" dirty="0">
                <a:solidFill>
                  <a:srgbClr val="000000"/>
                </a:solidFill>
              </a:rPr>
              <a:t>Morì il 21 ottobre 1960. Venne imbalsamato e trovò un posto d’onore nel museo del Reparto</a:t>
            </a:r>
            <a:r>
              <a:rPr lang="it" sz="1400" dirty="0">
                <a:solidFill>
                  <a:srgbClr val="000000"/>
                </a:solidFill>
              </a:rPr>
              <a:t>.  </a:t>
            </a:r>
            <a:r>
              <a:rPr lang="it" sz="1400" dirty="0"/>
              <a:t>Quando il Reggimento si trasferì nell’attuale sede di Grosseto, Albino si trasferì anche lui.</a:t>
            </a:r>
            <a:endParaRPr sz="1400" dirty="0"/>
          </a:p>
        </p:txBody>
      </p:sp>
    </p:spTree>
  </p:cSld>
  <p:clrMapOvr>
    <a:masterClrMapping/>
  </p:clrMapOvr>
  <mc:AlternateContent xmlns:mc="http://schemas.openxmlformats.org/markup-compatibility/2006">
    <mc:Choice xmlns:p14="http://schemas.microsoft.com/office/powerpoint/2010/main" Requires="p14">
      <p:transition spd="med" p14:dur="700" advTm="10000">
        <p:fade/>
      </p:transition>
    </mc:Choice>
    <mc:Fallback>
      <p:transition spd="med" advTm="10000">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D966"/>
        </a:solidFill>
        <a:effectLst/>
      </p:bgPr>
    </p:bg>
    <p:spTree>
      <p:nvGrpSpPr>
        <p:cNvPr id="1" name="Shape 216"/>
        <p:cNvGrpSpPr/>
        <p:nvPr/>
      </p:nvGrpSpPr>
      <p:grpSpPr>
        <a:xfrm>
          <a:off x="0" y="0"/>
          <a:ext cx="0" cy="0"/>
          <a:chOff x="0" y="0"/>
          <a:chExt cx="0" cy="0"/>
        </a:xfrm>
      </p:grpSpPr>
      <p:sp>
        <p:nvSpPr>
          <p:cNvPr id="217" name="Google Shape;217;p37"/>
          <p:cNvSpPr txBox="1">
            <a:spLocks noGrp="1"/>
          </p:cNvSpPr>
          <p:nvPr>
            <p:ph type="title"/>
          </p:nvPr>
        </p:nvSpPr>
        <p:spPr>
          <a:xfrm>
            <a:off x="311700" y="11125"/>
            <a:ext cx="8520600" cy="831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it"/>
              <a:t>Le statue equestri (linguaggio)</a:t>
            </a:r>
            <a:endParaRPr/>
          </a:p>
        </p:txBody>
      </p:sp>
      <p:sp>
        <p:nvSpPr>
          <p:cNvPr id="218" name="Google Shape;218;p37"/>
          <p:cNvSpPr txBox="1">
            <a:spLocks noGrp="1"/>
          </p:cNvSpPr>
          <p:nvPr>
            <p:ph type="body" idx="1"/>
          </p:nvPr>
        </p:nvSpPr>
        <p:spPr>
          <a:xfrm>
            <a:off x="223200" y="842425"/>
            <a:ext cx="2259900" cy="9087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it" sz="1100" dirty="0"/>
              <a:t>Se il cavallo è rampante, cioè si innalza sulle sole zampe posteriori, il cavaliere è morto da eroe durante una battaglia. </a:t>
            </a:r>
            <a:endParaRPr sz="1100" dirty="0"/>
          </a:p>
        </p:txBody>
      </p:sp>
      <p:sp>
        <p:nvSpPr>
          <p:cNvPr id="219" name="Google Shape;219;p37"/>
          <p:cNvSpPr txBox="1"/>
          <p:nvPr/>
        </p:nvSpPr>
        <p:spPr>
          <a:xfrm>
            <a:off x="3194625" y="842425"/>
            <a:ext cx="2936011" cy="908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it" sz="1100" dirty="0">
                <a:latin typeface="Open Sans" panose="020B0606030504020204" pitchFamily="34" charset="0"/>
                <a:ea typeface="Open Sans" panose="020B0606030504020204" pitchFamily="34" charset="0"/>
                <a:cs typeface="Open Sans" panose="020B0606030504020204" pitchFamily="34" charset="0"/>
                <a:sym typeface="Open Sans"/>
              </a:rPr>
              <a:t>Se il cavallo ha una delle zampe alzate (solitamente una delle anteriori) il cavaliere è morto in seguito alle ferite riportate in guerra.</a:t>
            </a:r>
            <a:endParaRPr sz="1100" dirty="0">
              <a:latin typeface="Open Sans" panose="020B0606030504020204" pitchFamily="34" charset="0"/>
              <a:ea typeface="Open Sans" panose="020B0606030504020204" pitchFamily="34" charset="0"/>
              <a:cs typeface="Open Sans" panose="020B0606030504020204" pitchFamily="34" charset="0"/>
              <a:sym typeface="Open Sans"/>
            </a:endParaRPr>
          </a:p>
        </p:txBody>
      </p:sp>
      <p:sp>
        <p:nvSpPr>
          <p:cNvPr id="220" name="Google Shape;220;p37"/>
          <p:cNvSpPr txBox="1"/>
          <p:nvPr/>
        </p:nvSpPr>
        <p:spPr>
          <a:xfrm>
            <a:off x="6260700" y="842425"/>
            <a:ext cx="2682600" cy="908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it" sz="1100" dirty="0">
                <a:latin typeface="Open Sans" panose="020B0606030504020204" pitchFamily="34" charset="0"/>
                <a:ea typeface="Open Sans" panose="020B0606030504020204" pitchFamily="34" charset="0"/>
                <a:cs typeface="Open Sans" panose="020B0606030504020204" pitchFamily="34" charset="0"/>
                <a:sym typeface="Open Sans"/>
              </a:rPr>
              <a:t>Se il cavallo è ben piantato a terra con tutte e quattro le zampe il cavaliere è vissuto abbastanza per spegnersi di morte naturale.</a:t>
            </a:r>
            <a:endParaRPr sz="1100" dirty="0">
              <a:latin typeface="Open Sans" panose="020B0606030504020204" pitchFamily="34" charset="0"/>
              <a:ea typeface="Open Sans" panose="020B0606030504020204" pitchFamily="34" charset="0"/>
              <a:cs typeface="Open Sans" panose="020B0606030504020204" pitchFamily="34" charset="0"/>
              <a:sym typeface="Open Sans"/>
            </a:endParaRPr>
          </a:p>
        </p:txBody>
      </p:sp>
      <p:pic>
        <p:nvPicPr>
          <p:cNvPr id="221" name="Google Shape;221;p37"/>
          <p:cNvPicPr preferRelativeResize="0"/>
          <p:nvPr/>
        </p:nvPicPr>
        <p:blipFill rotWithShape="1">
          <a:blip r:embed="rId3">
            <a:alphaModFix/>
          </a:blip>
          <a:srcRect r="69922"/>
          <a:stretch/>
        </p:blipFill>
        <p:spPr>
          <a:xfrm>
            <a:off x="3553446" y="1751125"/>
            <a:ext cx="2037123" cy="3215774"/>
          </a:xfrm>
          <a:prstGeom prst="rect">
            <a:avLst/>
          </a:prstGeom>
          <a:noFill/>
          <a:ln>
            <a:noFill/>
          </a:ln>
        </p:spPr>
      </p:pic>
      <p:pic>
        <p:nvPicPr>
          <p:cNvPr id="222" name="Google Shape;222;p37"/>
          <p:cNvPicPr preferRelativeResize="0"/>
          <p:nvPr/>
        </p:nvPicPr>
        <p:blipFill rotWithShape="1">
          <a:blip r:embed="rId3">
            <a:alphaModFix/>
          </a:blip>
          <a:srcRect l="30729" r="38694"/>
          <a:stretch/>
        </p:blipFill>
        <p:spPr>
          <a:xfrm>
            <a:off x="317713" y="1751125"/>
            <a:ext cx="2070886" cy="3215774"/>
          </a:xfrm>
          <a:prstGeom prst="rect">
            <a:avLst/>
          </a:prstGeom>
          <a:noFill/>
          <a:ln>
            <a:noFill/>
          </a:ln>
        </p:spPr>
      </p:pic>
      <p:pic>
        <p:nvPicPr>
          <p:cNvPr id="223" name="Google Shape;223;p37"/>
          <p:cNvPicPr preferRelativeResize="0"/>
          <p:nvPr/>
        </p:nvPicPr>
        <p:blipFill rotWithShape="1">
          <a:blip r:embed="rId3">
            <a:alphaModFix/>
          </a:blip>
          <a:srcRect l="61875"/>
          <a:stretch/>
        </p:blipFill>
        <p:spPr>
          <a:xfrm>
            <a:off x="6310925" y="1751125"/>
            <a:ext cx="2582146" cy="3215774"/>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med" p14:dur="700" advTm="10000">
        <p:fade/>
      </p:transition>
    </mc:Choice>
    <mc:Fallback>
      <p:transition spd="med" advTm="10000">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2CC"/>
        </a:solidFill>
        <a:effectLst/>
      </p:bgPr>
    </p:bg>
    <p:spTree>
      <p:nvGrpSpPr>
        <p:cNvPr id="1" name="Shape 211"/>
        <p:cNvGrpSpPr/>
        <p:nvPr/>
      </p:nvGrpSpPr>
      <p:grpSpPr>
        <a:xfrm>
          <a:off x="0" y="0"/>
          <a:ext cx="0" cy="0"/>
          <a:chOff x="0" y="0"/>
          <a:chExt cx="0" cy="0"/>
        </a:xfrm>
      </p:grpSpPr>
      <p:sp>
        <p:nvSpPr>
          <p:cNvPr id="2" name="Titolo 1">
            <a:extLst>
              <a:ext uri="{FF2B5EF4-FFF2-40B4-BE49-F238E27FC236}">
                <a16:creationId xmlns:a16="http://schemas.microsoft.com/office/drawing/2014/main" id="{0F2F9A3D-F122-41DD-958E-CA09E40D141D}"/>
              </a:ext>
            </a:extLst>
          </p:cNvPr>
          <p:cNvSpPr>
            <a:spLocks noGrp="1"/>
          </p:cNvSpPr>
          <p:nvPr>
            <p:ph type="title"/>
          </p:nvPr>
        </p:nvSpPr>
        <p:spPr/>
        <p:txBody>
          <a:bodyPr/>
          <a:lstStyle/>
          <a:p>
            <a:r>
              <a:rPr lang="it-IT" dirty="0"/>
              <a:t>Grazie per l’attenzione</a:t>
            </a:r>
          </a:p>
        </p:txBody>
      </p:sp>
    </p:spTree>
    <p:extLst>
      <p:ext uri="{BB962C8B-B14F-4D97-AF65-F5344CB8AC3E}">
        <p14:creationId xmlns:p14="http://schemas.microsoft.com/office/powerpoint/2010/main" val="3038980593"/>
      </p:ext>
    </p:extLst>
  </p:cSld>
  <p:clrMapOvr>
    <a:masterClrMapping/>
  </p:clrMapOvr>
  <mc:AlternateContent xmlns:mc="http://schemas.openxmlformats.org/markup-compatibility/2006">
    <mc:Choice xmlns:p14="http://schemas.microsoft.com/office/powerpoint/2010/main" Requires="p14">
      <p:transition spd="med" p14:dur="700" advTm="6000">
        <p:fade/>
      </p:transition>
    </mc:Choice>
    <mc:Fallback>
      <p:transition spd="med" advTm="600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D966"/>
        </a:solidFill>
        <a:effectLst/>
      </p:bgPr>
    </p:bg>
    <p:spTree>
      <p:nvGrpSpPr>
        <p:cNvPr id="1" name="Shape 74"/>
        <p:cNvGrpSpPr/>
        <p:nvPr/>
      </p:nvGrpSpPr>
      <p:grpSpPr>
        <a:xfrm>
          <a:off x="0" y="0"/>
          <a:ext cx="0" cy="0"/>
          <a:chOff x="0" y="0"/>
          <a:chExt cx="0" cy="0"/>
        </a:xfrm>
      </p:grpSpPr>
      <p:sp>
        <p:nvSpPr>
          <p:cNvPr id="75" name="Google Shape;75;p15"/>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it"/>
              <a:t>Operazioni Militari</a:t>
            </a:r>
            <a:endParaRPr/>
          </a:p>
        </p:txBody>
      </p:sp>
      <p:sp>
        <p:nvSpPr>
          <p:cNvPr id="76" name="Google Shape;76;p15"/>
          <p:cNvSpPr txBox="1">
            <a:spLocks noGrp="1"/>
          </p:cNvSpPr>
          <p:nvPr>
            <p:ph type="body" idx="1"/>
          </p:nvPr>
        </p:nvSpPr>
        <p:spPr>
          <a:xfrm>
            <a:off x="311700" y="1225225"/>
            <a:ext cx="3999900" cy="3354000"/>
          </a:xfrm>
          <a:prstGeom prst="rect">
            <a:avLst/>
          </a:prstGeom>
        </p:spPr>
        <p:txBody>
          <a:bodyPr spcFirstLastPara="1" wrap="square" lIns="91425" tIns="91425" rIns="91425" bIns="91425" anchor="t" anchorCtr="0">
            <a:noAutofit/>
          </a:bodyPr>
          <a:lstStyle/>
          <a:p>
            <a:pPr marL="457200" lvl="0" indent="-374650" algn="l" rtl="0">
              <a:spcBef>
                <a:spcPts val="0"/>
              </a:spcBef>
              <a:spcAft>
                <a:spcPts val="0"/>
              </a:spcAft>
              <a:buSzPts val="2300"/>
              <a:buChar char="●"/>
            </a:pPr>
            <a:r>
              <a:rPr lang="it" sz="2300" dirty="0"/>
              <a:t>Operazione Antica Babilonia</a:t>
            </a:r>
            <a:endParaRPr sz="2300" dirty="0"/>
          </a:p>
          <a:p>
            <a:pPr marL="457200" lvl="0" indent="-374650" algn="l" rtl="0">
              <a:spcBef>
                <a:spcPts val="0"/>
              </a:spcBef>
              <a:spcAft>
                <a:spcPts val="0"/>
              </a:spcAft>
              <a:buSzPts val="2300"/>
              <a:buChar char="●"/>
            </a:pPr>
            <a:r>
              <a:rPr lang="it" sz="2300" dirty="0"/>
              <a:t>Missione Italcon nel Libano</a:t>
            </a:r>
            <a:endParaRPr sz="2300" dirty="0"/>
          </a:p>
          <a:p>
            <a:pPr marL="457200" lvl="0" indent="-374650" algn="l" rtl="0">
              <a:spcBef>
                <a:spcPts val="0"/>
              </a:spcBef>
              <a:spcAft>
                <a:spcPts val="0"/>
              </a:spcAft>
              <a:buSzPts val="2300"/>
              <a:buChar char="●"/>
            </a:pPr>
            <a:r>
              <a:rPr lang="it" sz="2300" dirty="0"/>
              <a:t>Guerra del Golfo</a:t>
            </a:r>
            <a:endParaRPr sz="2300" dirty="0"/>
          </a:p>
          <a:p>
            <a:pPr marL="457200" lvl="0" indent="-374650" algn="l" rtl="0">
              <a:spcBef>
                <a:spcPts val="0"/>
              </a:spcBef>
              <a:spcAft>
                <a:spcPts val="0"/>
              </a:spcAft>
              <a:buSzPts val="2300"/>
              <a:buChar char="●"/>
            </a:pPr>
            <a:r>
              <a:rPr lang="it" sz="2300" dirty="0"/>
              <a:t>Guerra civile in Somalia</a:t>
            </a:r>
            <a:endParaRPr sz="2300" dirty="0"/>
          </a:p>
          <a:p>
            <a:pPr marL="457200" lvl="0" indent="-374650" algn="l" rtl="0">
              <a:spcBef>
                <a:spcPts val="0"/>
              </a:spcBef>
              <a:spcAft>
                <a:spcPts val="0"/>
              </a:spcAft>
              <a:buSzPts val="2300"/>
              <a:buChar char="●"/>
            </a:pPr>
            <a:r>
              <a:rPr lang="it" sz="2300" dirty="0"/>
              <a:t>Guerra del Kosovo</a:t>
            </a:r>
            <a:endParaRPr sz="2300" dirty="0"/>
          </a:p>
          <a:p>
            <a:pPr marL="457200" lvl="0" indent="-374650" algn="l" rtl="0">
              <a:spcBef>
                <a:spcPts val="0"/>
              </a:spcBef>
              <a:spcAft>
                <a:spcPts val="0"/>
              </a:spcAft>
              <a:buSzPts val="2300"/>
              <a:buChar char="●"/>
            </a:pPr>
            <a:r>
              <a:rPr lang="it" sz="2300" dirty="0"/>
              <a:t>Guerra in Afghanistan</a:t>
            </a:r>
            <a:endParaRPr sz="2300" dirty="0"/>
          </a:p>
        </p:txBody>
      </p:sp>
      <p:sp>
        <p:nvSpPr>
          <p:cNvPr id="77" name="Google Shape;77;p15"/>
          <p:cNvSpPr txBox="1">
            <a:spLocks noGrp="1"/>
          </p:cNvSpPr>
          <p:nvPr>
            <p:ph type="body" idx="2"/>
          </p:nvPr>
        </p:nvSpPr>
        <p:spPr>
          <a:xfrm>
            <a:off x="4832400" y="1225225"/>
            <a:ext cx="3999900" cy="3354000"/>
          </a:xfrm>
          <a:prstGeom prst="rect">
            <a:avLst/>
          </a:prstGeom>
        </p:spPr>
        <p:txBody>
          <a:bodyPr spcFirstLastPara="1" wrap="square" lIns="91425" tIns="91425" rIns="91425" bIns="91425" anchor="t" anchorCtr="0">
            <a:noAutofit/>
          </a:bodyPr>
          <a:lstStyle/>
          <a:p>
            <a:pPr marL="457200" lvl="0" indent="-374650" algn="l" rtl="0">
              <a:spcBef>
                <a:spcPts val="0"/>
              </a:spcBef>
              <a:spcAft>
                <a:spcPts val="0"/>
              </a:spcAft>
              <a:buSzPts val="2300"/>
              <a:buChar char="●"/>
            </a:pPr>
            <a:r>
              <a:rPr lang="it" sz="2300" dirty="0"/>
              <a:t>ISAF</a:t>
            </a:r>
            <a:endParaRPr sz="2300" dirty="0"/>
          </a:p>
          <a:p>
            <a:pPr marL="457200" lvl="0" indent="-374650" algn="l" rtl="0">
              <a:spcBef>
                <a:spcPts val="0"/>
              </a:spcBef>
              <a:spcAft>
                <a:spcPts val="0"/>
              </a:spcAft>
              <a:buSzPts val="2300"/>
              <a:buChar char="●"/>
            </a:pPr>
            <a:r>
              <a:rPr lang="it" sz="2300" dirty="0"/>
              <a:t>Guerra d’Iraq</a:t>
            </a:r>
            <a:endParaRPr sz="2300" dirty="0"/>
          </a:p>
          <a:p>
            <a:pPr marL="457200" lvl="0" indent="-374650" algn="l" rtl="0">
              <a:spcBef>
                <a:spcPts val="0"/>
              </a:spcBef>
              <a:spcAft>
                <a:spcPts val="0"/>
              </a:spcAft>
              <a:buSzPts val="2300"/>
              <a:buChar char="●"/>
            </a:pPr>
            <a:r>
              <a:rPr lang="it" sz="2300" dirty="0"/>
              <a:t>Prima guerra civile in Libia</a:t>
            </a:r>
            <a:endParaRPr sz="2300" dirty="0"/>
          </a:p>
          <a:p>
            <a:pPr marL="457200" lvl="0" indent="-374650" algn="l" rtl="0">
              <a:spcBef>
                <a:spcPts val="0"/>
              </a:spcBef>
              <a:spcAft>
                <a:spcPts val="0"/>
              </a:spcAft>
              <a:buSzPts val="2300"/>
              <a:buChar char="●"/>
            </a:pPr>
            <a:r>
              <a:rPr lang="it" sz="2300" dirty="0"/>
              <a:t>UNITAF</a:t>
            </a:r>
            <a:endParaRPr sz="2300" dirty="0"/>
          </a:p>
          <a:p>
            <a:pPr marL="457200" lvl="0" indent="-374650" algn="l" rtl="0">
              <a:spcBef>
                <a:spcPts val="0"/>
              </a:spcBef>
              <a:spcAft>
                <a:spcPts val="0"/>
              </a:spcAft>
              <a:buSzPts val="2300"/>
              <a:buChar char="●"/>
            </a:pPr>
            <a:r>
              <a:rPr lang="it" sz="2300" dirty="0"/>
              <a:t>EUMM</a:t>
            </a:r>
            <a:endParaRPr sz="2300" dirty="0"/>
          </a:p>
          <a:p>
            <a:pPr marL="457200" lvl="0" indent="-374650" algn="l" rtl="0">
              <a:spcBef>
                <a:spcPts val="0"/>
              </a:spcBef>
              <a:spcAft>
                <a:spcPts val="0"/>
              </a:spcAft>
              <a:buSzPts val="2300"/>
              <a:buChar char="●"/>
            </a:pPr>
            <a:r>
              <a:rPr lang="it" sz="2300" dirty="0"/>
              <a:t>Intervento militare in Libia (2011)</a:t>
            </a:r>
            <a:endParaRPr sz="2300" dirty="0"/>
          </a:p>
        </p:txBody>
      </p:sp>
    </p:spTree>
  </p:cSld>
  <p:clrMapOvr>
    <a:masterClrMapping/>
  </p:clrMapOvr>
  <mc:AlternateContent xmlns:mc="http://schemas.openxmlformats.org/markup-compatibility/2006">
    <mc:Choice xmlns:p14="http://schemas.microsoft.com/office/powerpoint/2010/main" Requires="p14">
      <p:transition spd="med" p14:dur="700" advTm="10000">
        <p:fade/>
      </p:transition>
    </mc:Choice>
    <mc:Fallback>
      <p:transition spd="med"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76">
                                            <p:txEl>
                                              <p:pRg st="0" end="0"/>
                                            </p:txEl>
                                          </p:spTgt>
                                        </p:tgtEl>
                                        <p:attrNameLst>
                                          <p:attrName>style.visibility</p:attrName>
                                        </p:attrNameLst>
                                      </p:cBhvr>
                                      <p:to>
                                        <p:strVal val="visible"/>
                                      </p:to>
                                    </p:set>
                                    <p:anim calcmode="lin" valueType="num">
                                      <p:cBhvr additive="base">
                                        <p:cTn id="7" dur="500" fill="hold"/>
                                        <p:tgtEl>
                                          <p:spTgt spid="7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6">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76">
                                            <p:txEl>
                                              <p:pRg st="1" end="1"/>
                                            </p:txEl>
                                          </p:spTgt>
                                        </p:tgtEl>
                                        <p:attrNameLst>
                                          <p:attrName>style.visibility</p:attrName>
                                        </p:attrNameLst>
                                      </p:cBhvr>
                                      <p:to>
                                        <p:strVal val="visible"/>
                                      </p:to>
                                    </p:set>
                                    <p:anim calcmode="lin" valueType="num">
                                      <p:cBhvr additive="base">
                                        <p:cTn id="12" dur="500" fill="hold"/>
                                        <p:tgtEl>
                                          <p:spTgt spid="76">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76">
                                            <p:txEl>
                                              <p:pRg st="1" end="1"/>
                                            </p:txEl>
                                          </p:spTgt>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6">
                                            <p:txEl>
                                              <p:pRg st="2" end="2"/>
                                            </p:txEl>
                                          </p:spTgt>
                                        </p:tgtEl>
                                        <p:attrNameLst>
                                          <p:attrName>style.visibility</p:attrName>
                                        </p:attrNameLst>
                                      </p:cBhvr>
                                      <p:to>
                                        <p:strVal val="visible"/>
                                      </p:to>
                                    </p:set>
                                    <p:anim calcmode="lin" valueType="num">
                                      <p:cBhvr additive="base">
                                        <p:cTn id="17" dur="500" fill="hold"/>
                                        <p:tgtEl>
                                          <p:spTgt spid="76">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76">
                                            <p:txEl>
                                              <p:pRg st="2" end="2"/>
                                            </p:txEl>
                                          </p:spTgt>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76">
                                            <p:txEl>
                                              <p:pRg st="3" end="3"/>
                                            </p:txEl>
                                          </p:spTgt>
                                        </p:tgtEl>
                                        <p:attrNameLst>
                                          <p:attrName>style.visibility</p:attrName>
                                        </p:attrNameLst>
                                      </p:cBhvr>
                                      <p:to>
                                        <p:strVal val="visible"/>
                                      </p:to>
                                    </p:set>
                                    <p:anim calcmode="lin" valueType="num">
                                      <p:cBhvr additive="base">
                                        <p:cTn id="22" dur="500" fill="hold"/>
                                        <p:tgtEl>
                                          <p:spTgt spid="76">
                                            <p:txEl>
                                              <p:pRg st="3" end="3"/>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76">
                                            <p:txEl>
                                              <p:pRg st="3" end="3"/>
                                            </p:txEl>
                                          </p:spTgt>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76">
                                            <p:txEl>
                                              <p:pRg st="4" end="4"/>
                                            </p:txEl>
                                          </p:spTgt>
                                        </p:tgtEl>
                                        <p:attrNameLst>
                                          <p:attrName>style.visibility</p:attrName>
                                        </p:attrNameLst>
                                      </p:cBhvr>
                                      <p:to>
                                        <p:strVal val="visible"/>
                                      </p:to>
                                    </p:set>
                                    <p:anim calcmode="lin" valueType="num">
                                      <p:cBhvr additive="base">
                                        <p:cTn id="27" dur="500" fill="hold"/>
                                        <p:tgtEl>
                                          <p:spTgt spid="76">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76">
                                            <p:txEl>
                                              <p:pRg st="4" end="4"/>
                                            </p:txEl>
                                          </p:spTgt>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4" fill="hold" grpId="0" nodeType="afterEffect">
                                  <p:stCondLst>
                                    <p:cond delay="0"/>
                                  </p:stCondLst>
                                  <p:childTnLst>
                                    <p:set>
                                      <p:cBhvr>
                                        <p:cTn id="31" dur="1" fill="hold">
                                          <p:stCondLst>
                                            <p:cond delay="0"/>
                                          </p:stCondLst>
                                        </p:cTn>
                                        <p:tgtEl>
                                          <p:spTgt spid="76">
                                            <p:txEl>
                                              <p:pRg st="5" end="5"/>
                                            </p:txEl>
                                          </p:spTgt>
                                        </p:tgtEl>
                                        <p:attrNameLst>
                                          <p:attrName>style.visibility</p:attrName>
                                        </p:attrNameLst>
                                      </p:cBhvr>
                                      <p:to>
                                        <p:strVal val="visible"/>
                                      </p:to>
                                    </p:set>
                                    <p:anim calcmode="lin" valueType="num">
                                      <p:cBhvr additive="base">
                                        <p:cTn id="32" dur="500" fill="hold"/>
                                        <p:tgtEl>
                                          <p:spTgt spid="76">
                                            <p:txEl>
                                              <p:pRg st="5" end="5"/>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76">
                                            <p:txEl>
                                              <p:pRg st="5" end="5"/>
                                            </p:txEl>
                                          </p:spTgt>
                                        </p:tgtEl>
                                        <p:attrNameLst>
                                          <p:attrName>ppt_y</p:attrName>
                                        </p:attrNameLst>
                                      </p:cBhvr>
                                      <p:tavLst>
                                        <p:tav tm="0">
                                          <p:val>
                                            <p:strVal val="1+#ppt_h/2"/>
                                          </p:val>
                                        </p:tav>
                                        <p:tav tm="100000">
                                          <p:val>
                                            <p:strVal val="#ppt_y"/>
                                          </p:val>
                                        </p:tav>
                                      </p:tavLst>
                                    </p:anim>
                                  </p:childTnLst>
                                </p:cTn>
                              </p:par>
                            </p:childTnLst>
                          </p:cTn>
                        </p:par>
                        <p:par>
                          <p:cTn id="34" fill="hold">
                            <p:stCondLst>
                              <p:cond delay="3000"/>
                            </p:stCondLst>
                            <p:childTnLst>
                              <p:par>
                                <p:cTn id="35" presetID="2" presetClass="entr" presetSubtype="4" fill="hold" grpId="0" nodeType="afterEffect">
                                  <p:stCondLst>
                                    <p:cond delay="0"/>
                                  </p:stCondLst>
                                  <p:childTnLst>
                                    <p:set>
                                      <p:cBhvr>
                                        <p:cTn id="36" dur="1" fill="hold">
                                          <p:stCondLst>
                                            <p:cond delay="0"/>
                                          </p:stCondLst>
                                        </p:cTn>
                                        <p:tgtEl>
                                          <p:spTgt spid="77">
                                            <p:txEl>
                                              <p:pRg st="0" end="0"/>
                                            </p:txEl>
                                          </p:spTgt>
                                        </p:tgtEl>
                                        <p:attrNameLst>
                                          <p:attrName>style.visibility</p:attrName>
                                        </p:attrNameLst>
                                      </p:cBhvr>
                                      <p:to>
                                        <p:strVal val="visible"/>
                                      </p:to>
                                    </p:set>
                                    <p:anim calcmode="lin" valueType="num">
                                      <p:cBhvr additive="base">
                                        <p:cTn id="37" dur="500" fill="hold"/>
                                        <p:tgtEl>
                                          <p:spTgt spid="77">
                                            <p:txEl>
                                              <p:pRg st="0" end="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77">
                                            <p:txEl>
                                              <p:pRg st="0" end="0"/>
                                            </p:txEl>
                                          </p:spTgt>
                                        </p:tgtEl>
                                        <p:attrNameLst>
                                          <p:attrName>ppt_y</p:attrName>
                                        </p:attrNameLst>
                                      </p:cBhvr>
                                      <p:tavLst>
                                        <p:tav tm="0">
                                          <p:val>
                                            <p:strVal val="1+#ppt_h/2"/>
                                          </p:val>
                                        </p:tav>
                                        <p:tav tm="100000">
                                          <p:val>
                                            <p:strVal val="#ppt_y"/>
                                          </p:val>
                                        </p:tav>
                                      </p:tavLst>
                                    </p:anim>
                                  </p:childTnLst>
                                </p:cTn>
                              </p:par>
                            </p:childTnLst>
                          </p:cTn>
                        </p:par>
                        <p:par>
                          <p:cTn id="39" fill="hold">
                            <p:stCondLst>
                              <p:cond delay="3500"/>
                            </p:stCondLst>
                            <p:childTnLst>
                              <p:par>
                                <p:cTn id="40" presetID="2" presetClass="entr" presetSubtype="4" fill="hold" grpId="0" nodeType="afterEffect">
                                  <p:stCondLst>
                                    <p:cond delay="0"/>
                                  </p:stCondLst>
                                  <p:childTnLst>
                                    <p:set>
                                      <p:cBhvr>
                                        <p:cTn id="41" dur="1" fill="hold">
                                          <p:stCondLst>
                                            <p:cond delay="0"/>
                                          </p:stCondLst>
                                        </p:cTn>
                                        <p:tgtEl>
                                          <p:spTgt spid="77">
                                            <p:txEl>
                                              <p:pRg st="1" end="1"/>
                                            </p:txEl>
                                          </p:spTgt>
                                        </p:tgtEl>
                                        <p:attrNameLst>
                                          <p:attrName>style.visibility</p:attrName>
                                        </p:attrNameLst>
                                      </p:cBhvr>
                                      <p:to>
                                        <p:strVal val="visible"/>
                                      </p:to>
                                    </p:set>
                                    <p:anim calcmode="lin" valueType="num">
                                      <p:cBhvr additive="base">
                                        <p:cTn id="42" dur="500" fill="hold"/>
                                        <p:tgtEl>
                                          <p:spTgt spid="77">
                                            <p:txEl>
                                              <p:pRg st="1" end="1"/>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77">
                                            <p:txEl>
                                              <p:pRg st="1" end="1"/>
                                            </p:txEl>
                                          </p:spTgt>
                                        </p:tgtEl>
                                        <p:attrNameLst>
                                          <p:attrName>ppt_y</p:attrName>
                                        </p:attrNameLst>
                                      </p:cBhvr>
                                      <p:tavLst>
                                        <p:tav tm="0">
                                          <p:val>
                                            <p:strVal val="1+#ppt_h/2"/>
                                          </p:val>
                                        </p:tav>
                                        <p:tav tm="100000">
                                          <p:val>
                                            <p:strVal val="#ppt_y"/>
                                          </p:val>
                                        </p:tav>
                                      </p:tavLst>
                                    </p:anim>
                                  </p:childTnLst>
                                </p:cTn>
                              </p:par>
                            </p:childTnLst>
                          </p:cTn>
                        </p:par>
                        <p:par>
                          <p:cTn id="44" fill="hold">
                            <p:stCondLst>
                              <p:cond delay="4000"/>
                            </p:stCondLst>
                            <p:childTnLst>
                              <p:par>
                                <p:cTn id="45" presetID="2" presetClass="entr" presetSubtype="4" fill="hold" grpId="0" nodeType="afterEffect">
                                  <p:stCondLst>
                                    <p:cond delay="0"/>
                                  </p:stCondLst>
                                  <p:childTnLst>
                                    <p:set>
                                      <p:cBhvr>
                                        <p:cTn id="46" dur="1" fill="hold">
                                          <p:stCondLst>
                                            <p:cond delay="0"/>
                                          </p:stCondLst>
                                        </p:cTn>
                                        <p:tgtEl>
                                          <p:spTgt spid="77">
                                            <p:txEl>
                                              <p:pRg st="2" end="2"/>
                                            </p:txEl>
                                          </p:spTgt>
                                        </p:tgtEl>
                                        <p:attrNameLst>
                                          <p:attrName>style.visibility</p:attrName>
                                        </p:attrNameLst>
                                      </p:cBhvr>
                                      <p:to>
                                        <p:strVal val="visible"/>
                                      </p:to>
                                    </p:set>
                                    <p:anim calcmode="lin" valueType="num">
                                      <p:cBhvr additive="base">
                                        <p:cTn id="47" dur="500" fill="hold"/>
                                        <p:tgtEl>
                                          <p:spTgt spid="77">
                                            <p:txEl>
                                              <p:pRg st="2" end="2"/>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77">
                                            <p:txEl>
                                              <p:pRg st="2" end="2"/>
                                            </p:txEl>
                                          </p:spTgt>
                                        </p:tgtEl>
                                        <p:attrNameLst>
                                          <p:attrName>ppt_y</p:attrName>
                                        </p:attrNameLst>
                                      </p:cBhvr>
                                      <p:tavLst>
                                        <p:tav tm="0">
                                          <p:val>
                                            <p:strVal val="1+#ppt_h/2"/>
                                          </p:val>
                                        </p:tav>
                                        <p:tav tm="100000">
                                          <p:val>
                                            <p:strVal val="#ppt_y"/>
                                          </p:val>
                                        </p:tav>
                                      </p:tavLst>
                                    </p:anim>
                                  </p:childTnLst>
                                </p:cTn>
                              </p:par>
                            </p:childTnLst>
                          </p:cTn>
                        </p:par>
                        <p:par>
                          <p:cTn id="49" fill="hold">
                            <p:stCondLst>
                              <p:cond delay="4500"/>
                            </p:stCondLst>
                            <p:childTnLst>
                              <p:par>
                                <p:cTn id="50" presetID="2" presetClass="entr" presetSubtype="4" fill="hold" grpId="0" nodeType="afterEffect">
                                  <p:stCondLst>
                                    <p:cond delay="0"/>
                                  </p:stCondLst>
                                  <p:childTnLst>
                                    <p:set>
                                      <p:cBhvr>
                                        <p:cTn id="51" dur="1" fill="hold">
                                          <p:stCondLst>
                                            <p:cond delay="0"/>
                                          </p:stCondLst>
                                        </p:cTn>
                                        <p:tgtEl>
                                          <p:spTgt spid="77">
                                            <p:txEl>
                                              <p:pRg st="3" end="3"/>
                                            </p:txEl>
                                          </p:spTgt>
                                        </p:tgtEl>
                                        <p:attrNameLst>
                                          <p:attrName>style.visibility</p:attrName>
                                        </p:attrNameLst>
                                      </p:cBhvr>
                                      <p:to>
                                        <p:strVal val="visible"/>
                                      </p:to>
                                    </p:set>
                                    <p:anim calcmode="lin" valueType="num">
                                      <p:cBhvr additive="base">
                                        <p:cTn id="52" dur="500" fill="hold"/>
                                        <p:tgtEl>
                                          <p:spTgt spid="77">
                                            <p:txEl>
                                              <p:pRg st="3" end="3"/>
                                            </p:txEl>
                                          </p:spTgt>
                                        </p:tgtEl>
                                        <p:attrNameLst>
                                          <p:attrName>ppt_x</p:attrName>
                                        </p:attrNameLst>
                                      </p:cBhvr>
                                      <p:tavLst>
                                        <p:tav tm="0">
                                          <p:val>
                                            <p:strVal val="#ppt_x"/>
                                          </p:val>
                                        </p:tav>
                                        <p:tav tm="100000">
                                          <p:val>
                                            <p:strVal val="#ppt_x"/>
                                          </p:val>
                                        </p:tav>
                                      </p:tavLst>
                                    </p:anim>
                                    <p:anim calcmode="lin" valueType="num">
                                      <p:cBhvr additive="base">
                                        <p:cTn id="53" dur="500" fill="hold"/>
                                        <p:tgtEl>
                                          <p:spTgt spid="77">
                                            <p:txEl>
                                              <p:pRg st="3" end="3"/>
                                            </p:txEl>
                                          </p:spTgt>
                                        </p:tgtEl>
                                        <p:attrNameLst>
                                          <p:attrName>ppt_y</p:attrName>
                                        </p:attrNameLst>
                                      </p:cBhvr>
                                      <p:tavLst>
                                        <p:tav tm="0">
                                          <p:val>
                                            <p:strVal val="1+#ppt_h/2"/>
                                          </p:val>
                                        </p:tav>
                                        <p:tav tm="100000">
                                          <p:val>
                                            <p:strVal val="#ppt_y"/>
                                          </p:val>
                                        </p:tav>
                                      </p:tavLst>
                                    </p:anim>
                                  </p:childTnLst>
                                </p:cTn>
                              </p:par>
                            </p:childTnLst>
                          </p:cTn>
                        </p:par>
                        <p:par>
                          <p:cTn id="54" fill="hold">
                            <p:stCondLst>
                              <p:cond delay="5000"/>
                            </p:stCondLst>
                            <p:childTnLst>
                              <p:par>
                                <p:cTn id="55" presetID="2" presetClass="entr" presetSubtype="4" fill="hold" grpId="0" nodeType="afterEffect">
                                  <p:stCondLst>
                                    <p:cond delay="0"/>
                                  </p:stCondLst>
                                  <p:childTnLst>
                                    <p:set>
                                      <p:cBhvr>
                                        <p:cTn id="56" dur="1" fill="hold">
                                          <p:stCondLst>
                                            <p:cond delay="0"/>
                                          </p:stCondLst>
                                        </p:cTn>
                                        <p:tgtEl>
                                          <p:spTgt spid="77">
                                            <p:txEl>
                                              <p:pRg st="4" end="4"/>
                                            </p:txEl>
                                          </p:spTgt>
                                        </p:tgtEl>
                                        <p:attrNameLst>
                                          <p:attrName>style.visibility</p:attrName>
                                        </p:attrNameLst>
                                      </p:cBhvr>
                                      <p:to>
                                        <p:strVal val="visible"/>
                                      </p:to>
                                    </p:set>
                                    <p:anim calcmode="lin" valueType="num">
                                      <p:cBhvr additive="base">
                                        <p:cTn id="57" dur="500" fill="hold"/>
                                        <p:tgtEl>
                                          <p:spTgt spid="77">
                                            <p:txEl>
                                              <p:pRg st="4" end="4"/>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77">
                                            <p:txEl>
                                              <p:pRg st="4" end="4"/>
                                            </p:txEl>
                                          </p:spTgt>
                                        </p:tgtEl>
                                        <p:attrNameLst>
                                          <p:attrName>ppt_y</p:attrName>
                                        </p:attrNameLst>
                                      </p:cBhvr>
                                      <p:tavLst>
                                        <p:tav tm="0">
                                          <p:val>
                                            <p:strVal val="1+#ppt_h/2"/>
                                          </p:val>
                                        </p:tav>
                                        <p:tav tm="100000">
                                          <p:val>
                                            <p:strVal val="#ppt_y"/>
                                          </p:val>
                                        </p:tav>
                                      </p:tavLst>
                                    </p:anim>
                                  </p:childTnLst>
                                </p:cTn>
                              </p:par>
                            </p:childTnLst>
                          </p:cTn>
                        </p:par>
                        <p:par>
                          <p:cTn id="59" fill="hold">
                            <p:stCondLst>
                              <p:cond delay="5500"/>
                            </p:stCondLst>
                            <p:childTnLst>
                              <p:par>
                                <p:cTn id="60" presetID="2" presetClass="entr" presetSubtype="4" fill="hold" grpId="0" nodeType="afterEffect">
                                  <p:stCondLst>
                                    <p:cond delay="0"/>
                                  </p:stCondLst>
                                  <p:childTnLst>
                                    <p:set>
                                      <p:cBhvr>
                                        <p:cTn id="61" dur="1" fill="hold">
                                          <p:stCondLst>
                                            <p:cond delay="0"/>
                                          </p:stCondLst>
                                        </p:cTn>
                                        <p:tgtEl>
                                          <p:spTgt spid="77">
                                            <p:txEl>
                                              <p:pRg st="5" end="5"/>
                                            </p:txEl>
                                          </p:spTgt>
                                        </p:tgtEl>
                                        <p:attrNameLst>
                                          <p:attrName>style.visibility</p:attrName>
                                        </p:attrNameLst>
                                      </p:cBhvr>
                                      <p:to>
                                        <p:strVal val="visible"/>
                                      </p:to>
                                    </p:set>
                                    <p:anim calcmode="lin" valueType="num">
                                      <p:cBhvr additive="base">
                                        <p:cTn id="62" dur="500" fill="hold"/>
                                        <p:tgtEl>
                                          <p:spTgt spid="77">
                                            <p:txEl>
                                              <p:pRg st="5" end="5"/>
                                            </p:txEl>
                                          </p:spTgt>
                                        </p:tgtEl>
                                        <p:attrNameLst>
                                          <p:attrName>ppt_x</p:attrName>
                                        </p:attrNameLst>
                                      </p:cBhvr>
                                      <p:tavLst>
                                        <p:tav tm="0">
                                          <p:val>
                                            <p:strVal val="#ppt_x"/>
                                          </p:val>
                                        </p:tav>
                                        <p:tav tm="100000">
                                          <p:val>
                                            <p:strVal val="#ppt_x"/>
                                          </p:val>
                                        </p:tav>
                                      </p:tavLst>
                                    </p:anim>
                                    <p:anim calcmode="lin" valueType="num">
                                      <p:cBhvr additive="base">
                                        <p:cTn id="63" dur="500" fill="hold"/>
                                        <p:tgtEl>
                                          <p:spTgt spid="77">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build="p"/>
      <p:bldP spid="77"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Shape 81"/>
        <p:cNvGrpSpPr/>
        <p:nvPr/>
      </p:nvGrpSpPr>
      <p:grpSpPr>
        <a:xfrm>
          <a:off x="0" y="0"/>
          <a:ext cx="0" cy="0"/>
          <a:chOff x="0" y="0"/>
          <a:chExt cx="0" cy="0"/>
        </a:xfrm>
      </p:grpSpPr>
      <p:sp>
        <p:nvSpPr>
          <p:cNvPr id="82" name="Google Shape;82;p16"/>
          <p:cNvSpPr txBox="1">
            <a:spLocks noGrp="1"/>
          </p:cNvSpPr>
          <p:nvPr>
            <p:ph type="title"/>
          </p:nvPr>
        </p:nvSpPr>
        <p:spPr>
          <a:xfrm>
            <a:off x="311700" y="11125"/>
            <a:ext cx="8520600" cy="831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it" sz="3000" b="1"/>
              <a:t>Operazione Antica Babilonia</a:t>
            </a:r>
            <a:endParaRPr sz="3000" b="1"/>
          </a:p>
          <a:p>
            <a:pPr marL="0" lvl="0" indent="0" algn="ctr" rtl="0">
              <a:spcBef>
                <a:spcPts val="0"/>
              </a:spcBef>
              <a:spcAft>
                <a:spcPts val="0"/>
              </a:spcAft>
              <a:buNone/>
            </a:pPr>
            <a:r>
              <a:rPr lang="it" sz="1800"/>
              <a:t>Nome in codice della missione italiana In Iraq (2003-06)</a:t>
            </a:r>
            <a:endParaRPr sz="1800"/>
          </a:p>
        </p:txBody>
      </p:sp>
      <p:sp>
        <p:nvSpPr>
          <p:cNvPr id="83" name="Google Shape;83;p16"/>
          <p:cNvSpPr txBox="1">
            <a:spLocks noGrp="1"/>
          </p:cNvSpPr>
          <p:nvPr>
            <p:ph type="body" idx="1"/>
          </p:nvPr>
        </p:nvSpPr>
        <p:spPr>
          <a:xfrm>
            <a:off x="311700" y="842425"/>
            <a:ext cx="8520600" cy="900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it"/>
              <a:t>Nome in </a:t>
            </a:r>
            <a:endParaRPr/>
          </a:p>
          <a:p>
            <a:pPr marL="0" lvl="0" indent="0" algn="l" rtl="0">
              <a:spcBef>
                <a:spcPts val="1600"/>
              </a:spcBef>
              <a:spcAft>
                <a:spcPts val="0"/>
              </a:spcAft>
              <a:buNone/>
            </a:pPr>
            <a:endParaRPr/>
          </a:p>
          <a:p>
            <a:pPr marL="0" lvl="0" indent="0" algn="l" rtl="0">
              <a:spcBef>
                <a:spcPts val="1600"/>
              </a:spcBef>
              <a:spcAft>
                <a:spcPts val="0"/>
              </a:spcAft>
              <a:buNone/>
            </a:pPr>
            <a:r>
              <a:rPr lang="it"/>
              <a:t> </a:t>
            </a:r>
            <a:r>
              <a:rPr lang="it">
                <a:solidFill>
                  <a:srgbClr val="000000"/>
                </a:solidFill>
              </a:rPr>
              <a:t>La missione italiana ebbe finalità di </a:t>
            </a:r>
            <a:r>
              <a:rPr lang="it" i="1">
                <a:solidFill>
                  <a:srgbClr val="000000"/>
                </a:solidFill>
              </a:rPr>
              <a:t>peacekeeping</a:t>
            </a:r>
            <a:r>
              <a:rPr lang="it">
                <a:solidFill>
                  <a:srgbClr val="000000"/>
                </a:solidFill>
              </a:rPr>
              <a:t>  con i seguenti obiettivi:</a:t>
            </a:r>
            <a:endParaRPr/>
          </a:p>
          <a:p>
            <a:pPr marL="0" lvl="0" indent="0" algn="l" rtl="0">
              <a:spcBef>
                <a:spcPts val="1600"/>
              </a:spcBef>
              <a:spcAft>
                <a:spcPts val="1600"/>
              </a:spcAft>
              <a:buNone/>
            </a:pPr>
            <a:endParaRPr/>
          </a:p>
        </p:txBody>
      </p:sp>
      <p:sp>
        <p:nvSpPr>
          <p:cNvPr id="84" name="Google Shape;84;p16"/>
          <p:cNvSpPr txBox="1"/>
          <p:nvPr/>
        </p:nvSpPr>
        <p:spPr>
          <a:xfrm>
            <a:off x="316300" y="2302900"/>
            <a:ext cx="4159800" cy="2421900"/>
          </a:xfrm>
          <a:prstGeom prst="rect">
            <a:avLst/>
          </a:prstGeom>
          <a:noFill/>
          <a:ln>
            <a:noFill/>
          </a:ln>
        </p:spPr>
        <p:txBody>
          <a:bodyPr spcFirstLastPara="1" wrap="square" lIns="91425" tIns="91425" rIns="91425" bIns="91425" anchor="t" anchorCtr="0">
            <a:noAutofit/>
          </a:bodyPr>
          <a:lstStyle/>
          <a:p>
            <a:pPr marL="285750" lvl="0" indent="-285750" algn="l" rtl="0">
              <a:lnSpc>
                <a:spcPct val="115000"/>
              </a:lnSpc>
              <a:spcBef>
                <a:spcPts val="1200"/>
              </a:spcBef>
              <a:spcAft>
                <a:spcPts val="0"/>
              </a:spcAft>
              <a:buClr>
                <a:schemeClr val="dk1"/>
              </a:buClr>
              <a:buSzPts val="1800"/>
              <a:buFont typeface="Wingdings" panose="05000000000000000000" pitchFamily="2" charset="2"/>
              <a:buChar char="§"/>
            </a:pPr>
            <a:r>
              <a:rPr lang="it" sz="1800" dirty="0">
                <a:solidFill>
                  <a:schemeClr val="dk1"/>
                </a:solidFill>
                <a:latin typeface="Open Sans"/>
                <a:ea typeface="Open Sans"/>
                <a:cs typeface="Open Sans"/>
                <a:sym typeface="Open Sans"/>
              </a:rPr>
              <a:t>ricostruzione del "comparto sicurezza" iracheno;</a:t>
            </a:r>
            <a:endParaRPr sz="1800" dirty="0">
              <a:solidFill>
                <a:schemeClr val="dk1"/>
              </a:solidFill>
              <a:latin typeface="Open Sans"/>
              <a:ea typeface="Open Sans"/>
              <a:cs typeface="Open Sans"/>
              <a:sym typeface="Open Sans"/>
            </a:endParaRPr>
          </a:p>
          <a:p>
            <a:pPr marL="285750" lvl="0" indent="-285750" algn="l" rtl="0">
              <a:lnSpc>
                <a:spcPct val="115000"/>
              </a:lnSpc>
              <a:spcBef>
                <a:spcPts val="0"/>
              </a:spcBef>
              <a:spcAft>
                <a:spcPts val="0"/>
              </a:spcAft>
              <a:buClr>
                <a:schemeClr val="dk1"/>
              </a:buClr>
              <a:buSzPts val="1800"/>
              <a:buFont typeface="Wingdings" panose="05000000000000000000" pitchFamily="2" charset="2"/>
              <a:buChar char="§"/>
            </a:pPr>
            <a:r>
              <a:rPr lang="it" sz="1800" dirty="0">
                <a:solidFill>
                  <a:schemeClr val="dk1"/>
                </a:solidFill>
                <a:latin typeface="Open Sans"/>
                <a:ea typeface="Open Sans"/>
                <a:cs typeface="Open Sans"/>
                <a:sym typeface="Open Sans"/>
              </a:rPr>
              <a:t>creazione della necessaria cornice di sicurezza;</a:t>
            </a:r>
            <a:endParaRPr sz="1800" dirty="0">
              <a:solidFill>
                <a:schemeClr val="dk1"/>
              </a:solidFill>
              <a:latin typeface="Open Sans"/>
              <a:ea typeface="Open Sans"/>
              <a:cs typeface="Open Sans"/>
              <a:sym typeface="Open Sans"/>
            </a:endParaRPr>
          </a:p>
          <a:p>
            <a:pPr marL="285750" lvl="0" indent="-285750" algn="l" rtl="0">
              <a:lnSpc>
                <a:spcPct val="115000"/>
              </a:lnSpc>
              <a:spcBef>
                <a:spcPts val="0"/>
              </a:spcBef>
              <a:spcAft>
                <a:spcPts val="0"/>
              </a:spcAft>
              <a:buClr>
                <a:schemeClr val="dk1"/>
              </a:buClr>
              <a:buSzPts val="1800"/>
              <a:buFont typeface="Wingdings" panose="05000000000000000000" pitchFamily="2" charset="2"/>
              <a:buChar char="§"/>
            </a:pPr>
            <a:r>
              <a:rPr lang="it" sz="1800" dirty="0">
                <a:solidFill>
                  <a:schemeClr val="dk1"/>
                </a:solidFill>
                <a:latin typeface="Open Sans"/>
                <a:ea typeface="Open Sans"/>
                <a:cs typeface="Open Sans"/>
                <a:sym typeface="Open Sans"/>
              </a:rPr>
              <a:t>riattivazione dei servizi essenziali;</a:t>
            </a:r>
            <a:endParaRPr sz="1800" dirty="0">
              <a:solidFill>
                <a:schemeClr val="dk1"/>
              </a:solidFill>
              <a:latin typeface="Open Sans"/>
              <a:ea typeface="Open Sans"/>
              <a:cs typeface="Open Sans"/>
              <a:sym typeface="Open Sans"/>
            </a:endParaRPr>
          </a:p>
          <a:p>
            <a:pPr marL="285750" lvl="0" indent="-285750" algn="l" rtl="0">
              <a:lnSpc>
                <a:spcPct val="115000"/>
              </a:lnSpc>
              <a:spcBef>
                <a:spcPts val="0"/>
              </a:spcBef>
              <a:spcAft>
                <a:spcPts val="0"/>
              </a:spcAft>
              <a:buClr>
                <a:schemeClr val="dk1"/>
              </a:buClr>
              <a:buSzPts val="1800"/>
              <a:buFont typeface="Wingdings" panose="05000000000000000000" pitchFamily="2" charset="2"/>
              <a:buChar char="§"/>
            </a:pPr>
            <a:r>
              <a:rPr lang="it" sz="1800" dirty="0">
                <a:solidFill>
                  <a:schemeClr val="dk1"/>
                </a:solidFill>
                <a:latin typeface="Open Sans"/>
                <a:ea typeface="Open Sans"/>
                <a:cs typeface="Open Sans"/>
                <a:sym typeface="Open Sans"/>
              </a:rPr>
              <a:t>rilevazioni radiologiche, biologiche e chimiche;</a:t>
            </a:r>
            <a:endParaRPr sz="1800" dirty="0">
              <a:solidFill>
                <a:schemeClr val="dk1"/>
              </a:solidFill>
              <a:latin typeface="Open Sans"/>
              <a:ea typeface="Open Sans"/>
              <a:cs typeface="Open Sans"/>
              <a:sym typeface="Open Sans"/>
            </a:endParaRPr>
          </a:p>
        </p:txBody>
      </p:sp>
      <p:sp>
        <p:nvSpPr>
          <p:cNvPr id="85" name="Google Shape;85;p16"/>
          <p:cNvSpPr txBox="1"/>
          <p:nvPr/>
        </p:nvSpPr>
        <p:spPr>
          <a:xfrm>
            <a:off x="4632875" y="2302900"/>
            <a:ext cx="4159800" cy="2295000"/>
          </a:xfrm>
          <a:prstGeom prst="rect">
            <a:avLst/>
          </a:prstGeom>
          <a:noFill/>
          <a:ln>
            <a:noFill/>
          </a:ln>
        </p:spPr>
        <p:txBody>
          <a:bodyPr spcFirstLastPara="1" wrap="square" lIns="91425" tIns="91425" rIns="91425" bIns="91425" anchor="t" anchorCtr="0">
            <a:noAutofit/>
          </a:bodyPr>
          <a:lstStyle/>
          <a:p>
            <a:pPr marL="285750" lvl="0" indent="-285750" algn="l" rtl="0">
              <a:lnSpc>
                <a:spcPct val="115000"/>
              </a:lnSpc>
              <a:spcBef>
                <a:spcPts val="1200"/>
              </a:spcBef>
              <a:spcAft>
                <a:spcPts val="0"/>
              </a:spcAft>
              <a:buClr>
                <a:schemeClr val="dk1"/>
              </a:buClr>
              <a:buSzPts val="1800"/>
              <a:buFont typeface="Wingdings" panose="05000000000000000000" pitchFamily="2" charset="2"/>
              <a:buChar char="§"/>
            </a:pPr>
            <a:r>
              <a:rPr lang="it" sz="1800" dirty="0">
                <a:solidFill>
                  <a:schemeClr val="dk1"/>
                </a:solidFill>
                <a:latin typeface="Open Sans"/>
                <a:ea typeface="Open Sans"/>
                <a:cs typeface="Open Sans"/>
                <a:sym typeface="Open Sans"/>
              </a:rPr>
              <a:t>concorso all'ordine pubblico;</a:t>
            </a:r>
            <a:endParaRPr sz="1800" dirty="0">
              <a:solidFill>
                <a:schemeClr val="dk1"/>
              </a:solidFill>
              <a:latin typeface="Open Sans"/>
              <a:ea typeface="Open Sans"/>
              <a:cs typeface="Open Sans"/>
              <a:sym typeface="Open Sans"/>
            </a:endParaRPr>
          </a:p>
          <a:p>
            <a:pPr marL="285750" lvl="0" indent="-285750" algn="l" rtl="0">
              <a:lnSpc>
                <a:spcPct val="115000"/>
              </a:lnSpc>
              <a:spcBef>
                <a:spcPts val="0"/>
              </a:spcBef>
              <a:spcAft>
                <a:spcPts val="0"/>
              </a:spcAft>
              <a:buClr>
                <a:schemeClr val="dk1"/>
              </a:buClr>
              <a:buSzPts val="1800"/>
              <a:buFont typeface="Wingdings" panose="05000000000000000000" pitchFamily="2" charset="2"/>
              <a:buChar char="§"/>
            </a:pPr>
            <a:r>
              <a:rPr lang="it" sz="1800" dirty="0">
                <a:solidFill>
                  <a:schemeClr val="dk1"/>
                </a:solidFill>
                <a:latin typeface="Open Sans"/>
                <a:ea typeface="Open Sans"/>
                <a:cs typeface="Open Sans"/>
                <a:sym typeface="Open Sans"/>
              </a:rPr>
              <a:t>polizia militare;</a:t>
            </a:r>
            <a:endParaRPr sz="1800" dirty="0">
              <a:solidFill>
                <a:schemeClr val="dk1"/>
              </a:solidFill>
              <a:latin typeface="Open Sans"/>
              <a:ea typeface="Open Sans"/>
              <a:cs typeface="Open Sans"/>
              <a:sym typeface="Open Sans"/>
            </a:endParaRPr>
          </a:p>
          <a:p>
            <a:pPr marL="285750" lvl="0" indent="-285750" algn="l" rtl="0">
              <a:lnSpc>
                <a:spcPct val="115000"/>
              </a:lnSpc>
              <a:spcBef>
                <a:spcPts val="0"/>
              </a:spcBef>
              <a:spcAft>
                <a:spcPts val="0"/>
              </a:spcAft>
              <a:buClr>
                <a:schemeClr val="dk1"/>
              </a:buClr>
              <a:buSzPts val="1800"/>
              <a:buFont typeface="Wingdings" panose="05000000000000000000" pitchFamily="2" charset="2"/>
              <a:buChar char="§"/>
            </a:pPr>
            <a:r>
              <a:rPr lang="it" sz="1800" dirty="0">
                <a:solidFill>
                  <a:schemeClr val="dk1"/>
                </a:solidFill>
                <a:latin typeface="Open Sans"/>
                <a:ea typeface="Open Sans"/>
                <a:cs typeface="Open Sans"/>
                <a:sym typeface="Open Sans"/>
              </a:rPr>
              <a:t>concorso alla gestione aeroportuale;</a:t>
            </a:r>
            <a:endParaRPr sz="1800" dirty="0">
              <a:solidFill>
                <a:schemeClr val="dk1"/>
              </a:solidFill>
              <a:latin typeface="Open Sans"/>
              <a:ea typeface="Open Sans"/>
              <a:cs typeface="Open Sans"/>
              <a:sym typeface="Open Sans"/>
            </a:endParaRPr>
          </a:p>
          <a:p>
            <a:pPr marL="285750" lvl="0" indent="-285750" algn="l" rtl="0">
              <a:lnSpc>
                <a:spcPct val="115000"/>
              </a:lnSpc>
              <a:spcBef>
                <a:spcPts val="0"/>
              </a:spcBef>
              <a:spcAft>
                <a:spcPts val="0"/>
              </a:spcAft>
              <a:buClr>
                <a:schemeClr val="dk1"/>
              </a:buClr>
              <a:buSzPts val="1800"/>
              <a:buFont typeface="Wingdings" panose="05000000000000000000" pitchFamily="2" charset="2"/>
              <a:buChar char="§"/>
            </a:pPr>
            <a:r>
              <a:rPr lang="it" sz="1800" dirty="0">
                <a:solidFill>
                  <a:schemeClr val="dk1"/>
                </a:solidFill>
                <a:latin typeface="Open Sans"/>
                <a:ea typeface="Open Sans"/>
                <a:cs typeface="Open Sans"/>
                <a:sym typeface="Open Sans"/>
              </a:rPr>
              <a:t>concorso alle attività di bonifica;</a:t>
            </a:r>
            <a:endParaRPr sz="1800" dirty="0">
              <a:solidFill>
                <a:schemeClr val="dk1"/>
              </a:solidFill>
              <a:latin typeface="Open Sans"/>
              <a:ea typeface="Open Sans"/>
              <a:cs typeface="Open Sans"/>
              <a:sym typeface="Open Sans"/>
            </a:endParaRPr>
          </a:p>
          <a:p>
            <a:pPr marL="285750" lvl="0" indent="-285750" algn="l" rtl="0">
              <a:lnSpc>
                <a:spcPct val="115000"/>
              </a:lnSpc>
              <a:spcBef>
                <a:spcPts val="0"/>
              </a:spcBef>
              <a:spcAft>
                <a:spcPts val="0"/>
              </a:spcAft>
              <a:buClr>
                <a:schemeClr val="dk1"/>
              </a:buClr>
              <a:buSzPts val="1800"/>
              <a:buFont typeface="Wingdings" panose="05000000000000000000" pitchFamily="2" charset="2"/>
              <a:buChar char="§"/>
            </a:pPr>
            <a:r>
              <a:rPr lang="it" sz="1800" dirty="0">
                <a:solidFill>
                  <a:schemeClr val="dk1"/>
                </a:solidFill>
                <a:latin typeface="Open Sans"/>
                <a:ea typeface="Open Sans"/>
                <a:cs typeface="Open Sans"/>
                <a:sym typeface="Open Sans"/>
              </a:rPr>
              <a:t>sostegno alle attività dell'ORHA;</a:t>
            </a:r>
            <a:endParaRPr sz="1800" dirty="0">
              <a:solidFill>
                <a:schemeClr val="dk1"/>
              </a:solidFill>
              <a:latin typeface="Open Sans"/>
              <a:ea typeface="Open Sans"/>
              <a:cs typeface="Open Sans"/>
              <a:sym typeface="Open Sans"/>
            </a:endParaRPr>
          </a:p>
          <a:p>
            <a:pPr marL="285750" lvl="0" indent="-285750" algn="l" rtl="0">
              <a:lnSpc>
                <a:spcPct val="115000"/>
              </a:lnSpc>
              <a:spcBef>
                <a:spcPts val="0"/>
              </a:spcBef>
              <a:spcAft>
                <a:spcPts val="0"/>
              </a:spcAft>
              <a:buClr>
                <a:schemeClr val="dk1"/>
              </a:buClr>
              <a:buSzPts val="1800"/>
              <a:buFont typeface="Wingdings" panose="05000000000000000000" pitchFamily="2" charset="2"/>
              <a:buChar char="§"/>
            </a:pPr>
            <a:r>
              <a:rPr lang="it" sz="1800" dirty="0">
                <a:solidFill>
                  <a:schemeClr val="dk1"/>
                </a:solidFill>
                <a:latin typeface="Open Sans"/>
                <a:ea typeface="Open Sans"/>
                <a:cs typeface="Open Sans"/>
                <a:sym typeface="Open Sans"/>
              </a:rPr>
              <a:t>contrasto alla criminalità.</a:t>
            </a:r>
            <a:endParaRPr sz="1800" dirty="0">
              <a:solidFill>
                <a:schemeClr val="dk1"/>
              </a:solidFill>
              <a:latin typeface="Open Sans"/>
              <a:ea typeface="Open Sans"/>
              <a:cs typeface="Open Sans"/>
              <a:sym typeface="Open Sans"/>
            </a:endParaRPr>
          </a:p>
        </p:txBody>
      </p:sp>
      <p:pic>
        <p:nvPicPr>
          <p:cNvPr id="86" name="Google Shape;86;p16"/>
          <p:cNvPicPr preferRelativeResize="0"/>
          <p:nvPr/>
        </p:nvPicPr>
        <p:blipFill>
          <a:blip r:embed="rId3">
            <a:alphaModFix/>
          </a:blip>
          <a:stretch>
            <a:fillRect/>
          </a:stretch>
        </p:blipFill>
        <p:spPr>
          <a:xfrm>
            <a:off x="7502075" y="11125"/>
            <a:ext cx="1641925" cy="1641925"/>
          </a:xfrm>
          <a:prstGeom prst="rect">
            <a:avLst/>
          </a:prstGeom>
          <a:noFill/>
          <a:ln>
            <a:noFill/>
          </a:ln>
        </p:spPr>
      </p:pic>
      <p:pic>
        <p:nvPicPr>
          <p:cNvPr id="87" name="Google Shape;87;p16"/>
          <p:cNvPicPr preferRelativeResize="0"/>
          <p:nvPr/>
        </p:nvPicPr>
        <p:blipFill>
          <a:blip r:embed="rId4">
            <a:alphaModFix/>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62862" y="11125"/>
            <a:ext cx="1304288" cy="173145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med" p14:dur="700" advTm="10000">
        <p:fade/>
      </p:transition>
    </mc:Choice>
    <mc:Fallback>
      <p:transition spd="med" advTm="10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4">
                                            <p:txEl>
                                              <p:pRg st="0" end="0"/>
                                            </p:txEl>
                                          </p:spTgt>
                                        </p:tgtEl>
                                        <p:attrNameLst>
                                          <p:attrName>style.visibility</p:attrName>
                                        </p:attrNameLst>
                                      </p:cBhvr>
                                      <p:to>
                                        <p:strVal val="visible"/>
                                      </p:to>
                                    </p:set>
                                    <p:anim calcmode="lin" valueType="num">
                                      <p:cBhvr additive="base">
                                        <p:cTn id="7" dur="500" fill="hold"/>
                                        <p:tgtEl>
                                          <p:spTgt spid="84">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8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84">
                                            <p:txEl>
                                              <p:pRg st="1" end="1"/>
                                            </p:txEl>
                                          </p:spTgt>
                                        </p:tgtEl>
                                        <p:attrNameLst>
                                          <p:attrName>style.visibility</p:attrName>
                                        </p:attrNameLst>
                                      </p:cBhvr>
                                      <p:to>
                                        <p:strVal val="visible"/>
                                      </p:to>
                                    </p:set>
                                    <p:anim calcmode="lin" valueType="num">
                                      <p:cBhvr additive="base">
                                        <p:cTn id="13" dur="500" fill="hold"/>
                                        <p:tgtEl>
                                          <p:spTgt spid="84">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84">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84">
                                            <p:txEl>
                                              <p:pRg st="2" end="2"/>
                                            </p:txEl>
                                          </p:spTgt>
                                        </p:tgtEl>
                                        <p:attrNameLst>
                                          <p:attrName>style.visibility</p:attrName>
                                        </p:attrNameLst>
                                      </p:cBhvr>
                                      <p:to>
                                        <p:strVal val="visible"/>
                                      </p:to>
                                    </p:set>
                                    <p:anim calcmode="lin" valueType="num">
                                      <p:cBhvr additive="base">
                                        <p:cTn id="19" dur="500" fill="hold"/>
                                        <p:tgtEl>
                                          <p:spTgt spid="84">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84">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84">
                                            <p:txEl>
                                              <p:pRg st="3" end="3"/>
                                            </p:txEl>
                                          </p:spTgt>
                                        </p:tgtEl>
                                        <p:attrNameLst>
                                          <p:attrName>style.visibility</p:attrName>
                                        </p:attrNameLst>
                                      </p:cBhvr>
                                      <p:to>
                                        <p:strVal val="visible"/>
                                      </p:to>
                                    </p:set>
                                    <p:anim calcmode="lin" valueType="num">
                                      <p:cBhvr additive="base">
                                        <p:cTn id="25" dur="500" fill="hold"/>
                                        <p:tgtEl>
                                          <p:spTgt spid="84">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84">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85">
                                            <p:txEl>
                                              <p:pRg st="0" end="0"/>
                                            </p:txEl>
                                          </p:spTgt>
                                        </p:tgtEl>
                                        <p:attrNameLst>
                                          <p:attrName>style.visibility</p:attrName>
                                        </p:attrNameLst>
                                      </p:cBhvr>
                                      <p:to>
                                        <p:strVal val="visible"/>
                                      </p:to>
                                    </p:set>
                                    <p:anim calcmode="lin" valueType="num">
                                      <p:cBhvr additive="base">
                                        <p:cTn id="31" dur="500" fill="hold"/>
                                        <p:tgtEl>
                                          <p:spTgt spid="85">
                                            <p:txEl>
                                              <p:pRg st="0" end="0"/>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8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grpId="0" nodeType="clickEffect">
                                  <p:stCondLst>
                                    <p:cond delay="0"/>
                                  </p:stCondLst>
                                  <p:childTnLst>
                                    <p:set>
                                      <p:cBhvr>
                                        <p:cTn id="36" dur="1" fill="hold">
                                          <p:stCondLst>
                                            <p:cond delay="0"/>
                                          </p:stCondLst>
                                        </p:cTn>
                                        <p:tgtEl>
                                          <p:spTgt spid="85">
                                            <p:txEl>
                                              <p:pRg st="1" end="1"/>
                                            </p:txEl>
                                          </p:spTgt>
                                        </p:tgtEl>
                                        <p:attrNameLst>
                                          <p:attrName>style.visibility</p:attrName>
                                        </p:attrNameLst>
                                      </p:cBhvr>
                                      <p:to>
                                        <p:strVal val="visible"/>
                                      </p:to>
                                    </p:set>
                                    <p:anim calcmode="lin" valueType="num">
                                      <p:cBhvr additive="base">
                                        <p:cTn id="37" dur="500" fill="hold"/>
                                        <p:tgtEl>
                                          <p:spTgt spid="85">
                                            <p:txEl>
                                              <p:pRg st="1" end="1"/>
                                            </p:txEl>
                                          </p:spTgt>
                                        </p:tgtEl>
                                        <p:attrNameLst>
                                          <p:attrName>ppt_x</p:attrName>
                                        </p:attrNameLst>
                                      </p:cBhvr>
                                      <p:tavLst>
                                        <p:tav tm="0">
                                          <p:val>
                                            <p:strVal val="1+#ppt_w/2"/>
                                          </p:val>
                                        </p:tav>
                                        <p:tav tm="100000">
                                          <p:val>
                                            <p:strVal val="#ppt_x"/>
                                          </p:val>
                                        </p:tav>
                                      </p:tavLst>
                                    </p:anim>
                                    <p:anim calcmode="lin" valueType="num">
                                      <p:cBhvr additive="base">
                                        <p:cTn id="38" dur="500" fill="hold"/>
                                        <p:tgtEl>
                                          <p:spTgt spid="8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2" fill="hold" grpId="0" nodeType="clickEffect">
                                  <p:stCondLst>
                                    <p:cond delay="0"/>
                                  </p:stCondLst>
                                  <p:childTnLst>
                                    <p:set>
                                      <p:cBhvr>
                                        <p:cTn id="42" dur="1" fill="hold">
                                          <p:stCondLst>
                                            <p:cond delay="0"/>
                                          </p:stCondLst>
                                        </p:cTn>
                                        <p:tgtEl>
                                          <p:spTgt spid="85">
                                            <p:txEl>
                                              <p:pRg st="2" end="2"/>
                                            </p:txEl>
                                          </p:spTgt>
                                        </p:tgtEl>
                                        <p:attrNameLst>
                                          <p:attrName>style.visibility</p:attrName>
                                        </p:attrNameLst>
                                      </p:cBhvr>
                                      <p:to>
                                        <p:strVal val="visible"/>
                                      </p:to>
                                    </p:set>
                                    <p:anim calcmode="lin" valueType="num">
                                      <p:cBhvr additive="base">
                                        <p:cTn id="43" dur="500" fill="hold"/>
                                        <p:tgtEl>
                                          <p:spTgt spid="85">
                                            <p:txEl>
                                              <p:pRg st="2" end="2"/>
                                            </p:txEl>
                                          </p:spTgt>
                                        </p:tgtEl>
                                        <p:attrNameLst>
                                          <p:attrName>ppt_x</p:attrName>
                                        </p:attrNameLst>
                                      </p:cBhvr>
                                      <p:tavLst>
                                        <p:tav tm="0">
                                          <p:val>
                                            <p:strVal val="1+#ppt_w/2"/>
                                          </p:val>
                                        </p:tav>
                                        <p:tav tm="100000">
                                          <p:val>
                                            <p:strVal val="#ppt_x"/>
                                          </p:val>
                                        </p:tav>
                                      </p:tavLst>
                                    </p:anim>
                                    <p:anim calcmode="lin" valueType="num">
                                      <p:cBhvr additive="base">
                                        <p:cTn id="44" dur="500" fill="hold"/>
                                        <p:tgtEl>
                                          <p:spTgt spid="8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2" fill="hold" grpId="0" nodeType="clickEffect">
                                  <p:stCondLst>
                                    <p:cond delay="0"/>
                                  </p:stCondLst>
                                  <p:childTnLst>
                                    <p:set>
                                      <p:cBhvr>
                                        <p:cTn id="48" dur="1" fill="hold">
                                          <p:stCondLst>
                                            <p:cond delay="0"/>
                                          </p:stCondLst>
                                        </p:cTn>
                                        <p:tgtEl>
                                          <p:spTgt spid="85">
                                            <p:txEl>
                                              <p:pRg st="3" end="3"/>
                                            </p:txEl>
                                          </p:spTgt>
                                        </p:tgtEl>
                                        <p:attrNameLst>
                                          <p:attrName>style.visibility</p:attrName>
                                        </p:attrNameLst>
                                      </p:cBhvr>
                                      <p:to>
                                        <p:strVal val="visible"/>
                                      </p:to>
                                    </p:set>
                                    <p:anim calcmode="lin" valueType="num">
                                      <p:cBhvr additive="base">
                                        <p:cTn id="49" dur="500" fill="hold"/>
                                        <p:tgtEl>
                                          <p:spTgt spid="85">
                                            <p:txEl>
                                              <p:pRg st="3" end="3"/>
                                            </p:txEl>
                                          </p:spTgt>
                                        </p:tgtEl>
                                        <p:attrNameLst>
                                          <p:attrName>ppt_x</p:attrName>
                                        </p:attrNameLst>
                                      </p:cBhvr>
                                      <p:tavLst>
                                        <p:tav tm="0">
                                          <p:val>
                                            <p:strVal val="1+#ppt_w/2"/>
                                          </p:val>
                                        </p:tav>
                                        <p:tav tm="100000">
                                          <p:val>
                                            <p:strVal val="#ppt_x"/>
                                          </p:val>
                                        </p:tav>
                                      </p:tavLst>
                                    </p:anim>
                                    <p:anim calcmode="lin" valueType="num">
                                      <p:cBhvr additive="base">
                                        <p:cTn id="50" dur="500" fill="hold"/>
                                        <p:tgtEl>
                                          <p:spTgt spid="85">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2" fill="hold" grpId="0" nodeType="clickEffect">
                                  <p:stCondLst>
                                    <p:cond delay="0"/>
                                  </p:stCondLst>
                                  <p:childTnLst>
                                    <p:set>
                                      <p:cBhvr>
                                        <p:cTn id="54" dur="1" fill="hold">
                                          <p:stCondLst>
                                            <p:cond delay="0"/>
                                          </p:stCondLst>
                                        </p:cTn>
                                        <p:tgtEl>
                                          <p:spTgt spid="85">
                                            <p:txEl>
                                              <p:pRg st="4" end="4"/>
                                            </p:txEl>
                                          </p:spTgt>
                                        </p:tgtEl>
                                        <p:attrNameLst>
                                          <p:attrName>style.visibility</p:attrName>
                                        </p:attrNameLst>
                                      </p:cBhvr>
                                      <p:to>
                                        <p:strVal val="visible"/>
                                      </p:to>
                                    </p:set>
                                    <p:anim calcmode="lin" valueType="num">
                                      <p:cBhvr additive="base">
                                        <p:cTn id="55" dur="500" fill="hold"/>
                                        <p:tgtEl>
                                          <p:spTgt spid="85">
                                            <p:txEl>
                                              <p:pRg st="4" end="4"/>
                                            </p:txEl>
                                          </p:spTgt>
                                        </p:tgtEl>
                                        <p:attrNameLst>
                                          <p:attrName>ppt_x</p:attrName>
                                        </p:attrNameLst>
                                      </p:cBhvr>
                                      <p:tavLst>
                                        <p:tav tm="0">
                                          <p:val>
                                            <p:strVal val="1+#ppt_w/2"/>
                                          </p:val>
                                        </p:tav>
                                        <p:tav tm="100000">
                                          <p:val>
                                            <p:strVal val="#ppt_x"/>
                                          </p:val>
                                        </p:tav>
                                      </p:tavLst>
                                    </p:anim>
                                    <p:anim calcmode="lin" valueType="num">
                                      <p:cBhvr additive="base">
                                        <p:cTn id="56" dur="500" fill="hold"/>
                                        <p:tgtEl>
                                          <p:spTgt spid="85">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2" fill="hold" grpId="0" nodeType="clickEffect">
                                  <p:stCondLst>
                                    <p:cond delay="0"/>
                                  </p:stCondLst>
                                  <p:childTnLst>
                                    <p:set>
                                      <p:cBhvr>
                                        <p:cTn id="60" dur="1" fill="hold">
                                          <p:stCondLst>
                                            <p:cond delay="0"/>
                                          </p:stCondLst>
                                        </p:cTn>
                                        <p:tgtEl>
                                          <p:spTgt spid="85">
                                            <p:txEl>
                                              <p:pRg st="5" end="5"/>
                                            </p:txEl>
                                          </p:spTgt>
                                        </p:tgtEl>
                                        <p:attrNameLst>
                                          <p:attrName>style.visibility</p:attrName>
                                        </p:attrNameLst>
                                      </p:cBhvr>
                                      <p:to>
                                        <p:strVal val="visible"/>
                                      </p:to>
                                    </p:set>
                                    <p:anim calcmode="lin" valueType="num">
                                      <p:cBhvr additive="base">
                                        <p:cTn id="61" dur="500" fill="hold"/>
                                        <p:tgtEl>
                                          <p:spTgt spid="85">
                                            <p:txEl>
                                              <p:pRg st="5" end="5"/>
                                            </p:txEl>
                                          </p:spTgt>
                                        </p:tgtEl>
                                        <p:attrNameLst>
                                          <p:attrName>ppt_x</p:attrName>
                                        </p:attrNameLst>
                                      </p:cBhvr>
                                      <p:tavLst>
                                        <p:tav tm="0">
                                          <p:val>
                                            <p:strVal val="1+#ppt_w/2"/>
                                          </p:val>
                                        </p:tav>
                                        <p:tav tm="100000">
                                          <p:val>
                                            <p:strVal val="#ppt_x"/>
                                          </p:val>
                                        </p:tav>
                                      </p:tavLst>
                                    </p:anim>
                                    <p:anim calcmode="lin" valueType="num">
                                      <p:cBhvr additive="base">
                                        <p:cTn id="62" dur="500" fill="hold"/>
                                        <p:tgtEl>
                                          <p:spTgt spid="85">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build="p"/>
      <p:bldP spid="85"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2CC"/>
        </a:solidFill>
        <a:effectLst/>
      </p:bgPr>
    </p:bg>
    <p:spTree>
      <p:nvGrpSpPr>
        <p:cNvPr id="1" name="Shape 91"/>
        <p:cNvGrpSpPr/>
        <p:nvPr/>
      </p:nvGrpSpPr>
      <p:grpSpPr>
        <a:xfrm>
          <a:off x="0" y="0"/>
          <a:ext cx="0" cy="0"/>
          <a:chOff x="0" y="0"/>
          <a:chExt cx="0" cy="0"/>
        </a:xfrm>
      </p:grpSpPr>
      <p:sp>
        <p:nvSpPr>
          <p:cNvPr id="92" name="Google Shape;92;p17"/>
          <p:cNvSpPr txBox="1">
            <a:spLocks noGrp="1"/>
          </p:cNvSpPr>
          <p:nvPr>
            <p:ph type="title"/>
          </p:nvPr>
        </p:nvSpPr>
        <p:spPr>
          <a:xfrm>
            <a:off x="367175" y="-340800"/>
            <a:ext cx="8520600" cy="1075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it"/>
              <a:t>ARMA DI CAVALLERIA	</a:t>
            </a:r>
            <a:endParaRPr/>
          </a:p>
        </p:txBody>
      </p:sp>
      <p:sp>
        <p:nvSpPr>
          <p:cNvPr id="93" name="Google Shape;93;p17"/>
          <p:cNvSpPr txBox="1">
            <a:spLocks noGrp="1"/>
          </p:cNvSpPr>
          <p:nvPr>
            <p:ph type="body" idx="1"/>
          </p:nvPr>
        </p:nvSpPr>
        <p:spPr>
          <a:xfrm>
            <a:off x="311700" y="1529575"/>
            <a:ext cx="8520600" cy="3669600"/>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Clr>
                <a:schemeClr val="dk1"/>
              </a:buClr>
              <a:buSzPts val="1100"/>
              <a:buFont typeface="Arial"/>
              <a:buNone/>
            </a:pPr>
            <a:r>
              <a:rPr lang="it" sz="2000"/>
              <a:t>Con </a:t>
            </a:r>
            <a:r>
              <a:rPr lang="it" sz="2000" b="1"/>
              <a:t>cavalleria</a:t>
            </a:r>
            <a:r>
              <a:rPr lang="it" sz="2000"/>
              <a:t> si indicano le unità militari montate a cavallo.</a:t>
            </a:r>
            <a:endParaRPr sz="2000"/>
          </a:p>
          <a:p>
            <a:pPr marL="0" lvl="0" indent="0" algn="just" rtl="0">
              <a:spcBef>
                <a:spcPts val="1100"/>
              </a:spcBef>
              <a:spcAft>
                <a:spcPts val="1100"/>
              </a:spcAft>
              <a:buClr>
                <a:schemeClr val="dk1"/>
              </a:buClr>
              <a:buSzPts val="1100"/>
              <a:buFont typeface="Arial"/>
              <a:buNone/>
            </a:pPr>
            <a:r>
              <a:rPr lang="it" sz="2000"/>
              <a:t>Utilizzata soprattutto in età antica e nel medioevo, costituiva inoltre la classe nobiliare della società. Ancora oggi alcuni paesi (Italia compresa) usano il titolo di </a:t>
            </a:r>
            <a:r>
              <a:rPr lang="it" sz="2000" i="1"/>
              <a:t>cavaliere</a:t>
            </a:r>
            <a:r>
              <a:rPr lang="it" sz="2000"/>
              <a:t> come onorificenza. Tali furono tatticamente molto importanti fino alla fine del XIX secolo per le loro caratteristiche di mobilità e velocità. In seguito l'avvento del treno e degli autoveicoli permise di trasportare i soldati in modo più efficiente, mentre nuove armi come la mitragliatrice trasformarono la carica di cavalleria in un'azione suicida.</a:t>
            </a:r>
            <a:endParaRPr sz="1400"/>
          </a:p>
        </p:txBody>
      </p:sp>
      <p:pic>
        <p:nvPicPr>
          <p:cNvPr id="94" name="Google Shape;94;p17"/>
          <p:cNvPicPr preferRelativeResize="0"/>
          <p:nvPr/>
        </p:nvPicPr>
        <p:blipFill>
          <a:blip r:embed="rId3">
            <a:alphaModFix/>
            <a:extLst>
              <a:ext uri="{BEBA8EAE-BF5A-486C-A8C5-ECC9F3942E4B}">
                <a14:imgProps xmlns:a14="http://schemas.microsoft.com/office/drawing/2010/main">
                  <a14:imgLayer r:embed="rId4">
                    <a14:imgEffect>
                      <a14:backgroundRemoval t="0" b="100000" l="0" r="100000"/>
                    </a14:imgEffect>
                  </a14:imgLayer>
                </a14:imgProps>
              </a:ext>
            </a:extLst>
          </a:blip>
          <a:stretch>
            <a:fillRect/>
          </a:stretch>
        </p:blipFill>
        <p:spPr>
          <a:xfrm>
            <a:off x="7720599" y="0"/>
            <a:ext cx="1266875" cy="1450325"/>
          </a:xfrm>
          <a:prstGeom prst="rect">
            <a:avLst/>
          </a:prstGeom>
          <a:noFill/>
          <a:ln>
            <a:noFill/>
          </a:ln>
        </p:spPr>
      </p:pic>
      <p:pic>
        <p:nvPicPr>
          <p:cNvPr id="95" name="Google Shape;95;p17"/>
          <p:cNvPicPr preferRelativeResize="0"/>
          <p:nvPr/>
        </p:nvPicPr>
        <p:blipFill>
          <a:blip r:embed="rId5">
            <a:alphaModFix/>
            <a:extLst>
              <a:ext uri="{BEBA8EAE-BF5A-486C-A8C5-ECC9F3942E4B}">
                <a14:imgProps xmlns:a14="http://schemas.microsoft.com/office/drawing/2010/main">
                  <a14:imgLayer r:embed="rId6">
                    <a14:imgEffect>
                      <a14:backgroundRemoval t="0" b="100000" l="0" r="100000">
                        <a14:foregroundMark x1="29834" y1="8173" x2="37017" y2="14423"/>
                        <a14:foregroundMark x1="16575" y1="87019" x2="19890" y2="85096"/>
                      </a14:backgroundRemoval>
                    </a14:imgEffect>
                  </a14:imgLayer>
                </a14:imgProps>
              </a:ext>
            </a:extLst>
          </a:blip>
          <a:stretch>
            <a:fillRect/>
          </a:stretch>
        </p:blipFill>
        <p:spPr>
          <a:xfrm>
            <a:off x="0" y="45425"/>
            <a:ext cx="1394850" cy="148415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med" p14:dur="700" advTm="10000">
        <p:fade/>
      </p:transition>
    </mc:Choice>
    <mc:Fallback>
      <p:transition spd="med" advTm="1000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2CC"/>
        </a:solidFill>
        <a:effectLst/>
      </p:bgPr>
    </p:bg>
    <p:spTree>
      <p:nvGrpSpPr>
        <p:cNvPr id="1" name="Shape 99"/>
        <p:cNvGrpSpPr/>
        <p:nvPr/>
      </p:nvGrpSpPr>
      <p:grpSpPr>
        <a:xfrm>
          <a:off x="0" y="0"/>
          <a:ext cx="0" cy="0"/>
          <a:chOff x="0" y="0"/>
          <a:chExt cx="0" cy="0"/>
        </a:xfrm>
      </p:grpSpPr>
      <p:sp>
        <p:nvSpPr>
          <p:cNvPr id="100" name="Google Shape;100;p18"/>
          <p:cNvSpPr txBox="1">
            <a:spLocks noGrp="1"/>
          </p:cNvSpPr>
          <p:nvPr>
            <p:ph type="title"/>
          </p:nvPr>
        </p:nvSpPr>
        <p:spPr>
          <a:xfrm>
            <a:off x="153300" y="162535"/>
            <a:ext cx="8520600" cy="831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it"/>
              <a:t>Composizione</a:t>
            </a:r>
            <a:endParaRPr/>
          </a:p>
        </p:txBody>
      </p:sp>
      <p:sp>
        <p:nvSpPr>
          <p:cNvPr id="101" name="Google Shape;101;p18"/>
          <p:cNvSpPr txBox="1">
            <a:spLocks noGrp="1"/>
          </p:cNvSpPr>
          <p:nvPr>
            <p:ph type="body" idx="1"/>
          </p:nvPr>
        </p:nvSpPr>
        <p:spPr>
          <a:xfrm>
            <a:off x="153300" y="894749"/>
            <a:ext cx="8990700" cy="4040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it" sz="1700"/>
              <a:t>L'Arma di Cavalleria si compone delle specialità di </a:t>
            </a:r>
            <a:r>
              <a:rPr lang="it" sz="1700" b="1"/>
              <a:t>Linea </a:t>
            </a:r>
            <a:r>
              <a:rPr lang="it" sz="1700"/>
              <a:t>e </a:t>
            </a:r>
            <a:r>
              <a:rPr lang="it" sz="1700" b="1"/>
              <a:t>Carristi</a:t>
            </a:r>
            <a:r>
              <a:rPr lang="it" sz="1700"/>
              <a:t>.</a:t>
            </a:r>
            <a:endParaRPr sz="1700"/>
          </a:p>
          <a:p>
            <a:pPr marL="0" lvl="0" indent="0" algn="l" rtl="0">
              <a:spcBef>
                <a:spcPts val="1600"/>
              </a:spcBef>
              <a:spcAft>
                <a:spcPts val="0"/>
              </a:spcAft>
              <a:buNone/>
            </a:pPr>
            <a:r>
              <a:rPr lang="it" sz="1700"/>
              <a:t>La </a:t>
            </a:r>
            <a:r>
              <a:rPr lang="it" sz="1700" b="1"/>
              <a:t>Cavalleria di Linea</a:t>
            </a:r>
            <a:r>
              <a:rPr lang="it" sz="1700"/>
              <a:t>, è a sua volta composta da reggimenti tradizionalmente definiti </a:t>
            </a:r>
            <a:r>
              <a:rPr lang="it" sz="1700" b="1" i="1"/>
              <a:t>Dragoni</a:t>
            </a:r>
            <a:r>
              <a:rPr lang="it" sz="1700"/>
              <a:t>, </a:t>
            </a:r>
            <a:r>
              <a:rPr lang="it" sz="1700" b="1" i="1"/>
              <a:t>Cavalieri</a:t>
            </a:r>
            <a:r>
              <a:rPr lang="it" sz="1700"/>
              <a:t>, </a:t>
            </a:r>
            <a:r>
              <a:rPr lang="it" sz="1700" b="1" i="1"/>
              <a:t>Lancieri </a:t>
            </a:r>
            <a:r>
              <a:rPr lang="it" sz="1700"/>
              <a:t>e </a:t>
            </a:r>
            <a:r>
              <a:rPr lang="it" sz="1700" b="1" i="1"/>
              <a:t>Cavalleggeri</a:t>
            </a:r>
            <a:r>
              <a:rPr lang="it" sz="1700"/>
              <a:t>. Dragoni e Cavalieri portano lo stesso fregio: una "dragona" con il numero distintivo del reggimento al centro della bomba. </a:t>
            </a:r>
            <a:br>
              <a:rPr lang="it" sz="1700"/>
            </a:br>
            <a:r>
              <a:rPr lang="it" sz="1700"/>
              <a:t>Dal 2000 la Cavalleria ha accolto nei suoi ranghi la specialità, Carristi, già specialità dell'Arma di Fanteria. Questi hanno mantenuto il fregio tradizionale, composto da un cannone ed una mitragliatrice incrociati sotto una bomba a fiamma diritta poggiata su di un carro armato.</a:t>
            </a:r>
            <a:endParaRPr sz="1700"/>
          </a:p>
          <a:p>
            <a:pPr marL="0" lvl="0" indent="0" algn="l" rtl="0">
              <a:spcBef>
                <a:spcPts val="1600"/>
              </a:spcBef>
              <a:spcAft>
                <a:spcPts val="1600"/>
              </a:spcAft>
              <a:buNone/>
            </a:pPr>
            <a:r>
              <a:rPr lang="it" sz="1700" u="sng"/>
              <a:t>Con il passare degli anni  la cavalleria è diventata sempre più ricca di tecnologia</a:t>
            </a:r>
            <a:r>
              <a:rPr lang="it" sz="1700"/>
              <a:t>, smontando da cavallo e rimontando sui cavalli vapore dei mezzi blindati e corazzati che, ancora oggi, vengono valutati per mobilità, protezione e potenza di fuoco.</a:t>
            </a:r>
            <a:endParaRPr sz="1700"/>
          </a:p>
        </p:txBody>
      </p:sp>
    </p:spTree>
  </p:cSld>
  <p:clrMapOvr>
    <a:masterClrMapping/>
  </p:clrMapOvr>
  <mc:AlternateContent xmlns:mc="http://schemas.openxmlformats.org/markup-compatibility/2006">
    <mc:Choice xmlns:p14="http://schemas.microsoft.com/office/powerpoint/2010/main" Requires="p14">
      <p:transition spd="med" p14:dur="700" advTm="10000">
        <p:fade/>
      </p:transition>
    </mc:Choice>
    <mc:Fallback>
      <p:transition spd="med" advTm="1000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Shape 105"/>
        <p:cNvGrpSpPr/>
        <p:nvPr/>
      </p:nvGrpSpPr>
      <p:grpSpPr>
        <a:xfrm>
          <a:off x="0" y="0"/>
          <a:ext cx="0" cy="0"/>
          <a:chOff x="0" y="0"/>
          <a:chExt cx="0" cy="0"/>
        </a:xfrm>
      </p:grpSpPr>
      <p:sp>
        <p:nvSpPr>
          <p:cNvPr id="106" name="Google Shape;106;p19"/>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it"/>
              <a:t>Il Cavaliere</a:t>
            </a:r>
            <a:endParaRPr/>
          </a:p>
        </p:txBody>
      </p:sp>
      <p:sp>
        <p:nvSpPr>
          <p:cNvPr id="107" name="Google Shape;107;p19"/>
          <p:cNvSpPr txBox="1">
            <a:spLocks noGrp="1"/>
          </p:cNvSpPr>
          <p:nvPr>
            <p:ph type="body" idx="1"/>
          </p:nvPr>
        </p:nvSpPr>
        <p:spPr>
          <a:xfrm>
            <a:off x="311700" y="1225225"/>
            <a:ext cx="8520600" cy="3777300"/>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Clr>
                <a:schemeClr val="dk1"/>
              </a:buClr>
              <a:buSzPts val="1100"/>
              <a:buFont typeface="Arial"/>
              <a:buNone/>
            </a:pPr>
            <a:r>
              <a:rPr lang="it" sz="1600" b="1"/>
              <a:t>Entrare in Cavalleria vuol dire scegliere la vita dei blindati</a:t>
            </a:r>
            <a:r>
              <a:rPr lang="it" sz="1600"/>
              <a:t> come sono i reparti della Cavalleria di Linea e quelli Carristi. </a:t>
            </a:r>
            <a:r>
              <a:rPr lang="it" sz="1600" u="sng"/>
              <a:t>Per fare l'Ufficiale di Cavalleria, si deve concorrere per l'Accademia Militare</a:t>
            </a:r>
            <a:r>
              <a:rPr lang="it" sz="1600"/>
              <a:t>.</a:t>
            </a:r>
            <a:endParaRPr sz="1600"/>
          </a:p>
          <a:p>
            <a:pPr marL="0" lvl="0" indent="0" algn="just" rtl="0">
              <a:spcBef>
                <a:spcPts val="0"/>
              </a:spcBef>
              <a:spcAft>
                <a:spcPts val="0"/>
              </a:spcAft>
              <a:buClr>
                <a:schemeClr val="dk1"/>
              </a:buClr>
              <a:buSzPts val="1100"/>
              <a:buFont typeface="Arial"/>
              <a:buNone/>
            </a:pPr>
            <a:r>
              <a:rPr lang="it" sz="1600"/>
              <a:t>Per fare l'Ufficiale dell'Arma di Cavalleria si deve concorrere per l'Accademia Mil​itare di Modena​ mentre per diventare Maresciallo​ occorre partecipare al concorso per Allievi Marescialli presso la Scuola Sottufficiali dell'Esercito di Viterbo​​.</a:t>
            </a:r>
            <a:endParaRPr sz="1600"/>
          </a:p>
          <a:p>
            <a:pPr marL="0" lvl="0" indent="0" algn="l" rtl="0">
              <a:spcBef>
                <a:spcPts val="0"/>
              </a:spcBef>
              <a:spcAft>
                <a:spcPts val="0"/>
              </a:spcAft>
              <a:buClr>
                <a:schemeClr val="dk1"/>
              </a:buClr>
              <a:buSzPts val="1100"/>
              <a:buFont typeface="Arial"/>
              <a:buNone/>
            </a:pPr>
            <a:r>
              <a:rPr lang="it" sz="1600" u="sng"/>
              <a:t>La base dell'Arma è invece costituita dai Volontari</a:t>
            </a:r>
            <a:r>
              <a:rPr lang="it" sz="1600"/>
              <a:t>​​​​ cui si può accedere attraverso il concorso da ​Volontario in Ferma Prefissata.​​</a:t>
            </a:r>
            <a:endParaRPr sz="1600"/>
          </a:p>
          <a:p>
            <a:pPr marL="0" lvl="0" indent="0" algn="just" rtl="0">
              <a:spcBef>
                <a:spcPts val="0"/>
              </a:spcBef>
              <a:spcAft>
                <a:spcPts val="0"/>
              </a:spcAft>
              <a:buClr>
                <a:schemeClr val="dk1"/>
              </a:buClr>
              <a:buSzPts val="1100"/>
              <a:buFont typeface="Arial"/>
              <a:buNone/>
            </a:pPr>
            <a:r>
              <a:rPr lang="it" sz="1600"/>
              <a:t>Oltre alle attività prettamente militari, i volontari hanno la possibilità di:</a:t>
            </a:r>
            <a:endParaRPr sz="1600"/>
          </a:p>
          <a:p>
            <a:pPr marL="457200" lvl="0" indent="-330200" algn="l" rtl="0">
              <a:spcBef>
                <a:spcPts val="1200"/>
              </a:spcBef>
              <a:spcAft>
                <a:spcPts val="0"/>
              </a:spcAft>
              <a:buSzPts val="1600"/>
              <a:buFont typeface="Open Sans"/>
              <a:buChar char="●"/>
            </a:pPr>
            <a:r>
              <a:rPr lang="it" sz="1600"/>
              <a:t>svolgere attività equestre e di rappresentanza;</a:t>
            </a:r>
            <a:endParaRPr sz="1600"/>
          </a:p>
          <a:p>
            <a:pPr marL="457200" lvl="0" indent="-330200" algn="l" rtl="0">
              <a:spcBef>
                <a:spcPts val="0"/>
              </a:spcBef>
              <a:spcAft>
                <a:spcPts val="0"/>
              </a:spcAft>
              <a:buSzPts val="1600"/>
              <a:buFont typeface="Open Sans"/>
              <a:buChar char="●"/>
            </a:pPr>
            <a:r>
              <a:rPr lang="it" sz="1600"/>
              <a:t>partecipare alla rievocazione storica dell'Esercito;</a:t>
            </a:r>
            <a:endParaRPr sz="1600"/>
          </a:p>
          <a:p>
            <a:pPr marL="457200" lvl="0" indent="-330200" algn="l" rtl="0">
              <a:spcBef>
                <a:spcPts val="0"/>
              </a:spcBef>
              <a:spcAft>
                <a:spcPts val="0"/>
              </a:spcAft>
              <a:buSzPts val="1600"/>
              <a:buFont typeface="Open Sans"/>
              <a:buChar char="●"/>
            </a:pPr>
            <a:r>
              <a:rPr lang="it" sz="1600"/>
              <a:t>rendere gli onori alle massime cariche istituzionali e militari nazionali ed estere.</a:t>
            </a:r>
            <a:endParaRPr sz="1600"/>
          </a:p>
          <a:p>
            <a:pPr marL="0" lvl="0" indent="0" algn="l" rtl="0">
              <a:spcBef>
                <a:spcPts val="1200"/>
              </a:spcBef>
              <a:spcAft>
                <a:spcPts val="1600"/>
              </a:spcAft>
              <a:buNone/>
            </a:pPr>
            <a:endParaRPr sz="1600"/>
          </a:p>
        </p:txBody>
      </p:sp>
    </p:spTree>
  </p:cSld>
  <p:clrMapOvr>
    <a:masterClrMapping/>
  </p:clrMapOvr>
  <mc:AlternateContent xmlns:mc="http://schemas.openxmlformats.org/markup-compatibility/2006">
    <mc:Choice xmlns:p14="http://schemas.microsoft.com/office/powerpoint/2010/main" Requires="p14">
      <p:transition spd="med" p14:dur="700" advTm="10000">
        <p:fade/>
      </p:transition>
    </mc:Choice>
    <mc:Fallback>
      <p:transition spd="med" advTm="1000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Shape 111"/>
        <p:cNvGrpSpPr/>
        <p:nvPr/>
      </p:nvGrpSpPr>
      <p:grpSpPr>
        <a:xfrm>
          <a:off x="0" y="0"/>
          <a:ext cx="0" cy="0"/>
          <a:chOff x="0" y="0"/>
          <a:chExt cx="0" cy="0"/>
        </a:xfrm>
      </p:grpSpPr>
      <p:sp>
        <p:nvSpPr>
          <p:cNvPr id="112" name="Google Shape;112;p20"/>
          <p:cNvSpPr txBox="1">
            <a:spLocks noGrp="1"/>
          </p:cNvSpPr>
          <p:nvPr>
            <p:ph type="title"/>
          </p:nvPr>
        </p:nvSpPr>
        <p:spPr>
          <a:xfrm>
            <a:off x="854875" y="295175"/>
            <a:ext cx="7596600" cy="1062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it"/>
              <a:t>Veicoli della cavalleria</a:t>
            </a:r>
            <a:endParaRPr/>
          </a:p>
        </p:txBody>
      </p:sp>
      <p:pic>
        <p:nvPicPr>
          <p:cNvPr id="113" name="Google Shape;113;p20"/>
          <p:cNvPicPr preferRelativeResize="0"/>
          <p:nvPr/>
        </p:nvPicPr>
        <p:blipFill>
          <a:blip r:embed="rId3">
            <a:alphaModFix/>
          </a:blip>
          <a:stretch>
            <a:fillRect/>
          </a:stretch>
        </p:blipFill>
        <p:spPr>
          <a:xfrm>
            <a:off x="5095950" y="399175"/>
            <a:ext cx="4135226" cy="2992825"/>
          </a:xfrm>
          <a:prstGeom prst="rect">
            <a:avLst/>
          </a:prstGeom>
          <a:noFill/>
          <a:ln>
            <a:noFill/>
          </a:ln>
        </p:spPr>
      </p:pic>
      <p:pic>
        <p:nvPicPr>
          <p:cNvPr id="114" name="Google Shape;114;p20"/>
          <p:cNvPicPr preferRelativeResize="0"/>
          <p:nvPr/>
        </p:nvPicPr>
        <p:blipFill>
          <a:blip r:embed="rId4">
            <a:alphaModFix/>
          </a:blip>
          <a:stretch>
            <a:fillRect/>
          </a:stretch>
        </p:blipFill>
        <p:spPr>
          <a:xfrm>
            <a:off x="398075" y="1680150"/>
            <a:ext cx="4071774" cy="324142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Shape 118"/>
        <p:cNvGrpSpPr/>
        <p:nvPr/>
      </p:nvGrpSpPr>
      <p:grpSpPr>
        <a:xfrm>
          <a:off x="0" y="0"/>
          <a:ext cx="0" cy="0"/>
          <a:chOff x="0" y="0"/>
          <a:chExt cx="0" cy="0"/>
        </a:xfrm>
      </p:grpSpPr>
      <p:sp>
        <p:nvSpPr>
          <p:cNvPr id="119" name="Google Shape;119;p21"/>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it"/>
              <a:t>Blindo armata “Centauro”</a:t>
            </a:r>
            <a:endParaRPr/>
          </a:p>
        </p:txBody>
      </p:sp>
      <p:sp>
        <p:nvSpPr>
          <p:cNvPr id="120" name="Google Shape;120;p21"/>
          <p:cNvSpPr txBox="1">
            <a:spLocks noGrp="1"/>
          </p:cNvSpPr>
          <p:nvPr>
            <p:ph type="body" idx="1"/>
          </p:nvPr>
        </p:nvSpPr>
        <p:spPr>
          <a:xfrm>
            <a:off x="311700" y="1225225"/>
            <a:ext cx="8520600" cy="3777300"/>
          </a:xfrm>
          <a:prstGeom prst="rect">
            <a:avLst/>
          </a:prstGeom>
        </p:spPr>
        <p:txBody>
          <a:bodyPr spcFirstLastPara="1" wrap="square" lIns="91425" tIns="91425" rIns="91425" bIns="91425" anchor="t" anchorCtr="0">
            <a:noAutofit/>
          </a:bodyPr>
          <a:lstStyle/>
          <a:p>
            <a:pPr marL="0" lvl="0" indent="0" algn="just" rtl="0">
              <a:spcBef>
                <a:spcPts val="1200"/>
              </a:spcBef>
              <a:spcAft>
                <a:spcPts val="0"/>
              </a:spcAft>
              <a:buClr>
                <a:schemeClr val="dk1"/>
              </a:buClr>
              <a:buSzPts val="1100"/>
              <a:buFont typeface="Arial"/>
              <a:buNone/>
            </a:pPr>
            <a:r>
              <a:rPr lang="it" sz="1600">
                <a:latin typeface="Arial"/>
                <a:ea typeface="Arial"/>
                <a:cs typeface="Arial"/>
                <a:sym typeface="Arial"/>
              </a:rPr>
              <a:t>La blindo armata "Centauro" è il veicolo blindato utilizzato dai reparti di cavalleria di linea dell'Esercito Italiano. E' stata prodotta in tre versioni:</a:t>
            </a:r>
            <a:endParaRPr sz="1600">
              <a:latin typeface="Arial"/>
              <a:ea typeface="Arial"/>
              <a:cs typeface="Arial"/>
              <a:sym typeface="Arial"/>
            </a:endParaRPr>
          </a:p>
          <a:p>
            <a:pPr marL="457200" lvl="0" indent="-330200" algn="just" rtl="0">
              <a:spcBef>
                <a:spcPts val="1200"/>
              </a:spcBef>
              <a:spcAft>
                <a:spcPts val="0"/>
              </a:spcAft>
              <a:buSzPts val="1600"/>
              <a:buFont typeface="Arial"/>
              <a:buChar char="●"/>
            </a:pPr>
            <a:r>
              <a:rPr lang="it" sz="1600">
                <a:latin typeface="Arial"/>
                <a:ea typeface="Arial"/>
                <a:cs typeface="Arial"/>
                <a:sym typeface="Arial"/>
              </a:rPr>
              <a:t>la 2^ e la 3^ serie (totale 300 veicoli), caratterizzate da </a:t>
            </a:r>
            <a:r>
              <a:rPr lang="it" sz="1600" b="1">
                <a:latin typeface="Arial"/>
                <a:ea typeface="Arial"/>
                <a:cs typeface="Arial"/>
                <a:sym typeface="Arial"/>
              </a:rPr>
              <a:t>scafo e torre con protezione balistica migliorata</a:t>
            </a:r>
            <a:r>
              <a:rPr lang="it" sz="1600">
                <a:latin typeface="Arial"/>
                <a:ea typeface="Arial"/>
                <a:cs typeface="Arial"/>
                <a:sym typeface="Arial"/>
              </a:rPr>
              <a:t>, possibilità di trasportare due o quattro esploratori equipaggiati, presenza del </a:t>
            </a:r>
            <a:r>
              <a:rPr lang="it" sz="1600" b="1">
                <a:latin typeface="Arial"/>
                <a:ea typeface="Arial"/>
                <a:cs typeface="Arial"/>
                <a:sym typeface="Arial"/>
              </a:rPr>
              <a:t>Laser Warning System</a:t>
            </a:r>
            <a:r>
              <a:rPr lang="it" sz="1600">
                <a:latin typeface="Arial"/>
                <a:ea typeface="Arial"/>
                <a:cs typeface="Arial"/>
                <a:sym typeface="Arial"/>
              </a:rPr>
              <a:t> abbinato al lancia nebbiogeni GALIX da 80 mm.</a:t>
            </a:r>
            <a:endParaRPr sz="1600">
              <a:latin typeface="Arial"/>
              <a:ea typeface="Arial"/>
              <a:cs typeface="Arial"/>
              <a:sym typeface="Arial"/>
            </a:endParaRPr>
          </a:p>
          <a:p>
            <a:pPr marL="457200" lvl="0" indent="-330200" algn="just" rtl="0">
              <a:spcBef>
                <a:spcPts val="0"/>
              </a:spcBef>
              <a:spcAft>
                <a:spcPts val="0"/>
              </a:spcAft>
              <a:buSzPts val="1600"/>
              <a:buFont typeface="Arial"/>
              <a:buChar char="●"/>
            </a:pPr>
            <a:r>
              <a:rPr lang="it" sz="1600">
                <a:latin typeface="Arial"/>
                <a:ea typeface="Arial"/>
                <a:cs typeface="Arial"/>
                <a:sym typeface="Arial"/>
              </a:rPr>
              <a:t>Il veicolo è dotato di una </a:t>
            </a:r>
            <a:r>
              <a:rPr lang="it" sz="1600" b="1">
                <a:latin typeface="Arial"/>
                <a:ea typeface="Arial"/>
                <a:cs typeface="Arial"/>
                <a:sym typeface="Arial"/>
              </a:rPr>
              <a:t>bocca da fuoco da 105 mm</a:t>
            </a:r>
            <a:r>
              <a:rPr lang="it" sz="1600">
                <a:latin typeface="Arial"/>
                <a:ea typeface="Arial"/>
                <a:cs typeface="Arial"/>
                <a:sym typeface="Arial"/>
              </a:rPr>
              <a:t> ad anima rigata ed il sistema di puntamento auto stabilizzato con unità di elaborazione dati e il rapporto peso potenza ne costituiscono gli elementi operativi fondamentali. La Centauro </a:t>
            </a:r>
            <a:r>
              <a:rPr lang="it" sz="1600" b="1">
                <a:latin typeface="Arial"/>
                <a:ea typeface="Arial"/>
                <a:cs typeface="Arial"/>
                <a:sym typeface="Arial"/>
              </a:rPr>
              <a:t>è capace di sparare anche in movimento</a:t>
            </a:r>
            <a:r>
              <a:rPr lang="it" sz="1600">
                <a:latin typeface="Arial"/>
                <a:ea typeface="Arial"/>
                <a:cs typeface="Arial"/>
                <a:sym typeface="Arial"/>
              </a:rPr>
              <a:t> sfruttando la stabilizzazione della linea di mira e gli asservimenti di elevazione e brandeggio elettroidraulici.</a:t>
            </a:r>
            <a:endParaRPr sz="1600">
              <a:latin typeface="Arial"/>
              <a:ea typeface="Arial"/>
              <a:cs typeface="Arial"/>
              <a:sym typeface="Arial"/>
            </a:endParaRPr>
          </a:p>
          <a:p>
            <a:pPr marL="457200" lvl="0" indent="-330200" algn="just" rtl="0">
              <a:spcBef>
                <a:spcPts val="0"/>
              </a:spcBef>
              <a:spcAft>
                <a:spcPts val="0"/>
              </a:spcAft>
              <a:buSzPts val="1600"/>
              <a:buFont typeface="Arial"/>
              <a:buChar char="●"/>
            </a:pPr>
            <a:r>
              <a:rPr lang="it" sz="1600" b="1">
                <a:latin typeface="Arial"/>
                <a:ea typeface="Arial"/>
                <a:cs typeface="Arial"/>
                <a:sym typeface="Arial"/>
              </a:rPr>
              <a:t>E' stato impiegato</a:t>
            </a:r>
            <a:r>
              <a:rPr lang="it" sz="1600">
                <a:latin typeface="Arial"/>
                <a:ea typeface="Arial"/>
                <a:cs typeface="Arial"/>
                <a:sym typeface="Arial"/>
              </a:rPr>
              <a:t> operativamente, fuori dal territorio nazionale, </a:t>
            </a:r>
            <a:r>
              <a:rPr lang="it" sz="1600" b="1">
                <a:latin typeface="Arial"/>
                <a:ea typeface="Arial"/>
                <a:cs typeface="Arial"/>
                <a:sym typeface="Arial"/>
              </a:rPr>
              <a:t>in Somalia</a:t>
            </a:r>
            <a:r>
              <a:rPr lang="it" sz="1600">
                <a:latin typeface="Arial"/>
                <a:ea typeface="Arial"/>
                <a:cs typeface="Arial"/>
                <a:sym typeface="Arial"/>
              </a:rPr>
              <a:t>,  </a:t>
            </a:r>
            <a:r>
              <a:rPr lang="it" sz="1600" b="1">
                <a:latin typeface="Arial"/>
                <a:ea typeface="Arial"/>
                <a:cs typeface="Arial"/>
                <a:sym typeface="Arial"/>
              </a:rPr>
              <a:t>in Kosovo</a:t>
            </a:r>
            <a:r>
              <a:rPr lang="it" sz="1600">
                <a:latin typeface="Arial"/>
                <a:ea typeface="Arial"/>
                <a:cs typeface="Arial"/>
                <a:sym typeface="Arial"/>
              </a:rPr>
              <a:t>, </a:t>
            </a:r>
            <a:r>
              <a:rPr lang="it" sz="1600" b="1">
                <a:latin typeface="Arial"/>
                <a:ea typeface="Arial"/>
                <a:cs typeface="Arial"/>
                <a:sym typeface="Arial"/>
              </a:rPr>
              <a:t>in Iraq</a:t>
            </a:r>
            <a:r>
              <a:rPr lang="it" sz="1600">
                <a:latin typeface="Arial"/>
                <a:ea typeface="Arial"/>
                <a:cs typeface="Arial"/>
                <a:sym typeface="Arial"/>
              </a:rPr>
              <a:t> nell'ambito dell'Operazione Antica Babilonia ed </a:t>
            </a:r>
            <a:r>
              <a:rPr lang="it" sz="1600" b="1">
                <a:latin typeface="Arial"/>
                <a:ea typeface="Arial"/>
                <a:cs typeface="Arial"/>
                <a:sym typeface="Arial"/>
              </a:rPr>
              <a:t>in Libano</a:t>
            </a:r>
            <a:r>
              <a:rPr lang="it" sz="1600">
                <a:latin typeface="Arial"/>
                <a:ea typeface="Arial"/>
                <a:cs typeface="Arial"/>
                <a:sym typeface="Arial"/>
              </a:rPr>
              <a:t>.</a:t>
            </a:r>
            <a:endParaRPr sz="1600">
              <a:latin typeface="Arial"/>
              <a:ea typeface="Arial"/>
              <a:cs typeface="Arial"/>
              <a:sym typeface="Arial"/>
            </a:endParaRPr>
          </a:p>
          <a:p>
            <a:pPr marL="0" lvl="0" indent="0" algn="l" rtl="0">
              <a:spcBef>
                <a:spcPts val="200"/>
              </a:spcBef>
              <a:spcAft>
                <a:spcPts val="1600"/>
              </a:spcAft>
              <a:buNone/>
            </a:pPr>
            <a:endParaRPr sz="1600"/>
          </a:p>
        </p:txBody>
      </p:sp>
    </p:spTree>
  </p:cSld>
  <p:clrMapOvr>
    <a:masterClrMapping/>
  </p:clrMapOvr>
  <mc:AlternateContent xmlns:mc="http://schemas.openxmlformats.org/markup-compatibility/2006">
    <mc:Choice xmlns:p14="http://schemas.microsoft.com/office/powerpoint/2010/main" Requires="p14">
      <p:transition spd="med" p14:dur="700" advTm="10000">
        <p:fade/>
      </p:transition>
    </mc:Choice>
    <mc:Fallback>
      <p:transition spd="med" advTm="10000">
        <p:fade/>
      </p:transition>
    </mc:Fallback>
  </mc:AlternateContent>
</p:sld>
</file>

<file path=ppt/theme/theme1.xml><?xml version="1.0" encoding="utf-8"?>
<a:theme xmlns:a="http://schemas.openxmlformats.org/drawingml/2006/main" name="Luxe">
  <a:themeElements>
    <a:clrScheme name="Luxe">
      <a:dk1>
        <a:srgbClr val="000000"/>
      </a:dk1>
      <a:lt1>
        <a:srgbClr val="FFFFFF"/>
      </a:lt1>
      <a:dk2>
        <a:srgbClr val="B7B7B7"/>
      </a:dk2>
      <a:lt2>
        <a:srgbClr val="CCA677"/>
      </a:lt2>
      <a:accent1>
        <a:srgbClr val="5D4037"/>
      </a:accent1>
      <a:accent2>
        <a:srgbClr val="455A64"/>
      </a:accent2>
      <a:accent3>
        <a:srgbClr val="607D8B"/>
      </a:accent3>
      <a:accent4>
        <a:srgbClr val="78909C"/>
      </a:accent4>
      <a:accent5>
        <a:srgbClr val="57BB8A"/>
      </a:accent5>
      <a:accent6>
        <a:srgbClr val="DCE755"/>
      </a:accent6>
      <a:hlink>
        <a:srgbClr val="57BB8A"/>
      </a:hlink>
      <a:folHlink>
        <a:srgbClr val="57BB8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75</TotalTime>
  <Words>2282</Words>
  <Application>Microsoft Office PowerPoint</Application>
  <PresentationFormat>Presentazione su schermo (16:9)</PresentationFormat>
  <Paragraphs>110</Paragraphs>
  <Slides>26</Slides>
  <Notes>26</Notes>
  <HiddenSlides>0</HiddenSlides>
  <MMClips>2</MMClips>
  <ScaleCrop>false</ScaleCrop>
  <HeadingPairs>
    <vt:vector size="6" baseType="variant">
      <vt:variant>
        <vt:lpstr>Caratteri utilizzati</vt:lpstr>
      </vt:variant>
      <vt:variant>
        <vt:i4>4</vt:i4>
      </vt:variant>
      <vt:variant>
        <vt:lpstr>Tema</vt:lpstr>
      </vt:variant>
      <vt:variant>
        <vt:i4>1</vt:i4>
      </vt:variant>
      <vt:variant>
        <vt:lpstr>Titoli diapositive</vt:lpstr>
      </vt:variant>
      <vt:variant>
        <vt:i4>26</vt:i4>
      </vt:variant>
    </vt:vector>
  </HeadingPairs>
  <TitlesOfParts>
    <vt:vector size="31" baseType="lpstr">
      <vt:lpstr>Open Sans</vt:lpstr>
      <vt:lpstr>Wingdings</vt:lpstr>
      <vt:lpstr>Arial</vt:lpstr>
      <vt:lpstr>Economica</vt:lpstr>
      <vt:lpstr>Luxe</vt:lpstr>
      <vt:lpstr>Presentazione standard di PowerPoint</vt:lpstr>
      <vt:lpstr>Ripudio della guerra</vt:lpstr>
      <vt:lpstr>Operazioni Militari</vt:lpstr>
      <vt:lpstr>Operazione Antica Babilonia Nome in codice della missione italiana In Iraq (2003-06)</vt:lpstr>
      <vt:lpstr>ARMA DI CAVALLERIA </vt:lpstr>
      <vt:lpstr>Composizione</vt:lpstr>
      <vt:lpstr>Il Cavaliere</vt:lpstr>
      <vt:lpstr>Veicoli della cavalleria</vt:lpstr>
      <vt:lpstr>Blindo armata “Centauro”</vt:lpstr>
      <vt:lpstr>Presentazione standard di PowerPoint</vt:lpstr>
      <vt:lpstr> Carro Armato “Ariete”</vt:lpstr>
      <vt:lpstr>Presentazione standard di PowerPoint</vt:lpstr>
      <vt:lpstr>VCC “Dardo”</vt:lpstr>
      <vt:lpstr>Presentazione standard di PowerPoint</vt:lpstr>
      <vt:lpstr>REGGIMENTI </vt:lpstr>
      <vt:lpstr>Savoia Cavalleria: ​"Savoye bonnes nouvelles"</vt:lpstr>
      <vt:lpstr>5°Reggimento "Lancieri di Novara" "Albis ardua"</vt:lpstr>
      <vt:lpstr>4° Reggimento Carri: "Travolgo"</vt:lpstr>
      <vt:lpstr> A.N.A.C.</vt:lpstr>
      <vt:lpstr>Vittima del dovere nell’operazione Antica Babilonia</vt:lpstr>
      <vt:lpstr>Massimo Vitaliano</vt:lpstr>
      <vt:lpstr>ALBINO CAVALLO D’ITALIA</vt:lpstr>
      <vt:lpstr>ALBINO, CAVALLO D’ITALIA</vt:lpstr>
      <vt:lpstr>Presentazione standard di PowerPoint</vt:lpstr>
      <vt:lpstr>Le statue equestri (linguaggio)</vt:lpstr>
      <vt:lpstr>Grazie per l’attenzione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Roberto Signorello</dc:creator>
  <cp:lastModifiedBy>Roberto Signorello</cp:lastModifiedBy>
  <cp:revision>14</cp:revision>
  <dcterms:modified xsi:type="dcterms:W3CDTF">2019-05-08T03:49:25Z</dcterms:modified>
</cp:coreProperties>
</file>