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  <a:srgbClr val="5DE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/>
    <p:restoredTop sz="94649"/>
  </p:normalViewPr>
  <p:slideViewPr>
    <p:cSldViewPr snapToGrid="0" snapToObjects="1">
      <p:cViewPr varScale="1">
        <p:scale>
          <a:sx n="81" d="100"/>
          <a:sy n="81" d="100"/>
        </p:scale>
        <p:origin x="20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DE334-B05A-2F49-B55C-F4A405CFF1FB}" type="datetimeFigureOut">
              <a:rPr lang="it-IT" smtClean="0"/>
              <a:t>12/01/19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5EE77-7B61-6E46-A184-18E0A1734D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68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ALESSANDRA SILVA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 MACCIO PLAUTO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8E14-696A-DC44-8484-234D79DED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29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ALESSANDRA SILVA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 MACCIO PLAUTO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8E14-696A-DC44-8484-234D79DED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16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ALESSANDRA SILVA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 MACCIO PLAUTO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8E14-696A-DC44-8484-234D79DED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35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ALESSANDRA SILVA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 MACCIO PLAUTO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8E14-696A-DC44-8484-234D79DED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5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ALESSANDRA SILVA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 MACCIO PLAUTO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8E14-696A-DC44-8484-234D79DED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ALESSANDRA SILVA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 MACCIO PLAUTO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8E14-696A-DC44-8484-234D79DED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14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ALESSANDRA SILVA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 MACCIO PLAUTO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8E14-696A-DC44-8484-234D79DED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19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ALESSANDRA SILVA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 MACCIO PLAUTO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8E14-696A-DC44-8484-234D79DED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82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ALESSANDRA SILVA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 MACCIO PLAUTO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8E14-696A-DC44-8484-234D79DED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93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ALESSANDRA SILVA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 MACCIO PLAUTO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8E14-696A-DC44-8484-234D79DED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67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ALESSANDRA SILVA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 MACCIO PLAUTO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8E14-696A-DC44-8484-234D79DED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95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90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6487886"/>
            <a:ext cx="12192000" cy="37011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66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atin typeface="Didot" charset="0"/>
              <a:ea typeface="Didot" charset="0"/>
              <a:cs typeface="Didot" charset="0"/>
            </a:endParaRP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317812" y="397032"/>
            <a:ext cx="100359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574970"/>
            <a:ext cx="27432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6">
                    <a:lumMod val="50000"/>
                  </a:schemeClr>
                </a:solidFill>
                <a:latin typeface="Didot" charset="0"/>
                <a:ea typeface="Didot" charset="0"/>
                <a:cs typeface="Didot" charset="0"/>
              </a:defRPr>
            </a:lvl1pPr>
          </a:lstStyle>
          <a:p>
            <a:r>
              <a:rPr lang="it-IT" dirty="0"/>
              <a:t>ALESSANDRA SILVA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3157" y="6574970"/>
            <a:ext cx="4125686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6">
                    <a:lumMod val="50000"/>
                  </a:schemeClr>
                </a:solidFill>
                <a:latin typeface="Didot" charset="0"/>
                <a:ea typeface="Didot" charset="0"/>
                <a:cs typeface="Didot" charset="0"/>
              </a:defRPr>
            </a:lvl1pPr>
          </a:lstStyle>
          <a:p>
            <a:r>
              <a:rPr lang="it-IT" dirty="0"/>
              <a:t>TITO MACCIO PLAUTO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86800" y="6574970"/>
            <a:ext cx="2667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6">
                    <a:lumMod val="50000"/>
                  </a:schemeClr>
                </a:solidFill>
                <a:latin typeface="Didot" charset="0"/>
                <a:ea typeface="Didot" charset="0"/>
                <a:cs typeface="Didot" charset="0"/>
              </a:defRPr>
            </a:lvl1pPr>
          </a:lstStyle>
          <a:p>
            <a:fld id="{334E8E14-696A-DC44-8484-234D79DEDD0D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3"/>
            <a:ext cx="1317812" cy="127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latin typeface="Didot" charset="0"/>
          <a:ea typeface="Didot" charset="0"/>
          <a:cs typeface="Didot" charset="0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Didot" charset="0"/>
          <a:ea typeface="Didot" charset="0"/>
          <a:cs typeface="Didot" charset="0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Didot" charset="0"/>
          <a:ea typeface="Didot" charset="0"/>
          <a:cs typeface="Didot" charset="0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Didot" charset="0"/>
          <a:ea typeface="Didot" charset="0"/>
          <a:cs typeface="Didot" charset="0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Didot" charset="0"/>
          <a:ea typeface="Didot" charset="0"/>
          <a:cs typeface="Didot" charset="0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Didot" charset="0"/>
          <a:ea typeface="Didot" charset="0"/>
          <a:cs typeface="Dido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rsina.info/index.php?lang=i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TITO MACCIO PLAUTO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it-IT" sz="3200" b="1" i="1" dirty="0" err="1">
                <a:solidFill>
                  <a:schemeClr val="accent6">
                    <a:lumMod val="50000"/>
                  </a:schemeClr>
                </a:solidFill>
              </a:rPr>
              <a:t>Musas</a:t>
            </a:r>
            <a:r>
              <a:rPr lang="it-IT" sz="3200" b="1" i="1" dirty="0">
                <a:solidFill>
                  <a:schemeClr val="accent6">
                    <a:lumMod val="50000"/>
                  </a:schemeClr>
                </a:solidFill>
              </a:rPr>
              <a:t> plautino sermone </a:t>
            </a:r>
            <a:r>
              <a:rPr lang="it-IT" sz="3200" b="1" i="1" dirty="0" err="1">
                <a:solidFill>
                  <a:schemeClr val="accent6">
                    <a:lumMod val="50000"/>
                  </a:schemeClr>
                </a:solidFill>
              </a:rPr>
              <a:t>locuturas</a:t>
            </a:r>
            <a:r>
              <a:rPr lang="it-IT" sz="3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3200" b="1" i="1" dirty="0" err="1">
                <a:solidFill>
                  <a:schemeClr val="accent6">
                    <a:lumMod val="50000"/>
                  </a:schemeClr>
                </a:solidFill>
              </a:rPr>
              <a:t>fuisse</a:t>
            </a:r>
            <a:r>
              <a:rPr lang="it-IT" sz="3200" b="1" i="1" dirty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pPr algn="r"/>
            <a:r>
              <a:rPr lang="it-IT" sz="3200" b="1" i="1" dirty="0">
                <a:solidFill>
                  <a:schemeClr val="accent6">
                    <a:lumMod val="50000"/>
                  </a:schemeClr>
                </a:solidFill>
              </a:rPr>
              <a:t>Si latine </a:t>
            </a:r>
            <a:r>
              <a:rPr lang="it-IT" sz="3200" b="1" i="1" dirty="0" err="1">
                <a:solidFill>
                  <a:schemeClr val="accent6">
                    <a:lumMod val="50000"/>
                  </a:schemeClr>
                </a:solidFill>
              </a:rPr>
              <a:t>loqui</a:t>
            </a:r>
            <a:r>
              <a:rPr lang="it-IT" sz="3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3200" b="1" i="1" dirty="0" err="1">
                <a:solidFill>
                  <a:schemeClr val="accent6">
                    <a:lumMod val="50000"/>
                  </a:schemeClr>
                </a:solidFill>
              </a:rPr>
              <a:t>vellent</a:t>
            </a:r>
            <a:r>
              <a:rPr lang="it-IT" sz="3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ALESSANDRA SILVA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 MACCIO PLAUTO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8E14-696A-DC44-8484-234D79DEDD0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464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17812" y="397032"/>
            <a:ext cx="10035988" cy="934057"/>
          </a:xfrm>
        </p:spPr>
        <p:txBody>
          <a:bodyPr/>
          <a:lstStyle/>
          <a:p>
            <a:r>
              <a:rPr lang="it-IT" dirty="0"/>
              <a:t>IL METATEATRO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93134"/>
            <a:ext cx="10515600" cy="46838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Significato: teatro sul teatro, cioè rivelazione delle tecniche alla base della finzione scenica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		</a:t>
            </a:r>
            <a:r>
              <a:rPr lang="it-IT" b="1" i="1" dirty="0" err="1">
                <a:solidFill>
                  <a:srgbClr val="008F00"/>
                </a:solidFill>
              </a:rPr>
              <a:t>illud</a:t>
            </a:r>
            <a:r>
              <a:rPr lang="it-IT" b="1" i="1" dirty="0">
                <a:solidFill>
                  <a:srgbClr val="008F00"/>
                </a:solidFill>
              </a:rPr>
              <a:t> veri simile </a:t>
            </a:r>
            <a:r>
              <a:rPr lang="it-IT" b="1" i="1" dirty="0" err="1">
                <a:solidFill>
                  <a:srgbClr val="008F00"/>
                </a:solidFill>
              </a:rPr>
              <a:t>quod</a:t>
            </a:r>
            <a:r>
              <a:rPr lang="it-IT" b="1" i="1" dirty="0">
                <a:solidFill>
                  <a:srgbClr val="008F00"/>
                </a:solidFill>
              </a:rPr>
              <a:t> </a:t>
            </a:r>
            <a:r>
              <a:rPr lang="it-IT" b="1" i="1" dirty="0" err="1">
                <a:solidFill>
                  <a:srgbClr val="008F00"/>
                </a:solidFill>
              </a:rPr>
              <a:t>mendacium</a:t>
            </a:r>
            <a:r>
              <a:rPr lang="it-IT" b="1" i="1" dirty="0">
                <a:solidFill>
                  <a:srgbClr val="008F00"/>
                </a:solidFill>
              </a:rPr>
              <a:t> est</a:t>
            </a:r>
          </a:p>
          <a:p>
            <a:pPr marL="0" indent="0">
              <a:buNone/>
            </a:pPr>
            <a:r>
              <a:rPr lang="it-IT" dirty="0"/>
              <a:t>l’inganno è denunciato a chi deve essere ingannato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it-IT" dirty="0"/>
              <a:t>COME? Un personaggio assume il ruolo del drammaturgo e allestisce una sua personale finzione</a:t>
            </a:r>
          </a:p>
          <a:p>
            <a:pPr marL="0" indent="0">
              <a:buNone/>
            </a:pPr>
            <a:r>
              <a:rPr lang="it-IT" dirty="0"/>
              <a:t>Il racconto si arresta per parlare dell’attività creativa del poeta</a:t>
            </a:r>
          </a:p>
          <a:p>
            <a:pPr marL="0" indent="0">
              <a:buNone/>
            </a:pPr>
            <a:r>
              <a:rPr lang="it-IT" dirty="0"/>
              <a:t>(il SERVUS CALLIDUS allestisce una beffa e RAGIONA sul proprio ruolo)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ALESSANDRA SILVA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 MACCIO PLAUTO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8E14-696A-DC44-8484-234D79DEDD0D}" type="slidenum">
              <a:rPr lang="it-IT" smtClean="0"/>
              <a:t>10</a:t>
            </a:fld>
            <a:endParaRPr lang="it-IT"/>
          </a:p>
        </p:txBody>
      </p:sp>
      <p:sp>
        <p:nvSpPr>
          <p:cNvPr id="7" name="Freccia giù 6"/>
          <p:cNvSpPr/>
          <p:nvPr/>
        </p:nvSpPr>
        <p:spPr>
          <a:xfrm>
            <a:off x="4687747" y="2303362"/>
            <a:ext cx="1817225" cy="48613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circolare a sinistra 7"/>
          <p:cNvSpPr/>
          <p:nvPr/>
        </p:nvSpPr>
        <p:spPr>
          <a:xfrm>
            <a:off x="10578296" y="3171465"/>
            <a:ext cx="775504" cy="833377"/>
          </a:xfrm>
          <a:prstGeom prst="curved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Freccia circolare a sinistra 8"/>
          <p:cNvSpPr/>
          <p:nvPr/>
        </p:nvSpPr>
        <p:spPr>
          <a:xfrm rot="20259067">
            <a:off x="7052211" y="4091315"/>
            <a:ext cx="584988" cy="658894"/>
          </a:xfrm>
          <a:prstGeom prst="curved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6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3734" y="363082"/>
            <a:ext cx="3481107" cy="894218"/>
          </a:xfrm>
        </p:spPr>
        <p:txBody>
          <a:bodyPr anchor="ctr"/>
          <a:lstStyle/>
          <a:p>
            <a:pPr algn="ctr"/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SARSINA</a:t>
            </a:r>
          </a:p>
        </p:txBody>
      </p:sp>
      <p:pic>
        <p:nvPicPr>
          <p:cNvPr id="8" name="Segnaposto immagine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 r="12231"/>
          <a:stretch>
            <a:fillRect/>
          </a:stretch>
        </p:blipFill>
        <p:spPr>
          <a:xfrm>
            <a:off x="4854841" y="651249"/>
            <a:ext cx="6608003" cy="5217739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7882" y="1385047"/>
            <a:ext cx="4234143" cy="4483941"/>
          </a:xfrm>
        </p:spPr>
        <p:txBody>
          <a:bodyPr>
            <a:normAutofit/>
          </a:bodyPr>
          <a:lstStyle/>
          <a:p>
            <a:pPr algn="just"/>
            <a:r>
              <a:rPr lang="it-IT" sz="1800" dirty="0" err="1"/>
              <a:t>Municipium</a:t>
            </a:r>
            <a:r>
              <a:rPr lang="it-IT" sz="1800" dirty="0"/>
              <a:t> </a:t>
            </a:r>
            <a:r>
              <a:rPr lang="it-IT" sz="1800" dirty="0" err="1"/>
              <a:t>Romanum</a:t>
            </a:r>
            <a:r>
              <a:rPr lang="it-IT" sz="1800" dirty="0"/>
              <a:t> di SASSINA dal I sec. A. C.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it-IT" sz="1800" dirty="0"/>
              <a:t>Il primo insediamento nel IV sec. a.C. di popolazioni umbre, gli UMBRI SAPINATES, già presenti nella vallata del fiume SAVIO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it-IT" sz="1800" dirty="0"/>
              <a:t>SAVIO: asse di collegamento tra la Pianura Padana e il centro Italia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it-IT" sz="1800" dirty="0"/>
              <a:t>Primo nucleo urbano adiacente all’attuale Piazza Plauto: modesti edifici in legno con piccoli impianti artigianali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it-IT" sz="1800" dirty="0"/>
              <a:t>Sottomessa a Roma dal 266 a.C. come CIVITAS FOEDERATA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it-IT" sz="1800" dirty="0">
                <a:hlinkClick r:id="rId3"/>
              </a:rPr>
              <a:t>Altre notizie</a:t>
            </a:r>
            <a:r>
              <a:rPr lang="mr-IN" sz="1800" dirty="0"/>
              <a:t>…</a:t>
            </a:r>
            <a:r>
              <a:rPr lang="it-IT" sz="1800" dirty="0"/>
              <a:t>.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ALESSANDRA SILVA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 MACCIO PLAUTO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8E14-696A-DC44-8484-234D79DEDD0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21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17812" y="397033"/>
            <a:ext cx="10035988" cy="826650"/>
          </a:xfrm>
        </p:spPr>
        <p:txBody>
          <a:bodyPr/>
          <a:lstStyle/>
          <a:p>
            <a:pPr algn="ctr"/>
            <a:r>
              <a:rPr lang="it-IT" dirty="0"/>
              <a:t>TITO MACCIO PLAUTO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23683"/>
            <a:ext cx="10515600" cy="4953280"/>
          </a:xfrm>
        </p:spPr>
        <p:txBody>
          <a:bodyPr/>
          <a:lstStyle/>
          <a:p>
            <a:pPr algn="just"/>
            <a:r>
              <a:rPr lang="it-IT" dirty="0"/>
              <a:t>254 / 250 a.C.: nasce a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SARSINA</a:t>
            </a:r>
            <a:r>
              <a:rPr lang="it-IT" dirty="0"/>
              <a:t>, città ormai integrata nello Stato romano come </a:t>
            </a:r>
            <a:r>
              <a:rPr lang="it-IT" dirty="0" err="1"/>
              <a:t>Municipium</a:t>
            </a:r>
            <a:r>
              <a:rPr lang="it-IT" dirty="0"/>
              <a:t> (</a:t>
            </a:r>
            <a:r>
              <a:rPr lang="it-IT" sz="2400" dirty="0"/>
              <a:t>umbra al tempo, oggi romagnola)</a:t>
            </a:r>
            <a:endParaRPr lang="it-IT" dirty="0"/>
          </a:p>
          <a:p>
            <a:pPr algn="just"/>
            <a:r>
              <a:rPr lang="it-IT" dirty="0"/>
              <a:t>Scarse notizie e incerte sulla vita, da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AULO GELLIO </a:t>
            </a:r>
            <a:r>
              <a:rPr lang="it-IT" dirty="0"/>
              <a:t>e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S. GIROLAMO</a:t>
            </a:r>
            <a:r>
              <a:rPr lang="it-IT" dirty="0"/>
              <a:t> (</a:t>
            </a:r>
            <a:r>
              <a:rPr lang="it-IT" sz="2400" dirty="0"/>
              <a:t>poco attendibili</a:t>
            </a:r>
            <a:r>
              <a:rPr lang="it-IT" dirty="0"/>
              <a:t>):</a:t>
            </a:r>
          </a:p>
          <a:p>
            <a:pPr lvl="1"/>
            <a:r>
              <a:rPr lang="it-IT" dirty="0"/>
              <a:t>inserito nel teatro come attore di successo</a:t>
            </a:r>
          </a:p>
          <a:p>
            <a:pPr lvl="1"/>
            <a:r>
              <a:rPr lang="it-IT" dirty="0"/>
              <a:t>investe male il capitale nel commercio e si copre di debiti</a:t>
            </a:r>
          </a:p>
          <a:p>
            <a:pPr lvl="1"/>
            <a:r>
              <a:rPr lang="it-IT" dirty="0"/>
              <a:t>è costretto a guadagnarsi da vivere in un mulino, girando la macina</a:t>
            </a:r>
          </a:p>
          <a:p>
            <a:pPr lvl="1"/>
            <a:r>
              <a:rPr lang="it-IT" dirty="0"/>
              <a:t>comincia a comporre commedie (</a:t>
            </a:r>
            <a:r>
              <a:rPr lang="it-IT" i="1" dirty="0" err="1"/>
              <a:t>Addictus</a:t>
            </a:r>
            <a:r>
              <a:rPr lang="it-IT" dirty="0"/>
              <a:t>, </a:t>
            </a:r>
            <a:r>
              <a:rPr lang="it-IT" i="1" dirty="0" err="1"/>
              <a:t>Saturio</a:t>
            </a:r>
            <a:r>
              <a:rPr lang="it-IT" dirty="0"/>
              <a:t>), rappresentate con successo: inizio di un’attività teatrale durata fino alla morte</a:t>
            </a:r>
          </a:p>
          <a:p>
            <a:pPr lvl="1"/>
            <a:r>
              <a:rPr lang="it-IT" dirty="0"/>
              <a:t>alieno dalla politica, ma sensibile agli avvenimenti del tempo</a:t>
            </a:r>
          </a:p>
          <a:p>
            <a:r>
              <a:rPr lang="it-IT" dirty="0"/>
              <a:t>184 a.C.: muore, come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CICERONE</a:t>
            </a:r>
            <a:r>
              <a:rPr lang="it-IT" dirty="0"/>
              <a:t> rivela nel </a:t>
            </a:r>
            <a:r>
              <a:rPr lang="it-IT" i="1" dirty="0"/>
              <a:t>Brutus</a:t>
            </a:r>
            <a:r>
              <a:rPr lang="it-IT" dirty="0"/>
              <a:t>, in cui afferma che </a:t>
            </a:r>
            <a:r>
              <a:rPr lang="it-IT" i="1" dirty="0" err="1"/>
              <a:t>senex</a:t>
            </a:r>
            <a:r>
              <a:rPr lang="it-IT" dirty="0"/>
              <a:t> compose </a:t>
            </a:r>
            <a:r>
              <a:rPr lang="it-IT" i="1" dirty="0" err="1">
                <a:solidFill>
                  <a:schemeClr val="accent6">
                    <a:lumMod val="50000"/>
                  </a:schemeClr>
                </a:solidFill>
              </a:rPr>
              <a:t>Pseudolus</a:t>
            </a:r>
            <a:r>
              <a:rPr lang="it-IT" dirty="0"/>
              <a:t> (191 a.C.) e </a:t>
            </a:r>
            <a:r>
              <a:rPr lang="it-IT" i="1" dirty="0" err="1"/>
              <a:t>Truculentus</a:t>
            </a:r>
            <a:endParaRPr lang="it-IT" i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ALESSANDRA SILVA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 MACCIO PLAUTO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8E14-696A-DC44-8484-234D79DEDD0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67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17812" y="309282"/>
            <a:ext cx="10035988" cy="968189"/>
          </a:xfrm>
        </p:spPr>
        <p:txBody>
          <a:bodyPr/>
          <a:lstStyle/>
          <a:p>
            <a:r>
              <a:rPr lang="it-IT" dirty="0"/>
              <a:t>I TRIA NOMINA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77471"/>
            <a:ext cx="10515600" cy="510018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TITUS MACCIUS PLAUTUS</a:t>
            </a:r>
            <a:r>
              <a:rPr lang="it-IT" dirty="0"/>
              <a:t>: i tria nomina erano solo per i cittadini Romani, ma Plauto era un Italico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MACCIUS</a:t>
            </a:r>
            <a:r>
              <a:rPr lang="it-IT" dirty="0"/>
              <a:t>: forse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MARCUS ACCIUS </a:t>
            </a:r>
            <a:r>
              <a:rPr lang="it-IT" dirty="0"/>
              <a:t>perché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MACCIUS</a:t>
            </a:r>
            <a:r>
              <a:rPr lang="it-IT" dirty="0"/>
              <a:t> non è un vero nome gentilizio, ma potrebbe derivare da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MACCUS</a:t>
            </a:r>
            <a:r>
              <a:rPr lang="it-IT" dirty="0"/>
              <a:t> , personaggio dell’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ATELLANA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PLAUTUS</a:t>
            </a:r>
            <a:r>
              <a:rPr lang="it-IT" dirty="0"/>
              <a:t>: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it-IT" sz="2300" dirty="0"/>
              <a:t>da </a:t>
            </a:r>
            <a:r>
              <a:rPr lang="it-IT" sz="2300" b="1" dirty="0">
                <a:solidFill>
                  <a:schemeClr val="accent6">
                    <a:lumMod val="50000"/>
                  </a:schemeClr>
                </a:solidFill>
              </a:rPr>
              <a:t>PLOTUS</a:t>
            </a:r>
            <a:r>
              <a:rPr lang="it-IT" sz="2300" dirty="0"/>
              <a:t>= piedi piatti;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it-IT" sz="2300" dirty="0"/>
              <a:t>da </a:t>
            </a:r>
            <a:r>
              <a:rPr lang="it-IT" sz="2300" b="1" dirty="0">
                <a:solidFill>
                  <a:schemeClr val="accent6">
                    <a:lumMod val="50000"/>
                  </a:schemeClr>
                </a:solidFill>
              </a:rPr>
              <a:t>PLANIPES</a:t>
            </a:r>
            <a:r>
              <a:rPr lang="it-IT" sz="2300" dirty="0"/>
              <a:t>= piedi nudi (gli attori di </a:t>
            </a:r>
            <a:r>
              <a:rPr lang="it-IT" sz="2300" b="1" dirty="0">
                <a:solidFill>
                  <a:schemeClr val="accent6">
                    <a:lumMod val="50000"/>
                  </a:schemeClr>
                </a:solidFill>
              </a:rPr>
              <a:t>MIMO</a:t>
            </a:r>
            <a:r>
              <a:rPr lang="it-IT" sz="2300" dirty="0"/>
              <a:t> recitavano a piedi nudi, senza SOCCI né COTHURNI);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it-IT" sz="2300" dirty="0"/>
              <a:t>da </a:t>
            </a:r>
            <a:r>
              <a:rPr lang="it-IT" sz="2300" b="1" dirty="0">
                <a:solidFill>
                  <a:schemeClr val="accent6">
                    <a:lumMod val="50000"/>
                  </a:schemeClr>
                </a:solidFill>
              </a:rPr>
              <a:t>PLAUTI</a:t>
            </a:r>
            <a:r>
              <a:rPr lang="it-IT" sz="2300" dirty="0"/>
              <a:t>= cani con le orecchie pendenti (ipotesi confermata dalla </a:t>
            </a:r>
            <a:r>
              <a:rPr lang="it-IT" sz="2300" b="1" i="1" dirty="0">
                <a:solidFill>
                  <a:srgbClr val="008F00"/>
                </a:solidFill>
              </a:rPr>
              <a:t>Casina</a:t>
            </a:r>
            <a:r>
              <a:rPr lang="it-IT" sz="2300" dirty="0"/>
              <a:t>, dove si legge </a:t>
            </a:r>
            <a:r>
              <a:rPr lang="it-IT" sz="2300" b="1" i="1" dirty="0" err="1">
                <a:solidFill>
                  <a:srgbClr val="008F00"/>
                </a:solidFill>
              </a:rPr>
              <a:t>Plautus</a:t>
            </a:r>
            <a:r>
              <a:rPr lang="it-IT" sz="2300" b="1" i="1" dirty="0">
                <a:solidFill>
                  <a:srgbClr val="008F00"/>
                </a:solidFill>
              </a:rPr>
              <a:t> </a:t>
            </a:r>
            <a:r>
              <a:rPr lang="it-IT" sz="2300" b="1" i="1" dirty="0" err="1">
                <a:solidFill>
                  <a:srgbClr val="008F00"/>
                </a:solidFill>
              </a:rPr>
              <a:t>cum</a:t>
            </a:r>
            <a:r>
              <a:rPr lang="it-IT" sz="2300" b="1" i="1" dirty="0">
                <a:solidFill>
                  <a:srgbClr val="008F00"/>
                </a:solidFill>
              </a:rPr>
              <a:t> latranti nomine</a:t>
            </a:r>
            <a:r>
              <a:rPr lang="it-IT" sz="2300" dirty="0"/>
              <a:t>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ALESSANDRA SILVA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 MACCIO PLAUTO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8E14-696A-DC44-8484-234D79DEDD0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74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17812" y="397032"/>
            <a:ext cx="10035988" cy="934057"/>
          </a:xfrm>
        </p:spPr>
        <p:txBody>
          <a:bodyPr/>
          <a:lstStyle/>
          <a:p>
            <a:r>
              <a:rPr lang="it-IT"/>
              <a:t>LE OPERE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8182" y="1331089"/>
            <a:ext cx="10705618" cy="4845874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FABULAE   PALLIATAE</a:t>
            </a:r>
            <a:r>
              <a:rPr lang="it-IT" dirty="0"/>
              <a:t>: 21 autentiche, 19 incerte, altre spurie</a:t>
            </a:r>
          </a:p>
          <a:p>
            <a:pPr lvl="1">
              <a:spcAft>
                <a:spcPts val="600"/>
              </a:spcAft>
            </a:pPr>
            <a:r>
              <a:rPr lang="it-IT" sz="2800" dirty="0"/>
              <a:t>Le 21 autentiche sono dette 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  <a:t>VARRONIANE (</a:t>
            </a:r>
            <a:r>
              <a:rPr lang="it-IT" sz="2800" dirty="0"/>
              <a:t>perché raccolte da 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  <a:t>VARRONE</a:t>
            </a:r>
            <a:r>
              <a:rPr lang="it-IT" sz="2800" dirty="0"/>
              <a:t> nel I sec. a.C.) e sono disposte in ordine alfabetico, non tutte sono integre</a:t>
            </a:r>
          </a:p>
          <a:p>
            <a:pPr lvl="1"/>
            <a:r>
              <a:rPr lang="it-IT" sz="2800" dirty="0"/>
              <a:t>La cronologia è sconosciuta; uniche date sicure (perché pervenute le didascalie con l’anno della messa in scena) sono le seguenti</a:t>
            </a:r>
          </a:p>
          <a:p>
            <a:pPr lvl="2">
              <a:lnSpc>
                <a:spcPct val="114000"/>
              </a:lnSpc>
            </a:pPr>
            <a:r>
              <a:rPr lang="it-IT" sz="2800" b="1" i="1" dirty="0" err="1">
                <a:solidFill>
                  <a:schemeClr val="accent6">
                    <a:lumMod val="50000"/>
                  </a:schemeClr>
                </a:solidFill>
              </a:rPr>
              <a:t>Pseudolus</a:t>
            </a:r>
            <a:r>
              <a:rPr lang="it-IT" sz="2800" dirty="0"/>
              <a:t> 191 a.C.</a:t>
            </a:r>
          </a:p>
          <a:p>
            <a:pPr lvl="2">
              <a:lnSpc>
                <a:spcPct val="114000"/>
              </a:lnSpc>
            </a:pPr>
            <a:r>
              <a:rPr lang="it-IT" sz="2800" b="1" i="1" dirty="0" err="1">
                <a:solidFill>
                  <a:schemeClr val="accent6">
                    <a:lumMod val="50000"/>
                  </a:schemeClr>
                </a:solidFill>
              </a:rPr>
              <a:t>Stichus</a:t>
            </a:r>
            <a:r>
              <a:rPr lang="it-IT" sz="2800" dirty="0"/>
              <a:t> 200 a.C.</a:t>
            </a:r>
          </a:p>
          <a:p>
            <a:pPr lvl="2">
              <a:lnSpc>
                <a:spcPct val="114000"/>
              </a:lnSpc>
            </a:pPr>
            <a:r>
              <a:rPr lang="it-IT" sz="2800" b="1" i="1" dirty="0">
                <a:solidFill>
                  <a:schemeClr val="accent6">
                    <a:lumMod val="50000"/>
                  </a:schemeClr>
                </a:solidFill>
              </a:rPr>
              <a:t>Casina</a:t>
            </a:r>
            <a:r>
              <a:rPr lang="it-IT" sz="2800" dirty="0"/>
              <a:t> 186 a.C.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ALESSANDRA SILVA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 MACCIO PLAUTO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8E14-696A-DC44-8484-234D79DEDD0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91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17812" y="300942"/>
            <a:ext cx="10035988" cy="983849"/>
          </a:xfrm>
        </p:spPr>
        <p:txBody>
          <a:bodyPr/>
          <a:lstStyle/>
          <a:p>
            <a:r>
              <a:rPr lang="it-IT" dirty="0"/>
              <a:t>I MODELLI GRECI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35261"/>
            <a:ext cx="10817506" cy="47417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Punto di riferimento la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NEA</a:t>
            </a:r>
            <a:r>
              <a:rPr lang="it-IT" dirty="0"/>
              <a:t>, cioè la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COMMEDIA NUOVA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Due processi fondamentali</a:t>
            </a:r>
          </a:p>
          <a:p>
            <a:pPr marL="0" indent="0" algn="ctr">
              <a:buNone/>
            </a:pPr>
            <a:endParaRPr lang="it-IT" dirty="0"/>
          </a:p>
          <a:p>
            <a:pPr marL="0" indent="0">
              <a:spcAft>
                <a:spcPts val="600"/>
              </a:spcAft>
              <a:buNone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CONTAMINATIO</a:t>
            </a:r>
            <a:r>
              <a:rPr lang="it-IT" dirty="0"/>
              <a:t>					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AEMULATIO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inserimento in una 					superamento dei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commedia di scene 					modelli e creazione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tratte da un’altra,					di un’arte innovativa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senza curarsi della 					- non cita titoli greci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verosimiglianza						- mantiene ambiente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dell’intreccio che ne risulta				   greco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ALESSANDRA SILVA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 MACCIO PLAUTO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8E14-696A-DC44-8484-234D79DEDD0D}" type="slidenum">
              <a:rPr lang="it-IT" smtClean="0"/>
              <a:t>6</a:t>
            </a:fld>
            <a:endParaRPr lang="it-IT"/>
          </a:p>
        </p:txBody>
      </p:sp>
      <p:sp>
        <p:nvSpPr>
          <p:cNvPr id="7" name="Freccia giù 6"/>
          <p:cNvSpPr/>
          <p:nvPr/>
        </p:nvSpPr>
        <p:spPr>
          <a:xfrm>
            <a:off x="4977114" y="1875099"/>
            <a:ext cx="1423686" cy="54401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 flipH="1">
            <a:off x="3239947" y="2673751"/>
            <a:ext cx="682906" cy="59030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8472668" y="2673751"/>
            <a:ext cx="729206" cy="59030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66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17812" y="397033"/>
            <a:ext cx="10035988" cy="1030586"/>
          </a:xfrm>
        </p:spPr>
        <p:txBody>
          <a:bodyPr/>
          <a:lstStyle/>
          <a:p>
            <a:r>
              <a:rPr lang="it-IT" dirty="0"/>
              <a:t>LE PARTI DELLA COMMEDIA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27619"/>
            <a:ext cx="10515600" cy="474934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it-IT" b="1" dirty="0">
                <a:solidFill>
                  <a:srgbClr val="008F00"/>
                </a:solidFill>
              </a:rPr>
              <a:t>PROLOGO</a:t>
            </a:r>
          </a:p>
          <a:p>
            <a:pPr lvl="1">
              <a:buFont typeface="Courier New" charset="0"/>
              <a:buChar char="o"/>
            </a:pPr>
            <a:r>
              <a:rPr lang="it-IT" dirty="0"/>
              <a:t>funzione informativa: presentazione degli antefatti; anticipazione di alcuni elementi dell’intreccio</a:t>
            </a:r>
          </a:p>
          <a:p>
            <a:pPr lvl="1">
              <a:buFont typeface="Courier New" charset="0"/>
              <a:buChar char="o"/>
            </a:pPr>
            <a:r>
              <a:rPr lang="it-IT" dirty="0"/>
              <a:t>funzione di “</a:t>
            </a:r>
            <a:r>
              <a:rPr lang="it-IT" dirty="0" err="1"/>
              <a:t>captatio</a:t>
            </a:r>
            <a:r>
              <a:rPr lang="it-IT" dirty="0"/>
              <a:t> </a:t>
            </a:r>
            <a:r>
              <a:rPr lang="it-IT" dirty="0" err="1"/>
              <a:t>benevolentiae</a:t>
            </a:r>
            <a:r>
              <a:rPr lang="it-IT" dirty="0"/>
              <a:t>” rivolta al pubblico</a:t>
            </a:r>
          </a:p>
          <a:p>
            <a:pPr lvl="1">
              <a:buFont typeface="Courier New" charset="0"/>
              <a:buChar char="o"/>
            </a:pPr>
            <a:r>
              <a:rPr lang="it-IT" dirty="0"/>
              <a:t>può dare informazioni sull’autore stesso (“</a:t>
            </a:r>
            <a:r>
              <a:rPr lang="it-IT" dirty="0" err="1"/>
              <a:t>Asinaria</a:t>
            </a:r>
            <a:r>
              <a:rPr lang="it-IT" dirty="0"/>
              <a:t>”)</a:t>
            </a:r>
          </a:p>
          <a:p>
            <a:pPr lvl="1">
              <a:buFont typeface="Courier New" charset="0"/>
              <a:buChar char="o"/>
            </a:pPr>
            <a:r>
              <a:rPr lang="it-IT" dirty="0"/>
              <a:t>può entrare in rapporto diretto con il pubblico (“</a:t>
            </a:r>
            <a:r>
              <a:rPr lang="it-IT" dirty="0" err="1"/>
              <a:t>Amphitruo</a:t>
            </a:r>
            <a:r>
              <a:rPr lang="it-IT" dirty="0"/>
              <a:t>”)</a:t>
            </a:r>
          </a:p>
          <a:p>
            <a:pPr lvl="1">
              <a:buFont typeface="Courier New" charset="0"/>
              <a:buChar char="o"/>
            </a:pPr>
            <a:r>
              <a:rPr lang="it-IT" dirty="0"/>
              <a:t>manca in 5 commedie, in cui il racconto degli antenati viene fatto dai personaggi</a:t>
            </a:r>
          </a:p>
          <a:p>
            <a:pPr lvl="1">
              <a:buFont typeface="Courier New" charset="0"/>
              <a:buChar char="o"/>
            </a:pPr>
            <a:r>
              <a:rPr lang="it-IT" dirty="0"/>
              <a:t>Nel “Miles </a:t>
            </a:r>
            <a:r>
              <a:rPr lang="it-IT" dirty="0" err="1"/>
              <a:t>gloriosus</a:t>
            </a:r>
            <a:r>
              <a:rPr lang="it-IT" dirty="0"/>
              <a:t>” è dopo la 1° scena; nella “</a:t>
            </a:r>
            <a:r>
              <a:rPr lang="it-IT" dirty="0" err="1"/>
              <a:t>Cistellaria</a:t>
            </a:r>
            <a:r>
              <a:rPr lang="it-IT" dirty="0"/>
              <a:t>” dopo la 2°</a:t>
            </a:r>
          </a:p>
          <a:p>
            <a:pPr lvl="1">
              <a:buFont typeface="Courier New" charset="0"/>
              <a:buChar char="o"/>
            </a:pPr>
            <a:r>
              <a:rPr lang="it-IT" dirty="0"/>
              <a:t>È recitato da un personaggio, da una divinità, dal Prologo stesso personificato, da personaggi allegorici (Luxuria e Inopia</a:t>
            </a:r>
          </a:p>
          <a:p>
            <a:pPr>
              <a:buFont typeface="Arial" charset="0"/>
              <a:buChar char="•"/>
            </a:pPr>
            <a:r>
              <a:rPr lang="it-IT" b="1" dirty="0">
                <a:solidFill>
                  <a:srgbClr val="008F00"/>
                </a:solidFill>
              </a:rPr>
              <a:t>ARGUMENTUM</a:t>
            </a:r>
          </a:p>
          <a:p>
            <a:pPr lvl="1">
              <a:buFont typeface="Arial" charset="0"/>
              <a:buChar char="•"/>
            </a:pPr>
            <a:r>
              <a:rPr lang="it-IT" dirty="0"/>
              <a:t>riassunto della trama a cura di grammatici posteriori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ALESSANDRA SILVA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 MACCIO PLAUTO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8E14-696A-DC44-8484-234D79DEDD0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74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17812" y="397033"/>
            <a:ext cx="10035988" cy="1030586"/>
          </a:xfrm>
        </p:spPr>
        <p:txBody>
          <a:bodyPr/>
          <a:lstStyle/>
          <a:p>
            <a:r>
              <a:rPr lang="it-IT" dirty="0"/>
              <a:t>LE PARTI DELLA COMMEDIA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39433"/>
            <a:ext cx="10515600" cy="4637530"/>
          </a:xfrm>
        </p:spPr>
        <p:txBody>
          <a:bodyPr/>
          <a:lstStyle/>
          <a:p>
            <a:r>
              <a:rPr lang="it-IT" sz="3200" b="1" dirty="0">
                <a:solidFill>
                  <a:srgbClr val="008F00"/>
                </a:solidFill>
              </a:rPr>
              <a:t>AZIONE</a:t>
            </a:r>
          </a:p>
          <a:p>
            <a:pPr lvl="1">
              <a:buFont typeface="Courier New" charset="0"/>
              <a:buChar char="o"/>
            </a:pPr>
            <a:r>
              <a:rPr lang="it-IT" dirty="0"/>
              <a:t>comprende i diversi momenti della vicenda rappresentata</a:t>
            </a:r>
          </a:p>
          <a:p>
            <a:pPr lvl="1">
              <a:buFont typeface="Courier New" charset="0"/>
              <a:buChar char="o"/>
            </a:pPr>
            <a:r>
              <a:rPr lang="it-IT" dirty="0"/>
              <a:t>sono presenti e possibili 3 forme di recitazione:</a:t>
            </a:r>
          </a:p>
          <a:p>
            <a:pPr lvl="2">
              <a:lnSpc>
                <a:spcPct val="150000"/>
              </a:lnSpc>
              <a:buFont typeface="Courier New" charset="0"/>
              <a:buChar char="o"/>
            </a:pPr>
            <a:r>
              <a:rPr lang="it-IT" sz="3200" b="1" dirty="0">
                <a:solidFill>
                  <a:srgbClr val="008F00"/>
                </a:solidFill>
              </a:rPr>
              <a:t>CANTICA</a:t>
            </a:r>
            <a:r>
              <a:rPr lang="it-IT" sz="3200" dirty="0"/>
              <a:t> </a:t>
            </a:r>
            <a:r>
              <a:rPr lang="it-IT" sz="2800" dirty="0"/>
              <a:t>le parti cantate</a:t>
            </a:r>
          </a:p>
          <a:p>
            <a:pPr lvl="2">
              <a:lnSpc>
                <a:spcPct val="150000"/>
              </a:lnSpc>
              <a:buFont typeface="Courier New" charset="0"/>
              <a:buChar char="o"/>
            </a:pPr>
            <a:r>
              <a:rPr lang="it-IT" sz="3200" b="1" dirty="0">
                <a:solidFill>
                  <a:srgbClr val="008F00"/>
                </a:solidFill>
              </a:rPr>
              <a:t>DEVERBIA</a:t>
            </a:r>
            <a:r>
              <a:rPr lang="it-IT" sz="3200" dirty="0"/>
              <a:t> </a:t>
            </a:r>
            <a:r>
              <a:rPr lang="it-IT" sz="2800" dirty="0"/>
              <a:t>le parti recitate</a:t>
            </a:r>
            <a:endParaRPr lang="it-IT" sz="3200" dirty="0"/>
          </a:p>
          <a:p>
            <a:pPr lvl="2">
              <a:lnSpc>
                <a:spcPct val="150000"/>
              </a:lnSpc>
              <a:buFont typeface="Courier New" charset="0"/>
              <a:buChar char="o"/>
            </a:pPr>
            <a:r>
              <a:rPr lang="it-IT" sz="3200" b="1" dirty="0">
                <a:solidFill>
                  <a:srgbClr val="008F00"/>
                </a:solidFill>
              </a:rPr>
              <a:t>RECITATIVI</a:t>
            </a:r>
            <a:r>
              <a:rPr lang="it-IT" sz="3200" dirty="0"/>
              <a:t> </a:t>
            </a:r>
            <a:r>
              <a:rPr lang="it-IT" sz="2800" dirty="0"/>
              <a:t>le parti recitate con accompagnamento musicale</a:t>
            </a:r>
            <a:endParaRPr lang="it-IT" sz="3200" dirty="0"/>
          </a:p>
          <a:p>
            <a:pPr lvl="2">
              <a:buFont typeface="Courier New" charset="0"/>
              <a:buChar char="o"/>
            </a:pPr>
            <a:endParaRPr lang="it-IT" sz="32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ALESSANDRA SILVA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 MACCIO PLAUTO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8E14-696A-DC44-8484-234D79DEDD0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54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17812" y="397033"/>
            <a:ext cx="10035988" cy="1030586"/>
          </a:xfrm>
        </p:spPr>
        <p:txBody>
          <a:bodyPr/>
          <a:lstStyle/>
          <a:p>
            <a:r>
              <a:rPr lang="it-IT" dirty="0"/>
              <a:t>LE PARTI DELLA COMMEDIA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27858"/>
            <a:ext cx="10515600" cy="4649105"/>
          </a:xfrm>
        </p:spPr>
        <p:txBody>
          <a:bodyPr>
            <a:normAutofit lnSpcReduction="10000"/>
          </a:bodyPr>
          <a:lstStyle/>
          <a:p>
            <a:r>
              <a:rPr lang="it-IT" sz="3200" b="1" dirty="0">
                <a:solidFill>
                  <a:srgbClr val="008F00"/>
                </a:solidFill>
              </a:rPr>
              <a:t>EPILOGO</a:t>
            </a:r>
          </a:p>
          <a:p>
            <a:pPr lvl="1">
              <a:buFont typeface="Courier New" charset="0"/>
              <a:buChar char="o"/>
            </a:pPr>
            <a:r>
              <a:rPr lang="it-IT" dirty="0"/>
              <a:t>scioglimento dell’azione e lieto fine</a:t>
            </a:r>
          </a:p>
          <a:p>
            <a:pPr lvl="1">
              <a:buFont typeface="Courier New" charset="0"/>
              <a:buChar char="o"/>
            </a:pPr>
            <a:r>
              <a:rPr lang="it-IT" dirty="0"/>
              <a:t>richiesta di applausi agli spettatori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Dimensione “</a:t>
            </a:r>
            <a:r>
              <a:rPr lang="it-IT" b="1" dirty="0">
                <a:solidFill>
                  <a:srgbClr val="008F00"/>
                </a:solidFill>
              </a:rPr>
              <a:t>carnevalesca</a:t>
            </a:r>
            <a:r>
              <a:rPr lang="it-IT" dirty="0"/>
              <a:t>” del teatro di Plauto: rimescolamento sociale e rottura delle gerarchie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rovesciamento dei valori tradizionali del MOS MAIORUM</a:t>
            </a:r>
          </a:p>
          <a:p>
            <a:r>
              <a:rPr lang="it-IT" dirty="0"/>
              <a:t>Ambientazione greca: la vicenda accade “altrove” </a:t>
            </a:r>
          </a:p>
          <a:p>
            <a:r>
              <a:rPr lang="it-IT" dirty="0"/>
              <a:t>Personaggi stereotipati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ALESSANDRA SILVA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 MACCIO PLAUTO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8E14-696A-DC44-8484-234D79DEDD0D}" type="slidenum">
              <a:rPr lang="it-IT" smtClean="0"/>
              <a:t>9</a:t>
            </a:fld>
            <a:endParaRPr lang="it-IT"/>
          </a:p>
        </p:txBody>
      </p:sp>
      <p:sp>
        <p:nvSpPr>
          <p:cNvPr id="7" name="Freccia giù 6"/>
          <p:cNvSpPr/>
          <p:nvPr/>
        </p:nvSpPr>
        <p:spPr>
          <a:xfrm>
            <a:off x="5278056" y="3970116"/>
            <a:ext cx="1446835" cy="49771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8215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702</Words>
  <Application>Microsoft Macintosh PowerPoint</Application>
  <PresentationFormat>Widescreen</PresentationFormat>
  <Paragraphs>111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Didot</vt:lpstr>
      <vt:lpstr>Wingdings</vt:lpstr>
      <vt:lpstr>Tema di Office</vt:lpstr>
      <vt:lpstr>TITO MACCIO PLAUTO</vt:lpstr>
      <vt:lpstr>SARSINA</vt:lpstr>
      <vt:lpstr>TITO MACCIO PLAUTO</vt:lpstr>
      <vt:lpstr>I TRIA NOMINA</vt:lpstr>
      <vt:lpstr>LE OPERE</vt:lpstr>
      <vt:lpstr>I MODELLI GRECI</vt:lpstr>
      <vt:lpstr>LE PARTI DELLA COMMEDIA</vt:lpstr>
      <vt:lpstr>LE PARTI DELLA COMMEDIA</vt:lpstr>
      <vt:lpstr>LE PARTI DELLA COMMEDIA</vt:lpstr>
      <vt:lpstr>IL METATEATRO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Alessandra Silva</dc:creator>
  <cp:lastModifiedBy>Alessandra Silva</cp:lastModifiedBy>
  <cp:revision>13</cp:revision>
  <dcterms:created xsi:type="dcterms:W3CDTF">2017-11-05T14:45:15Z</dcterms:created>
  <dcterms:modified xsi:type="dcterms:W3CDTF">2019-01-12T14:11:08Z</dcterms:modified>
</cp:coreProperties>
</file>