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3"/>
  </p:notesMasterIdLst>
  <p:sldIdLst>
    <p:sldId id="256" r:id="rId2"/>
    <p:sldId id="257" r:id="rId3"/>
    <p:sldId id="258" r:id="rId4"/>
    <p:sldId id="259" r:id="rId5"/>
    <p:sldId id="260" r:id="rId6"/>
    <p:sldId id="261" r:id="rId7"/>
    <p:sldId id="267" r:id="rId8"/>
    <p:sldId id="268" r:id="rId9"/>
    <p:sldId id="269" r:id="rId10"/>
    <p:sldId id="270" r:id="rId11"/>
    <p:sldId id="271"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969FA7"/>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22426" autoAdjust="0"/>
    <p:restoredTop sz="94660"/>
  </p:normalViewPr>
  <p:slideViewPr>
    <p:cSldViewPr snapToGrid="0">
      <p:cViewPr>
        <p:scale>
          <a:sx n="64" d="100"/>
          <a:sy n="64" d="100"/>
        </p:scale>
        <p:origin x="-570" y="48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7791876-7A98-4CED-9B3A-939F05114319}" type="datetimeFigureOut">
              <a:rPr lang="it-IT" smtClean="0"/>
              <a:pPr/>
              <a:t>14/05/2018</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47A7E9-E50A-431D-B5FB-EEB182E564D7}" type="slidenum">
              <a:rPr lang="it-IT" smtClean="0"/>
              <a:pPr/>
              <a:t>‹N›</a:t>
            </a:fld>
            <a:endParaRPr lang="it-IT"/>
          </a:p>
        </p:txBody>
      </p:sp>
    </p:spTree>
    <p:extLst>
      <p:ext uri="{BB962C8B-B14F-4D97-AF65-F5344CB8AC3E}">
        <p14:creationId xmlns:p14="http://schemas.microsoft.com/office/powerpoint/2010/main" xmlns="" val="26713405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a:p>
        </p:txBody>
      </p:sp>
      <p:sp>
        <p:nvSpPr>
          <p:cNvPr id="4" name="Segnaposto numero diapositiva 3"/>
          <p:cNvSpPr>
            <a:spLocks noGrp="1"/>
          </p:cNvSpPr>
          <p:nvPr>
            <p:ph type="sldNum" sz="quarter" idx="10"/>
          </p:nvPr>
        </p:nvSpPr>
        <p:spPr/>
        <p:txBody>
          <a:bodyPr/>
          <a:lstStyle/>
          <a:p>
            <a:fld id="{A247A7E9-E50A-431D-B5FB-EEB182E564D7}" type="slidenum">
              <a:rPr lang="it-IT" smtClean="0"/>
              <a:pPr/>
              <a:t>11</a:t>
            </a:fld>
            <a:endParaRPr lang="it-IT"/>
          </a:p>
        </p:txBody>
      </p:sp>
    </p:spTree>
    <p:extLst>
      <p:ext uri="{BB962C8B-B14F-4D97-AF65-F5344CB8AC3E}">
        <p14:creationId xmlns:p14="http://schemas.microsoft.com/office/powerpoint/2010/main" xmlns="" val="31515604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it-IT" smtClean="0"/>
              <a:t>Fare clic per modificare lo stile del titolo</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0C26BE8E-E110-4676-99A5-F989565765A6}" type="datetime1">
              <a:rPr lang="en-US" smtClean="0"/>
              <a:pPr/>
              <a:t>5/14/2018</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‹N›</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250">
        <p14:flip dir="r"/>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C67BAE37-DA25-4D28-AA13-E3F4646B1B74}" type="datetime1">
              <a:rPr lang="en-US" smtClean="0"/>
              <a:pPr/>
              <a:t>5/14/2018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250">
        <p14:flip dir="r"/>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it-IT" smtClean="0"/>
              <a:t>Fare clic per modificare lo stile del titolo</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6F77D680-B895-480E-88CE-6A29399D70C2}" type="datetime1">
              <a:rPr lang="en-US" smtClean="0"/>
              <a:pPr/>
              <a:t>5/14/2018</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‹N›</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250">
        <p14:flip dir="r"/>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it-IT" smtClean="0"/>
              <a:t>Fare clic per modificare lo stile del titolo</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10"/>
          </p:nvPr>
        </p:nvSpPr>
        <p:spPr/>
        <p:txBody>
          <a:bodyPr/>
          <a:lstStyle/>
          <a:p>
            <a:fld id="{B05C3289-C61B-4DEF-8792-9D58B2875B55}" type="datetime1">
              <a:rPr lang="en-US" smtClean="0"/>
              <a:pPr/>
              <a:t>5/14/2018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‹N›</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250">
        <p14:flip dir="r"/>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it-IT" smtClean="0"/>
              <a:t>Fare clic per modificare lo stile del titolo</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stili del testo dello schema</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008B754A-2AF9-465E-B046-118A6FC66E49}" type="datetime1">
              <a:rPr lang="en-US" smtClean="0"/>
              <a:pPr/>
              <a:t>5/14/2018</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‹N›</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250">
        <p14:flip dir="r"/>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it-IT" smtClean="0"/>
              <a:t>Fare clic per modificare lo stile del titolo</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7A2FE8D4-24B1-487D-AC7B-AF3534BCE638}" type="datetime1">
              <a:rPr lang="en-US" smtClean="0"/>
              <a:pPr/>
              <a:t>5/14/2018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250">
        <p14:flip dir="r"/>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Date Placeholder 6"/>
          <p:cNvSpPr>
            <a:spLocks noGrp="1"/>
          </p:cNvSpPr>
          <p:nvPr>
            <p:ph type="dt" sz="half" idx="10"/>
          </p:nvPr>
        </p:nvSpPr>
        <p:spPr/>
        <p:txBody>
          <a:bodyPr/>
          <a:lstStyle/>
          <a:p>
            <a:fld id="{C91238E7-B988-4548-A07A-581DDAB052BD}" type="datetime1">
              <a:rPr lang="en-US" smtClean="0"/>
              <a:pPr/>
              <a:t>5/14/2018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250">
        <p14:flip dir="r"/>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it-IT" smtClean="0"/>
              <a:t>Fare clic per modificare lo stile del titolo</a:t>
            </a:r>
            <a:endParaRPr lang="en-US" dirty="0"/>
          </a:p>
        </p:txBody>
      </p:sp>
      <p:sp>
        <p:nvSpPr>
          <p:cNvPr id="3" name="Date Placeholder 2"/>
          <p:cNvSpPr>
            <a:spLocks noGrp="1"/>
          </p:cNvSpPr>
          <p:nvPr>
            <p:ph type="dt" sz="half" idx="10"/>
          </p:nvPr>
        </p:nvSpPr>
        <p:spPr/>
        <p:txBody>
          <a:bodyPr/>
          <a:lstStyle/>
          <a:p>
            <a:fld id="{9694ECF4-B0E3-4BB8-8431-DE18ED6C5C09}" type="datetime1">
              <a:rPr lang="en-US" smtClean="0"/>
              <a:pPr/>
              <a:t>5/14/2018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250">
        <p14:flip dir="r"/>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4F8D12-E348-4D65-B799-0A2DEBD445C5}" type="datetime1">
              <a:rPr lang="en-US" smtClean="0"/>
              <a:pPr/>
              <a:t>5/14/2018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250">
        <p14:flip dir="r"/>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it-IT" smtClean="0"/>
              <a:t>Fare clic per modificare lo stile del titolo</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6B3F41E0-593C-43AB-A55A-CBE0D5CD7598}" type="datetime1">
              <a:rPr lang="en-US" smtClean="0"/>
              <a:pPr/>
              <a:t>5/14/2018</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‹N›</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250">
        <p14:flip dir="r"/>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it-IT" smtClean="0"/>
              <a:t>Fare clic per modificare lo stile del titolo</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smtClean="0"/>
              <a:t>Fare clic sull'icona per inserire un'immagine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stili del testo dello schema</a:t>
            </a:r>
          </a:p>
        </p:txBody>
      </p:sp>
      <p:sp>
        <p:nvSpPr>
          <p:cNvPr id="5" name="Date Placeholder 4"/>
          <p:cNvSpPr>
            <a:spLocks noGrp="1"/>
          </p:cNvSpPr>
          <p:nvPr>
            <p:ph type="dt" sz="half" idx="10"/>
          </p:nvPr>
        </p:nvSpPr>
        <p:spPr/>
        <p:txBody>
          <a:bodyPr/>
          <a:lstStyle/>
          <a:p>
            <a:fld id="{341CD58A-2DAE-4BDD-955F-87651FA302CB}" type="datetime1">
              <a:rPr lang="en-US" smtClean="0"/>
              <a:pPr/>
              <a:t>5/14/2018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1250">
        <p14:flip dir="r"/>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it-IT" smtClean="0"/>
              <a:t>Fare clic per modificare lo stile del titolo</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98900B22-73D5-42A8-8F9B-92DED9A44301}" type="datetime1">
              <a:rPr lang="en-US" smtClean="0"/>
              <a:pPr/>
              <a:t>5/14/2018</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‹N›</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mc:Choice xmlns:p14="http://schemas.microsoft.com/office/powerpoint/2010/main" xmlns="" Requires="p14">
      <p:transition spd="slow" p14:dur="1250">
        <p14:flip dir="r"/>
      </p:transition>
    </mc:Choice>
    <mc:Fallback>
      <p:transition spd="slow">
        <p:fade/>
      </p:transition>
    </mc:Fallback>
  </mc:AlternateContent>
  <p:hf hdr="0" ft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460165" y="2222140"/>
            <a:ext cx="10993549" cy="714240"/>
          </a:xfrm>
        </p:spPr>
        <p:txBody>
          <a:bodyPr/>
          <a:lstStyle/>
          <a:p>
            <a:r>
              <a:rPr lang="it-IT" dirty="0" smtClean="0"/>
              <a:t>No Agli stereotipi!</a:t>
            </a:r>
            <a:endParaRPr lang="it-IT" dirty="0"/>
          </a:p>
        </p:txBody>
      </p:sp>
      <p:sp>
        <p:nvSpPr>
          <p:cNvPr id="3" name="Sottotitolo 2"/>
          <p:cNvSpPr>
            <a:spLocks noGrp="1"/>
          </p:cNvSpPr>
          <p:nvPr>
            <p:ph type="subTitle" idx="1"/>
          </p:nvPr>
        </p:nvSpPr>
        <p:spPr>
          <a:xfrm>
            <a:off x="581191" y="3225455"/>
            <a:ext cx="10993546" cy="2960192"/>
          </a:xfrm>
        </p:spPr>
        <p:txBody>
          <a:bodyPr>
            <a:normAutofit fontScale="92500" lnSpcReduction="10000"/>
          </a:bodyPr>
          <a:lstStyle/>
          <a:p>
            <a:r>
              <a:rPr lang="it-IT" i="1" dirty="0" smtClean="0">
                <a:solidFill>
                  <a:schemeClr val="bg1"/>
                </a:solidFill>
              </a:rPr>
              <a:t>L</a:t>
            </a:r>
            <a:r>
              <a:rPr lang="it-IT" sz="1900" i="1" dirty="0" smtClean="0">
                <a:solidFill>
                  <a:schemeClr val="bg1"/>
                </a:solidFill>
              </a:rPr>
              <a:t>o </a:t>
            </a:r>
            <a:r>
              <a:rPr lang="it-IT" sz="1900" i="1" dirty="0">
                <a:solidFill>
                  <a:schemeClr val="bg1"/>
                </a:solidFill>
              </a:rPr>
              <a:t>stereotipo è la visione semplificata e largamente condivisa su un luogo, un oggetto, un avvenimento o un gruppo riconoscibile di persone accomunate da </a:t>
            </a:r>
            <a:r>
              <a:rPr lang="it-IT" sz="1900" i="1" dirty="0" smtClean="0">
                <a:solidFill>
                  <a:schemeClr val="bg1"/>
                </a:solidFill>
              </a:rPr>
              <a:t>alcune </a:t>
            </a:r>
            <a:r>
              <a:rPr lang="it-IT" sz="1900" i="1" dirty="0">
                <a:solidFill>
                  <a:schemeClr val="bg1"/>
                </a:solidFill>
              </a:rPr>
              <a:t>caratteristiche o qualità. Si tratta di un concetto astratto e schematico che può avere un significato neutrale (ad es. lo stereotipo del Natale con la neve e il caminetto acceso), positivo ("i francesi sono romantici") o negativo (l'associazione tra consumo di droghe e la musica rock) e, in questo caso, rispecchia talvolta l'opinione di un gruppo sociale riguardo ad altri gruppi. Lo </a:t>
            </a:r>
            <a:r>
              <a:rPr lang="it-IT" sz="1900" i="1" dirty="0" smtClean="0">
                <a:solidFill>
                  <a:schemeClr val="bg1"/>
                </a:solidFill>
              </a:rPr>
              <a:t>stereotipo quindi </a:t>
            </a:r>
            <a:r>
              <a:rPr lang="it-IT" sz="1900" i="1" dirty="0">
                <a:solidFill>
                  <a:schemeClr val="bg1"/>
                </a:solidFill>
              </a:rPr>
              <a:t>è una credenza indesiderabile che può essere cambiata tramite l'educazione e/o la familiarizzazione. </a:t>
            </a:r>
            <a:endParaRPr lang="it-IT" sz="1900" i="1" dirty="0" smtClean="0">
              <a:solidFill>
                <a:schemeClr val="bg1"/>
              </a:solidFill>
            </a:endParaRPr>
          </a:p>
          <a:p>
            <a:r>
              <a:rPr lang="it-IT" sz="1900" i="1" dirty="0" smtClean="0">
                <a:solidFill>
                  <a:srgbClr val="969FA7"/>
                </a:solidFill>
              </a:rPr>
              <a:t>In particolare </a:t>
            </a:r>
            <a:r>
              <a:rPr lang="it-IT" sz="1900" i="1" dirty="0">
                <a:solidFill>
                  <a:srgbClr val="969FA7"/>
                </a:solidFill>
              </a:rPr>
              <a:t>p</a:t>
            </a:r>
            <a:r>
              <a:rPr lang="it-IT" sz="1900" dirty="0" smtClean="0">
                <a:solidFill>
                  <a:srgbClr val="969FA7"/>
                </a:solidFill>
              </a:rPr>
              <a:t>er </a:t>
            </a:r>
            <a:r>
              <a:rPr lang="it-IT" sz="1900" b="1" dirty="0" smtClean="0">
                <a:solidFill>
                  <a:srgbClr val="969FA7"/>
                </a:solidFill>
              </a:rPr>
              <a:t>stereotipi </a:t>
            </a:r>
            <a:r>
              <a:rPr lang="it-IT" sz="1900" b="1" dirty="0">
                <a:solidFill>
                  <a:srgbClr val="969FA7"/>
                </a:solidFill>
              </a:rPr>
              <a:t>di genere</a:t>
            </a:r>
            <a:r>
              <a:rPr lang="it-IT" sz="1900" dirty="0">
                <a:solidFill>
                  <a:srgbClr val="969FA7"/>
                </a:solidFill>
              </a:rPr>
              <a:t> si intendono quei meccanismi di categorizzazione ai quali ricorrono gli individui per </a:t>
            </a:r>
            <a:r>
              <a:rPr lang="it-IT" sz="1900" dirty="0" smtClean="0">
                <a:solidFill>
                  <a:srgbClr val="969FA7"/>
                </a:solidFill>
              </a:rPr>
              <a:t>interpretare la </a:t>
            </a:r>
            <a:r>
              <a:rPr lang="it-IT" sz="1900" dirty="0">
                <a:solidFill>
                  <a:srgbClr val="969FA7"/>
                </a:solidFill>
              </a:rPr>
              <a:t>realtà sessuale, ossia la rappresentazione di ciò che è maschile e ciò che è femminile.</a:t>
            </a:r>
            <a:endParaRPr lang="it-IT" sz="1900" i="1" dirty="0">
              <a:solidFill>
                <a:srgbClr val="969FA7"/>
              </a:solidFill>
            </a:endParaRPr>
          </a:p>
        </p:txBody>
      </p:sp>
      <p:pic>
        <p:nvPicPr>
          <p:cNvPr id="6" name="Immagine 5"/>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5664180" y="778020"/>
            <a:ext cx="2665578" cy="2143125"/>
          </a:xfrm>
          <a:prstGeom prst="rect">
            <a:avLst/>
          </a:prstGeom>
        </p:spPr>
      </p:pic>
      <p:pic>
        <p:nvPicPr>
          <p:cNvPr id="4" name="Immagine 3"/>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8264560" y="765499"/>
            <a:ext cx="3310177" cy="2168166"/>
          </a:xfrm>
          <a:prstGeom prst="rect">
            <a:avLst/>
          </a:prstGeom>
        </p:spPr>
      </p:pic>
      <p:sp>
        <p:nvSpPr>
          <p:cNvPr id="8" name="Segnaposto numero diapositiva 7"/>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xmlns="" val="806202181"/>
      </p:ext>
    </p:extLst>
  </p:cSld>
  <p:clrMapOvr>
    <a:masterClrMapping/>
  </p:clrMapOvr>
  <mc:AlternateContent xmlns:mc="http://schemas.openxmlformats.org/markup-compatibility/2006">
    <mc:Choice xmlns:p14="http://schemas.microsoft.com/office/powerpoint/2010/main" xmlns="" Requires="p14">
      <p:transition spd="slow" p14:dur="1250">
        <p14:flip dir="r"/>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L’educazione delle ragazze</a:t>
            </a:r>
            <a:endParaRPr lang="it-IT" dirty="0"/>
          </a:p>
        </p:txBody>
      </p:sp>
      <p:sp>
        <p:nvSpPr>
          <p:cNvPr id="3" name="CasellaDiTesto 2"/>
          <p:cNvSpPr txBox="1"/>
          <p:nvPr/>
        </p:nvSpPr>
        <p:spPr>
          <a:xfrm>
            <a:off x="385763" y="2043113"/>
            <a:ext cx="11044238" cy="2862322"/>
          </a:xfrm>
          <a:prstGeom prst="rect">
            <a:avLst/>
          </a:prstGeom>
          <a:noFill/>
        </p:spPr>
        <p:txBody>
          <a:bodyPr wrap="square" rtlCol="0">
            <a:spAutoFit/>
          </a:bodyPr>
          <a:lstStyle/>
          <a:p>
            <a:r>
              <a:rPr lang="it-IT" dirty="0" smtClean="0"/>
              <a:t>Secondo uno studio pubblicato su «Science» nel gennaio 2017, le bambine, raggiunti i sei anni di età, iniziano a credere di essere inferiori ai bambini. Col tempo vengono influenzate dagli stereotipi sul proprio genere, sul fatto che certe capacità siano </a:t>
            </a:r>
            <a:r>
              <a:rPr lang="it-IT" dirty="0" smtClean="0"/>
              <a:t>proprie </a:t>
            </a:r>
            <a:r>
              <a:rPr lang="it-IT" dirty="0" smtClean="0"/>
              <a:t>solo del sesso maschile. Di conseguenza, per esempio, nonostante prendano buoni voti nelle materie scientifiche fino alle elementari, ad un certo punto il loro rendimento scolastico cala, tanto che non si intraprendono percorsi di studio STEM(Science Technology, </a:t>
            </a:r>
            <a:r>
              <a:rPr lang="it-IT" dirty="0" err="1" smtClean="0"/>
              <a:t>Engineering</a:t>
            </a:r>
            <a:r>
              <a:rPr lang="it-IT" dirty="0" smtClean="0"/>
              <a:t> and </a:t>
            </a:r>
            <a:r>
              <a:rPr lang="it-IT" dirty="0" err="1" smtClean="0"/>
              <a:t>Mathematics</a:t>
            </a:r>
            <a:r>
              <a:rPr lang="it-IT" dirty="0" smtClean="0"/>
              <a:t>). </a:t>
            </a:r>
            <a:r>
              <a:rPr lang="it-IT" dirty="0" smtClean="0"/>
              <a:t>Anche</a:t>
            </a:r>
            <a:r>
              <a:rPr lang="it-IT" dirty="0" smtClean="0"/>
              <a:t> </a:t>
            </a:r>
            <a:r>
              <a:rPr lang="it-IT" dirty="0" smtClean="0"/>
              <a:t>in Italia le donne in questo settore sono solo il 31,7%. </a:t>
            </a:r>
          </a:p>
          <a:p>
            <a:r>
              <a:rPr lang="it-IT" dirty="0" smtClean="0"/>
              <a:t>La nostra società moderna spinge le bambine a abbracciare una versione di se stesse che ne limita il potenziale. Siamo vittime della «maledizione della brava ragazza»: dobbiamo apparire sempre gentili, carine, compiacenti. Diversi studi hanno scoperto che le donne, anche se ricoprono cariche importanti nell’ambito lavorativo, spesso tacciono e non prendono posizione. </a:t>
            </a:r>
          </a:p>
        </p:txBody>
      </p:sp>
      <p:sp>
        <p:nvSpPr>
          <p:cNvPr id="5" name="Segnaposto numero diapositiva 4"/>
          <p:cNvSpPr>
            <a:spLocks noGrp="1"/>
          </p:cNvSpPr>
          <p:nvPr>
            <p:ph type="sldNum" sz="quarter" idx="12"/>
          </p:nvPr>
        </p:nvSpPr>
        <p:spPr/>
        <p:txBody>
          <a:bodyPr/>
          <a:lstStyle/>
          <a:p>
            <a:fld id="{D57F1E4F-1CFF-5643-939E-217C01CDF565}" type="slidenum">
              <a:rPr lang="en-US" smtClean="0"/>
              <a:pPr/>
              <a:t>10</a:t>
            </a:fld>
            <a:endParaRPr lang="en-US" dirty="0"/>
          </a:p>
        </p:txBody>
      </p:sp>
    </p:spTree>
    <p:extLst>
      <p:ext uri="{BB962C8B-B14F-4D97-AF65-F5344CB8AC3E}">
        <p14:creationId xmlns:p14="http://schemas.microsoft.com/office/powerpoint/2010/main" xmlns="" val="144829758"/>
      </p:ext>
    </p:extLst>
  </p:cSld>
  <p:clrMapOvr>
    <a:masterClrMapping/>
  </p:clrMapOvr>
  <mc:AlternateContent xmlns:mc="http://schemas.openxmlformats.org/markup-compatibility/2006">
    <mc:Choice xmlns:p14="http://schemas.microsoft.com/office/powerpoint/2010/main" xmlns="" Requires="p14">
      <p:transition spd="slow" p14:dur="1250">
        <p14:flip dir="r"/>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714375" y="1171576"/>
            <a:ext cx="10987088" cy="3785652"/>
          </a:xfrm>
          <a:prstGeom prst="rect">
            <a:avLst/>
          </a:prstGeom>
          <a:noFill/>
        </p:spPr>
        <p:txBody>
          <a:bodyPr wrap="square" rtlCol="0">
            <a:spAutoFit/>
          </a:bodyPr>
          <a:lstStyle/>
          <a:p>
            <a:endParaRPr lang="it-IT" sz="2800" b="1" dirty="0" smtClean="0"/>
          </a:p>
          <a:p>
            <a:endParaRPr lang="it-IT" sz="2800" b="1" dirty="0" smtClean="0"/>
          </a:p>
          <a:p>
            <a:endParaRPr lang="it-IT" sz="2800" b="1" dirty="0" smtClean="0"/>
          </a:p>
          <a:p>
            <a:endParaRPr lang="it-IT" sz="2800" b="1" dirty="0" smtClean="0"/>
          </a:p>
          <a:p>
            <a:endParaRPr lang="it-IT" sz="2800" b="1" dirty="0" smtClean="0"/>
          </a:p>
          <a:p>
            <a:r>
              <a:rPr lang="it-IT" sz="2800" b="1" dirty="0" smtClean="0"/>
              <a:t>«</a:t>
            </a:r>
            <a:r>
              <a:rPr lang="it-IT" sz="2800" b="1" dirty="0" smtClean="0"/>
              <a:t>CAUSE I MAY BE BAD BUT I’M PERFECTLY GOOD AT IT» </a:t>
            </a:r>
          </a:p>
          <a:p>
            <a:endParaRPr lang="it-IT" dirty="0" smtClean="0"/>
          </a:p>
          <a:p>
            <a:endParaRPr lang="it-IT" dirty="0" smtClean="0"/>
          </a:p>
          <a:p>
            <a:r>
              <a:rPr lang="it-IT" dirty="0" err="1" smtClean="0"/>
              <a:t>Rihanna</a:t>
            </a:r>
            <a:endParaRPr lang="it-IT" dirty="0" smtClean="0"/>
          </a:p>
          <a:p>
            <a:endParaRPr lang="it-IT" dirty="0" smtClean="0"/>
          </a:p>
        </p:txBody>
      </p:sp>
      <p:sp>
        <p:nvSpPr>
          <p:cNvPr id="4" name="Segnaposto numero diapositiva 3"/>
          <p:cNvSpPr>
            <a:spLocks noGrp="1"/>
          </p:cNvSpPr>
          <p:nvPr>
            <p:ph type="sldNum" sz="quarter" idx="12"/>
          </p:nvPr>
        </p:nvSpPr>
        <p:spPr/>
        <p:txBody>
          <a:bodyPr/>
          <a:lstStyle/>
          <a:p>
            <a:fld id="{D57F1E4F-1CFF-5643-939E-217C01CDF565}" type="slidenum">
              <a:rPr lang="en-US" smtClean="0"/>
              <a:pPr/>
              <a:t>11</a:t>
            </a:fld>
            <a:endParaRPr lang="en-US" dirty="0"/>
          </a:p>
        </p:txBody>
      </p:sp>
    </p:spTree>
    <p:extLst>
      <p:ext uri="{BB962C8B-B14F-4D97-AF65-F5344CB8AC3E}">
        <p14:creationId xmlns:p14="http://schemas.microsoft.com/office/powerpoint/2010/main" xmlns="" val="201898421"/>
      </p:ext>
    </p:extLst>
  </p:cSld>
  <p:clrMapOvr>
    <a:masterClrMapping/>
  </p:clrMapOvr>
  <mc:AlternateContent xmlns:mc="http://schemas.openxmlformats.org/markup-compatibility/2006">
    <mc:Choice xmlns:p14="http://schemas.microsoft.com/office/powerpoint/2010/main" xmlns="" Requires="p14">
      <p:transition spd="slow" p14:dur="1250">
        <p14:flip dir="r"/>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Qui lavora solo lei...</a:t>
            </a:r>
            <a:endParaRPr lang="it-IT" dirty="0"/>
          </a:p>
        </p:txBody>
      </p:sp>
      <p:sp>
        <p:nvSpPr>
          <p:cNvPr id="3" name="Segnaposto contenuto 2"/>
          <p:cNvSpPr>
            <a:spLocks noGrp="1"/>
          </p:cNvSpPr>
          <p:nvPr>
            <p:ph idx="1"/>
          </p:nvPr>
        </p:nvSpPr>
        <p:spPr>
          <a:xfrm>
            <a:off x="581192" y="2097741"/>
            <a:ext cx="11029616" cy="2662518"/>
          </a:xfrm>
        </p:spPr>
        <p:txBody>
          <a:bodyPr>
            <a:normAutofit/>
          </a:bodyPr>
          <a:lstStyle/>
          <a:p>
            <a:pPr marL="0" indent="0">
              <a:buNone/>
            </a:pPr>
            <a:r>
              <a:rPr lang="it-IT" dirty="0" smtClean="0"/>
              <a:t>In questo articolo sono riportate le testimonianze di tre donne che hanno dovuto prendere improvvisamente il posto di </a:t>
            </a:r>
            <a:r>
              <a:rPr lang="it-IT" dirty="0" smtClean="0"/>
              <a:t>“capo famiglia”. </a:t>
            </a:r>
            <a:r>
              <a:rPr lang="it-IT" dirty="0"/>
              <a:t>S</a:t>
            </a:r>
            <a:r>
              <a:rPr lang="it-IT" dirty="0" smtClean="0"/>
              <a:t>i chiamano Roberta, </a:t>
            </a:r>
            <a:r>
              <a:rPr lang="it-IT" dirty="0"/>
              <a:t>A</a:t>
            </a:r>
            <a:r>
              <a:rPr lang="it-IT" dirty="0" smtClean="0"/>
              <a:t>ntonella ed Elisabetta, </a:t>
            </a:r>
            <a:r>
              <a:rPr lang="it-IT" dirty="0" smtClean="0"/>
              <a:t>i loro mariti </a:t>
            </a:r>
            <a:r>
              <a:rPr lang="it-IT" dirty="0" smtClean="0"/>
              <a:t>hanno tutti perso il lavoro. Ognuna di esse affronta in modo differente questa nuova situazione: Roberta, per esempio, riesce ad </a:t>
            </a:r>
            <a:r>
              <a:rPr lang="it-IT" dirty="0" smtClean="0"/>
              <a:t>viverl</a:t>
            </a:r>
            <a:r>
              <a:rPr lang="it-IT" dirty="0" smtClean="0"/>
              <a:t>a </a:t>
            </a:r>
            <a:r>
              <a:rPr lang="it-IT" dirty="0" smtClean="0"/>
              <a:t>con ottimismo, rimboccandosi le maniche e riuscendo a </a:t>
            </a:r>
            <a:r>
              <a:rPr lang="it-IT" dirty="0" smtClean="0"/>
              <a:t>conciliare </a:t>
            </a:r>
            <a:r>
              <a:rPr lang="it-IT" dirty="0" smtClean="0"/>
              <a:t>famiglia e lavoro. Nel caso di Antonella sono gli stessi amici e parenti a vergognarsi della perdita di lavoro </a:t>
            </a:r>
            <a:r>
              <a:rPr lang="it-IT" dirty="0" smtClean="0"/>
              <a:t>di suo </a:t>
            </a:r>
            <a:r>
              <a:rPr lang="it-IT" dirty="0" smtClean="0"/>
              <a:t>marito, che </a:t>
            </a:r>
            <a:r>
              <a:rPr lang="it-IT" dirty="0" smtClean="0"/>
              <a:t>anche per questo si è ammalato</a:t>
            </a:r>
            <a:r>
              <a:rPr lang="it-IT" dirty="0" smtClean="0"/>
              <a:t> </a:t>
            </a:r>
            <a:r>
              <a:rPr lang="it-IT" dirty="0" smtClean="0"/>
              <a:t>di </a:t>
            </a:r>
            <a:r>
              <a:rPr lang="it-IT" dirty="0" smtClean="0"/>
              <a:t>depressione, né lui né lei ricevono </a:t>
            </a:r>
            <a:r>
              <a:rPr lang="it-IT" dirty="0" smtClean="0"/>
              <a:t>così alcuno </a:t>
            </a:r>
            <a:r>
              <a:rPr lang="it-IT" dirty="0" smtClean="0"/>
              <a:t>aiuto o sostegno da amici e  </a:t>
            </a:r>
            <a:r>
              <a:rPr lang="it-IT" dirty="0" smtClean="0"/>
              <a:t>neppure dalla famiglia</a:t>
            </a:r>
            <a:r>
              <a:rPr lang="it-IT" dirty="0" smtClean="0"/>
              <a:t>; </a:t>
            </a:r>
            <a:r>
              <a:rPr lang="it-IT" dirty="0" smtClean="0"/>
              <a:t>Elisabetta non riesce </a:t>
            </a:r>
            <a:r>
              <a:rPr lang="it-IT" dirty="0" smtClean="0"/>
              <a:t>a gestire con serenità il suo nuovo ruolo </a:t>
            </a:r>
            <a:r>
              <a:rPr lang="it-IT" dirty="0" smtClean="0"/>
              <a:t>per via delle spese e del poco tempo che riesce a passare con i figli.</a:t>
            </a:r>
            <a:endParaRPr lang="it-IT" dirty="0"/>
          </a:p>
        </p:txBody>
      </p:sp>
      <p:pic>
        <p:nvPicPr>
          <p:cNvPr id="5" name="Immagine 4"/>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7974210" y="4598894"/>
            <a:ext cx="3406483" cy="2077478"/>
          </a:xfrm>
          <a:prstGeom prst="rect">
            <a:avLst/>
          </a:prstGeom>
        </p:spPr>
      </p:pic>
      <p:pic>
        <p:nvPicPr>
          <p:cNvPr id="7" name="Immagine 6"/>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5634319" y="5016940"/>
            <a:ext cx="2501656" cy="1659432"/>
          </a:xfrm>
          <a:prstGeom prst="rect">
            <a:avLst/>
          </a:prstGeom>
        </p:spPr>
      </p:pic>
      <p:sp>
        <p:nvSpPr>
          <p:cNvPr id="9" name="Segnaposto numero diapositiva 8"/>
          <p:cNvSpPr>
            <a:spLocks noGrp="1"/>
          </p:cNvSpPr>
          <p:nvPr>
            <p:ph type="sldNum" sz="quarter" idx="12"/>
          </p:nvPr>
        </p:nvSpPr>
        <p:spPr/>
        <p:txBody>
          <a:bodyPr/>
          <a:lstStyle/>
          <a:p>
            <a:fld id="{D57F1E4F-1CFF-5643-939E-217C01CDF565}" type="slidenum">
              <a:rPr lang="en-US" smtClean="0"/>
              <a:pPr/>
              <a:t>2</a:t>
            </a:fld>
            <a:endParaRPr lang="en-US" dirty="0"/>
          </a:p>
        </p:txBody>
      </p:sp>
    </p:spTree>
    <p:extLst>
      <p:ext uri="{BB962C8B-B14F-4D97-AF65-F5344CB8AC3E}">
        <p14:creationId xmlns:p14="http://schemas.microsoft.com/office/powerpoint/2010/main" xmlns="" val="3083651813"/>
      </p:ext>
    </p:extLst>
  </p:cSld>
  <p:clrMapOvr>
    <a:masterClrMapping/>
  </p:clrMapOvr>
  <mc:AlternateContent xmlns:mc="http://schemas.openxmlformats.org/markup-compatibility/2006">
    <mc:Choice xmlns:p14="http://schemas.microsoft.com/office/powerpoint/2010/main" xmlns="" Requires="p14">
      <p:transition spd="slow" p14:dur="1250">
        <p14:flip dir="r"/>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«Macho </a:t>
            </a:r>
            <a:r>
              <a:rPr lang="it-IT" dirty="0" err="1" smtClean="0"/>
              <a:t>valley</a:t>
            </a:r>
            <a:r>
              <a:rPr lang="it-IT" dirty="0" smtClean="0"/>
              <a:t>»</a:t>
            </a:r>
            <a:endParaRPr lang="it-IT" dirty="0"/>
          </a:p>
        </p:txBody>
      </p:sp>
      <p:sp>
        <p:nvSpPr>
          <p:cNvPr id="3" name="Segnaposto contenuto 2"/>
          <p:cNvSpPr>
            <a:spLocks noGrp="1"/>
          </p:cNvSpPr>
          <p:nvPr>
            <p:ph idx="1"/>
          </p:nvPr>
        </p:nvSpPr>
        <p:spPr>
          <a:xfrm>
            <a:off x="363072" y="323234"/>
            <a:ext cx="11247736" cy="5459505"/>
          </a:xfrm>
        </p:spPr>
        <p:txBody>
          <a:bodyPr/>
          <a:lstStyle/>
          <a:p>
            <a:pPr marL="0" indent="0">
              <a:buNone/>
            </a:pPr>
            <a:r>
              <a:rPr lang="it-IT" dirty="0" smtClean="0"/>
              <a:t>Quando la programmatrice Lauren </a:t>
            </a:r>
            <a:r>
              <a:rPr lang="it-IT" dirty="0" err="1" smtClean="0"/>
              <a:t>Mosentahal</a:t>
            </a:r>
            <a:r>
              <a:rPr lang="it-IT" dirty="0" smtClean="0"/>
              <a:t> e la sua socia Eileen Carey iniziarono a cercare dei finanziamenti per il lancio della loro nuova attività, si oppose loro la </a:t>
            </a:r>
            <a:r>
              <a:rPr lang="it-IT" dirty="0" err="1" smtClean="0"/>
              <a:t>Silicon</a:t>
            </a:r>
            <a:r>
              <a:rPr lang="it-IT" dirty="0" smtClean="0"/>
              <a:t> Valley, che non aveva mai </a:t>
            </a:r>
            <a:r>
              <a:rPr lang="it-IT" dirty="0" smtClean="0"/>
              <a:t>“sfornato” una </a:t>
            </a:r>
            <a:r>
              <a:rPr lang="it-IT" dirty="0" smtClean="0"/>
              <a:t>Gates o </a:t>
            </a:r>
            <a:r>
              <a:rPr lang="it-IT" dirty="0" smtClean="0"/>
              <a:t>una </a:t>
            </a:r>
            <a:r>
              <a:rPr lang="it-IT" dirty="0" err="1" smtClean="0"/>
              <a:t>Zuckerberg</a:t>
            </a:r>
            <a:r>
              <a:rPr lang="it-IT" dirty="0" smtClean="0"/>
              <a:t> donna. Se si cerca su Google «</a:t>
            </a:r>
            <a:r>
              <a:rPr lang="it-IT" dirty="0" err="1" smtClean="0"/>
              <a:t>Frat</a:t>
            </a:r>
            <a:r>
              <a:rPr lang="it-IT" dirty="0" smtClean="0"/>
              <a:t> Boy Culture» si troveranno  pagine su minacce di violenze sessuali, scherzi sessisti senza freni, denunce di discriminazione di genere nelle assunzioni e nei licenziamenti. </a:t>
            </a:r>
            <a:r>
              <a:rPr lang="it-IT" dirty="0" err="1" smtClean="0"/>
              <a:t>Silicon</a:t>
            </a:r>
            <a:r>
              <a:rPr lang="it-IT" dirty="0" smtClean="0"/>
              <a:t> Valley è una comunità in cui l’email e le azioni a luci rosse sono condivise e </a:t>
            </a:r>
            <a:r>
              <a:rPr lang="it-IT" dirty="0" smtClean="0"/>
              <a:t>apprezzate dagli </a:t>
            </a:r>
            <a:r>
              <a:rPr lang="it-IT" dirty="0" err="1" smtClean="0"/>
              <a:t>uommini</a:t>
            </a:r>
            <a:r>
              <a:rPr lang="it-IT" dirty="0" smtClean="0"/>
              <a:t>, </a:t>
            </a:r>
            <a:r>
              <a:rPr lang="it-IT" dirty="0" smtClean="0"/>
              <a:t>mentre manager donne sono state licenziate più volte per aver </a:t>
            </a:r>
            <a:r>
              <a:rPr lang="it-IT" dirty="0" err="1" smtClean="0"/>
              <a:t>twittato</a:t>
            </a:r>
            <a:r>
              <a:rPr lang="it-IT" dirty="0" smtClean="0"/>
              <a:t> alcune barzellette sessiste.</a:t>
            </a:r>
            <a:endParaRPr lang="it-IT" dirty="0"/>
          </a:p>
        </p:txBody>
      </p:sp>
      <p:pic>
        <p:nvPicPr>
          <p:cNvPr id="4" name="Immagin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8713694" y="4390016"/>
            <a:ext cx="2613772" cy="1771645"/>
          </a:xfrm>
          <a:prstGeom prst="rect">
            <a:avLst/>
          </a:prstGeom>
        </p:spPr>
      </p:pic>
      <p:pic>
        <p:nvPicPr>
          <p:cNvPr id="5" name="Immagin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6540592" y="4801869"/>
            <a:ext cx="1889760" cy="1417320"/>
          </a:xfrm>
          <a:prstGeom prst="rect">
            <a:avLst/>
          </a:prstGeom>
        </p:spPr>
      </p:pic>
      <p:sp>
        <p:nvSpPr>
          <p:cNvPr id="8" name="Segnaposto numero diapositiva 7"/>
          <p:cNvSpPr>
            <a:spLocks noGrp="1"/>
          </p:cNvSpPr>
          <p:nvPr>
            <p:ph type="sldNum" sz="quarter" idx="12"/>
          </p:nvPr>
        </p:nvSpPr>
        <p:spPr/>
        <p:txBody>
          <a:bodyPr/>
          <a:lstStyle/>
          <a:p>
            <a:fld id="{D57F1E4F-1CFF-5643-939E-217C01CDF565}" type="slidenum">
              <a:rPr lang="en-US" smtClean="0"/>
              <a:pPr/>
              <a:t>3</a:t>
            </a:fld>
            <a:endParaRPr lang="en-US" dirty="0"/>
          </a:p>
        </p:txBody>
      </p:sp>
    </p:spTree>
    <p:extLst>
      <p:ext uri="{BB962C8B-B14F-4D97-AF65-F5344CB8AC3E}">
        <p14:creationId xmlns:p14="http://schemas.microsoft.com/office/powerpoint/2010/main" xmlns="" val="1524283260"/>
      </p:ext>
    </p:extLst>
  </p:cSld>
  <p:clrMapOvr>
    <a:masterClrMapping/>
  </p:clrMapOvr>
  <mc:AlternateContent xmlns:mc="http://schemas.openxmlformats.org/markup-compatibility/2006">
    <mc:Choice xmlns:p14="http://schemas.microsoft.com/office/powerpoint/2010/main" xmlns="" Requires="p14">
      <p:transition spd="slow" p14:dur="1250">
        <p14:flip dir="r"/>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smtClean="0"/>
              <a:t>glassbrEakers</a:t>
            </a:r>
            <a:endParaRPr lang="it-IT" dirty="0"/>
          </a:p>
        </p:txBody>
      </p:sp>
      <p:sp>
        <p:nvSpPr>
          <p:cNvPr id="3" name="Segnaposto contenuto 2"/>
          <p:cNvSpPr>
            <a:spLocks noGrp="1"/>
          </p:cNvSpPr>
          <p:nvPr>
            <p:ph idx="1"/>
          </p:nvPr>
        </p:nvSpPr>
        <p:spPr/>
        <p:txBody>
          <a:bodyPr/>
          <a:lstStyle/>
          <a:p>
            <a:r>
              <a:rPr lang="it-IT" dirty="0" smtClean="0"/>
              <a:t>Eileen Carey e Lauren </a:t>
            </a:r>
            <a:r>
              <a:rPr lang="it-IT" dirty="0" err="1" smtClean="0"/>
              <a:t>Mosentahal</a:t>
            </a:r>
            <a:r>
              <a:rPr lang="it-IT" dirty="0" smtClean="0"/>
              <a:t> hanno chiamato l’associazione </a:t>
            </a:r>
            <a:r>
              <a:rPr lang="it-IT" i="1" dirty="0" err="1" smtClean="0"/>
              <a:t>Glassbreakers</a:t>
            </a:r>
            <a:r>
              <a:rPr lang="it-IT" dirty="0" smtClean="0"/>
              <a:t> in allusione al proverbiale soffitto di vetro che impedisce l’ascesa al successo delle donne.</a:t>
            </a:r>
          </a:p>
          <a:p>
            <a:r>
              <a:rPr lang="it-IT" dirty="0" smtClean="0"/>
              <a:t>L’azione dell’associazione è</a:t>
            </a:r>
            <a:r>
              <a:rPr lang="it-IT" dirty="0" smtClean="0"/>
              <a:t> </a:t>
            </a:r>
            <a:r>
              <a:rPr lang="it-IT" dirty="0" smtClean="0"/>
              <a:t>rivolta alle </a:t>
            </a:r>
            <a:r>
              <a:rPr lang="it-IT" dirty="0" smtClean="0"/>
              <a:t>aziende, che </a:t>
            </a:r>
            <a:r>
              <a:rPr lang="it-IT" dirty="0" smtClean="0"/>
              <a:t>vogliono conservare e promuovere dipendenti donne, e anche alle singole </a:t>
            </a:r>
            <a:r>
              <a:rPr lang="it-IT" dirty="0" smtClean="0"/>
              <a:t>lavoratrici, </a:t>
            </a:r>
            <a:r>
              <a:rPr lang="it-IT" dirty="0" smtClean="0"/>
              <a:t>perché mette in collegamento obbiettivi di carriera, esperienze lavorative precedenti, competenze e livelli professionali, donne solidali pronte a scambiarsi suggerimenti, contatti e soluzioni.</a:t>
            </a:r>
            <a:endParaRPr lang="it-IT" dirty="0"/>
          </a:p>
        </p:txBody>
      </p:sp>
      <p:sp>
        <p:nvSpPr>
          <p:cNvPr id="5" name="Segnaposto numero diapositiva 4"/>
          <p:cNvSpPr>
            <a:spLocks noGrp="1"/>
          </p:cNvSpPr>
          <p:nvPr>
            <p:ph type="sldNum" sz="quarter" idx="12"/>
          </p:nvPr>
        </p:nvSpPr>
        <p:spPr/>
        <p:txBody>
          <a:bodyPr/>
          <a:lstStyle/>
          <a:p>
            <a:fld id="{D57F1E4F-1CFF-5643-939E-217C01CDF565}" type="slidenum">
              <a:rPr lang="en-US" smtClean="0"/>
              <a:pPr/>
              <a:t>4</a:t>
            </a:fld>
            <a:endParaRPr lang="en-US" dirty="0"/>
          </a:p>
        </p:txBody>
      </p:sp>
    </p:spTree>
    <p:extLst>
      <p:ext uri="{BB962C8B-B14F-4D97-AF65-F5344CB8AC3E}">
        <p14:creationId xmlns:p14="http://schemas.microsoft.com/office/powerpoint/2010/main" xmlns="" val="1165058172"/>
      </p:ext>
    </p:extLst>
  </p:cSld>
  <p:clrMapOvr>
    <a:masterClrMapping/>
  </p:clrMapOvr>
  <mc:AlternateContent xmlns:mc="http://schemas.openxmlformats.org/markup-compatibility/2006">
    <mc:Choice xmlns:p14="http://schemas.microsoft.com/office/powerpoint/2010/main" xmlns="" Requires="p14">
      <p:transition spd="slow" p14:dur="1250">
        <p14:flip dir="r"/>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Ragazze coi </a:t>
            </a:r>
            <a:r>
              <a:rPr lang="it-IT" i="1" u="sng" dirty="0" smtClean="0"/>
              <a:t>superpoteri</a:t>
            </a:r>
            <a:endParaRPr lang="it-IT" i="1" u="sng" dirty="0"/>
          </a:p>
        </p:txBody>
      </p:sp>
      <p:sp>
        <p:nvSpPr>
          <p:cNvPr id="3" name="Segnaposto contenuto 2"/>
          <p:cNvSpPr>
            <a:spLocks noGrp="1"/>
          </p:cNvSpPr>
          <p:nvPr>
            <p:ph idx="1"/>
          </p:nvPr>
        </p:nvSpPr>
        <p:spPr>
          <a:xfrm>
            <a:off x="581192" y="2180496"/>
            <a:ext cx="11029615" cy="3090751"/>
          </a:xfrm>
        </p:spPr>
        <p:txBody>
          <a:bodyPr/>
          <a:lstStyle/>
          <a:p>
            <a:pPr marL="0" indent="0">
              <a:buNone/>
            </a:pPr>
            <a:r>
              <a:rPr lang="it-IT" dirty="0" smtClean="0"/>
              <a:t>Come sarebbe il mondo se le donne detenessero tutto il potere? </a:t>
            </a:r>
          </a:p>
          <a:p>
            <a:pPr marL="0" indent="0">
              <a:buNone/>
            </a:pPr>
            <a:r>
              <a:rPr lang="it-IT" dirty="0" smtClean="0"/>
              <a:t>Nel libro di Naomi </a:t>
            </a:r>
            <a:r>
              <a:rPr lang="it-IT" dirty="0" err="1" smtClean="0"/>
              <a:t>Alderman</a:t>
            </a:r>
            <a:r>
              <a:rPr lang="it-IT" dirty="0" smtClean="0"/>
              <a:t>, </a:t>
            </a:r>
            <a:r>
              <a:rPr lang="it-IT" dirty="0" smtClean="0"/>
              <a:t>«Ragazze </a:t>
            </a:r>
            <a:r>
              <a:rPr lang="it-IT" dirty="0" smtClean="0"/>
              <a:t>elettriche», si parla di un futuro in cui il potere femminile, incarnato da teenager dotate di una super abilità, degenera in violenza verso gli uomini. Tuttavia si presume che in un futuro prossimo le donne riusciranno a raggiungere la parità di genere sotto tutti i punti di vista. Questo dipende anche dalla nuova forma di femminismo che sostiene la libertà delle donne di essere come più desiderano, «riuscendo a cavalcare draghi» come </a:t>
            </a:r>
            <a:r>
              <a:rPr lang="it-IT" dirty="0" err="1" smtClean="0"/>
              <a:t>Daenerys</a:t>
            </a:r>
            <a:r>
              <a:rPr lang="it-IT" dirty="0" smtClean="0"/>
              <a:t>. Il vero problema è che non si ha un vero modello </a:t>
            </a:r>
            <a:r>
              <a:rPr lang="it-IT" dirty="0" smtClean="0"/>
              <a:t>femminile </a:t>
            </a:r>
            <a:r>
              <a:rPr lang="it-IT" dirty="0" smtClean="0"/>
              <a:t>da </a:t>
            </a:r>
            <a:r>
              <a:rPr lang="it-IT" dirty="0" smtClean="0"/>
              <a:t>seguire, spesso </a:t>
            </a:r>
            <a:r>
              <a:rPr lang="it-IT" dirty="0" smtClean="0"/>
              <a:t>a causa </a:t>
            </a:r>
            <a:r>
              <a:rPr lang="it-IT" dirty="0" smtClean="0"/>
              <a:t>di Paesi organizzati ancora </a:t>
            </a:r>
            <a:r>
              <a:rPr lang="it-IT" dirty="0" smtClean="0"/>
              <a:t>su </a:t>
            </a:r>
            <a:r>
              <a:rPr lang="it-IT" dirty="0" smtClean="0"/>
              <a:t>rigide strutture </a:t>
            </a:r>
            <a:r>
              <a:rPr lang="it-IT" dirty="0" smtClean="0"/>
              <a:t>gerarchiche maschili. </a:t>
            </a:r>
          </a:p>
        </p:txBody>
      </p:sp>
      <p:pic>
        <p:nvPicPr>
          <p:cNvPr id="4" name="Immagine 3"/>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9764466" y="4993448"/>
            <a:ext cx="1772875" cy="1287014"/>
          </a:xfrm>
          <a:prstGeom prst="rect">
            <a:avLst/>
          </a:prstGeom>
        </p:spPr>
      </p:pic>
      <p:pic>
        <p:nvPicPr>
          <p:cNvPr id="5" name="Immagine 4"/>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7410537" y="5175487"/>
            <a:ext cx="2574327" cy="1448604"/>
          </a:xfrm>
          <a:prstGeom prst="rect">
            <a:avLst/>
          </a:prstGeom>
        </p:spPr>
      </p:pic>
      <p:pic>
        <p:nvPicPr>
          <p:cNvPr id="6" name="Immagine 5"/>
          <p:cNvPicPr>
            <a:picLocks noChangeAspect="1"/>
          </p:cNvPicPr>
          <p:nvPr/>
        </p:nvPicPr>
        <p:blipFill>
          <a:blip r:embed="rId4">
            <a:extLst>
              <a:ext uri="{28A0092B-C50C-407E-A947-70E740481C1C}">
                <a14:useLocalDpi xmlns:a14="http://schemas.microsoft.com/office/drawing/2010/main" xmlns="" val="0"/>
              </a:ext>
            </a:extLst>
          </a:blip>
          <a:stretch>
            <a:fillRect/>
          </a:stretch>
        </p:blipFill>
        <p:spPr>
          <a:xfrm>
            <a:off x="5883713" y="4993448"/>
            <a:ext cx="1772875" cy="1287014"/>
          </a:xfrm>
          <a:prstGeom prst="rect">
            <a:avLst/>
          </a:prstGeom>
        </p:spPr>
      </p:pic>
      <p:sp>
        <p:nvSpPr>
          <p:cNvPr id="8" name="Segnaposto numero diapositiva 7"/>
          <p:cNvSpPr>
            <a:spLocks noGrp="1"/>
          </p:cNvSpPr>
          <p:nvPr>
            <p:ph type="sldNum" sz="quarter" idx="12"/>
          </p:nvPr>
        </p:nvSpPr>
        <p:spPr/>
        <p:txBody>
          <a:bodyPr/>
          <a:lstStyle/>
          <a:p>
            <a:fld id="{D57F1E4F-1CFF-5643-939E-217C01CDF565}" type="slidenum">
              <a:rPr lang="en-US" smtClean="0"/>
              <a:pPr/>
              <a:t>5</a:t>
            </a:fld>
            <a:endParaRPr lang="en-US" dirty="0"/>
          </a:p>
        </p:txBody>
      </p:sp>
    </p:spTree>
    <p:extLst>
      <p:ext uri="{BB962C8B-B14F-4D97-AF65-F5344CB8AC3E}">
        <p14:creationId xmlns:p14="http://schemas.microsoft.com/office/powerpoint/2010/main" xmlns="" val="1359384309"/>
      </p:ext>
    </p:extLst>
  </p:cSld>
  <p:clrMapOvr>
    <a:masterClrMapping/>
  </p:clrMapOvr>
  <mc:AlternateContent xmlns:mc="http://schemas.openxmlformats.org/markup-compatibility/2006">
    <mc:Choice xmlns:p14="http://schemas.microsoft.com/office/powerpoint/2010/main" xmlns="" Requires="p14">
      <p:transition spd="slow" p14:dur="1250">
        <p14:flip dir="r"/>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t>Che tipo di uomo sarai? </a:t>
            </a:r>
            <a:endParaRPr lang="it-IT" dirty="0"/>
          </a:p>
        </p:txBody>
      </p:sp>
      <p:sp>
        <p:nvSpPr>
          <p:cNvPr id="3" name="Segnaposto contenuto 2"/>
          <p:cNvSpPr>
            <a:spLocks noGrp="1"/>
          </p:cNvSpPr>
          <p:nvPr>
            <p:ph idx="1"/>
          </p:nvPr>
        </p:nvSpPr>
        <p:spPr>
          <a:xfrm>
            <a:off x="581192" y="2180496"/>
            <a:ext cx="11029615" cy="4247198"/>
          </a:xfrm>
        </p:spPr>
        <p:txBody>
          <a:bodyPr>
            <a:normAutofit/>
          </a:bodyPr>
          <a:lstStyle/>
          <a:p>
            <a:pPr marL="0" indent="0">
              <a:buNone/>
            </a:pPr>
            <a:r>
              <a:rPr lang="it-IT" b="1" dirty="0" smtClean="0">
                <a:solidFill>
                  <a:schemeClr val="tx1"/>
                </a:solidFill>
              </a:rPr>
              <a:t>«</a:t>
            </a:r>
            <a:r>
              <a:rPr lang="it-IT" b="1" dirty="0">
                <a:solidFill>
                  <a:schemeClr val="tx1"/>
                </a:solidFill>
              </a:rPr>
              <a:t>G</a:t>
            </a:r>
            <a:r>
              <a:rPr lang="it-IT" b="1" dirty="0" smtClean="0">
                <a:solidFill>
                  <a:schemeClr val="tx1"/>
                </a:solidFill>
              </a:rPr>
              <a:t>reat </a:t>
            </a:r>
            <a:r>
              <a:rPr lang="it-IT" b="1" dirty="0">
                <a:solidFill>
                  <a:schemeClr val="tx1"/>
                </a:solidFill>
              </a:rPr>
              <a:t>M</a:t>
            </a:r>
            <a:r>
              <a:rPr lang="it-IT" b="1" dirty="0" smtClean="0">
                <a:solidFill>
                  <a:schemeClr val="tx1"/>
                </a:solidFill>
              </a:rPr>
              <a:t>en» è un’organizzazione che visita alcune scuole secondarie inglesi, e con workshop di tre </a:t>
            </a:r>
            <a:r>
              <a:rPr lang="it-IT" b="1" dirty="0" smtClean="0">
                <a:solidFill>
                  <a:schemeClr val="tx1"/>
                </a:solidFill>
              </a:rPr>
              <a:t>giorni, </a:t>
            </a:r>
            <a:r>
              <a:rPr lang="it-IT" b="1" dirty="0" smtClean="0">
                <a:solidFill>
                  <a:schemeClr val="tx1"/>
                </a:solidFill>
              </a:rPr>
              <a:t>distribuiti durante l’anno, cerca di sfidare gli stereotipi della mascolinità e creare maschi </a:t>
            </a:r>
            <a:r>
              <a:rPr lang="it-IT" b="1" dirty="0" err="1" smtClean="0">
                <a:solidFill>
                  <a:schemeClr val="tx1"/>
                </a:solidFill>
              </a:rPr>
              <a:t>profemministi</a:t>
            </a:r>
            <a:r>
              <a:rPr lang="it-IT" b="1" dirty="0" smtClean="0">
                <a:solidFill>
                  <a:schemeClr val="tx1"/>
                </a:solidFill>
              </a:rPr>
              <a:t>. Molte altre organizzazioni lo fanno per le ragazze o per tutti e due i sessi, mentre «Great Men» si rivolge a soli ragazzi, tra l’altro anche gli stessi facilitatori sono solo maschi, proprio perché vogliono che i ragazzi siano </a:t>
            </a:r>
            <a:r>
              <a:rPr lang="it-IT" b="1" dirty="0" smtClean="0">
                <a:solidFill>
                  <a:schemeClr val="tx1"/>
                </a:solidFill>
              </a:rPr>
              <a:t>sinceri e </a:t>
            </a:r>
            <a:r>
              <a:rPr lang="it-IT" b="1" dirty="0" smtClean="0">
                <a:solidFill>
                  <a:schemeClr val="tx1"/>
                </a:solidFill>
              </a:rPr>
              <a:t>mostrino anche comportamenti negativi o sessisti che davanti a una </a:t>
            </a:r>
            <a:r>
              <a:rPr lang="it-IT" b="1" dirty="0" smtClean="0">
                <a:solidFill>
                  <a:schemeClr val="tx1"/>
                </a:solidFill>
              </a:rPr>
              <a:t>donna</a:t>
            </a:r>
            <a:r>
              <a:rPr lang="it-IT" b="1" dirty="0" smtClean="0">
                <a:solidFill>
                  <a:schemeClr val="tx1"/>
                </a:solidFill>
              </a:rPr>
              <a:t> </a:t>
            </a:r>
            <a:r>
              <a:rPr lang="it-IT" b="1" dirty="0" smtClean="0">
                <a:solidFill>
                  <a:schemeClr val="tx1"/>
                </a:solidFill>
              </a:rPr>
              <a:t>tenderebbero a nascondere.</a:t>
            </a:r>
            <a:endParaRPr lang="it-IT" b="1" dirty="0">
              <a:solidFill>
                <a:schemeClr val="tx1"/>
              </a:solidFill>
            </a:endParaRPr>
          </a:p>
          <a:p>
            <a:pPr marL="0" indent="0">
              <a:buNone/>
            </a:pPr>
            <a:r>
              <a:rPr lang="it-IT" dirty="0" smtClean="0">
                <a:solidFill>
                  <a:schemeClr val="tx1"/>
                </a:solidFill>
              </a:rPr>
              <a:t>Nell’articolo letto, si parla di una scuola di Londra, la Charter School. </a:t>
            </a:r>
            <a:r>
              <a:rPr lang="it-IT" dirty="0" smtClean="0">
                <a:solidFill>
                  <a:schemeClr val="tx1"/>
                </a:solidFill>
              </a:rPr>
              <a:t> </a:t>
            </a:r>
            <a:r>
              <a:rPr lang="it-IT" dirty="0" smtClean="0">
                <a:solidFill>
                  <a:schemeClr val="tx1"/>
                </a:solidFill>
              </a:rPr>
              <a:t>U</a:t>
            </a:r>
            <a:r>
              <a:rPr lang="it-IT" dirty="0" smtClean="0">
                <a:solidFill>
                  <a:schemeClr val="tx1"/>
                </a:solidFill>
              </a:rPr>
              <a:t>na </a:t>
            </a:r>
            <a:r>
              <a:rPr lang="it-IT" dirty="0" smtClean="0">
                <a:solidFill>
                  <a:schemeClr val="tx1"/>
                </a:solidFill>
              </a:rPr>
              <a:t>mattina i ragazzi di una classe si sono trovati davanti </a:t>
            </a:r>
            <a:r>
              <a:rPr lang="it-IT" dirty="0" smtClean="0">
                <a:solidFill>
                  <a:schemeClr val="tx1"/>
                </a:solidFill>
              </a:rPr>
              <a:t>due </a:t>
            </a:r>
            <a:r>
              <a:rPr lang="it-IT" dirty="0" smtClean="0">
                <a:solidFill>
                  <a:schemeClr val="tx1"/>
                </a:solidFill>
              </a:rPr>
              <a:t>giovani, David </a:t>
            </a:r>
            <a:r>
              <a:rPr lang="it-IT" dirty="0" err="1" smtClean="0">
                <a:solidFill>
                  <a:schemeClr val="tx1"/>
                </a:solidFill>
              </a:rPr>
              <a:t>Brockway</a:t>
            </a:r>
            <a:r>
              <a:rPr lang="it-IT" dirty="0" smtClean="0">
                <a:solidFill>
                  <a:schemeClr val="tx1"/>
                </a:solidFill>
              </a:rPr>
              <a:t> e </a:t>
            </a:r>
            <a:r>
              <a:rPr lang="it-IT" dirty="0" err="1" smtClean="0">
                <a:solidFill>
                  <a:schemeClr val="tx1"/>
                </a:solidFill>
              </a:rPr>
              <a:t>Saaqib</a:t>
            </a:r>
            <a:r>
              <a:rPr lang="it-IT" dirty="0" smtClean="0">
                <a:solidFill>
                  <a:schemeClr val="tx1"/>
                </a:solidFill>
              </a:rPr>
              <a:t> </a:t>
            </a:r>
            <a:r>
              <a:rPr lang="it-IT" dirty="0" err="1" smtClean="0">
                <a:solidFill>
                  <a:schemeClr val="tx1"/>
                </a:solidFill>
              </a:rPr>
              <a:t>Afzal</a:t>
            </a:r>
            <a:r>
              <a:rPr lang="it-IT" dirty="0" smtClean="0">
                <a:solidFill>
                  <a:schemeClr val="tx1"/>
                </a:solidFill>
              </a:rPr>
              <a:t>. David inizia a spiegare ciò che avrebbero fatto in quel primo incontro. Sempre lui dice che le scuole hanno iniziato a chiamarli denunciando difficoltà </a:t>
            </a:r>
            <a:r>
              <a:rPr lang="it-IT" dirty="0" smtClean="0">
                <a:solidFill>
                  <a:schemeClr val="tx1"/>
                </a:solidFill>
              </a:rPr>
              <a:t>dovute a come</a:t>
            </a:r>
            <a:r>
              <a:rPr lang="it-IT" dirty="0" smtClean="0">
                <a:solidFill>
                  <a:schemeClr val="tx1"/>
                </a:solidFill>
              </a:rPr>
              <a:t> </a:t>
            </a:r>
            <a:r>
              <a:rPr lang="it-IT" dirty="0" smtClean="0">
                <a:solidFill>
                  <a:schemeClr val="tx1"/>
                </a:solidFill>
              </a:rPr>
              <a:t>i ragazzi parlavano </a:t>
            </a:r>
            <a:r>
              <a:rPr lang="it-IT" dirty="0" smtClean="0">
                <a:solidFill>
                  <a:schemeClr val="tx1"/>
                </a:solidFill>
              </a:rPr>
              <a:t>e interagivano con </a:t>
            </a:r>
            <a:r>
              <a:rPr lang="it-IT" dirty="0" smtClean="0">
                <a:solidFill>
                  <a:schemeClr val="tx1"/>
                </a:solidFill>
              </a:rPr>
              <a:t>le ragazze. Ma nonostante le belle iniziative </a:t>
            </a:r>
            <a:r>
              <a:rPr lang="it-IT" dirty="0" smtClean="0">
                <a:solidFill>
                  <a:schemeClr val="tx1"/>
                </a:solidFill>
              </a:rPr>
              <a:t>prese</a:t>
            </a:r>
            <a:r>
              <a:rPr lang="it-IT" dirty="0" smtClean="0">
                <a:solidFill>
                  <a:schemeClr val="tx1"/>
                </a:solidFill>
              </a:rPr>
              <a:t> </a:t>
            </a:r>
            <a:r>
              <a:rPr lang="it-IT" dirty="0" smtClean="0">
                <a:solidFill>
                  <a:schemeClr val="tx1"/>
                </a:solidFill>
              </a:rPr>
              <a:t>non cambiava mai nulla, proprio perché i workshop si rivolgevano alle ragazze. Poi, i due facilitatori distribuiscono dei questionari con delle domande (es: E’ importante per un uomo fare sesso ogni volta che vuole? o E’ normale che un uomo picchi un altro uomo?)alle quali i ragazzi devono </a:t>
            </a:r>
            <a:r>
              <a:rPr lang="it-IT" dirty="0" smtClean="0">
                <a:solidFill>
                  <a:schemeClr val="tx1"/>
                </a:solidFill>
              </a:rPr>
              <a:t>rispondere.  </a:t>
            </a:r>
            <a:endParaRPr lang="it-IT" dirty="0" smtClean="0">
              <a:solidFill>
                <a:schemeClr val="tx1"/>
              </a:solidFill>
            </a:endParaRPr>
          </a:p>
        </p:txBody>
      </p:sp>
      <p:sp>
        <p:nvSpPr>
          <p:cNvPr id="5" name="Segnaposto numero diapositiva 4"/>
          <p:cNvSpPr>
            <a:spLocks noGrp="1"/>
          </p:cNvSpPr>
          <p:nvPr>
            <p:ph type="sldNum" sz="quarter" idx="12"/>
          </p:nvPr>
        </p:nvSpPr>
        <p:spPr/>
        <p:txBody>
          <a:bodyPr/>
          <a:lstStyle/>
          <a:p>
            <a:fld id="{D57F1E4F-1CFF-5643-939E-217C01CDF565}" type="slidenum">
              <a:rPr lang="en-US" smtClean="0"/>
              <a:pPr/>
              <a:t>6</a:t>
            </a:fld>
            <a:endParaRPr lang="en-US" dirty="0"/>
          </a:p>
        </p:txBody>
      </p:sp>
    </p:spTree>
    <p:extLst>
      <p:ext uri="{BB962C8B-B14F-4D97-AF65-F5344CB8AC3E}">
        <p14:creationId xmlns:p14="http://schemas.microsoft.com/office/powerpoint/2010/main" xmlns="" val="951159421"/>
      </p:ext>
    </p:extLst>
  </p:cSld>
  <p:clrMapOvr>
    <a:masterClrMapping/>
  </p:clrMapOvr>
  <mc:AlternateContent xmlns:mc="http://schemas.openxmlformats.org/markup-compatibility/2006">
    <mc:Choice xmlns:p14="http://schemas.microsoft.com/office/powerpoint/2010/main" xmlns="" Requires="p14">
      <p:transition spd="slow" p14:dur="1250">
        <p14:flip dir="r"/>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497541" y="1035424"/>
            <a:ext cx="11161059" cy="4247317"/>
          </a:xfrm>
          <a:prstGeom prst="rect">
            <a:avLst/>
          </a:prstGeom>
          <a:noFill/>
        </p:spPr>
        <p:txBody>
          <a:bodyPr wrap="square" rtlCol="0">
            <a:spAutoFit/>
          </a:bodyPr>
          <a:lstStyle/>
          <a:p>
            <a:r>
              <a:rPr lang="it-IT" dirty="0" smtClean="0"/>
              <a:t>Alla fine della sessione faranno di nuovo questo test. </a:t>
            </a:r>
            <a:r>
              <a:rPr lang="it-IT" dirty="0" smtClean="0"/>
              <a:t>Dopodiché si </a:t>
            </a:r>
            <a:r>
              <a:rPr lang="it-IT" dirty="0" smtClean="0"/>
              <a:t>iniziano </a:t>
            </a:r>
            <a:r>
              <a:rPr lang="it-IT" dirty="0" smtClean="0"/>
              <a:t>altre</a:t>
            </a:r>
            <a:r>
              <a:rPr lang="it-IT" dirty="0" smtClean="0"/>
              <a:t> </a:t>
            </a:r>
            <a:r>
              <a:rPr lang="it-IT" dirty="0" smtClean="0"/>
              <a:t>attività: </a:t>
            </a:r>
            <a:r>
              <a:rPr lang="it-IT" dirty="0" smtClean="0"/>
              <a:t>i ragazzi si</a:t>
            </a:r>
            <a:r>
              <a:rPr lang="it-IT" dirty="0" smtClean="0"/>
              <a:t> </a:t>
            </a:r>
            <a:r>
              <a:rPr lang="it-IT" dirty="0" smtClean="0"/>
              <a:t>dividono in due squadre, e si scrive sulla lavagna la parola Uomo, ogni squadra deve scrivere tutto quello che associa a quella parola in pochi minuti. Allo scoccare del cronometro ecco che appaiono: </a:t>
            </a:r>
            <a:r>
              <a:rPr lang="it-IT" b="1" dirty="0" smtClean="0"/>
              <a:t>leader, forte, aggressivo, alto, peloso, piedi grossi</a:t>
            </a:r>
            <a:r>
              <a:rPr lang="it-IT" dirty="0" smtClean="0"/>
              <a:t>…Poi lo si fa con la parola Donna, ora allo scoccare del cronometro si vedono altre parole: </a:t>
            </a:r>
            <a:r>
              <a:rPr lang="it-IT" b="1" dirty="0" smtClean="0"/>
              <a:t>praticamente tutti nomi di organi genitali</a:t>
            </a:r>
            <a:r>
              <a:rPr lang="it-IT" dirty="0" smtClean="0"/>
              <a:t>, qualche aggettivo come </a:t>
            </a:r>
            <a:r>
              <a:rPr lang="it-IT" b="1" dirty="0" smtClean="0"/>
              <a:t>debole, riflessiva </a:t>
            </a:r>
            <a:r>
              <a:rPr lang="it-IT" dirty="0" smtClean="0"/>
              <a:t>e solo una parola che fa incuriosire </a:t>
            </a:r>
            <a:r>
              <a:rPr lang="it-IT" dirty="0" err="1" smtClean="0"/>
              <a:t>Aaaqib</a:t>
            </a:r>
            <a:r>
              <a:rPr lang="it-IT" dirty="0" smtClean="0"/>
              <a:t> </a:t>
            </a:r>
            <a:r>
              <a:rPr lang="it-IT" b="1" dirty="0" smtClean="0"/>
              <a:t>ingiusto</a:t>
            </a:r>
            <a:r>
              <a:rPr lang="it-IT" dirty="0" smtClean="0"/>
              <a:t>. Egli infatti chiede come mai avessero scritto quella parola, un ragazzo risponde dicendo che le donne vengono pagate meno degli uomini pur facendo lo stesso lavoro. David invece interviene chiedendo perché agli uomini erano stati attribuiti aggettivi come leader, forte e alla donna debole...«STEREOTIPI» risponde un ragazzo. </a:t>
            </a:r>
          </a:p>
          <a:p>
            <a:endParaRPr lang="it-IT" dirty="0"/>
          </a:p>
          <a:p>
            <a:r>
              <a:rPr lang="it-IT" dirty="0" smtClean="0"/>
              <a:t>Che cosa significa essere maschio oggi? Fuori dalle scuole imperversa una conversazione globale sulle molestie sessuali e su una cultura maschilista che le promuove. Secondo David e </a:t>
            </a:r>
            <a:r>
              <a:rPr lang="it-IT" dirty="0" err="1" smtClean="0"/>
              <a:t>Saaqib</a:t>
            </a:r>
            <a:r>
              <a:rPr lang="it-IT" dirty="0" smtClean="0"/>
              <a:t>, </a:t>
            </a:r>
            <a:r>
              <a:rPr lang="it-IT" dirty="0" smtClean="0"/>
              <a:t>i ragazzi di tutte le classi sociali e di diversa etnia hanno gli stessi pregiudizi, lo scopo di «Great Men» non è quindi solo combattere gli stereotipi della mascolinità ma anche quello di ridurre la violenza dei maschi tra loro e contro se stessi. Secondo alcune statistiche </a:t>
            </a:r>
            <a:r>
              <a:rPr lang="it-IT" dirty="0" smtClean="0"/>
              <a:t>infatti gli </a:t>
            </a:r>
            <a:r>
              <a:rPr lang="it-IT" dirty="0" smtClean="0"/>
              <a:t>uomini commettono </a:t>
            </a:r>
            <a:r>
              <a:rPr lang="it-IT" b="1" dirty="0" smtClean="0"/>
              <a:t>il </a:t>
            </a:r>
            <a:r>
              <a:rPr lang="it-IT" b="1" dirty="0"/>
              <a:t>90% </a:t>
            </a:r>
            <a:r>
              <a:rPr lang="it-IT" b="1" dirty="0" smtClean="0"/>
              <a:t>dei reati violenti, sono il 94% della popolazione carceraria globale e si suicidano il doppio delle donne. </a:t>
            </a:r>
            <a:endParaRPr lang="it-IT" b="1" dirty="0"/>
          </a:p>
        </p:txBody>
      </p:sp>
      <p:sp>
        <p:nvSpPr>
          <p:cNvPr id="4" name="Segnaposto numero diapositiva 3"/>
          <p:cNvSpPr>
            <a:spLocks noGrp="1"/>
          </p:cNvSpPr>
          <p:nvPr>
            <p:ph type="sldNum" sz="quarter" idx="12"/>
          </p:nvPr>
        </p:nvSpPr>
        <p:spPr/>
        <p:txBody>
          <a:bodyPr/>
          <a:lstStyle/>
          <a:p>
            <a:fld id="{D57F1E4F-1CFF-5643-939E-217C01CDF565}" type="slidenum">
              <a:rPr lang="en-US" smtClean="0"/>
              <a:pPr/>
              <a:t>7</a:t>
            </a:fld>
            <a:endParaRPr lang="en-US" dirty="0"/>
          </a:p>
        </p:txBody>
      </p:sp>
    </p:spTree>
    <p:extLst>
      <p:ext uri="{BB962C8B-B14F-4D97-AF65-F5344CB8AC3E}">
        <p14:creationId xmlns:p14="http://schemas.microsoft.com/office/powerpoint/2010/main" xmlns="" val="1040313995"/>
      </p:ext>
    </p:extLst>
  </p:cSld>
  <p:clrMapOvr>
    <a:masterClrMapping/>
  </p:clrMapOvr>
  <mc:AlternateContent xmlns:mc="http://schemas.openxmlformats.org/markup-compatibility/2006">
    <mc:Choice xmlns:p14="http://schemas.microsoft.com/office/powerpoint/2010/main" xmlns="" Requires="p14">
      <p:transition spd="slow" p14:dur="1250">
        <p14:flip dir="r"/>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484094" y="1129553"/>
            <a:ext cx="11255188" cy="4524315"/>
          </a:xfrm>
          <a:prstGeom prst="rect">
            <a:avLst/>
          </a:prstGeom>
          <a:noFill/>
        </p:spPr>
        <p:txBody>
          <a:bodyPr wrap="square" rtlCol="0">
            <a:spAutoFit/>
          </a:bodyPr>
          <a:lstStyle/>
          <a:p>
            <a:r>
              <a:rPr lang="it-IT" dirty="0" smtClean="0"/>
              <a:t>Ora fanno un’altra attività, </a:t>
            </a:r>
            <a:r>
              <a:rPr lang="it-IT" dirty="0" err="1" smtClean="0"/>
              <a:t>Saaqib</a:t>
            </a:r>
            <a:r>
              <a:rPr lang="it-IT" dirty="0" smtClean="0"/>
              <a:t> attraverso delle domande divide la classe in due gruppi, le domande che fa e che scatenano più critiche sono: «va bene se un uomo colpisce un altro uomo? oppure «piangere per gli uomini è sintomo di debolezza?». Soprattutto la seconda domanda scatena un putiferio, infatti alcuni sostengono che </a:t>
            </a:r>
            <a:r>
              <a:rPr lang="it-IT" b="1" dirty="0" smtClean="0"/>
              <a:t>non lo </a:t>
            </a:r>
            <a:r>
              <a:rPr lang="it-IT" b="1" dirty="0" smtClean="0"/>
              <a:t>farsi ebbero </a:t>
            </a:r>
            <a:r>
              <a:rPr lang="it-IT" b="1" dirty="0" smtClean="0"/>
              <a:t>mai a scuola</a:t>
            </a:r>
            <a:r>
              <a:rPr lang="it-IT" dirty="0" smtClean="0"/>
              <a:t>, altri commentano dicendo che </a:t>
            </a:r>
            <a:r>
              <a:rPr lang="it-IT" b="1" dirty="0" smtClean="0"/>
              <a:t>sì si può piangere quando magari </a:t>
            </a:r>
            <a:r>
              <a:rPr lang="it-IT" b="1" dirty="0" smtClean="0"/>
              <a:t>si salta </a:t>
            </a:r>
            <a:r>
              <a:rPr lang="it-IT" b="1" dirty="0" smtClean="0"/>
              <a:t>la colazione e </a:t>
            </a:r>
            <a:r>
              <a:rPr lang="it-IT" b="1" dirty="0" smtClean="0"/>
              <a:t>ha molta </a:t>
            </a:r>
            <a:r>
              <a:rPr lang="it-IT" b="1" dirty="0" smtClean="0"/>
              <a:t>fame</a:t>
            </a:r>
            <a:r>
              <a:rPr lang="it-IT" dirty="0" smtClean="0"/>
              <a:t>, un ragazzo dice che </a:t>
            </a:r>
            <a:r>
              <a:rPr lang="it-IT" b="1" dirty="0" smtClean="0"/>
              <a:t>si può piangere quando </a:t>
            </a:r>
            <a:r>
              <a:rPr lang="it-IT" b="1" dirty="0" smtClean="0"/>
              <a:t>magari </a:t>
            </a:r>
            <a:r>
              <a:rPr lang="it-IT" b="1" dirty="0" smtClean="0"/>
              <a:t>è morto qualcuno</a:t>
            </a:r>
            <a:r>
              <a:rPr lang="it-IT" dirty="0" smtClean="0"/>
              <a:t>, altrimenti vuol dire che </a:t>
            </a:r>
            <a:r>
              <a:rPr lang="it-IT" b="1" dirty="0" smtClean="0"/>
              <a:t>stai cercando attenzioni</a:t>
            </a:r>
            <a:r>
              <a:rPr lang="it-IT" dirty="0" smtClean="0"/>
              <a:t>. Un altro aggiunge che </a:t>
            </a:r>
            <a:r>
              <a:rPr lang="it-IT" b="1" i="1" dirty="0" smtClean="0"/>
              <a:t>se una ragazza piange riceve 50 abbracci, se è un maschio che piange viene preso in giro perché è uno sfigato. </a:t>
            </a:r>
            <a:r>
              <a:rPr lang="it-IT" dirty="0" smtClean="0"/>
              <a:t>Attraverso questi commenti, i ragazzi toccano un argomento molto importante:</a:t>
            </a:r>
            <a:r>
              <a:rPr lang="it-IT" b="1" dirty="0" smtClean="0"/>
              <a:t> la difficoltà nei maschi a esprimere le emozioni</a:t>
            </a:r>
            <a:r>
              <a:rPr lang="it-IT" dirty="0"/>
              <a:t> </a:t>
            </a:r>
            <a:r>
              <a:rPr lang="it-IT" dirty="0" smtClean="0"/>
              <a:t>(esclusa la rabbia).</a:t>
            </a:r>
          </a:p>
          <a:p>
            <a:endParaRPr lang="it-IT" b="1" i="1" dirty="0"/>
          </a:p>
          <a:p>
            <a:r>
              <a:rPr lang="it-IT" dirty="0" smtClean="0"/>
              <a:t>Si ritorna poi ai «classici» stereotipi, i facilitatori mostrano agli studenti delle pubblicità con il logo coperto: Donna seminuda a gambe aperte </a:t>
            </a:r>
            <a:r>
              <a:rPr lang="it-IT" b="1" dirty="0" smtClean="0"/>
              <a:t>«pubblicità di preservativi» </a:t>
            </a:r>
            <a:r>
              <a:rPr lang="it-IT" dirty="0" smtClean="0"/>
              <a:t>dice uno, e invece è una pubblicità </a:t>
            </a:r>
            <a:r>
              <a:rPr lang="it-IT" dirty="0" smtClean="0"/>
              <a:t>di abbigliamento</a:t>
            </a:r>
            <a:r>
              <a:rPr lang="it-IT" dirty="0" smtClean="0"/>
              <a:t> </a:t>
            </a:r>
            <a:r>
              <a:rPr lang="it-IT" dirty="0" smtClean="0"/>
              <a:t>di American </a:t>
            </a:r>
            <a:r>
              <a:rPr lang="it-IT" dirty="0" err="1" smtClean="0"/>
              <a:t>Apparel</a:t>
            </a:r>
            <a:r>
              <a:rPr lang="it-IT" dirty="0" smtClean="0"/>
              <a:t>. Ma il messaggio è: se comprate vestiti di questa marca farete sesso facilmente. Oppure donne con vestiti attillati in un frigorifero, con la </a:t>
            </a:r>
            <a:r>
              <a:rPr lang="it-IT" dirty="0" smtClean="0"/>
              <a:t>scritta” </a:t>
            </a:r>
            <a:r>
              <a:rPr lang="it-IT" dirty="0" smtClean="0"/>
              <a:t>servite fresche </a:t>
            </a:r>
            <a:r>
              <a:rPr lang="it-IT" dirty="0" smtClean="0"/>
              <a:t>“ </a:t>
            </a:r>
            <a:r>
              <a:rPr lang="it-IT" b="1" dirty="0" smtClean="0"/>
              <a:t>«</a:t>
            </a:r>
            <a:r>
              <a:rPr lang="it-IT" b="1" dirty="0" smtClean="0"/>
              <a:t>le puoi usare e gettare» </a:t>
            </a:r>
            <a:r>
              <a:rPr lang="it-IT" dirty="0" smtClean="0"/>
              <a:t>risponde un altro. David e </a:t>
            </a:r>
            <a:r>
              <a:rPr lang="it-IT" dirty="0" err="1" smtClean="0"/>
              <a:t>Aaqib</a:t>
            </a:r>
            <a:r>
              <a:rPr lang="it-IT" dirty="0" smtClean="0"/>
              <a:t> continuano facendo vedere altre pubblicità, sentendo risposte peggiori. </a:t>
            </a:r>
          </a:p>
          <a:p>
            <a:r>
              <a:rPr lang="it-IT" dirty="0" smtClean="0"/>
              <a:t>David infine dice che l’opinione corrente è che gli uomini siano per natura violenti, ma non è necessario esserlo per sentirsi uomo. </a:t>
            </a:r>
          </a:p>
        </p:txBody>
      </p:sp>
      <p:sp>
        <p:nvSpPr>
          <p:cNvPr id="4" name="Segnaposto numero diapositiva 3"/>
          <p:cNvSpPr>
            <a:spLocks noGrp="1"/>
          </p:cNvSpPr>
          <p:nvPr>
            <p:ph type="sldNum" sz="quarter" idx="12"/>
          </p:nvPr>
        </p:nvSpPr>
        <p:spPr/>
        <p:txBody>
          <a:bodyPr/>
          <a:lstStyle/>
          <a:p>
            <a:fld id="{D57F1E4F-1CFF-5643-939E-217C01CDF565}" type="slidenum">
              <a:rPr lang="en-US" smtClean="0"/>
              <a:pPr/>
              <a:t>8</a:t>
            </a:fld>
            <a:endParaRPr lang="en-US" dirty="0"/>
          </a:p>
        </p:txBody>
      </p:sp>
    </p:spTree>
    <p:extLst>
      <p:ext uri="{BB962C8B-B14F-4D97-AF65-F5344CB8AC3E}">
        <p14:creationId xmlns:p14="http://schemas.microsoft.com/office/powerpoint/2010/main" xmlns="" val="4232921925"/>
      </p:ext>
    </p:extLst>
  </p:cSld>
  <p:clrMapOvr>
    <a:masterClrMapping/>
  </p:clrMapOvr>
  <mc:AlternateContent xmlns:mc="http://schemas.openxmlformats.org/markup-compatibility/2006">
    <mc:Choice xmlns:p14="http://schemas.microsoft.com/office/powerpoint/2010/main" xmlns="" Requires="p14">
      <p:transition spd="slow" p14:dur="1250">
        <p14:flip dir="r"/>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457200" y="1071563"/>
            <a:ext cx="11287125" cy="1754326"/>
          </a:xfrm>
          <a:prstGeom prst="rect">
            <a:avLst/>
          </a:prstGeom>
          <a:noFill/>
        </p:spPr>
        <p:txBody>
          <a:bodyPr wrap="square" rtlCol="0">
            <a:spAutoFit/>
          </a:bodyPr>
          <a:lstStyle/>
          <a:p>
            <a:r>
              <a:rPr lang="it-IT" dirty="0"/>
              <a:t>A</a:t>
            </a:r>
            <a:r>
              <a:rPr lang="it-IT" dirty="0" smtClean="0"/>
              <a:t>lla fine del workshop i ragazzi compilano nuovamente i questionari iniziali . Alcune risposte sono cambiate, ma i facilitatori non si illudono: gli stereotipi di genere non si combattono in tre ore, ma hanno lasciato a questi ragazzi «</a:t>
            </a:r>
            <a:r>
              <a:rPr lang="it-IT" dirty="0" err="1" smtClean="0"/>
              <a:t>food</a:t>
            </a:r>
            <a:r>
              <a:rPr lang="it-IT" dirty="0" smtClean="0"/>
              <a:t> for </a:t>
            </a:r>
            <a:r>
              <a:rPr lang="it-IT" dirty="0" err="1" smtClean="0"/>
              <a:t>thought</a:t>
            </a:r>
            <a:r>
              <a:rPr lang="it-IT" dirty="0" smtClean="0"/>
              <a:t>» cibo per pensare. Quando torneranno potranno capire se qualcosa è veramente cambiato.</a:t>
            </a:r>
          </a:p>
          <a:p>
            <a:endParaRPr lang="it-IT" dirty="0" smtClean="0"/>
          </a:p>
          <a:p>
            <a:endParaRPr lang="it-IT" dirty="0" smtClean="0"/>
          </a:p>
        </p:txBody>
      </p:sp>
      <p:pic>
        <p:nvPicPr>
          <p:cNvPr id="3" name="Immagine 2"/>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4301476" y="4647651"/>
            <a:ext cx="3028950" cy="1514475"/>
          </a:xfrm>
          <a:prstGeom prst="rect">
            <a:avLst/>
          </a:prstGeom>
        </p:spPr>
      </p:pic>
      <p:pic>
        <p:nvPicPr>
          <p:cNvPr id="6" name="Immagine 5"/>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7330426" y="3792901"/>
            <a:ext cx="4413899" cy="2369225"/>
          </a:xfrm>
          <a:prstGeom prst="rect">
            <a:avLst/>
          </a:prstGeom>
        </p:spPr>
      </p:pic>
      <p:sp>
        <p:nvSpPr>
          <p:cNvPr id="8" name="Segnaposto numero diapositiva 7"/>
          <p:cNvSpPr>
            <a:spLocks noGrp="1"/>
          </p:cNvSpPr>
          <p:nvPr>
            <p:ph type="sldNum" sz="quarter" idx="12"/>
          </p:nvPr>
        </p:nvSpPr>
        <p:spPr/>
        <p:txBody>
          <a:bodyPr/>
          <a:lstStyle/>
          <a:p>
            <a:fld id="{D57F1E4F-1CFF-5643-939E-217C01CDF565}" type="slidenum">
              <a:rPr lang="en-US" smtClean="0"/>
              <a:pPr/>
              <a:t>9</a:t>
            </a:fld>
            <a:endParaRPr lang="en-US" dirty="0"/>
          </a:p>
        </p:txBody>
      </p:sp>
    </p:spTree>
    <p:extLst>
      <p:ext uri="{BB962C8B-B14F-4D97-AF65-F5344CB8AC3E}">
        <p14:creationId xmlns:p14="http://schemas.microsoft.com/office/powerpoint/2010/main" xmlns="" val="2038803157"/>
      </p:ext>
    </p:extLst>
  </p:cSld>
  <p:clrMapOvr>
    <a:masterClrMapping/>
  </p:clrMapOvr>
  <mc:AlternateContent xmlns:mc="http://schemas.openxmlformats.org/markup-compatibility/2006">
    <mc:Choice xmlns:p14="http://schemas.microsoft.com/office/powerpoint/2010/main" xmlns="" Requires="p14">
      <p:transition spd="slow" p14:dur="1250">
        <p14:flip dir="r"/>
      </p:transition>
    </mc:Choice>
    <mc:Fallback>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Dividendi">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Dividend" id="{9697A71B-4AB7-4A1A-BD5B-BB2D22835B57}" vid="{C21699FF-00E4-43C8-BBCC-D7E5536C3717}"/>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TM03457464[[fn=Dividendi]]</Template>
  <TotalTime>545</TotalTime>
  <Words>1691</Words>
  <Application>Microsoft Office PowerPoint</Application>
  <PresentationFormat>Personalizzato</PresentationFormat>
  <Paragraphs>48</Paragraphs>
  <Slides>11</Slides>
  <Notes>1</Notes>
  <HiddenSlides>0</HiddenSlides>
  <MMClips>0</MMClips>
  <ScaleCrop>false</ScaleCrop>
  <HeadingPairs>
    <vt:vector size="4" baseType="variant">
      <vt:variant>
        <vt:lpstr>Tema</vt:lpstr>
      </vt:variant>
      <vt:variant>
        <vt:i4>1</vt:i4>
      </vt:variant>
      <vt:variant>
        <vt:lpstr>Titoli diapositive</vt:lpstr>
      </vt:variant>
      <vt:variant>
        <vt:i4>11</vt:i4>
      </vt:variant>
    </vt:vector>
  </HeadingPairs>
  <TitlesOfParts>
    <vt:vector size="12" baseType="lpstr">
      <vt:lpstr>Dividendi</vt:lpstr>
      <vt:lpstr>No Agli stereotipi!</vt:lpstr>
      <vt:lpstr>Qui lavora solo lei...</vt:lpstr>
      <vt:lpstr>«Macho valley»</vt:lpstr>
      <vt:lpstr>glassbrEakers</vt:lpstr>
      <vt:lpstr>Ragazze coi superpoteri</vt:lpstr>
      <vt:lpstr>Che tipo di uomo sarai? </vt:lpstr>
      <vt:lpstr>Diapositiva 7</vt:lpstr>
      <vt:lpstr>Diapositiva 8</vt:lpstr>
      <vt:lpstr>Diapositiva 9</vt:lpstr>
      <vt:lpstr>L’educazione delle ragazze</vt:lpstr>
      <vt:lpstr>Diapositiva 11</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Agli stereotipi!</dc:title>
  <dc:creator>Utente</dc:creator>
  <cp:lastModifiedBy>Maria Teresa</cp:lastModifiedBy>
  <cp:revision>56</cp:revision>
  <dcterms:created xsi:type="dcterms:W3CDTF">2018-01-24T15:14:56Z</dcterms:created>
  <dcterms:modified xsi:type="dcterms:W3CDTF">2018-05-14T08:59:13Z</dcterms:modified>
</cp:coreProperties>
</file>