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7559675" cy="106918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9" d="100"/>
          <a:sy n="79" d="100"/>
        </p:scale>
        <p:origin x="-1260" y="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" name="Immagine 33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5" name="Immagine 34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it-IT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Fai clic per modificare il formato del testo del titolo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Fai clic per modificare il formato del testo della struttura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Secondo livello struttura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Terzo livello struttura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Quarto livello struttura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livello struttura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Sesto livello struttura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ohchr.org/EN/UDHR/Documents/UDHR_Translations/itn.pdf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ustomShape 1"/>
          <p:cNvSpPr/>
          <p:nvPr/>
        </p:nvSpPr>
        <p:spPr>
          <a:xfrm>
            <a:off x="468360" y="259920"/>
            <a:ext cx="8227800" cy="114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3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LA DICHIARAZIONE DEI DIRITTI DELL’UOMO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CustomShape 2"/>
          <p:cNvSpPr/>
          <p:nvPr/>
        </p:nvSpPr>
        <p:spPr>
          <a:xfrm>
            <a:off x="457200" y="1413000"/>
            <a:ext cx="8227800" cy="525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8" name="Immagine 37"/>
          <p:cNvPicPr/>
          <p:nvPr/>
        </p:nvPicPr>
        <p:blipFill>
          <a:blip r:embed="rId3"/>
          <a:stretch/>
        </p:blipFill>
        <p:spPr>
          <a:xfrm>
            <a:off x="1539000" y="2304000"/>
            <a:ext cx="6164280" cy="2895120"/>
          </a:xfrm>
          <a:prstGeom prst="rect">
            <a:avLst/>
          </a:prstGeom>
          <a:ln>
            <a:noFill/>
          </a:ln>
        </p:spPr>
      </p:pic>
      <p:sp>
        <p:nvSpPr>
          <p:cNvPr id="39" name="CustomShape 3"/>
          <p:cNvSpPr/>
          <p:nvPr/>
        </p:nvSpPr>
        <p:spPr>
          <a:xfrm>
            <a:off x="4014720" y="5875200"/>
            <a:ext cx="2591280" cy="260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it-IT" sz="1200" b="0" u="sng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  <a:hlinkClick r:id="rId4"/>
              </a:rPr>
              <a:t>http://www.ohchr.org/EN/UDHR/Documents/UDHR_Translations/itn.pdf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CustomShape 4"/>
          <p:cNvSpPr/>
          <p:nvPr/>
        </p:nvSpPr>
        <p:spPr>
          <a:xfrm>
            <a:off x="2598480" y="5904000"/>
            <a:ext cx="1432800" cy="289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it-IT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Testo completo: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ustomShape 1"/>
          <p:cNvSpPr/>
          <p:nvPr/>
        </p:nvSpPr>
        <p:spPr>
          <a:xfrm>
            <a:off x="457200" y="274320"/>
            <a:ext cx="8227800" cy="114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it-IT" sz="4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ARTICOLI 22-28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CustomShape 2"/>
          <p:cNvSpPr/>
          <p:nvPr/>
        </p:nvSpPr>
        <p:spPr>
          <a:xfrm>
            <a:off x="864000" y="2160000"/>
            <a:ext cx="7415280" cy="2997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it-IT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ahnschrift Light"/>
                <a:ea typeface="Arial"/>
              </a:rPr>
              <a:t>Dall'articolo 22 al 28 si affermano 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it-IT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ahnschrift Light"/>
                <a:ea typeface="Arial"/>
              </a:rPr>
              <a:t>-i principi e i limiti dell'uso legittimo della forza, 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it-IT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ahnschrift Light"/>
                <a:ea typeface="Arial"/>
              </a:rPr>
              <a:t>-il diritto attivo e passivo alla difesa in tribunale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it-IT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ahnschrift Light"/>
                <a:ea typeface="Arial"/>
              </a:rPr>
              <a:t>-il principio di legalità della pena, le limitazioni all'estradizione dei cittadini,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it-IT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ahnschrift Light"/>
                <a:ea typeface="Arial"/>
              </a:rPr>
              <a:t> 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it-IT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ahnschrift Light"/>
                <a:ea typeface="Arial"/>
              </a:rPr>
              <a:t>-il principio di personalità nella responsabilità penale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it-IT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ahnschrift Light"/>
                <a:ea typeface="Arial"/>
              </a:rPr>
              <a:t>-il principio della presunzione di non colpevolezza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it-IT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ahnschrift Light"/>
                <a:ea typeface="Arial"/>
              </a:rPr>
              <a:t>-il principio di umanità e rieducatività della pena e l'esclusione della pena di morte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it-IT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ahnschrift Light"/>
                <a:ea typeface="Arial"/>
              </a:rPr>
              <a:t>-infine la previsione della responsabilità individuale del dipendente e funzionari pubblici e organicamente estesa all'intero apparato.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CustomShape 1"/>
          <p:cNvSpPr/>
          <p:nvPr/>
        </p:nvSpPr>
        <p:spPr>
          <a:xfrm>
            <a:off x="457200" y="274320"/>
            <a:ext cx="8227800" cy="114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it-IT" sz="4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ARTICOLI 32-34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CustomShape 2"/>
          <p:cNvSpPr/>
          <p:nvPr/>
        </p:nvSpPr>
        <p:spPr>
          <a:xfrm>
            <a:off x="864720" y="1415520"/>
            <a:ext cx="7415280" cy="2997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it-IT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ahnschrift Light"/>
                <a:ea typeface="DejaVu Sans"/>
              </a:rPr>
              <a:t>-L'articolo 32 della Costituzione afferma che la Repubblica tutela la </a:t>
            </a:r>
            <a:r>
              <a:rPr lang="it-IT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ahnschrift Light"/>
                <a:ea typeface="DejaVu Sans"/>
              </a:rPr>
              <a:t>salute</a:t>
            </a:r>
            <a:r>
              <a:rPr lang="it-IT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ahnschrift Light"/>
                <a:ea typeface="DejaVu Sans"/>
              </a:rPr>
              <a:t> come fondamentale diritto dell'individuo e, inoltre, che "nessuno può essere obbligato a un determinato trattamento sanitario se non per disposizione di legge" e che la legge "non può in nessun caso violare i limiti imposti dal rispetto della persona umana".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it-IT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ahnschrift Light"/>
                <a:ea typeface="DejaVu Sans"/>
              </a:rPr>
              <a:t>- il 33 e il 34, affermano che l'arte e la scienza sono libere e libero ne è l'insegnamento; inoltre la scuola deve essere è aperta a tutti.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9" name="Immagine 68"/>
          <p:cNvPicPr/>
          <p:nvPr/>
        </p:nvPicPr>
        <p:blipFill>
          <a:blip r:embed="rId3"/>
          <a:stretch/>
        </p:blipFill>
        <p:spPr>
          <a:xfrm>
            <a:off x="2592000" y="3554280"/>
            <a:ext cx="4242960" cy="2709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CustomShape 1"/>
          <p:cNvSpPr/>
          <p:nvPr/>
        </p:nvSpPr>
        <p:spPr>
          <a:xfrm>
            <a:off x="457200" y="274320"/>
            <a:ext cx="8227800" cy="114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it-IT" sz="4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ARTICOLI 35-47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CustomShape 2"/>
          <p:cNvSpPr/>
          <p:nvPr/>
        </p:nvSpPr>
        <p:spPr>
          <a:xfrm>
            <a:off x="864000" y="2160000"/>
            <a:ext cx="4104000" cy="360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it-IT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ahnschrift Light"/>
                <a:ea typeface="DejaVu Sans"/>
              </a:rPr>
              <a:t>Gli articoli dal 35 al 47 assicurano: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it-IT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ahnschrift Light"/>
                <a:ea typeface="DejaVu Sans"/>
              </a:rPr>
              <a:t>-la tutela del lavoro e la libertà di emigrazione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it-IT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ahnschrift Light"/>
                <a:ea typeface="DejaVu Sans"/>
              </a:rPr>
              <a:t>- il diritto al giusto salario,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it-IT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ahnschrift Light"/>
                <a:ea typeface="DejaVu Sans"/>
              </a:rPr>
              <a:t>- la durata massima della giornata lavorativa,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it-IT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ahnschrift Light"/>
                <a:ea typeface="DejaVu Sans"/>
              </a:rPr>
              <a:t>- il diritto al riposo settimanale, 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TextShape 3"/>
          <p:cNvSpPr txBox="1"/>
          <p:nvPr/>
        </p:nvSpPr>
        <p:spPr>
          <a:xfrm>
            <a:off x="4752000" y="2160000"/>
            <a:ext cx="3600000" cy="2997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it-IT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ahnschrift Light"/>
                <a:ea typeface="DejaVu Sans"/>
              </a:rPr>
              <a:t>-la libertà di organizzazione sindacale, </a:t>
            </a:r>
            <a:endParaRPr lang="it-IT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Bahnschrift Light"/>
            </a:endParaRPr>
          </a:p>
          <a:p>
            <a:endParaRPr lang="it-IT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Bahnschrift Light"/>
            </a:endParaRPr>
          </a:p>
          <a:p>
            <a:r>
              <a:rPr lang="it-IT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ahnschrift Light"/>
                <a:ea typeface="DejaVu Sans"/>
              </a:rPr>
              <a:t>-il diritto di sciopero, </a:t>
            </a:r>
            <a:endParaRPr lang="it-IT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Bahnschrift Light"/>
            </a:endParaRPr>
          </a:p>
          <a:p>
            <a:endParaRPr lang="it-IT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Bahnschrift Light"/>
            </a:endParaRPr>
          </a:p>
          <a:p>
            <a:r>
              <a:rPr lang="it-IT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ahnschrift Light"/>
                <a:ea typeface="DejaVu Sans"/>
              </a:rPr>
              <a:t>-la libertà di iniziativa economica e i suoi limiti</a:t>
            </a:r>
            <a:endParaRPr lang="it-IT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Bahnschrift Light"/>
            </a:endParaRPr>
          </a:p>
          <a:p>
            <a:endParaRPr lang="it-IT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Bahnschrift Light"/>
            </a:endParaRPr>
          </a:p>
          <a:p>
            <a:r>
              <a:rPr lang="it-IT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ahnschrift Light"/>
                <a:ea typeface="DejaVu Sans"/>
              </a:rPr>
              <a:t>-la proprietà pubblica e privata,</a:t>
            </a:r>
            <a:endParaRPr lang="it-IT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Bahnschrift Light"/>
            </a:endParaRPr>
          </a:p>
          <a:p>
            <a:endParaRPr lang="it-IT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Bahnschrift Light"/>
            </a:endParaRPr>
          </a:p>
          <a:p>
            <a:r>
              <a:rPr lang="it-IT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ahnschrift Light"/>
                <a:ea typeface="DejaVu Sans"/>
              </a:rPr>
              <a:t>-la collaborazione tra i lavoratori ed il risparmio</a:t>
            </a:r>
            <a:endParaRPr lang="it-IT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Bahnschrift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468360" y="259920"/>
            <a:ext cx="8227800" cy="114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" name="CustomShape 2"/>
          <p:cNvSpPr/>
          <p:nvPr/>
        </p:nvSpPr>
        <p:spPr>
          <a:xfrm>
            <a:off x="504000" y="621720"/>
            <a:ext cx="8207280" cy="2768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it-IT" sz="1600" b="0" strike="noStrike" spc="-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Bahnschrift Light"/>
                <a:ea typeface="Arial"/>
              </a:rPr>
              <a:t>-La Dichiarazione universale dei diritti umani è un documento sui diritti individuali, firmato a Parigi il 10 dicembre 1948.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it-IT" sz="1600" b="0" strike="noStrike" spc="-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Bahnschrift Light"/>
                <a:ea typeface="Arial"/>
              </a:rPr>
              <a:t>-Creata dagli alleati in risposta agli importanti danni subiti durante la seconda guerra mondiale.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it-IT" sz="1600" b="0" strike="noStrike" spc="-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Bahnschrift Light"/>
                <a:ea typeface="Arial"/>
              </a:rPr>
              <a:t>-Fa parte dei documenti alla base delle Nazioni Unite.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it-IT" sz="1600" b="0" strike="noStrike" spc="-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Bahnschrift Light"/>
                <a:ea typeface="Arial"/>
              </a:rPr>
              <a:t>-La Dichiarazione dei Diritti Umani è un codice etico di importanza storica fondamentale: è stato infatti il primo documento a sancire universalmente (cioè in ogni epoca storica e in ogni parte del mondo) i diritti che spettano all'essere umano.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3" name="Immagine 42"/>
          <p:cNvPicPr/>
          <p:nvPr/>
        </p:nvPicPr>
        <p:blipFill>
          <a:blip r:embed="rId3"/>
          <a:srcRect t="11549" b="12643"/>
          <a:stretch/>
        </p:blipFill>
        <p:spPr>
          <a:xfrm>
            <a:off x="1512000" y="3744000"/>
            <a:ext cx="6075720" cy="2590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1"/>
          <p:cNvSpPr/>
          <p:nvPr/>
        </p:nvSpPr>
        <p:spPr>
          <a:xfrm>
            <a:off x="457200" y="274320"/>
            <a:ext cx="8227800" cy="114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it-IT" sz="4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DOCUMENTI ANTECEDENTI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CustomShape 2"/>
          <p:cNvSpPr/>
          <p:nvPr/>
        </p:nvSpPr>
        <p:spPr>
          <a:xfrm>
            <a:off x="864000" y="1584000"/>
            <a:ext cx="7487280" cy="207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ahnschrift Light"/>
                <a:ea typeface="DejaVu Sans"/>
              </a:rPr>
              <a:t>-Bill of rights (1689)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ahnschrift Light"/>
                <a:ea typeface="DejaVu Sans"/>
              </a:rPr>
              <a:t>-Dichiarazione d’indipendenza degli Stati Uniti </a:t>
            </a:r>
            <a:r>
              <a:rPr lang="it-IT" sz="1300" b="0" strike="noStrike" spc="-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Bahnschrift Light"/>
                <a:ea typeface="Arial"/>
              </a:rPr>
              <a:t>(</a:t>
            </a:r>
            <a:r>
              <a:rPr lang="it-IT" sz="1600" b="0" strike="noStrike" spc="-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Bahnschrift Light"/>
                <a:ea typeface="Arial"/>
              </a:rPr>
              <a:t>1776</a:t>
            </a:r>
            <a:r>
              <a:rPr lang="it-IT" sz="1300" b="0" strike="noStrike" spc="-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Bahnschrift Light"/>
                <a:ea typeface="Arial"/>
              </a:rPr>
              <a:t>)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it-IT" sz="1600" b="0" strike="noStrike" spc="-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Bahnschrift Light"/>
                <a:ea typeface="Arial"/>
              </a:rPr>
              <a:t>-Dichiarazione dei diritti dell’uomo e del cittadino (rivoluzione francese, 1789)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it-IT" sz="1600" b="0" strike="noStrike" spc="-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Bahnschrift Light"/>
                <a:ea typeface="Arial"/>
              </a:rPr>
              <a:t>- i Quattordici punti (del presidente Woodrow Wilson, 1918) e i pilastri delle Quattro Libertà enunciati da Franklin Delano Roosevelt nella Carta Atlantica del 1941.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6" name="Immagine 45"/>
          <p:cNvPicPr/>
          <p:nvPr/>
        </p:nvPicPr>
        <p:blipFill>
          <a:blip r:embed="rId3"/>
          <a:stretch/>
        </p:blipFill>
        <p:spPr>
          <a:xfrm>
            <a:off x="2592000" y="3888000"/>
            <a:ext cx="3887280" cy="2591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457200" y="274320"/>
            <a:ext cx="8227800" cy="114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it-IT" sz="4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COMPOSIZIONE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CustomShape 2"/>
          <p:cNvSpPr/>
          <p:nvPr/>
        </p:nvSpPr>
        <p:spPr>
          <a:xfrm>
            <a:off x="864000" y="2160000"/>
            <a:ext cx="7415280" cy="2997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it-IT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ahnschrift Light"/>
                <a:ea typeface="DejaVu Sans"/>
              </a:rPr>
              <a:t>-Preambolo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it-IT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ahnschrift Light"/>
                <a:ea typeface="DejaVu Sans"/>
              </a:rPr>
              <a:t>-30 articoli </a:t>
            </a:r>
            <a:r>
              <a:rPr lang="it-IT" sz="1600" b="0" strike="noStrike" spc="-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Bahnschrift Light"/>
                <a:ea typeface="Arial"/>
              </a:rPr>
              <a:t> che sanciscono i diritti individuali, civili, politici, economici, sociali, culturali di ogni individuo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it-IT" sz="1600" b="0" strike="noStrike" spc="-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Bahnschrift Light"/>
                <a:ea typeface="Arial"/>
              </a:rPr>
              <a:t>I diritti dell'individuo vanno quindi suddivisi in due grandi aree: 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it-IT" sz="1600" b="0" strike="noStrike" spc="-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Bahnschrift Light"/>
                <a:ea typeface="Arial"/>
              </a:rPr>
              <a:t>-i diritti civili e politici 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it-IT" sz="1600" b="0" strike="noStrike" spc="-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Bahnschrift Light"/>
                <a:ea typeface="Arial"/>
              </a:rPr>
              <a:t>-i diritti economici, sociali e culturali.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ustomShape 1"/>
          <p:cNvSpPr/>
          <p:nvPr/>
        </p:nvSpPr>
        <p:spPr>
          <a:xfrm>
            <a:off x="457200" y="274320"/>
            <a:ext cx="8227800" cy="114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it-IT" sz="4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COMPOSIZIONE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CustomShape 2"/>
          <p:cNvSpPr/>
          <p:nvPr/>
        </p:nvSpPr>
        <p:spPr>
          <a:xfrm>
            <a:off x="936000" y="1459440"/>
            <a:ext cx="7271280" cy="4404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it-IT" sz="1600" b="0" strike="noStrike" spc="-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Bahnschrift Light"/>
                <a:ea typeface="Arial"/>
              </a:rPr>
              <a:t>La Dichiarazione può essere suddivisa in 7 argomenti: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it-IT" sz="1600" b="0" strike="noStrike" spc="-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Bahnschrift Light"/>
                <a:ea typeface="Arial"/>
              </a:rPr>
              <a:t>-il preambolo enuncia le cause storiche e sociali che hanno portato alla necessità della stesura della Dichiarazione;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it-IT" sz="1600" b="0" strike="noStrike" spc="-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Bahnschrift Light"/>
                <a:ea typeface="Arial"/>
              </a:rPr>
              <a:t>-gli articoli 1-2 stabiliscono i concetti basilari di libertà ed eguaglianza 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it-IT" sz="1600" b="0" strike="noStrike" spc="-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Bahnschrift Light"/>
                <a:ea typeface="Arial"/>
              </a:rPr>
              <a:t>-gli articoli 3-11 stabiliscono altri diritti individuali;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it-IT" sz="1600" b="0" strike="noStrike" spc="-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Bahnschrift Light"/>
                <a:ea typeface="Arial"/>
              </a:rPr>
              <a:t>-gli articoli 12-17 stabiliscono i diritti dell'individuo nei confronti della comunità;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it-IT" sz="1300" b="0" strike="noStrike" spc="-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Bahnschrift Light"/>
                <a:ea typeface="Arial"/>
              </a:rPr>
              <a:t> 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it-IT" sz="1600" b="0" strike="noStrike" spc="-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Bahnschrift Light"/>
                <a:ea typeface="Arial"/>
              </a:rPr>
              <a:t>-gli articoli 18-21 sanciscono le cosiddette "libertà costituzionali";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it-IT" sz="1600" b="0" strike="noStrike" spc="-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Bahnschrift Light"/>
                <a:ea typeface="Arial"/>
              </a:rPr>
              <a:t>-gli articoli 22-27 sanciscono i diritti economici, sociali e culturali dell'individuo;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it-IT" sz="1600" b="0" strike="noStrike" spc="-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Bahnschrift Light"/>
                <a:ea typeface="Arial"/>
              </a:rPr>
              <a:t>-i conclusivi articoli 28-30 stabiliscono le modalità di utilizzo di questi diritti, gli ambiti in cui non possono essere applicati, e che essi non possono essere ritorti contro l'individuo.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CustomShape 1"/>
          <p:cNvSpPr/>
          <p:nvPr/>
        </p:nvSpPr>
        <p:spPr>
          <a:xfrm>
            <a:off x="457200" y="274320"/>
            <a:ext cx="8227800" cy="114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it-IT" sz="4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L’INCONTRO CON </a:t>
            </a:r>
            <a:r>
              <a:rPr lang="it-IT" sz="4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UN DETENUTO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CustomShape 2"/>
          <p:cNvSpPr/>
          <p:nvPr/>
        </p:nvSpPr>
        <p:spPr>
          <a:xfrm>
            <a:off x="936000" y="1459440"/>
            <a:ext cx="7271280" cy="4404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" name="CustomShape 3"/>
          <p:cNvSpPr/>
          <p:nvPr/>
        </p:nvSpPr>
        <p:spPr>
          <a:xfrm>
            <a:off x="1080000" y="1761120"/>
            <a:ext cx="6911640" cy="2270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it-IT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ahnschrift Light"/>
              </a:rPr>
              <a:t>-Secondo il racconto </a:t>
            </a:r>
            <a:r>
              <a:rPr lang="it-IT" sz="1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ahnschrift Light"/>
              </a:rPr>
              <a:t>del detenuto </a:t>
            </a:r>
            <a:r>
              <a:rPr lang="it-IT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ahnschrift Light"/>
              </a:rPr>
              <a:t>parte dei diritti dell’uomo non venivano rispettati in alcuni delle carceri italiane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it-IT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ahnschrift Light"/>
              </a:rPr>
              <a:t>-Importante il suo trasferimento nel carcere di Bollate, un ambiente il rispetto </a:t>
            </a:r>
            <a:r>
              <a:rPr lang="it-IT" sz="1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ahnschrift Light"/>
              </a:rPr>
              <a:t>per la persona </a:t>
            </a:r>
            <a:r>
              <a:rPr lang="it-IT" sz="1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ahnschrift Light"/>
              </a:rPr>
              <a:t>non </a:t>
            </a:r>
            <a:r>
              <a:rPr lang="it-IT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ahnschrift Light"/>
              </a:rPr>
              <a:t>è mai venuto meno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it-IT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ahnschrift Light"/>
              </a:rPr>
              <a:t>-A Bollate, mentre scontava la propria pena, egli ha potuto partecipare a diverse iniziative che lo avrebbero aiutato a: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4" name="Immagine 53"/>
          <p:cNvPicPr/>
          <p:nvPr/>
        </p:nvPicPr>
        <p:blipFill>
          <a:blip r:embed="rId3"/>
          <a:stretch/>
        </p:blipFill>
        <p:spPr>
          <a:xfrm>
            <a:off x="5111640" y="4211640"/>
            <a:ext cx="3095640" cy="2062080"/>
          </a:xfrm>
          <a:prstGeom prst="rect">
            <a:avLst/>
          </a:prstGeom>
          <a:ln>
            <a:noFill/>
          </a:ln>
        </p:spPr>
      </p:pic>
      <p:sp>
        <p:nvSpPr>
          <p:cNvPr id="55" name="CustomShape 4"/>
          <p:cNvSpPr/>
          <p:nvPr/>
        </p:nvSpPr>
        <p:spPr>
          <a:xfrm>
            <a:off x="1080360" y="3982680"/>
            <a:ext cx="4031640" cy="1881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it-IT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ahnschrift Light"/>
              </a:rPr>
              <a:t>-Integrarsi dopo aver scontato la pena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it-IT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ahnschrift Light"/>
              </a:rPr>
              <a:t>-Ottenere una formazione, utile a trovare un lavoro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it-IT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ahnschrift Light"/>
              </a:rPr>
              <a:t>-Mantenersi in forma fisicamente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CustomShape 1"/>
          <p:cNvSpPr/>
          <p:nvPr/>
        </p:nvSpPr>
        <p:spPr>
          <a:xfrm>
            <a:off x="457200" y="274320"/>
            <a:ext cx="8227800" cy="114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it-IT" sz="4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 DIRITTI DEI DETENUTI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CustomShape 2"/>
          <p:cNvSpPr/>
          <p:nvPr/>
        </p:nvSpPr>
        <p:spPr>
          <a:xfrm>
            <a:off x="936000" y="1459440"/>
            <a:ext cx="7271280" cy="4404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it-IT" sz="1600" b="0" strike="noStrike" spc="-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Bahnschrift Light"/>
                <a:ea typeface="Arial"/>
              </a:rPr>
              <a:t>-Diritto alle relazioni familiari ed affettive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it-IT" sz="1600" b="0" strike="noStrike" spc="-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Bahnschrift Light"/>
                <a:ea typeface="Arial"/>
              </a:rPr>
              <a:t>-Diritto alla salute, che comprende: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it-IT" sz="1600" b="0" strike="noStrike" spc="-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Bahnschrift Light"/>
                <a:ea typeface="Arial"/>
              </a:rPr>
              <a:t>	-un servizio medico e un servizio farmaceutico 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it-IT" sz="1600" b="0" strike="noStrike" spc="-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Bahnschrift Light"/>
                <a:ea typeface="Arial"/>
              </a:rPr>
              <a:t>	-almeno uno specialista in psichiatria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it-IT" sz="1600" b="0" strike="noStrike" spc="-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Bahnschrift Light"/>
                <a:ea typeface="Arial"/>
              </a:rPr>
              <a:t>	-il trasferimento in ospedali civili o in altri luoghi esterni di cura dei 		   condannati che necessitino di cure non effettuabili in istituto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it-IT" sz="1600" b="0" strike="noStrike" spc="-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Bahnschrift Light"/>
                <a:ea typeface="Arial"/>
              </a:rPr>
              <a:t>-Diritto allo studio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it-IT" sz="1600" b="0" strike="noStrike" spc="-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Bahnschrift Light"/>
                <a:ea typeface="Arial"/>
              </a:rPr>
              <a:t>-Diritto al culto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8" name="Immagine 57"/>
          <p:cNvPicPr/>
          <p:nvPr/>
        </p:nvPicPr>
        <p:blipFill>
          <a:blip r:embed="rId3"/>
          <a:stretch/>
        </p:blipFill>
        <p:spPr>
          <a:xfrm>
            <a:off x="1921680" y="4473000"/>
            <a:ext cx="5421960" cy="1864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CustomShape 1"/>
          <p:cNvSpPr/>
          <p:nvPr/>
        </p:nvSpPr>
        <p:spPr>
          <a:xfrm>
            <a:off x="457200" y="442440"/>
            <a:ext cx="8227800" cy="114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it-IT" sz="4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DIRITTI DEI CITTADINI NELLA COSTITUZIONE ITALIANA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CustomShape 2"/>
          <p:cNvSpPr/>
          <p:nvPr/>
        </p:nvSpPr>
        <p:spPr>
          <a:xfrm>
            <a:off x="864000" y="2160000"/>
            <a:ext cx="7415280" cy="2997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" name="CustomShape 3"/>
          <p:cNvSpPr/>
          <p:nvPr/>
        </p:nvSpPr>
        <p:spPr>
          <a:xfrm>
            <a:off x="1008000" y="3888000"/>
            <a:ext cx="7199640" cy="2270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it-IT" sz="1600" b="0" strike="noStrike" spc="-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Bahnschrift Light"/>
                <a:ea typeface="Arial"/>
              </a:rPr>
              <a:t>Gli articoli dal 13 al 16 sono dedicati alle libertà individuali, in cui si afferma 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it-IT" sz="1600" b="0" strike="noStrike" spc="-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Bahnschrift Light"/>
                <a:ea typeface="Arial"/>
              </a:rPr>
              <a:t>-che la libertà è un valore sacro e quindi inviolabile, 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it-IT" sz="1600" b="0" strike="noStrike" spc="-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Bahnschrift Light"/>
                <a:ea typeface="Arial"/>
              </a:rPr>
              <a:t>-che il domicilio è inviolabile , 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it-IT" sz="1600" b="0" strike="noStrike" spc="-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Bahnschrift Light"/>
                <a:ea typeface="Arial"/>
              </a:rPr>
              <a:t>-che la corrispondenza è libera e segreta , 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it-IT" sz="1600" b="0" strike="noStrike" spc="-1">
                <a:solidFill>
                  <a:srgbClr val="00000A"/>
                </a:solidFill>
                <a:uFill>
                  <a:solidFill>
                    <a:srgbClr val="FFFFFF"/>
                  </a:solidFill>
                </a:uFill>
                <a:latin typeface="Bahnschrift Light"/>
                <a:ea typeface="Arial"/>
              </a:rPr>
              <a:t>-che ogni cittadino può soggiornare e circolare liberamente nel Paese.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2" name="Immagine 61"/>
          <p:cNvPicPr/>
          <p:nvPr/>
        </p:nvPicPr>
        <p:blipFill>
          <a:blip r:embed="rId3"/>
          <a:stretch/>
        </p:blipFill>
        <p:spPr>
          <a:xfrm>
            <a:off x="2874600" y="1800000"/>
            <a:ext cx="3461040" cy="1903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CustomShape 1"/>
          <p:cNvSpPr/>
          <p:nvPr/>
        </p:nvSpPr>
        <p:spPr>
          <a:xfrm>
            <a:off x="457200" y="274320"/>
            <a:ext cx="8227800" cy="114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it-IT" sz="4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LIBERTA’ COLLETTIVE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CustomShape 2"/>
          <p:cNvSpPr/>
          <p:nvPr/>
        </p:nvSpPr>
        <p:spPr>
          <a:xfrm>
            <a:off x="864000" y="2160000"/>
            <a:ext cx="7415280" cy="2997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ahnschrift Light"/>
                <a:ea typeface="Arial"/>
              </a:rPr>
              <a:t>Le libertà collettive, affermate dagli articoli dal 17 al 21, garantiscono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ahnschrift Light"/>
                <a:ea typeface="Arial"/>
              </a:rPr>
              <a:t> 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ahnschrift Light"/>
                <a:ea typeface="Arial"/>
              </a:rPr>
              <a:t>-che i cittadini italiani hanno il diritto di riunirsi in luoghi pubblici (con obbligo di preavviso all'autorità di pubblica sicurezza), privati e aperti al pubblico, e di associarsi liberamente, 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ahnschrift Light"/>
                <a:ea typeface="Arial"/>
              </a:rPr>
              <a:t>-che le associazioni che hanno uno scopo comune non devono andare contro il principio democratico e del codice penale, 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ahnschrift Light"/>
                <a:ea typeface="Arial"/>
              </a:rPr>
              <a:t>-che ogni persona ha il diritto di professare liberamente il proprio credo, 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ahnschrift Light"/>
                <a:ea typeface="Arial"/>
              </a:rPr>
              <a:t>-che ogni individuo è libero di professare il proprio pensiero, con la parola, con lo scritto e con ogni altro mezzo di comunicazione.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448</TotalTime>
  <Words>885</Words>
  <Application>Microsoft Office PowerPoint</Application>
  <PresentationFormat>Presentazione su schermo (4:3)</PresentationFormat>
  <Paragraphs>130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(205 a.C.)</dc:title>
  <dc:creator>PC</dc:creator>
  <cp:lastModifiedBy>Emilio Mondani</cp:lastModifiedBy>
  <cp:revision>12</cp:revision>
  <dcterms:created xsi:type="dcterms:W3CDTF">2017-11-22T16:00:37Z</dcterms:created>
  <dcterms:modified xsi:type="dcterms:W3CDTF">2018-06-13T09:53:49Z</dcterms:modified>
  <dc:language>it-IT</dc:language>
</cp:coreProperties>
</file>