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14" r:id="rId2"/>
    <p:sldId id="315" r:id="rId3"/>
    <p:sldId id="316" r:id="rId4"/>
    <p:sldId id="256" r:id="rId5"/>
    <p:sldId id="266" r:id="rId6"/>
    <p:sldId id="328" r:id="rId7"/>
    <p:sldId id="329" r:id="rId8"/>
    <p:sldId id="331" r:id="rId9"/>
    <p:sldId id="333" r:id="rId10"/>
    <p:sldId id="332" r:id="rId11"/>
    <p:sldId id="334" r:id="rId12"/>
    <p:sldId id="335" r:id="rId13"/>
    <p:sldId id="336" r:id="rId14"/>
    <p:sldId id="337" r:id="rId15"/>
    <p:sldId id="338" r:id="rId16"/>
    <p:sldId id="339" r:id="rId17"/>
    <p:sldId id="341" r:id="rId18"/>
    <p:sldId id="367" r:id="rId19"/>
    <p:sldId id="342" r:id="rId20"/>
    <p:sldId id="360" r:id="rId21"/>
    <p:sldId id="343" r:id="rId22"/>
    <p:sldId id="361" r:id="rId23"/>
    <p:sldId id="344" r:id="rId24"/>
    <p:sldId id="345" r:id="rId25"/>
    <p:sldId id="346" r:id="rId26"/>
    <p:sldId id="362" r:id="rId27"/>
    <p:sldId id="323" r:id="rId28"/>
    <p:sldId id="318" r:id="rId29"/>
    <p:sldId id="365" r:id="rId30"/>
    <p:sldId id="366" r:id="rId31"/>
    <p:sldId id="347" r:id="rId32"/>
    <p:sldId id="356" r:id="rId33"/>
    <p:sldId id="357" r:id="rId34"/>
    <p:sldId id="358" r:id="rId35"/>
    <p:sldId id="348" r:id="rId36"/>
    <p:sldId id="350" r:id="rId37"/>
    <p:sldId id="353" r:id="rId38"/>
    <p:sldId id="349" r:id="rId39"/>
    <p:sldId id="351" r:id="rId40"/>
    <p:sldId id="352" r:id="rId41"/>
    <p:sldId id="354" r:id="rId42"/>
    <p:sldId id="359" r:id="rId43"/>
    <p:sldId id="368" r:id="rId44"/>
    <p:sldId id="364"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88126" autoAdjust="0"/>
  </p:normalViewPr>
  <p:slideViewPr>
    <p:cSldViewPr snapToGrid="0">
      <p:cViewPr varScale="1">
        <p:scale>
          <a:sx n="63" d="100"/>
          <a:sy n="63" d="100"/>
        </p:scale>
        <p:origin x="37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615F6C-910D-4510-88D1-988366AABFD2}" type="datetimeFigureOut">
              <a:rPr lang="it-IT" smtClean="0"/>
              <a:t>19/02/2020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AA609-64BF-4EC9-9675-A7F86CEDC15E}" type="slidenum">
              <a:rPr lang="it-IT" smtClean="0"/>
              <a:t>‹N›</a:t>
            </a:fld>
            <a:endParaRPr lang="it-IT"/>
          </a:p>
        </p:txBody>
      </p:sp>
    </p:spTree>
    <p:extLst>
      <p:ext uri="{BB962C8B-B14F-4D97-AF65-F5344CB8AC3E}">
        <p14:creationId xmlns:p14="http://schemas.microsoft.com/office/powerpoint/2010/main" val="4213542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t.wikipedia.org/wiki/Vettore_di_Poynting"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it.wikipedia.org/wiki/Frequenza" TargetMode="External"/><Relationship Id="rId4" Type="http://schemas.openxmlformats.org/officeDocument/2006/relationships/hyperlink" Target="https://it.wikipedia.org/wiki/Orologio_atomico"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it.wikipedia.org/wiki/Asia_orientale" TargetMode="External"/><Relationship Id="rId13" Type="http://schemas.openxmlformats.org/officeDocument/2006/relationships/hyperlink" Target="https://it.wikipedia.org/wiki/Atacama_Large_Millimeter_Array#cite_note-7" TargetMode="External"/><Relationship Id="rId3" Type="http://schemas.openxmlformats.org/officeDocument/2006/relationships/hyperlink" Target="https://it.wikipedia.org/wiki/Array" TargetMode="External"/><Relationship Id="rId7" Type="http://schemas.openxmlformats.org/officeDocument/2006/relationships/hyperlink" Target="https://it.wikipedia.org/wiki/Nord_America" TargetMode="External"/><Relationship Id="rId12" Type="http://schemas.openxmlformats.org/officeDocument/2006/relationships/hyperlink" Target="https://it.wikipedia.org/wiki/Atacama_Large_Millimeter_Array#cite_note-6"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it.wikipedia.org/wiki/Europa" TargetMode="External"/><Relationship Id="rId11" Type="http://schemas.openxmlformats.org/officeDocument/2006/relationships/hyperlink" Target="https://it.wikipedia.org/wiki/Nuovo_Messico" TargetMode="External"/><Relationship Id="rId5" Type="http://schemas.openxmlformats.org/officeDocument/2006/relationships/hyperlink" Target="https://it.wikipedia.org/wiki/Lunghezza_d%27onda" TargetMode="External"/><Relationship Id="rId10" Type="http://schemas.openxmlformats.org/officeDocument/2006/relationships/hyperlink" Target="https://it.wikipedia.org/wiki/Very_Large_Array" TargetMode="External"/><Relationship Id="rId4" Type="http://schemas.openxmlformats.org/officeDocument/2006/relationships/hyperlink" Target="https://it.wikipedia.org/wiki/Radiotelescopi" TargetMode="External"/><Relationship Id="rId9" Type="http://schemas.openxmlformats.org/officeDocument/2006/relationships/hyperlink" Target="https://it.wikipedia.org/wiki/Repubblica_del_Cil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t.wikipedia.org/wiki/Radiosorgent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it.wikipedia.org/wiki/Orologio_atomico"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stweb.it/internet/spettro-elettromagnetico-bande-di-frequenza-delle-telecomunicazion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pitzer.caltech.edu/"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it.wikipedia.org/wiki/Sistema_di_riferimento" TargetMode="External"/><Relationship Id="rId13" Type="http://schemas.openxmlformats.org/officeDocument/2006/relationships/hyperlink" Target="https://it.wikipedia.org/wiki/Aeroplano" TargetMode="External"/><Relationship Id="rId18" Type="http://schemas.openxmlformats.org/officeDocument/2006/relationships/hyperlink" Target="https://it.wikipedia.org/wiki/1934" TargetMode="External"/><Relationship Id="rId26" Type="http://schemas.openxmlformats.org/officeDocument/2006/relationships/hyperlink" Target="https://it.wikipedia.org/wiki/Telefono_cellulare#cite_note-4" TargetMode="External"/><Relationship Id="rId39" Type="http://schemas.openxmlformats.org/officeDocument/2006/relationships/hyperlink" Target="https://it.wikipedia.org/wiki/Frequenza" TargetMode="External"/><Relationship Id="rId3" Type="http://schemas.openxmlformats.org/officeDocument/2006/relationships/hyperlink" Target="https://it.wikipedia.org/wiki/Nikola_Tesla" TargetMode="External"/><Relationship Id="rId21" Type="http://schemas.openxmlformats.org/officeDocument/2006/relationships/hyperlink" Target="https://it.wikipedia.org/wiki/Corrado_Mantoni" TargetMode="External"/><Relationship Id="rId34" Type="http://schemas.openxmlformats.org/officeDocument/2006/relationships/hyperlink" Target="https://it.wikipedia.org/wiki/Metro" TargetMode="External"/><Relationship Id="rId42" Type="http://schemas.openxmlformats.org/officeDocument/2006/relationships/hyperlink" Target="https://it.wikipedia.org/wiki/Sole" TargetMode="External"/><Relationship Id="rId47" Type="http://schemas.openxmlformats.org/officeDocument/2006/relationships/hyperlink" Target="https://it.wikipedia.org/wiki/New_York_Times" TargetMode="External"/><Relationship Id="rId7" Type="http://schemas.openxmlformats.org/officeDocument/2006/relationships/hyperlink" Target="https://it.wikipedia.org/wiki/Radio_(mass_media)#cite_note-2" TargetMode="External"/><Relationship Id="rId12" Type="http://schemas.openxmlformats.org/officeDocument/2006/relationships/hyperlink" Target="https://it.wikipedia.org/wiki/Velocit%C3%A0" TargetMode="External"/><Relationship Id="rId17" Type="http://schemas.openxmlformats.org/officeDocument/2006/relationships/hyperlink" Target="https://it.wikipedia.org/wiki/Controllo_del_traffico_aereo" TargetMode="External"/><Relationship Id="rId25" Type="http://schemas.openxmlformats.org/officeDocument/2006/relationships/hyperlink" Target="https://it.wikipedia.org/wiki/anni_1950" TargetMode="External"/><Relationship Id="rId33" Type="http://schemas.openxmlformats.org/officeDocument/2006/relationships/hyperlink" Target="https://it.wikipedia.org/wiki/Lunghezza_d%27onda" TargetMode="External"/><Relationship Id="rId38" Type="http://schemas.openxmlformats.org/officeDocument/2006/relationships/hyperlink" Target="https://it.wikipedia.org/wiki/Antenna" TargetMode="External"/><Relationship Id="rId46" Type="http://schemas.openxmlformats.org/officeDocument/2006/relationships/hyperlink" Target="https://it.wikipedia.org/wiki/Sagittario_(astronomia)" TargetMode="External"/><Relationship Id="rId2" Type="http://schemas.openxmlformats.org/officeDocument/2006/relationships/slide" Target="../slides/slide5.xml"/><Relationship Id="rId16" Type="http://schemas.openxmlformats.org/officeDocument/2006/relationships/hyperlink" Target="https://it.wikipedia.org/wiki/Meteorologia" TargetMode="External"/><Relationship Id="rId20" Type="http://schemas.openxmlformats.org/officeDocument/2006/relationships/hyperlink" Target="https://it.wikipedia.org/wiki/Triennale_di_Milano" TargetMode="External"/><Relationship Id="rId29" Type="http://schemas.openxmlformats.org/officeDocument/2006/relationships/hyperlink" Target="https://it.wikipedia.org/wiki/Galateo_(costume)" TargetMode="External"/><Relationship Id="rId41" Type="http://schemas.openxmlformats.org/officeDocument/2006/relationships/hyperlink" Target="https://it.wikipedia.org/wiki/Hertz" TargetMode="External"/><Relationship Id="rId1" Type="http://schemas.openxmlformats.org/officeDocument/2006/relationships/notesMaster" Target="../notesMasters/notesMaster1.xml"/><Relationship Id="rId6" Type="http://schemas.openxmlformats.org/officeDocument/2006/relationships/hyperlink" Target="https://it.wikipedia.org/wiki/Missouri" TargetMode="External"/><Relationship Id="rId11" Type="http://schemas.openxmlformats.org/officeDocument/2006/relationships/hyperlink" Target="https://it.wikipedia.org/wiki/Azimuth" TargetMode="External"/><Relationship Id="rId24" Type="http://schemas.openxmlformats.org/officeDocument/2006/relationships/hyperlink" Target="https://it.wikiversity.org/wiki/RAI" TargetMode="External"/><Relationship Id="rId32" Type="http://schemas.openxmlformats.org/officeDocument/2006/relationships/hyperlink" Target="https://it.wikipedia.org/wiki/Onde_corte" TargetMode="External"/><Relationship Id="rId37" Type="http://schemas.openxmlformats.org/officeDocument/2006/relationships/hyperlink" Target="https://it.wikipedia.org/w/index.php?title=Disturbo_atmosferico&amp;action=edit&amp;redlink=1" TargetMode="External"/><Relationship Id="rId40" Type="http://schemas.openxmlformats.org/officeDocument/2006/relationships/hyperlink" Target="https://it.wikipedia.org/wiki/Mega" TargetMode="External"/><Relationship Id="rId45" Type="http://schemas.openxmlformats.org/officeDocument/2006/relationships/hyperlink" Target="https://it.wikipedia.org/wiki/Costellazione" TargetMode="External"/><Relationship Id="rId5" Type="http://schemas.openxmlformats.org/officeDocument/2006/relationships/hyperlink" Target="https://it.wikipedia.org/wiki/Saint_Louis" TargetMode="External"/><Relationship Id="rId15" Type="http://schemas.openxmlformats.org/officeDocument/2006/relationships/hyperlink" Target="https://it.wikipedia.org/wiki/Veicolo" TargetMode="External"/><Relationship Id="rId23" Type="http://schemas.openxmlformats.org/officeDocument/2006/relationships/hyperlink" Target="https://it.wikipedia.org/wiki/1954" TargetMode="External"/><Relationship Id="rId28" Type="http://schemas.openxmlformats.org/officeDocument/2006/relationships/hyperlink" Target="https://it.wikipedia.org/wiki/Status_symbol" TargetMode="External"/><Relationship Id="rId36" Type="http://schemas.openxmlformats.org/officeDocument/2006/relationships/hyperlink" Target="https://it.wikipedia.org/wiki/Rumore" TargetMode="External"/><Relationship Id="rId10" Type="http://schemas.openxmlformats.org/officeDocument/2006/relationships/hyperlink" Target="https://it.wikipedia.org/wiki/Coordinate_geografiche" TargetMode="External"/><Relationship Id="rId19" Type="http://schemas.openxmlformats.org/officeDocument/2006/relationships/hyperlink" Target="https://it.wikipedia.org/wiki/1949" TargetMode="External"/><Relationship Id="rId31" Type="http://schemas.openxmlformats.org/officeDocument/2006/relationships/hyperlink" Target="https://it.wikipedia.org/w/index.php?title=Bell_Telephone&amp;action=edit&amp;redlink=1" TargetMode="External"/><Relationship Id="rId44" Type="http://schemas.openxmlformats.org/officeDocument/2006/relationships/hyperlink" Target="https://it.wikipedia.org/wiki/Sistema_solare" TargetMode="External"/><Relationship Id="rId4" Type="http://schemas.openxmlformats.org/officeDocument/2006/relationships/hyperlink" Target="https://it.wikipedia.org/wiki/1893" TargetMode="External"/><Relationship Id="rId9" Type="http://schemas.openxmlformats.org/officeDocument/2006/relationships/hyperlink" Target="https://it.wikipedia.org/wiki/Posizione" TargetMode="External"/><Relationship Id="rId14" Type="http://schemas.openxmlformats.org/officeDocument/2006/relationships/hyperlink" Target="https://it.wikipedia.org/wiki/Nave" TargetMode="External"/><Relationship Id="rId22" Type="http://schemas.openxmlformats.org/officeDocument/2006/relationships/hyperlink" Target="https://it.wikipedia.org/wiki/3_gennaio" TargetMode="External"/><Relationship Id="rId27" Type="http://schemas.openxmlformats.org/officeDocument/2006/relationships/hyperlink" Target="https://it.wikipedia.org/wiki/Anni_1990" TargetMode="External"/><Relationship Id="rId30" Type="http://schemas.openxmlformats.org/officeDocument/2006/relationships/hyperlink" Target="https://it.wikipedia.org/wiki/1928" TargetMode="External"/><Relationship Id="rId35" Type="http://schemas.openxmlformats.org/officeDocument/2006/relationships/hyperlink" Target="https://it.wikipedia.org/w/index.php?title=Radio_telefono&amp;action=edit&amp;redlink=1" TargetMode="External"/><Relationship Id="rId43" Type="http://schemas.openxmlformats.org/officeDocument/2006/relationships/hyperlink" Target="https://it.wikipedia.org/wiki/Giorno_siderale" TargetMode="External"/><Relationship Id="rId48" Type="http://schemas.openxmlformats.org/officeDocument/2006/relationships/hyperlink" Target="https://it.wikipedia.org/wiki/1933"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rao.edu/vla/"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stcsi.edu/" TargetMode="External"/><Relationship Id="rId5" Type="http://schemas.openxmlformats.org/officeDocument/2006/relationships/hyperlink" Target="http://chandra.harvard.edu/pub.html" TargetMode="External"/><Relationship Id="rId4" Type="http://schemas.openxmlformats.org/officeDocument/2006/relationships/hyperlink" Target="http://sim.jpl.nasa.gov/interferometry/index.html"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it.wikipedia.org/wiki/Stella_di_neutroni" TargetMode="External"/><Relationship Id="rId3" Type="http://schemas.openxmlformats.org/officeDocument/2006/relationships/hyperlink" Target="https://it.wikipedia.org/wiki/Astrofisica" TargetMode="External"/><Relationship Id="rId7" Type="http://schemas.openxmlformats.org/officeDocument/2006/relationships/hyperlink" Target="https://it.wikipedia.org/wiki/Extraterrestre"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it.wikipedia.org/wiki/Pulsar" TargetMode="External"/><Relationship Id="rId5" Type="http://schemas.openxmlformats.org/officeDocument/2006/relationships/hyperlink" Target="https://it.wikipedia.org/wiki/Antony_Hewish" TargetMode="External"/><Relationship Id="rId4" Type="http://schemas.openxmlformats.org/officeDocument/2006/relationships/hyperlink" Target="https://it.wikipedia.org/wiki/Regno_Unito" TargetMode="Externa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it.wikipedia.org/wiki/1781" TargetMode="External"/><Relationship Id="rId13" Type="http://schemas.openxmlformats.org/officeDocument/2006/relationships/hyperlink" Target="https://it.wikipedia.org/wiki/Sole" TargetMode="External"/><Relationship Id="rId18" Type="http://schemas.openxmlformats.org/officeDocument/2006/relationships/hyperlink" Target="https://it.wikipedia.org/wiki/Buco_nero" TargetMode="External"/><Relationship Id="rId26" Type="http://schemas.openxmlformats.org/officeDocument/2006/relationships/hyperlink" Target="https://it.wikipedia.org/wiki/Ultravioletto" TargetMode="External"/><Relationship Id="rId3" Type="http://schemas.openxmlformats.org/officeDocument/2006/relationships/hyperlink" Target="https://it.wikipedia.org/wiki/Catalogo_di_Messier" TargetMode="External"/><Relationship Id="rId21" Type="http://schemas.openxmlformats.org/officeDocument/2006/relationships/hyperlink" Target="https://it.wikipedia.org/wiki/Raggi_gamma" TargetMode="External"/><Relationship Id="rId34" Type="http://schemas.openxmlformats.org/officeDocument/2006/relationships/hyperlink" Target="https://it.wikipedia.org/wiki/Velocit%C3%A0_superluminale" TargetMode="External"/><Relationship Id="rId7" Type="http://schemas.openxmlformats.org/officeDocument/2006/relationships/hyperlink" Target="https://it.wikipedia.org/wiki/Charles_Messier" TargetMode="External"/><Relationship Id="rId12" Type="http://schemas.openxmlformats.org/officeDocument/2006/relationships/hyperlink" Target="https://it.wikipedia.org/wiki/M87_(buco_nero)" TargetMode="External"/><Relationship Id="rId17" Type="http://schemas.openxmlformats.org/officeDocument/2006/relationships/hyperlink" Target="https://it.wikipedia.org/wiki/Galassia_Virgo_A#cite_note-7" TargetMode="External"/><Relationship Id="rId25" Type="http://schemas.openxmlformats.org/officeDocument/2006/relationships/hyperlink" Target="https://it.wikipedia.org/wiki/Lunghezza_d%27onda" TargetMode="External"/><Relationship Id="rId33" Type="http://schemas.openxmlformats.org/officeDocument/2006/relationships/hyperlink" Target="https://it.wikipedia.org/wiki/1999" TargetMode="External"/><Relationship Id="rId38" Type="http://schemas.openxmlformats.org/officeDocument/2006/relationships/hyperlink" Target="https://it.wikipedia.org/wiki/Galassia_attiva" TargetMode="External"/><Relationship Id="rId2" Type="http://schemas.openxmlformats.org/officeDocument/2006/relationships/slide" Target="../slides/slide42.xml"/><Relationship Id="rId16" Type="http://schemas.openxmlformats.org/officeDocument/2006/relationships/hyperlink" Target="https://it.wikipedia.org/wiki/Lick_Observatory" TargetMode="External"/><Relationship Id="rId20" Type="http://schemas.openxmlformats.org/officeDocument/2006/relationships/hyperlink" Target="https://it.wikipedia.org/wiki/Raggi_X" TargetMode="External"/><Relationship Id="rId29" Type="http://schemas.openxmlformats.org/officeDocument/2006/relationships/hyperlink" Target="https://it.wikipedia.org/wiki/Elettrone" TargetMode="External"/><Relationship Id="rId1" Type="http://schemas.openxmlformats.org/officeDocument/2006/relationships/notesMaster" Target="../notesMasters/notesMaster1.xml"/><Relationship Id="rId6" Type="http://schemas.openxmlformats.org/officeDocument/2006/relationships/hyperlink" Target="https://it.wikipedia.org/wiki/Vergine_(costellazione)" TargetMode="External"/><Relationship Id="rId11" Type="http://schemas.openxmlformats.org/officeDocument/2006/relationships/hyperlink" Target="https://it.wikipedia.org/wiki/Buco_nero_supermassiccio" TargetMode="External"/><Relationship Id="rId24" Type="http://schemas.openxmlformats.org/officeDocument/2006/relationships/hyperlink" Target="https://it.wikipedia.org/wiki/Osservatorio_di_Monte_Palomar" TargetMode="External"/><Relationship Id="rId32" Type="http://schemas.openxmlformats.org/officeDocument/2006/relationships/hyperlink" Target="https://it.wikipedia.org/wiki/Telescopio_Spaziale_Hubble" TargetMode="External"/><Relationship Id="rId37" Type="http://schemas.openxmlformats.org/officeDocument/2006/relationships/hyperlink" Target="https://it.wikipedia.org/wiki/Oggetto_BL_Lacertae" TargetMode="External"/><Relationship Id="rId5" Type="http://schemas.openxmlformats.org/officeDocument/2006/relationships/hyperlink" Target="https://it.wikipedia.org/wiki/Galassia_ellittica" TargetMode="External"/><Relationship Id="rId15" Type="http://schemas.openxmlformats.org/officeDocument/2006/relationships/hyperlink" Target="https://it.wikipedia.org/wiki/Heber_Curtis" TargetMode="External"/><Relationship Id="rId23" Type="http://schemas.openxmlformats.org/officeDocument/2006/relationships/hyperlink" Target="https://it.wikipedia.org/wiki/Galassia_Virgo_A#cite_note-NuOr-4" TargetMode="External"/><Relationship Id="rId28" Type="http://schemas.openxmlformats.org/officeDocument/2006/relationships/hyperlink" Target="https://it.wikipedia.org/wiki/Sincrotrone" TargetMode="External"/><Relationship Id="rId36" Type="http://schemas.openxmlformats.org/officeDocument/2006/relationships/hyperlink" Target="https://it.wikipedia.org/wiki/Quasar" TargetMode="External"/><Relationship Id="rId10" Type="http://schemas.openxmlformats.org/officeDocument/2006/relationships/hyperlink" Target="https://it.wikipedia.org/wiki/Terra" TargetMode="External"/><Relationship Id="rId19" Type="http://schemas.openxmlformats.org/officeDocument/2006/relationships/hyperlink" Target="https://it.wikipedia.org/wiki/Onda_radio" TargetMode="External"/><Relationship Id="rId31" Type="http://schemas.openxmlformats.org/officeDocument/2006/relationships/hyperlink" Target="https://it.wikipedia.org/wiki/Campo_magnetico" TargetMode="External"/><Relationship Id="rId4" Type="http://schemas.openxmlformats.org/officeDocument/2006/relationships/hyperlink" Target="https://it.wikipedia.org/wiki/New_General_Catalogue" TargetMode="External"/><Relationship Id="rId9" Type="http://schemas.openxmlformats.org/officeDocument/2006/relationships/hyperlink" Target="https://it.wikipedia.org/wiki/Ammasso_della_Vergine" TargetMode="External"/><Relationship Id="rId14" Type="http://schemas.openxmlformats.org/officeDocument/2006/relationships/hyperlink" Target="https://it.wikipedia.org/wiki/1918" TargetMode="External"/><Relationship Id="rId22" Type="http://schemas.openxmlformats.org/officeDocument/2006/relationships/hyperlink" Target="https://it.wikipedia.org/wiki/Radiogalassia" TargetMode="External"/><Relationship Id="rId27" Type="http://schemas.openxmlformats.org/officeDocument/2006/relationships/hyperlink" Target="https://it.wikipedia.org/wiki/Onde_radio" TargetMode="External"/><Relationship Id="rId30" Type="http://schemas.openxmlformats.org/officeDocument/2006/relationships/hyperlink" Target="https://it.wikipedia.org/wiki/Velocit%C3%A0_della_luce" TargetMode="External"/><Relationship Id="rId35" Type="http://schemas.openxmlformats.org/officeDocument/2006/relationships/hyperlink" Target="https://it.wikipedia.org/wiki/Getto_relativistico"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it.wikipedia.org/wiki/Large_Synoptic_Survey_Telescope" TargetMode="External"/><Relationship Id="rId3" Type="http://schemas.openxmlformats.org/officeDocument/2006/relationships/hyperlink" Target="https://it.wikipedia.org/wiki/Uragano_Irma" TargetMode="External"/><Relationship Id="rId7" Type="http://schemas.openxmlformats.org/officeDocument/2006/relationships/hyperlink" Target="https://it.wikipedia.org/wiki/Radiotelescopio_di_Arecibo#cite_note-4"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it.wikipedia.org/wiki/National_Science_Foundation" TargetMode="External"/><Relationship Id="rId5" Type="http://schemas.openxmlformats.org/officeDocument/2006/relationships/hyperlink" Target="https://it.wikipedia.org/wiki/Radiotelescopio_di_Arecibo#cite_note-3" TargetMode="External"/><Relationship Id="rId4" Type="http://schemas.openxmlformats.org/officeDocument/2006/relationships/hyperlink" Target="https://it.wikipedia.org/wiki/Radiotelescopio_di_Arecibo#cite_note-2" TargetMode="External"/><Relationship Id="rId9" Type="http://schemas.openxmlformats.org/officeDocument/2006/relationships/hyperlink" Target="https://it.wikipedia.org/wiki/Radiotelescopio_di_Arecibo#cite_note-5"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it.wikipedia.org/wiki/Parabola_(geometria)" TargetMode="External"/><Relationship Id="rId3" Type="http://schemas.openxmlformats.org/officeDocument/2006/relationships/hyperlink" Target="https://it.wikipedia.org/wiki/2011" TargetMode="External"/><Relationship Id="rId7" Type="http://schemas.openxmlformats.org/officeDocument/2006/relationships/hyperlink" Target="https://it.wikipedia.org/wiki/Ottica_attiva"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it.wikipedia.org/wiki/Radiotelescopio_di_Arecibo" TargetMode="External"/><Relationship Id="rId5" Type="http://schemas.openxmlformats.org/officeDocument/2006/relationships/hyperlink" Target="https://it.wikipedia.org/wiki/Radiotelescopio" TargetMode="External"/><Relationship Id="rId4" Type="http://schemas.openxmlformats.org/officeDocument/2006/relationships/hyperlink" Target="https://it.wikipedia.org/wiki/201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753AA8EF-E0B1-42B4-A6FA-5AFAE6930B1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44035" name="Rectangle 2">
            <a:extLst>
              <a:ext uri="{FF2B5EF4-FFF2-40B4-BE49-F238E27FC236}">
                <a16:creationId xmlns:a16="http://schemas.microsoft.com/office/drawing/2014/main" id="{79F60650-871A-472E-B059-471C3E0C2D7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altLang="it-IT" dirty="0">
                <a:latin typeface="Times New Roman" panose="02020603050405020304" pitchFamily="18" charset="0"/>
              </a:rPr>
              <a:t>Si tratta di una lunghezza d’onda circa mille volte inferiore a quella della luce visibile; quindi, poiché il rapporto tra la lunghezza d’onda e l’energia di un fotone è inversamente proporzionale, l’energia di un fotone di raggi X è circa mille volte maggiore dell’energia di un fotone di luce visibile. Ecco </a:t>
            </a:r>
            <a:r>
              <a:rPr lang="it-IT" altLang="it-IT" dirty="0" err="1">
                <a:latin typeface="Times New Roman" panose="02020603050405020304" pitchFamily="18" charset="0"/>
              </a:rPr>
              <a:t>perchè</a:t>
            </a:r>
            <a:r>
              <a:rPr lang="it-IT" altLang="it-IT" dirty="0">
                <a:latin typeface="Times New Roman" panose="02020603050405020304" pitchFamily="18" charset="0"/>
              </a:rPr>
              <a:t> un’immagine del cielo in raggi X può apparire notevolmente diversa da un’immagine ottica. Essenzialmente le immagini a raggi X rivelano le regioni “calde” dell’universo, cioè le regioni dove le particelle sono state accelerate ad alte energie o portate ad altissime temperature da forti campi magnetici, violente esplosioni o intensi campi gravitazionali. Si tratta di temperature che in molti casi sono più alte di quelle che esistono all’interno delle stelle più calde e che si trovano in luoghi che vanno dai buchi neri e dalle stelle di neutroni alle superfici delle stelle e alle galassie.</a:t>
            </a:r>
          </a:p>
          <a:p>
            <a:endParaRPr lang="it-IT" altLang="it-IT"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La parabola può essere utilizzata per il progetto di </a:t>
            </a:r>
            <a:r>
              <a:rPr lang="it-IT" sz="1200" kern="1200" dirty="0" err="1">
                <a:solidFill>
                  <a:schemeClr val="tx1"/>
                </a:solidFill>
                <a:effectLst/>
                <a:latin typeface="+mn-lt"/>
                <a:ea typeface="+mn-ea"/>
                <a:cs typeface="+mn-cs"/>
              </a:rPr>
              <a:t>Very</a:t>
            </a:r>
            <a:r>
              <a:rPr lang="it-IT" sz="1200" kern="1200" dirty="0">
                <a:solidFill>
                  <a:schemeClr val="tx1"/>
                </a:solidFill>
                <a:effectLst/>
                <a:latin typeface="+mn-lt"/>
                <a:ea typeface="+mn-ea"/>
                <a:cs typeface="+mn-cs"/>
              </a:rPr>
              <a:t>-long-baseline </a:t>
            </a:r>
            <a:r>
              <a:rPr lang="it-IT" sz="1200" kern="1200" dirty="0" err="1">
                <a:solidFill>
                  <a:schemeClr val="tx1"/>
                </a:solidFill>
                <a:effectLst/>
                <a:latin typeface="+mn-lt"/>
                <a:ea typeface="+mn-ea"/>
                <a:cs typeface="+mn-cs"/>
              </a:rPr>
              <a:t>interferometry</a:t>
            </a:r>
            <a:r>
              <a:rPr lang="it-IT" sz="1200" kern="1200" dirty="0">
                <a:solidFill>
                  <a:schemeClr val="tx1"/>
                </a:solidFill>
                <a:effectLst/>
                <a:latin typeface="+mn-lt"/>
                <a:ea typeface="+mn-ea"/>
                <a:cs typeface="+mn-cs"/>
              </a:rPr>
              <a:t> (VLBI),cioè in collaborazione con altre parabole in tutta Europa, ma anche per osservazioni specifiche e per studi di geodesia.</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Matera: </a:t>
            </a:r>
            <a:r>
              <a:rPr lang="it-IT" dirty="0"/>
              <a:t>l Centro di Geodesia Spaziale è dedicato al professor Giuseppe “Bepi” Colombo ed è stato inaugurato nel 1983, grazie ad uno sforzo congiunto del Piano Spaziale Nazionale del Consiglio nazionale delle Ricerche (Cnr), della Regione Basilicata e della NASA.</a:t>
            </a:r>
          </a:p>
          <a:p>
            <a:r>
              <a:rPr lang="it-IT" dirty="0"/>
              <a:t>E’ gestito operativamente per conto dell’ASI da e-GEOS, tanto che oggi è il punto di riferimento italiano per le attività di geodesia ed è dotato di strumentazioni all’avanguardia quali il </a:t>
            </a:r>
            <a:r>
              <a:rPr lang="it-IT" dirty="0" err="1"/>
              <a:t>Very</a:t>
            </a:r>
            <a:r>
              <a:rPr lang="it-IT" dirty="0"/>
              <a:t> Long Baseline </a:t>
            </a:r>
            <a:r>
              <a:rPr lang="it-IT" dirty="0" err="1"/>
              <a:t>Interferometry</a:t>
            </a:r>
            <a:r>
              <a:rPr lang="it-IT" dirty="0"/>
              <a:t> (VLBI), un radiotelescopio utilizzato per misure geodetiche tramite l’osservazione di sorgenti remote quali i Quasar ed il Matera Laser </a:t>
            </a:r>
            <a:r>
              <a:rPr lang="it-IT" dirty="0" err="1"/>
              <a:t>Ranging</a:t>
            </a:r>
            <a:r>
              <a:rPr lang="it-IT" dirty="0"/>
              <a:t> </a:t>
            </a:r>
            <a:r>
              <a:rPr lang="it-IT" dirty="0" err="1"/>
              <a:t>Observatory</a:t>
            </a:r>
            <a:r>
              <a:rPr lang="it-IT" dirty="0"/>
              <a:t> (MLRO), utilizzato per determinare le orbite esatte di satelliti artificiali e ricavare misure geodetiche ad alta precisione.</a:t>
            </a:r>
          </a:p>
        </p:txBody>
      </p:sp>
      <p:sp>
        <p:nvSpPr>
          <p:cNvPr id="4" name="Segnaposto numero diapositiva 3"/>
          <p:cNvSpPr>
            <a:spLocks noGrp="1"/>
          </p:cNvSpPr>
          <p:nvPr>
            <p:ph type="sldNum" sz="quarter" idx="5"/>
          </p:nvPr>
        </p:nvSpPr>
        <p:spPr/>
        <p:txBody>
          <a:bodyPr/>
          <a:lstStyle/>
          <a:p>
            <a:fld id="{AC5AA609-64BF-4EC9-9675-A7F86CEDC15E}" type="slidenum">
              <a:rPr lang="it-IT" smtClean="0"/>
              <a:t>13</a:t>
            </a:fld>
            <a:endParaRPr lang="it-IT"/>
          </a:p>
        </p:txBody>
      </p:sp>
    </p:spTree>
    <p:extLst>
      <p:ext uri="{BB962C8B-B14F-4D97-AF65-F5344CB8AC3E}">
        <p14:creationId xmlns:p14="http://schemas.microsoft.com/office/powerpoint/2010/main" val="819839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14</a:t>
            </a:fld>
            <a:endParaRPr lang="it-IT"/>
          </a:p>
        </p:txBody>
      </p:sp>
    </p:spTree>
    <p:extLst>
      <p:ext uri="{BB962C8B-B14F-4D97-AF65-F5344CB8AC3E}">
        <p14:creationId xmlns:p14="http://schemas.microsoft.com/office/powerpoint/2010/main" val="601712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 il segnale arriva dallo zenith i due segnali arrivano in fase. Se invece il segnale arriva da una diversa angolazione i due segnali possono essere in fase, in opposizione o in posizione intermedia. Una sorgente che si sposta rispetto allo zenith produrrà un’alternanza di figure di interferenza costruttiva e distruttiva. IL sistema di rivelazione riesce dall’analisi del segnale a ricostruire l’angolo , la direzione da cui il segnale arriva</a:t>
            </a:r>
          </a:p>
          <a:p>
            <a:endParaRPr lang="it-IT" dirty="0"/>
          </a:p>
          <a:p>
            <a:r>
              <a:rPr lang="it-IT" dirty="0"/>
              <a:t>Utilizzando poi coppie di antenne posizionati ad angoli diversi di osservazione si riesce a migliorare la determinazione della direzione da cui arriva il segnale.</a:t>
            </a:r>
          </a:p>
          <a:p>
            <a:endParaRPr lang="it-IT" dirty="0"/>
          </a:p>
          <a:p>
            <a:r>
              <a:rPr lang="it-IT" dirty="0"/>
              <a:t>Con i radio telescopi si riesce a determinare la posizione e la struttura geometrica e fisica delle radiosorgenti</a:t>
            </a:r>
          </a:p>
          <a:p>
            <a:endParaRPr lang="it-IT" dirty="0"/>
          </a:p>
          <a:p>
            <a:r>
              <a:rPr lang="it-IT" dirty="0"/>
              <a:t>I cavi che collegano i diversi radiotelescopi devono avere lunghezze tali da non alterare le fasi con cui arrivano i diversi segnali ai radiotelescopi</a:t>
            </a:r>
          </a:p>
        </p:txBody>
      </p:sp>
      <p:sp>
        <p:nvSpPr>
          <p:cNvPr id="4" name="Segnaposto numero diapositiva 3"/>
          <p:cNvSpPr>
            <a:spLocks noGrp="1"/>
          </p:cNvSpPr>
          <p:nvPr>
            <p:ph type="sldNum" sz="quarter" idx="5"/>
          </p:nvPr>
        </p:nvSpPr>
        <p:spPr/>
        <p:txBody>
          <a:bodyPr/>
          <a:lstStyle/>
          <a:p>
            <a:fld id="{AC5AA609-64BF-4EC9-9675-A7F86CEDC15E}" type="slidenum">
              <a:rPr lang="it-IT" smtClean="0"/>
              <a:t>17</a:t>
            </a:fld>
            <a:endParaRPr lang="it-IT"/>
          </a:p>
        </p:txBody>
      </p:sp>
    </p:spTree>
    <p:extLst>
      <p:ext uri="{BB962C8B-B14F-4D97-AF65-F5344CB8AC3E}">
        <p14:creationId xmlns:p14="http://schemas.microsoft.com/office/powerpoint/2010/main" val="282306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18</a:t>
            </a:fld>
            <a:endParaRPr lang="it-IT"/>
          </a:p>
        </p:txBody>
      </p:sp>
    </p:spTree>
    <p:extLst>
      <p:ext uri="{BB962C8B-B14F-4D97-AF65-F5344CB8AC3E}">
        <p14:creationId xmlns:p14="http://schemas.microsoft.com/office/powerpoint/2010/main" val="1999288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Ogni coppia di antenne formano una figura di interferenza, tutte le figure di interferenza vengono combinate e questo permette di ricostruire posizione e forma della sorgente. Ovviamente per fare questo sono necessari potenti calcolatori in grado di gestire grade quantità di dati.</a:t>
            </a:r>
          </a:p>
          <a:p>
            <a:endParaRPr lang="it-IT" dirty="0"/>
          </a:p>
          <a:p>
            <a:r>
              <a:rPr lang="it-IT" dirty="0"/>
              <a:t>Per quanto riguarda le reti di interferometri, come VLBA, esse funzionano in modo piuttosto diverso, perché è impossibile collegare fisicamente dei radiotelescopi posti a grande distanza l'uno dall'altro. Ciascuna antenna registra la posizione del </a:t>
            </a:r>
            <a:r>
              <a:rPr lang="it-IT" dirty="0">
                <a:hlinkClick r:id="rId3" tooltip="Vettore di Poynting"/>
              </a:rPr>
              <a:t>vettore di </a:t>
            </a:r>
            <a:r>
              <a:rPr lang="it-IT" dirty="0" err="1">
                <a:hlinkClick r:id="rId3" tooltip="Vettore di Poynting"/>
              </a:rPr>
              <a:t>Poynting</a:t>
            </a:r>
            <a:r>
              <a:rPr lang="it-IT" dirty="0"/>
              <a:t>, ovvero la posizione dei campi elettrico e magnetico che formano l'onda radio, nello stesso istante, regolandosi con un </a:t>
            </a:r>
            <a:r>
              <a:rPr lang="it-IT" dirty="0">
                <a:hlinkClick r:id="rId4" tooltip="Orologio atomico"/>
              </a:rPr>
              <a:t>orologio atomico</a:t>
            </a:r>
            <a:r>
              <a:rPr lang="it-IT" dirty="0"/>
              <a:t>. Noti questi dati, è possibile far interferire i segnali in un momento successivo, ottenendo ancora una figura di interferenza. Strumenti simili possono però operare solamente a grandi lunghezze d'onda; nelle onde elettromagnetiche a </a:t>
            </a:r>
            <a:r>
              <a:rPr lang="it-IT" dirty="0">
                <a:hlinkClick r:id="rId5" tooltip="Frequenza"/>
              </a:rPr>
              <a:t>frequenza</a:t>
            </a:r>
            <a:r>
              <a:rPr lang="it-IT" dirty="0"/>
              <a:t> più alta, come la luce visibile, le informazioni contenute nel vettore di </a:t>
            </a:r>
            <a:r>
              <a:rPr lang="it-IT" dirty="0" err="1"/>
              <a:t>Poynting</a:t>
            </a:r>
            <a:r>
              <a:rPr lang="it-IT" dirty="0"/>
              <a:t> vengono perse non appena il fronte d'onda colpisce il telescopio. </a:t>
            </a:r>
          </a:p>
        </p:txBody>
      </p:sp>
      <p:sp>
        <p:nvSpPr>
          <p:cNvPr id="4" name="Segnaposto numero diapositiva 3"/>
          <p:cNvSpPr>
            <a:spLocks noGrp="1"/>
          </p:cNvSpPr>
          <p:nvPr>
            <p:ph type="sldNum" sz="quarter" idx="5"/>
          </p:nvPr>
        </p:nvSpPr>
        <p:spPr/>
        <p:txBody>
          <a:bodyPr/>
          <a:lstStyle/>
          <a:p>
            <a:fld id="{AC5AA609-64BF-4EC9-9675-A7F86CEDC15E}" type="slidenum">
              <a:rPr lang="it-IT" smtClean="0"/>
              <a:t>19</a:t>
            </a:fld>
            <a:endParaRPr lang="it-IT"/>
          </a:p>
        </p:txBody>
      </p:sp>
    </p:spTree>
    <p:extLst>
      <p:ext uri="{BB962C8B-B14F-4D97-AF65-F5344CB8AC3E}">
        <p14:creationId xmlns:p14="http://schemas.microsoft.com/office/powerpoint/2010/main" val="1355283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ALMA è un radiointerferometro all'avanguardia, costituito da un </a:t>
            </a:r>
            <a:r>
              <a:rPr lang="it-IT" dirty="0">
                <a:hlinkClick r:id="rId3" tooltip="Array"/>
              </a:rPr>
              <a:t>array</a:t>
            </a:r>
            <a:r>
              <a:rPr lang="it-IT" dirty="0"/>
              <a:t> di 66 </a:t>
            </a:r>
            <a:r>
              <a:rPr lang="it-IT" dirty="0">
                <a:hlinkClick r:id="rId4" tooltip="Radiotelescopi"/>
              </a:rPr>
              <a:t>radiotelescopi</a:t>
            </a:r>
            <a:r>
              <a:rPr lang="it-IT" dirty="0"/>
              <a:t> con diametro di 12 e 7 metri, che osservano alle </a:t>
            </a:r>
            <a:r>
              <a:rPr lang="it-IT" dirty="0">
                <a:hlinkClick r:id="rId5" tooltip="Lunghezza d'onda"/>
              </a:rPr>
              <a:t>lunghezze d'onda</a:t>
            </a:r>
            <a:r>
              <a:rPr lang="it-IT" dirty="0"/>
              <a:t> millimetriche e sub-millimetriche. È un progetto sviluppato in collaborazione tra </a:t>
            </a:r>
            <a:r>
              <a:rPr lang="it-IT" dirty="0">
                <a:hlinkClick r:id="rId6" tooltip="Europa"/>
              </a:rPr>
              <a:t>Europa</a:t>
            </a:r>
            <a:r>
              <a:rPr lang="it-IT" dirty="0"/>
              <a:t> (ESO)  </a:t>
            </a:r>
            <a:r>
              <a:rPr lang="it-IT" dirty="0">
                <a:hlinkClick r:id="rId7" tooltip="Nord America"/>
              </a:rPr>
              <a:t>Nord America</a:t>
            </a:r>
            <a:r>
              <a:rPr lang="it-IT" dirty="0"/>
              <a:t>, </a:t>
            </a:r>
            <a:r>
              <a:rPr lang="it-IT" dirty="0">
                <a:hlinkClick r:id="rId8" tooltip="Asia orientale"/>
              </a:rPr>
              <a:t>Asia orientale</a:t>
            </a:r>
            <a:r>
              <a:rPr lang="it-IT" dirty="0"/>
              <a:t> e </a:t>
            </a:r>
            <a:r>
              <a:rPr lang="it-IT" dirty="0">
                <a:hlinkClick r:id="rId9" tooltip="Repubblica del Cile"/>
              </a:rPr>
              <a:t>Repubblica del Cile</a:t>
            </a:r>
            <a:r>
              <a:rPr lang="it-IT" dirty="0"/>
              <a:t>. </a:t>
            </a:r>
          </a:p>
          <a:p>
            <a:r>
              <a:rPr lang="it-IT" dirty="0"/>
              <a:t>Le antenne possono muoversi all'interno dell'altopiano desertico per distanze da 150 m a 16 km, il che darà ad ALMA un potente zoom variabile, simile, dal punto di vista concettuale, a quello impiegato al sito del </a:t>
            </a:r>
            <a:r>
              <a:rPr lang="it-IT" dirty="0" err="1">
                <a:hlinkClick r:id="rId10" tooltip="Very Large Array"/>
              </a:rPr>
              <a:t>Very</a:t>
            </a:r>
            <a:r>
              <a:rPr lang="it-IT" dirty="0">
                <a:hlinkClick r:id="rId10" tooltip="Very Large Array"/>
              </a:rPr>
              <a:t> Large Array</a:t>
            </a:r>
            <a:r>
              <a:rPr lang="it-IT" dirty="0"/>
              <a:t> (VLA) nel </a:t>
            </a:r>
            <a:r>
              <a:rPr lang="it-IT" dirty="0">
                <a:hlinkClick r:id="rId11" tooltip="Nuovo Messico"/>
              </a:rPr>
              <a:t>Nuovo Messico</a:t>
            </a:r>
            <a:r>
              <a:rPr lang="it-IT" dirty="0"/>
              <a:t>. L'alta sensibilità è raggiunta grazie al grande numero di telescopi di cui l'array è composto. </a:t>
            </a:r>
          </a:p>
          <a:p>
            <a:r>
              <a:rPr lang="it-IT" dirty="0"/>
              <a:t>Il trasporto delle antenne, pesanti 115 tonnellate ciascuna, dall' </a:t>
            </a:r>
            <a:r>
              <a:rPr lang="it-IT" i="1" dirty="0"/>
              <a:t>Operations Support Facility</a:t>
            </a:r>
            <a:r>
              <a:rPr lang="it-IT" dirty="0"/>
              <a:t> a 2900 m di quota fino ai 5000 metri del sito è stato eseguito con l'utilizzo di due veicoli speciali con 24 ruote, appositamente costruiti dalla </a:t>
            </a:r>
            <a:r>
              <a:rPr lang="it-IT" i="1" dirty="0" err="1"/>
              <a:t>Scheurle</a:t>
            </a:r>
            <a:r>
              <a:rPr lang="it-IT" i="1" dirty="0"/>
              <a:t> </a:t>
            </a:r>
            <a:r>
              <a:rPr lang="it-IT" i="1" dirty="0" err="1"/>
              <a:t>Fahrzeugfabrik</a:t>
            </a:r>
            <a:r>
              <a:rPr lang="it-IT" dirty="0"/>
              <a:t> in Germania</a:t>
            </a:r>
            <a:r>
              <a:rPr lang="it-IT" baseline="30000" dirty="0">
                <a:hlinkClick r:id="rId12"/>
              </a:rPr>
              <a:t>[6]</a:t>
            </a:r>
            <a:r>
              <a:rPr lang="it-IT" dirty="0"/>
              <a:t>, testati nel giugno 2007 e consegnati in febbraio 2008.</a:t>
            </a:r>
            <a:r>
              <a:rPr lang="it-IT" baseline="30000" dirty="0">
                <a:hlinkClick r:id="rId13"/>
              </a:rPr>
              <a:t>[7]</a:t>
            </a:r>
            <a:r>
              <a:rPr lang="it-IT" dirty="0"/>
              <a:t> I veicoli sono larghi 10 m, lunghi 20 m e alti 6 m. Il posto del guidatore ospita anche una bombola d'ossigeno, per aiutare l'autista a respirare in alta quota. I rimorchi possono trasportare le antenne e piazzarle esattamente nel posto in cui devono essere disposte. </a:t>
            </a:r>
          </a:p>
          <a:p>
            <a:endParaRPr lang="it-IT" dirty="0"/>
          </a:p>
          <a:p>
            <a:r>
              <a:rPr lang="it-IT" dirty="0"/>
              <a:t>A 5000 metri, l’aria </a:t>
            </a:r>
            <a:r>
              <a:rPr lang="it-IT" dirty="0" err="1"/>
              <a:t>e’</a:t>
            </a:r>
            <a:r>
              <a:rPr lang="it-IT" dirty="0"/>
              <a:t> rarefatta e </a:t>
            </a:r>
            <a:r>
              <a:rPr lang="it-IT" dirty="0" err="1"/>
              <a:t>percio’</a:t>
            </a:r>
            <a:r>
              <a:rPr lang="it-IT" dirty="0"/>
              <a:t> serve un flusso d’aria due volte maggiore del solito per raffreddare la macchina, cosa che usa circa 140 kW di potenza. In quest’aria rarefatta non si possono usare dischi rigidi rotanti </a:t>
            </a:r>
            <a:r>
              <a:rPr lang="it-IT" dirty="0" err="1"/>
              <a:t>poiche</a:t>
            </a:r>
            <a:r>
              <a:rPr lang="it-IT" dirty="0"/>
              <a:t>’ la testina di lettura/scrittura sfrutta un cuscino d’aria per non cadere sulla superficie del disco. </a:t>
            </a:r>
            <a:r>
              <a:rPr lang="it-IT" dirty="0" err="1"/>
              <a:t>L’attivita’</a:t>
            </a:r>
            <a:r>
              <a:rPr lang="it-IT" dirty="0"/>
              <a:t> sismica </a:t>
            </a:r>
            <a:r>
              <a:rPr lang="it-IT" dirty="0" err="1"/>
              <a:t>e’</a:t>
            </a:r>
            <a:r>
              <a:rPr lang="it-IT" dirty="0"/>
              <a:t> comune, </a:t>
            </a:r>
            <a:r>
              <a:rPr lang="it-IT" dirty="0" err="1"/>
              <a:t>percio’</a:t>
            </a:r>
            <a:r>
              <a:rPr lang="it-IT" dirty="0"/>
              <a:t> il correlatore deve essere progettato per resistere alle vibrazioni dovute ai terremoti. </a:t>
            </a:r>
          </a:p>
          <a:p>
            <a:endParaRPr lang="it-IT" dirty="0"/>
          </a:p>
          <a:p>
            <a:r>
              <a:rPr lang="it-IT" dirty="0"/>
              <a:t>Durante la raccolta dei dati le antenne trasmettono questi ultimi al Front End, un impianto elettronico che digitalizza le informazioni. Questo strumento è mantenuto ad un temperatura di -269 C° per evitare distorsioni di segnale</a:t>
            </a:r>
          </a:p>
        </p:txBody>
      </p:sp>
      <p:sp>
        <p:nvSpPr>
          <p:cNvPr id="4" name="Segnaposto numero diapositiva 3"/>
          <p:cNvSpPr>
            <a:spLocks noGrp="1"/>
          </p:cNvSpPr>
          <p:nvPr>
            <p:ph type="sldNum" sz="quarter" idx="5"/>
          </p:nvPr>
        </p:nvSpPr>
        <p:spPr/>
        <p:txBody>
          <a:bodyPr/>
          <a:lstStyle/>
          <a:p>
            <a:fld id="{AC5AA609-64BF-4EC9-9675-A7F86CEDC15E}" type="slidenum">
              <a:rPr lang="it-IT" smtClean="0"/>
              <a:t>20</a:t>
            </a:fld>
            <a:endParaRPr lang="it-IT"/>
          </a:p>
        </p:txBody>
      </p:sp>
    </p:spTree>
    <p:extLst>
      <p:ext uri="{BB962C8B-B14F-4D97-AF65-F5344CB8AC3E}">
        <p14:creationId xmlns:p14="http://schemas.microsoft.com/office/powerpoint/2010/main" val="152377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Orientate in modo diverso per poter «guardare» una sorgente da direzioni diverse. Questo è un modo, oppure si effettuano più misure ad orari diversi , sfruttando la rotazione terrestre , o meglio le due modalità si combinano. ( Come se voglio farmi un’idea di una persona la devo guardare davanti, dietro, di fianco) </a:t>
            </a:r>
          </a:p>
        </p:txBody>
      </p:sp>
      <p:sp>
        <p:nvSpPr>
          <p:cNvPr id="4" name="Segnaposto numero diapositiva 3"/>
          <p:cNvSpPr>
            <a:spLocks noGrp="1"/>
          </p:cNvSpPr>
          <p:nvPr>
            <p:ph type="sldNum" sz="quarter" idx="5"/>
          </p:nvPr>
        </p:nvSpPr>
        <p:spPr/>
        <p:txBody>
          <a:bodyPr/>
          <a:lstStyle/>
          <a:p>
            <a:fld id="{AC5AA609-64BF-4EC9-9675-A7F86CEDC15E}" type="slidenum">
              <a:rPr lang="it-IT" smtClean="0"/>
              <a:t>21</a:t>
            </a:fld>
            <a:endParaRPr lang="it-IT"/>
          </a:p>
        </p:txBody>
      </p:sp>
    </p:spTree>
    <p:extLst>
      <p:ext uri="{BB962C8B-B14F-4D97-AF65-F5344CB8AC3E}">
        <p14:creationId xmlns:p14="http://schemas.microsoft.com/office/powerpoint/2010/main" val="313671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Tx/>
              <a:buChar char="-"/>
            </a:pPr>
            <a:r>
              <a:rPr lang="en-US" dirty="0"/>
              <a:t>The collecting area of the first phase of the SKA telescope (SKA1), which represents just a fraction of the full SKA, is already almost half a square </a:t>
            </a:r>
            <a:r>
              <a:rPr lang="en-US" dirty="0" err="1"/>
              <a:t>kilometre</a:t>
            </a:r>
            <a:r>
              <a:rPr lang="en-US" dirty="0"/>
              <a:t>. The full SKA will largely exceed 1km</a:t>
            </a:r>
            <a:r>
              <a:rPr lang="en-US" baseline="30000" dirty="0"/>
              <a:t>2</a:t>
            </a:r>
            <a:r>
              <a:rPr lang="en-US" dirty="0"/>
              <a:t>.</a:t>
            </a:r>
          </a:p>
          <a:p>
            <a:pPr marL="171450" indent="-171450">
              <a:buFontTx/>
              <a:buChar char="-"/>
            </a:pPr>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22</a:t>
            </a:fld>
            <a:endParaRPr lang="it-IT"/>
          </a:p>
        </p:txBody>
      </p:sp>
    </p:spTree>
    <p:extLst>
      <p:ext uri="{BB962C8B-B14F-4D97-AF65-F5344CB8AC3E}">
        <p14:creationId xmlns:p14="http://schemas.microsoft.com/office/powerpoint/2010/main" val="1127979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VLBI un segnale emesso da una </a:t>
            </a:r>
            <a:r>
              <a:rPr lang="it-IT" dirty="0">
                <a:hlinkClick r:id="rId3" tooltip="Radiosorgente"/>
              </a:rPr>
              <a:t>radiosorgente</a:t>
            </a:r>
            <a:r>
              <a:rPr lang="it-IT" dirty="0"/>
              <a:t>, viene raccolto da più radiotelescopi dislocati sulla Terra. Viene quindi calcolata la distanza tra i radiotelescopi del sistema rilevando la differenza di tempo del segnale sorgente in arrivo ai diversi telescopi. Questo consente di effettuare l'osservazione di un oggetto tramite molti radiotelescopi la cui risultante è una combinata simultanea, emulando così un telescopio di dimensioni pari alla massima distanza tra i telescopi del sistema. </a:t>
            </a:r>
          </a:p>
          <a:p>
            <a:r>
              <a:rPr lang="it-IT" dirty="0"/>
              <a:t>I dati ricevuti da ogni antenna del sistema includono i tempi di arrivo sincronizzati con un </a:t>
            </a:r>
            <a:r>
              <a:rPr lang="it-IT" dirty="0">
                <a:hlinkClick r:id="rId4" tooltip="Orologio atomico"/>
              </a:rPr>
              <a:t>orologio atomico</a:t>
            </a:r>
            <a:r>
              <a:rPr lang="it-IT" dirty="0"/>
              <a:t> locale. In un secondo momento, i dati sono combinati mediante strumenti chiamati CORRELATORI) con quelli provenienti dalle altre antenne che hanno registrato lo stesso segnale radio, producendo l'immagine risultante.</a:t>
            </a:r>
          </a:p>
          <a:p>
            <a:endParaRPr lang="it-IT" dirty="0"/>
          </a:p>
          <a:p>
            <a:r>
              <a:rPr lang="it-IT" dirty="0"/>
              <a:t>Il consorzio </a:t>
            </a:r>
            <a:r>
              <a:rPr lang="it-IT" dirty="0" err="1"/>
              <a:t>European</a:t>
            </a:r>
            <a:r>
              <a:rPr lang="it-IT" dirty="0"/>
              <a:t> VLBI Network (EVN) venne fondato nel 1980 dai centri di ricerca radioastronomica di Italia, Germania, Olanda, Inghilterra e Svezia. Il primo radiotelescopio italiano, una parabola di 32 metri di diametro dedicata alle osservazioni VLBI, viene inaugurato nel 1983 a Medicina (BO), nei pressi del telescopio Croce del Nord. Un’antenna delle stesse dimensioni è pronta a Noto (SR) nel 1988. Dal 2005 le fibre ottiche cominciano a sostituire i pacchi di dischi nell’invio dei dati al correlatore, permettendo l’elaborazione dei dati in tempo reale e semplificando l’organizzazione delle osservazioni e la collaborazione di più antenne. Con l’obiettivo di creare un’infrastruttura europea distribuita in grado di sfruttare appieno questo approccio, viene lanciato nel marzo del 2006 il progetto </a:t>
            </a:r>
            <a:r>
              <a:rPr lang="it-IT" dirty="0" err="1"/>
              <a:t>EXPReS</a:t>
            </a:r>
            <a:r>
              <a:rPr lang="it-IT" dirty="0"/>
              <a:t>, finanziato dalla Commissione Europea nel sesto Programma Quadro e rinnovato nel successivo da </a:t>
            </a:r>
            <a:r>
              <a:rPr lang="it-IT" dirty="0" err="1"/>
              <a:t>NEXPReS</a:t>
            </a:r>
            <a:r>
              <a:rPr lang="it-IT" dirty="0"/>
              <a:t>, conclusosi a luglio. </a:t>
            </a:r>
          </a:p>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23</a:t>
            </a:fld>
            <a:endParaRPr lang="it-IT"/>
          </a:p>
        </p:txBody>
      </p:sp>
    </p:spTree>
    <p:extLst>
      <p:ext uri="{BB962C8B-B14F-4D97-AF65-F5344CB8AC3E}">
        <p14:creationId xmlns:p14="http://schemas.microsoft.com/office/powerpoint/2010/main" val="2096019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problema di questi radiotelescopi è l’area di raccolta : ovviamente per essere messi in orbita non possono avere grandi dimensioni. Quindi sorgenti deboli questi radiotelescopi non le vedono.</a:t>
            </a:r>
          </a:p>
          <a:p>
            <a:endParaRPr lang="it-IT" dirty="0"/>
          </a:p>
          <a:p>
            <a:r>
              <a:rPr lang="it-IT" dirty="0"/>
              <a:t>Filmati mostrano </a:t>
            </a:r>
            <a:r>
              <a:rPr lang="it-IT" dirty="0" err="1"/>
              <a:t>Radioastron</a:t>
            </a:r>
            <a:r>
              <a:rPr lang="it-IT" dirty="0"/>
              <a:t> che si apre a fiore</a:t>
            </a:r>
          </a:p>
          <a:p>
            <a:endParaRPr lang="it-IT" dirty="0"/>
          </a:p>
          <a:p>
            <a:r>
              <a:rPr lang="it-IT" b="1" dirty="0">
                <a:solidFill>
                  <a:srgbClr val="FF0000"/>
                </a:solidFill>
              </a:rPr>
              <a:t>Nota : un problema della radioastronomia è l’inquinamento «radio» dovuto a tutti i dispositivi ( cellulari </a:t>
            </a:r>
            <a:r>
              <a:rPr lang="it-IT" b="1" dirty="0" err="1">
                <a:solidFill>
                  <a:srgbClr val="FF0000"/>
                </a:solidFill>
              </a:rPr>
              <a:t>ecc</a:t>
            </a:r>
            <a:r>
              <a:rPr lang="it-IT" b="1" dirty="0">
                <a:solidFill>
                  <a:srgbClr val="FF0000"/>
                </a:solidFill>
              </a:rPr>
              <a:t>) . Per questo motivo accordi internazionali vietano la trasmissione a certe frequenze che sono rilevanti dal punto di vista scientifico. Il problema però è che per effetto doppler riceviamo le frequenze emesse dalle sorgenti più lontane modificate e quindi alcune volte i segnali astronomici vanno a finire i finestre utilizzate in cui c’è molto rumore.</a:t>
            </a:r>
          </a:p>
          <a:p>
            <a:endParaRPr lang="it-IT" b="1" dirty="0">
              <a:solidFill>
                <a:srgbClr val="FF0000"/>
              </a:solidFill>
            </a:endParaRPr>
          </a:p>
          <a:p>
            <a:r>
              <a:rPr lang="it-IT" b="1" dirty="0">
                <a:solidFill>
                  <a:srgbClr val="FF0000"/>
                </a:solidFill>
              </a:rPr>
              <a:t>Per gli stessi motivi ci sono no </a:t>
            </a:r>
            <a:r>
              <a:rPr lang="it-IT" b="1" dirty="0" err="1">
                <a:solidFill>
                  <a:srgbClr val="FF0000"/>
                </a:solidFill>
              </a:rPr>
              <a:t>fly</a:t>
            </a:r>
            <a:r>
              <a:rPr lang="it-IT" b="1" dirty="0">
                <a:solidFill>
                  <a:srgbClr val="FF0000"/>
                </a:solidFill>
              </a:rPr>
              <a:t> zone sopra i radiotelescopi ma anche quando per esempio di andava a lavorare nei pressi del radiotelescopio non si poteva usare il forno a microonde</a:t>
            </a:r>
          </a:p>
          <a:p>
            <a:r>
              <a:rPr lang="it-IT" b="1" dirty="0">
                <a:solidFill>
                  <a:srgbClr val="FF0000"/>
                </a:solidFill>
              </a:rPr>
              <a:t>f da 1 cm a 90/100 cm le onde più osservate</a:t>
            </a:r>
          </a:p>
          <a:p>
            <a:r>
              <a:rPr lang="it-IT" b="1" dirty="0">
                <a:solidFill>
                  <a:srgbClr val="FF0000"/>
                </a:solidFill>
              </a:rPr>
              <a:t> </a:t>
            </a:r>
          </a:p>
          <a:p>
            <a:endParaRPr lang="it-IT" b="1" dirty="0">
              <a:solidFill>
                <a:srgbClr val="FF0000"/>
              </a:solidFill>
            </a:endParaRPr>
          </a:p>
        </p:txBody>
      </p:sp>
      <p:sp>
        <p:nvSpPr>
          <p:cNvPr id="4" name="Segnaposto numero diapositiva 3"/>
          <p:cNvSpPr>
            <a:spLocks noGrp="1"/>
          </p:cNvSpPr>
          <p:nvPr>
            <p:ph type="sldNum" sz="quarter" idx="5"/>
          </p:nvPr>
        </p:nvSpPr>
        <p:spPr/>
        <p:txBody>
          <a:bodyPr/>
          <a:lstStyle/>
          <a:p>
            <a:fld id="{AC5AA609-64BF-4EC9-9675-A7F86CEDC15E}" type="slidenum">
              <a:rPr lang="it-IT" smtClean="0"/>
              <a:t>24</a:t>
            </a:fld>
            <a:endParaRPr lang="it-IT"/>
          </a:p>
        </p:txBody>
      </p:sp>
    </p:spTree>
    <p:extLst>
      <p:ext uri="{BB962C8B-B14F-4D97-AF65-F5344CB8AC3E}">
        <p14:creationId xmlns:p14="http://schemas.microsoft.com/office/powerpoint/2010/main" val="407356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Nota : affollamento di applicazioni proprio nelle bande che poi vedremo sono le più interessanti anche dal punto di vista scientifico. </a:t>
            </a:r>
          </a:p>
          <a:p>
            <a:r>
              <a:rPr lang="it-IT" b="1" dirty="0"/>
              <a:t>Il 5G usa tre </a:t>
            </a:r>
            <a:r>
              <a:rPr lang="it-IT" b="1" dirty="0">
                <a:hlinkClick r:id="rId3"/>
              </a:rPr>
              <a:t>fasce di frequenze</a:t>
            </a:r>
            <a:r>
              <a:rPr lang="it-IT" dirty="0"/>
              <a:t> (bassa, media e alta): 694-790 </a:t>
            </a:r>
            <a:r>
              <a:rPr lang="it-IT" dirty="0" err="1"/>
              <a:t>Mhz</a:t>
            </a:r>
            <a:r>
              <a:rPr lang="it-IT" dirty="0"/>
              <a:t>, 3,6-3,8 GHz e 26,5-27,5 GHz.</a:t>
            </a:r>
          </a:p>
        </p:txBody>
      </p:sp>
      <p:sp>
        <p:nvSpPr>
          <p:cNvPr id="4" name="Segnaposto numero diapositiva 3"/>
          <p:cNvSpPr>
            <a:spLocks noGrp="1"/>
          </p:cNvSpPr>
          <p:nvPr>
            <p:ph type="sldNum" sz="quarter" idx="5"/>
          </p:nvPr>
        </p:nvSpPr>
        <p:spPr/>
        <p:txBody>
          <a:bodyPr/>
          <a:lstStyle/>
          <a:p>
            <a:fld id="{AC5AA609-64BF-4EC9-9675-A7F86CEDC15E}" type="slidenum">
              <a:rPr lang="it-IT" smtClean="0"/>
              <a:t>3</a:t>
            </a:fld>
            <a:endParaRPr lang="it-IT"/>
          </a:p>
        </p:txBody>
      </p:sp>
    </p:spTree>
    <p:extLst>
      <p:ext uri="{BB962C8B-B14F-4D97-AF65-F5344CB8AC3E}">
        <p14:creationId xmlns:p14="http://schemas.microsoft.com/office/powerpoint/2010/main" val="2592557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Corpo solido o liquido incandescente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26</a:t>
            </a:fld>
            <a:endParaRPr lang="it-IT" altLang="it-IT"/>
          </a:p>
        </p:txBody>
      </p:sp>
    </p:spTree>
    <p:extLst>
      <p:ext uri="{BB962C8B-B14F-4D97-AF65-F5344CB8AC3E}">
        <p14:creationId xmlns:p14="http://schemas.microsoft.com/office/powerpoint/2010/main" val="259886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28</a:t>
            </a:fld>
            <a:endParaRPr lang="it-IT"/>
          </a:p>
        </p:txBody>
      </p:sp>
    </p:spTree>
    <p:extLst>
      <p:ext uri="{BB962C8B-B14F-4D97-AF65-F5344CB8AC3E}">
        <p14:creationId xmlns:p14="http://schemas.microsoft.com/office/powerpoint/2010/main" val="834499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Con frequenza rarissima l’elettrone con spin parallelo «decade» in anti parallelo.</a:t>
            </a:r>
          </a:p>
          <a:p>
            <a:r>
              <a:rPr lang="it-IT" dirty="0"/>
              <a:t>L’evento è molto raro ma l’idrogeno è l’elemento più abbondante nell’universo. </a:t>
            </a:r>
          </a:p>
          <a:p>
            <a:r>
              <a:rPr lang="it-IT" dirty="0"/>
              <a:t>Ovviamente è a 21 cm per i vicini ed è shiftata per gli elementi più lontani.</a:t>
            </a:r>
          </a:p>
          <a:p>
            <a:endParaRPr lang="it-IT" dirty="0"/>
          </a:p>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31</a:t>
            </a:fld>
            <a:endParaRPr lang="it-IT"/>
          </a:p>
        </p:txBody>
      </p:sp>
    </p:spTree>
    <p:extLst>
      <p:ext uri="{BB962C8B-B14F-4D97-AF65-F5344CB8AC3E}">
        <p14:creationId xmlns:p14="http://schemas.microsoft.com/office/powerpoint/2010/main" val="2232842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Queste due immagini sono alla stessa scala e mostrano come il gas che avvolge la galassia si estenda per distanze almeno 10 volte superiori alla materia visibile in ottico</a:t>
            </a:r>
          </a:p>
          <a:p>
            <a:r>
              <a:rPr lang="it-IT" dirty="0"/>
              <a:t>L’immagine che appare in animazione è una combinazione dell’immagine ottica e radio</a:t>
            </a:r>
          </a:p>
        </p:txBody>
      </p:sp>
      <p:sp>
        <p:nvSpPr>
          <p:cNvPr id="4" name="Segnaposto numero diapositiva 3"/>
          <p:cNvSpPr>
            <a:spLocks noGrp="1"/>
          </p:cNvSpPr>
          <p:nvPr>
            <p:ph type="sldNum" sz="quarter" idx="5"/>
          </p:nvPr>
        </p:nvSpPr>
        <p:spPr/>
        <p:txBody>
          <a:bodyPr/>
          <a:lstStyle/>
          <a:p>
            <a:fld id="{AC5AA609-64BF-4EC9-9675-A7F86CEDC15E}" type="slidenum">
              <a:rPr lang="it-IT" smtClean="0"/>
              <a:t>32</a:t>
            </a:fld>
            <a:endParaRPr lang="it-IT"/>
          </a:p>
        </p:txBody>
      </p:sp>
    </p:spTree>
    <p:extLst>
      <p:ext uri="{BB962C8B-B14F-4D97-AF65-F5344CB8AC3E}">
        <p14:creationId xmlns:p14="http://schemas.microsoft.com/office/powerpoint/2010/main" val="3853961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Come prima – Stessa scala : il gas si estende molto di più</a:t>
            </a:r>
          </a:p>
          <a:p>
            <a:r>
              <a:rPr lang="it-IT" dirty="0"/>
              <a:t>In sovraimpressione immagine combinata ottico + radio</a:t>
            </a:r>
          </a:p>
        </p:txBody>
      </p:sp>
      <p:sp>
        <p:nvSpPr>
          <p:cNvPr id="4" name="Segnaposto numero diapositiva 3"/>
          <p:cNvSpPr>
            <a:spLocks noGrp="1"/>
          </p:cNvSpPr>
          <p:nvPr>
            <p:ph type="sldNum" sz="quarter" idx="5"/>
          </p:nvPr>
        </p:nvSpPr>
        <p:spPr/>
        <p:txBody>
          <a:bodyPr/>
          <a:lstStyle/>
          <a:p>
            <a:fld id="{AC5AA609-64BF-4EC9-9675-A7F86CEDC15E}" type="slidenum">
              <a:rPr lang="it-IT" smtClean="0"/>
              <a:t>33</a:t>
            </a:fld>
            <a:endParaRPr lang="it-IT"/>
          </a:p>
        </p:txBody>
      </p:sp>
    </p:spTree>
    <p:extLst>
      <p:ext uri="{BB962C8B-B14F-4D97-AF65-F5344CB8AC3E}">
        <p14:creationId xmlns:p14="http://schemas.microsoft.com/office/powerpoint/2010/main" val="897638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A in ammasso di galassie nell’ottico, in b nel radio : nel radio si nota come non solo c’è del gas freddo  attorno alle due galassie principali ma come il gas va molto più lontano e va ad abbracciare tutte le galassie e ci da un’idea di come queste galassie non siano ferme ma si «ruotino attorno trascinandosi il gas. </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Inoltre l’analisi del </a:t>
            </a:r>
            <a:r>
              <a:rPr lang="it-IT" dirty="0" err="1"/>
              <a:t>redshift</a:t>
            </a:r>
            <a:r>
              <a:rPr lang="it-IT" dirty="0"/>
              <a:t> con cui ci giunge per es. la riga a 21 cm dell’idrogeno ci permette di ricostruire in modo 3D l’ammasso</a:t>
            </a:r>
          </a:p>
        </p:txBody>
      </p:sp>
      <p:sp>
        <p:nvSpPr>
          <p:cNvPr id="4" name="Segnaposto numero diapositiva 3"/>
          <p:cNvSpPr>
            <a:spLocks noGrp="1"/>
          </p:cNvSpPr>
          <p:nvPr>
            <p:ph type="sldNum" sz="quarter" idx="5"/>
          </p:nvPr>
        </p:nvSpPr>
        <p:spPr/>
        <p:txBody>
          <a:bodyPr/>
          <a:lstStyle/>
          <a:p>
            <a:fld id="{AC5AA609-64BF-4EC9-9675-A7F86CEDC15E}" type="slidenum">
              <a:rPr lang="it-IT" smtClean="0"/>
              <a:t>34</a:t>
            </a:fld>
            <a:endParaRPr lang="it-IT"/>
          </a:p>
        </p:txBody>
      </p:sp>
    </p:spTree>
    <p:extLst>
      <p:ext uri="{BB962C8B-B14F-4D97-AF65-F5344CB8AC3E}">
        <p14:creationId xmlns:p14="http://schemas.microsoft.com/office/powerpoint/2010/main" val="2986865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radiazione di sincrotrone è invece dovuta allo spiraleggiare degli elettroni in un CM.</a:t>
            </a:r>
          </a:p>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35</a:t>
            </a:fld>
            <a:endParaRPr lang="it-IT"/>
          </a:p>
        </p:txBody>
      </p:sp>
    </p:spTree>
    <p:extLst>
      <p:ext uri="{BB962C8B-B14F-4D97-AF65-F5344CB8AC3E}">
        <p14:creationId xmlns:p14="http://schemas.microsoft.com/office/powerpoint/2010/main" val="2147225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ottico attorno a Giove non c’è nulla mentre in radio attorno c’è un sacco di roba…  ( Nota : la rappresentazione è in falsi colori )</a:t>
            </a:r>
          </a:p>
          <a:p>
            <a:endParaRPr lang="it-IT" dirty="0"/>
          </a:p>
          <a:p>
            <a:r>
              <a:rPr lang="it-IT" dirty="0"/>
              <a:t>A valori inferiori a 10GHz Giove presenta una emissione più forte dell’emissione termica, dunque è una sorgente anche NON termica. A basse f infatti le Onde radio sono generate da elettroni che si muovono lungo le linee di forza di B. Questi elettroni derivano da Io , uno dei satelliti di Giove, in orbita vicino al pianeta, soggetto a forti forze gravitazionali che ne riscaldano la parte interna. Le sue eruzioni vulcaniche portano in superficie e  nello spazio solfiti, sodio e ossigeno, che vengono ionizzati dalla radiazione solare UV e formano una nube ionizzata lungo il piano orbitale.</a:t>
            </a:r>
          </a:p>
          <a:p>
            <a:r>
              <a:rPr lang="it-IT" dirty="0"/>
              <a:t>L’emissione radio generata da questi elettroni non avviene in tutte le direzioni ma secondo in </a:t>
            </a:r>
            <a:r>
              <a:rPr lang="it-IT" dirty="0" err="1"/>
              <a:t>conodi</a:t>
            </a:r>
            <a:r>
              <a:rPr lang="it-IT" dirty="0"/>
              <a:t> pochi gradi di apertura e dipende dalla posizione relativa della Terra con Giove.</a:t>
            </a:r>
          </a:p>
          <a:p>
            <a:endParaRPr lang="it-IT" dirty="0"/>
          </a:p>
          <a:p>
            <a:r>
              <a:rPr lang="it-IT" dirty="0"/>
              <a:t>Nella foto in Basso a dx Giove e Io viste da Cassini ( Gennaio 2001)</a:t>
            </a:r>
          </a:p>
          <a:p>
            <a:endParaRPr lang="it-IT" dirty="0"/>
          </a:p>
          <a:p>
            <a:r>
              <a:rPr lang="it-IT" dirty="0"/>
              <a:t>In basso 2^ a Immagine termica di Io, ripresa il 25 dicembre 2015, che mostra il vulcano più potente della luna, </a:t>
            </a:r>
            <a:r>
              <a:rPr lang="it-IT" dirty="0" err="1"/>
              <a:t>Loki</a:t>
            </a:r>
            <a:r>
              <a:rPr lang="it-IT" dirty="0"/>
              <a:t> Patera, assieme allo hot spot </a:t>
            </a:r>
            <a:r>
              <a:rPr lang="it-IT" dirty="0" err="1"/>
              <a:t>Amaterasu</a:t>
            </a:r>
            <a:r>
              <a:rPr lang="it-IT" dirty="0"/>
              <a:t> Patera in eruzione allo stesso tempo. Crediti: K. de </a:t>
            </a:r>
            <a:r>
              <a:rPr lang="it-IT" dirty="0" err="1"/>
              <a:t>Kleer</a:t>
            </a:r>
            <a:r>
              <a:rPr lang="it-IT" dirty="0"/>
              <a:t>/I. de Pater/UC Berkeley.</a:t>
            </a:r>
          </a:p>
          <a:p>
            <a:endParaRPr lang="it-IT" dirty="0"/>
          </a:p>
          <a:p>
            <a:r>
              <a:rPr lang="it-IT" dirty="0"/>
              <a:t>In </a:t>
            </a:r>
            <a:r>
              <a:rPr lang="it-IT" dirty="0" err="1"/>
              <a:t>bass</a:t>
            </a:r>
            <a:r>
              <a:rPr lang="it-IT" dirty="0"/>
              <a:t> 3^ a </a:t>
            </a:r>
            <a:r>
              <a:rPr lang="it-IT" dirty="0" err="1"/>
              <a:t>sx</a:t>
            </a:r>
            <a:r>
              <a:rPr lang="it-IT" dirty="0"/>
              <a:t> sonda New Horizon vulcano su Io</a:t>
            </a:r>
          </a:p>
          <a:p>
            <a:r>
              <a:rPr lang="it-IT" sz="1200" kern="1200" dirty="0">
                <a:solidFill>
                  <a:schemeClr val="tx1"/>
                </a:solidFill>
                <a:effectLst/>
                <a:latin typeface="+mn-lt"/>
                <a:ea typeface="+mn-ea"/>
                <a:cs typeface="+mn-cs"/>
              </a:rPr>
              <a:t>Il video, catturato dalla sonda New </a:t>
            </a:r>
            <a:r>
              <a:rPr lang="it-IT" sz="1200" kern="1200" dirty="0" err="1">
                <a:solidFill>
                  <a:schemeClr val="tx1"/>
                </a:solidFill>
                <a:effectLst/>
                <a:latin typeface="+mn-lt"/>
                <a:ea typeface="+mn-ea"/>
                <a:cs typeface="+mn-cs"/>
              </a:rPr>
              <a:t>Horizons</a:t>
            </a:r>
            <a:r>
              <a:rPr lang="it-IT" sz="1200" kern="1200" dirty="0">
                <a:solidFill>
                  <a:schemeClr val="tx1"/>
                </a:solidFill>
                <a:effectLst/>
                <a:latin typeface="+mn-lt"/>
                <a:ea typeface="+mn-ea"/>
                <a:cs typeface="+mn-cs"/>
              </a:rPr>
              <a:t>, diretta verso Plutone, dopo aver viaggiato per  oltre 6,2 milioni di chilometri dalla Terra (la sonda è partita nel 2007),  attraverso la NASA, la sonda ha scattato qualche immagine spettacolare di IO la terza luna di Giove. L’Ente spaziale americano ha reso pubblica questa settimana una serie di immagini in cui si vede una eruzione vulcanica di Io, dove </a:t>
            </a:r>
            <a:r>
              <a:rPr lang="it-IT" sz="1200" kern="1200" dirty="0" err="1">
                <a:solidFill>
                  <a:schemeClr val="tx1"/>
                </a:solidFill>
                <a:effectLst/>
                <a:latin typeface="+mn-lt"/>
                <a:ea typeface="+mn-ea"/>
                <a:cs typeface="+mn-cs"/>
              </a:rPr>
              <a:t>appuanto</a:t>
            </a:r>
            <a:r>
              <a:rPr lang="it-IT" sz="1200" kern="1200" dirty="0">
                <a:solidFill>
                  <a:schemeClr val="tx1"/>
                </a:solidFill>
                <a:effectLst/>
                <a:latin typeface="+mn-lt"/>
                <a:ea typeface="+mn-ea"/>
                <a:cs typeface="+mn-cs"/>
              </a:rPr>
              <a:t> ci sono 400 vulcani attivi. Uno di questi vulcani ha prodotto colonne di massa d’aria, dovute appunto all’eruzione, fino a 500 chilometri sopra la superficie lunare.  L’ultima eruzione catturata dalla sonda ha rilevato colonne alte oltre 300 miglia, secondo il sito web della NASA.</a:t>
            </a:r>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36</a:t>
            </a:fld>
            <a:endParaRPr lang="it-IT"/>
          </a:p>
        </p:txBody>
      </p:sp>
    </p:spTree>
    <p:extLst>
      <p:ext uri="{BB962C8B-B14F-4D97-AF65-F5344CB8AC3E}">
        <p14:creationId xmlns:p14="http://schemas.microsoft.com/office/powerpoint/2010/main" val="2988728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Quasi tutto emette in banda radio …</a:t>
            </a:r>
          </a:p>
          <a:p>
            <a:r>
              <a:rPr lang="it-IT" dirty="0"/>
              <a:t>Sole:  le frequenze radio nascono nella cromosfera e nella corona quindi nell’atmosfera solare. La superficie solare presenta una temperatura di circa 6000K e, anche se gas a questa temperatura emettono maggiormente lunghezze d’onda nelle frequenze della luce visibile e dell’ultravioletto, grazie alla sua vicinanza possiamo registrarne anche l’emissione radio.</a:t>
            </a:r>
          </a:p>
          <a:p>
            <a:r>
              <a:rPr lang="it-IT" b="1" dirty="0"/>
              <a:t>Il Sole emette onde radio in quanto caldo </a:t>
            </a:r>
            <a:r>
              <a:rPr lang="it-IT" dirty="0"/>
              <a:t>(si dice che è una sorgente termica e quindi emette onde radio maggiormente ad elevata frequenza) ma si registra una forte emissione anche a frequenze più basse (nel campo delle sorgenti non termiche) per il meccanismo della </a:t>
            </a:r>
            <a:r>
              <a:rPr lang="it-IT" b="1" dirty="0"/>
              <a:t>radiazione di sincrotrone </a:t>
            </a:r>
            <a:r>
              <a:rPr lang="it-IT" dirty="0"/>
              <a:t>che deriva dal movimento ad elevata velocità di elettroni attorno al campo magnetico.</a:t>
            </a:r>
          </a:p>
          <a:p>
            <a:endParaRPr lang="it-IT" b="1" dirty="0"/>
          </a:p>
          <a:p>
            <a:r>
              <a:rPr lang="it-IT" b="1" dirty="0"/>
              <a:t>Ref: https://www.radio2space.com/it/il-sole-radio/</a:t>
            </a:r>
          </a:p>
          <a:p>
            <a:endParaRPr lang="it-IT" dirty="0"/>
          </a:p>
          <a:p>
            <a:r>
              <a:rPr lang="it-IT" dirty="0"/>
              <a:t>In riferimento all’emissione del “Sole calmo”, il disco solare presenta un diverso diametro in funzione della frequenza di studio.</a:t>
            </a:r>
          </a:p>
          <a:p>
            <a:r>
              <a:rPr lang="it-IT" dirty="0"/>
              <a:t>A frequenze molto basse (&lt;0,1GHz) e quindi lunghezze d’onda elevate (&gt; 3m) il disco solare appare decisamente grande e più luminoso al centro; la sua luminosità diminuisce gradualmente e si annulla solo dopo diversi raggi solari.</a:t>
            </a:r>
          </a:p>
          <a:p>
            <a:r>
              <a:rPr lang="it-IT" dirty="0"/>
              <a:t>Per frequenze comprese tra 0,1 GHz e 3 GHz, il Sole appare ancora più grande della controparte ottica e si nota un picco di intensità radio vicino al bordo chiamata </a:t>
            </a:r>
            <a:r>
              <a:rPr lang="it-IT" dirty="0" err="1"/>
              <a:t>limb</a:t>
            </a:r>
            <a:r>
              <a:rPr lang="it-IT" dirty="0"/>
              <a:t> </a:t>
            </a:r>
            <a:r>
              <a:rPr lang="it-IT" dirty="0" err="1"/>
              <a:t>brightening</a:t>
            </a:r>
            <a:r>
              <a:rPr lang="it-IT" dirty="0"/>
              <a:t>.</a:t>
            </a:r>
          </a:p>
          <a:p>
            <a:r>
              <a:rPr lang="it-IT" dirty="0"/>
              <a:t>Per frequenze superiori a 3 GHz il Sole appare simile (anche se di dimensioni comunque maggiori) alla controparte visibile e la sua luminosità risulta uniforme.</a:t>
            </a:r>
          </a:p>
          <a:p>
            <a:r>
              <a:rPr lang="it-IT" dirty="0"/>
              <a:t>Da queste considerazioni è possibile verificare che le onde radio a maggiore frequenza si originano vicino alla fotosfera, quelle a minore frequenza verso la corona che quindi conferisce al Sole una maggiore dimensione in cielo.</a:t>
            </a:r>
          </a:p>
          <a:p>
            <a:r>
              <a:rPr lang="it-IT" dirty="0"/>
              <a:t>Nel caso del “Sole disturbato”, è invece possibile delineare una componente a bassa variabilità, con un periodo lungo da giorni a mesi, che è evidente a lunghezze d’onda dai 3 ai 60 cm e una componente ad alta variabilità caratterizzata da forti e missioni di radiazione in intervalli di tempo da secondi a ore. La prima componente è strettamente associata alla presenza di macchie solari anche quando non direttamente visibili in quanto dietro il bordo del Sole. Quindi questa emissione radio si origina in regioni superiori alla fotosfera.</a:t>
            </a:r>
          </a:p>
          <a:p>
            <a:r>
              <a:rPr lang="it-IT" dirty="0"/>
              <a:t>La seconda componente (ad elevata variabilità) invece è legata a forti emissioni che seguono la comparsa di brillamenti (</a:t>
            </a:r>
            <a:r>
              <a:rPr lang="it-IT" dirty="0" err="1"/>
              <a:t>flare</a:t>
            </a:r>
            <a:r>
              <a:rPr lang="it-IT" dirty="0"/>
              <a:t>), violente esplosioni di materia inizialmente visibili nella banda del visibile nella riga dell’H-alfa (ad esempio con appositi telescopi solari). I brillamenti possono essere divisi in impulsivi o eruttivi. I primi hanno breve durata, dai secondi ai minuti, e si sviluppano solo nello strato inferiore dell’atmosfera solare. I secondi hanno durata maggiore, da minuti ad ore, e possono generare enormi quantità di energia e materia che viene espulsa nello spazio. I brillamenti si generano quando particelle cariche vengono improvvisamente accelerate. L’energia richiesta per tale accelerazione deriva dal campo magnetico attorno alle aree più attive della superficie solare. Durante la fase impulsiva del brillamento, si registra un veloce aumento dell’intensità di onde radio emesse, con lunghezza d’onda </a:t>
            </a:r>
            <a:r>
              <a:rPr lang="it-IT" dirty="0" err="1"/>
              <a:t>decimetriche</a:t>
            </a:r>
            <a:r>
              <a:rPr lang="it-IT" dirty="0"/>
              <a:t> o centimetriche. I più potenti brillamenti eruttivi emettono radiazione anche per diverse ore.</a:t>
            </a:r>
          </a:p>
          <a:p>
            <a:r>
              <a:rPr lang="it-IT" dirty="0"/>
              <a:t>L’attività radio legata a tali fenomeni viene classificata (Wild, </a:t>
            </a:r>
            <a:r>
              <a:rPr lang="it-IT" dirty="0" err="1"/>
              <a:t>Smerd</a:t>
            </a:r>
            <a:r>
              <a:rPr lang="it-IT" dirty="0"/>
              <a:t>, Weiss, 1963) in funzione delle caratteristiche di questa emissione:</a:t>
            </a:r>
          </a:p>
          <a:p>
            <a:r>
              <a:rPr lang="it-IT" dirty="0"/>
              <a:t>Tipo I: brevi eventi che si presentano in grande numero associati ad una emissione continua (durata: da ore a giorni)</a:t>
            </a:r>
          </a:p>
          <a:p>
            <a:r>
              <a:rPr lang="it-IT" dirty="0"/>
              <a:t>Tipo II: forti eventi con spostamento in frequenza da valori alti a valori più bassi (durata: minuti)</a:t>
            </a:r>
          </a:p>
          <a:p>
            <a:r>
              <a:rPr lang="it-IT" dirty="0"/>
              <a:t>Tipo III: forti eventi di breve durata con spostamento in frequenza da valori alti a bassi (durata: secondi)</a:t>
            </a:r>
          </a:p>
          <a:p>
            <a:r>
              <a:rPr lang="it-IT" dirty="0"/>
              <a:t>Tipo IV: emissione continua (durata: da ore a giorni)</a:t>
            </a:r>
          </a:p>
          <a:p>
            <a:r>
              <a:rPr lang="it-IT" dirty="0"/>
              <a:t>Tipo V: emissione continua associata al tipo III, registrata a frequenza inferiori a 100 MHz (durata: 1-2 minuti)</a:t>
            </a:r>
          </a:p>
          <a:p>
            <a:r>
              <a:rPr lang="it-IT" dirty="0"/>
              <a:t>Le caratteristiche di queste tipologie vengono bene illustrate quando si considerano gli eventi che seguono un brillamento solare.</a:t>
            </a:r>
          </a:p>
          <a:p>
            <a:r>
              <a:rPr lang="it-IT" dirty="0"/>
              <a:t> </a:t>
            </a:r>
          </a:p>
          <a:p>
            <a:r>
              <a:rPr lang="it-IT" dirty="0">
                <a:effectLst/>
              </a:rPr>
              <a:t>Il sole radio: Rappresentazioni delle due fasi che seguono un brillamento solare (da: Wild, </a:t>
            </a:r>
            <a:r>
              <a:rPr lang="it-IT" dirty="0" err="1">
                <a:effectLst/>
              </a:rPr>
              <a:t>Smerd</a:t>
            </a:r>
            <a:r>
              <a:rPr lang="it-IT" dirty="0">
                <a:effectLst/>
              </a:rPr>
              <a:t>, Weiss – Solar </a:t>
            </a:r>
            <a:r>
              <a:rPr lang="it-IT" dirty="0" err="1">
                <a:effectLst/>
              </a:rPr>
              <a:t>Bursts</a:t>
            </a:r>
            <a:r>
              <a:rPr lang="it-IT" dirty="0">
                <a:effectLst/>
              </a:rPr>
              <a:t>, Ann. Rev. </a:t>
            </a:r>
            <a:r>
              <a:rPr lang="it-IT" dirty="0" err="1">
                <a:effectLst/>
              </a:rPr>
              <a:t>Astron</a:t>
            </a:r>
            <a:r>
              <a:rPr lang="it-IT" dirty="0">
                <a:effectLst/>
              </a:rPr>
              <a:t>. </a:t>
            </a:r>
            <a:r>
              <a:rPr lang="it-IT" dirty="0" err="1">
                <a:effectLst/>
              </a:rPr>
              <a:t>Astrophys</a:t>
            </a:r>
            <a:r>
              <a:rPr lang="it-IT" dirty="0">
                <a:effectLst/>
              </a:rPr>
              <a:t>., vol. 1, 1963)</a:t>
            </a:r>
          </a:p>
          <a:p>
            <a:r>
              <a:rPr lang="it-IT" dirty="0"/>
              <a:t> </a:t>
            </a:r>
          </a:p>
          <a:p>
            <a:r>
              <a:rPr lang="it-IT" dirty="0"/>
              <a:t>Nella fase 1 si registra una forte emissione del tipo III subito dopo la comparsa di un brillamento visibile nella riga dell’H-alfa. Si registra una emissione radio molto forte e netta che finisce velocemente che, si ritiene, derivi dalle oscillazioni del plasma associato all’espulsione di fasci di elettroni in seguito al brillamento. A volte, soprattutto a frequenze inferiori ai 100 MHz, il brillamento è associato ad una emissione più continua e duratura nel tempo, quella del tipo V. Le onde elettromagnetiche di questo tipo sono generate dall’accelerazione di elettroni lungo le linee di campo magnetico nella corona.</a:t>
            </a:r>
          </a:p>
          <a:p>
            <a:r>
              <a:rPr lang="it-IT" dirty="0"/>
              <a:t>Negli eventi più forti, cioè in quelli eruttivi, si registra anche la fase 2 che inizia con brevi e netti picchi di segnali che spesso presentano anche una seconda ripetizione (armonica). Questa emissione deriva dall’onda d’urto anteriore alla nube di gas sopra al brillamento. A volte, subito dopo si registra un più debole ma continuo segnale che può durare da ore a giorni e che viene definito di tipo IV. Quest’ultimo è legato all’emissione di sincrotrone proveniente dai gas sopra al brillamento e può presentare brevi e forti picchi di segnale classificato come tipo I.</a:t>
            </a:r>
          </a:p>
          <a:p>
            <a:r>
              <a:rPr lang="it-IT" dirty="0"/>
              <a:t>Tra i </a:t>
            </a:r>
            <a:r>
              <a:rPr lang="it-IT" dirty="0" err="1"/>
              <a:t>burst</a:t>
            </a:r>
            <a:r>
              <a:rPr lang="it-IT" dirty="0"/>
              <a:t> radio di tipo IV ne esiste una specie, detta “mu-</a:t>
            </a:r>
            <a:r>
              <a:rPr lang="it-IT" dirty="0" err="1"/>
              <a:t>bursts</a:t>
            </a:r>
            <a:r>
              <a:rPr lang="it-IT" dirty="0"/>
              <a:t> tipo IV”, in cui il segnale viene emesso con lunghezze d’onda da 30 cm ad 1 cm, quindi anche sopra i 10 GHz. Questo ci permette di capire come il radiotelescopio Spider230 può essere usato anche per gli studi di questi fenomeni dell’atmosfera solare, magari associato ad un telescopio solare H-alfa per studiare contemporaneamente le diverse componenti dello spettro elettromagnetico in arrivo dallo stesso fenomeno, cioè da un brillamento.</a:t>
            </a:r>
          </a:p>
          <a:p>
            <a:r>
              <a:rPr lang="it-IT" dirty="0"/>
              <a:t> </a:t>
            </a:r>
          </a:p>
          <a:p>
            <a:r>
              <a:rPr lang="it-IT" dirty="0">
                <a:effectLst/>
              </a:rPr>
              <a:t>Il sole radio: Spettro radio di un evento intenso legato a brillamenti (da: Wild, </a:t>
            </a:r>
            <a:r>
              <a:rPr lang="it-IT" dirty="0" err="1">
                <a:effectLst/>
              </a:rPr>
              <a:t>Smerd</a:t>
            </a:r>
            <a:r>
              <a:rPr lang="it-IT" dirty="0">
                <a:effectLst/>
              </a:rPr>
              <a:t>, Weiss – Solar </a:t>
            </a:r>
            <a:r>
              <a:rPr lang="it-IT" dirty="0" err="1">
                <a:effectLst/>
              </a:rPr>
              <a:t>Bursts</a:t>
            </a:r>
            <a:r>
              <a:rPr lang="it-IT" dirty="0">
                <a:effectLst/>
              </a:rPr>
              <a:t>, Ann. Rev. </a:t>
            </a:r>
            <a:r>
              <a:rPr lang="it-IT" dirty="0" err="1">
                <a:effectLst/>
              </a:rPr>
              <a:t>Astron</a:t>
            </a:r>
            <a:r>
              <a:rPr lang="it-IT" dirty="0">
                <a:effectLst/>
              </a:rPr>
              <a:t>. </a:t>
            </a:r>
            <a:r>
              <a:rPr lang="it-IT" dirty="0" err="1">
                <a:effectLst/>
              </a:rPr>
              <a:t>Astrophys</a:t>
            </a:r>
            <a:r>
              <a:rPr lang="it-IT" dirty="0">
                <a:effectLst/>
              </a:rPr>
              <a:t>., vol. 1, 1963)</a:t>
            </a:r>
          </a:p>
          <a:p>
            <a:r>
              <a:rPr lang="it-IT" dirty="0"/>
              <a:t> </a:t>
            </a:r>
          </a:p>
          <a:p>
            <a:r>
              <a:rPr lang="it-IT" dirty="0"/>
              <a:t>A volte, durante i fenomeni più intensi, vengono emesse dal Sole particelle cosmiche a così alta energia che, quando incontrano il campo magnetico terrestre, generano tempeste magnetiche ed aurore.</a:t>
            </a:r>
          </a:p>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38</a:t>
            </a:fld>
            <a:endParaRPr lang="it-IT"/>
          </a:p>
        </p:txBody>
      </p:sp>
    </p:spTree>
    <p:extLst>
      <p:ext uri="{BB962C8B-B14F-4D97-AF65-F5344CB8AC3E}">
        <p14:creationId xmlns:p14="http://schemas.microsoft.com/office/powerpoint/2010/main" val="2675254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resti di supernova sono sorgenti radio molto brillanti </a:t>
            </a:r>
          </a:p>
          <a:p>
            <a:r>
              <a:rPr lang="en-US" dirty="0"/>
              <a:t>Cassiopeia A is a relatively young supernova remnant, or SNR, in our Milky Way Galaxy. Apart from our Solar System, it is also the strongest radio source in the sky. In the early days of radio astronomy (1940s and 1950s), astronomers named their radio sources by letter (A, B, C, ), with A designating the strongest source in a given constellation. By noting the expansion rate of the gases in the SNR, astronomers have dated the progenitor supernova explosion to the 17th century. The initial explosion must not have been very noticeable because historical records fail to provide a definitive record of the event. [Contrast this with the Crab Nebula, the result of a supernova explosion that was </a:t>
            </a:r>
            <a:r>
              <a:rPr lang="en-US" dirty="0" err="1"/>
              <a:t>cle</a:t>
            </a:r>
            <a:endParaRPr lang="en-US" dirty="0"/>
          </a:p>
          <a:p>
            <a:r>
              <a:rPr lang="en-US" dirty="0" err="1"/>
              <a:t>arly</a:t>
            </a:r>
            <a:r>
              <a:rPr lang="en-US" dirty="0"/>
              <a:t> recorded and can be traced to the year 1054.] Astronomers now believe that the original Cassiopeia A explosion occurred in either 1667 or 1680.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The material from the explosion is rushing outward at supersonic speeds in excess of ten million miles per hour. As this matter crashes into gas that surrounds the former star, shock waves heat both the surrounding gas and the ejected matter.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from the </a:t>
            </a:r>
            <a:r>
              <a:rPr lang="en-US" dirty="0">
                <a:hlinkClick r:id="rId3"/>
              </a:rPr>
              <a:t>Spitzer Space Telescope</a:t>
            </a:r>
            <a:r>
              <a:rPr lang="en-US" dirty="0"/>
              <a:t>, provides better spectral resolution. In this image 3.6-microns is shown as blue, 4.5-microns as green and 8.0 microns as red. As the star's layers whiz outward, they are ramming, one by one, into a shock wave from the explosion and heating up. Material that hit the shock wave sooner has had more time to heat up to temperatures that radiate X-ray and visible light. Material that is just now hitting the shock wave is cooler and glowing with infrared light. Consequently, previous X-ray and visible-light observations identified hot, deep-layer material that had been flung out quickly, but not the cooler missing chunks that lagged behind. Spitzer's infrared detectors were able to find the missing chunks -- gas and dust consisting of the middle-layer elements neon, oxygen and aluminum.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39</a:t>
            </a:fld>
            <a:endParaRPr lang="it-IT"/>
          </a:p>
        </p:txBody>
      </p:sp>
    </p:spTree>
    <p:extLst>
      <p:ext uri="{BB962C8B-B14F-4D97-AF65-F5344CB8AC3E}">
        <p14:creationId xmlns:p14="http://schemas.microsoft.com/office/powerpoint/2010/main" val="234337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a:extLst>
              <a:ext uri="{FF2B5EF4-FFF2-40B4-BE49-F238E27FC236}">
                <a16:creationId xmlns:a16="http://schemas.microsoft.com/office/drawing/2014/main" id="{F90AB928-7D27-46DB-8319-BAA8E36C2D90}"/>
              </a:ext>
            </a:extLst>
          </p:cNvPr>
          <p:cNvSpPr>
            <a:spLocks noGrp="1" noRot="1" noChangeAspect="1" noChangeArrowheads="1" noTextEdit="1"/>
          </p:cNvSpPr>
          <p:nvPr>
            <p:ph type="sldImg"/>
          </p:nvPr>
        </p:nvSpPr>
        <p:spPr>
          <a:xfrm>
            <a:off x="0" y="695325"/>
            <a:ext cx="1588" cy="1588"/>
          </a:xfrm>
          <a:solidFill>
            <a:srgbClr val="FFFFFF"/>
          </a:solidFill>
          <a:ln>
            <a:solidFill>
              <a:srgbClr val="000000"/>
            </a:solidFill>
            <a:miter lim="800000"/>
            <a:headEnd/>
            <a:tailEnd/>
          </a:ln>
        </p:spPr>
      </p:sp>
      <p:sp>
        <p:nvSpPr>
          <p:cNvPr id="47107" name="Rectangle 2">
            <a:extLst>
              <a:ext uri="{FF2B5EF4-FFF2-40B4-BE49-F238E27FC236}">
                <a16:creationId xmlns:a16="http://schemas.microsoft.com/office/drawing/2014/main" id="{410959D4-1E7B-4FD4-AE25-E0022F449E60}"/>
              </a:ext>
            </a:extLst>
          </p:cNvPr>
          <p:cNvSpPr>
            <a:spLocks noGrp="1" noChangeArrowheads="1"/>
          </p:cNvSpPr>
          <p:nvPr>
            <p:ph type="body" idx="1"/>
          </p:nvPr>
        </p:nvSpPr>
        <p:spPr>
          <a:xfrm>
            <a:off x="685800" y="4343400"/>
            <a:ext cx="5486400" cy="4024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altLang="it-IT" dirty="0">
                <a:latin typeface="Times New Roman" panose="02020603050405020304" pitchFamily="18" charset="0"/>
              </a:rPr>
              <a:t>Maxwell e Hertz non videro nessuna applicazione pratica delle loro scoperte</a:t>
            </a:r>
          </a:p>
          <a:p>
            <a:r>
              <a:rPr lang="it-IT" altLang="it-IT" dirty="0">
                <a:latin typeface="Times New Roman" panose="02020603050405020304" pitchFamily="18" charset="0"/>
              </a:rPr>
              <a:t>1901 : trasmissione segnali Irlanda – USA</a:t>
            </a:r>
          </a:p>
          <a:p>
            <a:r>
              <a:rPr lang="it-IT" dirty="0"/>
              <a:t>Secondo una sentenza della corte statunitense, non riconosciuta in ambito internazionale, il primo a riuscirci fu </a:t>
            </a:r>
            <a:r>
              <a:rPr lang="it-IT" dirty="0">
                <a:hlinkClick r:id="rId3" tooltip="Nikola Tesla"/>
              </a:rPr>
              <a:t>Nikola Tesla</a:t>
            </a:r>
            <a:r>
              <a:rPr lang="it-IT" dirty="0"/>
              <a:t> nel </a:t>
            </a:r>
            <a:r>
              <a:rPr lang="it-IT" dirty="0">
                <a:hlinkClick r:id="rId4" tooltip="1893"/>
              </a:rPr>
              <a:t>1893</a:t>
            </a:r>
            <a:r>
              <a:rPr lang="it-IT" dirty="0"/>
              <a:t> in una conferenza pubblica a </a:t>
            </a:r>
            <a:r>
              <a:rPr lang="it-IT" dirty="0">
                <a:hlinkClick r:id="rId5" tooltip="Saint Louis"/>
              </a:rPr>
              <a:t>St. Louis</a:t>
            </a:r>
            <a:r>
              <a:rPr lang="it-IT" dirty="0"/>
              <a:t>, </a:t>
            </a:r>
            <a:r>
              <a:rPr lang="it-IT" dirty="0">
                <a:hlinkClick r:id="rId6" tooltip="Missouri"/>
              </a:rPr>
              <a:t>Missouri</a:t>
            </a:r>
            <a:r>
              <a:rPr lang="it-IT" dirty="0"/>
              <a:t>. Secondo la corte, l'apparato che Tesla usò conteneva tutti gli elementi che erano incorporati nei sistemi radio prima della sviluppo della “valvola termoionica”</a:t>
            </a:r>
            <a:r>
              <a:rPr lang="it-IT" baseline="30000" dirty="0">
                <a:hlinkClick r:id="rId7"/>
              </a:rPr>
              <a:t>[2]</a:t>
            </a:r>
            <a:r>
              <a:rPr lang="it-IT" dirty="0"/>
              <a:t>. Da precisare che comunque, il presunto apparato costruito da Tesla, non è riuscito a trasmettere né a ricevere segnali e la sentenza è stata emessa dagli U.S.A. e non viene riconosciuta da nessun altro stato non U.S.A. </a:t>
            </a:r>
          </a:p>
          <a:p>
            <a:endParaRPr lang="it-IT" altLang="it-IT" dirty="0">
              <a:latin typeface="Times New Roman" panose="02020603050405020304" pitchFamily="18" charset="0"/>
            </a:endParaRPr>
          </a:p>
          <a:p>
            <a:r>
              <a:rPr lang="it-IT" b="1" dirty="0"/>
              <a:t>RADAR : ra</a:t>
            </a:r>
            <a:r>
              <a:rPr lang="it-IT" dirty="0"/>
              <a:t>dio </a:t>
            </a:r>
            <a:r>
              <a:rPr lang="it-IT" b="1" dirty="0" err="1"/>
              <a:t>d</a:t>
            </a:r>
            <a:r>
              <a:rPr lang="it-IT" dirty="0" err="1"/>
              <a:t>etection</a:t>
            </a:r>
            <a:r>
              <a:rPr lang="it-IT" dirty="0"/>
              <a:t> </a:t>
            </a:r>
            <a:r>
              <a:rPr lang="it-IT" b="1" dirty="0"/>
              <a:t>a</a:t>
            </a:r>
            <a:r>
              <a:rPr lang="it-IT" dirty="0"/>
              <a:t>nd </a:t>
            </a:r>
            <a:r>
              <a:rPr lang="it-IT" b="1" dirty="0" err="1"/>
              <a:t>r</a:t>
            </a:r>
            <a:r>
              <a:rPr lang="it-IT" dirty="0" err="1"/>
              <a:t>anging</a:t>
            </a:r>
            <a:r>
              <a:rPr lang="it-IT" dirty="0"/>
              <a:t>» per il rilevamento e la determinazione (in un certo </a:t>
            </a:r>
            <a:r>
              <a:rPr lang="it-IT" dirty="0">
                <a:hlinkClick r:id="rId8" tooltip="Sistema di riferimento"/>
              </a:rPr>
              <a:t>sistema di riferimento</a:t>
            </a:r>
            <a:r>
              <a:rPr lang="it-IT" dirty="0"/>
              <a:t>) della </a:t>
            </a:r>
            <a:r>
              <a:rPr lang="it-IT" dirty="0">
                <a:hlinkClick r:id="rId9" tooltip="Posizione"/>
              </a:rPr>
              <a:t>posizione</a:t>
            </a:r>
            <a:r>
              <a:rPr lang="it-IT" dirty="0"/>
              <a:t> (</a:t>
            </a:r>
            <a:r>
              <a:rPr lang="it-IT" dirty="0">
                <a:hlinkClick r:id="rId10" tooltip="Coordinate geografiche"/>
              </a:rPr>
              <a:t>coordinate</a:t>
            </a:r>
            <a:r>
              <a:rPr lang="it-IT" dirty="0"/>
              <a:t> in distanza, altezza e </a:t>
            </a:r>
            <a:r>
              <a:rPr lang="it-IT" dirty="0" err="1">
                <a:hlinkClick r:id="rId11" tooltip="Azimuth"/>
              </a:rPr>
              <a:t>azimuth</a:t>
            </a:r>
            <a:r>
              <a:rPr lang="it-IT" dirty="0"/>
              <a:t>) ed eventualmente della </a:t>
            </a:r>
            <a:r>
              <a:rPr lang="it-IT" dirty="0">
                <a:hlinkClick r:id="rId12" tooltip="Velocità"/>
              </a:rPr>
              <a:t>velocità</a:t>
            </a:r>
            <a:r>
              <a:rPr lang="it-IT" dirty="0"/>
              <a:t> di oggetti (bersagli, </a:t>
            </a:r>
            <a:r>
              <a:rPr lang="it-IT" i="1" dirty="0"/>
              <a:t>target</a:t>
            </a:r>
            <a:r>
              <a:rPr lang="it-IT" dirty="0"/>
              <a:t>) sia fissi che mobili, come </a:t>
            </a:r>
            <a:r>
              <a:rPr lang="it-IT" dirty="0">
                <a:hlinkClick r:id="rId13" tooltip="Aeroplano"/>
              </a:rPr>
              <a:t>aerei</a:t>
            </a:r>
            <a:r>
              <a:rPr lang="it-IT" dirty="0"/>
              <a:t>, </a:t>
            </a:r>
            <a:r>
              <a:rPr lang="it-IT" dirty="0">
                <a:hlinkClick r:id="rId14" tooltip="Nave"/>
              </a:rPr>
              <a:t>navi</a:t>
            </a:r>
            <a:r>
              <a:rPr lang="it-IT" dirty="0"/>
              <a:t>, </a:t>
            </a:r>
            <a:r>
              <a:rPr lang="it-IT" dirty="0">
                <a:hlinkClick r:id="rId15" tooltip="Veicolo"/>
              </a:rPr>
              <a:t>veicoli</a:t>
            </a:r>
            <a:r>
              <a:rPr lang="it-IT" dirty="0"/>
              <a:t>, </a:t>
            </a:r>
            <a:r>
              <a:rPr lang="it-IT" dirty="0">
                <a:hlinkClick r:id="rId16" tooltip="Meteorologia"/>
              </a:rPr>
              <a:t>formazioni atmosferiche</a:t>
            </a:r>
            <a:r>
              <a:rPr lang="it-IT" dirty="0"/>
              <a:t> o il suolo. </a:t>
            </a:r>
          </a:p>
          <a:p>
            <a:r>
              <a:rPr lang="it-IT" dirty="0"/>
              <a:t>La guerra portò ad un'accelerazione della ricerca, al fine di trovare la migliore risoluzione e portabilità per le nuove esigenze difensive. Nel dopoguerra l'uso del radar si è ampiamente diffuso anche in ambito civile per il </a:t>
            </a:r>
            <a:r>
              <a:rPr lang="it-IT" dirty="0">
                <a:hlinkClick r:id="rId17" tooltip="Controllo del traffico aereo"/>
              </a:rPr>
              <a:t>controllo del traffico aereo</a:t>
            </a:r>
            <a:r>
              <a:rPr lang="it-IT" dirty="0"/>
              <a:t> civile, le rilevazioni meteorologiche e la misurazione delle velocità automobilistiche. </a:t>
            </a:r>
          </a:p>
          <a:p>
            <a:endParaRPr lang="it-IT" altLang="it-IT" dirty="0">
              <a:latin typeface="Times New Roman" panose="02020603050405020304" pitchFamily="18" charset="0"/>
            </a:endParaRPr>
          </a:p>
          <a:p>
            <a:r>
              <a:rPr lang="it-IT" dirty="0"/>
              <a:t>Televisione : In Italia le prime prove di diffusione della televisione furono effettuate a partire dal </a:t>
            </a:r>
            <a:r>
              <a:rPr lang="it-IT" dirty="0">
                <a:hlinkClick r:id="rId18" tooltip="w:1934"/>
              </a:rPr>
              <a:t>1934</a:t>
            </a:r>
            <a:r>
              <a:rPr lang="it-IT" dirty="0"/>
              <a:t>, e, nel </a:t>
            </a:r>
            <a:r>
              <a:rPr lang="it-IT" dirty="0">
                <a:hlinkClick r:id="rId19" tooltip="w:1949"/>
              </a:rPr>
              <a:t>1949</a:t>
            </a:r>
            <a:r>
              <a:rPr lang="it-IT" dirty="0"/>
              <a:t>, ci fu già una trasmissione sperimentale dalla </a:t>
            </a:r>
            <a:r>
              <a:rPr lang="it-IT" dirty="0">
                <a:hlinkClick r:id="rId20" tooltip="w:Triennale di Milano"/>
              </a:rPr>
              <a:t>Triennale di Milano</a:t>
            </a:r>
            <a:r>
              <a:rPr lang="it-IT" dirty="0"/>
              <a:t> presentata da </a:t>
            </a:r>
            <a:r>
              <a:rPr lang="it-IT" dirty="0">
                <a:hlinkClick r:id="rId21" tooltip="w:Corrado Mantoni"/>
              </a:rPr>
              <a:t>Corrado</a:t>
            </a:r>
            <a:r>
              <a:rPr lang="it-IT" dirty="0"/>
              <a:t>, ma il servizio regolare cominciò soltanto dal </a:t>
            </a:r>
            <a:r>
              <a:rPr lang="it-IT" dirty="0">
                <a:hlinkClick r:id="rId22" tooltip="w:3 gennaio"/>
              </a:rPr>
              <a:t>3 gennaio</a:t>
            </a:r>
            <a:r>
              <a:rPr lang="it-IT" dirty="0"/>
              <a:t> </a:t>
            </a:r>
            <a:r>
              <a:rPr lang="it-IT" dirty="0">
                <a:hlinkClick r:id="rId23" tooltip="w:1954"/>
              </a:rPr>
              <a:t>1954</a:t>
            </a:r>
            <a:r>
              <a:rPr lang="it-IT" dirty="0"/>
              <a:t>, a cura della </a:t>
            </a:r>
            <a:r>
              <a:rPr lang="it-IT" dirty="0">
                <a:hlinkClick r:id="rId24" tooltip="RAI"/>
              </a:rPr>
              <a:t>RAI</a:t>
            </a:r>
            <a:r>
              <a:rPr lang="it-IT" dirty="0"/>
              <a:t>, in bianco e nero. </a:t>
            </a:r>
          </a:p>
          <a:p>
            <a:r>
              <a:rPr lang="it-IT" dirty="0"/>
              <a:t>Il segnale arrivò su tutto il territorio nazionale due anni dopo, e a quel momento gli abbonati erano ancora relativamente pochi - 360.000 - a causa del costo elevato degli apparecchi. </a:t>
            </a:r>
          </a:p>
          <a:p>
            <a:r>
              <a:rPr lang="it-IT" dirty="0"/>
              <a:t>Dagli </a:t>
            </a:r>
            <a:r>
              <a:rPr lang="it-IT" dirty="0">
                <a:hlinkClick r:id="rId25" tooltip="w:anni 1950"/>
              </a:rPr>
              <a:t>anni Cinquanta</a:t>
            </a:r>
            <a:r>
              <a:rPr lang="it-IT" dirty="0"/>
              <a:t> la diffusione della TV crebbe a ritmi stupefacenti, come precedentemente accaduto sul mercato americano. </a:t>
            </a:r>
          </a:p>
          <a:p>
            <a:endParaRPr lang="it-IT" dirty="0"/>
          </a:p>
          <a:p>
            <a:r>
              <a:rPr lang="it-IT" dirty="0"/>
              <a:t>CELLULARE : Nei primi anni questi dispositivi erano particolarmente costosi, basti pensare come il Motorola 8900x costasse quasi 4000 dollari negli anni 80, mentre attualmente la sua replica non fedele al 100% del 2005 costava meno di 250 dollari</a:t>
            </a:r>
            <a:r>
              <a:rPr lang="it-IT" baseline="30000" dirty="0">
                <a:hlinkClick r:id="rId26"/>
              </a:rPr>
              <a:t>[4]</a:t>
            </a:r>
            <a:r>
              <a:rPr lang="it-IT" dirty="0"/>
              <a:t>, per questo la loro diffusione era limitata alle persone più ricche, mentre dalla seconda metà degli </a:t>
            </a:r>
            <a:r>
              <a:rPr lang="it-IT" dirty="0">
                <a:hlinkClick r:id="rId27" tooltip="Anni 1990"/>
              </a:rPr>
              <a:t>anni novanta</a:t>
            </a:r>
            <a:r>
              <a:rPr lang="it-IT" dirty="0"/>
              <a:t> con le nuove tecnologie e prezzi contenuti il cellulare smise di essere uno </a:t>
            </a:r>
            <a:r>
              <a:rPr lang="it-IT" i="1" dirty="0">
                <a:hlinkClick r:id="rId28" tooltip="Status symbol"/>
              </a:rPr>
              <a:t>status symbol</a:t>
            </a:r>
            <a:r>
              <a:rPr lang="it-IT" dirty="0"/>
              <a:t>: la sua successiva estrema diffusione ha provocato la spontanea insorgenza di una sorta di </a:t>
            </a:r>
            <a:r>
              <a:rPr lang="it-IT" dirty="0">
                <a:hlinkClick r:id="rId29" tooltip="Galateo (costume)"/>
              </a:rPr>
              <a:t>galateo</a:t>
            </a:r>
            <a:r>
              <a:rPr lang="it-IT" dirty="0"/>
              <a:t> dedicato. </a:t>
            </a:r>
          </a:p>
          <a:p>
            <a:endParaRPr lang="it-IT" altLang="it-IT" dirty="0">
              <a:latin typeface="Times New Roman" panose="02020603050405020304" pitchFamily="18" charset="0"/>
            </a:endParaRPr>
          </a:p>
          <a:p>
            <a:r>
              <a:rPr lang="it-IT" altLang="it-IT" dirty="0" err="1">
                <a:latin typeface="Times New Roman" panose="02020603050405020304" pitchFamily="18" charset="0"/>
              </a:rPr>
              <a:t>Jansky</a:t>
            </a:r>
            <a:r>
              <a:rPr lang="it-IT" altLang="it-IT" dirty="0">
                <a:latin typeface="Times New Roman" panose="02020603050405020304" pitchFamily="18" charset="0"/>
              </a:rPr>
              <a:t>: </a:t>
            </a:r>
            <a:r>
              <a:rPr lang="it-IT" dirty="0"/>
              <a:t>Nel </a:t>
            </a:r>
            <a:r>
              <a:rPr lang="it-IT" dirty="0">
                <a:hlinkClick r:id="rId30" tooltip="1928"/>
              </a:rPr>
              <a:t>1928</a:t>
            </a:r>
            <a:r>
              <a:rPr lang="it-IT" dirty="0"/>
              <a:t> entrò a far parte dei laboratori della </a:t>
            </a:r>
            <a:r>
              <a:rPr lang="it-IT" dirty="0">
                <a:hlinkClick r:id="rId31" tooltip="Bell Telephone (la pagina non esiste)"/>
              </a:rPr>
              <a:t>Bell Telephone</a:t>
            </a:r>
            <a:r>
              <a:rPr lang="it-IT" dirty="0"/>
              <a:t>. I laboratori Bell volevano esaminare l'uso delle </a:t>
            </a:r>
            <a:r>
              <a:rPr lang="it-IT" dirty="0">
                <a:hlinkClick r:id="rId32" tooltip="Onde corte"/>
              </a:rPr>
              <a:t>onde corte</a:t>
            </a:r>
            <a:r>
              <a:rPr lang="it-IT" dirty="0"/>
              <a:t> (</a:t>
            </a:r>
            <a:r>
              <a:rPr lang="it-IT" dirty="0">
                <a:hlinkClick r:id="rId33" tooltip="Lunghezza d'onda"/>
              </a:rPr>
              <a:t>lunghezza d'onda</a:t>
            </a:r>
            <a:r>
              <a:rPr lang="it-IT" dirty="0"/>
              <a:t> di circa 10-20 </a:t>
            </a:r>
            <a:r>
              <a:rPr lang="it-IT" dirty="0">
                <a:hlinkClick r:id="rId34" tooltip="Metro"/>
              </a:rPr>
              <a:t>metri</a:t>
            </a:r>
            <a:r>
              <a:rPr lang="it-IT" dirty="0"/>
              <a:t>) per il servizio </a:t>
            </a:r>
            <a:r>
              <a:rPr lang="it-IT" dirty="0">
                <a:hlinkClick r:id="rId35" tooltip="Radio telefono (la pagina non esiste)"/>
              </a:rPr>
              <a:t>radio telefonico</a:t>
            </a:r>
            <a:r>
              <a:rPr lang="it-IT" dirty="0"/>
              <a:t> transatlantico. A </a:t>
            </a:r>
            <a:r>
              <a:rPr lang="it-IT" dirty="0" err="1"/>
              <a:t>Jansky</a:t>
            </a:r>
            <a:r>
              <a:rPr lang="it-IT" dirty="0"/>
              <a:t> fu assegnato il compito di indagare la fonte del </a:t>
            </a:r>
            <a:r>
              <a:rPr lang="it-IT" dirty="0">
                <a:hlinkClick r:id="rId36" tooltip="Rumore"/>
              </a:rPr>
              <a:t>rumore</a:t>
            </a:r>
            <a:r>
              <a:rPr lang="it-IT" dirty="0"/>
              <a:t> radio di fondo (o </a:t>
            </a:r>
            <a:r>
              <a:rPr lang="it-IT" dirty="0">
                <a:hlinkClick r:id="rId37" tooltip="Disturbo atmosferico (la pagina non esiste)"/>
              </a:rPr>
              <a:t>disturbo atmosferico</a:t>
            </a:r>
            <a:r>
              <a:rPr lang="it-IT" dirty="0"/>
              <a:t>) che poteva interferire con la trasmissione della voce. Egli costruì un'</a:t>
            </a:r>
            <a:r>
              <a:rPr lang="it-IT" dirty="0">
                <a:hlinkClick r:id="rId38" tooltip="Antenna"/>
              </a:rPr>
              <a:t>antenna</a:t>
            </a:r>
            <a:r>
              <a:rPr lang="it-IT" dirty="0"/>
              <a:t> progettata per ricevere onde radio a una </a:t>
            </a:r>
            <a:r>
              <a:rPr lang="it-IT" dirty="0">
                <a:hlinkClick r:id="rId39" tooltip="Frequenza"/>
              </a:rPr>
              <a:t>frequenza</a:t>
            </a:r>
            <a:r>
              <a:rPr lang="it-IT" dirty="0"/>
              <a:t> di 20,5 </a:t>
            </a:r>
            <a:r>
              <a:rPr lang="it-IT" dirty="0">
                <a:hlinkClick r:id="rId40" tooltip="Mega"/>
              </a:rPr>
              <a:t>M</a:t>
            </a:r>
            <a:r>
              <a:rPr lang="it-IT" dirty="0">
                <a:hlinkClick r:id="rId41" tooltip="Hertz"/>
              </a:rPr>
              <a:t>Hz</a:t>
            </a:r>
            <a:r>
              <a:rPr lang="it-IT" dirty="0"/>
              <a:t> (lunghezza d'onda di circa 14,5 metri). La montò su una piattaforma girevole e ruotando l'antenna poteva individuare la direzione del segnale radio. Spese oltre un anno analizzando i disturbi radio, ed essi sembravano avere una periodicità giornaliera; questo aspetto sulle prime portò </a:t>
            </a:r>
            <a:r>
              <a:rPr lang="it-IT" dirty="0" err="1"/>
              <a:t>Jansky</a:t>
            </a:r>
            <a:r>
              <a:rPr lang="it-IT" dirty="0"/>
              <a:t> a pensare che provenissero dal </a:t>
            </a:r>
            <a:r>
              <a:rPr lang="it-IT" dirty="0">
                <a:hlinkClick r:id="rId42" tooltip="Sole"/>
              </a:rPr>
              <a:t>sole</a:t>
            </a:r>
            <a:r>
              <a:rPr lang="it-IT" dirty="0"/>
              <a:t>, ma ulteriori analisi rivelarono che i segnali non si ripetevano ogni 24 ore, ma ogni 23 ore e 56 minuti. Questo tempo coincide col </a:t>
            </a:r>
            <a:r>
              <a:rPr lang="it-IT" dirty="0">
                <a:hlinkClick r:id="rId43" tooltip="Giorno siderale"/>
              </a:rPr>
              <a:t>giorno siderale</a:t>
            </a:r>
            <a:r>
              <a:rPr lang="it-IT" dirty="0"/>
              <a:t> che è caratteristico di oggetti al di fuori del nostro </a:t>
            </a:r>
            <a:r>
              <a:rPr lang="it-IT" dirty="0">
                <a:hlinkClick r:id="rId44" tooltip="Sistema solare"/>
              </a:rPr>
              <a:t>sistema solare</a:t>
            </a:r>
            <a:r>
              <a:rPr lang="it-IT" dirty="0"/>
              <a:t>. Alla fine </a:t>
            </a:r>
            <a:r>
              <a:rPr lang="it-IT" dirty="0" err="1"/>
              <a:t>Jansky</a:t>
            </a:r>
            <a:r>
              <a:rPr lang="it-IT" dirty="0"/>
              <a:t> scoprì che provenivano dalla Via Lattea e che erano più forti in direzione del centro della galassia, nella </a:t>
            </a:r>
            <a:r>
              <a:rPr lang="it-IT" dirty="0">
                <a:hlinkClick r:id="rId45" tooltip="Costellazione"/>
              </a:rPr>
              <a:t>costellazione</a:t>
            </a:r>
            <a:r>
              <a:rPr lang="it-IT" dirty="0"/>
              <a:t> del </a:t>
            </a:r>
            <a:r>
              <a:rPr lang="it-IT" dirty="0">
                <a:hlinkClick r:id="rId46" tooltip="Sagittario (astronomia)"/>
              </a:rPr>
              <a:t>Sagittario</a:t>
            </a:r>
            <a:r>
              <a:rPr lang="it-IT" dirty="0"/>
              <a:t>. </a:t>
            </a:r>
          </a:p>
          <a:p>
            <a:r>
              <a:rPr lang="it-IT" dirty="0"/>
              <a:t>La scoperta fu pubblicata sul </a:t>
            </a:r>
            <a:r>
              <a:rPr lang="it-IT" dirty="0">
                <a:hlinkClick r:id="rId47" tooltip="New York Times"/>
              </a:rPr>
              <a:t>New York Times</a:t>
            </a:r>
            <a:r>
              <a:rPr lang="it-IT" dirty="0"/>
              <a:t> il 5 maggio del </a:t>
            </a:r>
            <a:r>
              <a:rPr lang="it-IT" dirty="0">
                <a:hlinkClick r:id="rId48" tooltip="1933"/>
              </a:rPr>
              <a:t>1933</a:t>
            </a:r>
            <a:r>
              <a:rPr lang="it-IT" dirty="0"/>
              <a:t>. </a:t>
            </a:r>
          </a:p>
          <a:p>
            <a:endParaRPr lang="it-IT" dirty="0"/>
          </a:p>
          <a:p>
            <a:r>
              <a:rPr lang="it-IT" b="1" dirty="0" err="1"/>
              <a:t>Grote</a:t>
            </a:r>
            <a:r>
              <a:rPr lang="it-IT" b="1" dirty="0"/>
              <a:t> </a:t>
            </a:r>
            <a:r>
              <a:rPr lang="it-IT" b="1" dirty="0" err="1"/>
              <a:t>Reber</a:t>
            </a:r>
            <a:r>
              <a:rPr lang="it-IT" b="1" dirty="0"/>
              <a:t> </a:t>
            </a:r>
            <a:r>
              <a:rPr lang="it-IT" dirty="0"/>
              <a:t>fu unico ad approfondire i risultati di </a:t>
            </a:r>
            <a:r>
              <a:rPr lang="it-IT" dirty="0" err="1"/>
              <a:t>Jansky</a:t>
            </a:r>
            <a:r>
              <a:rPr lang="it-IT" dirty="0"/>
              <a:t> costruendo uno strumento per ricevere le onde provenienti dallo spazio. Costruii così, nel giardino di casa, il primo radiotelescopio con antenna parabolica al mondo. Il suo strumento era dotato di una parabola da 9,6 m di diametro e una montatura altazimutale a spostamento manuale. A partire dal 1937 cominciò i tentativi di ricezione a 3300 MHz ma non ottenne alcun risultato finché, nel 1939, cominciò a registrare il segnale proveniente dalla Via Lattea abbassando la frequenza a 160 MHz. Cominciò così a realizzare le prime mappe di emissione radio del cielo e, con la costruzione di nuovi e più sensibile ricevitore a maggior frequenza, ne migliorò progressivamente la capacità risolutiva.</a:t>
            </a:r>
          </a:p>
          <a:p>
            <a:endParaRPr lang="it-IT" altLang="it-IT" dirty="0">
              <a:latin typeface="Times New Roman" panose="02020603050405020304" pitchFamily="18" charset="0"/>
            </a:endParaRPr>
          </a:p>
        </p:txBody>
      </p:sp>
    </p:spTree>
    <p:extLst>
      <p:ext uri="{BB962C8B-B14F-4D97-AF65-F5344CB8AC3E}">
        <p14:creationId xmlns:p14="http://schemas.microsoft.com/office/powerpoint/2010/main" val="2762794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This impressive </a:t>
            </a:r>
            <a:r>
              <a:rPr lang="en-US" b="1" dirty="0"/>
              <a:t>radio view </a:t>
            </a:r>
            <a:r>
              <a:rPr lang="en-US" dirty="0"/>
              <a:t>of Cassiopeia A was obtained at a wavelength of about 21 cm with the </a:t>
            </a:r>
            <a:r>
              <a:rPr lang="en-US" dirty="0">
                <a:hlinkClick r:id="rId3"/>
              </a:rPr>
              <a:t>Very Large Array</a:t>
            </a:r>
            <a:r>
              <a:rPr lang="en-US" dirty="0"/>
              <a:t> </a:t>
            </a:r>
            <a:r>
              <a:rPr lang="en-US" dirty="0">
                <a:hlinkClick r:id="rId4"/>
              </a:rPr>
              <a:t>interferometer</a:t>
            </a:r>
            <a:r>
              <a:rPr lang="en-US" dirty="0"/>
              <a:t> in New Mexico. This image reveals a complex structure in the emission shell, due in part to the variable density of the surrounding interstellar medium. The radio emission is primarily associated with synchrotron radiation</a:t>
            </a:r>
          </a:p>
          <a:p>
            <a:endParaRPr lang="en-US" dirty="0"/>
          </a:p>
          <a:p>
            <a:r>
              <a:rPr lang="en-US" dirty="0"/>
              <a:t>The x-ray image (above) is historic: it was the first science image obtained and released by the </a:t>
            </a:r>
            <a:r>
              <a:rPr lang="en-US" dirty="0">
                <a:hlinkClick r:id="rId5"/>
              </a:rPr>
              <a:t>Chandra X-ray Observatory</a:t>
            </a:r>
            <a:r>
              <a:rPr lang="en-US" dirty="0"/>
              <a:t> (CXO) This NASA Great Observatory was launched in 1999 and provides a high-energy (short wavelength) complement to the </a:t>
            </a:r>
            <a:r>
              <a:rPr lang="en-US" dirty="0">
                <a:hlinkClick r:id="rId6"/>
              </a:rPr>
              <a:t>Hubble Space Telescope</a:t>
            </a:r>
            <a:r>
              <a:rPr lang="en-US" dirty="0"/>
              <a:t>. CXO offers the best spatial resolution of any x-ray observatory to date. </a:t>
            </a:r>
          </a:p>
          <a:p>
            <a:r>
              <a:rPr lang="en-US" dirty="0"/>
              <a:t>The colors denote different x-ray energies (or wavelengths), with red corresponding to the lowest energies and blue corresponding to the highest. The clarity provided by CXO allows astronomers to ascertain the chemical composition of the individual knots within the gas shell. The small greenish-white clumps, most notably to the southeast (lower left), are enhanced in silicon and sulfur. The reddish filaments in the outer shell to the southeast are enhanced in iron. These elements are remnants from deep within the progenitor star that exploded and produced this supernova remnant. </a:t>
            </a:r>
          </a:p>
          <a:p>
            <a:r>
              <a:rPr lang="en-US" dirty="0"/>
              <a:t>n, the result of fast-moving electrons immersed in a magnetic field. </a:t>
            </a:r>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40</a:t>
            </a:fld>
            <a:endParaRPr lang="it-IT"/>
          </a:p>
        </p:txBody>
      </p:sp>
    </p:spTree>
    <p:extLst>
      <p:ext uri="{BB962C8B-B14F-4D97-AF65-F5344CB8AC3E}">
        <p14:creationId xmlns:p14="http://schemas.microsoft.com/office/powerpoint/2010/main" val="3122445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a:t>
            </a:r>
            <a:r>
              <a:rPr lang="it-IT" dirty="0">
                <a:hlinkClick r:id="rId3" tooltip="Astrofisica"/>
              </a:rPr>
              <a:t>astrofisica</a:t>
            </a:r>
            <a:r>
              <a:rPr lang="it-IT" dirty="0"/>
              <a:t> </a:t>
            </a:r>
            <a:r>
              <a:rPr lang="it-IT" dirty="0">
                <a:hlinkClick r:id="rId4" tooltip="Regno Unito"/>
              </a:rPr>
              <a:t>britannica</a:t>
            </a:r>
            <a:r>
              <a:rPr lang="it-IT" dirty="0"/>
              <a:t>, scopritrice, sotto la direzione del suo relatore di tesi </a:t>
            </a:r>
            <a:r>
              <a:rPr lang="it-IT" dirty="0">
                <a:hlinkClick r:id="rId5" tooltip="Antony Hewish"/>
              </a:rPr>
              <a:t>Antony </a:t>
            </a:r>
            <a:r>
              <a:rPr lang="it-IT" dirty="0" err="1">
                <a:hlinkClick r:id="rId5" tooltip="Antony Hewish"/>
              </a:rPr>
              <a:t>Hewish</a:t>
            </a:r>
            <a:r>
              <a:rPr lang="it-IT" dirty="0"/>
              <a:t>, della prima </a:t>
            </a:r>
            <a:r>
              <a:rPr lang="it-IT" dirty="0">
                <a:hlinkClick r:id="rId6" tooltip="Pulsar"/>
              </a:rPr>
              <a:t>pulsar</a:t>
            </a:r>
            <a:r>
              <a:rPr lang="it-IT" dirty="0"/>
              <a:t>. </a:t>
            </a:r>
          </a:p>
          <a:p>
            <a:pPr rtl="0"/>
            <a:r>
              <a:rPr lang="it-IT" dirty="0"/>
              <a:t>Trovarono invece un segnale molto regolare, consistente di un impulso di radiazione ogni pochi secondi</a:t>
            </a:r>
          </a:p>
          <a:p>
            <a:pPr rtl="0"/>
            <a:r>
              <a:rPr lang="it-IT" dirty="0"/>
              <a:t>Il nome originale dell'oggetto fu "LGM" (Little Green Men, </a:t>
            </a:r>
            <a:r>
              <a:rPr lang="it-IT" i="1" dirty="0"/>
              <a:t>piccoli omini verdi</a:t>
            </a:r>
            <a:r>
              <a:rPr lang="it-IT" dirty="0"/>
              <a:t>) perché qualcuno scherzò sul fatto che, essendo così regolari, potessero essere segnali trasmessi da una qualche forma di vita </a:t>
            </a:r>
            <a:r>
              <a:rPr lang="it-IT" dirty="0">
                <a:hlinkClick r:id="rId7" tooltip="Extraterrestre"/>
              </a:rPr>
              <a:t>extraterrestre</a:t>
            </a:r>
            <a:r>
              <a:rPr lang="it-IT" dirty="0"/>
              <a:t>. Dopo molte speculazioni, una spiegazione più prosaica fu trovata in una </a:t>
            </a:r>
            <a:r>
              <a:rPr lang="it-IT" dirty="0">
                <a:hlinkClick r:id="rId8" tooltip="Stella di neutroni"/>
              </a:rPr>
              <a:t>stella di neutroni</a:t>
            </a:r>
            <a:r>
              <a:rPr lang="it-IT" dirty="0"/>
              <a:t>, un oggetto fino ad allora solo ipotizzato. </a:t>
            </a:r>
          </a:p>
        </p:txBody>
      </p:sp>
      <p:sp>
        <p:nvSpPr>
          <p:cNvPr id="4" name="Segnaposto numero diapositiva 3"/>
          <p:cNvSpPr>
            <a:spLocks noGrp="1"/>
          </p:cNvSpPr>
          <p:nvPr>
            <p:ph type="sldNum" sz="quarter" idx="5"/>
          </p:nvPr>
        </p:nvSpPr>
        <p:spPr/>
        <p:txBody>
          <a:bodyPr/>
          <a:lstStyle/>
          <a:p>
            <a:fld id="{AC5AA609-64BF-4EC9-9675-A7F86CEDC15E}" type="slidenum">
              <a:rPr lang="it-IT" smtClean="0"/>
              <a:t>41</a:t>
            </a:fld>
            <a:endParaRPr lang="it-IT"/>
          </a:p>
        </p:txBody>
      </p:sp>
    </p:spTree>
    <p:extLst>
      <p:ext uri="{BB962C8B-B14F-4D97-AF65-F5344CB8AC3E}">
        <p14:creationId xmlns:p14="http://schemas.microsoft.com/office/powerpoint/2010/main" val="3911006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Virgo A</a:t>
            </a:r>
            <a:r>
              <a:rPr lang="it-IT" dirty="0"/>
              <a:t> (nota anche come </a:t>
            </a:r>
            <a:r>
              <a:rPr lang="it-IT" b="1" dirty="0">
                <a:hlinkClick r:id="rId3" tooltip="Catalogo di Messier"/>
              </a:rPr>
              <a:t>M</a:t>
            </a:r>
            <a:r>
              <a:rPr lang="it-IT" b="1" dirty="0"/>
              <a:t> 87</a:t>
            </a:r>
            <a:r>
              <a:rPr lang="it-IT" dirty="0"/>
              <a:t>, o </a:t>
            </a:r>
            <a:r>
              <a:rPr lang="it-IT" b="1" dirty="0">
                <a:hlinkClick r:id="rId4" tooltip="New General Catalogue"/>
              </a:rPr>
              <a:t>NGC</a:t>
            </a:r>
            <a:r>
              <a:rPr lang="it-IT" b="1" dirty="0"/>
              <a:t> 4486</a:t>
            </a:r>
            <a:r>
              <a:rPr lang="it-IT" dirty="0"/>
              <a:t>) è una </a:t>
            </a:r>
            <a:r>
              <a:rPr lang="it-IT" dirty="0">
                <a:hlinkClick r:id="rId5" tooltip="Galassia ellittica"/>
              </a:rPr>
              <a:t>galassia ellittica</a:t>
            </a:r>
            <a:r>
              <a:rPr lang="it-IT" dirty="0"/>
              <a:t> gigante visibile nella </a:t>
            </a:r>
            <a:r>
              <a:rPr lang="it-IT" dirty="0">
                <a:hlinkClick r:id="rId6" tooltip="Vergine (costellazione)"/>
              </a:rPr>
              <a:t>costellazione della Vergine</a:t>
            </a:r>
            <a:r>
              <a:rPr lang="it-IT" dirty="0"/>
              <a:t>; fu scoperta da </a:t>
            </a:r>
            <a:r>
              <a:rPr lang="it-IT" dirty="0">
                <a:hlinkClick r:id="rId7" tooltip="Charles Messier"/>
              </a:rPr>
              <a:t>Charles </a:t>
            </a:r>
            <a:r>
              <a:rPr lang="it-IT" dirty="0" err="1">
                <a:hlinkClick r:id="rId7" tooltip="Charles Messier"/>
              </a:rPr>
              <a:t>Messier</a:t>
            </a:r>
            <a:r>
              <a:rPr lang="it-IT" dirty="0"/>
              <a:t> nel </a:t>
            </a:r>
            <a:r>
              <a:rPr lang="it-IT" dirty="0">
                <a:hlinkClick r:id="rId8" tooltip="1781"/>
              </a:rPr>
              <a:t>1781</a:t>
            </a:r>
            <a:r>
              <a:rPr lang="it-IT" dirty="0"/>
              <a:t> e domina l'</a:t>
            </a:r>
            <a:r>
              <a:rPr lang="it-IT" dirty="0">
                <a:hlinkClick r:id="rId9" tooltip="Ammasso della Vergine"/>
              </a:rPr>
              <a:t>Ammasso della Vergine</a:t>
            </a:r>
            <a:r>
              <a:rPr lang="it-IT" dirty="0"/>
              <a:t>, essendo una delle galassie più grandi conosciute. </a:t>
            </a:r>
          </a:p>
          <a:p>
            <a:r>
              <a:rPr lang="it-IT" dirty="0"/>
              <a:t>La sua relativa vicinanza alla </a:t>
            </a:r>
            <a:r>
              <a:rPr lang="it-IT" dirty="0">
                <a:hlinkClick r:id="rId10" tooltip="Terra"/>
              </a:rPr>
              <a:t>Terra</a:t>
            </a:r>
            <a:r>
              <a:rPr lang="it-IT" dirty="0"/>
              <a:t> ne fa uno degli obiettivi privilegiati per la ricerca astronomica, in particolare per lo studio dei fenomeni altamente energetici in opera nel suo nucleo, che ospita un </a:t>
            </a:r>
            <a:r>
              <a:rPr lang="it-IT" dirty="0">
                <a:hlinkClick r:id="rId11" tooltip="Buco nero supermassiccio"/>
              </a:rPr>
              <a:t>buco nero </a:t>
            </a:r>
            <a:r>
              <a:rPr lang="it-IT" dirty="0" err="1">
                <a:hlinkClick r:id="rId11" tooltip="Buco nero supermassiccio"/>
              </a:rPr>
              <a:t>supermassiccio</a:t>
            </a:r>
            <a:r>
              <a:rPr lang="it-IT" dirty="0"/>
              <a:t> (</a:t>
            </a:r>
            <a:r>
              <a:rPr lang="it-IT" dirty="0">
                <a:hlinkClick r:id="rId12" tooltip="M87 (buco nero)"/>
              </a:rPr>
              <a:t>il buco nero M87</a:t>
            </a:r>
            <a:r>
              <a:rPr lang="it-IT" dirty="0"/>
              <a:t>) della massa di 6,6 miliardi di volte superiore a quella del </a:t>
            </a:r>
            <a:r>
              <a:rPr lang="it-IT" dirty="0">
                <a:hlinkClick r:id="rId13" tooltip="Sole"/>
              </a:rPr>
              <a:t>Sole</a:t>
            </a:r>
            <a:r>
              <a:rPr lang="it-IT" dirty="0"/>
              <a:t>. </a:t>
            </a:r>
          </a:p>
          <a:p>
            <a:endParaRPr lang="it-IT" dirty="0"/>
          </a:p>
          <a:p>
            <a:r>
              <a:rPr lang="it-IT" b="1" dirty="0"/>
              <a:t>Getto</a:t>
            </a:r>
          </a:p>
          <a:p>
            <a:endParaRPr lang="it-IT" b="1" dirty="0"/>
          </a:p>
          <a:p>
            <a:r>
              <a:rPr lang="it-IT" dirty="0">
                <a:effectLst/>
              </a:rPr>
              <a:t>L’immagine della galassia M87 in luce visibile è stata ripresa dalla camera WFPC2 del Telescopio Spaziale Hubble nel febbraio del 1998. La traccia diagonale che attraversa l’immagine è un getto brillante di elettroni emessi ad alta velocità, provenienti dal nucleo. Il getto è prodotto da un buco nero la cui massa è tre miliardi di volte quella del Sole.  L’immagine alle diverse frequenze serve per comprendere quali meccanismi producono queste emissioni</a:t>
            </a:r>
            <a:endParaRPr lang="it-IT" b="1" dirty="0"/>
          </a:p>
          <a:p>
            <a:endParaRPr lang="it-IT" b="1" dirty="0"/>
          </a:p>
          <a:p>
            <a:r>
              <a:rPr lang="it-IT" dirty="0">
                <a:effectLst/>
              </a:rPr>
              <a:t>Immagini del getto di M87 in diverse bande dello spettro.</a:t>
            </a:r>
          </a:p>
          <a:p>
            <a:r>
              <a:rPr lang="it-IT" dirty="0"/>
              <a:t>Nel </a:t>
            </a:r>
            <a:r>
              <a:rPr lang="it-IT" dirty="0">
                <a:hlinkClick r:id="rId14" tooltip="1918"/>
              </a:rPr>
              <a:t>1918</a:t>
            </a:r>
            <a:r>
              <a:rPr lang="it-IT" dirty="0"/>
              <a:t> l'astronomo </a:t>
            </a:r>
            <a:r>
              <a:rPr lang="it-IT" dirty="0" err="1">
                <a:hlinkClick r:id="rId15" tooltip="Heber Curtis"/>
              </a:rPr>
              <a:t>Heber</a:t>
            </a:r>
            <a:r>
              <a:rPr lang="it-IT" dirty="0">
                <a:hlinkClick r:id="rId15" tooltip="Heber Curtis"/>
              </a:rPr>
              <a:t> Curtis</a:t>
            </a:r>
            <a:r>
              <a:rPr lang="it-IT" dirty="0"/>
              <a:t> del </a:t>
            </a:r>
            <a:r>
              <a:rPr lang="it-IT" dirty="0" err="1">
                <a:hlinkClick r:id="rId16" tooltip="Lick Observatory"/>
              </a:rPr>
              <a:t>Lick</a:t>
            </a:r>
            <a:r>
              <a:rPr lang="it-IT" dirty="0">
                <a:hlinkClick r:id="rId16" tooltip="Lick Observatory"/>
              </a:rPr>
              <a:t> </a:t>
            </a:r>
            <a:r>
              <a:rPr lang="it-IT" dirty="0" err="1">
                <a:hlinkClick r:id="rId16" tooltip="Lick Observatory"/>
              </a:rPr>
              <a:t>Observatory</a:t>
            </a:r>
            <a:r>
              <a:rPr lang="it-IT" dirty="0"/>
              <a:t> scoprì un getto di materia emergente da M87, che descrisse come "uno strano raggio diritto". Il getto si estende per almeno 5000 anni luce dal nucleo di M87</a:t>
            </a:r>
            <a:r>
              <a:rPr lang="it-IT" baseline="30000" dirty="0">
                <a:hlinkClick r:id="rId17"/>
              </a:rPr>
              <a:t>[7]</a:t>
            </a:r>
            <a:r>
              <a:rPr lang="it-IT" dirty="0"/>
              <a:t> ed è composto da materia espulsa dalla galassia, molto probabilmente da un </a:t>
            </a:r>
            <a:r>
              <a:rPr lang="it-IT" dirty="0">
                <a:hlinkClick r:id="rId18" tooltip="Buco nero"/>
              </a:rPr>
              <a:t>buco nero</a:t>
            </a:r>
            <a:r>
              <a:rPr lang="it-IT" dirty="0"/>
              <a:t>. L'ipotesi è stata rafforzata dalla scoperta di un disco di gas in rapida rotazione attorno al nucleo della galassia. Tale buco nero dovrebbe avere una massa di circa 3 miliardi di masse solari. M87 è inoltre sorgente di </a:t>
            </a:r>
            <a:r>
              <a:rPr lang="it-IT" dirty="0">
                <a:hlinkClick r:id="rId19" tooltip="Onda radio"/>
              </a:rPr>
              <a:t>onde radio</a:t>
            </a:r>
            <a:r>
              <a:rPr lang="it-IT" dirty="0"/>
              <a:t>, </a:t>
            </a:r>
            <a:r>
              <a:rPr lang="it-IT" dirty="0">
                <a:hlinkClick r:id="rId20" tooltip="Raggi X"/>
              </a:rPr>
              <a:t>raggi X</a:t>
            </a:r>
            <a:r>
              <a:rPr lang="it-IT" dirty="0"/>
              <a:t> e </a:t>
            </a:r>
            <a:r>
              <a:rPr lang="it-IT" dirty="0">
                <a:hlinkClick r:id="rId21" tooltip="Raggi gamma"/>
              </a:rPr>
              <a:t>raggi gamma</a:t>
            </a:r>
            <a:r>
              <a:rPr lang="it-IT" dirty="0"/>
              <a:t>. La sua vicinanza l'ha resa una delle </a:t>
            </a:r>
            <a:r>
              <a:rPr lang="it-IT" dirty="0">
                <a:hlinkClick r:id="rId22" tooltip="Radiogalassia"/>
              </a:rPr>
              <a:t>radiogalassie</a:t>
            </a:r>
            <a:r>
              <a:rPr lang="it-IT" dirty="0"/>
              <a:t> più studiate. Il getto che vediamo che si origina dal centro è solo la parte rivolta verso la nostra direzione di un doppio getto, la cui controparte è situata dall'altra parte della galassia ed è quindi invisibile a noi.</a:t>
            </a:r>
            <a:r>
              <a:rPr lang="it-IT" baseline="30000" dirty="0">
                <a:hlinkClick r:id="rId23"/>
              </a:rPr>
              <a:t>[4]</a:t>
            </a:r>
            <a:r>
              <a:rPr lang="it-IT" dirty="0"/>
              <a:t> </a:t>
            </a:r>
          </a:p>
          <a:p>
            <a:r>
              <a:rPr lang="it-IT" dirty="0"/>
              <a:t>Il getto è diviso da una decina di noduli, scoperti dall'</a:t>
            </a:r>
            <a:r>
              <a:rPr lang="it-IT" dirty="0">
                <a:hlinkClick r:id="rId24" tooltip="Osservatorio di Monte Palomar"/>
              </a:rPr>
              <a:t>Osservatorio di Monte </a:t>
            </a:r>
            <a:r>
              <a:rPr lang="it-IT" dirty="0" err="1">
                <a:hlinkClick r:id="rId24" tooltip="Osservatorio di Monte Palomar"/>
              </a:rPr>
              <a:t>Palomar</a:t>
            </a:r>
            <a:r>
              <a:rPr lang="it-IT" dirty="0"/>
              <a:t>, risolvibili a loro volta in strutture minori; la massima emissione del getto avviene nella </a:t>
            </a:r>
            <a:r>
              <a:rPr lang="it-IT" dirty="0">
                <a:hlinkClick r:id="rId25" tooltip="Lunghezza d'onda"/>
              </a:rPr>
              <a:t>lunghezza d'onda</a:t>
            </a:r>
            <a:r>
              <a:rPr lang="it-IT" dirty="0"/>
              <a:t> dell'</a:t>
            </a:r>
            <a:r>
              <a:rPr lang="it-IT" dirty="0">
                <a:hlinkClick r:id="rId26" tooltip="Ultravioletto"/>
              </a:rPr>
              <a:t>ultravioletto</a:t>
            </a:r>
            <a:r>
              <a:rPr lang="it-IT" dirty="0"/>
              <a:t>, sebbene sia visibile anche in alcune immagini ad alta risoluzione prese nella banda delle </a:t>
            </a:r>
            <a:r>
              <a:rPr lang="it-IT" dirty="0">
                <a:hlinkClick r:id="rId27" tooltip="Onde radio"/>
              </a:rPr>
              <a:t>onde radio</a:t>
            </a:r>
            <a:r>
              <a:rPr lang="it-IT" dirty="0"/>
              <a:t>: ciò comporta che l'origine della radiazione ultravioletta sia la stessa di quella radio, ossia una emissione di </a:t>
            </a:r>
            <a:r>
              <a:rPr lang="it-IT" dirty="0">
                <a:hlinkClick r:id="rId28" tooltip="Sincrotrone"/>
              </a:rPr>
              <a:t>sincrotrone</a:t>
            </a:r>
            <a:r>
              <a:rPr lang="it-IT" dirty="0"/>
              <a:t> causata da </a:t>
            </a:r>
            <a:r>
              <a:rPr lang="it-IT" dirty="0">
                <a:hlinkClick r:id="rId29" tooltip="Elettrone"/>
              </a:rPr>
              <a:t>elettroni</a:t>
            </a:r>
            <a:r>
              <a:rPr lang="it-IT" dirty="0"/>
              <a:t> che viaggiano a velocità prossime a </a:t>
            </a:r>
            <a:r>
              <a:rPr lang="it-IT" dirty="0">
                <a:hlinkClick r:id="rId30" tooltip="Velocità della luce"/>
              </a:rPr>
              <a:t>quella della luce</a:t>
            </a:r>
            <a:r>
              <a:rPr lang="it-IT" dirty="0"/>
              <a:t> disposte su un campo di forza di un </a:t>
            </a:r>
            <a:r>
              <a:rPr lang="it-IT" dirty="0">
                <a:hlinkClick r:id="rId31" tooltip="Campo magnetico"/>
              </a:rPr>
              <a:t>campo magnetico</a:t>
            </a:r>
            <a:r>
              <a:rPr lang="it-IT" dirty="0"/>
              <a:t>. Il </a:t>
            </a:r>
            <a:r>
              <a:rPr lang="it-IT" dirty="0">
                <a:hlinkClick r:id="rId32" tooltip="Telescopio Spaziale Hubble"/>
              </a:rPr>
              <a:t>Telescopio Spaziale Hubble</a:t>
            </a:r>
            <a:r>
              <a:rPr lang="it-IT" dirty="0"/>
              <a:t> ha trovato evidenze della presenza di un </a:t>
            </a:r>
            <a:r>
              <a:rPr lang="it-IT" dirty="0">
                <a:hlinkClick r:id="rId18" tooltip="Buco nero"/>
              </a:rPr>
              <a:t>buco nero</a:t>
            </a:r>
            <a:r>
              <a:rPr lang="it-IT" dirty="0"/>
              <a:t>: nel suo centro è infatti presente una massa compresa tra due e tre miliardi di masse solari, concentrate in un raggio di 60 anni luce.</a:t>
            </a:r>
            <a:r>
              <a:rPr lang="it-IT" baseline="30000" dirty="0">
                <a:hlinkClick r:id="rId23"/>
              </a:rPr>
              <a:t>[4]</a:t>
            </a:r>
            <a:r>
              <a:rPr lang="it-IT" dirty="0"/>
              <a:t> </a:t>
            </a:r>
          </a:p>
          <a:p>
            <a:r>
              <a:rPr lang="it-IT" dirty="0"/>
              <a:t>In un'immagine ripresa dal Telescopio Hubble nel </a:t>
            </a:r>
            <a:r>
              <a:rPr lang="it-IT" dirty="0">
                <a:hlinkClick r:id="rId33" tooltip="1999"/>
              </a:rPr>
              <a:t>1999</a:t>
            </a:r>
            <a:r>
              <a:rPr lang="it-IT" dirty="0"/>
              <a:t>, sembrano esserci le evidenze di un apparente </a:t>
            </a:r>
            <a:r>
              <a:rPr lang="it-IT" dirty="0">
                <a:hlinkClick r:id="rId34" tooltip="Velocità superluminale"/>
              </a:rPr>
              <a:t>moto superluminale</a:t>
            </a:r>
            <a:r>
              <a:rPr lang="it-IT" dirty="0"/>
              <a:t> del getto, stimabile tra quattro e sei volte la velocità della luce; presentemente s’interpreta quest’osservazione come un effetto visivo provocato dalla velocità relativistica del </a:t>
            </a:r>
            <a:r>
              <a:rPr lang="it-IT" dirty="0">
                <a:hlinkClick r:id="rId35" tooltip="Getto relativistico"/>
              </a:rPr>
              <a:t>getto</a:t>
            </a:r>
            <a:r>
              <a:rPr lang="it-IT" dirty="0"/>
              <a:t>, e non come un reale moto superluminale. Gli studi condotti sulla radiosorgente centrale di M87, inoltre, sembrano avvalorare la teoria secondo la quale i </a:t>
            </a:r>
            <a:r>
              <a:rPr lang="it-IT" dirty="0">
                <a:hlinkClick r:id="rId36" tooltip="Quasar"/>
              </a:rPr>
              <a:t>quasar</a:t>
            </a:r>
            <a:r>
              <a:rPr lang="it-IT" dirty="0"/>
              <a:t>, gli </a:t>
            </a:r>
            <a:r>
              <a:rPr lang="it-IT" dirty="0">
                <a:hlinkClick r:id="rId37" tooltip="Oggetto BL Lacertae"/>
              </a:rPr>
              <a:t>oggetti BL </a:t>
            </a:r>
            <a:r>
              <a:rPr lang="it-IT" dirty="0" err="1">
                <a:hlinkClick r:id="rId37" tooltip="Oggetto BL Lacertae"/>
              </a:rPr>
              <a:t>Lacertae</a:t>
            </a:r>
            <a:r>
              <a:rPr lang="it-IT" dirty="0"/>
              <a:t> e le </a:t>
            </a:r>
            <a:r>
              <a:rPr lang="it-IT" dirty="0">
                <a:hlinkClick r:id="rId22" tooltip="Radiogalassia"/>
              </a:rPr>
              <a:t>radiogalassie</a:t>
            </a:r>
            <a:r>
              <a:rPr lang="it-IT" dirty="0"/>
              <a:t> siano in realtà lo stesso tipo di oggetto, ossia </a:t>
            </a:r>
            <a:r>
              <a:rPr lang="it-IT" dirty="0">
                <a:hlinkClick r:id="rId38" tooltip="Galassia attiva"/>
              </a:rPr>
              <a:t>galassie attive</a:t>
            </a:r>
            <a:r>
              <a:rPr lang="it-IT" dirty="0"/>
              <a:t> viste da prospettive differenti. </a:t>
            </a:r>
          </a:p>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42</a:t>
            </a:fld>
            <a:endParaRPr lang="it-IT"/>
          </a:p>
        </p:txBody>
      </p:sp>
    </p:spTree>
    <p:extLst>
      <p:ext uri="{BB962C8B-B14F-4D97-AF65-F5344CB8AC3E}">
        <p14:creationId xmlns:p14="http://schemas.microsoft.com/office/powerpoint/2010/main" val="91043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6</a:t>
            </a:fld>
            <a:endParaRPr lang="it-IT"/>
          </a:p>
        </p:txBody>
      </p:sp>
    </p:spTree>
    <p:extLst>
      <p:ext uri="{BB962C8B-B14F-4D97-AF65-F5344CB8AC3E}">
        <p14:creationId xmlns:p14="http://schemas.microsoft.com/office/powerpoint/2010/main" val="225002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 seguito dell’uso delle antenne paraboliche, vengono pertanto a formarsi dei fasci di onde elettromagnetiche ad alta frequenza, strettissimi e concentrati, che consentono la  trasmissione di una grande quantità di informazioni che, nel caso di distanze di qualche decina di chilometri vengono trasmesse con pochi Watt di potenza. Poiché la propagazione delle onde elettromagnetiche a queste frequenze avviene in modo analogo a quella della luce, la trasmissione avviene in modo rettilineo, perciò le antenne devono essere a visibilità diretta, cioè l’una deve vedere l’altra, senza ostacoli in mezzo, che intercetterebbero il fascio di onde interrompendo la trasmissione. Quando la distanza da coprire è troppo grande, si posizionano dei </a:t>
            </a:r>
            <a:r>
              <a:rPr lang="it-IT" b="1" dirty="0"/>
              <a:t>ripetitori</a:t>
            </a:r>
            <a:r>
              <a:rPr lang="it-IT" dirty="0"/>
              <a:t> in posizioni intermedie secondo lo schema seguente nel quale si evidenzia come sia possibile sia l’uso di una sola, sia di due antenne separate per la trasmissione e la ricezione, e come sia costituita la stazione ripetitrice intermedia.</a:t>
            </a:r>
          </a:p>
        </p:txBody>
      </p:sp>
      <p:sp>
        <p:nvSpPr>
          <p:cNvPr id="4" name="Segnaposto numero diapositiva 3"/>
          <p:cNvSpPr>
            <a:spLocks noGrp="1"/>
          </p:cNvSpPr>
          <p:nvPr>
            <p:ph type="sldNum" sz="quarter" idx="5"/>
          </p:nvPr>
        </p:nvSpPr>
        <p:spPr/>
        <p:txBody>
          <a:bodyPr/>
          <a:lstStyle/>
          <a:p>
            <a:fld id="{AC5AA609-64BF-4EC9-9675-A7F86CEDC15E}" type="slidenum">
              <a:rPr lang="it-IT" smtClean="0"/>
              <a:t>7</a:t>
            </a:fld>
            <a:endParaRPr lang="it-IT"/>
          </a:p>
        </p:txBody>
      </p:sp>
    </p:spTree>
    <p:extLst>
      <p:ext uri="{BB962C8B-B14F-4D97-AF65-F5344CB8AC3E}">
        <p14:creationId xmlns:p14="http://schemas.microsoft.com/office/powerpoint/2010/main" val="4072802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t>Il paraboloide è in grado di abbassarsi fino a 60 gradi dalla verticale, impiegando per questa operazione 5 minuti; impiega invece 15 minuti per fare una rotazione completa (360 gradi) su se stesso.</a:t>
            </a:r>
          </a:p>
          <a:p>
            <a:endParaRPr lang="it-IT" sz="1200" dirty="0"/>
          </a:p>
          <a:p>
            <a:r>
              <a:rPr lang="it-IT" dirty="0"/>
              <a:t>Operativo dal 1961; grazie a regolari aggiornamenti, che lo hanno reso al momento oltre diecimila volte più sensibile di quando è stato costruito, nonostante l'età esso continua ad essere all'avanguardia per le scoperte in campo astronomico.</a:t>
            </a:r>
            <a:endParaRPr lang="it-IT" sz="1200" dirty="0"/>
          </a:p>
          <a:p>
            <a:endParaRPr lang="it-IT"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Parkes</a:t>
            </a:r>
            <a:r>
              <a:rPr lang="it-IT" dirty="0"/>
              <a:t> giocò un ruolo importante durante lo sbarco dell'uomo sulla Luna nel 1969: infatti ricevette i segnali televisivi dall'Apollo 11 durante l'allunaggio e li rimandò ad un pubblico di 600 milioni di persone in tutto il mondo, permettendo loro così di vedere il primo passo di Neil Armstrong sulla Luna. La storia (romanzata) di questo episodio è raccontata nel film "The </a:t>
            </a:r>
            <a:r>
              <a:rPr lang="it-IT" dirty="0" err="1"/>
              <a:t>Dish</a:t>
            </a:r>
            <a:r>
              <a:rPr lang="it-IT" dirty="0"/>
              <a:t>" ("Il piatto", cioè il paraboloide), uscito nel 2000 e girato in parte presso il radiotelescopio stesso.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radioastronomia ha utilizzato il cielo sud prima di quanto si facesse in astronomia ottica, forse perché il centro della galassia è a sud</a:t>
            </a:r>
          </a:p>
          <a:p>
            <a:endParaRPr lang="it-IT" sz="1200" b="1" dirty="0"/>
          </a:p>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9</a:t>
            </a:fld>
            <a:endParaRPr lang="it-IT"/>
          </a:p>
        </p:txBody>
      </p:sp>
    </p:spTree>
    <p:extLst>
      <p:ext uri="{BB962C8B-B14F-4D97-AF65-F5344CB8AC3E}">
        <p14:creationId xmlns:p14="http://schemas.microsoft.com/office/powerpoint/2010/main" val="3161301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10</a:t>
            </a:fld>
            <a:endParaRPr lang="it-IT"/>
          </a:p>
        </p:txBody>
      </p:sp>
    </p:spTree>
    <p:extLst>
      <p:ext uri="{BB962C8B-B14F-4D97-AF65-F5344CB8AC3E}">
        <p14:creationId xmlns:p14="http://schemas.microsoft.com/office/powerpoint/2010/main" val="18071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Progettato in piena Guerra Fredda per scopi militari (accorgersi dell’arrivo di missili sovietici, magari con testate nucleari a bordo), quando le forze armate Usa trovarono sistemi d’allerta più efficaci venne ceduto agli scienziati. </a:t>
            </a:r>
          </a:p>
          <a:p>
            <a:endParaRPr lang="it-IT" dirty="0"/>
          </a:p>
          <a:p>
            <a:r>
              <a:rPr lang="it-IT" dirty="0"/>
              <a:t>Costruito in un avvallamento naturale , poggia su pilastri sotto cui si può passare. Non è orientabile, si muove col moto terreste. Un pochino di «orientazione» si può fare orientando il secondario ma fondamentalmente si guarda allo zenith.</a:t>
            </a:r>
          </a:p>
          <a:p>
            <a:endParaRPr lang="it-IT" dirty="0"/>
          </a:p>
          <a:p>
            <a:r>
              <a:rPr lang="it-IT" dirty="0"/>
              <a:t>L'osservatorio è stato chiuso ad inizio settembre 2017 per un breve periodo a causa dell'</a:t>
            </a:r>
            <a:r>
              <a:rPr lang="it-IT" dirty="0">
                <a:hlinkClick r:id="rId3" tooltip="Uragano Irma"/>
              </a:rPr>
              <a:t>uragano Irma</a:t>
            </a:r>
            <a:r>
              <a:rPr lang="it-IT" dirty="0"/>
              <a:t> imperversante sulla zona.</a:t>
            </a:r>
            <a:r>
              <a:rPr lang="it-IT" baseline="30000" dirty="0">
                <a:hlinkClick r:id="rId4"/>
              </a:rPr>
              <a:t>[2]</a:t>
            </a:r>
            <a:r>
              <a:rPr lang="it-IT" dirty="0"/>
              <a:t> I danni hanno interessato anche il disco principale danneggiato dalla caduta dell'antenna di comunicazione dei dati.</a:t>
            </a:r>
            <a:r>
              <a:rPr lang="it-IT" baseline="30000" dirty="0">
                <a:hlinkClick r:id="rId5"/>
              </a:rPr>
              <a:t>[3]</a:t>
            </a:r>
            <a:r>
              <a:rPr lang="it-IT" dirty="0"/>
              <a:t> </a:t>
            </a:r>
          </a:p>
          <a:p>
            <a:r>
              <a:rPr lang="it-IT" dirty="0"/>
              <a:t>L'agenzia </a:t>
            </a:r>
            <a:r>
              <a:rPr lang="it-IT" dirty="0">
                <a:hlinkClick r:id="rId6" tooltip="National Science Foundation"/>
              </a:rPr>
              <a:t>NSF</a:t>
            </a:r>
            <a:r>
              <a:rPr lang="it-IT" dirty="0"/>
              <a:t> finanziatrice principale del progetto, anche a seguito della riduzione dell'utilità del piatto ha ridotto drasticamente</a:t>
            </a:r>
            <a:r>
              <a:rPr lang="it-IT" baseline="30000" dirty="0">
                <a:hlinkClick r:id="rId7"/>
              </a:rPr>
              <a:t>[4]</a:t>
            </a:r>
            <a:r>
              <a:rPr lang="it-IT" dirty="0"/>
              <a:t> i fondi ad </a:t>
            </a:r>
            <a:r>
              <a:rPr lang="it-IT" dirty="0" err="1"/>
              <a:t>Arecibo</a:t>
            </a:r>
            <a:r>
              <a:rPr lang="it-IT" dirty="0"/>
              <a:t> e ad altre strutture, considerando i futuri investimenti quali il </a:t>
            </a:r>
            <a:r>
              <a:rPr lang="it-IT" dirty="0">
                <a:hlinkClick r:id="rId8" tooltip="Large Synoptic Survey Telescope"/>
              </a:rPr>
              <a:t>Large </a:t>
            </a:r>
            <a:r>
              <a:rPr lang="it-IT" dirty="0" err="1">
                <a:hlinkClick r:id="rId8" tooltip="Large Synoptic Survey Telescope"/>
              </a:rPr>
              <a:t>Synoptic</a:t>
            </a:r>
            <a:r>
              <a:rPr lang="it-IT" dirty="0">
                <a:hlinkClick r:id="rId8" tooltip="Large Synoptic Survey Telescope"/>
              </a:rPr>
              <a:t> Survey </a:t>
            </a:r>
            <a:r>
              <a:rPr lang="it-IT" dirty="0" err="1">
                <a:hlinkClick r:id="rId8" tooltip="Large Synoptic Survey Telescope"/>
              </a:rPr>
              <a:t>Telescope</a:t>
            </a:r>
            <a:r>
              <a:rPr lang="it-IT" dirty="0"/>
              <a:t>. L'operatività del radiotelescopio è comunque stata garantita per il successivo quinquennio.</a:t>
            </a:r>
            <a:r>
              <a:rPr lang="it-IT" baseline="30000" dirty="0">
                <a:hlinkClick r:id="rId9"/>
              </a:rPr>
              <a:t>[5]</a:t>
            </a:r>
            <a:r>
              <a:rPr lang="it-IT" dirty="0"/>
              <a:t> Nel 2020 precauzionalmente, l'osservatorio è stato chiuso in conseguenza dello sciame sismico verificatosi in occasione del </a:t>
            </a:r>
          </a:p>
          <a:p>
            <a:endParaRPr lang="it-IT" dirty="0"/>
          </a:p>
          <a:p>
            <a:r>
              <a:rPr lang="it-IT" dirty="0" err="1"/>
              <a:t>E’stato</a:t>
            </a:r>
            <a:r>
              <a:rPr lang="it-IT" dirty="0"/>
              <a:t> il più grande radiotelescopio fino all’</a:t>
            </a:r>
            <a:r>
              <a:rPr lang="it-IT" dirty="0" err="1"/>
              <a:t>inaugurazone</a:t>
            </a:r>
            <a:r>
              <a:rPr lang="it-IT" dirty="0"/>
              <a:t> del FAST Cinese</a:t>
            </a:r>
          </a:p>
          <a:p>
            <a:endParaRPr lang="it-IT" dirty="0"/>
          </a:p>
        </p:txBody>
      </p:sp>
      <p:sp>
        <p:nvSpPr>
          <p:cNvPr id="4" name="Segnaposto numero diapositiva 3"/>
          <p:cNvSpPr>
            <a:spLocks noGrp="1"/>
          </p:cNvSpPr>
          <p:nvPr>
            <p:ph type="sldNum" sz="quarter" idx="5"/>
          </p:nvPr>
        </p:nvSpPr>
        <p:spPr/>
        <p:txBody>
          <a:bodyPr/>
          <a:lstStyle/>
          <a:p>
            <a:fld id="{AC5AA609-64BF-4EC9-9675-A7F86CEDC15E}" type="slidenum">
              <a:rPr lang="it-IT" smtClean="0"/>
              <a:t>11</a:t>
            </a:fld>
            <a:endParaRPr lang="it-IT"/>
          </a:p>
        </p:txBody>
      </p:sp>
    </p:spTree>
    <p:extLst>
      <p:ext uri="{BB962C8B-B14F-4D97-AF65-F5344CB8AC3E}">
        <p14:creationId xmlns:p14="http://schemas.microsoft.com/office/powerpoint/2010/main" val="1931653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progetto per la costruzione del FAST ha avuto inizio nel </a:t>
            </a:r>
            <a:r>
              <a:rPr lang="it-IT" dirty="0">
                <a:hlinkClick r:id="rId3" tooltip="2011"/>
              </a:rPr>
              <a:t>2011</a:t>
            </a:r>
            <a:r>
              <a:rPr lang="it-IT" dirty="0"/>
              <a:t> ed è stato completato a settembre </a:t>
            </a:r>
            <a:r>
              <a:rPr lang="it-IT" dirty="0">
                <a:hlinkClick r:id="rId4" tooltip="2016"/>
              </a:rPr>
              <a:t>2016</a:t>
            </a:r>
            <a:r>
              <a:rPr lang="it-IT" dirty="0"/>
              <a:t>. Attualmente è il </a:t>
            </a:r>
            <a:r>
              <a:rPr lang="it-IT" dirty="0">
                <a:hlinkClick r:id="rId5" tooltip="Radiotelescopio"/>
              </a:rPr>
              <a:t>radiotelescopio</a:t>
            </a:r>
            <a:r>
              <a:rPr lang="it-IT" dirty="0"/>
              <a:t> più grande e più sensibile al mondo, tre volte più sensibile del radiotelescopio dell'</a:t>
            </a:r>
            <a:r>
              <a:rPr lang="it-IT" dirty="0">
                <a:hlinkClick r:id="rId6" tooltip="Radiotelescopio di Arecibo"/>
              </a:rPr>
              <a:t>Osservatorio di </a:t>
            </a:r>
            <a:r>
              <a:rPr lang="it-IT" dirty="0" err="1">
                <a:hlinkClick r:id="rId6" tooltip="Radiotelescopio di Arecibo"/>
              </a:rPr>
              <a:t>Arecibo</a:t>
            </a:r>
            <a:endParaRPr lang="it-IT" dirty="0"/>
          </a:p>
          <a:p>
            <a:endParaRPr lang="it-IT" dirty="0"/>
          </a:p>
          <a:p>
            <a:r>
              <a:rPr lang="it-IT" dirty="0"/>
              <a:t>FAST usa una superficie </a:t>
            </a:r>
            <a:r>
              <a:rPr lang="it-IT" dirty="0">
                <a:hlinkClick r:id="rId7" tooltip="Ottica attiva"/>
              </a:rPr>
              <a:t>ottica attiva</a:t>
            </a:r>
            <a:r>
              <a:rPr lang="it-IT" dirty="0"/>
              <a:t> che modifica di continuo per creare una </a:t>
            </a:r>
            <a:r>
              <a:rPr lang="it-IT" dirty="0">
                <a:hlinkClick r:id="rId8" tooltip="Parabola (geometria)"/>
              </a:rPr>
              <a:t>parabola</a:t>
            </a:r>
            <a:r>
              <a:rPr lang="it-IT" dirty="0"/>
              <a:t> allineata il meglio possibile con la porzione desiderata di cielo.</a:t>
            </a:r>
          </a:p>
        </p:txBody>
      </p:sp>
      <p:sp>
        <p:nvSpPr>
          <p:cNvPr id="4" name="Segnaposto numero diapositiva 3"/>
          <p:cNvSpPr>
            <a:spLocks noGrp="1"/>
          </p:cNvSpPr>
          <p:nvPr>
            <p:ph type="sldNum" sz="quarter" idx="5"/>
          </p:nvPr>
        </p:nvSpPr>
        <p:spPr/>
        <p:txBody>
          <a:bodyPr/>
          <a:lstStyle/>
          <a:p>
            <a:fld id="{AC5AA609-64BF-4EC9-9675-A7F86CEDC15E}" type="slidenum">
              <a:rPr lang="it-IT" smtClean="0"/>
              <a:t>12</a:t>
            </a:fld>
            <a:endParaRPr lang="it-IT"/>
          </a:p>
        </p:txBody>
      </p:sp>
    </p:spTree>
    <p:extLst>
      <p:ext uri="{BB962C8B-B14F-4D97-AF65-F5344CB8AC3E}">
        <p14:creationId xmlns:p14="http://schemas.microsoft.com/office/powerpoint/2010/main" val="1470703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C3D8A-1840-4269-9633-F1DAF0DE52E8}"/>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5E0747CE-359E-4429-9800-4EC2045FB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5238B8F-98C2-4129-8BEF-5A437855FCEA}"/>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5" name="Segnaposto piè di pagina 4">
            <a:extLst>
              <a:ext uri="{FF2B5EF4-FFF2-40B4-BE49-F238E27FC236}">
                <a16:creationId xmlns:a16="http://schemas.microsoft.com/office/drawing/2014/main" id="{1D30A357-11C5-4974-B6F3-33BC25FD8D7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FA6EBC76-DBC8-4B55-8E2A-69EB51B6C130}"/>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78868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09B3F-9D6B-4B18-AD59-3610665EFDC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C607CC6-3264-4088-8B5F-7EBF0E73E263}"/>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CD6F6B1-3A66-4A4A-A816-B895CB057420}"/>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5" name="Segnaposto piè di pagina 4">
            <a:extLst>
              <a:ext uri="{FF2B5EF4-FFF2-40B4-BE49-F238E27FC236}">
                <a16:creationId xmlns:a16="http://schemas.microsoft.com/office/drawing/2014/main" id="{04BE1C7D-9618-45FC-9DF6-7D44759C759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7630CCA4-D000-46F4-AEFB-B4386862B005}"/>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238328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C30230F-6231-4A30-8CCF-A2E8808B69C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E80FEB8-6ACE-47B4-9F45-1F33CF1F6DE8}"/>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30ADCF-4FCB-4C94-93BD-700672C9A7CA}"/>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5" name="Segnaposto piè di pagina 4">
            <a:extLst>
              <a:ext uri="{FF2B5EF4-FFF2-40B4-BE49-F238E27FC236}">
                <a16:creationId xmlns:a16="http://schemas.microsoft.com/office/drawing/2014/main" id="{571CF87C-CA5A-4A55-90DD-89CBE6E28D4C}"/>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6E763622-1D66-4061-8406-1E5B62155105}"/>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2357546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5006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50E7E0-E90E-47E5-82EE-C310E517C95F}"/>
              </a:ext>
            </a:extLst>
          </p:cNvPr>
          <p:cNvSpPr>
            <a:spLocks noGrp="1"/>
          </p:cNvSpPr>
          <p:nvPr>
            <p:ph type="title"/>
          </p:nvPr>
        </p:nvSpPr>
        <p:spPr>
          <a:xfrm>
            <a:off x="2325189" y="365125"/>
            <a:ext cx="7615646" cy="1325563"/>
          </a:xfrm>
        </p:spPr>
        <p:txBody>
          <a:bodyPr/>
          <a:lstStyle>
            <a:lvl1pPr>
              <a:defRPr>
                <a:solidFill>
                  <a:schemeClr val="accent1">
                    <a:lumMod val="75000"/>
                  </a:schemeClr>
                </a:solidFill>
                <a:latin typeface="Algerian" panose="04020705040A02060702" pitchFamily="82" charset="0"/>
              </a:defRPr>
            </a:lvl1pPr>
          </a:lstStyle>
          <a:p>
            <a:r>
              <a:rPr lang="it-IT" dirty="0"/>
              <a:t>Fare clic per modificare lo stile del titolo dello schema</a:t>
            </a:r>
          </a:p>
        </p:txBody>
      </p:sp>
      <p:pic>
        <p:nvPicPr>
          <p:cNvPr id="8" name="Immagine 7">
            <a:extLst>
              <a:ext uri="{FF2B5EF4-FFF2-40B4-BE49-F238E27FC236}">
                <a16:creationId xmlns:a16="http://schemas.microsoft.com/office/drawing/2014/main" id="{5681BE8E-F793-41EC-9E37-C9693B4BC6B2}"/>
              </a:ext>
            </a:extLst>
          </p:cNvPr>
          <p:cNvPicPr>
            <a:picLocks noChangeAspect="1"/>
          </p:cNvPicPr>
          <p:nvPr userDrawn="1"/>
        </p:nvPicPr>
        <p:blipFill>
          <a:blip r:embed="rId2"/>
          <a:stretch>
            <a:fillRect/>
          </a:stretch>
        </p:blipFill>
        <p:spPr>
          <a:xfrm>
            <a:off x="0" y="6586970"/>
            <a:ext cx="3457575" cy="257175"/>
          </a:xfrm>
          <a:prstGeom prst="rect">
            <a:avLst/>
          </a:prstGeom>
        </p:spPr>
      </p:pic>
      <p:pic>
        <p:nvPicPr>
          <p:cNvPr id="9" name="Immagine 8">
            <a:extLst>
              <a:ext uri="{FF2B5EF4-FFF2-40B4-BE49-F238E27FC236}">
                <a16:creationId xmlns:a16="http://schemas.microsoft.com/office/drawing/2014/main" id="{EA3C5F6F-FDD6-46B4-A923-791071A2A225}"/>
              </a:ext>
            </a:extLst>
          </p:cNvPr>
          <p:cNvPicPr>
            <a:picLocks noChangeAspect="1"/>
          </p:cNvPicPr>
          <p:nvPr userDrawn="1"/>
        </p:nvPicPr>
        <p:blipFill>
          <a:blip r:embed="rId2"/>
          <a:stretch>
            <a:fillRect/>
          </a:stretch>
        </p:blipFill>
        <p:spPr>
          <a:xfrm>
            <a:off x="3457575" y="6586970"/>
            <a:ext cx="3457575" cy="257175"/>
          </a:xfrm>
          <a:prstGeom prst="rect">
            <a:avLst/>
          </a:prstGeom>
        </p:spPr>
      </p:pic>
      <p:pic>
        <p:nvPicPr>
          <p:cNvPr id="10" name="Immagine 9">
            <a:extLst>
              <a:ext uri="{FF2B5EF4-FFF2-40B4-BE49-F238E27FC236}">
                <a16:creationId xmlns:a16="http://schemas.microsoft.com/office/drawing/2014/main" id="{A773BE2D-68DC-4C21-80C6-D4F4C2BB3262}"/>
              </a:ext>
            </a:extLst>
          </p:cNvPr>
          <p:cNvPicPr>
            <a:picLocks noChangeAspect="1"/>
          </p:cNvPicPr>
          <p:nvPr userDrawn="1"/>
        </p:nvPicPr>
        <p:blipFill>
          <a:blip r:embed="rId2"/>
          <a:stretch>
            <a:fillRect/>
          </a:stretch>
        </p:blipFill>
        <p:spPr>
          <a:xfrm>
            <a:off x="6915150" y="6586970"/>
            <a:ext cx="3457575" cy="257175"/>
          </a:xfrm>
          <a:prstGeom prst="rect">
            <a:avLst/>
          </a:prstGeom>
        </p:spPr>
      </p:pic>
      <p:pic>
        <p:nvPicPr>
          <p:cNvPr id="11" name="Immagine 10">
            <a:extLst>
              <a:ext uri="{FF2B5EF4-FFF2-40B4-BE49-F238E27FC236}">
                <a16:creationId xmlns:a16="http://schemas.microsoft.com/office/drawing/2014/main" id="{509963F7-22E0-4DF3-BEDF-7827B3A31EAB}"/>
              </a:ext>
            </a:extLst>
          </p:cNvPr>
          <p:cNvPicPr>
            <a:picLocks noChangeAspect="1"/>
          </p:cNvPicPr>
          <p:nvPr userDrawn="1"/>
        </p:nvPicPr>
        <p:blipFill>
          <a:blip r:embed="rId2"/>
          <a:stretch>
            <a:fillRect/>
          </a:stretch>
        </p:blipFill>
        <p:spPr>
          <a:xfrm>
            <a:off x="8734425" y="6586969"/>
            <a:ext cx="3457575" cy="257175"/>
          </a:xfrm>
          <a:prstGeom prst="rect">
            <a:avLst/>
          </a:prstGeom>
        </p:spPr>
      </p:pic>
      <p:pic>
        <p:nvPicPr>
          <p:cNvPr id="14" name="Immagine 13">
            <a:extLst>
              <a:ext uri="{FF2B5EF4-FFF2-40B4-BE49-F238E27FC236}">
                <a16:creationId xmlns:a16="http://schemas.microsoft.com/office/drawing/2014/main" id="{0EE538DD-4BA3-4E12-B712-BA01A5D76C2C}"/>
              </a:ext>
            </a:extLst>
          </p:cNvPr>
          <p:cNvPicPr>
            <a:picLocks noChangeAspect="1"/>
          </p:cNvPicPr>
          <p:nvPr userDrawn="1"/>
        </p:nvPicPr>
        <p:blipFill>
          <a:blip r:embed="rId2"/>
          <a:stretch>
            <a:fillRect/>
          </a:stretch>
        </p:blipFill>
        <p:spPr>
          <a:xfrm>
            <a:off x="-1" y="-17174"/>
            <a:ext cx="3457575" cy="257175"/>
          </a:xfrm>
          <a:prstGeom prst="rect">
            <a:avLst/>
          </a:prstGeom>
        </p:spPr>
      </p:pic>
      <p:pic>
        <p:nvPicPr>
          <p:cNvPr id="15" name="Immagine 14">
            <a:extLst>
              <a:ext uri="{FF2B5EF4-FFF2-40B4-BE49-F238E27FC236}">
                <a16:creationId xmlns:a16="http://schemas.microsoft.com/office/drawing/2014/main" id="{35429463-A2F3-42D7-979D-DF2FD639126F}"/>
              </a:ext>
            </a:extLst>
          </p:cNvPr>
          <p:cNvPicPr>
            <a:picLocks noChangeAspect="1"/>
          </p:cNvPicPr>
          <p:nvPr userDrawn="1"/>
        </p:nvPicPr>
        <p:blipFill>
          <a:blip r:embed="rId2"/>
          <a:stretch>
            <a:fillRect/>
          </a:stretch>
        </p:blipFill>
        <p:spPr>
          <a:xfrm>
            <a:off x="3457575" y="-17174"/>
            <a:ext cx="3457575" cy="257175"/>
          </a:xfrm>
          <a:prstGeom prst="rect">
            <a:avLst/>
          </a:prstGeom>
        </p:spPr>
      </p:pic>
      <p:pic>
        <p:nvPicPr>
          <p:cNvPr id="16" name="Immagine 15">
            <a:extLst>
              <a:ext uri="{FF2B5EF4-FFF2-40B4-BE49-F238E27FC236}">
                <a16:creationId xmlns:a16="http://schemas.microsoft.com/office/drawing/2014/main" id="{530296D7-4201-47DC-BD40-54AB0BE1F246}"/>
              </a:ext>
            </a:extLst>
          </p:cNvPr>
          <p:cNvPicPr>
            <a:picLocks noChangeAspect="1"/>
          </p:cNvPicPr>
          <p:nvPr userDrawn="1"/>
        </p:nvPicPr>
        <p:blipFill>
          <a:blip r:embed="rId2"/>
          <a:stretch>
            <a:fillRect/>
          </a:stretch>
        </p:blipFill>
        <p:spPr>
          <a:xfrm>
            <a:off x="6915149" y="-17174"/>
            <a:ext cx="3457575" cy="257175"/>
          </a:xfrm>
          <a:prstGeom prst="rect">
            <a:avLst/>
          </a:prstGeom>
        </p:spPr>
      </p:pic>
      <p:pic>
        <p:nvPicPr>
          <p:cNvPr id="17" name="Immagine 16">
            <a:extLst>
              <a:ext uri="{FF2B5EF4-FFF2-40B4-BE49-F238E27FC236}">
                <a16:creationId xmlns:a16="http://schemas.microsoft.com/office/drawing/2014/main" id="{687B80F8-D5B0-41EE-8176-0F166A7B0F41}"/>
              </a:ext>
            </a:extLst>
          </p:cNvPr>
          <p:cNvPicPr>
            <a:picLocks noChangeAspect="1"/>
          </p:cNvPicPr>
          <p:nvPr userDrawn="1"/>
        </p:nvPicPr>
        <p:blipFill>
          <a:blip r:embed="rId2"/>
          <a:stretch>
            <a:fillRect/>
          </a:stretch>
        </p:blipFill>
        <p:spPr>
          <a:xfrm>
            <a:off x="8734425" y="-17174"/>
            <a:ext cx="3457575" cy="257175"/>
          </a:xfrm>
          <a:prstGeom prst="rect">
            <a:avLst/>
          </a:prstGeom>
        </p:spPr>
      </p:pic>
      <p:pic>
        <p:nvPicPr>
          <p:cNvPr id="18" name="Immagine 17">
            <a:extLst>
              <a:ext uri="{FF2B5EF4-FFF2-40B4-BE49-F238E27FC236}">
                <a16:creationId xmlns:a16="http://schemas.microsoft.com/office/drawing/2014/main" id="{4B3D4F20-C1CF-4F2B-A584-2F428F72821F}"/>
              </a:ext>
            </a:extLst>
          </p:cNvPr>
          <p:cNvPicPr>
            <a:picLocks noChangeAspect="1"/>
          </p:cNvPicPr>
          <p:nvPr userDrawn="1"/>
        </p:nvPicPr>
        <p:blipFill>
          <a:blip r:embed="rId2"/>
          <a:stretch>
            <a:fillRect/>
          </a:stretch>
        </p:blipFill>
        <p:spPr>
          <a:xfrm>
            <a:off x="27709" y="-17174"/>
            <a:ext cx="3457575" cy="257175"/>
          </a:xfrm>
          <a:prstGeom prst="rect">
            <a:avLst/>
          </a:prstGeom>
        </p:spPr>
      </p:pic>
      <p:pic>
        <p:nvPicPr>
          <p:cNvPr id="19" name="Immagine 18">
            <a:extLst>
              <a:ext uri="{FF2B5EF4-FFF2-40B4-BE49-F238E27FC236}">
                <a16:creationId xmlns:a16="http://schemas.microsoft.com/office/drawing/2014/main" id="{1F54197C-D915-410A-83C2-DF5D2B78EB1B}"/>
              </a:ext>
            </a:extLst>
          </p:cNvPr>
          <p:cNvPicPr>
            <a:picLocks noChangeAspect="1"/>
          </p:cNvPicPr>
          <p:nvPr userDrawn="1"/>
        </p:nvPicPr>
        <p:blipFill>
          <a:blip r:embed="rId2"/>
          <a:stretch>
            <a:fillRect/>
          </a:stretch>
        </p:blipFill>
        <p:spPr>
          <a:xfrm>
            <a:off x="3485285" y="-17174"/>
            <a:ext cx="3457575" cy="257175"/>
          </a:xfrm>
          <a:prstGeom prst="rect">
            <a:avLst/>
          </a:prstGeom>
        </p:spPr>
      </p:pic>
      <p:pic>
        <p:nvPicPr>
          <p:cNvPr id="20" name="Immagine 19">
            <a:extLst>
              <a:ext uri="{FF2B5EF4-FFF2-40B4-BE49-F238E27FC236}">
                <a16:creationId xmlns:a16="http://schemas.microsoft.com/office/drawing/2014/main" id="{DFEDBCB4-240D-419E-996D-EE9887C53EB1}"/>
              </a:ext>
            </a:extLst>
          </p:cNvPr>
          <p:cNvPicPr>
            <a:picLocks noChangeAspect="1"/>
          </p:cNvPicPr>
          <p:nvPr userDrawn="1"/>
        </p:nvPicPr>
        <p:blipFill>
          <a:blip r:embed="rId2"/>
          <a:stretch>
            <a:fillRect/>
          </a:stretch>
        </p:blipFill>
        <p:spPr>
          <a:xfrm>
            <a:off x="6942859" y="-17174"/>
            <a:ext cx="3457575" cy="257175"/>
          </a:xfrm>
          <a:prstGeom prst="rect">
            <a:avLst/>
          </a:prstGeom>
        </p:spPr>
      </p:pic>
      <p:pic>
        <p:nvPicPr>
          <p:cNvPr id="21" name="Immagine 20">
            <a:extLst>
              <a:ext uri="{FF2B5EF4-FFF2-40B4-BE49-F238E27FC236}">
                <a16:creationId xmlns:a16="http://schemas.microsoft.com/office/drawing/2014/main" id="{2D87DCF6-BBE6-415B-ACC4-B1D70CFF5AF5}"/>
              </a:ext>
            </a:extLst>
          </p:cNvPr>
          <p:cNvPicPr>
            <a:picLocks noChangeAspect="1"/>
          </p:cNvPicPr>
          <p:nvPr userDrawn="1"/>
        </p:nvPicPr>
        <p:blipFill>
          <a:blip r:embed="rId2"/>
          <a:stretch>
            <a:fillRect/>
          </a:stretch>
        </p:blipFill>
        <p:spPr>
          <a:xfrm>
            <a:off x="8762135" y="-17174"/>
            <a:ext cx="3457575" cy="257175"/>
          </a:xfrm>
          <a:prstGeom prst="rect">
            <a:avLst/>
          </a:prstGeom>
        </p:spPr>
      </p:pic>
    </p:spTree>
    <p:extLst>
      <p:ext uri="{BB962C8B-B14F-4D97-AF65-F5344CB8AC3E}">
        <p14:creationId xmlns:p14="http://schemas.microsoft.com/office/powerpoint/2010/main" val="321005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B8723A-CCA3-4084-99C6-8C2A6E4A648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86B649B-9346-470C-868B-C943B6D467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37E173D4-ABCF-4DF6-8FC0-A8DBFB0D930A}"/>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5" name="Segnaposto piè di pagina 4">
            <a:extLst>
              <a:ext uri="{FF2B5EF4-FFF2-40B4-BE49-F238E27FC236}">
                <a16:creationId xmlns:a16="http://schemas.microsoft.com/office/drawing/2014/main" id="{35997B09-EA5C-4400-A9BE-95C72813B3D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A3BCF0C2-24F1-42D2-93CD-02E539684760}"/>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361816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1DF7AA-747E-4920-AB5E-E20B71F97C9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74AA9E2-4CCE-4E88-9999-78A17806D9A4}"/>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58C8054-83AE-4B9A-9FD0-E3F75318C36A}"/>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D08D658-7DE7-4885-9961-5454F33DA2D7}"/>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6" name="Segnaposto piè di pagina 5">
            <a:extLst>
              <a:ext uri="{FF2B5EF4-FFF2-40B4-BE49-F238E27FC236}">
                <a16:creationId xmlns:a16="http://schemas.microsoft.com/office/drawing/2014/main" id="{F8088273-50F7-45DE-9BEE-4EDF540915B2}"/>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DBBD8B31-D57D-46DD-A9D2-D03C34E357C4}"/>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910049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AB5D90-723B-4BE2-8611-97D929CEB26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820E85F-50F9-4A43-A3D5-57E6A362E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6322FD6B-1CDF-4C22-87B8-BBA8889D5D98}"/>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C70BEE2-428B-4D99-B75E-B1468C423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AD22F885-59E8-4AC2-AAEA-C84B24164566}"/>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63CD0EB-551F-4C66-B06D-2542316692AF}"/>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8" name="Segnaposto piè di pagina 7">
            <a:extLst>
              <a:ext uri="{FF2B5EF4-FFF2-40B4-BE49-F238E27FC236}">
                <a16:creationId xmlns:a16="http://schemas.microsoft.com/office/drawing/2014/main" id="{D720EC19-6F37-47FD-A2BF-276EADFCA757}"/>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627F5EE4-1A2A-4D76-B8F4-D1CC1E7B6FA7}"/>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83021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E766D9-A254-40EE-9FBA-905874A64C0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6D79C23-FDCA-47AF-85E1-0E64C0D7E0F5}"/>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4" name="Segnaposto piè di pagina 3">
            <a:extLst>
              <a:ext uri="{FF2B5EF4-FFF2-40B4-BE49-F238E27FC236}">
                <a16:creationId xmlns:a16="http://schemas.microsoft.com/office/drawing/2014/main" id="{2B73C12D-4D2E-44F4-8A77-F17E70B07903}"/>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33B07379-01B5-4F86-A71F-7133E88C6C5D}"/>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283159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09F7EDF-7B8A-4568-A517-0295156FD7B2}"/>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3" name="Segnaposto piè di pagina 2">
            <a:extLst>
              <a:ext uri="{FF2B5EF4-FFF2-40B4-BE49-F238E27FC236}">
                <a16:creationId xmlns:a16="http://schemas.microsoft.com/office/drawing/2014/main" id="{3C5E0367-9930-4B2D-AEA6-11958AF1B84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BCCD31A4-4CC4-45DF-A08B-113AB42A50BB}"/>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3278266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45F8B7-AF33-44BD-95AB-A1652C3C587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9F9C098-3461-43D4-82A1-3CD0FA9BFA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452D186-1F18-4298-BEA5-C952E9DF3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F2773F2E-9504-4023-B2F2-314ADA4CCB75}"/>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6" name="Segnaposto piè di pagina 5">
            <a:extLst>
              <a:ext uri="{FF2B5EF4-FFF2-40B4-BE49-F238E27FC236}">
                <a16:creationId xmlns:a16="http://schemas.microsoft.com/office/drawing/2014/main" id="{8B728DFD-D3D8-4AC3-AEA1-FF28C9FF3D86}"/>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205FBA96-EA9A-4890-9A74-66C645E56B9F}"/>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85153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5AE995-707C-44E8-A0A1-E5B08B1BBE0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6ABDD40-8C50-496E-ABAB-E9E4C6FA1A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AE11DF9-91D6-43FB-92EE-66C33F02E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E7D9012E-7E36-4D1A-A659-F1D619A5DEE4}"/>
              </a:ext>
            </a:extLst>
          </p:cNvPr>
          <p:cNvSpPr>
            <a:spLocks noGrp="1"/>
          </p:cNvSpPr>
          <p:nvPr>
            <p:ph type="dt" sz="half" idx="10"/>
          </p:nvPr>
        </p:nvSpPr>
        <p:spPr>
          <a:xfrm>
            <a:off x="838200" y="6356350"/>
            <a:ext cx="2743200" cy="365125"/>
          </a:xfrm>
          <a:prstGeom prst="rect">
            <a:avLst/>
          </a:prstGeom>
        </p:spPr>
        <p:txBody>
          <a:bodyPr/>
          <a:lstStyle/>
          <a:p>
            <a:fld id="{1BA3EE77-118C-45BD-9ED0-8954ADB9058C}" type="datetimeFigureOut">
              <a:rPr lang="it-IT" smtClean="0"/>
              <a:t>19/02/2020</a:t>
            </a:fld>
            <a:endParaRPr lang="it-IT"/>
          </a:p>
        </p:txBody>
      </p:sp>
      <p:sp>
        <p:nvSpPr>
          <p:cNvPr id="6" name="Segnaposto piè di pagina 5">
            <a:extLst>
              <a:ext uri="{FF2B5EF4-FFF2-40B4-BE49-F238E27FC236}">
                <a16:creationId xmlns:a16="http://schemas.microsoft.com/office/drawing/2014/main" id="{6AE86205-BC8D-4620-8813-FC523003BCE1}"/>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02C3D302-8577-4DB5-A54C-34B0916237FD}"/>
              </a:ext>
            </a:extLst>
          </p:cNvPr>
          <p:cNvSpPr>
            <a:spLocks noGrp="1"/>
          </p:cNvSpPr>
          <p:nvPr>
            <p:ph type="sldNum" sz="quarter" idx="12"/>
          </p:nvPr>
        </p:nvSpPr>
        <p:spPr>
          <a:xfrm>
            <a:off x="8610600" y="6356350"/>
            <a:ext cx="2743200" cy="365125"/>
          </a:xfrm>
          <a:prstGeom prst="rect">
            <a:avLst/>
          </a:prstGeom>
        </p:spPr>
        <p:txBody>
          <a:bodyPr/>
          <a:lstStyle/>
          <a:p>
            <a:fld id="{0F0D26E1-3FEC-44C6-BFF7-B8257F15EBB2}" type="slidenum">
              <a:rPr lang="it-IT" smtClean="0"/>
              <a:t>‹N›</a:t>
            </a:fld>
            <a:endParaRPr lang="it-IT"/>
          </a:p>
        </p:txBody>
      </p:sp>
    </p:spTree>
    <p:extLst>
      <p:ext uri="{BB962C8B-B14F-4D97-AF65-F5344CB8AC3E}">
        <p14:creationId xmlns:p14="http://schemas.microsoft.com/office/powerpoint/2010/main" val="1214272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024056E-6C5C-4F27-9A61-8F25964232CA}"/>
              </a:ext>
            </a:extLst>
          </p:cNvPr>
          <p:cNvSpPr>
            <a:spLocks noGrp="1"/>
          </p:cNvSpPr>
          <p:nvPr>
            <p:ph type="title"/>
          </p:nvPr>
        </p:nvSpPr>
        <p:spPr>
          <a:xfrm>
            <a:off x="2352633" y="365126"/>
            <a:ext cx="7613074" cy="1202418"/>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77EF394A-C85E-4152-8AD5-FD408CF8C2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pic>
        <p:nvPicPr>
          <p:cNvPr id="8" name="Immagine 7">
            <a:extLst>
              <a:ext uri="{FF2B5EF4-FFF2-40B4-BE49-F238E27FC236}">
                <a16:creationId xmlns:a16="http://schemas.microsoft.com/office/drawing/2014/main" id="{816432AB-3D59-4F27-A4A8-8537F497E581}"/>
              </a:ext>
            </a:extLst>
          </p:cNvPr>
          <p:cNvPicPr>
            <a:picLocks noChangeAspect="1"/>
          </p:cNvPicPr>
          <p:nvPr userDrawn="1"/>
        </p:nvPicPr>
        <p:blipFill>
          <a:blip r:embed="rId14"/>
          <a:stretch>
            <a:fillRect/>
          </a:stretch>
        </p:blipFill>
        <p:spPr>
          <a:xfrm>
            <a:off x="27709" y="-17174"/>
            <a:ext cx="3457575" cy="257175"/>
          </a:xfrm>
          <a:prstGeom prst="rect">
            <a:avLst/>
          </a:prstGeom>
        </p:spPr>
      </p:pic>
      <p:pic>
        <p:nvPicPr>
          <p:cNvPr id="9" name="Immagine 8">
            <a:extLst>
              <a:ext uri="{FF2B5EF4-FFF2-40B4-BE49-F238E27FC236}">
                <a16:creationId xmlns:a16="http://schemas.microsoft.com/office/drawing/2014/main" id="{06100F23-359E-4127-AB80-EAF00B41EB5D}"/>
              </a:ext>
            </a:extLst>
          </p:cNvPr>
          <p:cNvPicPr>
            <a:picLocks noChangeAspect="1"/>
          </p:cNvPicPr>
          <p:nvPr userDrawn="1"/>
        </p:nvPicPr>
        <p:blipFill>
          <a:blip r:embed="rId14"/>
          <a:stretch>
            <a:fillRect/>
          </a:stretch>
        </p:blipFill>
        <p:spPr>
          <a:xfrm>
            <a:off x="3485285" y="-17174"/>
            <a:ext cx="3457575" cy="257175"/>
          </a:xfrm>
          <a:prstGeom prst="rect">
            <a:avLst/>
          </a:prstGeom>
        </p:spPr>
      </p:pic>
      <p:pic>
        <p:nvPicPr>
          <p:cNvPr id="10" name="Immagine 9">
            <a:extLst>
              <a:ext uri="{FF2B5EF4-FFF2-40B4-BE49-F238E27FC236}">
                <a16:creationId xmlns:a16="http://schemas.microsoft.com/office/drawing/2014/main" id="{7F0F6A5A-66A9-4F9F-8676-E167F1242E51}"/>
              </a:ext>
            </a:extLst>
          </p:cNvPr>
          <p:cNvPicPr>
            <a:picLocks noChangeAspect="1"/>
          </p:cNvPicPr>
          <p:nvPr userDrawn="1"/>
        </p:nvPicPr>
        <p:blipFill>
          <a:blip r:embed="rId14"/>
          <a:stretch>
            <a:fillRect/>
          </a:stretch>
        </p:blipFill>
        <p:spPr>
          <a:xfrm>
            <a:off x="6942859" y="-17174"/>
            <a:ext cx="3457575" cy="257175"/>
          </a:xfrm>
          <a:prstGeom prst="rect">
            <a:avLst/>
          </a:prstGeom>
        </p:spPr>
      </p:pic>
      <p:pic>
        <p:nvPicPr>
          <p:cNvPr id="11" name="Immagine 10">
            <a:extLst>
              <a:ext uri="{FF2B5EF4-FFF2-40B4-BE49-F238E27FC236}">
                <a16:creationId xmlns:a16="http://schemas.microsoft.com/office/drawing/2014/main" id="{6D8FD7FF-08BE-4C02-9435-B7A69BD0F8EA}"/>
              </a:ext>
            </a:extLst>
          </p:cNvPr>
          <p:cNvPicPr>
            <a:picLocks noChangeAspect="1"/>
          </p:cNvPicPr>
          <p:nvPr userDrawn="1"/>
        </p:nvPicPr>
        <p:blipFill>
          <a:blip r:embed="rId14"/>
          <a:stretch>
            <a:fillRect/>
          </a:stretch>
        </p:blipFill>
        <p:spPr>
          <a:xfrm>
            <a:off x="8762135" y="-17174"/>
            <a:ext cx="3457575" cy="257175"/>
          </a:xfrm>
          <a:prstGeom prst="rect">
            <a:avLst/>
          </a:prstGeom>
        </p:spPr>
      </p:pic>
      <p:pic>
        <p:nvPicPr>
          <p:cNvPr id="17" name="Immagine 16">
            <a:extLst>
              <a:ext uri="{FF2B5EF4-FFF2-40B4-BE49-F238E27FC236}">
                <a16:creationId xmlns:a16="http://schemas.microsoft.com/office/drawing/2014/main" id="{6502B66D-F06B-4351-8E3B-C56EAAE29E7B}"/>
              </a:ext>
            </a:extLst>
          </p:cNvPr>
          <p:cNvPicPr>
            <a:picLocks noChangeAspect="1"/>
          </p:cNvPicPr>
          <p:nvPr userDrawn="1"/>
        </p:nvPicPr>
        <p:blipFill>
          <a:blip r:embed="rId14"/>
          <a:stretch>
            <a:fillRect/>
          </a:stretch>
        </p:blipFill>
        <p:spPr>
          <a:xfrm rot="16200000">
            <a:off x="8856900" y="3209205"/>
            <a:ext cx="6411261" cy="344261"/>
          </a:xfrm>
          <a:prstGeom prst="rect">
            <a:avLst/>
          </a:prstGeom>
        </p:spPr>
      </p:pic>
      <p:pic>
        <p:nvPicPr>
          <p:cNvPr id="18" name="Immagine 17">
            <a:extLst>
              <a:ext uri="{FF2B5EF4-FFF2-40B4-BE49-F238E27FC236}">
                <a16:creationId xmlns:a16="http://schemas.microsoft.com/office/drawing/2014/main" id="{A75F0CBC-8DB2-49AF-B6CD-C9749BAAEB14}"/>
              </a:ext>
            </a:extLst>
          </p:cNvPr>
          <p:cNvPicPr>
            <a:picLocks noChangeAspect="1"/>
          </p:cNvPicPr>
          <p:nvPr userDrawn="1"/>
        </p:nvPicPr>
        <p:blipFill>
          <a:blip r:embed="rId14"/>
          <a:stretch>
            <a:fillRect/>
          </a:stretch>
        </p:blipFill>
        <p:spPr>
          <a:xfrm rot="16200000">
            <a:off x="-3094639" y="3281132"/>
            <a:ext cx="6551665" cy="340810"/>
          </a:xfrm>
          <a:prstGeom prst="rect">
            <a:avLst/>
          </a:prstGeom>
        </p:spPr>
      </p:pic>
      <p:sp>
        <p:nvSpPr>
          <p:cNvPr id="4" name="Rettangolo 3">
            <a:extLst>
              <a:ext uri="{FF2B5EF4-FFF2-40B4-BE49-F238E27FC236}">
                <a16:creationId xmlns:a16="http://schemas.microsoft.com/office/drawing/2014/main" id="{24AD1DC6-DEFE-4694-B492-9FCBA5F00125}"/>
              </a:ext>
            </a:extLst>
          </p:cNvPr>
          <p:cNvSpPr/>
          <p:nvPr userDrawn="1"/>
        </p:nvSpPr>
        <p:spPr>
          <a:xfrm>
            <a:off x="0" y="6586967"/>
            <a:ext cx="12181212" cy="2571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FF00"/>
                </a:solidFill>
              </a:rPr>
              <a:t>SKYLAB – L’OSSERVAZIONE DEL CIELO ALLE DIVERSE FREQUENZE</a:t>
            </a:r>
          </a:p>
        </p:txBody>
      </p:sp>
      <p:pic>
        <p:nvPicPr>
          <p:cNvPr id="1026" name="Picture 2" descr="Risultati immagini per Radiotelescopio">
            <a:extLst>
              <a:ext uri="{FF2B5EF4-FFF2-40B4-BE49-F238E27FC236}">
                <a16:creationId xmlns:a16="http://schemas.microsoft.com/office/drawing/2014/main" id="{4BC34D1A-4F4C-4962-9A05-3000D6E22746}"/>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77577" y="303793"/>
            <a:ext cx="1899079" cy="12637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sultati immagini per ALMA ANTENNA">
            <a:extLst>
              <a:ext uri="{FF2B5EF4-FFF2-40B4-BE49-F238E27FC236}">
                <a16:creationId xmlns:a16="http://schemas.microsoft.com/office/drawing/2014/main" id="{A0B07B88-E16B-4DA1-AB69-2D1877067E6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041684" y="365126"/>
            <a:ext cx="1772739" cy="1195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31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lang="it-IT" sz="3200" kern="1200" dirty="0" smtClean="0">
          <a:solidFill>
            <a:schemeClr val="accent1">
              <a:lumMod val="75000"/>
            </a:schemeClr>
          </a:solidFill>
          <a:latin typeface="Algerian" panose="04020705040A02060702" pitchFamily="8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emf"/></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4.emf"/></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web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youtube.com/watch?v=TXpL3hSIkqc" TargetMode="External"/><Relationship Id="rId5" Type="http://schemas.openxmlformats.org/officeDocument/2006/relationships/image" Target="../media/image68.jpg"/><Relationship Id="rId4" Type="http://schemas.openxmlformats.org/officeDocument/2006/relationships/image" Target="../media/image67.webp"/></Relationships>
</file>

<file path=ppt/slides/_rels/slide2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22.xml.rels><?xml version="1.0" encoding="UTF-8" standalone="yes"?>
<Relationships xmlns="http://schemas.openxmlformats.org/package/2006/relationships"><Relationship Id="rId8" Type="http://schemas.openxmlformats.org/officeDocument/2006/relationships/hyperlink" Target="https://www.skatelescope.org/outreachandeducation/amazingfacts/" TargetMode="External"/><Relationship Id="rId3" Type="http://schemas.openxmlformats.org/officeDocument/2006/relationships/hyperlink" Target="https://www.dire.it/18-03-2019/309735-ska-il-radiotelescopio-che-svelera-i-segreti-delluniverso/" TargetMode="External"/><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hyperlink" Target="https://www.media.inaf.it/2019/10/08/bosco-dantenne-made-in-italy-per-ska/" TargetMode="External"/><Relationship Id="rId4" Type="http://schemas.openxmlformats.org/officeDocument/2006/relationships/image" Target="../media/image71.jp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90.jpg"/><Relationship Id="rId4" Type="http://schemas.openxmlformats.org/officeDocument/2006/relationships/slide" Target="slide44.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www.fastweb.it/internet/spettro-elettromagnetico-bande-di-frequenza-delle-telecomunicazion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7.gif"/><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hyperlink" Target="https://www.youtube.com/watch?v=sLR7Qi1t340" TargetMode="External"/><Relationship Id="rId4" Type="http://schemas.openxmlformats.org/officeDocument/2006/relationships/image" Target="../media/image108.png"/><Relationship Id="rId9" Type="http://schemas.openxmlformats.org/officeDocument/2006/relationships/image" Target="../media/image1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file:///C:\Users\Canali%20Marina\Dropbox\Scuola\Sperimentazioni\PCTO\I%20colori%20del%20cielo\Onde%20Radio\I%20brillamenti%20solari.mp4" TargetMode="External"/><Relationship Id="rId4" Type="http://schemas.openxmlformats.org/officeDocument/2006/relationships/image" Target="../media/image115.jpg"/></Relationships>
</file>

<file path=ppt/slides/_rels/slide39.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spitzer.caltech.edu/" TargetMode="External"/><Relationship Id="rId4" Type="http://schemas.openxmlformats.org/officeDocument/2006/relationships/image" Target="../media/image11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9.gif"/></Relationships>
</file>

<file path=ppt/slides/_rels/slide4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2.jpg"/><Relationship Id="rId5" Type="http://schemas.openxmlformats.org/officeDocument/2006/relationships/image" Target="../media/image121.gif"/><Relationship Id="rId4" Type="http://schemas.openxmlformats.org/officeDocument/2006/relationships/hyperlink" Target="https://www.youtube.com/watch?v=5btRX5ur4n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90.jp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8B580D-7974-445A-93CF-31BB5E1B6033}"/>
              </a:ext>
            </a:extLst>
          </p:cNvPr>
          <p:cNvSpPr>
            <a:spLocks noGrp="1"/>
          </p:cNvSpPr>
          <p:nvPr>
            <p:ph type="ctrTitle"/>
          </p:nvPr>
        </p:nvSpPr>
        <p:spPr/>
        <p:txBody>
          <a:bodyPr>
            <a:normAutofit/>
          </a:bodyPr>
          <a:lstStyle/>
          <a:p>
            <a:r>
              <a:rPr lang="it-IT" dirty="0"/>
              <a:t>L’OSSERVAZIONE DEL CIELO IN BANDA RADIO</a:t>
            </a:r>
          </a:p>
        </p:txBody>
      </p:sp>
      <p:sp>
        <p:nvSpPr>
          <p:cNvPr id="3" name="Sottotitolo 2">
            <a:extLst>
              <a:ext uri="{FF2B5EF4-FFF2-40B4-BE49-F238E27FC236}">
                <a16:creationId xmlns:a16="http://schemas.microsoft.com/office/drawing/2014/main" id="{5EFF7993-EA3F-40B8-8FDD-C2849C444778}"/>
              </a:ext>
            </a:extLst>
          </p:cNvPr>
          <p:cNvSpPr>
            <a:spLocks noGrp="1"/>
          </p:cNvSpPr>
          <p:nvPr>
            <p:ph type="subTitle" idx="1"/>
          </p:nvPr>
        </p:nvSpPr>
        <p:spPr>
          <a:xfrm>
            <a:off x="1524000" y="4079875"/>
            <a:ext cx="9144000" cy="1655762"/>
          </a:xfrm>
        </p:spPr>
        <p:txBody>
          <a:bodyPr>
            <a:normAutofit lnSpcReduction="10000"/>
          </a:bodyPr>
          <a:lstStyle/>
          <a:p>
            <a:pPr marL="571500" indent="-571500" algn="l">
              <a:buFont typeface="Arial" panose="020B0604020202020204" pitchFamily="34" charset="0"/>
              <a:buChar char="•"/>
            </a:pPr>
            <a:r>
              <a:rPr lang="it-IT" dirty="0">
                <a:solidFill>
                  <a:schemeClr val="accent1">
                    <a:lumMod val="75000"/>
                  </a:schemeClr>
                </a:solidFill>
                <a:latin typeface="Algerian" panose="04020705040A02060702" pitchFamily="82" charset="0"/>
                <a:ea typeface="+mj-ea"/>
                <a:cs typeface="+mj-cs"/>
              </a:rPr>
              <a:t>Nascita della radio astronomia</a:t>
            </a:r>
          </a:p>
          <a:p>
            <a:pPr marL="571500" indent="-571500" algn="l">
              <a:buFont typeface="Arial" panose="020B0604020202020204" pitchFamily="34" charset="0"/>
              <a:buChar char="•"/>
            </a:pPr>
            <a:r>
              <a:rPr lang="it-IT" dirty="0">
                <a:solidFill>
                  <a:schemeClr val="accent1">
                    <a:lumMod val="75000"/>
                  </a:schemeClr>
                </a:solidFill>
                <a:latin typeface="Algerian" panose="04020705040A02060702" pitchFamily="82" charset="0"/>
                <a:ea typeface="+mj-ea"/>
                <a:cs typeface="+mj-cs"/>
              </a:rPr>
              <a:t>Principi di funzionamento di un radiotelescopio</a:t>
            </a:r>
          </a:p>
          <a:p>
            <a:pPr marL="571500" indent="-571500" algn="l">
              <a:buFont typeface="Arial" panose="020B0604020202020204" pitchFamily="34" charset="0"/>
              <a:buChar char="•"/>
            </a:pPr>
            <a:r>
              <a:rPr lang="it-IT" dirty="0">
                <a:solidFill>
                  <a:schemeClr val="accent1">
                    <a:lumMod val="75000"/>
                  </a:schemeClr>
                </a:solidFill>
                <a:latin typeface="Algerian" panose="04020705040A02060702" pitchFamily="82" charset="0"/>
                <a:ea typeface="+mj-ea"/>
                <a:cs typeface="+mj-cs"/>
              </a:rPr>
              <a:t>ALCUNI RADIO TELESCOPI</a:t>
            </a:r>
          </a:p>
          <a:p>
            <a:pPr marL="571500" indent="-571500" algn="l">
              <a:buFont typeface="Arial" panose="020B0604020202020204" pitchFamily="34" charset="0"/>
              <a:buChar char="•"/>
            </a:pPr>
            <a:r>
              <a:rPr lang="it-IT" dirty="0">
                <a:solidFill>
                  <a:schemeClr val="accent1">
                    <a:lumMod val="75000"/>
                  </a:schemeClr>
                </a:solidFill>
                <a:latin typeface="Algerian" panose="04020705040A02060702" pitchFamily="82" charset="0"/>
                <a:ea typeface="+mj-ea"/>
                <a:cs typeface="+mj-cs"/>
              </a:rPr>
              <a:t>SORGENTI DI ONDE RADIO</a:t>
            </a:r>
          </a:p>
        </p:txBody>
      </p:sp>
    </p:spTree>
    <p:extLst>
      <p:ext uri="{BB962C8B-B14F-4D97-AF65-F5344CB8AC3E}">
        <p14:creationId xmlns:p14="http://schemas.microsoft.com/office/powerpoint/2010/main" val="2213322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1FF533-3C25-4D41-8010-6C54B5EFDB58}"/>
              </a:ext>
            </a:extLst>
          </p:cNvPr>
          <p:cNvSpPr>
            <a:spLocks noGrp="1"/>
          </p:cNvSpPr>
          <p:nvPr>
            <p:ph type="title"/>
          </p:nvPr>
        </p:nvSpPr>
        <p:spPr>
          <a:xfrm>
            <a:off x="2325189" y="365126"/>
            <a:ext cx="7434631" cy="1127772"/>
          </a:xfrm>
        </p:spPr>
        <p:txBody>
          <a:bodyPr>
            <a:normAutofit/>
          </a:bodyPr>
          <a:lstStyle/>
          <a:p>
            <a:pPr algn="ctr"/>
            <a:r>
              <a:rPr lang="it-IT" dirty="0"/>
              <a:t>GREEN BANK – </a:t>
            </a:r>
            <a:r>
              <a:rPr lang="it-IT" sz="1800" dirty="0"/>
              <a:t>Virginia U.S.A </a:t>
            </a:r>
            <a:br>
              <a:rPr lang="it-IT" dirty="0"/>
            </a:br>
            <a:r>
              <a:rPr lang="it-IT" sz="2200" dirty="0"/>
              <a:t>IL SINGLE DISH ORIENTABILE PIU’ GRANDE AL MONDO</a:t>
            </a:r>
          </a:p>
        </p:txBody>
      </p:sp>
      <p:pic>
        <p:nvPicPr>
          <p:cNvPr id="9" name="Immagine 8" descr="Immagine che contiene oggetto, esterni, erba, largo&#10;&#10;Descrizione generata automaticamente">
            <a:extLst>
              <a:ext uri="{FF2B5EF4-FFF2-40B4-BE49-F238E27FC236}">
                <a16:creationId xmlns:a16="http://schemas.microsoft.com/office/drawing/2014/main" id="{792B8772-F7D6-4F43-891B-4106960D6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87" y="1667656"/>
            <a:ext cx="6777213" cy="4724116"/>
          </a:xfrm>
          <a:prstGeom prst="rect">
            <a:avLst/>
          </a:prstGeom>
        </p:spPr>
      </p:pic>
      <p:sp>
        <p:nvSpPr>
          <p:cNvPr id="12" name="CasellaDiTesto 11">
            <a:extLst>
              <a:ext uri="{FF2B5EF4-FFF2-40B4-BE49-F238E27FC236}">
                <a16:creationId xmlns:a16="http://schemas.microsoft.com/office/drawing/2014/main" id="{D7B3FE89-8D74-4709-AAA3-8162C806361F}"/>
              </a:ext>
            </a:extLst>
          </p:cNvPr>
          <p:cNvSpPr txBox="1"/>
          <p:nvPr/>
        </p:nvSpPr>
        <p:spPr>
          <a:xfrm>
            <a:off x="7624525" y="1647906"/>
            <a:ext cx="4258150" cy="707886"/>
          </a:xfrm>
          <a:prstGeom prst="rect">
            <a:avLst/>
          </a:prstGeom>
          <a:noFill/>
        </p:spPr>
        <p:txBody>
          <a:bodyPr wrap="square" rtlCol="0">
            <a:spAutoFit/>
          </a:bodyPr>
          <a:lstStyle/>
          <a:p>
            <a:pPr marL="285750" indent="-285750">
              <a:buFont typeface="Symbol" panose="05050102010706020507" pitchFamily="18" charset="2"/>
              <a:buChar char="F"/>
            </a:pPr>
            <a:r>
              <a:rPr lang="it-IT" sz="2000" b="1" dirty="0">
                <a:sym typeface="Symbol" panose="05050102010706020507" pitchFamily="18" charset="2"/>
              </a:rPr>
              <a:t>= 100 m</a:t>
            </a:r>
          </a:p>
          <a:p>
            <a:endParaRPr lang="it-IT" sz="2000" b="1" dirty="0">
              <a:sym typeface="Symbol" panose="05050102010706020507" pitchFamily="18" charset="2"/>
            </a:endParaRPr>
          </a:p>
        </p:txBody>
      </p:sp>
      <p:sp>
        <p:nvSpPr>
          <p:cNvPr id="13" name="Rettangolo 12">
            <a:extLst>
              <a:ext uri="{FF2B5EF4-FFF2-40B4-BE49-F238E27FC236}">
                <a16:creationId xmlns:a16="http://schemas.microsoft.com/office/drawing/2014/main" id="{0C719374-FD9E-4222-9070-86EC1040E0D0}"/>
              </a:ext>
            </a:extLst>
          </p:cNvPr>
          <p:cNvSpPr/>
          <p:nvPr/>
        </p:nvSpPr>
        <p:spPr>
          <a:xfrm>
            <a:off x="7624525" y="2118294"/>
            <a:ext cx="4029488" cy="1754326"/>
          </a:xfrm>
          <a:prstGeom prst="rect">
            <a:avLst/>
          </a:prstGeom>
        </p:spPr>
        <p:txBody>
          <a:bodyPr wrap="square">
            <a:spAutoFit/>
          </a:bodyPr>
          <a:lstStyle/>
          <a:p>
            <a:r>
              <a:rPr lang="it-IT" dirty="0"/>
              <a:t>l telescopio è operativo dal 2001 ed è stato costruito in seguito al crollo di un telescopio precedente di dimensioni simili (90m) costruito nel 1962 e crollato nel 1988 a causa di un cedimento strutturale </a:t>
            </a:r>
          </a:p>
        </p:txBody>
      </p:sp>
      <p:pic>
        <p:nvPicPr>
          <p:cNvPr id="15" name="Immagine 14" descr="Immagine che contiene esterni, bicicletta, erba, inpiedi&#10;&#10;Descrizione generata automaticamente">
            <a:extLst>
              <a:ext uri="{FF2B5EF4-FFF2-40B4-BE49-F238E27FC236}">
                <a16:creationId xmlns:a16="http://schemas.microsoft.com/office/drawing/2014/main" id="{F8FA444E-8320-4FE9-8F3D-2ACB67F67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9959" y="3925123"/>
            <a:ext cx="3493387" cy="2538528"/>
          </a:xfrm>
          <a:prstGeom prst="rect">
            <a:avLst/>
          </a:prstGeom>
        </p:spPr>
      </p:pic>
      <p:pic>
        <p:nvPicPr>
          <p:cNvPr id="16" name="Immagine 15">
            <a:extLst>
              <a:ext uri="{FF2B5EF4-FFF2-40B4-BE49-F238E27FC236}">
                <a16:creationId xmlns:a16="http://schemas.microsoft.com/office/drawing/2014/main" id="{2DD71D0D-25BF-422B-B68C-8F31A7B33D1D}"/>
              </a:ext>
            </a:extLst>
          </p:cNvPr>
          <p:cNvPicPr>
            <a:picLocks noChangeAspect="1"/>
          </p:cNvPicPr>
          <p:nvPr/>
        </p:nvPicPr>
        <p:blipFill>
          <a:blip r:embed="rId5"/>
          <a:stretch>
            <a:fillRect/>
          </a:stretch>
        </p:blipFill>
        <p:spPr>
          <a:xfrm>
            <a:off x="5856887" y="1492898"/>
            <a:ext cx="5526459" cy="4970890"/>
          </a:xfrm>
          <a:prstGeom prst="rect">
            <a:avLst/>
          </a:prstGeom>
        </p:spPr>
      </p:pic>
    </p:spTree>
    <p:extLst>
      <p:ext uri="{BB962C8B-B14F-4D97-AF65-F5344CB8AC3E}">
        <p14:creationId xmlns:p14="http://schemas.microsoft.com/office/powerpoint/2010/main" val="227313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D88687-7339-41A4-9737-2457D08F5B39}"/>
              </a:ext>
            </a:extLst>
          </p:cNvPr>
          <p:cNvSpPr>
            <a:spLocks noGrp="1"/>
          </p:cNvSpPr>
          <p:nvPr>
            <p:ph type="title"/>
          </p:nvPr>
        </p:nvSpPr>
        <p:spPr>
          <a:xfrm>
            <a:off x="2325189" y="365125"/>
            <a:ext cx="7029826" cy="1325563"/>
          </a:xfrm>
        </p:spPr>
        <p:txBody>
          <a:bodyPr/>
          <a:lstStyle/>
          <a:p>
            <a:pPr algn="ctr"/>
            <a:r>
              <a:rPr lang="it-IT" dirty="0"/>
              <a:t>ARECIBO  - PUERTO RICO </a:t>
            </a:r>
            <a:br>
              <a:rPr lang="it-IT" dirty="0"/>
            </a:br>
            <a:r>
              <a:rPr lang="it-IT" dirty="0"/>
              <a:t>Il gigante va in pensione</a:t>
            </a:r>
          </a:p>
        </p:txBody>
      </p:sp>
      <p:pic>
        <p:nvPicPr>
          <p:cNvPr id="3" name="Immagine 2">
            <a:extLst>
              <a:ext uri="{FF2B5EF4-FFF2-40B4-BE49-F238E27FC236}">
                <a16:creationId xmlns:a16="http://schemas.microsoft.com/office/drawing/2014/main" id="{57F7F114-DBBC-4A42-BE6B-F05DCE93E2C9}"/>
              </a:ext>
            </a:extLst>
          </p:cNvPr>
          <p:cNvPicPr>
            <a:picLocks noChangeAspect="1"/>
          </p:cNvPicPr>
          <p:nvPr/>
        </p:nvPicPr>
        <p:blipFill>
          <a:blip r:embed="rId3"/>
          <a:stretch>
            <a:fillRect/>
          </a:stretch>
        </p:blipFill>
        <p:spPr>
          <a:xfrm>
            <a:off x="628163" y="1690688"/>
            <a:ext cx="6867525" cy="4676775"/>
          </a:xfrm>
          <a:prstGeom prst="rect">
            <a:avLst/>
          </a:prstGeom>
        </p:spPr>
      </p:pic>
      <p:sp>
        <p:nvSpPr>
          <p:cNvPr id="4" name="Rettangolo 3">
            <a:extLst>
              <a:ext uri="{FF2B5EF4-FFF2-40B4-BE49-F238E27FC236}">
                <a16:creationId xmlns:a16="http://schemas.microsoft.com/office/drawing/2014/main" id="{96E50951-1D9F-4E45-8CAC-E8695AEE34C9}"/>
              </a:ext>
            </a:extLst>
          </p:cNvPr>
          <p:cNvSpPr/>
          <p:nvPr/>
        </p:nvSpPr>
        <p:spPr>
          <a:xfrm>
            <a:off x="7688424" y="1690688"/>
            <a:ext cx="4105470" cy="4893647"/>
          </a:xfrm>
          <a:prstGeom prst="rect">
            <a:avLst/>
          </a:prstGeom>
        </p:spPr>
        <p:txBody>
          <a:bodyPr wrap="square">
            <a:spAutoFit/>
          </a:bodyPr>
          <a:lstStyle/>
          <a:p>
            <a:pPr algn="just"/>
            <a:r>
              <a:rPr lang="it-IT" sz="2400" b="1" dirty="0"/>
              <a:t>305 m di diametro </a:t>
            </a:r>
            <a:r>
              <a:rPr lang="it-IT" sz="2400" dirty="0"/>
              <a:t>(il riflettore a curvatura sferica) , 38.778 pannelli in alluminio.</a:t>
            </a:r>
          </a:p>
          <a:p>
            <a:pPr algn="just"/>
            <a:r>
              <a:rPr lang="it-IT" sz="2400" dirty="0"/>
              <a:t>il ricevitore: 900 tonnellate sospese, a 150 metri d’altezza, grazie a 18 cavi agganciati a tre torri di cemento.</a:t>
            </a:r>
          </a:p>
          <a:p>
            <a:pPr algn="just"/>
            <a:endParaRPr lang="it-IT" sz="2400" dirty="0"/>
          </a:p>
          <a:p>
            <a:pPr algn="just"/>
            <a:r>
              <a:rPr lang="it-IT" sz="2400" dirty="0"/>
              <a:t>Nel 1974 </a:t>
            </a:r>
            <a:r>
              <a:rPr lang="it-IT" sz="2400" dirty="0" err="1"/>
              <a:t>Hulse</a:t>
            </a:r>
            <a:r>
              <a:rPr lang="it-IT" sz="2400" dirty="0"/>
              <a:t> e Taylor scoprirono la prima pulsar binaria per la quale verrà poi assegnato loro il Premio Nobel per la fisica</a:t>
            </a:r>
          </a:p>
        </p:txBody>
      </p:sp>
      <p:pic>
        <p:nvPicPr>
          <p:cNvPr id="1026" name="Picture 2" descr="Risultato immagini per guerra fredda">
            <a:extLst>
              <a:ext uri="{FF2B5EF4-FFF2-40B4-BE49-F238E27FC236}">
                <a16:creationId xmlns:a16="http://schemas.microsoft.com/office/drawing/2014/main" id="{DF38650A-AF5E-4152-A025-41FF0E921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2768" y="365125"/>
            <a:ext cx="265112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333B7699-34E5-4953-834E-4902CE693DB2}"/>
              </a:ext>
            </a:extLst>
          </p:cNvPr>
          <p:cNvPicPr>
            <a:picLocks noChangeAspect="1"/>
          </p:cNvPicPr>
          <p:nvPr/>
        </p:nvPicPr>
        <p:blipFill>
          <a:blip r:embed="rId5"/>
          <a:stretch>
            <a:fillRect/>
          </a:stretch>
        </p:blipFill>
        <p:spPr>
          <a:xfrm>
            <a:off x="4149969" y="1594435"/>
            <a:ext cx="7643925" cy="4791546"/>
          </a:xfrm>
          <a:prstGeom prst="rect">
            <a:avLst/>
          </a:prstGeom>
        </p:spPr>
      </p:pic>
      <p:grpSp>
        <p:nvGrpSpPr>
          <p:cNvPr id="9" name="Gruppo 8">
            <a:extLst>
              <a:ext uri="{FF2B5EF4-FFF2-40B4-BE49-F238E27FC236}">
                <a16:creationId xmlns:a16="http://schemas.microsoft.com/office/drawing/2014/main" id="{072325CD-A5D4-4578-826E-0F40DC40BFB6}"/>
              </a:ext>
            </a:extLst>
          </p:cNvPr>
          <p:cNvGrpSpPr/>
          <p:nvPr/>
        </p:nvGrpSpPr>
        <p:grpSpPr>
          <a:xfrm>
            <a:off x="1007341" y="1674714"/>
            <a:ext cx="9630975" cy="4950077"/>
            <a:chOff x="1007341" y="1674714"/>
            <a:chExt cx="9630975" cy="4950077"/>
          </a:xfrm>
        </p:grpSpPr>
        <p:pic>
          <p:nvPicPr>
            <p:cNvPr id="7" name="Immagine 6" descr="Immagine che contiene edificio, esterni, recinto, casa&#10;&#10;Descrizione generata automaticamente">
              <a:extLst>
                <a:ext uri="{FF2B5EF4-FFF2-40B4-BE49-F238E27FC236}">
                  <a16:creationId xmlns:a16="http://schemas.microsoft.com/office/drawing/2014/main" id="{ED6F2838-FAF1-4632-A507-40AC6B3E4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341" y="1674714"/>
              <a:ext cx="8963135" cy="4481568"/>
            </a:xfrm>
            <a:prstGeom prst="rect">
              <a:avLst/>
            </a:prstGeom>
          </p:spPr>
        </p:pic>
        <p:sp>
          <p:nvSpPr>
            <p:cNvPr id="8" name="CasellaDiTesto 7">
              <a:extLst>
                <a:ext uri="{FF2B5EF4-FFF2-40B4-BE49-F238E27FC236}">
                  <a16:creationId xmlns:a16="http://schemas.microsoft.com/office/drawing/2014/main" id="{93AB6049-2BBF-4023-A529-5FFC170F9CAE}"/>
                </a:ext>
              </a:extLst>
            </p:cNvPr>
            <p:cNvSpPr txBox="1"/>
            <p:nvPr/>
          </p:nvSpPr>
          <p:spPr>
            <a:xfrm>
              <a:off x="7874866" y="5701461"/>
              <a:ext cx="2763450" cy="923330"/>
            </a:xfrm>
            <a:prstGeom prst="rect">
              <a:avLst/>
            </a:prstGeom>
            <a:noFill/>
          </p:spPr>
          <p:txBody>
            <a:bodyPr wrap="square" rtlCol="0">
              <a:spAutoFit/>
            </a:bodyPr>
            <a:lstStyle/>
            <a:p>
              <a:r>
                <a:rPr lang="it-IT" dirty="0">
                  <a:highlight>
                    <a:srgbClr val="FFFF00"/>
                  </a:highlight>
                </a:rPr>
                <a:t>2017 Uragano Irma</a:t>
              </a:r>
            </a:p>
            <a:p>
              <a:r>
                <a:rPr lang="it-IT" dirty="0">
                  <a:highlight>
                    <a:srgbClr val="FFFF00"/>
                  </a:highlight>
                </a:rPr>
                <a:t>Gennaio 2020 sciame sismico</a:t>
              </a:r>
            </a:p>
          </p:txBody>
        </p:sp>
      </p:grpSp>
    </p:spTree>
    <p:extLst>
      <p:ext uri="{BB962C8B-B14F-4D97-AF65-F5344CB8AC3E}">
        <p14:creationId xmlns:p14="http://schemas.microsoft.com/office/powerpoint/2010/main" val="275079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500914-5368-43F1-B994-104AAC095A15}"/>
              </a:ext>
            </a:extLst>
          </p:cNvPr>
          <p:cNvSpPr>
            <a:spLocks noGrp="1"/>
          </p:cNvSpPr>
          <p:nvPr>
            <p:ph type="title"/>
          </p:nvPr>
        </p:nvSpPr>
        <p:spPr/>
        <p:txBody>
          <a:bodyPr>
            <a:normAutofit/>
          </a:bodyPr>
          <a:lstStyle/>
          <a:p>
            <a:r>
              <a:rPr lang="it-IT" sz="4000" b="1" dirty="0"/>
              <a:t>FAST </a:t>
            </a:r>
            <a:r>
              <a:rPr lang="it-IT" b="1" dirty="0"/>
              <a:t>- </a:t>
            </a:r>
            <a:r>
              <a:rPr lang="it-IT" sz="2200" b="1" dirty="0" err="1"/>
              <a:t>Five</a:t>
            </a:r>
            <a:r>
              <a:rPr lang="it-IT" sz="2200" b="1" dirty="0"/>
              <a:t> </a:t>
            </a:r>
            <a:r>
              <a:rPr lang="it-IT" sz="2200" b="1" dirty="0" err="1"/>
              <a:t>hundred</a:t>
            </a:r>
            <a:r>
              <a:rPr lang="it-IT" sz="2200" b="1" dirty="0"/>
              <a:t> </a:t>
            </a:r>
            <a:r>
              <a:rPr lang="it-IT" sz="2200" b="1" dirty="0" err="1"/>
              <a:t>meter</a:t>
            </a:r>
            <a:r>
              <a:rPr lang="it-IT" sz="2200" b="1" dirty="0"/>
              <a:t> Aperture </a:t>
            </a:r>
            <a:r>
              <a:rPr lang="it-IT" sz="2200" b="1" dirty="0" err="1"/>
              <a:t>Spherical</a:t>
            </a:r>
            <a:r>
              <a:rPr lang="it-IT" sz="2200" b="1" dirty="0"/>
              <a:t> </a:t>
            </a:r>
            <a:r>
              <a:rPr lang="it-IT" sz="2200" b="1" dirty="0" err="1"/>
              <a:t>Telescope</a:t>
            </a:r>
            <a:r>
              <a:rPr lang="it-IT" sz="2200" b="1" dirty="0"/>
              <a:t> </a:t>
            </a:r>
            <a:r>
              <a:rPr lang="it-IT" b="1" dirty="0"/>
              <a:t>(CINA)</a:t>
            </a:r>
            <a:endParaRPr lang="it-IT" dirty="0"/>
          </a:p>
        </p:txBody>
      </p:sp>
      <p:pic>
        <p:nvPicPr>
          <p:cNvPr id="5" name="Immagine 4">
            <a:extLst>
              <a:ext uri="{FF2B5EF4-FFF2-40B4-BE49-F238E27FC236}">
                <a16:creationId xmlns:a16="http://schemas.microsoft.com/office/drawing/2014/main" id="{D98ED75D-6914-4CFE-B726-DCBB618F1EB0}"/>
              </a:ext>
            </a:extLst>
          </p:cNvPr>
          <p:cNvPicPr>
            <a:picLocks noChangeAspect="1"/>
          </p:cNvPicPr>
          <p:nvPr/>
        </p:nvPicPr>
        <p:blipFill>
          <a:blip r:embed="rId3"/>
          <a:stretch>
            <a:fillRect/>
          </a:stretch>
        </p:blipFill>
        <p:spPr>
          <a:xfrm>
            <a:off x="9279780" y="4570412"/>
            <a:ext cx="2533650" cy="1952625"/>
          </a:xfrm>
          <a:prstGeom prst="rect">
            <a:avLst/>
          </a:prstGeom>
          <a:ln>
            <a:solidFill>
              <a:schemeClr val="accent1">
                <a:lumMod val="75000"/>
              </a:schemeClr>
            </a:solidFill>
          </a:ln>
        </p:spPr>
      </p:pic>
      <p:pic>
        <p:nvPicPr>
          <p:cNvPr id="7" name="Immagine 6" descr="Immagine che contiene montagna, treno, filo, rotaie&#10;&#10;Descrizione generata automaticamente">
            <a:extLst>
              <a:ext uri="{FF2B5EF4-FFF2-40B4-BE49-F238E27FC236}">
                <a16:creationId xmlns:a16="http://schemas.microsoft.com/office/drawing/2014/main" id="{DEA9918E-2E6E-4F03-8901-289B264EC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959" y="1624958"/>
            <a:ext cx="4265062" cy="2827292"/>
          </a:xfrm>
          <a:prstGeom prst="rect">
            <a:avLst/>
          </a:prstGeom>
        </p:spPr>
      </p:pic>
      <p:pic>
        <p:nvPicPr>
          <p:cNvPr id="9" name="Immagine 8" descr="Immagine che contiene montagna, esterni, oggetto, erba&#10;&#10;Descrizione generata automaticamente">
            <a:extLst>
              <a:ext uri="{FF2B5EF4-FFF2-40B4-BE49-F238E27FC236}">
                <a16:creationId xmlns:a16="http://schemas.microsoft.com/office/drawing/2014/main" id="{368EEDEA-EC82-44C7-8472-4899AB2E1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66" y="1624958"/>
            <a:ext cx="5988036" cy="4809044"/>
          </a:xfrm>
          <a:prstGeom prst="rect">
            <a:avLst/>
          </a:prstGeom>
        </p:spPr>
      </p:pic>
      <p:sp>
        <p:nvSpPr>
          <p:cNvPr id="10" name="CasellaDiTesto 9">
            <a:extLst>
              <a:ext uri="{FF2B5EF4-FFF2-40B4-BE49-F238E27FC236}">
                <a16:creationId xmlns:a16="http://schemas.microsoft.com/office/drawing/2014/main" id="{EAE7AA3C-8F4B-4C91-BA70-9D104E4B8751}"/>
              </a:ext>
            </a:extLst>
          </p:cNvPr>
          <p:cNvSpPr txBox="1"/>
          <p:nvPr/>
        </p:nvSpPr>
        <p:spPr>
          <a:xfrm>
            <a:off x="6394502" y="4669561"/>
            <a:ext cx="2885278" cy="1754326"/>
          </a:xfrm>
          <a:prstGeom prst="rect">
            <a:avLst/>
          </a:prstGeom>
          <a:noFill/>
        </p:spPr>
        <p:txBody>
          <a:bodyPr wrap="square" rtlCol="0">
            <a:spAutoFit/>
          </a:bodyPr>
          <a:lstStyle/>
          <a:p>
            <a:pPr marL="285750" indent="-285750">
              <a:buFont typeface="Arial" panose="020B0604020202020204" pitchFamily="34" charset="0"/>
              <a:buChar char="•"/>
            </a:pPr>
            <a:r>
              <a:rPr lang="it-IT" dirty="0"/>
              <a:t>Operativo da settembre </a:t>
            </a:r>
            <a:r>
              <a:rPr lang="it-IT" b="1" dirty="0"/>
              <a:t>2016</a:t>
            </a:r>
          </a:p>
          <a:p>
            <a:pPr marL="285750" indent="-285750">
              <a:buFont typeface="Arial" panose="020B0604020202020204" pitchFamily="34" charset="0"/>
              <a:buChar char="•"/>
            </a:pPr>
            <a:r>
              <a:rPr lang="it-IT" dirty="0"/>
              <a:t>4600 pannelli triangolari</a:t>
            </a:r>
          </a:p>
          <a:p>
            <a:pPr marL="285750" indent="-285750">
              <a:buFont typeface="Arial" panose="020B0604020202020204" pitchFamily="34" charset="0"/>
              <a:buChar char="•"/>
            </a:pPr>
            <a:r>
              <a:rPr lang="it-IT" dirty="0"/>
              <a:t>Superficie </a:t>
            </a:r>
            <a:r>
              <a:rPr lang="it-IT" b="1" dirty="0">
                <a:solidFill>
                  <a:srgbClr val="FF0000"/>
                </a:solidFill>
              </a:rPr>
              <a:t>ottica attiva</a:t>
            </a:r>
          </a:p>
          <a:p>
            <a:pPr marL="285750" indent="-285750">
              <a:buFont typeface="Arial" panose="020B0604020202020204" pitchFamily="34" charset="0"/>
              <a:buChar char="•"/>
            </a:pPr>
            <a:r>
              <a:rPr lang="it-IT" dirty="0"/>
              <a:t>tre volte più sensibile rispetto ad </a:t>
            </a:r>
            <a:r>
              <a:rPr lang="it-IT" dirty="0" err="1"/>
              <a:t>Arecibo</a:t>
            </a:r>
            <a:r>
              <a:rPr lang="it-IT" dirty="0"/>
              <a:t> </a:t>
            </a:r>
          </a:p>
        </p:txBody>
      </p:sp>
    </p:spTree>
    <p:extLst>
      <p:ext uri="{BB962C8B-B14F-4D97-AF65-F5344CB8AC3E}">
        <p14:creationId xmlns:p14="http://schemas.microsoft.com/office/powerpoint/2010/main" val="3910011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87BC4D-4568-4AEA-9EEF-2C367818291B}"/>
              </a:ext>
            </a:extLst>
          </p:cNvPr>
          <p:cNvSpPr>
            <a:spLocks noGrp="1"/>
          </p:cNvSpPr>
          <p:nvPr>
            <p:ph type="title"/>
          </p:nvPr>
        </p:nvSpPr>
        <p:spPr>
          <a:xfrm>
            <a:off x="2325189" y="365125"/>
            <a:ext cx="2284133" cy="1090451"/>
          </a:xfrm>
        </p:spPr>
        <p:txBody>
          <a:bodyPr/>
          <a:lstStyle/>
          <a:p>
            <a:pPr algn="ctr"/>
            <a:r>
              <a:rPr lang="it-IT" dirty="0"/>
              <a:t>IN ITALIA</a:t>
            </a:r>
          </a:p>
        </p:txBody>
      </p:sp>
      <p:pic>
        <p:nvPicPr>
          <p:cNvPr id="4" name="Immagine 3" descr="Immagine che contiene testo, mappa&#10;&#10;Descrizione generata automaticamente">
            <a:extLst>
              <a:ext uri="{FF2B5EF4-FFF2-40B4-BE49-F238E27FC236}">
                <a16:creationId xmlns:a16="http://schemas.microsoft.com/office/drawing/2014/main" id="{63F88E6E-6DD5-45DB-B47A-13D87199A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033" y="641479"/>
            <a:ext cx="4173827" cy="5575041"/>
          </a:xfrm>
          <a:prstGeom prst="rect">
            <a:avLst/>
          </a:prstGeom>
        </p:spPr>
      </p:pic>
      <p:pic>
        <p:nvPicPr>
          <p:cNvPr id="2050" name="Picture 2" descr="Risultati immagini per Radiotelescopio di Medicina">
            <a:extLst>
              <a:ext uri="{FF2B5EF4-FFF2-40B4-BE49-F238E27FC236}">
                <a16:creationId xmlns:a16="http://schemas.microsoft.com/office/drawing/2014/main" id="{BACABD23-1101-42CD-8389-28234A4C5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7901" y="1758626"/>
            <a:ext cx="2466975" cy="18478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a:extLst>
              <a:ext uri="{FF2B5EF4-FFF2-40B4-BE49-F238E27FC236}">
                <a16:creationId xmlns:a16="http://schemas.microsoft.com/office/drawing/2014/main" id="{B6CB19C9-326B-4E40-BA10-81382A8DB09F}"/>
              </a:ext>
            </a:extLst>
          </p:cNvPr>
          <p:cNvCxnSpPr>
            <a:cxnSpLocks/>
          </p:cNvCxnSpPr>
          <p:nvPr/>
        </p:nvCxnSpPr>
        <p:spPr>
          <a:xfrm>
            <a:off x="6096000" y="2034073"/>
            <a:ext cx="2973355" cy="373225"/>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3D85B3C4-AF26-425E-A755-0B3B400C118F}"/>
              </a:ext>
            </a:extLst>
          </p:cNvPr>
          <p:cNvSpPr txBox="1"/>
          <p:nvPr/>
        </p:nvSpPr>
        <p:spPr>
          <a:xfrm>
            <a:off x="9069355" y="3606476"/>
            <a:ext cx="2645521" cy="369332"/>
          </a:xfrm>
          <a:prstGeom prst="rect">
            <a:avLst/>
          </a:prstGeom>
          <a:noFill/>
        </p:spPr>
        <p:txBody>
          <a:bodyPr wrap="square" rtlCol="0">
            <a:spAutoFit/>
          </a:bodyPr>
          <a:lstStyle/>
          <a:p>
            <a:r>
              <a:rPr lang="it-IT" dirty="0"/>
              <a:t>Medicina (BO)  </a:t>
            </a:r>
            <a:r>
              <a:rPr lang="it-IT" dirty="0">
                <a:sym typeface="Symbol" panose="05050102010706020507" pitchFamily="18" charset="2"/>
              </a:rPr>
              <a:t>  =</a:t>
            </a:r>
            <a:r>
              <a:rPr lang="it-IT" dirty="0"/>
              <a:t> 32 m </a:t>
            </a:r>
          </a:p>
        </p:txBody>
      </p:sp>
      <p:pic>
        <p:nvPicPr>
          <p:cNvPr id="10" name="Immagine 9" descr="Immagine che contiene esterni, erba, recinto, rotaie&#10;&#10;Descrizione generata automaticamente">
            <a:extLst>
              <a:ext uri="{FF2B5EF4-FFF2-40B4-BE49-F238E27FC236}">
                <a16:creationId xmlns:a16="http://schemas.microsoft.com/office/drawing/2014/main" id="{FCDE499E-CD78-4919-A887-67AC8A0D0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0215" y="4247371"/>
            <a:ext cx="2463800" cy="1847850"/>
          </a:xfrm>
          <a:prstGeom prst="rect">
            <a:avLst/>
          </a:prstGeom>
        </p:spPr>
      </p:pic>
      <p:cxnSp>
        <p:nvCxnSpPr>
          <p:cNvPr id="12" name="Connettore 2 11">
            <a:extLst>
              <a:ext uri="{FF2B5EF4-FFF2-40B4-BE49-F238E27FC236}">
                <a16:creationId xmlns:a16="http://schemas.microsoft.com/office/drawing/2014/main" id="{9F6B2F5F-ACF8-4C38-89D8-51FC906FB8EA}"/>
              </a:ext>
            </a:extLst>
          </p:cNvPr>
          <p:cNvCxnSpPr>
            <a:cxnSpLocks/>
          </p:cNvCxnSpPr>
          <p:nvPr/>
        </p:nvCxnSpPr>
        <p:spPr>
          <a:xfrm>
            <a:off x="7296539" y="5598367"/>
            <a:ext cx="1951362" cy="768417"/>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1DB8C08F-802B-4A43-AFDF-A4194A36FB63}"/>
              </a:ext>
            </a:extLst>
          </p:cNvPr>
          <p:cNvSpPr txBox="1"/>
          <p:nvPr/>
        </p:nvSpPr>
        <p:spPr>
          <a:xfrm>
            <a:off x="9247902" y="6216520"/>
            <a:ext cx="2376114" cy="369332"/>
          </a:xfrm>
          <a:prstGeom prst="rect">
            <a:avLst/>
          </a:prstGeom>
          <a:noFill/>
        </p:spPr>
        <p:txBody>
          <a:bodyPr wrap="square" rtlCol="0">
            <a:spAutoFit/>
          </a:bodyPr>
          <a:lstStyle/>
          <a:p>
            <a:r>
              <a:rPr lang="it-IT" dirty="0"/>
              <a:t>Noto (SR)  </a:t>
            </a:r>
            <a:r>
              <a:rPr lang="it-IT" dirty="0">
                <a:sym typeface="Symbol" panose="05050102010706020507" pitchFamily="18" charset="2"/>
              </a:rPr>
              <a:t>  =</a:t>
            </a:r>
            <a:r>
              <a:rPr lang="it-IT" dirty="0"/>
              <a:t> 32 m </a:t>
            </a:r>
          </a:p>
        </p:txBody>
      </p:sp>
      <p:pic>
        <p:nvPicPr>
          <p:cNvPr id="16" name="Immagine 15">
            <a:extLst>
              <a:ext uri="{FF2B5EF4-FFF2-40B4-BE49-F238E27FC236}">
                <a16:creationId xmlns:a16="http://schemas.microsoft.com/office/drawing/2014/main" id="{4D7F4D50-C450-46BC-9837-37002BBFBAF4}"/>
              </a:ext>
            </a:extLst>
          </p:cNvPr>
          <p:cNvPicPr>
            <a:picLocks noChangeAspect="1"/>
          </p:cNvPicPr>
          <p:nvPr/>
        </p:nvPicPr>
        <p:blipFill>
          <a:blip r:embed="rId6"/>
          <a:stretch>
            <a:fillRect/>
          </a:stretch>
        </p:blipFill>
        <p:spPr>
          <a:xfrm>
            <a:off x="488321" y="1653851"/>
            <a:ext cx="3688359" cy="2403022"/>
          </a:xfrm>
          <a:prstGeom prst="rect">
            <a:avLst/>
          </a:prstGeom>
        </p:spPr>
      </p:pic>
      <p:cxnSp>
        <p:nvCxnSpPr>
          <p:cNvPr id="18" name="Connettore 2 17">
            <a:extLst>
              <a:ext uri="{FF2B5EF4-FFF2-40B4-BE49-F238E27FC236}">
                <a16:creationId xmlns:a16="http://schemas.microsoft.com/office/drawing/2014/main" id="{086D45E5-3B87-4D38-92DF-0EB53D93DAD0}"/>
              </a:ext>
            </a:extLst>
          </p:cNvPr>
          <p:cNvCxnSpPr>
            <a:cxnSpLocks/>
          </p:cNvCxnSpPr>
          <p:nvPr/>
        </p:nvCxnSpPr>
        <p:spPr>
          <a:xfrm flipH="1" flipV="1">
            <a:off x="3638939" y="3235584"/>
            <a:ext cx="1474238" cy="1201511"/>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C391B84C-B2D2-4562-8D70-0E22D25449EA}"/>
              </a:ext>
            </a:extLst>
          </p:cNvPr>
          <p:cNvSpPr txBox="1"/>
          <p:nvPr/>
        </p:nvSpPr>
        <p:spPr>
          <a:xfrm>
            <a:off x="379377" y="4056873"/>
            <a:ext cx="4080656" cy="646331"/>
          </a:xfrm>
          <a:prstGeom prst="rect">
            <a:avLst/>
          </a:prstGeom>
          <a:noFill/>
        </p:spPr>
        <p:txBody>
          <a:bodyPr wrap="square" rtlCol="0">
            <a:spAutoFit/>
          </a:bodyPr>
          <a:lstStyle/>
          <a:p>
            <a:r>
              <a:rPr lang="it-IT" dirty="0"/>
              <a:t>SARDINIA RADIO TELESCOPE  </a:t>
            </a:r>
            <a:r>
              <a:rPr lang="it-IT" dirty="0">
                <a:sym typeface="Symbol" panose="05050102010706020507" pitchFamily="18" charset="2"/>
              </a:rPr>
              <a:t>  =</a:t>
            </a:r>
            <a:r>
              <a:rPr lang="it-IT" dirty="0"/>
              <a:t> 64 m</a:t>
            </a:r>
          </a:p>
          <a:p>
            <a:r>
              <a:rPr lang="it-IT" dirty="0"/>
              <a:t>San Basilio (Ca) </a:t>
            </a:r>
          </a:p>
        </p:txBody>
      </p:sp>
      <p:pic>
        <p:nvPicPr>
          <p:cNvPr id="23" name="Immagine 22" descr="Immagine che contiene esterni, oggetto, telescopio, largo&#10;&#10;Descrizione generata automaticamente">
            <a:extLst>
              <a:ext uri="{FF2B5EF4-FFF2-40B4-BE49-F238E27FC236}">
                <a16:creationId xmlns:a16="http://schemas.microsoft.com/office/drawing/2014/main" id="{D2C3FFC9-6DDF-4103-A541-5C91F3059B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377" y="4854610"/>
            <a:ext cx="2374688" cy="1583898"/>
          </a:xfrm>
          <a:prstGeom prst="rect">
            <a:avLst/>
          </a:prstGeom>
        </p:spPr>
      </p:pic>
      <p:cxnSp>
        <p:nvCxnSpPr>
          <p:cNvPr id="27" name="Connettore 2 26">
            <a:extLst>
              <a:ext uri="{FF2B5EF4-FFF2-40B4-BE49-F238E27FC236}">
                <a16:creationId xmlns:a16="http://schemas.microsoft.com/office/drawing/2014/main" id="{0B10C78E-EC1C-4006-BC1F-863D76EFD0E6}"/>
              </a:ext>
            </a:extLst>
          </p:cNvPr>
          <p:cNvCxnSpPr>
            <a:cxnSpLocks/>
          </p:cNvCxnSpPr>
          <p:nvPr/>
        </p:nvCxnSpPr>
        <p:spPr>
          <a:xfrm flipH="1">
            <a:off x="2714184" y="3428999"/>
            <a:ext cx="4364641" cy="2862653"/>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50D8350C-9F08-4A23-A471-B70C73F89234}"/>
              </a:ext>
            </a:extLst>
          </p:cNvPr>
          <p:cNvSpPr txBox="1"/>
          <p:nvPr/>
        </p:nvSpPr>
        <p:spPr>
          <a:xfrm>
            <a:off x="2836481" y="6212243"/>
            <a:ext cx="2376114" cy="369332"/>
          </a:xfrm>
          <a:prstGeom prst="rect">
            <a:avLst/>
          </a:prstGeom>
          <a:noFill/>
        </p:spPr>
        <p:txBody>
          <a:bodyPr wrap="square" rtlCol="0">
            <a:spAutoFit/>
          </a:bodyPr>
          <a:lstStyle/>
          <a:p>
            <a:r>
              <a:rPr lang="it-IT" dirty="0"/>
              <a:t>Matera </a:t>
            </a:r>
            <a:r>
              <a:rPr lang="it-IT" dirty="0">
                <a:sym typeface="Symbol" panose="05050102010706020507" pitchFamily="18" charset="2"/>
              </a:rPr>
              <a:t>  =</a:t>
            </a:r>
            <a:r>
              <a:rPr lang="it-IT" dirty="0"/>
              <a:t> 20 m </a:t>
            </a:r>
          </a:p>
        </p:txBody>
      </p:sp>
    </p:spTree>
    <p:extLst>
      <p:ext uri="{BB962C8B-B14F-4D97-AF65-F5344CB8AC3E}">
        <p14:creationId xmlns:p14="http://schemas.microsoft.com/office/powerpoint/2010/main" val="475656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5FE724-6ECC-4E3F-AF76-0B32A8A694F7}"/>
              </a:ext>
            </a:extLst>
          </p:cNvPr>
          <p:cNvSpPr>
            <a:spLocks noGrp="1"/>
          </p:cNvSpPr>
          <p:nvPr>
            <p:ph type="title"/>
          </p:nvPr>
        </p:nvSpPr>
        <p:spPr>
          <a:xfrm>
            <a:off x="2419739" y="346464"/>
            <a:ext cx="7352522" cy="1277063"/>
          </a:xfrm>
        </p:spPr>
        <p:txBody>
          <a:bodyPr>
            <a:normAutofit/>
          </a:bodyPr>
          <a:lstStyle/>
          <a:p>
            <a:r>
              <a:rPr lang="it-IT" sz="2800" dirty="0"/>
              <a:t>PERCHE’ I RADIOTELESCOPI SONO GRANDI ?</a:t>
            </a:r>
          </a:p>
        </p:txBody>
      </p:sp>
      <p:pic>
        <p:nvPicPr>
          <p:cNvPr id="4" name="Immagine 3">
            <a:extLst>
              <a:ext uri="{FF2B5EF4-FFF2-40B4-BE49-F238E27FC236}">
                <a16:creationId xmlns:a16="http://schemas.microsoft.com/office/drawing/2014/main" id="{2FD89DFC-3AAC-465C-ADF6-B8EC1C10AE3F}"/>
              </a:ext>
            </a:extLst>
          </p:cNvPr>
          <p:cNvPicPr>
            <a:picLocks noChangeAspect="1"/>
          </p:cNvPicPr>
          <p:nvPr/>
        </p:nvPicPr>
        <p:blipFill>
          <a:blip r:embed="rId3"/>
          <a:stretch>
            <a:fillRect/>
          </a:stretch>
        </p:blipFill>
        <p:spPr>
          <a:xfrm>
            <a:off x="485955" y="1702410"/>
            <a:ext cx="3935345" cy="2141802"/>
          </a:xfrm>
          <a:prstGeom prst="rect">
            <a:avLst/>
          </a:prstGeom>
        </p:spPr>
      </p:pic>
      <p:pic>
        <p:nvPicPr>
          <p:cNvPr id="6" name="Immagine 5">
            <a:extLst>
              <a:ext uri="{FF2B5EF4-FFF2-40B4-BE49-F238E27FC236}">
                <a16:creationId xmlns:a16="http://schemas.microsoft.com/office/drawing/2014/main" id="{8E8A1E98-4B80-4AE6-A332-C07046FC0E95}"/>
              </a:ext>
            </a:extLst>
          </p:cNvPr>
          <p:cNvPicPr>
            <a:picLocks noChangeAspect="1"/>
          </p:cNvPicPr>
          <p:nvPr/>
        </p:nvPicPr>
        <p:blipFill>
          <a:blip r:embed="rId4"/>
          <a:stretch>
            <a:fillRect/>
          </a:stretch>
        </p:blipFill>
        <p:spPr>
          <a:xfrm>
            <a:off x="715685" y="3923095"/>
            <a:ext cx="3408107" cy="2523931"/>
          </a:xfrm>
          <a:prstGeom prst="rect">
            <a:avLst/>
          </a:prstGeom>
        </p:spPr>
      </p:pic>
      <p:pic>
        <p:nvPicPr>
          <p:cNvPr id="7" name="Immagine 6">
            <a:extLst>
              <a:ext uri="{FF2B5EF4-FFF2-40B4-BE49-F238E27FC236}">
                <a16:creationId xmlns:a16="http://schemas.microsoft.com/office/drawing/2014/main" id="{40B26B06-66E7-462B-9E44-889F28E1FDD4}"/>
              </a:ext>
            </a:extLst>
          </p:cNvPr>
          <p:cNvPicPr>
            <a:picLocks noChangeAspect="1"/>
          </p:cNvPicPr>
          <p:nvPr/>
        </p:nvPicPr>
        <p:blipFill>
          <a:blip r:embed="rId5"/>
          <a:stretch>
            <a:fillRect/>
          </a:stretch>
        </p:blipFill>
        <p:spPr>
          <a:xfrm>
            <a:off x="4512060" y="3558816"/>
            <a:ext cx="2631571" cy="2639660"/>
          </a:xfrm>
          <a:prstGeom prst="rect">
            <a:avLst/>
          </a:prstGeom>
        </p:spPr>
      </p:pic>
      <p:pic>
        <p:nvPicPr>
          <p:cNvPr id="9" name="Immagine 8">
            <a:extLst>
              <a:ext uri="{FF2B5EF4-FFF2-40B4-BE49-F238E27FC236}">
                <a16:creationId xmlns:a16="http://schemas.microsoft.com/office/drawing/2014/main" id="{9CCC4350-7F4E-4F18-9366-2A57DC9E09AB}"/>
              </a:ext>
            </a:extLst>
          </p:cNvPr>
          <p:cNvPicPr>
            <a:picLocks noChangeAspect="1"/>
          </p:cNvPicPr>
          <p:nvPr/>
        </p:nvPicPr>
        <p:blipFill>
          <a:blip r:embed="rId6"/>
          <a:stretch>
            <a:fillRect/>
          </a:stretch>
        </p:blipFill>
        <p:spPr>
          <a:xfrm>
            <a:off x="4364611" y="1846385"/>
            <a:ext cx="3229881" cy="1525613"/>
          </a:xfrm>
          <a:prstGeom prst="rect">
            <a:avLst/>
          </a:prstGeom>
        </p:spPr>
      </p:pic>
      <p:pic>
        <p:nvPicPr>
          <p:cNvPr id="8" name="Immagine 7">
            <a:extLst>
              <a:ext uri="{FF2B5EF4-FFF2-40B4-BE49-F238E27FC236}">
                <a16:creationId xmlns:a16="http://schemas.microsoft.com/office/drawing/2014/main" id="{7E4C2174-5C03-4AC4-9A6A-D7853D3083EE}"/>
              </a:ext>
            </a:extLst>
          </p:cNvPr>
          <p:cNvPicPr>
            <a:picLocks noChangeAspect="1"/>
          </p:cNvPicPr>
          <p:nvPr/>
        </p:nvPicPr>
        <p:blipFill>
          <a:blip r:embed="rId7"/>
          <a:stretch>
            <a:fillRect/>
          </a:stretch>
        </p:blipFill>
        <p:spPr>
          <a:xfrm>
            <a:off x="7371184" y="1997163"/>
            <a:ext cx="4285693" cy="4365002"/>
          </a:xfrm>
          <a:prstGeom prst="rect">
            <a:avLst/>
          </a:prstGeom>
        </p:spPr>
      </p:pic>
    </p:spTree>
    <p:extLst>
      <p:ext uri="{BB962C8B-B14F-4D97-AF65-F5344CB8AC3E}">
        <p14:creationId xmlns:p14="http://schemas.microsoft.com/office/powerpoint/2010/main" val="1324800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99ED67-8E8D-4223-8428-95AA4E0328DC}"/>
              </a:ext>
            </a:extLst>
          </p:cNvPr>
          <p:cNvSpPr>
            <a:spLocks noGrp="1"/>
          </p:cNvSpPr>
          <p:nvPr>
            <p:ph type="title"/>
          </p:nvPr>
        </p:nvSpPr>
        <p:spPr>
          <a:xfrm>
            <a:off x="2328120" y="275397"/>
            <a:ext cx="7615646" cy="1325563"/>
          </a:xfrm>
        </p:spPr>
        <p:txBody>
          <a:bodyPr/>
          <a:lstStyle/>
          <a:p>
            <a:r>
              <a:rPr lang="it-IT" dirty="0"/>
              <a:t>CRITERIO DI Criterio di </a:t>
            </a:r>
            <a:r>
              <a:rPr lang="it-IT" dirty="0" err="1"/>
              <a:t>Rayleigh</a:t>
            </a:r>
            <a:r>
              <a:rPr lang="it-IT" dirty="0"/>
              <a:t> </a:t>
            </a:r>
            <a:br>
              <a:rPr lang="it-IT" dirty="0"/>
            </a:br>
            <a:r>
              <a:rPr lang="it-IT" sz="2000" dirty="0"/>
              <a:t>per poter «separare» due sorgenti</a:t>
            </a:r>
          </a:p>
        </p:txBody>
      </p:sp>
      <p:pic>
        <p:nvPicPr>
          <p:cNvPr id="3" name="Immagine 2">
            <a:extLst>
              <a:ext uri="{FF2B5EF4-FFF2-40B4-BE49-F238E27FC236}">
                <a16:creationId xmlns:a16="http://schemas.microsoft.com/office/drawing/2014/main" id="{601E74F6-C824-4E73-A422-92650AD50D1E}"/>
              </a:ext>
            </a:extLst>
          </p:cNvPr>
          <p:cNvPicPr>
            <a:picLocks noChangeAspect="1"/>
          </p:cNvPicPr>
          <p:nvPr/>
        </p:nvPicPr>
        <p:blipFill>
          <a:blip r:embed="rId2"/>
          <a:stretch>
            <a:fillRect/>
          </a:stretch>
        </p:blipFill>
        <p:spPr>
          <a:xfrm>
            <a:off x="4278250" y="3002094"/>
            <a:ext cx="5662585" cy="3580509"/>
          </a:xfrm>
          <a:prstGeom prst="rect">
            <a:avLst/>
          </a:prstGeom>
        </p:spPr>
      </p:pic>
      <p:pic>
        <p:nvPicPr>
          <p:cNvPr id="4" name="Immagine 3">
            <a:extLst>
              <a:ext uri="{FF2B5EF4-FFF2-40B4-BE49-F238E27FC236}">
                <a16:creationId xmlns:a16="http://schemas.microsoft.com/office/drawing/2014/main" id="{8C515CFF-328F-494C-A8CA-9B6D812A20AD}"/>
              </a:ext>
            </a:extLst>
          </p:cNvPr>
          <p:cNvPicPr>
            <a:picLocks noChangeAspect="1"/>
          </p:cNvPicPr>
          <p:nvPr/>
        </p:nvPicPr>
        <p:blipFill>
          <a:blip r:embed="rId3"/>
          <a:stretch>
            <a:fillRect/>
          </a:stretch>
        </p:blipFill>
        <p:spPr>
          <a:xfrm>
            <a:off x="6282612" y="4868655"/>
            <a:ext cx="3658223" cy="1523931"/>
          </a:xfrm>
          <a:prstGeom prst="rect">
            <a:avLst/>
          </a:prstGeom>
        </p:spPr>
      </p:pic>
      <p:pic>
        <p:nvPicPr>
          <p:cNvPr id="5" name="Immagine 4">
            <a:extLst>
              <a:ext uri="{FF2B5EF4-FFF2-40B4-BE49-F238E27FC236}">
                <a16:creationId xmlns:a16="http://schemas.microsoft.com/office/drawing/2014/main" id="{49C0DE29-3009-40A5-8D6C-075C902EA562}"/>
              </a:ext>
            </a:extLst>
          </p:cNvPr>
          <p:cNvPicPr>
            <a:picLocks noChangeAspect="1"/>
          </p:cNvPicPr>
          <p:nvPr/>
        </p:nvPicPr>
        <p:blipFill>
          <a:blip r:embed="rId4"/>
          <a:stretch>
            <a:fillRect/>
          </a:stretch>
        </p:blipFill>
        <p:spPr>
          <a:xfrm rot="5400000">
            <a:off x="-22829" y="2091507"/>
            <a:ext cx="4701898" cy="3900260"/>
          </a:xfrm>
          <a:prstGeom prst="rect">
            <a:avLst/>
          </a:prstGeom>
        </p:spPr>
      </p:pic>
      <p:sp>
        <p:nvSpPr>
          <p:cNvPr id="7" name="Rettangolo 6">
            <a:extLst>
              <a:ext uri="{FF2B5EF4-FFF2-40B4-BE49-F238E27FC236}">
                <a16:creationId xmlns:a16="http://schemas.microsoft.com/office/drawing/2014/main" id="{5E25CB8D-039F-487B-B03D-10CA4AE4DFE4}"/>
              </a:ext>
            </a:extLst>
          </p:cNvPr>
          <p:cNvSpPr/>
          <p:nvPr/>
        </p:nvSpPr>
        <p:spPr>
          <a:xfrm>
            <a:off x="7479227" y="1739228"/>
            <a:ext cx="4281941" cy="1200329"/>
          </a:xfrm>
          <a:prstGeom prst="rect">
            <a:avLst/>
          </a:prstGeom>
        </p:spPr>
        <p:txBody>
          <a:bodyPr wrap="none">
            <a:spAutoFit/>
          </a:bodyPr>
          <a:lstStyle/>
          <a:p>
            <a:r>
              <a:rPr lang="it-IT" sz="2400" dirty="0">
                <a:latin typeface="Aharoni" panose="02010803020104030203" pitchFamily="2" charset="-79"/>
                <a:cs typeface="Aharoni" panose="02010803020104030203" pitchFamily="2" charset="-79"/>
              </a:rPr>
              <a:t>POTERE RISOLVENTE:</a:t>
            </a:r>
          </a:p>
          <a:p>
            <a:r>
              <a:rPr lang="it-IT" sz="2400" dirty="0">
                <a:latin typeface="Aharoni" panose="02010803020104030203" pitchFamily="2" charset="-79"/>
                <a:cs typeface="Aharoni" panose="02010803020104030203" pitchFamily="2" charset="-79"/>
              </a:rPr>
              <a:t>Capacità di vedere separati </a:t>
            </a:r>
          </a:p>
          <a:p>
            <a:r>
              <a:rPr lang="it-IT" sz="2400" dirty="0">
                <a:latin typeface="Aharoni" panose="02010803020104030203" pitchFamily="2" charset="-79"/>
                <a:cs typeface="Aharoni" panose="02010803020104030203" pitchFamily="2" charset="-79"/>
              </a:rPr>
              <a:t>due oggetti vicini </a:t>
            </a:r>
          </a:p>
        </p:txBody>
      </p:sp>
      <p:pic>
        <p:nvPicPr>
          <p:cNvPr id="9" name="Immagine 8">
            <a:extLst>
              <a:ext uri="{FF2B5EF4-FFF2-40B4-BE49-F238E27FC236}">
                <a16:creationId xmlns:a16="http://schemas.microsoft.com/office/drawing/2014/main" id="{F328C8F4-DA63-4A4A-813D-065A1D64B1DD}"/>
              </a:ext>
            </a:extLst>
          </p:cNvPr>
          <p:cNvPicPr>
            <a:picLocks noChangeAspect="1"/>
          </p:cNvPicPr>
          <p:nvPr/>
        </p:nvPicPr>
        <p:blipFill>
          <a:blip r:embed="rId5"/>
          <a:stretch>
            <a:fillRect/>
          </a:stretch>
        </p:blipFill>
        <p:spPr>
          <a:xfrm>
            <a:off x="3139212" y="1388436"/>
            <a:ext cx="4282439" cy="1523931"/>
          </a:xfrm>
          <a:prstGeom prst="rect">
            <a:avLst/>
          </a:prstGeom>
        </p:spPr>
      </p:pic>
    </p:spTree>
    <p:extLst>
      <p:ext uri="{BB962C8B-B14F-4D97-AF65-F5344CB8AC3E}">
        <p14:creationId xmlns:p14="http://schemas.microsoft.com/office/powerpoint/2010/main" val="1428294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186CE0-1D5D-4F7C-BBAE-A9B77BE23A30}"/>
              </a:ext>
            </a:extLst>
          </p:cNvPr>
          <p:cNvSpPr>
            <a:spLocks noGrp="1"/>
          </p:cNvSpPr>
          <p:nvPr>
            <p:ph type="title"/>
          </p:nvPr>
        </p:nvSpPr>
        <p:spPr/>
        <p:txBody>
          <a:bodyPr/>
          <a:lstStyle/>
          <a:p>
            <a:r>
              <a:rPr lang="it-IT" dirty="0"/>
              <a:t>I RADIOTELESCOPI SONO MIOPI !</a:t>
            </a:r>
          </a:p>
        </p:txBody>
      </p:sp>
      <p:pic>
        <p:nvPicPr>
          <p:cNvPr id="3" name="Immagine 2">
            <a:extLst>
              <a:ext uri="{FF2B5EF4-FFF2-40B4-BE49-F238E27FC236}">
                <a16:creationId xmlns:a16="http://schemas.microsoft.com/office/drawing/2014/main" id="{E1930442-22DD-4B52-9A27-60368549B727}"/>
              </a:ext>
            </a:extLst>
          </p:cNvPr>
          <p:cNvPicPr>
            <a:picLocks noChangeAspect="1"/>
          </p:cNvPicPr>
          <p:nvPr/>
        </p:nvPicPr>
        <p:blipFill>
          <a:blip r:embed="rId2"/>
          <a:stretch>
            <a:fillRect/>
          </a:stretch>
        </p:blipFill>
        <p:spPr>
          <a:xfrm>
            <a:off x="430832" y="1589282"/>
            <a:ext cx="10898155" cy="3191498"/>
          </a:xfrm>
          <a:prstGeom prst="rect">
            <a:avLst/>
          </a:prstGeom>
        </p:spPr>
      </p:pic>
      <p:pic>
        <p:nvPicPr>
          <p:cNvPr id="5" name="Immagine 4" descr="Immagine che contiene specchio, occhialidasole&#10;&#10;Descrizione generata automaticamente">
            <a:extLst>
              <a:ext uri="{FF2B5EF4-FFF2-40B4-BE49-F238E27FC236}">
                <a16:creationId xmlns:a16="http://schemas.microsoft.com/office/drawing/2014/main" id="{741DAF58-BFA9-4FCE-B031-82AD79B09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520" y="263719"/>
            <a:ext cx="2724955" cy="1325563"/>
          </a:xfrm>
          <a:prstGeom prst="rect">
            <a:avLst/>
          </a:prstGeom>
        </p:spPr>
      </p:pic>
      <p:pic>
        <p:nvPicPr>
          <p:cNvPr id="6" name="Immagine 5">
            <a:extLst>
              <a:ext uri="{FF2B5EF4-FFF2-40B4-BE49-F238E27FC236}">
                <a16:creationId xmlns:a16="http://schemas.microsoft.com/office/drawing/2014/main" id="{39DE28B3-5282-4286-A0F9-FDCD943AEB5D}"/>
              </a:ext>
            </a:extLst>
          </p:cNvPr>
          <p:cNvPicPr>
            <a:picLocks noChangeAspect="1"/>
          </p:cNvPicPr>
          <p:nvPr/>
        </p:nvPicPr>
        <p:blipFill>
          <a:blip r:embed="rId4"/>
          <a:stretch>
            <a:fillRect/>
          </a:stretch>
        </p:blipFill>
        <p:spPr>
          <a:xfrm>
            <a:off x="1538825" y="5201862"/>
            <a:ext cx="2447074" cy="1380598"/>
          </a:xfrm>
          <a:prstGeom prst="rect">
            <a:avLst/>
          </a:prstGeom>
        </p:spPr>
      </p:pic>
      <p:sp>
        <p:nvSpPr>
          <p:cNvPr id="7" name="Rettangolo 6">
            <a:extLst>
              <a:ext uri="{FF2B5EF4-FFF2-40B4-BE49-F238E27FC236}">
                <a16:creationId xmlns:a16="http://schemas.microsoft.com/office/drawing/2014/main" id="{62AD23CD-C58D-4E0A-8E1E-68742F72E52C}"/>
              </a:ext>
            </a:extLst>
          </p:cNvPr>
          <p:cNvSpPr/>
          <p:nvPr/>
        </p:nvSpPr>
        <p:spPr>
          <a:xfrm>
            <a:off x="4420548" y="5439821"/>
            <a:ext cx="6852593" cy="830997"/>
          </a:xfrm>
          <a:prstGeom prst="rect">
            <a:avLst/>
          </a:prstGeom>
        </p:spPr>
        <p:txBody>
          <a:bodyPr wrap="square">
            <a:spAutoFit/>
          </a:bodyPr>
          <a:lstStyle/>
          <a:p>
            <a:r>
              <a:rPr lang="it-IT" sz="2400" dirty="0">
                <a:latin typeface="Aharoni" panose="02010803020104030203" pitchFamily="2" charset="-79"/>
                <a:cs typeface="Aharoni" panose="02010803020104030203" pitchFamily="2" charset="-79"/>
              </a:rPr>
              <a:t>Quanto più </a:t>
            </a:r>
            <a:r>
              <a:rPr lang="it-IT" sz="2400" b="1" dirty="0">
                <a:latin typeface="Aharoni" panose="02010803020104030203" pitchFamily="2" charset="-79"/>
                <a:cs typeface="Aharoni" panose="02010803020104030203" pitchFamily="2" charset="-79"/>
                <a:sym typeface="Symbol" panose="05050102010706020507" pitchFamily="18" charset="2"/>
              </a:rPr>
              <a:t></a:t>
            </a:r>
            <a:r>
              <a:rPr lang="it-IT" sz="2400" dirty="0">
                <a:latin typeface="Aharoni" panose="02010803020104030203" pitchFamily="2" charset="-79"/>
                <a:cs typeface="Aharoni" panose="02010803020104030203" pitchFamily="2" charset="-79"/>
                <a:sym typeface="Symbol" panose="05050102010706020507" pitchFamily="18" charset="2"/>
              </a:rPr>
              <a:t> è piccolo tanto più riesco a «risolvere» i dettagli = &gt; immagine nitida</a:t>
            </a:r>
            <a:endParaRPr lang="it-IT" sz="2400" dirty="0">
              <a:latin typeface="Aharoni" panose="02010803020104030203" pitchFamily="2" charset="-79"/>
              <a:cs typeface="Aharoni" panose="02010803020104030203" pitchFamily="2" charset="-79"/>
            </a:endParaRPr>
          </a:p>
        </p:txBody>
      </p:sp>
      <p:sp>
        <p:nvSpPr>
          <p:cNvPr id="8" name="CasellaDiTesto 7">
            <a:extLst>
              <a:ext uri="{FF2B5EF4-FFF2-40B4-BE49-F238E27FC236}">
                <a16:creationId xmlns:a16="http://schemas.microsoft.com/office/drawing/2014/main" id="{D7B0CAFF-B152-43CC-ABD9-FC15E2F295A4}"/>
              </a:ext>
            </a:extLst>
          </p:cNvPr>
          <p:cNvSpPr txBox="1"/>
          <p:nvPr/>
        </p:nvSpPr>
        <p:spPr>
          <a:xfrm>
            <a:off x="7912359" y="4761863"/>
            <a:ext cx="3412620" cy="369332"/>
          </a:xfrm>
          <a:prstGeom prst="rect">
            <a:avLst/>
          </a:prstGeom>
          <a:noFill/>
        </p:spPr>
        <p:txBody>
          <a:bodyPr wrap="square" rtlCol="0">
            <a:spAutoFit/>
          </a:bodyPr>
          <a:lstStyle/>
          <a:p>
            <a:r>
              <a:rPr lang="it-IT" dirty="0"/>
              <a:t>Risoluzione dell’occhio umano</a:t>
            </a:r>
          </a:p>
        </p:txBody>
      </p:sp>
      <p:sp>
        <p:nvSpPr>
          <p:cNvPr id="9" name="CasellaDiTesto 8">
            <a:extLst>
              <a:ext uri="{FF2B5EF4-FFF2-40B4-BE49-F238E27FC236}">
                <a16:creationId xmlns:a16="http://schemas.microsoft.com/office/drawing/2014/main" id="{C1A7DACA-2FCF-4DFB-812E-5E141167811C}"/>
              </a:ext>
            </a:extLst>
          </p:cNvPr>
          <p:cNvSpPr txBox="1"/>
          <p:nvPr/>
        </p:nvSpPr>
        <p:spPr>
          <a:xfrm>
            <a:off x="430832" y="4808029"/>
            <a:ext cx="7563930" cy="646331"/>
          </a:xfrm>
          <a:prstGeom prst="rect">
            <a:avLst/>
          </a:prstGeom>
          <a:noFill/>
        </p:spPr>
        <p:txBody>
          <a:bodyPr wrap="square" rtlCol="0">
            <a:spAutoFit/>
          </a:bodyPr>
          <a:lstStyle/>
          <a:p>
            <a:r>
              <a:rPr lang="it-IT" dirty="0"/>
              <a:t>Negli esempi sopra si è considerata una </a:t>
            </a:r>
            <a:r>
              <a:rPr lang="it-IT" dirty="0">
                <a:sym typeface="Symbol" panose="05050102010706020507" pitchFamily="18" charset="2"/>
              </a:rPr>
              <a:t> = 20 cm , lunghezza d’onda tipica della radioastronomia</a:t>
            </a:r>
            <a:endParaRPr lang="it-IT" dirty="0"/>
          </a:p>
        </p:txBody>
      </p:sp>
    </p:spTree>
    <p:extLst>
      <p:ext uri="{BB962C8B-B14F-4D97-AF65-F5344CB8AC3E}">
        <p14:creationId xmlns:p14="http://schemas.microsoft.com/office/powerpoint/2010/main" val="267318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9E2ADE-CC74-4206-B220-EC4816F6B4F9}"/>
              </a:ext>
            </a:extLst>
          </p:cNvPr>
          <p:cNvSpPr>
            <a:spLocks noGrp="1"/>
          </p:cNvSpPr>
          <p:nvPr>
            <p:ph type="title"/>
          </p:nvPr>
        </p:nvSpPr>
        <p:spPr/>
        <p:txBody>
          <a:bodyPr/>
          <a:lstStyle/>
          <a:p>
            <a:r>
              <a:rPr lang="it-IT" dirty="0"/>
              <a:t>IDEA : SFRUTTIAMO l’INTERFERENZA !!</a:t>
            </a:r>
          </a:p>
        </p:txBody>
      </p:sp>
      <p:pic>
        <p:nvPicPr>
          <p:cNvPr id="9" name="Immagine 8" descr="Immagine che contiene disegnando&#10;&#10;Descrizione generata automaticamente">
            <a:extLst>
              <a:ext uri="{FF2B5EF4-FFF2-40B4-BE49-F238E27FC236}">
                <a16:creationId xmlns:a16="http://schemas.microsoft.com/office/drawing/2014/main" id="{8B4B8FE6-36B8-4B5C-A5A0-297A3C1F6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68" y="227801"/>
            <a:ext cx="1943021" cy="1943021"/>
          </a:xfrm>
          <a:prstGeom prst="rect">
            <a:avLst/>
          </a:prstGeom>
        </p:spPr>
      </p:pic>
      <p:pic>
        <p:nvPicPr>
          <p:cNvPr id="3" name="Immagine 2">
            <a:extLst>
              <a:ext uri="{FF2B5EF4-FFF2-40B4-BE49-F238E27FC236}">
                <a16:creationId xmlns:a16="http://schemas.microsoft.com/office/drawing/2014/main" id="{C1437C38-C248-4953-B644-2D4086C7A7A0}"/>
              </a:ext>
            </a:extLst>
          </p:cNvPr>
          <p:cNvPicPr>
            <a:picLocks noChangeAspect="1"/>
          </p:cNvPicPr>
          <p:nvPr/>
        </p:nvPicPr>
        <p:blipFill>
          <a:blip r:embed="rId4"/>
          <a:stretch>
            <a:fillRect/>
          </a:stretch>
        </p:blipFill>
        <p:spPr>
          <a:xfrm>
            <a:off x="6053080" y="1344353"/>
            <a:ext cx="5343525" cy="3219450"/>
          </a:xfrm>
          <a:prstGeom prst="rect">
            <a:avLst/>
          </a:prstGeom>
        </p:spPr>
      </p:pic>
      <p:pic>
        <p:nvPicPr>
          <p:cNvPr id="4" name="Immagine 3">
            <a:extLst>
              <a:ext uri="{FF2B5EF4-FFF2-40B4-BE49-F238E27FC236}">
                <a16:creationId xmlns:a16="http://schemas.microsoft.com/office/drawing/2014/main" id="{6CC12ED1-0938-4A2B-BFC8-697C5F9D7DC1}"/>
              </a:ext>
            </a:extLst>
          </p:cNvPr>
          <p:cNvPicPr>
            <a:picLocks noChangeAspect="1"/>
          </p:cNvPicPr>
          <p:nvPr/>
        </p:nvPicPr>
        <p:blipFill>
          <a:blip r:embed="rId5"/>
          <a:stretch>
            <a:fillRect/>
          </a:stretch>
        </p:blipFill>
        <p:spPr>
          <a:xfrm>
            <a:off x="5993194" y="4492783"/>
            <a:ext cx="3243263" cy="918693"/>
          </a:xfrm>
          <a:prstGeom prst="rect">
            <a:avLst/>
          </a:prstGeom>
        </p:spPr>
      </p:pic>
      <p:sp>
        <p:nvSpPr>
          <p:cNvPr id="5" name="CasellaDiTesto 4">
            <a:extLst>
              <a:ext uri="{FF2B5EF4-FFF2-40B4-BE49-F238E27FC236}">
                <a16:creationId xmlns:a16="http://schemas.microsoft.com/office/drawing/2014/main" id="{E59CE67B-735E-4A1A-BC9F-1D07C2FF1FB1}"/>
              </a:ext>
            </a:extLst>
          </p:cNvPr>
          <p:cNvSpPr txBox="1"/>
          <p:nvPr/>
        </p:nvSpPr>
        <p:spPr>
          <a:xfrm>
            <a:off x="10183431" y="4613225"/>
            <a:ext cx="1735688" cy="646331"/>
          </a:xfrm>
          <a:prstGeom prst="rect">
            <a:avLst/>
          </a:prstGeom>
          <a:noFill/>
        </p:spPr>
        <p:txBody>
          <a:bodyPr wrap="square" rtlCol="0">
            <a:spAutoFit/>
          </a:bodyPr>
          <a:lstStyle/>
          <a:p>
            <a:r>
              <a:rPr lang="it-IT" dirty="0"/>
              <a:t>Interferenza costruttiva</a:t>
            </a:r>
          </a:p>
        </p:txBody>
      </p:sp>
      <p:pic>
        <p:nvPicPr>
          <p:cNvPr id="6" name="Immagine 5">
            <a:extLst>
              <a:ext uri="{FF2B5EF4-FFF2-40B4-BE49-F238E27FC236}">
                <a16:creationId xmlns:a16="http://schemas.microsoft.com/office/drawing/2014/main" id="{DF5257E0-649E-4D21-B6F0-07EEA2B681F5}"/>
              </a:ext>
            </a:extLst>
          </p:cNvPr>
          <p:cNvPicPr>
            <a:picLocks noChangeAspect="1"/>
          </p:cNvPicPr>
          <p:nvPr/>
        </p:nvPicPr>
        <p:blipFill>
          <a:blip r:embed="rId6"/>
          <a:stretch>
            <a:fillRect/>
          </a:stretch>
        </p:blipFill>
        <p:spPr>
          <a:xfrm>
            <a:off x="5993194" y="5288051"/>
            <a:ext cx="3952390" cy="1214045"/>
          </a:xfrm>
          <a:prstGeom prst="rect">
            <a:avLst/>
          </a:prstGeom>
        </p:spPr>
      </p:pic>
      <p:sp>
        <p:nvSpPr>
          <p:cNvPr id="12" name="CasellaDiTesto 11">
            <a:extLst>
              <a:ext uri="{FF2B5EF4-FFF2-40B4-BE49-F238E27FC236}">
                <a16:creationId xmlns:a16="http://schemas.microsoft.com/office/drawing/2014/main" id="{240AE602-7A94-4B55-BA96-E828C8669347}"/>
              </a:ext>
            </a:extLst>
          </p:cNvPr>
          <p:cNvSpPr txBox="1"/>
          <p:nvPr/>
        </p:nvSpPr>
        <p:spPr>
          <a:xfrm>
            <a:off x="10183431" y="5532956"/>
            <a:ext cx="1455770" cy="646331"/>
          </a:xfrm>
          <a:prstGeom prst="rect">
            <a:avLst/>
          </a:prstGeom>
          <a:noFill/>
        </p:spPr>
        <p:txBody>
          <a:bodyPr wrap="square" rtlCol="0">
            <a:spAutoFit/>
          </a:bodyPr>
          <a:lstStyle/>
          <a:p>
            <a:r>
              <a:rPr lang="it-IT" dirty="0"/>
              <a:t>Interferenza distruttiva</a:t>
            </a:r>
          </a:p>
        </p:txBody>
      </p:sp>
      <p:pic>
        <p:nvPicPr>
          <p:cNvPr id="8" name="Immagine 7">
            <a:extLst>
              <a:ext uri="{FF2B5EF4-FFF2-40B4-BE49-F238E27FC236}">
                <a16:creationId xmlns:a16="http://schemas.microsoft.com/office/drawing/2014/main" id="{448AFEA7-3FF8-43CA-BF5F-24EDB67A71B4}"/>
              </a:ext>
            </a:extLst>
          </p:cNvPr>
          <p:cNvPicPr>
            <a:picLocks noChangeAspect="1"/>
          </p:cNvPicPr>
          <p:nvPr/>
        </p:nvPicPr>
        <p:blipFill>
          <a:blip r:embed="rId7"/>
          <a:stretch>
            <a:fillRect/>
          </a:stretch>
        </p:blipFill>
        <p:spPr>
          <a:xfrm>
            <a:off x="453195" y="1839708"/>
            <a:ext cx="5126398" cy="4629987"/>
          </a:xfrm>
          <a:prstGeom prst="rect">
            <a:avLst/>
          </a:prstGeom>
        </p:spPr>
      </p:pic>
      <p:pic>
        <p:nvPicPr>
          <p:cNvPr id="13" name="Immagine 12">
            <a:extLst>
              <a:ext uri="{FF2B5EF4-FFF2-40B4-BE49-F238E27FC236}">
                <a16:creationId xmlns:a16="http://schemas.microsoft.com/office/drawing/2014/main" id="{0BD89912-0569-4DCE-9008-041C09349D6F}"/>
              </a:ext>
            </a:extLst>
          </p:cNvPr>
          <p:cNvPicPr>
            <a:picLocks noChangeAspect="1"/>
          </p:cNvPicPr>
          <p:nvPr/>
        </p:nvPicPr>
        <p:blipFill>
          <a:blip r:embed="rId8"/>
          <a:stretch>
            <a:fillRect/>
          </a:stretch>
        </p:blipFill>
        <p:spPr>
          <a:xfrm>
            <a:off x="5738112" y="1314952"/>
            <a:ext cx="5901089" cy="2975463"/>
          </a:xfrm>
          <a:prstGeom prst="rect">
            <a:avLst/>
          </a:prstGeom>
        </p:spPr>
      </p:pic>
      <p:grpSp>
        <p:nvGrpSpPr>
          <p:cNvPr id="16" name="Gruppo 15">
            <a:extLst>
              <a:ext uri="{FF2B5EF4-FFF2-40B4-BE49-F238E27FC236}">
                <a16:creationId xmlns:a16="http://schemas.microsoft.com/office/drawing/2014/main" id="{073119AA-A740-44AA-9D29-0BA88ED63DA8}"/>
              </a:ext>
            </a:extLst>
          </p:cNvPr>
          <p:cNvGrpSpPr/>
          <p:nvPr/>
        </p:nvGrpSpPr>
        <p:grpSpPr>
          <a:xfrm>
            <a:off x="5738112" y="4288091"/>
            <a:ext cx="6009552" cy="2246769"/>
            <a:chOff x="289908" y="1544870"/>
            <a:chExt cx="6009552" cy="2246769"/>
          </a:xfrm>
        </p:grpSpPr>
        <p:sp>
          <p:nvSpPr>
            <p:cNvPr id="14" name="CasellaDiTesto 13">
              <a:extLst>
                <a:ext uri="{FF2B5EF4-FFF2-40B4-BE49-F238E27FC236}">
                  <a16:creationId xmlns:a16="http://schemas.microsoft.com/office/drawing/2014/main" id="{01AA237E-8BC2-4259-9216-8D4A70002362}"/>
                </a:ext>
              </a:extLst>
            </p:cNvPr>
            <p:cNvSpPr txBox="1"/>
            <p:nvPr/>
          </p:nvSpPr>
          <p:spPr>
            <a:xfrm>
              <a:off x="289908" y="1544870"/>
              <a:ext cx="6009552" cy="2246769"/>
            </a:xfrm>
            <a:prstGeom prst="rect">
              <a:avLst/>
            </a:prstGeom>
            <a:solidFill>
              <a:schemeClr val="bg1"/>
            </a:solidFill>
          </p:spPr>
          <p:txBody>
            <a:bodyPr wrap="square" rtlCol="0">
              <a:spAutoFit/>
            </a:bodyPr>
            <a:lstStyle/>
            <a:p>
              <a:pPr algn="just"/>
              <a:r>
                <a:rPr lang="it-IT" sz="2800" dirty="0"/>
                <a:t>I segnali così combinati permettono di  ottenere un potere risolutivo pari ad un unico rivelatore di diametro corrispondente alla massima distanza tra le due antenne.</a:t>
              </a:r>
            </a:p>
          </p:txBody>
        </p:sp>
        <p:pic>
          <p:nvPicPr>
            <p:cNvPr id="15" name="Immagine 14">
              <a:extLst>
                <a:ext uri="{FF2B5EF4-FFF2-40B4-BE49-F238E27FC236}">
                  <a16:creationId xmlns:a16="http://schemas.microsoft.com/office/drawing/2014/main" id="{0316C98E-86F1-4F03-B83F-7DCDF5FAECA0}"/>
                </a:ext>
              </a:extLst>
            </p:cNvPr>
            <p:cNvPicPr>
              <a:picLocks noChangeAspect="1"/>
            </p:cNvPicPr>
            <p:nvPr/>
          </p:nvPicPr>
          <p:blipFill>
            <a:blip r:embed="rId9"/>
            <a:stretch>
              <a:fillRect/>
            </a:stretch>
          </p:blipFill>
          <p:spPr>
            <a:xfrm>
              <a:off x="4177189" y="3145308"/>
              <a:ext cx="1145605" cy="646331"/>
            </a:xfrm>
            <a:prstGeom prst="rect">
              <a:avLst/>
            </a:prstGeom>
          </p:spPr>
        </p:pic>
      </p:grpSp>
      <p:cxnSp>
        <p:nvCxnSpPr>
          <p:cNvPr id="10" name="Connettore 2 9">
            <a:extLst>
              <a:ext uri="{FF2B5EF4-FFF2-40B4-BE49-F238E27FC236}">
                <a16:creationId xmlns:a16="http://schemas.microsoft.com/office/drawing/2014/main" id="{EC065552-5FD6-4D9E-B243-B96924459729}"/>
              </a:ext>
            </a:extLst>
          </p:cNvPr>
          <p:cNvCxnSpPr>
            <a:cxnSpLocks/>
          </p:cNvCxnSpPr>
          <p:nvPr/>
        </p:nvCxnSpPr>
        <p:spPr>
          <a:xfrm>
            <a:off x="2549769" y="4563803"/>
            <a:ext cx="316018" cy="5709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F33DF0F-31B9-49B7-AEE1-E290895B3214}"/>
              </a:ext>
            </a:extLst>
          </p:cNvPr>
          <p:cNvSpPr txBox="1"/>
          <p:nvPr/>
        </p:nvSpPr>
        <p:spPr>
          <a:xfrm>
            <a:off x="2057633" y="4154701"/>
            <a:ext cx="1424354" cy="369332"/>
          </a:xfrm>
          <a:prstGeom prst="rect">
            <a:avLst/>
          </a:prstGeom>
          <a:noFill/>
          <a:ln w="28575">
            <a:solidFill>
              <a:srgbClr val="FF0000"/>
            </a:solidFill>
          </a:ln>
        </p:spPr>
        <p:txBody>
          <a:bodyPr wrap="square" rtlCol="0">
            <a:spAutoFit/>
          </a:bodyPr>
          <a:lstStyle/>
          <a:p>
            <a:r>
              <a:rPr lang="it-IT" dirty="0">
                <a:solidFill>
                  <a:schemeClr val="bg1"/>
                </a:solidFill>
              </a:rPr>
              <a:t>Correlatore</a:t>
            </a:r>
          </a:p>
        </p:txBody>
      </p:sp>
    </p:spTree>
    <p:extLst>
      <p:ext uri="{BB962C8B-B14F-4D97-AF65-F5344CB8AC3E}">
        <p14:creationId xmlns:p14="http://schemas.microsoft.com/office/powerpoint/2010/main" val="345778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EBE3F-D758-474D-B4BA-55E53D11B3D1}"/>
              </a:ext>
            </a:extLst>
          </p:cNvPr>
          <p:cNvSpPr>
            <a:spLocks noGrp="1"/>
          </p:cNvSpPr>
          <p:nvPr>
            <p:ph type="title"/>
          </p:nvPr>
        </p:nvSpPr>
        <p:spPr>
          <a:xfrm>
            <a:off x="2325188" y="365125"/>
            <a:ext cx="7610119" cy="1325563"/>
          </a:xfrm>
        </p:spPr>
        <p:txBody>
          <a:bodyPr/>
          <a:lstStyle/>
          <a:p>
            <a:pPr algn="ctr"/>
            <a:r>
              <a:rPr lang="it-IT" dirty="0"/>
              <a:t>NOBEL nel 1974 </a:t>
            </a:r>
          </a:p>
        </p:txBody>
      </p:sp>
      <p:pic>
        <p:nvPicPr>
          <p:cNvPr id="4" name="Immagine 3" descr="Immagine che contiene persona, uomo, interni, tavolo&#10;&#10;Descrizione generata automaticamente">
            <a:extLst>
              <a:ext uri="{FF2B5EF4-FFF2-40B4-BE49-F238E27FC236}">
                <a16:creationId xmlns:a16="http://schemas.microsoft.com/office/drawing/2014/main" id="{98A99817-EE75-4C6C-8039-CFFBAB995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65" y="1782865"/>
            <a:ext cx="2980955" cy="4102232"/>
          </a:xfrm>
          <a:prstGeom prst="rect">
            <a:avLst/>
          </a:prstGeom>
        </p:spPr>
      </p:pic>
      <p:sp>
        <p:nvSpPr>
          <p:cNvPr id="6" name="CasellaDiTesto 5">
            <a:extLst>
              <a:ext uri="{FF2B5EF4-FFF2-40B4-BE49-F238E27FC236}">
                <a16:creationId xmlns:a16="http://schemas.microsoft.com/office/drawing/2014/main" id="{46516F8D-7161-4806-9777-9FA06C3079A9}"/>
              </a:ext>
            </a:extLst>
          </p:cNvPr>
          <p:cNvSpPr txBox="1"/>
          <p:nvPr/>
        </p:nvSpPr>
        <p:spPr>
          <a:xfrm>
            <a:off x="6672772" y="2085068"/>
            <a:ext cx="5137700" cy="3785652"/>
          </a:xfrm>
          <a:prstGeom prst="rect">
            <a:avLst/>
          </a:prstGeom>
          <a:noFill/>
        </p:spPr>
        <p:txBody>
          <a:bodyPr wrap="square" rtlCol="0">
            <a:spAutoFit/>
          </a:bodyPr>
          <a:lstStyle/>
          <a:p>
            <a:pPr algn="just"/>
            <a:r>
              <a:rPr lang="it-IT" sz="2400" dirty="0"/>
              <a:t>«</a:t>
            </a:r>
            <a:r>
              <a:rPr lang="it-IT" sz="2400" b="1" dirty="0"/>
              <a:t>per </a:t>
            </a:r>
            <a:r>
              <a:rPr lang="it-IT" sz="2400" b="1" i="1" dirty="0"/>
              <a:t>le loro ricerche pionieristiche nella radio-astrofisica</a:t>
            </a:r>
            <a:r>
              <a:rPr lang="it-IT" sz="2400" i="1" dirty="0"/>
              <a:t>»: </a:t>
            </a:r>
            <a:r>
              <a:rPr lang="it-IT" sz="2400" i="1" dirty="0" err="1"/>
              <a:t>Ryle</a:t>
            </a:r>
            <a:r>
              <a:rPr lang="it-IT" sz="2400" i="1" dirty="0"/>
              <a:t> per le sue invenzioni, in particolare per la tecnica della sintesi di apertura e </a:t>
            </a:r>
            <a:r>
              <a:rPr lang="it-IT" sz="2400" i="1" dirty="0" err="1"/>
              <a:t>Hewish</a:t>
            </a:r>
            <a:r>
              <a:rPr lang="it-IT" sz="2400" i="1" dirty="0"/>
              <a:t> per il ruolo decisivo nella scoperta delle pulsar.</a:t>
            </a:r>
            <a:r>
              <a:rPr lang="it-IT" sz="2400" dirty="0"/>
              <a:t> È stato il </a:t>
            </a:r>
            <a:r>
              <a:rPr lang="it-IT" sz="2400" i="1" dirty="0"/>
              <a:t>primo</a:t>
            </a:r>
            <a:r>
              <a:rPr lang="it-IT" sz="2400" dirty="0"/>
              <a:t> Nobel assegnato per ricerche astronomiche e suscitò qualche polemica, non nuova, per l’esclusione di Jocelyn Bell che aveva scoperto la pulsar.</a:t>
            </a:r>
          </a:p>
        </p:txBody>
      </p:sp>
      <p:sp>
        <p:nvSpPr>
          <p:cNvPr id="7" name="Rettangolo 6">
            <a:extLst>
              <a:ext uri="{FF2B5EF4-FFF2-40B4-BE49-F238E27FC236}">
                <a16:creationId xmlns:a16="http://schemas.microsoft.com/office/drawing/2014/main" id="{C9A39538-FF76-4B1A-A2D6-0AAAC5F07D85}"/>
              </a:ext>
            </a:extLst>
          </p:cNvPr>
          <p:cNvSpPr/>
          <p:nvPr/>
        </p:nvSpPr>
        <p:spPr>
          <a:xfrm>
            <a:off x="749781" y="5903808"/>
            <a:ext cx="2239909" cy="646331"/>
          </a:xfrm>
          <a:prstGeom prst="rect">
            <a:avLst/>
          </a:prstGeom>
        </p:spPr>
        <p:txBody>
          <a:bodyPr wrap="none">
            <a:spAutoFit/>
          </a:bodyPr>
          <a:lstStyle/>
          <a:p>
            <a:pPr algn="ctr"/>
            <a:r>
              <a:rPr lang="it-IT" dirty="0"/>
              <a:t>Martin </a:t>
            </a:r>
            <a:r>
              <a:rPr lang="it-IT" dirty="0" err="1"/>
              <a:t>Ryle</a:t>
            </a:r>
            <a:endParaRPr lang="it-IT" dirty="0"/>
          </a:p>
          <a:p>
            <a:pPr algn="ctr"/>
            <a:r>
              <a:rPr lang="it-IT" dirty="0"/>
              <a:t>Astronomo Britannico</a:t>
            </a:r>
          </a:p>
        </p:txBody>
      </p:sp>
      <p:pic>
        <p:nvPicPr>
          <p:cNvPr id="9" name="Immagine 8" descr="Immagine che contiene persona, uomo, occhiali, cravatta&#10;&#10;Descrizione generata automaticamente">
            <a:extLst>
              <a:ext uri="{FF2B5EF4-FFF2-40B4-BE49-F238E27FC236}">
                <a16:creationId xmlns:a16="http://schemas.microsoft.com/office/drawing/2014/main" id="{36EA0DF1-6809-49CA-AC4D-F3F0743B0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7002" y="1782865"/>
            <a:ext cx="2708967" cy="4063452"/>
          </a:xfrm>
          <a:prstGeom prst="rect">
            <a:avLst/>
          </a:prstGeom>
        </p:spPr>
      </p:pic>
      <p:sp>
        <p:nvSpPr>
          <p:cNvPr id="10" name="Rettangolo 9">
            <a:extLst>
              <a:ext uri="{FF2B5EF4-FFF2-40B4-BE49-F238E27FC236}">
                <a16:creationId xmlns:a16="http://schemas.microsoft.com/office/drawing/2014/main" id="{5FE3EEF7-A480-4B36-87E6-53D130EF9F03}"/>
              </a:ext>
            </a:extLst>
          </p:cNvPr>
          <p:cNvSpPr/>
          <p:nvPr/>
        </p:nvSpPr>
        <p:spPr>
          <a:xfrm>
            <a:off x="3727002" y="5885097"/>
            <a:ext cx="2289601" cy="646331"/>
          </a:xfrm>
          <a:prstGeom prst="rect">
            <a:avLst/>
          </a:prstGeom>
        </p:spPr>
        <p:txBody>
          <a:bodyPr wrap="none">
            <a:spAutoFit/>
          </a:bodyPr>
          <a:lstStyle/>
          <a:p>
            <a:pPr algn="ctr"/>
            <a:r>
              <a:rPr lang="it-IT" dirty="0"/>
              <a:t>Anthony </a:t>
            </a:r>
            <a:r>
              <a:rPr lang="it-IT" dirty="0" err="1"/>
              <a:t>Hewish</a:t>
            </a:r>
            <a:endParaRPr lang="it-IT" dirty="0"/>
          </a:p>
          <a:p>
            <a:pPr algn="ctr"/>
            <a:r>
              <a:rPr lang="it-IT" dirty="0"/>
              <a:t>Astronomo britannico </a:t>
            </a:r>
          </a:p>
        </p:txBody>
      </p:sp>
      <p:pic>
        <p:nvPicPr>
          <p:cNvPr id="12" name="Immagine 11" descr="Immagine che contiene tavolo&#10;&#10;Descrizione generata automaticamente">
            <a:extLst>
              <a:ext uri="{FF2B5EF4-FFF2-40B4-BE49-F238E27FC236}">
                <a16:creationId xmlns:a16="http://schemas.microsoft.com/office/drawing/2014/main" id="{0ADF8FCA-6290-4D51-BB1C-D4FA16CB4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4992" y="365125"/>
            <a:ext cx="2835480" cy="1417740"/>
          </a:xfrm>
          <a:prstGeom prst="rect">
            <a:avLst/>
          </a:prstGeom>
        </p:spPr>
      </p:pic>
    </p:spTree>
    <p:extLst>
      <p:ext uri="{BB962C8B-B14F-4D97-AF65-F5344CB8AC3E}">
        <p14:creationId xmlns:p14="http://schemas.microsoft.com/office/powerpoint/2010/main" val="76646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1BD91F-CAB2-4DA4-A114-C64F4C58F01C}"/>
              </a:ext>
            </a:extLst>
          </p:cNvPr>
          <p:cNvSpPr>
            <a:spLocks noGrp="1"/>
          </p:cNvSpPr>
          <p:nvPr>
            <p:ph type="title"/>
          </p:nvPr>
        </p:nvSpPr>
        <p:spPr>
          <a:xfrm>
            <a:off x="2325189" y="365125"/>
            <a:ext cx="6863750" cy="1127773"/>
          </a:xfrm>
        </p:spPr>
        <p:txBody>
          <a:bodyPr>
            <a:normAutofit fontScale="90000"/>
          </a:bodyPr>
          <a:lstStyle/>
          <a:p>
            <a:pPr algn="ctr"/>
            <a:r>
              <a:rPr lang="it-IT" sz="5400" dirty="0" err="1"/>
              <a:t>V</a:t>
            </a:r>
            <a:r>
              <a:rPr lang="it-IT" sz="2000" dirty="0" err="1"/>
              <a:t>ery</a:t>
            </a:r>
            <a:r>
              <a:rPr lang="it-IT" sz="2000" dirty="0"/>
              <a:t> </a:t>
            </a:r>
            <a:r>
              <a:rPr lang="it-IT" sz="5400" dirty="0"/>
              <a:t>L</a:t>
            </a:r>
            <a:r>
              <a:rPr lang="it-IT" sz="2000" dirty="0"/>
              <a:t>ARGE </a:t>
            </a:r>
            <a:r>
              <a:rPr lang="it-IT" sz="5400" dirty="0"/>
              <a:t>A</a:t>
            </a:r>
            <a:r>
              <a:rPr lang="it-IT" sz="1800" dirty="0"/>
              <a:t>rray  </a:t>
            </a:r>
            <a:br>
              <a:rPr lang="it-IT" sz="1800" dirty="0"/>
            </a:br>
            <a:r>
              <a:rPr lang="it-IT" sz="2200" dirty="0"/>
              <a:t> NEW MESSICO altopiano a 2000mt di altezza </a:t>
            </a:r>
            <a:br>
              <a:rPr lang="it-IT" sz="2200" dirty="0"/>
            </a:br>
            <a:r>
              <a:rPr lang="it-IT" sz="2200" dirty="0"/>
              <a:t>dal 1980</a:t>
            </a:r>
            <a:endParaRPr lang="it-IT" sz="2700" dirty="0"/>
          </a:p>
        </p:txBody>
      </p:sp>
      <p:sp>
        <p:nvSpPr>
          <p:cNvPr id="3" name="Rettangolo 2">
            <a:extLst>
              <a:ext uri="{FF2B5EF4-FFF2-40B4-BE49-F238E27FC236}">
                <a16:creationId xmlns:a16="http://schemas.microsoft.com/office/drawing/2014/main" id="{668C48AC-69F4-426C-9EF7-1BC72C2B3E3C}"/>
              </a:ext>
            </a:extLst>
          </p:cNvPr>
          <p:cNvSpPr/>
          <p:nvPr/>
        </p:nvSpPr>
        <p:spPr>
          <a:xfrm>
            <a:off x="7277878" y="1837617"/>
            <a:ext cx="4441372" cy="4524315"/>
          </a:xfrm>
          <a:prstGeom prst="rect">
            <a:avLst/>
          </a:prstGeom>
        </p:spPr>
        <p:txBody>
          <a:bodyPr wrap="square">
            <a:spAutoFit/>
          </a:bodyPr>
          <a:lstStyle/>
          <a:p>
            <a:pPr algn="just"/>
            <a:r>
              <a:rPr lang="it-IT" sz="2400" dirty="0"/>
              <a:t>27 antenne paraboliche (</a:t>
            </a:r>
            <a:r>
              <a:rPr lang="it-IT" sz="2400" dirty="0">
                <a:sym typeface="Symbol" panose="05050102010706020507" pitchFamily="18" charset="2"/>
              </a:rPr>
              <a:t>= </a:t>
            </a:r>
            <a:r>
              <a:rPr lang="it-IT" sz="2400" dirty="0"/>
              <a:t>25 m) </a:t>
            </a:r>
          </a:p>
          <a:p>
            <a:pPr algn="just"/>
            <a:r>
              <a:rPr lang="it-IT" sz="2400" dirty="0"/>
              <a:t>3 bracci, ciascuno di 21km, a Y</a:t>
            </a:r>
          </a:p>
          <a:p>
            <a:pPr algn="just"/>
            <a:endParaRPr lang="it-IT" sz="2400" dirty="0"/>
          </a:p>
          <a:p>
            <a:pPr algn="just"/>
            <a:r>
              <a:rPr lang="it-IT" sz="2400" dirty="0"/>
              <a:t>Interferometria =&gt; Equivalente ad un’unica antenna con </a:t>
            </a:r>
            <a:r>
              <a:rPr lang="it-IT" sz="2400" dirty="0">
                <a:sym typeface="Symbol" panose="05050102010706020507" pitchFamily="18" charset="2"/>
              </a:rPr>
              <a:t>= </a:t>
            </a:r>
            <a:r>
              <a:rPr lang="it-IT" sz="2400" dirty="0"/>
              <a:t>40 km</a:t>
            </a:r>
          </a:p>
          <a:p>
            <a:pPr algn="just"/>
            <a:endParaRPr lang="it-IT" sz="2400" dirty="0"/>
          </a:p>
          <a:p>
            <a:pPr algn="just"/>
            <a:r>
              <a:rPr lang="it-IT" sz="2400" dirty="0"/>
              <a:t>Ciascun telescopio è montato su binari per poter cambiare il raggio e la densità del raggruppamento per ottimizzare risoluzione angolare (0,2 e 0,04 </a:t>
            </a:r>
            <a:r>
              <a:rPr lang="it-IT" sz="2400" dirty="0" err="1"/>
              <a:t>arcsec</a:t>
            </a:r>
            <a:r>
              <a:rPr lang="it-IT" sz="2400" dirty="0"/>
              <a:t>) con la sensibilità</a:t>
            </a:r>
          </a:p>
        </p:txBody>
      </p:sp>
      <p:pic>
        <p:nvPicPr>
          <p:cNvPr id="5" name="Immagine 4" descr="Immagine che contiene esterni, erba, campo, montagna&#10;&#10;Descrizione generata automaticamente">
            <a:extLst>
              <a:ext uri="{FF2B5EF4-FFF2-40B4-BE49-F238E27FC236}">
                <a16:creationId xmlns:a16="http://schemas.microsoft.com/office/drawing/2014/main" id="{36543FFB-90F9-4E64-8F3E-9409CFEB1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55" y="1669790"/>
            <a:ext cx="6720693" cy="4823085"/>
          </a:xfrm>
          <a:prstGeom prst="rect">
            <a:avLst/>
          </a:prstGeom>
        </p:spPr>
      </p:pic>
      <p:pic>
        <p:nvPicPr>
          <p:cNvPr id="6" name="Immagine 5" descr="Immagine che contiene computer, biblioteca, macchina&#10;&#10;Descrizione generata automaticamente">
            <a:extLst>
              <a:ext uri="{FF2B5EF4-FFF2-40B4-BE49-F238E27FC236}">
                <a16:creationId xmlns:a16="http://schemas.microsoft.com/office/drawing/2014/main" id="{70D5E6C0-2F35-4995-8D3A-8701A62B6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939" y="269859"/>
            <a:ext cx="2682503" cy="1399931"/>
          </a:xfrm>
          <a:prstGeom prst="rect">
            <a:avLst/>
          </a:prstGeom>
        </p:spPr>
      </p:pic>
    </p:spTree>
    <p:extLst>
      <p:ext uri="{BB962C8B-B14F-4D97-AF65-F5344CB8AC3E}">
        <p14:creationId xmlns:p14="http://schemas.microsoft.com/office/powerpoint/2010/main" val="2608055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a:extLst>
              <a:ext uri="{FF2B5EF4-FFF2-40B4-BE49-F238E27FC236}">
                <a16:creationId xmlns:a16="http://schemas.microsoft.com/office/drawing/2014/main" id="{3ABD248B-B963-4696-87A2-8406D8C9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998" y="2168525"/>
            <a:ext cx="16192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0" name="AutoShape 3">
            <a:extLst>
              <a:ext uri="{FF2B5EF4-FFF2-40B4-BE49-F238E27FC236}">
                <a16:creationId xmlns:a16="http://schemas.microsoft.com/office/drawing/2014/main" id="{74E39CED-581D-4E87-A198-0ED560D41AFF}"/>
              </a:ext>
            </a:extLst>
          </p:cNvPr>
          <p:cNvSpPr>
            <a:spLocks noChangeArrowheads="1"/>
          </p:cNvSpPr>
          <p:nvPr/>
        </p:nvSpPr>
        <p:spPr bwMode="auto">
          <a:xfrm>
            <a:off x="4898498" y="308983"/>
            <a:ext cx="3931445" cy="1363236"/>
          </a:xfrm>
          <a:prstGeom prst="wedgeEllipseCallout">
            <a:avLst>
              <a:gd name="adj1" fmla="val -63453"/>
              <a:gd name="adj2" fmla="val 94347"/>
            </a:avLst>
          </a:prstGeom>
          <a:solidFill>
            <a:srgbClr val="00B8FF"/>
          </a:solidFill>
          <a:ln w="9525">
            <a:solidFill>
              <a:srgbClr val="000000"/>
            </a:solidFill>
            <a:round/>
            <a:headEnd/>
            <a:tailEnd/>
          </a:ln>
        </p:spPr>
        <p:txBody>
          <a:bodyPr wrap="none" lIns="90000" tIns="45000" rIns="90000" bIns="450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algn="ctr" eaLnBrk="1" hangingPunct="1"/>
            <a:r>
              <a:rPr lang="it-IT" altLang="it-IT" dirty="0">
                <a:solidFill>
                  <a:srgbClr val="000000"/>
                </a:solidFill>
              </a:rPr>
              <a:t>  Sono onde elettromagnetiche </a:t>
            </a:r>
          </a:p>
          <a:p>
            <a:pPr algn="ctr" eaLnBrk="1" hangingPunct="1"/>
            <a:r>
              <a:rPr lang="it-IT" altLang="it-IT" dirty="0">
                <a:solidFill>
                  <a:srgbClr val="000000"/>
                </a:solidFill>
              </a:rPr>
              <a:t>e, come tali, </a:t>
            </a:r>
          </a:p>
          <a:p>
            <a:pPr algn="ctr" eaLnBrk="1" hangingPunct="1"/>
            <a:r>
              <a:rPr lang="it-IT" altLang="it-IT" dirty="0">
                <a:solidFill>
                  <a:srgbClr val="000000"/>
                </a:solidFill>
              </a:rPr>
              <a:t> propagano anche nel vuoto</a:t>
            </a:r>
          </a:p>
        </p:txBody>
      </p:sp>
      <p:sp>
        <p:nvSpPr>
          <p:cNvPr id="4103" name="Text Box 6">
            <a:extLst>
              <a:ext uri="{FF2B5EF4-FFF2-40B4-BE49-F238E27FC236}">
                <a16:creationId xmlns:a16="http://schemas.microsoft.com/office/drawing/2014/main" id="{F065A7B5-8BCB-44D9-A68F-ECB94A82194F}"/>
              </a:ext>
            </a:extLst>
          </p:cNvPr>
          <p:cNvSpPr txBox="1">
            <a:spLocks noChangeArrowheads="1"/>
          </p:cNvSpPr>
          <p:nvPr/>
        </p:nvSpPr>
        <p:spPr bwMode="auto">
          <a:xfrm>
            <a:off x="7672410" y="1620839"/>
            <a:ext cx="4419069" cy="17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buClrTx/>
              <a:buFontTx/>
              <a:buNone/>
            </a:pPr>
            <a:r>
              <a:rPr lang="it-IT" altLang="it-IT" sz="1600" b="1" dirty="0">
                <a:solidFill>
                  <a:srgbClr val="000000"/>
                </a:solidFill>
              </a:rPr>
              <a:t>Caratteristiche principali:</a:t>
            </a:r>
          </a:p>
          <a:p>
            <a:pPr eaLnBrk="1" hangingPunct="1">
              <a:buClrTx/>
              <a:buFontTx/>
              <a:buNone/>
            </a:pPr>
            <a:endParaRPr lang="it-IT" altLang="it-IT" sz="1600" b="1" dirty="0">
              <a:solidFill>
                <a:srgbClr val="000000"/>
              </a:solidFill>
            </a:endParaRPr>
          </a:p>
          <a:p>
            <a:pPr eaLnBrk="1" hangingPunct="1">
              <a:buClrTx/>
              <a:buSzTx/>
              <a:buFontTx/>
              <a:buNone/>
            </a:pPr>
            <a:r>
              <a:rPr lang="it-IT" altLang="it-IT" dirty="0">
                <a:solidFill>
                  <a:srgbClr val="0099FF"/>
                </a:solidFill>
              </a:rPr>
              <a:t>Velocità:</a:t>
            </a:r>
            <a:r>
              <a:rPr lang="it-IT" altLang="it-IT" dirty="0">
                <a:solidFill>
                  <a:srgbClr val="000000"/>
                </a:solidFill>
              </a:rPr>
              <a:t> 3</a:t>
            </a:r>
            <a:r>
              <a:rPr lang="it-IT" altLang="it-IT" dirty="0">
                <a:solidFill>
                  <a:srgbClr val="000000"/>
                </a:solidFill>
                <a:sym typeface="Symbol" panose="05050102010706020507" pitchFamily="18" charset="2"/>
              </a:rPr>
              <a:t></a:t>
            </a:r>
            <a:r>
              <a:rPr lang="it-IT" altLang="it-IT" dirty="0">
                <a:solidFill>
                  <a:srgbClr val="000000"/>
                </a:solidFill>
              </a:rPr>
              <a:t>10</a:t>
            </a:r>
            <a:r>
              <a:rPr lang="it-IT" altLang="it-IT" baseline="30000" dirty="0">
                <a:solidFill>
                  <a:srgbClr val="000000"/>
                </a:solidFill>
              </a:rPr>
              <a:t>8</a:t>
            </a:r>
            <a:r>
              <a:rPr lang="it-IT" altLang="it-IT" dirty="0">
                <a:solidFill>
                  <a:srgbClr val="000000"/>
                </a:solidFill>
              </a:rPr>
              <a:t>  m/s</a:t>
            </a:r>
          </a:p>
          <a:p>
            <a:pPr eaLnBrk="1" hangingPunct="1">
              <a:buClrTx/>
              <a:buSzTx/>
              <a:buFontTx/>
              <a:buNone/>
            </a:pPr>
            <a:r>
              <a:rPr lang="it-IT" altLang="it-IT" sz="2000" b="1" dirty="0">
                <a:solidFill>
                  <a:srgbClr val="0099FF"/>
                </a:solidFill>
              </a:rPr>
              <a:t>Lunghezza d'onda: </a:t>
            </a:r>
            <a:r>
              <a:rPr lang="it-IT" altLang="it-IT" sz="2000" b="1" dirty="0">
                <a:solidFill>
                  <a:srgbClr val="000000"/>
                </a:solidFill>
                <a:sym typeface="Symbol" panose="05050102010706020507" pitchFamily="18" charset="2"/>
              </a:rPr>
              <a:t>&gt; </a:t>
            </a:r>
            <a:r>
              <a:rPr lang="it-IT" altLang="it-IT" sz="2000" b="1" dirty="0">
                <a:solidFill>
                  <a:srgbClr val="000000"/>
                </a:solidFill>
              </a:rPr>
              <a:t>1 mm</a:t>
            </a:r>
          </a:p>
          <a:p>
            <a:pPr eaLnBrk="1" hangingPunct="1">
              <a:buClrTx/>
              <a:buSzTx/>
              <a:buFontTx/>
              <a:buNone/>
            </a:pPr>
            <a:r>
              <a:rPr lang="it-IT" altLang="it-IT" dirty="0">
                <a:solidFill>
                  <a:srgbClr val="0099FF"/>
                </a:solidFill>
              </a:rPr>
              <a:t>Frequenza:</a:t>
            </a:r>
            <a:endParaRPr lang="it-IT" altLang="it-IT" dirty="0">
              <a:solidFill>
                <a:srgbClr val="000000"/>
              </a:solidFill>
            </a:endParaRPr>
          </a:p>
        </p:txBody>
      </p:sp>
      <p:pic>
        <p:nvPicPr>
          <p:cNvPr id="9" name="Picture 5">
            <a:extLst>
              <a:ext uri="{FF2B5EF4-FFF2-40B4-BE49-F238E27FC236}">
                <a16:creationId xmlns:a16="http://schemas.microsoft.com/office/drawing/2014/main" id="{E3694A82-475D-4DFA-9284-C9EA6E740DA9}"/>
              </a:ext>
            </a:extLst>
          </p:cNvPr>
          <p:cNvPicPr>
            <a:picLocks noChangeAspect="1" noChangeArrowheads="1"/>
          </p:cNvPicPr>
          <p:nvPr/>
        </p:nvPicPr>
        <p:blipFill>
          <a:blip r:embed="rId4" cstate="print"/>
          <a:srcRect/>
          <a:stretch>
            <a:fillRect/>
          </a:stretch>
        </p:blipFill>
        <p:spPr bwMode="auto">
          <a:xfrm>
            <a:off x="1156742" y="3292318"/>
            <a:ext cx="9878515" cy="3205318"/>
          </a:xfrm>
          <a:prstGeom prst="rect">
            <a:avLst/>
          </a:prstGeom>
          <a:noFill/>
          <a:ln w="9525">
            <a:noFill/>
            <a:miter lim="800000"/>
            <a:headEnd/>
            <a:tailEnd/>
          </a:ln>
        </p:spPr>
      </p:pic>
      <p:pic>
        <p:nvPicPr>
          <p:cNvPr id="4101" name="Picture 4">
            <a:extLst>
              <a:ext uri="{FF2B5EF4-FFF2-40B4-BE49-F238E27FC236}">
                <a16:creationId xmlns:a16="http://schemas.microsoft.com/office/drawing/2014/main" id="{088589DA-EC92-4CE6-8A9D-EF1D01119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934" y="1800226"/>
            <a:ext cx="1229784" cy="169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2" name="AutoShape 5">
            <a:extLst>
              <a:ext uri="{FF2B5EF4-FFF2-40B4-BE49-F238E27FC236}">
                <a16:creationId xmlns:a16="http://schemas.microsoft.com/office/drawing/2014/main" id="{A4CDFD5B-7F06-44D4-BB27-D0B076250F46}"/>
              </a:ext>
            </a:extLst>
          </p:cNvPr>
          <p:cNvSpPr>
            <a:spLocks noChangeArrowheads="1"/>
          </p:cNvSpPr>
          <p:nvPr/>
        </p:nvSpPr>
        <p:spPr bwMode="auto">
          <a:xfrm>
            <a:off x="1873251" y="360364"/>
            <a:ext cx="2755370" cy="1260475"/>
          </a:xfrm>
          <a:prstGeom prst="wedgeEllipseCallout">
            <a:avLst>
              <a:gd name="adj1" fmla="val -57020"/>
              <a:gd name="adj2" fmla="val 91500"/>
            </a:avLst>
          </a:prstGeom>
          <a:solidFill>
            <a:srgbClr val="0099FF"/>
          </a:solidFill>
          <a:ln w="9525">
            <a:solidFill>
              <a:srgbClr val="000000"/>
            </a:solidFill>
            <a:round/>
            <a:headEnd/>
            <a:tailEnd/>
          </a:ln>
        </p:spPr>
        <p:txBody>
          <a:bodyPr wrap="none" lIns="90000" tIns="45000" rIns="90000" bIns="450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algn="ctr" eaLnBrk="1" hangingPunct="1"/>
            <a:r>
              <a:rPr lang="it-IT" altLang="it-IT" dirty="0">
                <a:solidFill>
                  <a:srgbClr val="000000"/>
                </a:solidFill>
              </a:rPr>
              <a:t>Cosa sono le onde radio</a:t>
            </a:r>
          </a:p>
          <a:p>
            <a:pPr algn="ctr" eaLnBrk="1" hangingPunct="1"/>
            <a:endParaRPr lang="it-IT" altLang="it-IT" dirty="0">
              <a:solidFill>
                <a:srgbClr val="000000"/>
              </a:solidFill>
            </a:endParaRPr>
          </a:p>
        </p:txBody>
      </p:sp>
      <p:sp>
        <p:nvSpPr>
          <p:cNvPr id="2" name="Ovale 1">
            <a:extLst>
              <a:ext uri="{FF2B5EF4-FFF2-40B4-BE49-F238E27FC236}">
                <a16:creationId xmlns:a16="http://schemas.microsoft.com/office/drawing/2014/main" id="{3A36C6E2-67A2-4D4B-8705-D4FED80D115E}"/>
              </a:ext>
            </a:extLst>
          </p:cNvPr>
          <p:cNvSpPr/>
          <p:nvPr/>
        </p:nvSpPr>
        <p:spPr>
          <a:xfrm>
            <a:off x="2194560" y="2447778"/>
            <a:ext cx="3798277" cy="2652701"/>
          </a:xfrm>
          <a:prstGeom prst="ellipse">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ACDE0B-FD2A-4F7A-863A-72E6A8D2CFDD}"/>
              </a:ext>
            </a:extLst>
          </p:cNvPr>
          <p:cNvSpPr>
            <a:spLocks noGrp="1"/>
          </p:cNvSpPr>
          <p:nvPr>
            <p:ph type="title"/>
          </p:nvPr>
        </p:nvSpPr>
        <p:spPr>
          <a:xfrm>
            <a:off x="2325189" y="365126"/>
            <a:ext cx="7615646" cy="1165962"/>
          </a:xfrm>
        </p:spPr>
        <p:txBody>
          <a:bodyPr>
            <a:normAutofit/>
          </a:bodyPr>
          <a:lstStyle/>
          <a:p>
            <a:pPr algn="ctr"/>
            <a:r>
              <a:rPr lang="it-IT" dirty="0"/>
              <a:t>ALMA </a:t>
            </a:r>
            <a:r>
              <a:rPr lang="it-IT" sz="1800" dirty="0"/>
              <a:t>(13 Marzo 2013)</a:t>
            </a:r>
            <a:br>
              <a:rPr lang="it-IT" sz="1800" dirty="0"/>
            </a:br>
            <a:r>
              <a:rPr lang="it-IT" dirty="0"/>
              <a:t> </a:t>
            </a:r>
            <a:r>
              <a:rPr lang="it-IT" sz="1800" b="1" dirty="0"/>
              <a:t>Atacama Large </a:t>
            </a:r>
            <a:r>
              <a:rPr lang="it-IT" sz="1800" b="1" dirty="0" err="1"/>
              <a:t>Millimeter</a:t>
            </a:r>
            <a:r>
              <a:rPr lang="it-IT" sz="1800" b="1" dirty="0"/>
              <a:t> Array  - ESO</a:t>
            </a:r>
            <a:endParaRPr lang="it-IT" dirty="0"/>
          </a:p>
        </p:txBody>
      </p:sp>
      <p:pic>
        <p:nvPicPr>
          <p:cNvPr id="4" name="Immagine 3" descr="Immagine che contiene esterni, tavolo, sedendo, facciata&#10;&#10;Descrizione generata automaticamente">
            <a:extLst>
              <a:ext uri="{FF2B5EF4-FFF2-40B4-BE49-F238E27FC236}">
                <a16:creationId xmlns:a16="http://schemas.microsoft.com/office/drawing/2014/main" id="{84BF3BCF-FD84-4868-AA35-5391C664B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1" y="1706525"/>
            <a:ext cx="5784112" cy="2476323"/>
          </a:xfrm>
          <a:prstGeom prst="rect">
            <a:avLst/>
          </a:prstGeom>
        </p:spPr>
      </p:pic>
      <p:pic>
        <p:nvPicPr>
          <p:cNvPr id="6" name="Immagine 5" descr="Immagine che contiene esterni, montagna, erba, campo&#10;&#10;Descrizione generata automaticamente">
            <a:extLst>
              <a:ext uri="{FF2B5EF4-FFF2-40B4-BE49-F238E27FC236}">
                <a16:creationId xmlns:a16="http://schemas.microsoft.com/office/drawing/2014/main" id="{91AF3E29-828C-48BD-A2C0-3603EF1C8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093" y="3429000"/>
            <a:ext cx="5447856" cy="3063874"/>
          </a:xfrm>
          <a:prstGeom prst="rect">
            <a:avLst/>
          </a:prstGeom>
        </p:spPr>
      </p:pic>
      <p:sp>
        <p:nvSpPr>
          <p:cNvPr id="9" name="Rettangolo 8">
            <a:extLst>
              <a:ext uri="{FF2B5EF4-FFF2-40B4-BE49-F238E27FC236}">
                <a16:creationId xmlns:a16="http://schemas.microsoft.com/office/drawing/2014/main" id="{FCD274F7-1A14-4171-8E55-861B3BC89C0E}"/>
              </a:ext>
            </a:extLst>
          </p:cNvPr>
          <p:cNvSpPr/>
          <p:nvPr/>
        </p:nvSpPr>
        <p:spPr>
          <a:xfrm>
            <a:off x="3447035" y="4426146"/>
            <a:ext cx="2871615" cy="1938992"/>
          </a:xfrm>
          <a:prstGeom prst="rect">
            <a:avLst/>
          </a:prstGeom>
        </p:spPr>
        <p:txBody>
          <a:bodyPr wrap="square">
            <a:spAutoFit/>
          </a:bodyPr>
          <a:lstStyle/>
          <a:p>
            <a:pPr marL="342900" indent="-342900">
              <a:buFont typeface="Arial" panose="020B0604020202020204" pitchFamily="34" charset="0"/>
              <a:buChar char="•"/>
            </a:pPr>
            <a:r>
              <a:rPr lang="it-IT" sz="2400" b="1" dirty="0"/>
              <a:t>Situato a 5000 metri e nel deserto di ATACAMA in Cile</a:t>
            </a:r>
          </a:p>
          <a:p>
            <a:pPr marL="342900" indent="-342900">
              <a:buFont typeface="Arial" panose="020B0604020202020204" pitchFamily="34" charset="0"/>
              <a:buChar char="•"/>
            </a:pPr>
            <a:r>
              <a:rPr lang="it-IT" sz="2400" b="1" dirty="0"/>
              <a:t>Atmosfera secca</a:t>
            </a:r>
          </a:p>
        </p:txBody>
      </p:sp>
      <p:sp>
        <p:nvSpPr>
          <p:cNvPr id="10" name="Rettangolo 9">
            <a:extLst>
              <a:ext uri="{FF2B5EF4-FFF2-40B4-BE49-F238E27FC236}">
                <a16:creationId xmlns:a16="http://schemas.microsoft.com/office/drawing/2014/main" id="{43D4D1DB-5581-4778-9E52-7F216347F5A4}"/>
              </a:ext>
            </a:extLst>
          </p:cNvPr>
          <p:cNvSpPr/>
          <p:nvPr/>
        </p:nvSpPr>
        <p:spPr>
          <a:xfrm>
            <a:off x="6450419" y="1706525"/>
            <a:ext cx="5341529" cy="1569660"/>
          </a:xfrm>
          <a:prstGeom prst="rect">
            <a:avLst/>
          </a:prstGeom>
        </p:spPr>
        <p:txBody>
          <a:bodyPr wrap="square">
            <a:spAutoFit/>
          </a:bodyPr>
          <a:lstStyle/>
          <a:p>
            <a:r>
              <a:rPr lang="it-IT" sz="2400" b="1" dirty="0"/>
              <a:t>66 radiotelescopi di 155 ton ciascuna</a:t>
            </a:r>
          </a:p>
          <a:p>
            <a:r>
              <a:rPr lang="it-IT" sz="2400" b="1" dirty="0"/>
              <a:t>Mobili su distanze 150m / 15 km</a:t>
            </a:r>
          </a:p>
          <a:p>
            <a:r>
              <a:rPr lang="it-IT" sz="2400" dirty="0">
                <a:sym typeface="Symbol" panose="05050102010706020507" pitchFamily="18" charset="2"/>
              </a:rPr>
              <a:t>: </a:t>
            </a:r>
            <a:r>
              <a:rPr lang="it-IT" sz="2400" dirty="0"/>
              <a:t>350 µm  e 10 mm</a:t>
            </a:r>
          </a:p>
          <a:p>
            <a:r>
              <a:rPr lang="it-IT" sz="2400" b="1" dirty="0"/>
              <a:t>Risoluzione : 10 </a:t>
            </a:r>
            <a:r>
              <a:rPr lang="it-IT" sz="2400" b="1" dirty="0" err="1"/>
              <a:t>milli</a:t>
            </a:r>
            <a:r>
              <a:rPr lang="it-IT" sz="2400" b="1" dirty="0"/>
              <a:t> </a:t>
            </a:r>
            <a:r>
              <a:rPr lang="it-IT" sz="2400" b="1" dirty="0" err="1"/>
              <a:t>arcsec</a:t>
            </a:r>
            <a:endParaRPr lang="it-IT" sz="2400" b="1" dirty="0"/>
          </a:p>
        </p:txBody>
      </p:sp>
      <p:pic>
        <p:nvPicPr>
          <p:cNvPr id="16" name="Immagine 15" descr="Immagine che contiene esterni, camion, largo, sedendo&#10;&#10;Descrizione generata automaticamente">
            <a:extLst>
              <a:ext uri="{FF2B5EF4-FFF2-40B4-BE49-F238E27FC236}">
                <a16:creationId xmlns:a16="http://schemas.microsoft.com/office/drawing/2014/main" id="{C4F885BF-88F5-41FC-B4FB-3901B8DE2C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78" y="4310584"/>
            <a:ext cx="2970657" cy="2182290"/>
          </a:xfrm>
          <a:prstGeom prst="rect">
            <a:avLst/>
          </a:prstGeom>
        </p:spPr>
      </p:pic>
      <p:sp>
        <p:nvSpPr>
          <p:cNvPr id="17" name="Pulsante di azione: video 16">
            <a:hlinkClick r:id="rId6" highlightClick="1"/>
            <a:extLst>
              <a:ext uri="{FF2B5EF4-FFF2-40B4-BE49-F238E27FC236}">
                <a16:creationId xmlns:a16="http://schemas.microsoft.com/office/drawing/2014/main" id="{5B9EC0E9-C512-4B59-9243-0BA3FFBF4501}"/>
              </a:ext>
            </a:extLst>
          </p:cNvPr>
          <p:cNvSpPr/>
          <p:nvPr/>
        </p:nvSpPr>
        <p:spPr>
          <a:xfrm>
            <a:off x="10441172" y="2615609"/>
            <a:ext cx="1350776" cy="66057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53725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F0BE21-82B7-4E27-B337-AA1CF8BD85AB}"/>
              </a:ext>
            </a:extLst>
          </p:cNvPr>
          <p:cNvSpPr>
            <a:spLocks noGrp="1"/>
          </p:cNvSpPr>
          <p:nvPr>
            <p:ph type="title"/>
          </p:nvPr>
        </p:nvSpPr>
        <p:spPr/>
        <p:txBody>
          <a:bodyPr/>
          <a:lstStyle/>
          <a:p>
            <a:r>
              <a:rPr lang="it-IT" dirty="0"/>
              <a:t>MEDICINA – Grande croce del Nord</a:t>
            </a:r>
          </a:p>
        </p:txBody>
      </p:sp>
      <p:pic>
        <p:nvPicPr>
          <p:cNvPr id="4" name="Immagine 3" descr="Immagine che contiene interni, tavolo, sedendo, largo&#10;&#10;Descrizione generata automaticamente">
            <a:extLst>
              <a:ext uri="{FF2B5EF4-FFF2-40B4-BE49-F238E27FC236}">
                <a16:creationId xmlns:a16="http://schemas.microsoft.com/office/drawing/2014/main" id="{9789A540-480A-41B4-B6D9-04CC2715A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83" y="1834631"/>
            <a:ext cx="6947550" cy="4658243"/>
          </a:xfrm>
          <a:prstGeom prst="rect">
            <a:avLst/>
          </a:prstGeom>
        </p:spPr>
      </p:pic>
      <p:pic>
        <p:nvPicPr>
          <p:cNvPr id="6" name="Immagine 5" descr="Immagine che contiene esterni, acqua, barca, largo&#10;&#10;Descrizione generata automaticamente">
            <a:extLst>
              <a:ext uri="{FF2B5EF4-FFF2-40B4-BE49-F238E27FC236}">
                <a16:creationId xmlns:a16="http://schemas.microsoft.com/office/drawing/2014/main" id="{A59A32A0-BA4F-487B-B7F9-7DBE6F6B7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5251" y="2230257"/>
            <a:ext cx="3866990" cy="3866990"/>
          </a:xfrm>
          <a:prstGeom prst="rect">
            <a:avLst/>
          </a:prstGeom>
        </p:spPr>
      </p:pic>
    </p:spTree>
    <p:extLst>
      <p:ext uri="{BB962C8B-B14F-4D97-AF65-F5344CB8AC3E}">
        <p14:creationId xmlns:p14="http://schemas.microsoft.com/office/powerpoint/2010/main" val="4067615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2F0A3-9F1A-4733-9EA1-1E65DB1B48C1}"/>
              </a:ext>
            </a:extLst>
          </p:cNvPr>
          <p:cNvSpPr>
            <a:spLocks noGrp="1"/>
          </p:cNvSpPr>
          <p:nvPr>
            <p:ph type="title"/>
          </p:nvPr>
        </p:nvSpPr>
        <p:spPr>
          <a:xfrm>
            <a:off x="2203497" y="388772"/>
            <a:ext cx="5230643" cy="934286"/>
          </a:xfrm>
        </p:spPr>
        <p:txBody>
          <a:bodyPr>
            <a:normAutofit fontScale="90000"/>
          </a:bodyPr>
          <a:lstStyle/>
          <a:p>
            <a:pPr algn="ctr"/>
            <a:r>
              <a:rPr lang="it-IT" dirty="0"/>
              <a:t>SKA : IL FUTURO </a:t>
            </a:r>
            <a:br>
              <a:rPr lang="it-IT" dirty="0"/>
            </a:br>
            <a:r>
              <a:rPr lang="it-IT" sz="2000" dirty="0" err="1"/>
              <a:t>S</a:t>
            </a:r>
            <a:r>
              <a:rPr lang="it-IT" sz="1300" dirty="0" err="1"/>
              <a:t>quare</a:t>
            </a:r>
            <a:r>
              <a:rPr lang="it-IT" sz="2000" dirty="0"/>
              <a:t> </a:t>
            </a:r>
            <a:r>
              <a:rPr lang="it-IT" sz="2000" dirty="0" err="1"/>
              <a:t>K</a:t>
            </a:r>
            <a:r>
              <a:rPr lang="it-IT" sz="1300" dirty="0" err="1"/>
              <a:t>ilometer</a:t>
            </a:r>
            <a:r>
              <a:rPr lang="it-IT" sz="2000" dirty="0"/>
              <a:t> A</a:t>
            </a:r>
            <a:r>
              <a:rPr lang="it-IT" sz="1600" dirty="0"/>
              <a:t>RRAY</a:t>
            </a:r>
            <a:br>
              <a:rPr lang="it-IT" sz="2000" dirty="0"/>
            </a:br>
            <a:r>
              <a:rPr lang="it-IT" sz="2000" dirty="0"/>
              <a:t>UN TELESCOPIO PER L’IDROGENO </a:t>
            </a:r>
          </a:p>
        </p:txBody>
      </p:sp>
      <p:sp>
        <p:nvSpPr>
          <p:cNvPr id="3" name="Pulsante di azione: video 2">
            <a:hlinkClick r:id="rId3" highlightClick="1"/>
            <a:extLst>
              <a:ext uri="{FF2B5EF4-FFF2-40B4-BE49-F238E27FC236}">
                <a16:creationId xmlns:a16="http://schemas.microsoft.com/office/drawing/2014/main" id="{975F9E77-EB02-4598-B948-ABFCE9D46668}"/>
              </a:ext>
            </a:extLst>
          </p:cNvPr>
          <p:cNvSpPr/>
          <p:nvPr/>
        </p:nvSpPr>
        <p:spPr>
          <a:xfrm>
            <a:off x="7555831" y="557631"/>
            <a:ext cx="1619336" cy="737937"/>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esterni, rotaie, edificio, treno&#10;&#10;Descrizione generata automaticamente">
            <a:extLst>
              <a:ext uri="{FF2B5EF4-FFF2-40B4-BE49-F238E27FC236}">
                <a16:creationId xmlns:a16="http://schemas.microsoft.com/office/drawing/2014/main" id="{DCE9E128-4D28-4628-ABC1-49C1CF286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8343" y="1717289"/>
            <a:ext cx="4113647" cy="2313926"/>
          </a:xfrm>
          <a:prstGeom prst="rect">
            <a:avLst/>
          </a:prstGeom>
        </p:spPr>
      </p:pic>
      <p:sp>
        <p:nvSpPr>
          <p:cNvPr id="6" name="CasellaDiTesto 5">
            <a:extLst>
              <a:ext uri="{FF2B5EF4-FFF2-40B4-BE49-F238E27FC236}">
                <a16:creationId xmlns:a16="http://schemas.microsoft.com/office/drawing/2014/main" id="{33A3F82F-87DA-4C98-BB94-0E352A4B338E}"/>
              </a:ext>
            </a:extLst>
          </p:cNvPr>
          <p:cNvSpPr txBox="1"/>
          <p:nvPr/>
        </p:nvSpPr>
        <p:spPr>
          <a:xfrm>
            <a:off x="7386012" y="4154905"/>
            <a:ext cx="3578307" cy="646331"/>
          </a:xfrm>
          <a:prstGeom prst="rect">
            <a:avLst/>
          </a:prstGeom>
          <a:noFill/>
        </p:spPr>
        <p:txBody>
          <a:bodyPr wrap="square" rtlCol="0">
            <a:spAutoFit/>
          </a:bodyPr>
          <a:lstStyle/>
          <a:p>
            <a:r>
              <a:rPr lang="it-IT" dirty="0"/>
              <a:t>SKA LOW : Circa un milione di antenne</a:t>
            </a:r>
          </a:p>
        </p:txBody>
      </p:sp>
      <p:sp>
        <p:nvSpPr>
          <p:cNvPr id="7" name="Pulsante di azione: video 6">
            <a:hlinkClick r:id="rId5" highlightClick="1"/>
            <a:extLst>
              <a:ext uri="{FF2B5EF4-FFF2-40B4-BE49-F238E27FC236}">
                <a16:creationId xmlns:a16="http://schemas.microsoft.com/office/drawing/2014/main" id="{1CCA6CD0-03F8-4580-9A96-1EF5E846D5D2}"/>
              </a:ext>
            </a:extLst>
          </p:cNvPr>
          <p:cNvSpPr/>
          <p:nvPr/>
        </p:nvSpPr>
        <p:spPr>
          <a:xfrm>
            <a:off x="10266030" y="4256514"/>
            <a:ext cx="898358" cy="369332"/>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5C1E631D-E48F-43FF-86B2-9BECC4F006D9}"/>
              </a:ext>
            </a:extLst>
          </p:cNvPr>
          <p:cNvSpPr txBox="1"/>
          <p:nvPr/>
        </p:nvSpPr>
        <p:spPr>
          <a:xfrm>
            <a:off x="408838" y="1524000"/>
            <a:ext cx="6473225" cy="2308324"/>
          </a:xfrm>
          <a:prstGeom prst="rect">
            <a:avLst/>
          </a:prstGeom>
          <a:noFill/>
        </p:spPr>
        <p:txBody>
          <a:bodyPr wrap="square" rtlCol="0">
            <a:spAutoFit/>
          </a:bodyPr>
          <a:lstStyle/>
          <a:p>
            <a:pPr marL="285750" indent="-285750" algn="just">
              <a:buFont typeface="Arial" panose="020B0604020202020204" pitchFamily="34" charset="0"/>
              <a:buChar char="•"/>
            </a:pPr>
            <a:r>
              <a:rPr lang="it-IT" dirty="0"/>
              <a:t>Progetto internazionale - 13 stati membri</a:t>
            </a:r>
          </a:p>
          <a:p>
            <a:pPr marL="285750" indent="-285750" algn="just">
              <a:buFont typeface="Arial" panose="020B0604020202020204" pitchFamily="34" charset="0"/>
              <a:buChar char="•"/>
            </a:pPr>
            <a:r>
              <a:rPr lang="it-IT" dirty="0"/>
              <a:t>Insieme di antenne in grado di mappare il cielo ad una sensibilità e rapidità molto superiore a quelle attuali. </a:t>
            </a:r>
          </a:p>
          <a:p>
            <a:pPr marL="285750" indent="-285750" algn="just">
              <a:buFont typeface="Arial" panose="020B0604020202020204" pitchFamily="34" charset="0"/>
              <a:buChar char="•"/>
            </a:pPr>
            <a:r>
              <a:rPr lang="it-IT" dirty="0"/>
              <a:t>Distanza </a:t>
            </a:r>
            <a:r>
              <a:rPr lang="it-IT" dirty="0" err="1"/>
              <a:t>max</a:t>
            </a:r>
            <a:r>
              <a:rPr lang="it-IT" dirty="0"/>
              <a:t> – 3.000 km</a:t>
            </a:r>
          </a:p>
          <a:p>
            <a:pPr marL="285750" indent="-285750" algn="just">
              <a:buFont typeface="Arial" panose="020B0604020202020204" pitchFamily="34" charset="0"/>
              <a:buChar char="•"/>
            </a:pPr>
            <a:r>
              <a:rPr lang="it-IT" dirty="0"/>
              <a:t>Diverse antenne capteranno segnali di diversa frequenza. Collegamenti in fibra ottica</a:t>
            </a:r>
          </a:p>
          <a:p>
            <a:pPr marL="285750" indent="-285750" algn="just">
              <a:buFont typeface="Arial" panose="020B0604020202020204" pitchFamily="34" charset="0"/>
              <a:buChar char="•"/>
            </a:pPr>
            <a:r>
              <a:rPr lang="it-IT" dirty="0"/>
              <a:t>Inizio costruzione : programmata per la fine 2021</a:t>
            </a:r>
          </a:p>
          <a:p>
            <a:endParaRPr lang="it-IT" dirty="0"/>
          </a:p>
        </p:txBody>
      </p:sp>
      <p:pic>
        <p:nvPicPr>
          <p:cNvPr id="11" name="Immagine 10" descr="Immagine che contiene oggetto, esterni, erba, tavolo&#10;&#10;Descrizione generata automaticamente">
            <a:extLst>
              <a:ext uri="{FF2B5EF4-FFF2-40B4-BE49-F238E27FC236}">
                <a16:creationId xmlns:a16="http://schemas.microsoft.com/office/drawing/2014/main" id="{551AD845-9F1B-484F-BFC7-56966CF6CD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221" y="3496176"/>
            <a:ext cx="2857500" cy="2857500"/>
          </a:xfrm>
          <a:prstGeom prst="rect">
            <a:avLst/>
          </a:prstGeom>
        </p:spPr>
      </p:pic>
      <p:sp>
        <p:nvSpPr>
          <p:cNvPr id="12" name="CasellaDiTesto 11">
            <a:extLst>
              <a:ext uri="{FF2B5EF4-FFF2-40B4-BE49-F238E27FC236}">
                <a16:creationId xmlns:a16="http://schemas.microsoft.com/office/drawing/2014/main" id="{A6FF909F-4C71-4D21-8EE6-73B707BE492C}"/>
              </a:ext>
            </a:extLst>
          </p:cNvPr>
          <p:cNvSpPr txBox="1"/>
          <p:nvPr/>
        </p:nvSpPr>
        <p:spPr>
          <a:xfrm>
            <a:off x="3322721" y="5707345"/>
            <a:ext cx="3975519" cy="646331"/>
          </a:xfrm>
          <a:prstGeom prst="rect">
            <a:avLst/>
          </a:prstGeom>
          <a:noFill/>
        </p:spPr>
        <p:txBody>
          <a:bodyPr wrap="square" rtlCol="0">
            <a:spAutoFit/>
          </a:bodyPr>
          <a:lstStyle/>
          <a:p>
            <a:r>
              <a:rPr lang="it-IT" b="1" dirty="0"/>
              <a:t>SKA MID </a:t>
            </a:r>
            <a:r>
              <a:rPr lang="it-IT" dirty="0"/>
              <a:t>: circa 2000 antenne ; </a:t>
            </a:r>
            <a:r>
              <a:rPr lang="it-IT" dirty="0">
                <a:sym typeface="Symbol" panose="05050102010706020507" pitchFamily="18" charset="2"/>
              </a:rPr>
              <a:t>=15 m</a:t>
            </a:r>
          </a:p>
          <a:p>
            <a:r>
              <a:rPr lang="it-IT" dirty="0">
                <a:sym typeface="Symbol" panose="05050102010706020507" pitchFamily="18" charset="2"/>
              </a:rPr>
              <a:t>SUD AFRICA</a:t>
            </a:r>
            <a:endParaRPr lang="it-IT" dirty="0"/>
          </a:p>
        </p:txBody>
      </p:sp>
      <p:pic>
        <p:nvPicPr>
          <p:cNvPr id="13" name="Immagine 12">
            <a:extLst>
              <a:ext uri="{FF2B5EF4-FFF2-40B4-BE49-F238E27FC236}">
                <a16:creationId xmlns:a16="http://schemas.microsoft.com/office/drawing/2014/main" id="{6EFC2DDD-D718-4675-8AA4-FAFCB5B1C556}"/>
              </a:ext>
            </a:extLst>
          </p:cNvPr>
          <p:cNvPicPr>
            <a:picLocks noChangeAspect="1"/>
          </p:cNvPicPr>
          <p:nvPr/>
        </p:nvPicPr>
        <p:blipFill>
          <a:blip r:embed="rId7"/>
          <a:stretch>
            <a:fillRect/>
          </a:stretch>
        </p:blipFill>
        <p:spPr>
          <a:xfrm>
            <a:off x="3922519" y="3549223"/>
            <a:ext cx="2554257" cy="2171681"/>
          </a:xfrm>
          <a:prstGeom prst="rect">
            <a:avLst/>
          </a:prstGeom>
        </p:spPr>
      </p:pic>
      <p:pic>
        <p:nvPicPr>
          <p:cNvPr id="16" name="Immagine 15">
            <a:hlinkClick r:id="rId8"/>
            <a:extLst>
              <a:ext uri="{FF2B5EF4-FFF2-40B4-BE49-F238E27FC236}">
                <a16:creationId xmlns:a16="http://schemas.microsoft.com/office/drawing/2014/main" id="{4D35547B-8375-41EB-99CB-1D040AABEA09}"/>
              </a:ext>
            </a:extLst>
          </p:cNvPr>
          <p:cNvPicPr>
            <a:picLocks noChangeAspect="1"/>
          </p:cNvPicPr>
          <p:nvPr/>
        </p:nvPicPr>
        <p:blipFill>
          <a:blip r:embed="rId9"/>
          <a:stretch>
            <a:fillRect/>
          </a:stretch>
        </p:blipFill>
        <p:spPr>
          <a:xfrm>
            <a:off x="7501375" y="4801236"/>
            <a:ext cx="2375319" cy="1604112"/>
          </a:xfrm>
          <a:prstGeom prst="rect">
            <a:avLst/>
          </a:prstGeom>
        </p:spPr>
      </p:pic>
      <p:sp>
        <p:nvSpPr>
          <p:cNvPr id="17" name="CasellaDiTesto 16">
            <a:extLst>
              <a:ext uri="{FF2B5EF4-FFF2-40B4-BE49-F238E27FC236}">
                <a16:creationId xmlns:a16="http://schemas.microsoft.com/office/drawing/2014/main" id="{F6DAF8FB-2330-4CDC-8322-EAC185BF5356}"/>
              </a:ext>
            </a:extLst>
          </p:cNvPr>
          <p:cNvSpPr txBox="1"/>
          <p:nvPr/>
        </p:nvSpPr>
        <p:spPr>
          <a:xfrm>
            <a:off x="9979735" y="5126238"/>
            <a:ext cx="1793465" cy="954107"/>
          </a:xfrm>
          <a:prstGeom prst="rect">
            <a:avLst/>
          </a:prstGeom>
          <a:noFill/>
        </p:spPr>
        <p:txBody>
          <a:bodyPr wrap="square" rtlCol="0">
            <a:spAutoFit/>
          </a:bodyPr>
          <a:lstStyle/>
          <a:p>
            <a:r>
              <a:rPr lang="it-IT" sz="2800" b="1" dirty="0">
                <a:solidFill>
                  <a:srgbClr val="FF0000"/>
                </a:solidFill>
              </a:rPr>
              <a:t>Qualche curiosità</a:t>
            </a:r>
          </a:p>
        </p:txBody>
      </p:sp>
    </p:spTree>
    <p:extLst>
      <p:ext uri="{BB962C8B-B14F-4D97-AF65-F5344CB8AC3E}">
        <p14:creationId xmlns:p14="http://schemas.microsoft.com/office/powerpoint/2010/main" val="3531360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EEDD95-C689-441F-8B20-147F3E6F5B4A}"/>
              </a:ext>
            </a:extLst>
          </p:cNvPr>
          <p:cNvSpPr>
            <a:spLocks noGrp="1"/>
          </p:cNvSpPr>
          <p:nvPr>
            <p:ph type="title"/>
          </p:nvPr>
        </p:nvSpPr>
        <p:spPr>
          <a:xfrm>
            <a:off x="2325189" y="365125"/>
            <a:ext cx="7845178" cy="1188421"/>
          </a:xfrm>
        </p:spPr>
        <p:txBody>
          <a:bodyPr>
            <a:normAutofit/>
          </a:bodyPr>
          <a:lstStyle/>
          <a:p>
            <a:pPr algn="ctr"/>
            <a:r>
              <a:rPr lang="it-IT" b="1" dirty="0" err="1"/>
              <a:t>V</a:t>
            </a:r>
            <a:r>
              <a:rPr lang="it-IT" sz="2400" b="1" dirty="0" err="1"/>
              <a:t>ery</a:t>
            </a:r>
            <a:r>
              <a:rPr lang="it-IT" b="1" dirty="0"/>
              <a:t>-l</a:t>
            </a:r>
            <a:r>
              <a:rPr lang="it-IT" sz="2400" b="1" dirty="0"/>
              <a:t>ong</a:t>
            </a:r>
            <a:r>
              <a:rPr lang="it-IT" b="1" dirty="0"/>
              <a:t>-b</a:t>
            </a:r>
            <a:r>
              <a:rPr lang="it-IT" sz="2400" b="1" dirty="0"/>
              <a:t>aseline</a:t>
            </a:r>
            <a:r>
              <a:rPr lang="it-IT" b="1" dirty="0"/>
              <a:t> </a:t>
            </a:r>
            <a:r>
              <a:rPr lang="it-IT" b="1" dirty="0" err="1"/>
              <a:t>i</a:t>
            </a:r>
            <a:r>
              <a:rPr lang="it-IT" sz="2400" b="1" dirty="0" err="1"/>
              <a:t>nterferometry</a:t>
            </a:r>
            <a:endParaRPr lang="it-IT" sz="2400" dirty="0"/>
          </a:p>
        </p:txBody>
      </p:sp>
      <p:pic>
        <p:nvPicPr>
          <p:cNvPr id="4" name="Immagine 3">
            <a:extLst>
              <a:ext uri="{FF2B5EF4-FFF2-40B4-BE49-F238E27FC236}">
                <a16:creationId xmlns:a16="http://schemas.microsoft.com/office/drawing/2014/main" id="{6C20D112-5E19-474E-B313-07FD55176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04" y="1777481"/>
            <a:ext cx="6581177" cy="3303037"/>
          </a:xfrm>
          <a:prstGeom prst="rect">
            <a:avLst/>
          </a:prstGeom>
        </p:spPr>
      </p:pic>
      <p:sp>
        <p:nvSpPr>
          <p:cNvPr id="6" name="Rettangolo 5">
            <a:extLst>
              <a:ext uri="{FF2B5EF4-FFF2-40B4-BE49-F238E27FC236}">
                <a16:creationId xmlns:a16="http://schemas.microsoft.com/office/drawing/2014/main" id="{4BC3F1BD-5A51-42E1-B40D-F0261F51D002}"/>
              </a:ext>
            </a:extLst>
          </p:cNvPr>
          <p:cNvSpPr/>
          <p:nvPr/>
        </p:nvSpPr>
        <p:spPr>
          <a:xfrm>
            <a:off x="617403" y="5080518"/>
            <a:ext cx="11060091" cy="1569660"/>
          </a:xfrm>
          <a:prstGeom prst="rect">
            <a:avLst/>
          </a:prstGeom>
        </p:spPr>
        <p:txBody>
          <a:bodyPr wrap="square">
            <a:spAutoFit/>
          </a:bodyPr>
          <a:lstStyle/>
          <a:p>
            <a:pPr algn="just"/>
            <a:r>
              <a:rPr lang="it-IT" sz="2400" dirty="0"/>
              <a:t>Il consorzio </a:t>
            </a:r>
            <a:r>
              <a:rPr lang="it-IT" sz="2400" dirty="0" err="1"/>
              <a:t>European</a:t>
            </a:r>
            <a:r>
              <a:rPr lang="it-IT" sz="2400" dirty="0"/>
              <a:t> VLBI Network (EVN) venne fondato nel 1980 dai centri di ricerca radioastronomica di Italia, Germania, Olanda, Inghilterra e Svezia.</a:t>
            </a:r>
          </a:p>
          <a:p>
            <a:pPr algn="just"/>
            <a:r>
              <a:rPr lang="it-IT" sz="2400" dirty="0"/>
              <a:t>Il primo radiotelescopio italiano, una parabola di 32 metri di diametro dedicata alle osservazioni VLBI, viene inaugurato nel 1983 a </a:t>
            </a:r>
            <a:r>
              <a:rPr lang="it-IT" sz="2400" b="1" dirty="0"/>
              <a:t>Medicina </a:t>
            </a:r>
          </a:p>
        </p:txBody>
      </p:sp>
      <p:pic>
        <p:nvPicPr>
          <p:cNvPr id="8" name="Immagine 7" descr="Immagine che contiene giocatore, palla&#10;&#10;Descrizione generata automaticamente">
            <a:extLst>
              <a:ext uri="{FF2B5EF4-FFF2-40B4-BE49-F238E27FC236}">
                <a16:creationId xmlns:a16="http://schemas.microsoft.com/office/drawing/2014/main" id="{9FA79738-8A76-44C8-AB9D-F81C5743E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147" y="1889448"/>
            <a:ext cx="4240347" cy="2855167"/>
          </a:xfrm>
          <a:prstGeom prst="rect">
            <a:avLst/>
          </a:prstGeom>
        </p:spPr>
      </p:pic>
    </p:spTree>
    <p:extLst>
      <p:ext uri="{BB962C8B-B14F-4D97-AF65-F5344CB8AC3E}">
        <p14:creationId xmlns:p14="http://schemas.microsoft.com/office/powerpoint/2010/main" val="463795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0490F6-DB48-49F6-8325-F910858BEAD6}"/>
              </a:ext>
            </a:extLst>
          </p:cNvPr>
          <p:cNvSpPr>
            <a:spLocks noGrp="1"/>
          </p:cNvSpPr>
          <p:nvPr>
            <p:ph type="title"/>
          </p:nvPr>
        </p:nvSpPr>
        <p:spPr/>
        <p:txBody>
          <a:bodyPr>
            <a:normAutofit/>
          </a:bodyPr>
          <a:lstStyle/>
          <a:p>
            <a:pPr algn="ctr"/>
            <a:r>
              <a:rPr lang="it-IT" dirty="0"/>
              <a:t>Ancora più grande …..</a:t>
            </a:r>
            <a:br>
              <a:rPr lang="it-IT" dirty="0"/>
            </a:br>
            <a:r>
              <a:rPr lang="it-IT" sz="2000" dirty="0"/>
              <a:t>Risoluzioni migliori dei telescopi ottici </a:t>
            </a:r>
            <a:br>
              <a:rPr lang="it-IT" sz="2000" dirty="0"/>
            </a:br>
            <a:r>
              <a:rPr lang="it-IT" sz="2000" dirty="0"/>
              <a:t>ma … ridotte aree efficaci </a:t>
            </a:r>
          </a:p>
        </p:txBody>
      </p:sp>
      <p:pic>
        <p:nvPicPr>
          <p:cNvPr id="4" name="Immagine 3" descr="Immagine che contiene interni, sedendo, tavolo, ciotola&#10;&#10;Descrizione generata automaticamente">
            <a:extLst>
              <a:ext uri="{FF2B5EF4-FFF2-40B4-BE49-F238E27FC236}">
                <a16:creationId xmlns:a16="http://schemas.microsoft.com/office/drawing/2014/main" id="{6E4090D6-4050-4E0E-B8FD-A612DD1A7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89" y="1924910"/>
            <a:ext cx="5675811" cy="3008180"/>
          </a:xfrm>
          <a:prstGeom prst="rect">
            <a:avLst/>
          </a:prstGeom>
        </p:spPr>
      </p:pic>
      <p:pic>
        <p:nvPicPr>
          <p:cNvPr id="9" name="Immagine 8" descr="Immagine che contiene satellite, trasporto, acqua, facendosurf&#10;&#10;Descrizione generata automaticamente">
            <a:extLst>
              <a:ext uri="{FF2B5EF4-FFF2-40B4-BE49-F238E27FC236}">
                <a16:creationId xmlns:a16="http://schemas.microsoft.com/office/drawing/2014/main" id="{64AF761F-28AC-4FB3-AEEA-676234918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012" y="1924910"/>
            <a:ext cx="5675811" cy="3188470"/>
          </a:xfrm>
          <a:prstGeom prst="rect">
            <a:avLst/>
          </a:prstGeom>
        </p:spPr>
      </p:pic>
      <p:sp>
        <p:nvSpPr>
          <p:cNvPr id="13" name="CasellaDiTesto 12">
            <a:extLst>
              <a:ext uri="{FF2B5EF4-FFF2-40B4-BE49-F238E27FC236}">
                <a16:creationId xmlns:a16="http://schemas.microsoft.com/office/drawing/2014/main" id="{C7FEFC4F-E48F-4741-BF15-5BE7218FFEDD}"/>
              </a:ext>
            </a:extLst>
          </p:cNvPr>
          <p:cNvSpPr txBox="1"/>
          <p:nvPr/>
        </p:nvSpPr>
        <p:spPr>
          <a:xfrm>
            <a:off x="6170024" y="5119060"/>
            <a:ext cx="6293343" cy="523220"/>
          </a:xfrm>
          <a:prstGeom prst="rect">
            <a:avLst/>
          </a:prstGeom>
          <a:noFill/>
        </p:spPr>
        <p:txBody>
          <a:bodyPr wrap="square" rtlCol="0">
            <a:spAutoFit/>
          </a:bodyPr>
          <a:lstStyle/>
          <a:p>
            <a:r>
              <a:rPr lang="it-IT" sz="2800" b="1" dirty="0"/>
              <a:t>RADIOASTRON -  Satellite Russo</a:t>
            </a:r>
          </a:p>
        </p:txBody>
      </p:sp>
      <p:sp>
        <p:nvSpPr>
          <p:cNvPr id="14" name="CasellaDiTesto 13">
            <a:extLst>
              <a:ext uri="{FF2B5EF4-FFF2-40B4-BE49-F238E27FC236}">
                <a16:creationId xmlns:a16="http://schemas.microsoft.com/office/drawing/2014/main" id="{853A786F-EF20-421C-9616-BCBB92604918}"/>
              </a:ext>
            </a:extLst>
          </p:cNvPr>
          <p:cNvSpPr txBox="1"/>
          <p:nvPr/>
        </p:nvSpPr>
        <p:spPr>
          <a:xfrm>
            <a:off x="6133012" y="5721450"/>
            <a:ext cx="5638799" cy="646331"/>
          </a:xfrm>
          <a:prstGeom prst="rect">
            <a:avLst/>
          </a:prstGeom>
          <a:noFill/>
        </p:spPr>
        <p:txBody>
          <a:bodyPr wrap="square" rtlCol="0">
            <a:spAutoFit/>
          </a:bodyPr>
          <a:lstStyle/>
          <a:p>
            <a:r>
              <a:rPr lang="it-IT" b="1" dirty="0"/>
              <a:t> </a:t>
            </a:r>
            <a:r>
              <a:rPr lang="it-IT" b="1" dirty="0">
                <a:highlight>
                  <a:srgbClr val="FFFF00"/>
                </a:highlight>
              </a:rPr>
              <a:t>Antenna </a:t>
            </a:r>
            <a:r>
              <a:rPr lang="it-IT" b="1" dirty="0">
                <a:highlight>
                  <a:srgbClr val="FFFF00"/>
                </a:highlight>
                <a:sym typeface="Symbol" panose="05050102010706020507" pitchFamily="18" charset="2"/>
              </a:rPr>
              <a:t> = 10m  </a:t>
            </a:r>
            <a:r>
              <a:rPr lang="it-IT" b="1" dirty="0">
                <a:sym typeface="Symbol" panose="05050102010706020507" pitchFamily="18" charset="2"/>
              </a:rPr>
              <a:t>; 18/07/2011 – 10/01/</a:t>
            </a:r>
            <a:r>
              <a:rPr lang="it-IT" b="1" dirty="0"/>
              <a:t>2019</a:t>
            </a:r>
          </a:p>
          <a:p>
            <a:r>
              <a:rPr lang="it-IT" b="1" dirty="0"/>
              <a:t> Estende VLBI a 350.000 km</a:t>
            </a:r>
          </a:p>
        </p:txBody>
      </p:sp>
      <p:sp>
        <p:nvSpPr>
          <p:cNvPr id="15" name="CasellaDiTesto 14">
            <a:extLst>
              <a:ext uri="{FF2B5EF4-FFF2-40B4-BE49-F238E27FC236}">
                <a16:creationId xmlns:a16="http://schemas.microsoft.com/office/drawing/2014/main" id="{E3FDC5F0-212B-4470-B35E-13AEC9DC0DEF}"/>
              </a:ext>
            </a:extLst>
          </p:cNvPr>
          <p:cNvSpPr txBox="1"/>
          <p:nvPr/>
        </p:nvSpPr>
        <p:spPr>
          <a:xfrm>
            <a:off x="457201" y="4933090"/>
            <a:ext cx="6293343" cy="523220"/>
          </a:xfrm>
          <a:prstGeom prst="rect">
            <a:avLst/>
          </a:prstGeom>
          <a:noFill/>
        </p:spPr>
        <p:txBody>
          <a:bodyPr wrap="square" rtlCol="0">
            <a:spAutoFit/>
          </a:bodyPr>
          <a:lstStyle/>
          <a:p>
            <a:r>
              <a:rPr lang="it-IT" sz="2800" b="1" dirty="0"/>
              <a:t>HALCA -  Satellite Giapponese</a:t>
            </a:r>
          </a:p>
        </p:txBody>
      </p:sp>
      <p:sp>
        <p:nvSpPr>
          <p:cNvPr id="16" name="CasellaDiTesto 15">
            <a:extLst>
              <a:ext uri="{FF2B5EF4-FFF2-40B4-BE49-F238E27FC236}">
                <a16:creationId xmlns:a16="http://schemas.microsoft.com/office/drawing/2014/main" id="{946FE74F-3E22-4F98-A991-E202ABBD934A}"/>
              </a:ext>
            </a:extLst>
          </p:cNvPr>
          <p:cNvSpPr txBox="1"/>
          <p:nvPr/>
        </p:nvSpPr>
        <p:spPr>
          <a:xfrm>
            <a:off x="383178" y="5360778"/>
            <a:ext cx="5638799" cy="646331"/>
          </a:xfrm>
          <a:prstGeom prst="rect">
            <a:avLst/>
          </a:prstGeom>
          <a:noFill/>
        </p:spPr>
        <p:txBody>
          <a:bodyPr wrap="square" rtlCol="0">
            <a:spAutoFit/>
          </a:bodyPr>
          <a:lstStyle/>
          <a:p>
            <a:r>
              <a:rPr lang="it-IT" b="1" dirty="0"/>
              <a:t> </a:t>
            </a:r>
            <a:r>
              <a:rPr lang="it-IT" b="1" dirty="0">
                <a:highlight>
                  <a:srgbClr val="FFFF00"/>
                </a:highlight>
              </a:rPr>
              <a:t>Antenna </a:t>
            </a:r>
            <a:r>
              <a:rPr lang="it-IT" b="1" dirty="0">
                <a:highlight>
                  <a:srgbClr val="FFFF00"/>
                </a:highlight>
                <a:sym typeface="Symbol" panose="05050102010706020507" pitchFamily="18" charset="2"/>
              </a:rPr>
              <a:t> = 8m  </a:t>
            </a:r>
            <a:r>
              <a:rPr lang="it-IT" b="1" dirty="0">
                <a:sym typeface="Symbol" panose="05050102010706020507" pitchFamily="18" charset="2"/>
              </a:rPr>
              <a:t>; 1997  – 2003</a:t>
            </a:r>
            <a:endParaRPr lang="it-IT" b="1" dirty="0"/>
          </a:p>
          <a:p>
            <a:r>
              <a:rPr lang="it-IT" b="1" dirty="0"/>
              <a:t> Estende VLBI a 21.400 km ( apogeo)</a:t>
            </a:r>
          </a:p>
        </p:txBody>
      </p:sp>
    </p:spTree>
    <p:extLst>
      <p:ext uri="{BB962C8B-B14F-4D97-AF65-F5344CB8AC3E}">
        <p14:creationId xmlns:p14="http://schemas.microsoft.com/office/powerpoint/2010/main" val="3507493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C64D28-0275-47DA-9A20-5A60DD1C0631}"/>
              </a:ext>
            </a:extLst>
          </p:cNvPr>
          <p:cNvSpPr>
            <a:spLocks noGrp="1"/>
          </p:cNvSpPr>
          <p:nvPr>
            <p:ph type="ctrTitle"/>
          </p:nvPr>
        </p:nvSpPr>
        <p:spPr>
          <a:xfrm>
            <a:off x="1524000" y="2066081"/>
            <a:ext cx="9144000" cy="2725838"/>
          </a:xfrm>
        </p:spPr>
        <p:txBody>
          <a:bodyPr>
            <a:normAutofit/>
          </a:bodyPr>
          <a:lstStyle/>
          <a:p>
            <a:r>
              <a:rPr lang="it-IT" dirty="0"/>
              <a:t>COSA POSSIAMO VEDERE CON QUESTI ENORMI RADIOTELESCOPI ?</a:t>
            </a:r>
          </a:p>
        </p:txBody>
      </p:sp>
    </p:spTree>
    <p:extLst>
      <p:ext uri="{BB962C8B-B14F-4D97-AF65-F5344CB8AC3E}">
        <p14:creationId xmlns:p14="http://schemas.microsoft.com/office/powerpoint/2010/main" val="2337154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23592" y="330262"/>
            <a:ext cx="7506471" cy="1080120"/>
          </a:xfrm>
        </p:spPr>
        <p:txBody>
          <a:bodyPr>
            <a:normAutofit/>
          </a:bodyPr>
          <a:lstStyle/>
          <a:p>
            <a:r>
              <a:rPr lang="it-IT" sz="2800" dirty="0"/>
              <a:t>Radiazione emessa da un corpo </a:t>
            </a:r>
            <a:r>
              <a:rPr lang="it-IT" sz="2800" dirty="0">
                <a:solidFill>
                  <a:srgbClr val="FF0000"/>
                </a:solidFill>
              </a:rPr>
              <a:t>denso</a:t>
            </a:r>
            <a:r>
              <a:rPr lang="it-IT" sz="2800" dirty="0"/>
              <a:t> e caldo: caratteristiche generali</a:t>
            </a:r>
          </a:p>
        </p:txBody>
      </p:sp>
      <p:pic>
        <p:nvPicPr>
          <p:cNvPr id="44034" name="Picture 2"/>
          <p:cNvPicPr>
            <a:picLocks noChangeAspect="1" noChangeArrowheads="1"/>
          </p:cNvPicPr>
          <p:nvPr/>
        </p:nvPicPr>
        <p:blipFill>
          <a:blip r:embed="rId3" cstate="print"/>
          <a:srcRect/>
          <a:stretch>
            <a:fillRect/>
          </a:stretch>
        </p:blipFill>
        <p:spPr bwMode="auto">
          <a:xfrm>
            <a:off x="2976989" y="1460525"/>
            <a:ext cx="6157044" cy="4344739"/>
          </a:xfrm>
          <a:prstGeom prst="rect">
            <a:avLst/>
          </a:prstGeom>
          <a:noFill/>
          <a:ln w="9525">
            <a:noFill/>
            <a:miter lim="800000"/>
            <a:headEnd/>
            <a:tailEnd/>
          </a:ln>
        </p:spPr>
      </p:pic>
      <p:pic>
        <p:nvPicPr>
          <p:cNvPr id="44035" name="Picture 3"/>
          <p:cNvPicPr>
            <a:picLocks noChangeAspect="1" noChangeArrowheads="1"/>
          </p:cNvPicPr>
          <p:nvPr/>
        </p:nvPicPr>
        <p:blipFill>
          <a:blip r:embed="rId4" cstate="print"/>
          <a:srcRect/>
          <a:stretch>
            <a:fillRect/>
          </a:stretch>
        </p:blipFill>
        <p:spPr bwMode="auto">
          <a:xfrm>
            <a:off x="2423592" y="2132857"/>
            <a:ext cx="539750" cy="3400425"/>
          </a:xfrm>
          <a:prstGeom prst="rect">
            <a:avLst/>
          </a:prstGeom>
          <a:noFill/>
          <a:ln w="9525">
            <a:noFill/>
            <a:miter lim="800000"/>
            <a:headEnd/>
            <a:tailEnd/>
          </a:ln>
        </p:spPr>
      </p:pic>
      <p:pic>
        <p:nvPicPr>
          <p:cNvPr id="44036" name="Picture 4"/>
          <p:cNvPicPr>
            <a:picLocks noChangeAspect="1" noChangeArrowheads="1"/>
          </p:cNvPicPr>
          <p:nvPr/>
        </p:nvPicPr>
        <p:blipFill>
          <a:blip r:embed="rId5" cstate="print"/>
          <a:srcRect/>
          <a:stretch>
            <a:fillRect/>
          </a:stretch>
        </p:blipFill>
        <p:spPr bwMode="auto">
          <a:xfrm>
            <a:off x="2783632" y="2132857"/>
            <a:ext cx="107950" cy="3240087"/>
          </a:xfrm>
          <a:prstGeom prst="rect">
            <a:avLst/>
          </a:prstGeom>
          <a:noFill/>
          <a:ln w="9525">
            <a:noFill/>
            <a:miter lim="800000"/>
            <a:headEnd/>
            <a:tailEnd/>
          </a:ln>
        </p:spPr>
      </p:pic>
      <p:pic>
        <p:nvPicPr>
          <p:cNvPr id="44037" name="Picture 5"/>
          <p:cNvPicPr>
            <a:picLocks noChangeAspect="1" noChangeArrowheads="1"/>
          </p:cNvPicPr>
          <p:nvPr/>
        </p:nvPicPr>
        <p:blipFill>
          <a:blip r:embed="rId6" cstate="print"/>
          <a:srcRect/>
          <a:stretch>
            <a:fillRect/>
          </a:stretch>
        </p:blipFill>
        <p:spPr bwMode="auto">
          <a:xfrm>
            <a:off x="6023993" y="6165304"/>
            <a:ext cx="1800225" cy="107950"/>
          </a:xfrm>
          <a:prstGeom prst="rect">
            <a:avLst/>
          </a:prstGeom>
          <a:noFill/>
          <a:ln w="9525">
            <a:noFill/>
            <a:miter lim="800000"/>
            <a:headEnd/>
            <a:tailEnd/>
          </a:ln>
        </p:spPr>
      </p:pic>
      <p:pic>
        <p:nvPicPr>
          <p:cNvPr id="44038" name="Picture 6"/>
          <p:cNvPicPr>
            <a:picLocks noChangeAspect="1" noChangeArrowheads="1"/>
          </p:cNvPicPr>
          <p:nvPr/>
        </p:nvPicPr>
        <p:blipFill>
          <a:blip r:embed="rId7" cstate="print"/>
          <a:srcRect/>
          <a:stretch>
            <a:fillRect/>
          </a:stretch>
        </p:blipFill>
        <p:spPr bwMode="auto">
          <a:xfrm>
            <a:off x="4151784" y="5805264"/>
            <a:ext cx="1800200" cy="633038"/>
          </a:xfrm>
          <a:prstGeom prst="rect">
            <a:avLst/>
          </a:prstGeom>
          <a:noFill/>
          <a:ln w="9525">
            <a:noFill/>
            <a:miter lim="800000"/>
            <a:headEnd/>
            <a:tailEnd/>
          </a:ln>
        </p:spPr>
      </p:pic>
      <p:sp>
        <p:nvSpPr>
          <p:cNvPr id="44040" name="Rectangle 8"/>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44043" name="Rectangle 11"/>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44042" name="Picture 1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524001" y="0"/>
            <a:ext cx="295275" cy="190500"/>
          </a:xfrm>
          <a:prstGeom prst="rect">
            <a:avLst/>
          </a:prstGeom>
          <a:noFill/>
        </p:spPr>
      </p:pic>
      <p:sp>
        <p:nvSpPr>
          <p:cNvPr id="17" name="CasellaDiTesto 16"/>
          <p:cNvSpPr txBox="1"/>
          <p:nvPr/>
        </p:nvSpPr>
        <p:spPr>
          <a:xfrm>
            <a:off x="5663952" y="1844825"/>
            <a:ext cx="2232248" cy="461665"/>
          </a:xfrm>
          <a:prstGeom prst="rect">
            <a:avLst/>
          </a:prstGeom>
          <a:noFill/>
        </p:spPr>
        <p:txBody>
          <a:bodyPr wrap="square" rtlCol="0">
            <a:spAutoFit/>
          </a:bodyPr>
          <a:lstStyle/>
          <a:p>
            <a:r>
              <a:rPr lang="it-IT" sz="2400" b="1" dirty="0">
                <a:sym typeface="Symbol"/>
              </a:rPr>
              <a:t></a:t>
            </a:r>
            <a:r>
              <a:rPr lang="it-IT" sz="2400" b="1" baseline="-25000" dirty="0" err="1">
                <a:sym typeface="Symbol"/>
              </a:rPr>
              <a:t>max</a:t>
            </a:r>
            <a:r>
              <a:rPr lang="it-IT" sz="2400" b="1" dirty="0" err="1">
                <a:sym typeface="Symbol"/>
              </a:rPr>
              <a:t>T=</a:t>
            </a:r>
            <a:r>
              <a:rPr lang="it-IT" sz="2400" b="1" dirty="0">
                <a:sym typeface="Symbol"/>
              </a:rPr>
              <a:t> costante</a:t>
            </a:r>
            <a:endParaRPr lang="it-IT" sz="2400" b="1" dirty="0"/>
          </a:p>
        </p:txBody>
      </p:sp>
      <p:sp>
        <p:nvSpPr>
          <p:cNvPr id="44045" name="Rectangle 13"/>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44044" name="Picture 1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524001" y="0"/>
            <a:ext cx="295275" cy="190500"/>
          </a:xfrm>
          <a:prstGeom prst="rect">
            <a:avLst/>
          </a:prstGeom>
          <a:noFill/>
        </p:spPr>
      </p:pic>
      <p:sp>
        <p:nvSpPr>
          <p:cNvPr id="15" name="CasellaDiTesto 14"/>
          <p:cNvSpPr txBox="1"/>
          <p:nvPr/>
        </p:nvSpPr>
        <p:spPr>
          <a:xfrm>
            <a:off x="2999656" y="3284984"/>
            <a:ext cx="971600" cy="369332"/>
          </a:xfrm>
          <a:prstGeom prst="rect">
            <a:avLst/>
          </a:prstGeom>
          <a:noFill/>
        </p:spPr>
        <p:txBody>
          <a:bodyPr wrap="square" rtlCol="0">
            <a:spAutoFit/>
          </a:bodyPr>
          <a:lstStyle/>
          <a:p>
            <a:r>
              <a:rPr lang="it-IT" b="1" dirty="0"/>
              <a:t>J/(m</a:t>
            </a:r>
            <a:r>
              <a:rPr lang="it-IT" b="1" baseline="30000" dirty="0"/>
              <a:t>2</a:t>
            </a:r>
            <a:r>
              <a:rPr lang="it-IT" b="1" dirty="0"/>
              <a:t>s)</a:t>
            </a:r>
          </a:p>
        </p:txBody>
      </p:sp>
    </p:spTree>
    <p:extLst>
      <p:ext uri="{BB962C8B-B14F-4D97-AF65-F5344CB8AC3E}">
        <p14:creationId xmlns:p14="http://schemas.microsoft.com/office/powerpoint/2010/main" val="151470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59250" y="166328"/>
            <a:ext cx="9130669" cy="1196752"/>
          </a:xfrm>
        </p:spPr>
        <p:txBody>
          <a:bodyPr>
            <a:normAutofit fontScale="90000"/>
          </a:bodyPr>
          <a:lstStyle/>
          <a:p>
            <a:br>
              <a:rPr lang="it-IT" sz="3200" dirty="0"/>
            </a:br>
            <a:r>
              <a:rPr lang="it-IT" sz="3200" dirty="0"/>
              <a:t>Spettri emessi da alcuni corpi caldi:</a:t>
            </a:r>
            <a:r>
              <a:rPr lang="it-IT" sz="3200" dirty="0">
                <a:sym typeface="Symbol"/>
              </a:rPr>
              <a:t> </a:t>
            </a:r>
            <a:br>
              <a:rPr lang="it-IT" sz="3200" dirty="0">
                <a:sym typeface="Symbol"/>
              </a:rPr>
            </a:br>
            <a:r>
              <a:rPr lang="it-IT" sz="3200" dirty="0">
                <a:sym typeface="Symbol"/>
              </a:rPr>
              <a:t></a:t>
            </a:r>
            <a:r>
              <a:rPr lang="it-IT" sz="3200" baseline="-25000" dirty="0" err="1">
                <a:sym typeface="Symbol"/>
              </a:rPr>
              <a:t>max</a:t>
            </a:r>
            <a:r>
              <a:rPr lang="it-IT" sz="3200" baseline="-25000" dirty="0">
                <a:sym typeface="Symbol"/>
              </a:rPr>
              <a:t>  </a:t>
            </a:r>
            <a:r>
              <a:rPr lang="it-IT" sz="3200" dirty="0">
                <a:sym typeface="Symbol"/>
              </a:rPr>
              <a:t>=&gt;  T </a:t>
            </a:r>
            <a:br>
              <a:rPr lang="it-IT" sz="3200" dirty="0"/>
            </a:br>
            <a:endParaRPr lang="it-IT" sz="3200" dirty="0"/>
          </a:p>
        </p:txBody>
      </p:sp>
      <p:pic>
        <p:nvPicPr>
          <p:cNvPr id="46083" name="Picture 3"/>
          <p:cNvPicPr>
            <a:picLocks noChangeAspect="1" noChangeArrowheads="1"/>
          </p:cNvPicPr>
          <p:nvPr/>
        </p:nvPicPr>
        <p:blipFill>
          <a:blip r:embed="rId2" cstate="print"/>
          <a:srcRect/>
          <a:stretch>
            <a:fillRect/>
          </a:stretch>
        </p:blipFill>
        <p:spPr bwMode="auto">
          <a:xfrm>
            <a:off x="4246563" y="2135422"/>
            <a:ext cx="7183437" cy="2305050"/>
          </a:xfrm>
          <a:prstGeom prst="rect">
            <a:avLst/>
          </a:prstGeom>
          <a:noFill/>
          <a:ln w="9525">
            <a:noFill/>
            <a:miter lim="800000"/>
            <a:headEnd/>
            <a:tailEnd/>
          </a:ln>
        </p:spPr>
      </p:pic>
      <p:pic>
        <p:nvPicPr>
          <p:cNvPr id="46086" name="Picture 6"/>
          <p:cNvPicPr>
            <a:picLocks noChangeAspect="1" noChangeArrowheads="1"/>
          </p:cNvPicPr>
          <p:nvPr/>
        </p:nvPicPr>
        <p:blipFill>
          <a:blip r:embed="rId3" cstate="print"/>
          <a:srcRect/>
          <a:stretch>
            <a:fillRect/>
          </a:stretch>
        </p:blipFill>
        <p:spPr bwMode="auto">
          <a:xfrm>
            <a:off x="655320" y="1256232"/>
            <a:ext cx="6797040" cy="4708125"/>
          </a:xfrm>
          <a:prstGeom prst="rect">
            <a:avLst/>
          </a:prstGeom>
          <a:noFill/>
          <a:ln w="9525">
            <a:noFill/>
            <a:miter lim="800000"/>
            <a:headEnd/>
            <a:tailEnd/>
          </a:ln>
        </p:spPr>
      </p:pic>
      <p:pic>
        <p:nvPicPr>
          <p:cNvPr id="46088" name="Picture 8"/>
          <p:cNvPicPr>
            <a:picLocks noChangeAspect="1" noChangeArrowheads="1"/>
          </p:cNvPicPr>
          <p:nvPr/>
        </p:nvPicPr>
        <p:blipFill>
          <a:blip r:embed="rId4" cstate="print"/>
          <a:srcRect/>
          <a:stretch>
            <a:fillRect/>
          </a:stretch>
        </p:blipFill>
        <p:spPr bwMode="auto">
          <a:xfrm>
            <a:off x="3640852" y="1090133"/>
            <a:ext cx="8337788" cy="4989963"/>
          </a:xfrm>
          <a:prstGeom prst="rect">
            <a:avLst/>
          </a:prstGeom>
          <a:noFill/>
          <a:ln w="9525">
            <a:noFill/>
            <a:miter lim="800000"/>
            <a:headEnd/>
            <a:tailEnd/>
          </a:ln>
        </p:spPr>
      </p:pic>
      <p:pic>
        <p:nvPicPr>
          <p:cNvPr id="46087" name="Picture 7"/>
          <p:cNvPicPr>
            <a:picLocks noChangeAspect="1" noChangeArrowheads="1"/>
          </p:cNvPicPr>
          <p:nvPr/>
        </p:nvPicPr>
        <p:blipFill>
          <a:blip r:embed="rId5" cstate="print"/>
          <a:srcRect/>
          <a:stretch>
            <a:fillRect/>
          </a:stretch>
        </p:blipFill>
        <p:spPr bwMode="auto">
          <a:xfrm>
            <a:off x="1659251" y="907923"/>
            <a:ext cx="7957189" cy="5172173"/>
          </a:xfrm>
          <a:prstGeom prst="rect">
            <a:avLst/>
          </a:prstGeom>
          <a:noFill/>
          <a:ln w="9525">
            <a:noFill/>
            <a:miter lim="800000"/>
            <a:headEnd/>
            <a:tailEnd/>
          </a:ln>
        </p:spPr>
      </p:pic>
    </p:spTree>
    <p:extLst>
      <p:ext uri="{BB962C8B-B14F-4D97-AF65-F5344CB8AC3E}">
        <p14:creationId xmlns:p14="http://schemas.microsoft.com/office/powerpoint/2010/main" val="259801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Effect transition="in" filter="fade">
                                      <p:cBhvr>
                                        <p:cTn id="7" dur="500"/>
                                        <p:tgtEl>
                                          <p:spTgt spid="460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087"/>
                                        </p:tgtEl>
                                        <p:attrNameLst>
                                          <p:attrName>style.visibility</p:attrName>
                                        </p:attrNameLst>
                                      </p:cBhvr>
                                      <p:to>
                                        <p:strVal val="visible"/>
                                      </p:to>
                                    </p:set>
                                    <p:animEffect transition="in" filter="fade">
                                      <p:cBhvr>
                                        <p:cTn id="12" dur="500"/>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4E62D-2C99-4214-B5E1-6C5FA73CEEEA}"/>
              </a:ext>
            </a:extLst>
          </p:cNvPr>
          <p:cNvSpPr>
            <a:spLocks noGrp="1"/>
          </p:cNvSpPr>
          <p:nvPr>
            <p:ph type="title"/>
          </p:nvPr>
        </p:nvSpPr>
        <p:spPr>
          <a:xfrm>
            <a:off x="2639046" y="332658"/>
            <a:ext cx="7056784" cy="936104"/>
          </a:xfrm>
        </p:spPr>
        <p:txBody>
          <a:bodyPr/>
          <a:lstStyle/>
          <a:p>
            <a:pPr algn="ctr"/>
            <a:r>
              <a:rPr lang="it-IT" dirty="0"/>
              <a:t>Spettroscopia</a:t>
            </a:r>
          </a:p>
        </p:txBody>
      </p:sp>
      <p:pic>
        <p:nvPicPr>
          <p:cNvPr id="18" name="Immagine 17">
            <a:extLst>
              <a:ext uri="{FF2B5EF4-FFF2-40B4-BE49-F238E27FC236}">
                <a16:creationId xmlns:a16="http://schemas.microsoft.com/office/drawing/2014/main" id="{807A90D9-F931-4475-AF5D-70B897635049}"/>
              </a:ext>
            </a:extLst>
          </p:cNvPr>
          <p:cNvPicPr>
            <a:picLocks noChangeAspect="1"/>
          </p:cNvPicPr>
          <p:nvPr/>
        </p:nvPicPr>
        <p:blipFill>
          <a:blip r:embed="rId3"/>
          <a:stretch>
            <a:fillRect/>
          </a:stretch>
        </p:blipFill>
        <p:spPr>
          <a:xfrm>
            <a:off x="1058779" y="970726"/>
            <a:ext cx="10565380" cy="5713132"/>
          </a:xfrm>
          <a:prstGeom prst="rect">
            <a:avLst/>
          </a:prstGeom>
        </p:spPr>
      </p:pic>
      <p:sp>
        <p:nvSpPr>
          <p:cNvPr id="8" name="CasellaDiTesto 7">
            <a:extLst>
              <a:ext uri="{FF2B5EF4-FFF2-40B4-BE49-F238E27FC236}">
                <a16:creationId xmlns:a16="http://schemas.microsoft.com/office/drawing/2014/main" id="{8CB1309F-2A27-4362-8AE5-0465E4760E54}"/>
              </a:ext>
            </a:extLst>
          </p:cNvPr>
          <p:cNvSpPr txBox="1"/>
          <p:nvPr/>
        </p:nvSpPr>
        <p:spPr>
          <a:xfrm>
            <a:off x="2567608" y="1556792"/>
            <a:ext cx="1656184" cy="707886"/>
          </a:xfrm>
          <a:prstGeom prst="rect">
            <a:avLst/>
          </a:prstGeom>
          <a:noFill/>
        </p:spPr>
        <p:txBody>
          <a:bodyPr wrap="square" rtlCol="0">
            <a:spAutoFit/>
          </a:bodyPr>
          <a:lstStyle/>
          <a:p>
            <a:r>
              <a:rPr lang="it-IT" sz="2000" b="1" dirty="0">
                <a:solidFill>
                  <a:srgbClr val="FF0000"/>
                </a:solidFill>
              </a:rPr>
              <a:t>SOLIDI </a:t>
            </a:r>
            <a:br>
              <a:rPr lang="it-IT" sz="2000" b="1" dirty="0">
                <a:solidFill>
                  <a:srgbClr val="FF0000"/>
                </a:solidFill>
              </a:rPr>
            </a:br>
            <a:r>
              <a:rPr lang="it-IT" sz="2000" b="1" dirty="0">
                <a:solidFill>
                  <a:srgbClr val="FF0000"/>
                </a:solidFill>
              </a:rPr>
              <a:t>GAS DENSI</a:t>
            </a:r>
          </a:p>
        </p:txBody>
      </p:sp>
      <p:sp>
        <p:nvSpPr>
          <p:cNvPr id="19" name="CasellaDiTesto 18">
            <a:extLst>
              <a:ext uri="{FF2B5EF4-FFF2-40B4-BE49-F238E27FC236}">
                <a16:creationId xmlns:a16="http://schemas.microsoft.com/office/drawing/2014/main" id="{93659388-0CF5-4A25-850B-4855F733F062}"/>
              </a:ext>
            </a:extLst>
          </p:cNvPr>
          <p:cNvSpPr txBox="1"/>
          <p:nvPr/>
        </p:nvSpPr>
        <p:spPr>
          <a:xfrm>
            <a:off x="2855640" y="2636912"/>
            <a:ext cx="1584176" cy="707886"/>
          </a:xfrm>
          <a:prstGeom prst="rect">
            <a:avLst/>
          </a:prstGeom>
          <a:noFill/>
        </p:spPr>
        <p:txBody>
          <a:bodyPr wrap="square" rtlCol="0">
            <a:spAutoFit/>
          </a:bodyPr>
          <a:lstStyle/>
          <a:p>
            <a:r>
              <a:rPr lang="it-IT" sz="2000" b="1" dirty="0">
                <a:solidFill>
                  <a:srgbClr val="FF0000"/>
                </a:solidFill>
              </a:rPr>
              <a:t> GAS RAREFATTI</a:t>
            </a:r>
          </a:p>
        </p:txBody>
      </p:sp>
      <p:pic>
        <p:nvPicPr>
          <p:cNvPr id="5" name="Immagine 4" descr="Immagine che contiene screenshot&#10;&#10;Descrizione generata automaticamente">
            <a:hlinkClick r:id="rId4" action="ppaction://hlinksldjump"/>
            <a:extLst>
              <a:ext uri="{FF2B5EF4-FFF2-40B4-BE49-F238E27FC236}">
                <a16:creationId xmlns:a16="http://schemas.microsoft.com/office/drawing/2014/main" id="{0039BEFE-5384-4F43-9F10-ADBDD110B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221" y="5711686"/>
            <a:ext cx="700485" cy="651009"/>
          </a:xfrm>
          <a:prstGeom prst="rect">
            <a:avLst/>
          </a:prstGeom>
          <a:ln w="28575">
            <a:solidFill>
              <a:schemeClr val="tx1"/>
            </a:solidFill>
          </a:ln>
        </p:spPr>
      </p:pic>
      <p:sp>
        <p:nvSpPr>
          <p:cNvPr id="3" name="CasellaDiTesto 2">
            <a:extLst>
              <a:ext uri="{FF2B5EF4-FFF2-40B4-BE49-F238E27FC236}">
                <a16:creationId xmlns:a16="http://schemas.microsoft.com/office/drawing/2014/main" id="{ED3CD0B0-F4F2-422B-8CCC-77CD2B9F8178}"/>
              </a:ext>
            </a:extLst>
          </p:cNvPr>
          <p:cNvSpPr txBox="1"/>
          <p:nvPr/>
        </p:nvSpPr>
        <p:spPr>
          <a:xfrm>
            <a:off x="6766560" y="1701622"/>
            <a:ext cx="3870960" cy="400110"/>
          </a:xfrm>
          <a:prstGeom prst="rect">
            <a:avLst/>
          </a:prstGeom>
          <a:noFill/>
        </p:spPr>
        <p:txBody>
          <a:bodyPr wrap="square" rtlCol="0">
            <a:spAutoFit/>
          </a:bodyPr>
          <a:lstStyle/>
          <a:p>
            <a:r>
              <a:rPr lang="it-IT" sz="2000" b="1" dirty="0">
                <a:highlight>
                  <a:srgbClr val="FFFF00"/>
                </a:highlight>
              </a:rPr>
              <a:t>Temperatura =&gt; Massa delle stelle</a:t>
            </a:r>
          </a:p>
        </p:txBody>
      </p:sp>
      <p:sp>
        <p:nvSpPr>
          <p:cNvPr id="9" name="CasellaDiTesto 8">
            <a:extLst>
              <a:ext uri="{FF2B5EF4-FFF2-40B4-BE49-F238E27FC236}">
                <a16:creationId xmlns:a16="http://schemas.microsoft.com/office/drawing/2014/main" id="{63A09688-7477-4228-9777-7CBB954CBD90}"/>
              </a:ext>
            </a:extLst>
          </p:cNvPr>
          <p:cNvSpPr txBox="1"/>
          <p:nvPr/>
        </p:nvSpPr>
        <p:spPr>
          <a:xfrm>
            <a:off x="6644640" y="2914481"/>
            <a:ext cx="3870960" cy="707886"/>
          </a:xfrm>
          <a:prstGeom prst="rect">
            <a:avLst/>
          </a:prstGeom>
          <a:noFill/>
        </p:spPr>
        <p:txBody>
          <a:bodyPr wrap="square" rtlCol="0">
            <a:spAutoFit/>
          </a:bodyPr>
          <a:lstStyle/>
          <a:p>
            <a:r>
              <a:rPr lang="it-IT" sz="2000" b="1" dirty="0">
                <a:highlight>
                  <a:srgbClr val="FFFF00"/>
                </a:highlight>
              </a:rPr>
              <a:t>Composizione chimica delle stelle … e del mezzo interstellare</a:t>
            </a:r>
          </a:p>
        </p:txBody>
      </p:sp>
    </p:spTree>
    <p:extLst>
      <p:ext uri="{BB962C8B-B14F-4D97-AF65-F5344CB8AC3E}">
        <p14:creationId xmlns:p14="http://schemas.microsoft.com/office/powerpoint/2010/main" val="34584879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ECBA2-1656-424F-9AD8-82F916FDB599}"/>
              </a:ext>
            </a:extLst>
          </p:cNvPr>
          <p:cNvSpPr>
            <a:spLocks noGrp="1"/>
          </p:cNvSpPr>
          <p:nvPr>
            <p:ph type="title"/>
          </p:nvPr>
        </p:nvSpPr>
        <p:spPr>
          <a:xfrm>
            <a:off x="2392390" y="418135"/>
            <a:ext cx="7613074" cy="491876"/>
          </a:xfrm>
        </p:spPr>
        <p:txBody>
          <a:bodyPr>
            <a:normAutofit fontScale="90000"/>
          </a:bodyPr>
          <a:lstStyle/>
          <a:p>
            <a:pPr algn="ctr"/>
            <a:r>
              <a:rPr lang="it-IT" dirty="0"/>
              <a:t>INTERSTELLAR MEDIUM</a:t>
            </a:r>
          </a:p>
        </p:txBody>
      </p:sp>
      <p:sp>
        <p:nvSpPr>
          <p:cNvPr id="4" name="CasellaDiTesto 3">
            <a:extLst>
              <a:ext uri="{FF2B5EF4-FFF2-40B4-BE49-F238E27FC236}">
                <a16:creationId xmlns:a16="http://schemas.microsoft.com/office/drawing/2014/main" id="{B5754F23-BA2A-424B-B517-0F7698154183}"/>
              </a:ext>
            </a:extLst>
          </p:cNvPr>
          <p:cNvSpPr txBox="1"/>
          <p:nvPr/>
        </p:nvSpPr>
        <p:spPr>
          <a:xfrm>
            <a:off x="368446" y="1772643"/>
            <a:ext cx="4363596" cy="1754326"/>
          </a:xfrm>
          <a:prstGeom prst="rect">
            <a:avLst/>
          </a:prstGeom>
          <a:noFill/>
        </p:spPr>
        <p:txBody>
          <a:bodyPr wrap="square" rtlCol="0">
            <a:spAutoFit/>
          </a:bodyPr>
          <a:lstStyle/>
          <a:p>
            <a:r>
              <a:rPr lang="it-IT" dirty="0">
                <a:solidFill>
                  <a:srgbClr val="002060"/>
                </a:solidFill>
                <a:latin typeface="Abadi" panose="020B0604020202020204" pitchFamily="34" charset="0"/>
              </a:rPr>
              <a:t>Miscela rarefatta di :</a:t>
            </a:r>
          </a:p>
          <a:p>
            <a:pPr marL="342900" indent="-342900">
              <a:buFontTx/>
              <a:buAutoNum type="arabicParenR"/>
            </a:pPr>
            <a:r>
              <a:rPr lang="it-IT" dirty="0">
                <a:solidFill>
                  <a:srgbClr val="002060"/>
                </a:solidFill>
                <a:latin typeface="Abadi" panose="020B0604020202020204" pitchFamily="34" charset="0"/>
              </a:rPr>
              <a:t>Ioni</a:t>
            </a:r>
          </a:p>
          <a:p>
            <a:pPr marL="342900" indent="-342900">
              <a:buAutoNum type="arabicParenR"/>
            </a:pPr>
            <a:r>
              <a:rPr lang="it-IT" dirty="0">
                <a:solidFill>
                  <a:srgbClr val="002060"/>
                </a:solidFill>
                <a:latin typeface="Abadi" panose="020B0604020202020204" pitchFamily="34" charset="0"/>
              </a:rPr>
              <a:t>Atomi</a:t>
            </a:r>
          </a:p>
          <a:p>
            <a:pPr marL="342900" indent="-342900">
              <a:buAutoNum type="arabicParenR"/>
            </a:pPr>
            <a:r>
              <a:rPr lang="it-IT" dirty="0">
                <a:solidFill>
                  <a:srgbClr val="002060"/>
                </a:solidFill>
                <a:latin typeface="Abadi" panose="020B0604020202020204" pitchFamily="34" charset="0"/>
              </a:rPr>
              <a:t>Molecole</a:t>
            </a:r>
          </a:p>
          <a:p>
            <a:pPr marL="342900" indent="-342900">
              <a:buAutoNum type="arabicParenR"/>
            </a:pPr>
            <a:r>
              <a:rPr lang="it-IT" dirty="0">
                <a:solidFill>
                  <a:srgbClr val="002060"/>
                </a:solidFill>
                <a:latin typeface="Abadi" panose="020B0604020202020204" pitchFamily="34" charset="0"/>
              </a:rPr>
              <a:t>Grani di polvere </a:t>
            </a:r>
            <a:r>
              <a:rPr lang="it-IT" sz="1600" dirty="0">
                <a:solidFill>
                  <a:srgbClr val="002060"/>
                </a:solidFill>
                <a:latin typeface="Abadi" panose="020B0604020202020204" pitchFamily="34" charset="0"/>
              </a:rPr>
              <a:t>( silicati non volatili e composti carboniosi con r </a:t>
            </a:r>
            <a:r>
              <a:rPr lang="it-IT" sz="1600" dirty="0">
                <a:solidFill>
                  <a:srgbClr val="002060"/>
                </a:solidFill>
                <a:latin typeface="Abadi" panose="020B0604020202020204" pitchFamily="34" charset="0"/>
                <a:sym typeface="Symbol" panose="05050102010706020507" pitchFamily="18" charset="2"/>
              </a:rPr>
              <a:t> 0,1m</a:t>
            </a:r>
            <a:r>
              <a:rPr lang="it-IT" sz="1600" dirty="0">
                <a:solidFill>
                  <a:srgbClr val="002060"/>
                </a:solidFill>
                <a:latin typeface="Abadi" panose="020B0604020202020204" pitchFamily="34" charset="0"/>
              </a:rPr>
              <a:t> )</a:t>
            </a:r>
          </a:p>
        </p:txBody>
      </p:sp>
      <p:sp>
        <p:nvSpPr>
          <p:cNvPr id="5" name="CasellaDiTesto 4">
            <a:extLst>
              <a:ext uri="{FF2B5EF4-FFF2-40B4-BE49-F238E27FC236}">
                <a16:creationId xmlns:a16="http://schemas.microsoft.com/office/drawing/2014/main" id="{14AA5DC7-C81F-46E3-A62D-A78780672F6B}"/>
              </a:ext>
            </a:extLst>
          </p:cNvPr>
          <p:cNvSpPr txBox="1"/>
          <p:nvPr/>
        </p:nvSpPr>
        <p:spPr>
          <a:xfrm>
            <a:off x="1675582" y="2006229"/>
            <a:ext cx="357808" cy="923330"/>
          </a:xfrm>
          <a:prstGeom prst="rect">
            <a:avLst/>
          </a:prstGeom>
          <a:noFill/>
        </p:spPr>
        <p:txBody>
          <a:bodyPr wrap="square" rtlCol="0">
            <a:spAutoFit/>
          </a:bodyPr>
          <a:lstStyle/>
          <a:p>
            <a:r>
              <a:rPr lang="it-IT" sz="5400" dirty="0">
                <a:sym typeface="Symbol" panose="05050102010706020507" pitchFamily="18" charset="2"/>
              </a:rPr>
              <a:t></a:t>
            </a:r>
            <a:endParaRPr lang="it-IT" sz="5400" dirty="0"/>
          </a:p>
        </p:txBody>
      </p:sp>
      <p:sp>
        <p:nvSpPr>
          <p:cNvPr id="6" name="CasellaDiTesto 5">
            <a:extLst>
              <a:ext uri="{FF2B5EF4-FFF2-40B4-BE49-F238E27FC236}">
                <a16:creationId xmlns:a16="http://schemas.microsoft.com/office/drawing/2014/main" id="{4EA5CB65-A66D-4D67-A7D1-543126999129}"/>
              </a:ext>
            </a:extLst>
          </p:cNvPr>
          <p:cNvSpPr txBox="1"/>
          <p:nvPr/>
        </p:nvSpPr>
        <p:spPr>
          <a:xfrm>
            <a:off x="2087213" y="2319602"/>
            <a:ext cx="821634" cy="369332"/>
          </a:xfrm>
          <a:prstGeom prst="rect">
            <a:avLst/>
          </a:prstGeom>
          <a:noFill/>
        </p:spPr>
        <p:txBody>
          <a:bodyPr wrap="square" rtlCol="0">
            <a:spAutoFit/>
          </a:bodyPr>
          <a:lstStyle/>
          <a:p>
            <a:r>
              <a:rPr lang="it-IT" dirty="0">
                <a:solidFill>
                  <a:srgbClr val="FF0000"/>
                </a:solidFill>
                <a:latin typeface="Abadi" panose="020B0604020202020204" pitchFamily="34" charset="0"/>
              </a:rPr>
              <a:t>99 %</a:t>
            </a:r>
            <a:r>
              <a:rPr lang="it-IT" dirty="0">
                <a:solidFill>
                  <a:srgbClr val="002060"/>
                </a:solidFill>
                <a:latin typeface="Abadi" panose="020B0604020202020204" pitchFamily="34" charset="0"/>
              </a:rPr>
              <a:t> </a:t>
            </a:r>
          </a:p>
        </p:txBody>
      </p:sp>
      <p:sp>
        <p:nvSpPr>
          <p:cNvPr id="7" name="CasellaDiTesto 6">
            <a:extLst>
              <a:ext uri="{FF2B5EF4-FFF2-40B4-BE49-F238E27FC236}">
                <a16:creationId xmlns:a16="http://schemas.microsoft.com/office/drawing/2014/main" id="{D3944B2F-1EAE-4F6F-8E1F-860B2561DA88}"/>
              </a:ext>
            </a:extLst>
          </p:cNvPr>
          <p:cNvSpPr txBox="1"/>
          <p:nvPr/>
        </p:nvSpPr>
        <p:spPr>
          <a:xfrm>
            <a:off x="4057198" y="3126731"/>
            <a:ext cx="821634" cy="369332"/>
          </a:xfrm>
          <a:prstGeom prst="rect">
            <a:avLst/>
          </a:prstGeom>
          <a:noFill/>
        </p:spPr>
        <p:txBody>
          <a:bodyPr wrap="square" rtlCol="0">
            <a:spAutoFit/>
          </a:bodyPr>
          <a:lstStyle/>
          <a:p>
            <a:r>
              <a:rPr lang="it-IT" dirty="0">
                <a:solidFill>
                  <a:srgbClr val="FF0000"/>
                </a:solidFill>
                <a:latin typeface="Abadi" panose="020B0604020202020204" pitchFamily="34" charset="0"/>
              </a:rPr>
              <a:t>1 %</a:t>
            </a:r>
            <a:r>
              <a:rPr lang="it-IT" dirty="0">
                <a:solidFill>
                  <a:srgbClr val="002060"/>
                </a:solidFill>
                <a:latin typeface="Abadi" panose="020B0604020202020204" pitchFamily="34" charset="0"/>
              </a:rPr>
              <a:t> </a:t>
            </a:r>
          </a:p>
        </p:txBody>
      </p:sp>
      <p:sp>
        <p:nvSpPr>
          <p:cNvPr id="10" name="Rettangolo 9">
            <a:extLst>
              <a:ext uri="{FF2B5EF4-FFF2-40B4-BE49-F238E27FC236}">
                <a16:creationId xmlns:a16="http://schemas.microsoft.com/office/drawing/2014/main" id="{C42A0909-1791-4AB4-AE90-057A55B0582A}"/>
              </a:ext>
            </a:extLst>
          </p:cNvPr>
          <p:cNvSpPr/>
          <p:nvPr/>
        </p:nvSpPr>
        <p:spPr>
          <a:xfrm>
            <a:off x="4853928" y="4976870"/>
            <a:ext cx="6871073" cy="1138773"/>
          </a:xfrm>
          <a:prstGeom prst="rect">
            <a:avLst/>
          </a:prstGeom>
        </p:spPr>
        <p:txBody>
          <a:bodyPr wrap="square">
            <a:spAutoFit/>
          </a:bodyPr>
          <a:lstStyle/>
          <a:p>
            <a:pPr algn="just"/>
            <a:r>
              <a:rPr lang="it-IT" sz="1600" dirty="0"/>
              <a:t>Gli spettri radio ottenuti da </a:t>
            </a:r>
            <a:r>
              <a:rPr lang="it-IT" sz="2000" b="1" dirty="0">
                <a:solidFill>
                  <a:srgbClr val="FF0000"/>
                </a:solidFill>
              </a:rPr>
              <a:t>Alma</a:t>
            </a:r>
            <a:r>
              <a:rPr lang="it-IT" sz="1600" dirty="0"/>
              <a:t> descrivono la presenza di una grande quantità di </a:t>
            </a:r>
            <a:r>
              <a:rPr lang="it-IT" sz="1600" b="1" dirty="0">
                <a:solidFill>
                  <a:srgbClr val="FF0000"/>
                </a:solidFill>
              </a:rPr>
              <a:t>molecole</a:t>
            </a:r>
            <a:r>
              <a:rPr lang="it-IT" sz="1600" dirty="0"/>
              <a:t> (per la precisione </a:t>
            </a:r>
            <a:r>
              <a:rPr lang="it-IT" sz="1600" b="1" dirty="0">
                <a:solidFill>
                  <a:srgbClr val="FF0000"/>
                </a:solidFill>
              </a:rPr>
              <a:t>19</a:t>
            </a:r>
            <a:r>
              <a:rPr lang="it-IT" sz="1600" dirty="0"/>
              <a:t>) al centro della galassia </a:t>
            </a:r>
            <a:r>
              <a:rPr lang="it-IT" sz="1600" dirty="0" err="1"/>
              <a:t>Ngc</a:t>
            </a:r>
            <a:r>
              <a:rPr lang="it-IT" sz="1600" dirty="0"/>
              <a:t> 253. È la prima volta che una tale varietà di composti viene osservata in una regione al di fuori della Via Lattea   </a:t>
            </a:r>
            <a:r>
              <a:rPr lang="it-IT" sz="1600" b="1" dirty="0">
                <a:solidFill>
                  <a:srgbClr val="FF0000"/>
                </a:solidFill>
              </a:rPr>
              <a:t>(2010)</a:t>
            </a:r>
          </a:p>
        </p:txBody>
      </p:sp>
      <p:pic>
        <p:nvPicPr>
          <p:cNvPr id="12" name="Immagine 11">
            <a:extLst>
              <a:ext uri="{FF2B5EF4-FFF2-40B4-BE49-F238E27FC236}">
                <a16:creationId xmlns:a16="http://schemas.microsoft.com/office/drawing/2014/main" id="{6A8EF408-D431-4089-BBA6-F6CBADD1D0B7}"/>
              </a:ext>
            </a:extLst>
          </p:cNvPr>
          <p:cNvPicPr>
            <a:picLocks noChangeAspect="1"/>
          </p:cNvPicPr>
          <p:nvPr/>
        </p:nvPicPr>
        <p:blipFill>
          <a:blip r:embed="rId2"/>
          <a:stretch>
            <a:fillRect/>
          </a:stretch>
        </p:blipFill>
        <p:spPr>
          <a:xfrm>
            <a:off x="9700383" y="242939"/>
            <a:ext cx="2144834" cy="1387078"/>
          </a:xfrm>
          <a:prstGeom prst="rect">
            <a:avLst/>
          </a:prstGeom>
        </p:spPr>
      </p:pic>
      <p:pic>
        <p:nvPicPr>
          <p:cNvPr id="11" name="Immagine 10">
            <a:extLst>
              <a:ext uri="{FF2B5EF4-FFF2-40B4-BE49-F238E27FC236}">
                <a16:creationId xmlns:a16="http://schemas.microsoft.com/office/drawing/2014/main" id="{94759331-F674-409B-8680-AA5B7E909F9E}"/>
              </a:ext>
            </a:extLst>
          </p:cNvPr>
          <p:cNvPicPr>
            <a:picLocks noChangeAspect="1"/>
          </p:cNvPicPr>
          <p:nvPr/>
        </p:nvPicPr>
        <p:blipFill>
          <a:blip r:embed="rId3"/>
          <a:stretch>
            <a:fillRect/>
          </a:stretch>
        </p:blipFill>
        <p:spPr>
          <a:xfrm>
            <a:off x="4853928" y="1049838"/>
            <a:ext cx="6871073" cy="3787205"/>
          </a:xfrm>
          <a:prstGeom prst="rect">
            <a:avLst/>
          </a:prstGeom>
        </p:spPr>
      </p:pic>
      <p:sp>
        <p:nvSpPr>
          <p:cNvPr id="13" name="CasellaDiTesto 12">
            <a:extLst>
              <a:ext uri="{FF2B5EF4-FFF2-40B4-BE49-F238E27FC236}">
                <a16:creationId xmlns:a16="http://schemas.microsoft.com/office/drawing/2014/main" id="{FD3242A6-6518-40BF-BDC2-76A18800F618}"/>
              </a:ext>
            </a:extLst>
          </p:cNvPr>
          <p:cNvSpPr txBox="1"/>
          <p:nvPr/>
        </p:nvSpPr>
        <p:spPr>
          <a:xfrm>
            <a:off x="385904" y="3526969"/>
            <a:ext cx="4224252" cy="3139321"/>
          </a:xfrm>
          <a:prstGeom prst="rect">
            <a:avLst/>
          </a:prstGeom>
          <a:noFill/>
        </p:spPr>
        <p:txBody>
          <a:bodyPr wrap="square" rtlCol="0">
            <a:spAutoFit/>
          </a:bodyPr>
          <a:lstStyle/>
          <a:p>
            <a:r>
              <a:rPr lang="it-IT" dirty="0">
                <a:solidFill>
                  <a:srgbClr val="FF0000"/>
                </a:solidFill>
                <a:latin typeface="Abadi" panose="020B0604020202020204" pitchFamily="34" charset="0"/>
              </a:rPr>
              <a:t>1940</a:t>
            </a:r>
            <a:r>
              <a:rPr lang="it-IT" dirty="0">
                <a:solidFill>
                  <a:srgbClr val="002060"/>
                </a:solidFill>
                <a:latin typeface="Abadi" panose="020B0604020202020204" pitchFamily="34" charset="0"/>
              </a:rPr>
              <a:t> : prima evidenza sperimentale di molecole nel gas (CN)</a:t>
            </a:r>
          </a:p>
          <a:p>
            <a:r>
              <a:rPr lang="it-IT" dirty="0">
                <a:solidFill>
                  <a:srgbClr val="FF0000"/>
                </a:solidFill>
                <a:latin typeface="Abadi" panose="020B0604020202020204" pitchFamily="34" charset="0"/>
              </a:rPr>
              <a:t>1968</a:t>
            </a:r>
            <a:r>
              <a:rPr lang="it-IT" dirty="0">
                <a:solidFill>
                  <a:srgbClr val="002060"/>
                </a:solidFill>
                <a:latin typeface="Abadi" panose="020B0604020202020204" pitchFamily="34" charset="0"/>
              </a:rPr>
              <a:t> : NH</a:t>
            </a:r>
            <a:r>
              <a:rPr lang="it-IT" baseline="-25000" dirty="0">
                <a:solidFill>
                  <a:srgbClr val="002060"/>
                </a:solidFill>
                <a:latin typeface="Abadi" panose="020B0604020202020204" pitchFamily="34" charset="0"/>
              </a:rPr>
              <a:t>3</a:t>
            </a:r>
            <a:r>
              <a:rPr lang="it-IT" dirty="0">
                <a:solidFill>
                  <a:srgbClr val="002060"/>
                </a:solidFill>
                <a:latin typeface="Abadi" panose="020B0604020202020204" pitchFamily="34" charset="0"/>
              </a:rPr>
              <a:t> ; H</a:t>
            </a:r>
            <a:r>
              <a:rPr lang="it-IT" baseline="-25000" dirty="0">
                <a:solidFill>
                  <a:srgbClr val="002060"/>
                </a:solidFill>
                <a:latin typeface="Abadi" panose="020B0604020202020204" pitchFamily="34" charset="0"/>
              </a:rPr>
              <a:t>2</a:t>
            </a:r>
            <a:r>
              <a:rPr lang="it-IT" dirty="0">
                <a:solidFill>
                  <a:srgbClr val="002060"/>
                </a:solidFill>
                <a:latin typeface="Abadi" panose="020B0604020202020204" pitchFamily="34" charset="0"/>
              </a:rPr>
              <a:t>0 ; </a:t>
            </a:r>
          </a:p>
          <a:p>
            <a:r>
              <a:rPr lang="it-IT" dirty="0">
                <a:solidFill>
                  <a:srgbClr val="FF0000"/>
                </a:solidFill>
                <a:latin typeface="Abadi" panose="020B0604020202020204" pitchFamily="34" charset="0"/>
              </a:rPr>
              <a:t>1969</a:t>
            </a:r>
            <a:r>
              <a:rPr lang="it-IT" dirty="0">
                <a:solidFill>
                  <a:srgbClr val="002060"/>
                </a:solidFill>
                <a:latin typeface="Abadi" panose="020B0604020202020204" pitchFamily="34" charset="0"/>
              </a:rPr>
              <a:t> : prima molecola organica H</a:t>
            </a:r>
            <a:r>
              <a:rPr lang="it-IT" baseline="-25000" dirty="0">
                <a:solidFill>
                  <a:srgbClr val="002060"/>
                </a:solidFill>
                <a:latin typeface="Abadi" panose="020B0604020202020204" pitchFamily="34" charset="0"/>
              </a:rPr>
              <a:t>2</a:t>
            </a:r>
            <a:r>
              <a:rPr lang="it-IT" dirty="0">
                <a:solidFill>
                  <a:srgbClr val="002060"/>
                </a:solidFill>
                <a:latin typeface="Abadi" panose="020B0604020202020204" pitchFamily="34" charset="0"/>
              </a:rPr>
              <a:t>CO – formaldeide</a:t>
            </a:r>
          </a:p>
          <a:p>
            <a:r>
              <a:rPr lang="it-IT" dirty="0">
                <a:solidFill>
                  <a:srgbClr val="FF0000"/>
                </a:solidFill>
                <a:latin typeface="Abadi" panose="020B0604020202020204" pitchFamily="34" charset="0"/>
              </a:rPr>
              <a:t>Oggi </a:t>
            </a:r>
            <a:r>
              <a:rPr lang="it-IT" dirty="0">
                <a:solidFill>
                  <a:srgbClr val="002060"/>
                </a:solidFill>
                <a:latin typeface="Abadi" panose="020B0604020202020204" pitchFamily="34" charset="0"/>
              </a:rPr>
              <a:t>: </a:t>
            </a:r>
            <a:r>
              <a:rPr lang="it-IT" dirty="0">
                <a:solidFill>
                  <a:srgbClr val="002060"/>
                </a:solidFill>
                <a:latin typeface="Abadi" panose="020B0604020202020204" pitchFamily="34" charset="0"/>
                <a:sym typeface="Symbol" panose="05050102010706020507" pitchFamily="18" charset="2"/>
              </a:rPr>
              <a:t> 200 molecole di cui 70 con più di 6 / 7 atomi</a:t>
            </a:r>
          </a:p>
          <a:p>
            <a:pPr algn="just"/>
            <a:r>
              <a:rPr lang="it-IT" dirty="0">
                <a:solidFill>
                  <a:srgbClr val="002060"/>
                </a:solidFill>
                <a:highlight>
                  <a:srgbClr val="FFFF00"/>
                </a:highlight>
                <a:latin typeface="Abadi" panose="020B0604020202020204" pitchFamily="34" charset="0"/>
                <a:sym typeface="Symbol" panose="05050102010706020507" pitchFamily="18" charset="2"/>
              </a:rPr>
              <a:t>Le molecole organiche più o meno complesse sono presenti e diffuse nell’Universo e quindi non sono una prerogativa unica del nostro pianeta.</a:t>
            </a:r>
            <a:endParaRPr lang="it-IT" dirty="0">
              <a:solidFill>
                <a:srgbClr val="002060"/>
              </a:solidFill>
              <a:highlight>
                <a:srgbClr val="FFFF00"/>
              </a:highlight>
              <a:latin typeface="Abadi" panose="020B0604020202020204" pitchFamily="34" charset="0"/>
            </a:endParaRPr>
          </a:p>
        </p:txBody>
      </p:sp>
    </p:spTree>
    <p:extLst>
      <p:ext uri="{BB962C8B-B14F-4D97-AF65-F5344CB8AC3E}">
        <p14:creationId xmlns:p14="http://schemas.microsoft.com/office/powerpoint/2010/main" val="746892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a:extLst>
              <a:ext uri="{FF2B5EF4-FFF2-40B4-BE49-F238E27FC236}">
                <a16:creationId xmlns:a16="http://schemas.microsoft.com/office/drawing/2014/main" id="{02B821B2-8564-4BA0-9332-5C13B0FEBC26}"/>
              </a:ext>
            </a:extLst>
          </p:cNvPr>
          <p:cNvSpPr>
            <a:spLocks noGrp="1"/>
          </p:cNvSpPr>
          <p:nvPr>
            <p:ph type="title"/>
          </p:nvPr>
        </p:nvSpPr>
        <p:spPr>
          <a:xfrm>
            <a:off x="2391507" y="365126"/>
            <a:ext cx="7554351" cy="767674"/>
          </a:xfrm>
        </p:spPr>
        <p:txBody>
          <a:bodyPr/>
          <a:lstStyle/>
          <a:p>
            <a:pPr algn="ctr" eaLnBrk="1" hangingPunct="1"/>
            <a:r>
              <a:rPr lang="it-IT" altLang="it-IT" dirty="0"/>
              <a:t>UNA GRANDE FAMIGLIA</a:t>
            </a:r>
          </a:p>
        </p:txBody>
      </p:sp>
      <p:pic>
        <p:nvPicPr>
          <p:cNvPr id="4" name="Immagine 3">
            <a:extLst>
              <a:ext uri="{FF2B5EF4-FFF2-40B4-BE49-F238E27FC236}">
                <a16:creationId xmlns:a16="http://schemas.microsoft.com/office/drawing/2014/main" id="{B929951A-F4AA-4D5F-9658-131C210705AA}"/>
              </a:ext>
            </a:extLst>
          </p:cNvPr>
          <p:cNvPicPr>
            <a:picLocks noChangeAspect="1"/>
          </p:cNvPicPr>
          <p:nvPr/>
        </p:nvPicPr>
        <p:blipFill>
          <a:blip r:embed="rId3"/>
          <a:stretch>
            <a:fillRect/>
          </a:stretch>
        </p:blipFill>
        <p:spPr>
          <a:xfrm>
            <a:off x="1363319" y="1482724"/>
            <a:ext cx="9610725" cy="5010150"/>
          </a:xfrm>
          <a:prstGeom prst="rect">
            <a:avLst/>
          </a:prstGeom>
        </p:spPr>
      </p:pic>
      <p:sp>
        <p:nvSpPr>
          <p:cNvPr id="7" name="Rettangolo 6">
            <a:extLst>
              <a:ext uri="{FF2B5EF4-FFF2-40B4-BE49-F238E27FC236}">
                <a16:creationId xmlns:a16="http://schemas.microsoft.com/office/drawing/2014/main" id="{852770BB-A514-4E12-9A39-CA97B339E8C1}"/>
              </a:ext>
            </a:extLst>
          </p:cNvPr>
          <p:cNvSpPr/>
          <p:nvPr/>
        </p:nvSpPr>
        <p:spPr>
          <a:xfrm>
            <a:off x="1363320" y="5052110"/>
            <a:ext cx="4080876" cy="1440764"/>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E6E71792-9603-41FA-AFC7-6215596EA18E}"/>
              </a:ext>
            </a:extLst>
          </p:cNvPr>
          <p:cNvSpPr txBox="1"/>
          <p:nvPr/>
        </p:nvSpPr>
        <p:spPr>
          <a:xfrm>
            <a:off x="5543917" y="5052110"/>
            <a:ext cx="1579456" cy="646331"/>
          </a:xfrm>
          <a:prstGeom prst="rect">
            <a:avLst/>
          </a:prstGeom>
          <a:solidFill>
            <a:srgbClr val="FFFF00"/>
          </a:solidFill>
        </p:spPr>
        <p:txBody>
          <a:bodyPr wrap="square" rtlCol="0">
            <a:spAutoFit/>
          </a:bodyPr>
          <a:lstStyle/>
          <a:p>
            <a:r>
              <a:rPr lang="it-IT" dirty="0"/>
              <a:t>MICRO ONDE</a:t>
            </a:r>
          </a:p>
          <a:p>
            <a:r>
              <a:rPr lang="it-IT" dirty="0"/>
              <a:t>1mm – 10 cm</a:t>
            </a:r>
          </a:p>
        </p:txBody>
      </p:sp>
      <p:sp>
        <p:nvSpPr>
          <p:cNvPr id="9" name="Rettangolo 8">
            <a:extLst>
              <a:ext uri="{FF2B5EF4-FFF2-40B4-BE49-F238E27FC236}">
                <a16:creationId xmlns:a16="http://schemas.microsoft.com/office/drawing/2014/main" id="{712C39AD-ACC7-42AE-A2D6-B2818E1AC335}"/>
              </a:ext>
            </a:extLst>
          </p:cNvPr>
          <p:cNvSpPr/>
          <p:nvPr/>
        </p:nvSpPr>
        <p:spPr>
          <a:xfrm>
            <a:off x="5543917" y="1805890"/>
            <a:ext cx="3620085" cy="1200329"/>
          </a:xfrm>
          <a:prstGeom prst="rect">
            <a:avLst/>
          </a:prstGeom>
          <a:solidFill>
            <a:srgbClr val="FFFF00"/>
          </a:solidFill>
        </p:spPr>
        <p:txBody>
          <a:bodyPr wrap="square">
            <a:spAutoFit/>
          </a:bodyPr>
          <a:lstStyle/>
          <a:p>
            <a:r>
              <a:rPr lang="it-IT" b="1" dirty="0"/>
              <a:t>Il 5G usa tre </a:t>
            </a:r>
            <a:r>
              <a:rPr lang="it-IT" b="1" dirty="0">
                <a:hlinkClick r:id="rId4"/>
              </a:rPr>
              <a:t>fasce di frequenze</a:t>
            </a:r>
            <a:r>
              <a:rPr lang="it-IT" dirty="0"/>
              <a:t> </a:t>
            </a:r>
          </a:p>
          <a:p>
            <a:r>
              <a:rPr lang="it-IT" dirty="0"/>
              <a:t>694-790 </a:t>
            </a:r>
            <a:r>
              <a:rPr lang="it-IT" dirty="0" err="1"/>
              <a:t>Mhz</a:t>
            </a:r>
            <a:r>
              <a:rPr lang="it-IT" dirty="0"/>
              <a:t>, </a:t>
            </a:r>
          </a:p>
          <a:p>
            <a:r>
              <a:rPr lang="it-IT" dirty="0"/>
              <a:t>3,6-3,8 GHz </a:t>
            </a:r>
          </a:p>
          <a:p>
            <a:r>
              <a:rPr lang="it-IT" dirty="0"/>
              <a:t>26,5-27,5 GHz.</a:t>
            </a:r>
          </a:p>
        </p:txBody>
      </p:sp>
      <p:cxnSp>
        <p:nvCxnSpPr>
          <p:cNvPr id="11" name="Connettore 2 10">
            <a:extLst>
              <a:ext uri="{FF2B5EF4-FFF2-40B4-BE49-F238E27FC236}">
                <a16:creationId xmlns:a16="http://schemas.microsoft.com/office/drawing/2014/main" id="{FE467CB1-3828-462B-826C-2F403FE56ECF}"/>
              </a:ext>
            </a:extLst>
          </p:cNvPr>
          <p:cNvCxnSpPr/>
          <p:nvPr/>
        </p:nvCxnSpPr>
        <p:spPr>
          <a:xfrm flipH="1">
            <a:off x="4064000" y="3006219"/>
            <a:ext cx="1479917" cy="2226181"/>
          </a:xfrm>
          <a:prstGeom prst="straightConnector1">
            <a:avLst/>
          </a:prstGeom>
          <a:ln w="34925" cmpd="sng">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F00BA219-274E-4EB6-885D-1CF198107EF4}"/>
              </a:ext>
            </a:extLst>
          </p:cNvPr>
          <p:cNvCxnSpPr>
            <a:cxnSpLocks/>
          </p:cNvCxnSpPr>
          <p:nvPr/>
        </p:nvCxnSpPr>
        <p:spPr>
          <a:xfrm flipH="1">
            <a:off x="3908372" y="3006219"/>
            <a:ext cx="1899761" cy="2835781"/>
          </a:xfrm>
          <a:prstGeom prst="straightConnector1">
            <a:avLst/>
          </a:prstGeom>
          <a:ln w="34925" cmpd="sng">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667157-23DE-422E-A5D2-4D47482525C5}"/>
              </a:ext>
            </a:extLst>
          </p:cNvPr>
          <p:cNvSpPr>
            <a:spLocks noGrp="1"/>
          </p:cNvSpPr>
          <p:nvPr>
            <p:ph type="title"/>
          </p:nvPr>
        </p:nvSpPr>
        <p:spPr>
          <a:xfrm>
            <a:off x="2432147" y="497648"/>
            <a:ext cx="7613074" cy="814317"/>
          </a:xfrm>
        </p:spPr>
        <p:txBody>
          <a:bodyPr>
            <a:normAutofit/>
          </a:bodyPr>
          <a:lstStyle/>
          <a:p>
            <a:pPr algn="ctr"/>
            <a:r>
              <a:rPr lang="it-IT" sz="2400" dirty="0"/>
              <a:t>ASTROCHIMICA – ASTROBIOLOGIA</a:t>
            </a:r>
            <a:br>
              <a:rPr lang="it-IT" sz="2400" dirty="0"/>
            </a:br>
            <a:r>
              <a:rPr lang="it-IT" sz="2400" dirty="0"/>
              <a:t>SPETTROSCOPIA - RADIOASTRONOMIA</a:t>
            </a:r>
          </a:p>
        </p:txBody>
      </p:sp>
      <p:sp>
        <p:nvSpPr>
          <p:cNvPr id="3" name="Segnaposto contenuto 2">
            <a:extLst>
              <a:ext uri="{FF2B5EF4-FFF2-40B4-BE49-F238E27FC236}">
                <a16:creationId xmlns:a16="http://schemas.microsoft.com/office/drawing/2014/main" id="{956296D7-92E5-4381-8B0E-BADF7479906D}"/>
              </a:ext>
            </a:extLst>
          </p:cNvPr>
          <p:cNvSpPr>
            <a:spLocks noGrp="1"/>
          </p:cNvSpPr>
          <p:nvPr>
            <p:ph idx="1"/>
          </p:nvPr>
        </p:nvSpPr>
        <p:spPr>
          <a:xfrm>
            <a:off x="361752" y="1853240"/>
            <a:ext cx="3723861" cy="3499809"/>
          </a:xfrm>
        </p:spPr>
        <p:txBody>
          <a:bodyPr>
            <a:noAutofit/>
          </a:bodyPr>
          <a:lstStyle/>
          <a:p>
            <a:pPr algn="just"/>
            <a:r>
              <a:rPr lang="it-IT" sz="2000" dirty="0"/>
              <a:t>Come si sono potute formare queste molecole così complesse in un ambiente tanto freddo e rarefatto ? </a:t>
            </a:r>
          </a:p>
          <a:p>
            <a:pPr marL="0" indent="0" algn="just">
              <a:buNone/>
            </a:pPr>
            <a:r>
              <a:rPr lang="it-IT" sz="2000" dirty="0"/>
              <a:t>   d = 1-10</a:t>
            </a:r>
            <a:r>
              <a:rPr lang="it-IT" sz="2000" baseline="30000" dirty="0"/>
              <a:t>7</a:t>
            </a:r>
            <a:r>
              <a:rPr lang="it-IT" sz="2000" dirty="0"/>
              <a:t> part/cm</a:t>
            </a:r>
            <a:r>
              <a:rPr lang="it-IT" sz="2000" baseline="30000" dirty="0"/>
              <a:t>3</a:t>
            </a:r>
            <a:r>
              <a:rPr lang="it-IT" sz="2000" dirty="0"/>
              <a:t> vs 10</a:t>
            </a:r>
            <a:r>
              <a:rPr lang="it-IT" sz="2000" baseline="30000" dirty="0"/>
              <a:t>19 </a:t>
            </a:r>
            <a:r>
              <a:rPr lang="it-IT" sz="2000" dirty="0"/>
              <a:t>(aria)</a:t>
            </a:r>
          </a:p>
          <a:p>
            <a:pPr marL="0" indent="0" algn="just">
              <a:buNone/>
            </a:pPr>
            <a:r>
              <a:rPr lang="it-IT" sz="2000" dirty="0"/>
              <a:t>    T = 10 – 100 K vs 250-300 </a:t>
            </a:r>
          </a:p>
          <a:p>
            <a:pPr algn="just"/>
            <a:r>
              <a:rPr lang="it-IT" sz="2000" dirty="0"/>
              <a:t>Qual è il legame tra queste molecole e quelle presenti sulla terra?</a:t>
            </a:r>
          </a:p>
        </p:txBody>
      </p:sp>
      <p:pic>
        <p:nvPicPr>
          <p:cNvPr id="5" name="Immagine 4" descr="Immagine che contiene interni, tavolo, sedendo, torta&#10;&#10;Descrizione generata automaticamente">
            <a:extLst>
              <a:ext uri="{FF2B5EF4-FFF2-40B4-BE49-F238E27FC236}">
                <a16:creationId xmlns:a16="http://schemas.microsoft.com/office/drawing/2014/main" id="{B52D13E5-2C9E-47B9-8FB4-86763F9D4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5249" y="1873109"/>
            <a:ext cx="2319132" cy="2611636"/>
          </a:xfrm>
          <a:prstGeom prst="rect">
            <a:avLst/>
          </a:prstGeom>
          <a:ln w="28575">
            <a:solidFill>
              <a:srgbClr val="002060"/>
            </a:solidFill>
          </a:ln>
        </p:spPr>
      </p:pic>
      <p:sp>
        <p:nvSpPr>
          <p:cNvPr id="6" name="CasellaDiTesto 5">
            <a:extLst>
              <a:ext uri="{FF2B5EF4-FFF2-40B4-BE49-F238E27FC236}">
                <a16:creationId xmlns:a16="http://schemas.microsoft.com/office/drawing/2014/main" id="{D6ADE2EB-AE9B-4EA9-BBB8-5ACFF147480D}"/>
              </a:ext>
            </a:extLst>
          </p:cNvPr>
          <p:cNvSpPr txBox="1"/>
          <p:nvPr/>
        </p:nvSpPr>
        <p:spPr>
          <a:xfrm>
            <a:off x="4085613" y="4642929"/>
            <a:ext cx="3723861" cy="646331"/>
          </a:xfrm>
          <a:prstGeom prst="rect">
            <a:avLst/>
          </a:prstGeom>
          <a:noFill/>
        </p:spPr>
        <p:txBody>
          <a:bodyPr wrap="square" rtlCol="0">
            <a:spAutoFit/>
          </a:bodyPr>
          <a:lstStyle/>
          <a:p>
            <a:r>
              <a:rPr lang="it-IT" dirty="0">
                <a:solidFill>
                  <a:schemeClr val="accent1">
                    <a:lumMod val="50000"/>
                  </a:schemeClr>
                </a:solidFill>
              </a:rPr>
              <a:t>1969 :   Meteorite di </a:t>
            </a:r>
            <a:r>
              <a:rPr lang="it-IT" dirty="0" err="1">
                <a:solidFill>
                  <a:schemeClr val="accent1">
                    <a:lumMod val="50000"/>
                  </a:schemeClr>
                </a:solidFill>
              </a:rPr>
              <a:t>Murchinson</a:t>
            </a:r>
            <a:endParaRPr lang="it-IT" dirty="0">
              <a:solidFill>
                <a:schemeClr val="accent1">
                  <a:lumMod val="50000"/>
                </a:schemeClr>
              </a:solidFill>
            </a:endParaRPr>
          </a:p>
          <a:p>
            <a:r>
              <a:rPr lang="it-IT" dirty="0">
                <a:solidFill>
                  <a:schemeClr val="accent1">
                    <a:lumMod val="50000"/>
                  </a:schemeClr>
                </a:solidFill>
              </a:rPr>
              <a:t>80 aminoacidi    ( 21 sulla Terra)</a:t>
            </a:r>
          </a:p>
        </p:txBody>
      </p:sp>
      <p:pic>
        <p:nvPicPr>
          <p:cNvPr id="5122" name="Picture 2" descr="Risultato immagini per Rosetta">
            <a:extLst>
              <a:ext uri="{FF2B5EF4-FFF2-40B4-BE49-F238E27FC236}">
                <a16:creationId xmlns:a16="http://schemas.microsoft.com/office/drawing/2014/main" id="{2FE16DD9-89B8-4406-9F26-077BED7A8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474" y="2016363"/>
            <a:ext cx="3498812" cy="2349567"/>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0A79F9D8-19E1-457A-BD9E-B4A3D78D5BF7}"/>
              </a:ext>
            </a:extLst>
          </p:cNvPr>
          <p:cNvSpPr txBox="1"/>
          <p:nvPr/>
        </p:nvSpPr>
        <p:spPr>
          <a:xfrm>
            <a:off x="7552596" y="4577816"/>
            <a:ext cx="4277652" cy="923330"/>
          </a:xfrm>
          <a:prstGeom prst="rect">
            <a:avLst/>
          </a:prstGeom>
          <a:noFill/>
        </p:spPr>
        <p:txBody>
          <a:bodyPr wrap="square" rtlCol="0">
            <a:spAutoFit/>
          </a:bodyPr>
          <a:lstStyle/>
          <a:p>
            <a:r>
              <a:rPr lang="it-IT" dirty="0">
                <a:solidFill>
                  <a:schemeClr val="accent1">
                    <a:lumMod val="50000"/>
                  </a:schemeClr>
                </a:solidFill>
              </a:rPr>
              <a:t>2016 : Missione Rosetta </a:t>
            </a:r>
          </a:p>
          <a:p>
            <a:r>
              <a:rPr lang="it-IT" dirty="0">
                <a:solidFill>
                  <a:schemeClr val="accent1">
                    <a:lumMod val="50000"/>
                  </a:schemeClr>
                </a:solidFill>
              </a:rPr>
              <a:t>Sulla cometa aminoacidi e P </a:t>
            </a:r>
          </a:p>
          <a:p>
            <a:r>
              <a:rPr lang="it-IT" dirty="0">
                <a:solidFill>
                  <a:schemeClr val="accent1">
                    <a:lumMod val="50000"/>
                  </a:schemeClr>
                </a:solidFill>
              </a:rPr>
              <a:t>Altro elemento fondamentale per la vita</a:t>
            </a:r>
          </a:p>
        </p:txBody>
      </p:sp>
      <p:sp>
        <p:nvSpPr>
          <p:cNvPr id="4" name="CasellaDiTesto 3">
            <a:extLst>
              <a:ext uri="{FF2B5EF4-FFF2-40B4-BE49-F238E27FC236}">
                <a16:creationId xmlns:a16="http://schemas.microsoft.com/office/drawing/2014/main" id="{E779902A-DBA2-4BD8-9726-2615B8BC6555}"/>
              </a:ext>
            </a:extLst>
          </p:cNvPr>
          <p:cNvSpPr txBox="1"/>
          <p:nvPr/>
        </p:nvSpPr>
        <p:spPr>
          <a:xfrm>
            <a:off x="542734" y="5501146"/>
            <a:ext cx="11391900" cy="646331"/>
          </a:xfrm>
          <a:prstGeom prst="rect">
            <a:avLst/>
          </a:prstGeom>
          <a:noFill/>
        </p:spPr>
        <p:txBody>
          <a:bodyPr wrap="square" rtlCol="0">
            <a:spAutoFit/>
          </a:bodyPr>
          <a:lstStyle/>
          <a:p>
            <a:r>
              <a:rPr lang="it-IT" sz="3600" b="1" dirty="0">
                <a:solidFill>
                  <a:srgbClr val="FF0000"/>
                </a:solidFill>
              </a:rPr>
              <a:t>Sempre più stretto il legame tra spazio e nascita della vita</a:t>
            </a:r>
          </a:p>
        </p:txBody>
      </p:sp>
    </p:spTree>
    <p:extLst>
      <p:ext uri="{BB962C8B-B14F-4D97-AF65-F5344CB8AC3E}">
        <p14:creationId xmlns:p14="http://schemas.microsoft.com/office/powerpoint/2010/main" val="17860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6CD06-6EF8-4CFC-AED4-9BB4ED4449C8}"/>
              </a:ext>
            </a:extLst>
          </p:cNvPr>
          <p:cNvSpPr>
            <a:spLocks noGrp="1"/>
          </p:cNvSpPr>
          <p:nvPr>
            <p:ph type="title"/>
          </p:nvPr>
        </p:nvSpPr>
        <p:spPr>
          <a:xfrm>
            <a:off x="2325189" y="365125"/>
            <a:ext cx="7097108" cy="1325563"/>
          </a:xfrm>
        </p:spPr>
        <p:txBody>
          <a:bodyPr>
            <a:normAutofit/>
          </a:bodyPr>
          <a:lstStyle/>
          <a:p>
            <a:pPr algn="ctr"/>
            <a:r>
              <a:rPr lang="it-IT" dirty="0"/>
              <a:t>ALTRI MECCANISMI DI </a:t>
            </a:r>
            <a:br>
              <a:rPr lang="it-IT" dirty="0"/>
            </a:br>
            <a:r>
              <a:rPr lang="it-IT" dirty="0"/>
              <a:t>PRODUZIONE RADIO</a:t>
            </a:r>
          </a:p>
        </p:txBody>
      </p:sp>
      <p:pic>
        <p:nvPicPr>
          <p:cNvPr id="3" name="Immagine 2">
            <a:extLst>
              <a:ext uri="{FF2B5EF4-FFF2-40B4-BE49-F238E27FC236}">
                <a16:creationId xmlns:a16="http://schemas.microsoft.com/office/drawing/2014/main" id="{F2F519E4-C7B0-437D-B8EA-7FF71950FC8D}"/>
              </a:ext>
            </a:extLst>
          </p:cNvPr>
          <p:cNvPicPr>
            <a:picLocks noChangeAspect="1"/>
          </p:cNvPicPr>
          <p:nvPr/>
        </p:nvPicPr>
        <p:blipFill>
          <a:blip r:embed="rId3"/>
          <a:stretch>
            <a:fillRect/>
          </a:stretch>
        </p:blipFill>
        <p:spPr>
          <a:xfrm>
            <a:off x="596401" y="1690688"/>
            <a:ext cx="3457574" cy="1857375"/>
          </a:xfrm>
          <a:prstGeom prst="rect">
            <a:avLst/>
          </a:prstGeom>
          <a:ln w="38100">
            <a:solidFill>
              <a:schemeClr val="accent1">
                <a:lumMod val="75000"/>
              </a:schemeClr>
            </a:solidFill>
          </a:ln>
        </p:spPr>
      </p:pic>
      <p:sp>
        <p:nvSpPr>
          <p:cNvPr id="4" name="CasellaDiTesto 3">
            <a:extLst>
              <a:ext uri="{FF2B5EF4-FFF2-40B4-BE49-F238E27FC236}">
                <a16:creationId xmlns:a16="http://schemas.microsoft.com/office/drawing/2014/main" id="{080B6AFB-138E-4B6A-B765-969431D5FE9B}"/>
              </a:ext>
            </a:extLst>
          </p:cNvPr>
          <p:cNvSpPr txBox="1"/>
          <p:nvPr/>
        </p:nvSpPr>
        <p:spPr>
          <a:xfrm>
            <a:off x="596400" y="1804467"/>
            <a:ext cx="3457575" cy="369332"/>
          </a:xfrm>
          <a:prstGeom prst="rect">
            <a:avLst/>
          </a:prstGeom>
          <a:noFill/>
        </p:spPr>
        <p:txBody>
          <a:bodyPr wrap="square" rtlCol="0">
            <a:spAutoFit/>
          </a:bodyPr>
          <a:lstStyle/>
          <a:p>
            <a:r>
              <a:rPr lang="it-IT" dirty="0"/>
              <a:t>Radiazione di frenamento  (C E) </a:t>
            </a:r>
          </a:p>
        </p:txBody>
      </p:sp>
      <p:pic>
        <p:nvPicPr>
          <p:cNvPr id="7" name="Immagine 6">
            <a:extLst>
              <a:ext uri="{FF2B5EF4-FFF2-40B4-BE49-F238E27FC236}">
                <a16:creationId xmlns:a16="http://schemas.microsoft.com/office/drawing/2014/main" id="{C653FFCB-48B0-4C1F-9648-C23A37B23C1B}"/>
              </a:ext>
            </a:extLst>
          </p:cNvPr>
          <p:cNvPicPr>
            <a:picLocks noChangeAspect="1"/>
          </p:cNvPicPr>
          <p:nvPr/>
        </p:nvPicPr>
        <p:blipFill>
          <a:blip r:embed="rId4"/>
          <a:stretch>
            <a:fillRect/>
          </a:stretch>
        </p:blipFill>
        <p:spPr>
          <a:xfrm>
            <a:off x="5187627" y="1787589"/>
            <a:ext cx="6280359" cy="3635362"/>
          </a:xfrm>
          <a:prstGeom prst="rect">
            <a:avLst/>
          </a:prstGeom>
          <a:ln w="38100">
            <a:solidFill>
              <a:srgbClr val="FF0000"/>
            </a:solidFill>
          </a:ln>
        </p:spPr>
      </p:pic>
      <p:pic>
        <p:nvPicPr>
          <p:cNvPr id="16" name="Immagine 15" descr="Immagine che contiene oggetto, blu, stella, luce&#10;&#10;Descrizione generata automaticamente">
            <a:extLst>
              <a:ext uri="{FF2B5EF4-FFF2-40B4-BE49-F238E27FC236}">
                <a16:creationId xmlns:a16="http://schemas.microsoft.com/office/drawing/2014/main" id="{E7434938-D343-49A8-BE84-4FECA36E0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097" y="3684657"/>
            <a:ext cx="2880183" cy="2831033"/>
          </a:xfrm>
          <a:prstGeom prst="rect">
            <a:avLst/>
          </a:prstGeom>
        </p:spPr>
      </p:pic>
      <p:sp>
        <p:nvSpPr>
          <p:cNvPr id="17" name="Rectangle 1">
            <a:extLst>
              <a:ext uri="{FF2B5EF4-FFF2-40B4-BE49-F238E27FC236}">
                <a16:creationId xmlns:a16="http://schemas.microsoft.com/office/drawing/2014/main" id="{895AC137-945A-4263-8C95-042FC2C1023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1" u="none" strike="noStrike" cap="none" normalizeH="0" baseline="0">
                <a:ln>
                  <a:noFill/>
                </a:ln>
                <a:solidFill>
                  <a:schemeClr val="tx1"/>
                </a:solidFill>
                <a:effectLst/>
                <a:latin typeface="Verdana" panose="020B0604030504040204" pitchFamily="34" charset="0"/>
              </a:rPr>
              <a:t>In bianco e nero è l'immagine ottica di </a:t>
            </a:r>
            <a:r>
              <a:rPr kumimoji="0" lang="it-IT" altLang="it-IT" sz="1000" b="0" i="1" u="none" strike="noStrike" cap="none" normalizeH="0" baseline="0">
                <a:ln>
                  <a:noFill/>
                </a:ln>
                <a:solidFill>
                  <a:srgbClr val="2FBD2F"/>
                </a:solidFill>
                <a:effectLst/>
                <a:latin typeface="Verdana" panose="020B0604030504040204" pitchFamily="34" charset="0"/>
              </a:rPr>
              <a:t>NGC 6946</a:t>
            </a:r>
            <a:r>
              <a:rPr kumimoji="0" lang="it-IT" altLang="it-IT" sz="1000" b="0" i="1" u="none" strike="noStrike" cap="none" normalizeH="0" baseline="0">
                <a:ln>
                  <a:noFill/>
                </a:ln>
                <a:solidFill>
                  <a:schemeClr val="tx1"/>
                </a:solidFill>
                <a:effectLst/>
                <a:latin typeface="Verdana" panose="020B0604030504040204" pitchFamily="34" charset="0"/>
              </a:rPr>
              <a:t>     .  In Blu è l'immagine della stessa galassia nella riga a 21 cm. </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18" name="Rectangle 3">
            <a:extLst>
              <a:ext uri="{FF2B5EF4-FFF2-40B4-BE49-F238E27FC236}">
                <a16:creationId xmlns:a16="http://schemas.microsoft.com/office/drawing/2014/main" id="{39639D2C-E2A2-4F88-9411-18588E029A9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1" u="none" strike="noStrike" cap="none" normalizeH="0" baseline="0">
                <a:ln>
                  <a:noFill/>
                </a:ln>
                <a:solidFill>
                  <a:schemeClr val="tx1"/>
                </a:solidFill>
                <a:effectLst/>
                <a:latin typeface="Verdana" panose="020B0604030504040204" pitchFamily="34" charset="0"/>
              </a:rPr>
              <a:t>In bianco e nero è l'immagine ottica di </a:t>
            </a:r>
            <a:r>
              <a:rPr kumimoji="0" lang="it-IT" altLang="it-IT" sz="1000" b="0" i="1" u="none" strike="noStrike" cap="none" normalizeH="0" baseline="0">
                <a:ln>
                  <a:noFill/>
                </a:ln>
                <a:solidFill>
                  <a:srgbClr val="2FBD2F"/>
                </a:solidFill>
                <a:effectLst/>
                <a:latin typeface="Verdana" panose="020B0604030504040204" pitchFamily="34" charset="0"/>
              </a:rPr>
              <a:t>NGC 6946</a:t>
            </a:r>
            <a:r>
              <a:rPr kumimoji="0" lang="it-IT" altLang="it-IT" sz="1000" b="0" i="1" u="none" strike="noStrike" cap="none" normalizeH="0" baseline="0">
                <a:ln>
                  <a:noFill/>
                </a:ln>
                <a:solidFill>
                  <a:schemeClr val="tx1"/>
                </a:solidFill>
                <a:effectLst/>
                <a:latin typeface="Verdana" panose="020B0604030504040204" pitchFamily="34" charset="0"/>
              </a:rPr>
              <a:t>     .  In Blu è l'immagine della stessa galassia nella riga a 21 cm. </a:t>
            </a: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20" name="CasellaDiTesto 19">
            <a:extLst>
              <a:ext uri="{FF2B5EF4-FFF2-40B4-BE49-F238E27FC236}">
                <a16:creationId xmlns:a16="http://schemas.microsoft.com/office/drawing/2014/main" id="{5983221A-7F19-4959-902E-1DA4DC59C79A}"/>
              </a:ext>
            </a:extLst>
          </p:cNvPr>
          <p:cNvSpPr txBox="1"/>
          <p:nvPr/>
        </p:nvSpPr>
        <p:spPr>
          <a:xfrm>
            <a:off x="3916391" y="5569545"/>
            <a:ext cx="7390512" cy="923330"/>
          </a:xfrm>
          <a:prstGeom prst="rect">
            <a:avLst/>
          </a:prstGeom>
          <a:noFill/>
        </p:spPr>
        <p:txBody>
          <a:bodyPr wrap="square" rtlCol="0">
            <a:spAutoFit/>
          </a:bodyPr>
          <a:lstStyle/>
          <a:p>
            <a:r>
              <a:rPr lang="it-IT" dirty="0"/>
              <a:t>In bianco e nero è l’immagine ottica della galassia a spirale NG 6946 , distante 20 milioni di a.l. In blu è invece l’immagine a 21 cm che mette in evidenza la distribuzione dell’idrogeno atomico</a:t>
            </a:r>
          </a:p>
        </p:txBody>
      </p:sp>
    </p:spTree>
    <p:extLst>
      <p:ext uri="{BB962C8B-B14F-4D97-AF65-F5344CB8AC3E}">
        <p14:creationId xmlns:p14="http://schemas.microsoft.com/office/powerpoint/2010/main" val="555561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93E491-C9D9-41AD-8BDD-9B4A43BC82EC}"/>
              </a:ext>
            </a:extLst>
          </p:cNvPr>
          <p:cNvSpPr>
            <a:spLocks noGrp="1"/>
          </p:cNvSpPr>
          <p:nvPr>
            <p:ph type="title"/>
          </p:nvPr>
        </p:nvSpPr>
        <p:spPr/>
        <p:txBody>
          <a:bodyPr/>
          <a:lstStyle/>
          <a:p>
            <a:pPr algn="ctr"/>
            <a:r>
              <a:rPr lang="it-IT" dirty="0"/>
              <a:t>GAS FREDDO – IDROGENO ATOMICO </a:t>
            </a:r>
            <a:br>
              <a:rPr lang="it-IT" dirty="0"/>
            </a:br>
            <a:r>
              <a:rPr lang="it-IT" dirty="0"/>
              <a:t>Emissione radio a 21 cm</a:t>
            </a:r>
          </a:p>
        </p:txBody>
      </p:sp>
      <p:pic>
        <p:nvPicPr>
          <p:cNvPr id="4" name="Immagine 3">
            <a:extLst>
              <a:ext uri="{FF2B5EF4-FFF2-40B4-BE49-F238E27FC236}">
                <a16:creationId xmlns:a16="http://schemas.microsoft.com/office/drawing/2014/main" id="{D3163131-B5C1-42C8-B5B4-C30A672B2C07}"/>
              </a:ext>
            </a:extLst>
          </p:cNvPr>
          <p:cNvPicPr>
            <a:picLocks noChangeAspect="1"/>
          </p:cNvPicPr>
          <p:nvPr/>
        </p:nvPicPr>
        <p:blipFill>
          <a:blip r:embed="rId3"/>
          <a:stretch>
            <a:fillRect/>
          </a:stretch>
        </p:blipFill>
        <p:spPr>
          <a:xfrm>
            <a:off x="1362075" y="1690688"/>
            <a:ext cx="9467850" cy="4537700"/>
          </a:xfrm>
          <a:prstGeom prst="rect">
            <a:avLst/>
          </a:prstGeom>
        </p:spPr>
      </p:pic>
      <p:sp>
        <p:nvSpPr>
          <p:cNvPr id="5" name="CasellaDiTesto 4">
            <a:extLst>
              <a:ext uri="{FF2B5EF4-FFF2-40B4-BE49-F238E27FC236}">
                <a16:creationId xmlns:a16="http://schemas.microsoft.com/office/drawing/2014/main" id="{2503DE3A-85A0-494A-B518-2FCD5DEE7B02}"/>
              </a:ext>
            </a:extLst>
          </p:cNvPr>
          <p:cNvSpPr txBox="1"/>
          <p:nvPr/>
        </p:nvSpPr>
        <p:spPr>
          <a:xfrm>
            <a:off x="1362075" y="6228388"/>
            <a:ext cx="3596005" cy="369332"/>
          </a:xfrm>
          <a:prstGeom prst="rect">
            <a:avLst/>
          </a:prstGeom>
          <a:noFill/>
        </p:spPr>
        <p:txBody>
          <a:bodyPr wrap="square" rtlCol="0">
            <a:spAutoFit/>
          </a:bodyPr>
          <a:lstStyle/>
          <a:p>
            <a:r>
              <a:rPr lang="it-IT" dirty="0"/>
              <a:t>Galassia NGC  6946  - Ottico</a:t>
            </a:r>
          </a:p>
        </p:txBody>
      </p:sp>
      <p:sp>
        <p:nvSpPr>
          <p:cNvPr id="6" name="CasellaDiTesto 5">
            <a:extLst>
              <a:ext uri="{FF2B5EF4-FFF2-40B4-BE49-F238E27FC236}">
                <a16:creationId xmlns:a16="http://schemas.microsoft.com/office/drawing/2014/main" id="{E59BE49B-28DD-4D44-B00B-C4B78B365B4D}"/>
              </a:ext>
            </a:extLst>
          </p:cNvPr>
          <p:cNvSpPr txBox="1"/>
          <p:nvPr/>
        </p:nvSpPr>
        <p:spPr>
          <a:xfrm>
            <a:off x="6344830" y="6228388"/>
            <a:ext cx="3596005" cy="369332"/>
          </a:xfrm>
          <a:prstGeom prst="rect">
            <a:avLst/>
          </a:prstGeom>
          <a:noFill/>
        </p:spPr>
        <p:txBody>
          <a:bodyPr wrap="square" rtlCol="0">
            <a:spAutoFit/>
          </a:bodyPr>
          <a:lstStyle/>
          <a:p>
            <a:r>
              <a:rPr lang="it-IT" dirty="0"/>
              <a:t>Galassia NGC  6946  - Radio</a:t>
            </a:r>
          </a:p>
        </p:txBody>
      </p:sp>
      <p:pic>
        <p:nvPicPr>
          <p:cNvPr id="8" name="Immagine 7">
            <a:extLst>
              <a:ext uri="{FF2B5EF4-FFF2-40B4-BE49-F238E27FC236}">
                <a16:creationId xmlns:a16="http://schemas.microsoft.com/office/drawing/2014/main" id="{8165D03B-9571-4ED2-B623-38BE58E157B9}"/>
              </a:ext>
            </a:extLst>
          </p:cNvPr>
          <p:cNvPicPr>
            <a:picLocks noChangeAspect="1"/>
          </p:cNvPicPr>
          <p:nvPr/>
        </p:nvPicPr>
        <p:blipFill>
          <a:blip r:embed="rId4"/>
          <a:stretch>
            <a:fillRect/>
          </a:stretch>
        </p:blipFill>
        <p:spPr>
          <a:xfrm>
            <a:off x="2325189" y="310458"/>
            <a:ext cx="7308748" cy="6237084"/>
          </a:xfrm>
          <a:prstGeom prst="rect">
            <a:avLst/>
          </a:prstGeom>
        </p:spPr>
      </p:pic>
    </p:spTree>
    <p:extLst>
      <p:ext uri="{BB962C8B-B14F-4D97-AF65-F5344CB8AC3E}">
        <p14:creationId xmlns:p14="http://schemas.microsoft.com/office/powerpoint/2010/main" val="3383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183CD7-D368-490E-8746-1DC816B0187B}"/>
              </a:ext>
            </a:extLst>
          </p:cNvPr>
          <p:cNvSpPr>
            <a:spLocks noGrp="1"/>
          </p:cNvSpPr>
          <p:nvPr>
            <p:ph type="title"/>
          </p:nvPr>
        </p:nvSpPr>
        <p:spPr>
          <a:xfrm>
            <a:off x="2288177" y="424119"/>
            <a:ext cx="7615646" cy="976978"/>
          </a:xfrm>
        </p:spPr>
        <p:txBody>
          <a:bodyPr>
            <a:normAutofit/>
          </a:bodyPr>
          <a:lstStyle/>
          <a:p>
            <a:pPr algn="ctr"/>
            <a:r>
              <a:rPr lang="it-IT" dirty="0"/>
              <a:t>IDROGENO a 21cm </a:t>
            </a:r>
            <a:br>
              <a:rPr lang="it-IT" dirty="0"/>
            </a:br>
            <a:r>
              <a:rPr lang="it-IT" dirty="0"/>
              <a:t>Galassia NGC 5055</a:t>
            </a:r>
          </a:p>
        </p:txBody>
      </p:sp>
      <p:pic>
        <p:nvPicPr>
          <p:cNvPr id="3" name="Immagine 2">
            <a:extLst>
              <a:ext uri="{FF2B5EF4-FFF2-40B4-BE49-F238E27FC236}">
                <a16:creationId xmlns:a16="http://schemas.microsoft.com/office/drawing/2014/main" id="{6732F5FF-65A6-4E15-8C37-ABEF6E9BF92F}"/>
              </a:ext>
            </a:extLst>
          </p:cNvPr>
          <p:cNvPicPr>
            <a:picLocks noChangeAspect="1"/>
          </p:cNvPicPr>
          <p:nvPr/>
        </p:nvPicPr>
        <p:blipFill>
          <a:blip r:embed="rId3"/>
          <a:stretch>
            <a:fillRect/>
          </a:stretch>
        </p:blipFill>
        <p:spPr>
          <a:xfrm>
            <a:off x="1371600" y="1616791"/>
            <a:ext cx="9085621" cy="4709301"/>
          </a:xfrm>
          <a:prstGeom prst="rect">
            <a:avLst/>
          </a:prstGeom>
        </p:spPr>
      </p:pic>
      <p:sp>
        <p:nvSpPr>
          <p:cNvPr id="4" name="CasellaDiTesto 3">
            <a:extLst>
              <a:ext uri="{FF2B5EF4-FFF2-40B4-BE49-F238E27FC236}">
                <a16:creationId xmlns:a16="http://schemas.microsoft.com/office/drawing/2014/main" id="{C39974CC-5D86-41E4-9927-9176078A3EA1}"/>
              </a:ext>
            </a:extLst>
          </p:cNvPr>
          <p:cNvSpPr txBox="1"/>
          <p:nvPr/>
        </p:nvSpPr>
        <p:spPr>
          <a:xfrm>
            <a:off x="1480062" y="6259978"/>
            <a:ext cx="3596005" cy="369332"/>
          </a:xfrm>
          <a:prstGeom prst="rect">
            <a:avLst/>
          </a:prstGeom>
          <a:noFill/>
        </p:spPr>
        <p:txBody>
          <a:bodyPr wrap="square" rtlCol="0">
            <a:spAutoFit/>
          </a:bodyPr>
          <a:lstStyle/>
          <a:p>
            <a:r>
              <a:rPr lang="it-IT" dirty="0"/>
              <a:t>Galassia NGC  5055  - Ottico</a:t>
            </a:r>
          </a:p>
        </p:txBody>
      </p:sp>
      <p:sp>
        <p:nvSpPr>
          <p:cNvPr id="5" name="CasellaDiTesto 4">
            <a:extLst>
              <a:ext uri="{FF2B5EF4-FFF2-40B4-BE49-F238E27FC236}">
                <a16:creationId xmlns:a16="http://schemas.microsoft.com/office/drawing/2014/main" id="{83C4E97F-11EB-4D8F-8201-1B199550FE33}"/>
              </a:ext>
            </a:extLst>
          </p:cNvPr>
          <p:cNvSpPr txBox="1"/>
          <p:nvPr/>
        </p:nvSpPr>
        <p:spPr>
          <a:xfrm>
            <a:off x="6469933" y="6259978"/>
            <a:ext cx="3596005" cy="369332"/>
          </a:xfrm>
          <a:prstGeom prst="rect">
            <a:avLst/>
          </a:prstGeom>
          <a:noFill/>
        </p:spPr>
        <p:txBody>
          <a:bodyPr wrap="square" rtlCol="0">
            <a:spAutoFit/>
          </a:bodyPr>
          <a:lstStyle/>
          <a:p>
            <a:r>
              <a:rPr lang="it-IT" dirty="0"/>
              <a:t>Galassia NGC  5055  - Radio</a:t>
            </a:r>
          </a:p>
        </p:txBody>
      </p:sp>
      <p:pic>
        <p:nvPicPr>
          <p:cNvPr id="7" name="Immagine 6">
            <a:extLst>
              <a:ext uri="{FF2B5EF4-FFF2-40B4-BE49-F238E27FC236}">
                <a16:creationId xmlns:a16="http://schemas.microsoft.com/office/drawing/2014/main" id="{4D8D2F38-62DF-49D2-AA89-551C5D349B45}"/>
              </a:ext>
            </a:extLst>
          </p:cNvPr>
          <p:cNvPicPr>
            <a:picLocks noChangeAspect="1"/>
          </p:cNvPicPr>
          <p:nvPr/>
        </p:nvPicPr>
        <p:blipFill>
          <a:blip r:embed="rId4"/>
          <a:stretch>
            <a:fillRect/>
          </a:stretch>
        </p:blipFill>
        <p:spPr>
          <a:xfrm>
            <a:off x="2699581" y="174556"/>
            <a:ext cx="6703448" cy="6454754"/>
          </a:xfrm>
          <a:prstGeom prst="rect">
            <a:avLst/>
          </a:prstGeom>
        </p:spPr>
      </p:pic>
    </p:spTree>
    <p:extLst>
      <p:ext uri="{BB962C8B-B14F-4D97-AF65-F5344CB8AC3E}">
        <p14:creationId xmlns:p14="http://schemas.microsoft.com/office/powerpoint/2010/main" val="201174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32EDB9-E6A4-4C4D-AE59-E925BDC23870}"/>
              </a:ext>
            </a:extLst>
          </p:cNvPr>
          <p:cNvSpPr>
            <a:spLocks noGrp="1"/>
          </p:cNvSpPr>
          <p:nvPr>
            <p:ph type="title"/>
          </p:nvPr>
        </p:nvSpPr>
        <p:spPr>
          <a:xfrm>
            <a:off x="2325189" y="365126"/>
            <a:ext cx="7615646" cy="755752"/>
          </a:xfrm>
        </p:spPr>
        <p:txBody>
          <a:bodyPr/>
          <a:lstStyle/>
          <a:p>
            <a:pPr algn="ctr"/>
            <a:r>
              <a:rPr lang="it-IT" dirty="0"/>
              <a:t>VEDERE L’INVISIBILE</a:t>
            </a:r>
          </a:p>
        </p:txBody>
      </p:sp>
      <p:pic>
        <p:nvPicPr>
          <p:cNvPr id="4" name="Immagine 3">
            <a:extLst>
              <a:ext uri="{FF2B5EF4-FFF2-40B4-BE49-F238E27FC236}">
                <a16:creationId xmlns:a16="http://schemas.microsoft.com/office/drawing/2014/main" id="{93AF3122-EBEC-4159-8CD0-F7FE5EE8D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19" y="1984964"/>
            <a:ext cx="11213805" cy="4210237"/>
          </a:xfrm>
          <a:prstGeom prst="rect">
            <a:avLst/>
          </a:prstGeom>
        </p:spPr>
      </p:pic>
      <p:pic>
        <p:nvPicPr>
          <p:cNvPr id="6" name="Immagine 5" descr="Immagine che contiene computer&#10;&#10;Descrizione generata automaticamente">
            <a:extLst>
              <a:ext uri="{FF2B5EF4-FFF2-40B4-BE49-F238E27FC236}">
                <a16:creationId xmlns:a16="http://schemas.microsoft.com/office/drawing/2014/main" id="{805090C6-470A-4D88-8290-938765B04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76" y="2197616"/>
            <a:ext cx="6029916" cy="3267520"/>
          </a:xfrm>
          <a:prstGeom prst="rect">
            <a:avLst/>
          </a:prstGeom>
        </p:spPr>
      </p:pic>
    </p:spTree>
    <p:extLst>
      <p:ext uri="{BB962C8B-B14F-4D97-AF65-F5344CB8AC3E}">
        <p14:creationId xmlns:p14="http://schemas.microsoft.com/office/powerpoint/2010/main" val="41693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94A257-2C76-4AB6-A078-444CCCFCFE65}"/>
              </a:ext>
            </a:extLst>
          </p:cNvPr>
          <p:cNvSpPr>
            <a:spLocks noGrp="1"/>
          </p:cNvSpPr>
          <p:nvPr>
            <p:ph type="title"/>
          </p:nvPr>
        </p:nvSpPr>
        <p:spPr/>
        <p:txBody>
          <a:bodyPr/>
          <a:lstStyle/>
          <a:p>
            <a:pPr algn="ctr"/>
            <a:r>
              <a:rPr lang="it-IT" dirty="0"/>
              <a:t>Radiazione di Sincrotrone</a:t>
            </a:r>
          </a:p>
        </p:txBody>
      </p:sp>
      <p:pic>
        <p:nvPicPr>
          <p:cNvPr id="3" name="Immagine 2">
            <a:extLst>
              <a:ext uri="{FF2B5EF4-FFF2-40B4-BE49-F238E27FC236}">
                <a16:creationId xmlns:a16="http://schemas.microsoft.com/office/drawing/2014/main" id="{BB125456-D501-4D51-B83B-E767EA3EC394}"/>
              </a:ext>
            </a:extLst>
          </p:cNvPr>
          <p:cNvPicPr>
            <a:picLocks noChangeAspect="1"/>
          </p:cNvPicPr>
          <p:nvPr/>
        </p:nvPicPr>
        <p:blipFill>
          <a:blip r:embed="rId3"/>
          <a:stretch>
            <a:fillRect/>
          </a:stretch>
        </p:blipFill>
        <p:spPr>
          <a:xfrm>
            <a:off x="4833608" y="2334770"/>
            <a:ext cx="6745049" cy="3205326"/>
          </a:xfrm>
          <a:prstGeom prst="rect">
            <a:avLst/>
          </a:prstGeom>
          <a:ln w="57150">
            <a:solidFill>
              <a:srgbClr val="002060"/>
            </a:solidFill>
          </a:ln>
        </p:spPr>
      </p:pic>
      <p:pic>
        <p:nvPicPr>
          <p:cNvPr id="4" name="Immagine 3">
            <a:extLst>
              <a:ext uri="{FF2B5EF4-FFF2-40B4-BE49-F238E27FC236}">
                <a16:creationId xmlns:a16="http://schemas.microsoft.com/office/drawing/2014/main" id="{0ACC3249-A98F-4628-9AE8-398C47DDAC2A}"/>
              </a:ext>
            </a:extLst>
          </p:cNvPr>
          <p:cNvPicPr>
            <a:picLocks noChangeAspect="1"/>
          </p:cNvPicPr>
          <p:nvPr/>
        </p:nvPicPr>
        <p:blipFill>
          <a:blip r:embed="rId4"/>
          <a:stretch>
            <a:fillRect/>
          </a:stretch>
        </p:blipFill>
        <p:spPr>
          <a:xfrm>
            <a:off x="596401" y="2334770"/>
            <a:ext cx="3796732" cy="1799287"/>
          </a:xfrm>
          <a:prstGeom prst="rect">
            <a:avLst/>
          </a:prstGeom>
          <a:ln w="38100">
            <a:solidFill>
              <a:schemeClr val="accent1">
                <a:lumMod val="75000"/>
              </a:schemeClr>
            </a:solidFill>
          </a:ln>
        </p:spPr>
      </p:pic>
      <p:pic>
        <p:nvPicPr>
          <p:cNvPr id="5" name="Immagine 4">
            <a:extLst>
              <a:ext uri="{FF2B5EF4-FFF2-40B4-BE49-F238E27FC236}">
                <a16:creationId xmlns:a16="http://schemas.microsoft.com/office/drawing/2014/main" id="{15E50C9D-6045-4573-BE60-646A6DCEA92A}"/>
              </a:ext>
            </a:extLst>
          </p:cNvPr>
          <p:cNvPicPr>
            <a:picLocks noChangeAspect="1"/>
          </p:cNvPicPr>
          <p:nvPr/>
        </p:nvPicPr>
        <p:blipFill>
          <a:blip r:embed="rId5"/>
          <a:stretch>
            <a:fillRect/>
          </a:stretch>
        </p:blipFill>
        <p:spPr>
          <a:xfrm>
            <a:off x="613343" y="4611994"/>
            <a:ext cx="3762848" cy="928102"/>
          </a:xfrm>
          <a:prstGeom prst="rect">
            <a:avLst/>
          </a:prstGeom>
          <a:ln w="38100">
            <a:solidFill>
              <a:srgbClr val="0070C0"/>
            </a:solidFill>
          </a:ln>
        </p:spPr>
      </p:pic>
    </p:spTree>
    <p:extLst>
      <p:ext uri="{BB962C8B-B14F-4D97-AF65-F5344CB8AC3E}">
        <p14:creationId xmlns:p14="http://schemas.microsoft.com/office/powerpoint/2010/main" val="2104942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31DD1-7FF0-4329-8E73-421AADEB5B3A}"/>
              </a:ext>
            </a:extLst>
          </p:cNvPr>
          <p:cNvSpPr>
            <a:spLocks noGrp="1"/>
          </p:cNvSpPr>
          <p:nvPr>
            <p:ph type="title"/>
          </p:nvPr>
        </p:nvSpPr>
        <p:spPr>
          <a:xfrm>
            <a:off x="2714718" y="353915"/>
            <a:ext cx="6536453" cy="666211"/>
          </a:xfrm>
        </p:spPr>
        <p:txBody>
          <a:bodyPr/>
          <a:lstStyle/>
          <a:p>
            <a:pPr algn="ctr"/>
            <a:r>
              <a:rPr lang="it-IT" dirty="0"/>
              <a:t>GIOVE … in radio</a:t>
            </a:r>
          </a:p>
        </p:txBody>
      </p:sp>
      <p:pic>
        <p:nvPicPr>
          <p:cNvPr id="4" name="Immagine 3" descr="Immagine che contiene luce, stella&#10;&#10;Descrizione generata automaticamente">
            <a:extLst>
              <a:ext uri="{FF2B5EF4-FFF2-40B4-BE49-F238E27FC236}">
                <a16:creationId xmlns:a16="http://schemas.microsoft.com/office/drawing/2014/main" id="{0FE43F9E-7A7B-4B23-A90A-47DC50690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96" y="1250212"/>
            <a:ext cx="6019256" cy="2841089"/>
          </a:xfrm>
          <a:prstGeom prst="rect">
            <a:avLst/>
          </a:prstGeom>
        </p:spPr>
      </p:pic>
      <p:pic>
        <p:nvPicPr>
          <p:cNvPr id="6" name="Immagine 5" descr="Immagine che contiene sedendo, topo&#10;&#10;Descrizione generata automaticamente">
            <a:extLst>
              <a:ext uri="{FF2B5EF4-FFF2-40B4-BE49-F238E27FC236}">
                <a16:creationId xmlns:a16="http://schemas.microsoft.com/office/drawing/2014/main" id="{2C904CCC-9235-45F6-9334-8B6B08E4D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145" y="885694"/>
            <a:ext cx="5184699" cy="3007125"/>
          </a:xfrm>
          <a:prstGeom prst="rect">
            <a:avLst/>
          </a:prstGeom>
        </p:spPr>
      </p:pic>
      <p:pic>
        <p:nvPicPr>
          <p:cNvPr id="7" name="Immagine 6">
            <a:extLst>
              <a:ext uri="{FF2B5EF4-FFF2-40B4-BE49-F238E27FC236}">
                <a16:creationId xmlns:a16="http://schemas.microsoft.com/office/drawing/2014/main" id="{654152BB-CDC1-4650-AEBA-269B11DF4653}"/>
              </a:ext>
            </a:extLst>
          </p:cNvPr>
          <p:cNvPicPr>
            <a:picLocks noChangeAspect="1"/>
          </p:cNvPicPr>
          <p:nvPr/>
        </p:nvPicPr>
        <p:blipFill>
          <a:blip r:embed="rId5"/>
          <a:stretch>
            <a:fillRect/>
          </a:stretch>
        </p:blipFill>
        <p:spPr>
          <a:xfrm>
            <a:off x="393260" y="4235292"/>
            <a:ext cx="4107826" cy="2278087"/>
          </a:xfrm>
          <a:prstGeom prst="rect">
            <a:avLst/>
          </a:prstGeom>
        </p:spPr>
      </p:pic>
      <p:pic>
        <p:nvPicPr>
          <p:cNvPr id="8" name="Immagine 7">
            <a:extLst>
              <a:ext uri="{FF2B5EF4-FFF2-40B4-BE49-F238E27FC236}">
                <a16:creationId xmlns:a16="http://schemas.microsoft.com/office/drawing/2014/main" id="{37C806EA-C95D-419F-950E-B5FA6DA0A3AD}"/>
              </a:ext>
            </a:extLst>
          </p:cNvPr>
          <p:cNvPicPr>
            <a:picLocks noChangeAspect="1"/>
          </p:cNvPicPr>
          <p:nvPr/>
        </p:nvPicPr>
        <p:blipFill>
          <a:blip r:embed="rId6"/>
          <a:stretch>
            <a:fillRect/>
          </a:stretch>
        </p:blipFill>
        <p:spPr>
          <a:xfrm>
            <a:off x="9303572" y="4091301"/>
            <a:ext cx="2442768" cy="1825365"/>
          </a:xfrm>
          <a:prstGeom prst="rect">
            <a:avLst/>
          </a:prstGeom>
        </p:spPr>
      </p:pic>
      <p:pic>
        <p:nvPicPr>
          <p:cNvPr id="10" name="Immagine 9" descr="Immagine che contiene stella, arresto, rosso, sedendo&#10;&#10;Descrizione generata automaticamente">
            <a:extLst>
              <a:ext uri="{FF2B5EF4-FFF2-40B4-BE49-F238E27FC236}">
                <a16:creationId xmlns:a16="http://schemas.microsoft.com/office/drawing/2014/main" id="{033DB462-2FBB-4CF1-A681-C171EF2490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7915" y="4225998"/>
            <a:ext cx="2278087" cy="2278087"/>
          </a:xfrm>
          <a:prstGeom prst="rect">
            <a:avLst/>
          </a:prstGeom>
        </p:spPr>
      </p:pic>
      <p:pic>
        <p:nvPicPr>
          <p:cNvPr id="11" name="Immagine 10">
            <a:extLst>
              <a:ext uri="{FF2B5EF4-FFF2-40B4-BE49-F238E27FC236}">
                <a16:creationId xmlns:a16="http://schemas.microsoft.com/office/drawing/2014/main" id="{D206EAE1-7561-40BB-B303-E571EA664C31}"/>
              </a:ext>
            </a:extLst>
          </p:cNvPr>
          <p:cNvPicPr>
            <a:picLocks noChangeAspect="1"/>
          </p:cNvPicPr>
          <p:nvPr/>
        </p:nvPicPr>
        <p:blipFill>
          <a:blip r:embed="rId8"/>
          <a:stretch>
            <a:fillRect/>
          </a:stretch>
        </p:blipFill>
        <p:spPr>
          <a:xfrm>
            <a:off x="6808403" y="4119975"/>
            <a:ext cx="2442768" cy="2278087"/>
          </a:xfrm>
          <a:prstGeom prst="rect">
            <a:avLst/>
          </a:prstGeom>
        </p:spPr>
      </p:pic>
      <p:pic>
        <p:nvPicPr>
          <p:cNvPr id="12" name="Immagine 11">
            <a:extLst>
              <a:ext uri="{FF2B5EF4-FFF2-40B4-BE49-F238E27FC236}">
                <a16:creationId xmlns:a16="http://schemas.microsoft.com/office/drawing/2014/main" id="{B2BDDBBD-C1E4-4E7A-9BA5-9BD68F1B5E0B}"/>
              </a:ext>
            </a:extLst>
          </p:cNvPr>
          <p:cNvPicPr>
            <a:picLocks noChangeAspect="1"/>
          </p:cNvPicPr>
          <p:nvPr/>
        </p:nvPicPr>
        <p:blipFill>
          <a:blip r:embed="rId9"/>
          <a:stretch>
            <a:fillRect/>
          </a:stretch>
        </p:blipFill>
        <p:spPr>
          <a:xfrm>
            <a:off x="6266358" y="1250212"/>
            <a:ext cx="5662041" cy="2278087"/>
          </a:xfrm>
          <a:prstGeom prst="rect">
            <a:avLst/>
          </a:prstGeom>
        </p:spPr>
      </p:pic>
      <p:sp>
        <p:nvSpPr>
          <p:cNvPr id="3" name="Pulsante di azione: video 2">
            <a:hlinkClick r:id="rId10" highlightClick="1"/>
            <a:extLst>
              <a:ext uri="{FF2B5EF4-FFF2-40B4-BE49-F238E27FC236}">
                <a16:creationId xmlns:a16="http://schemas.microsoft.com/office/drawing/2014/main" id="{63ED4B55-886A-46D8-BD0D-A65170E86E80}"/>
              </a:ext>
            </a:extLst>
          </p:cNvPr>
          <p:cNvSpPr/>
          <p:nvPr/>
        </p:nvSpPr>
        <p:spPr>
          <a:xfrm>
            <a:off x="10122196" y="5972306"/>
            <a:ext cx="999461" cy="531779"/>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7320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4EB2A19-EA18-493A-8BD1-ED32A5C6A75D}"/>
              </a:ext>
            </a:extLst>
          </p:cNvPr>
          <p:cNvSpPr>
            <a:spLocks noGrp="1"/>
          </p:cNvSpPr>
          <p:nvPr>
            <p:ph type="ctrTitle"/>
          </p:nvPr>
        </p:nvSpPr>
        <p:spPr>
          <a:xfrm>
            <a:off x="1524000" y="2377439"/>
            <a:ext cx="9144000" cy="1843723"/>
          </a:xfrm>
        </p:spPr>
        <p:txBody>
          <a:bodyPr>
            <a:normAutofit/>
          </a:bodyPr>
          <a:lstStyle/>
          <a:p>
            <a:r>
              <a:rPr lang="it-IT" dirty="0"/>
              <a:t>Altri esempi di sorgenti radio</a:t>
            </a:r>
          </a:p>
        </p:txBody>
      </p:sp>
    </p:spTree>
    <p:extLst>
      <p:ext uri="{BB962C8B-B14F-4D97-AF65-F5344CB8AC3E}">
        <p14:creationId xmlns:p14="http://schemas.microsoft.com/office/powerpoint/2010/main" val="4214170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8AF247-2A10-4107-9E6D-78BD7EAC8F72}"/>
              </a:ext>
            </a:extLst>
          </p:cNvPr>
          <p:cNvSpPr>
            <a:spLocks noGrp="1"/>
          </p:cNvSpPr>
          <p:nvPr>
            <p:ph type="title"/>
          </p:nvPr>
        </p:nvSpPr>
        <p:spPr>
          <a:xfrm>
            <a:off x="2945882" y="289449"/>
            <a:ext cx="7083149" cy="946090"/>
          </a:xfrm>
        </p:spPr>
        <p:txBody>
          <a:bodyPr>
            <a:noAutofit/>
          </a:bodyPr>
          <a:lstStyle/>
          <a:p>
            <a:pPr algn="ctr"/>
            <a:r>
              <a:rPr lang="it-IT" sz="3000" dirty="0"/>
              <a:t>IL SOLE in RADIO</a:t>
            </a:r>
          </a:p>
        </p:txBody>
      </p:sp>
      <p:pic>
        <p:nvPicPr>
          <p:cNvPr id="4" name="Immagine 3" descr="Immagine che contiene monitor, schermo, televisione, nero&#10;&#10;Descrizione generata automaticamente">
            <a:extLst>
              <a:ext uri="{FF2B5EF4-FFF2-40B4-BE49-F238E27FC236}">
                <a16:creationId xmlns:a16="http://schemas.microsoft.com/office/drawing/2014/main" id="{0A5680CB-457D-49D7-A631-5C49A5D16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63" y="2042160"/>
            <a:ext cx="3904759" cy="3868715"/>
          </a:xfrm>
          <a:prstGeom prst="rect">
            <a:avLst/>
          </a:prstGeom>
        </p:spPr>
      </p:pic>
      <p:sp>
        <p:nvSpPr>
          <p:cNvPr id="5" name="CasellaDiTesto 4">
            <a:extLst>
              <a:ext uri="{FF2B5EF4-FFF2-40B4-BE49-F238E27FC236}">
                <a16:creationId xmlns:a16="http://schemas.microsoft.com/office/drawing/2014/main" id="{6DF9C575-0207-432E-881C-03A0F8A91BEB}"/>
              </a:ext>
            </a:extLst>
          </p:cNvPr>
          <p:cNvSpPr txBox="1"/>
          <p:nvPr/>
        </p:nvSpPr>
        <p:spPr>
          <a:xfrm>
            <a:off x="1025106" y="6021058"/>
            <a:ext cx="2760453" cy="379202"/>
          </a:xfrm>
          <a:prstGeom prst="rect">
            <a:avLst/>
          </a:prstGeom>
          <a:noFill/>
        </p:spPr>
        <p:txBody>
          <a:bodyPr wrap="square" rtlCol="0">
            <a:spAutoFit/>
          </a:bodyPr>
          <a:lstStyle/>
          <a:p>
            <a:pPr algn="ctr"/>
            <a:r>
              <a:rPr lang="it-IT" b="1" dirty="0">
                <a:highlight>
                  <a:srgbClr val="FFFF00"/>
                </a:highlight>
              </a:rPr>
              <a:t>IL SOLE in banda radio</a:t>
            </a:r>
          </a:p>
        </p:txBody>
      </p:sp>
      <p:pic>
        <p:nvPicPr>
          <p:cNvPr id="7" name="Immagine 6" descr="Immagine che contiene testo, mappa&#10;&#10;Descrizione generata automaticamente">
            <a:extLst>
              <a:ext uri="{FF2B5EF4-FFF2-40B4-BE49-F238E27FC236}">
                <a16:creationId xmlns:a16="http://schemas.microsoft.com/office/drawing/2014/main" id="{4B94F9BB-C933-4D0C-9511-B4917EB6C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045" y="1345722"/>
            <a:ext cx="6602001" cy="5261287"/>
          </a:xfrm>
          <a:prstGeom prst="rect">
            <a:avLst/>
          </a:prstGeom>
          <a:ln w="38100">
            <a:solidFill>
              <a:schemeClr val="tx1"/>
            </a:solidFill>
          </a:ln>
        </p:spPr>
      </p:pic>
      <p:sp>
        <p:nvSpPr>
          <p:cNvPr id="6" name="Pulsante di azione: video 5">
            <a:hlinkClick r:id="rId5" action="ppaction://hlinkfile" highlightClick="1"/>
            <a:extLst>
              <a:ext uri="{FF2B5EF4-FFF2-40B4-BE49-F238E27FC236}">
                <a16:creationId xmlns:a16="http://schemas.microsoft.com/office/drawing/2014/main" id="{60B1583F-116D-45E9-A612-507DF8EA7862}"/>
              </a:ext>
            </a:extLst>
          </p:cNvPr>
          <p:cNvSpPr/>
          <p:nvPr/>
        </p:nvSpPr>
        <p:spPr>
          <a:xfrm>
            <a:off x="2971799" y="1235539"/>
            <a:ext cx="1356361" cy="608501"/>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20386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0922B-9665-4DF9-8D87-2518F0CE256B}"/>
              </a:ext>
            </a:extLst>
          </p:cNvPr>
          <p:cNvSpPr>
            <a:spLocks noGrp="1"/>
          </p:cNvSpPr>
          <p:nvPr>
            <p:ph type="title"/>
          </p:nvPr>
        </p:nvSpPr>
        <p:spPr>
          <a:xfrm>
            <a:off x="2288177" y="466725"/>
            <a:ext cx="7615646" cy="671195"/>
          </a:xfrm>
        </p:spPr>
        <p:txBody>
          <a:bodyPr>
            <a:normAutofit fontScale="90000"/>
          </a:bodyPr>
          <a:lstStyle/>
          <a:p>
            <a:pPr algn="ctr"/>
            <a:r>
              <a:rPr lang="it-IT" dirty="0"/>
              <a:t>Resti di supernova (1667-1680) </a:t>
            </a:r>
            <a:br>
              <a:rPr lang="it-IT" dirty="0"/>
            </a:br>
            <a:r>
              <a:rPr lang="it-IT" dirty="0"/>
              <a:t>CASSIOPEA A</a:t>
            </a:r>
          </a:p>
        </p:txBody>
      </p:sp>
      <p:pic>
        <p:nvPicPr>
          <p:cNvPr id="6" name="Immagine 5" descr="Immagine che contiene esterni, albero, stella, sedendo&#10;&#10;Descrizione generata automaticamente">
            <a:extLst>
              <a:ext uri="{FF2B5EF4-FFF2-40B4-BE49-F238E27FC236}">
                <a16:creationId xmlns:a16="http://schemas.microsoft.com/office/drawing/2014/main" id="{6249ECF8-EF39-4DB0-B705-D4F6F2139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13" y="1647566"/>
            <a:ext cx="4540062" cy="4540062"/>
          </a:xfrm>
          <a:prstGeom prst="rect">
            <a:avLst/>
          </a:prstGeom>
        </p:spPr>
      </p:pic>
      <p:sp>
        <p:nvSpPr>
          <p:cNvPr id="7" name="CasellaDiTesto 6">
            <a:extLst>
              <a:ext uri="{FF2B5EF4-FFF2-40B4-BE49-F238E27FC236}">
                <a16:creationId xmlns:a16="http://schemas.microsoft.com/office/drawing/2014/main" id="{96798C0A-2718-4250-8B6A-D0BFC1EE9046}"/>
              </a:ext>
            </a:extLst>
          </p:cNvPr>
          <p:cNvSpPr txBox="1"/>
          <p:nvPr/>
        </p:nvSpPr>
        <p:spPr>
          <a:xfrm>
            <a:off x="772348" y="6187628"/>
            <a:ext cx="3799840" cy="369332"/>
          </a:xfrm>
          <a:prstGeom prst="rect">
            <a:avLst/>
          </a:prstGeom>
          <a:noFill/>
        </p:spPr>
        <p:txBody>
          <a:bodyPr wrap="square" rtlCol="0">
            <a:spAutoFit/>
          </a:bodyPr>
          <a:lstStyle/>
          <a:p>
            <a:r>
              <a:rPr lang="it-IT" dirty="0"/>
              <a:t>Cassiopea A - visibile</a:t>
            </a:r>
          </a:p>
        </p:txBody>
      </p:sp>
      <p:pic>
        <p:nvPicPr>
          <p:cNvPr id="9" name="Immagine 8" descr="Immagine che contiene oggetto, stella, sedendo&#10;&#10;Descrizione generata automaticamente">
            <a:extLst>
              <a:ext uri="{FF2B5EF4-FFF2-40B4-BE49-F238E27FC236}">
                <a16:creationId xmlns:a16="http://schemas.microsoft.com/office/drawing/2014/main" id="{294E6229-ACD4-4F2D-BCCA-22C09D5EF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410" y="1647566"/>
            <a:ext cx="4728448" cy="4540063"/>
          </a:xfrm>
          <a:prstGeom prst="rect">
            <a:avLst/>
          </a:prstGeom>
        </p:spPr>
      </p:pic>
      <p:sp>
        <p:nvSpPr>
          <p:cNvPr id="10" name="CasellaDiTesto 9">
            <a:extLst>
              <a:ext uri="{FF2B5EF4-FFF2-40B4-BE49-F238E27FC236}">
                <a16:creationId xmlns:a16="http://schemas.microsoft.com/office/drawing/2014/main" id="{45C681F8-ED44-43C3-AF0E-C847986A403A}"/>
              </a:ext>
            </a:extLst>
          </p:cNvPr>
          <p:cNvSpPr txBox="1"/>
          <p:nvPr/>
        </p:nvSpPr>
        <p:spPr>
          <a:xfrm>
            <a:off x="9978658" y="2782669"/>
            <a:ext cx="1757129" cy="2585323"/>
          </a:xfrm>
          <a:prstGeom prst="rect">
            <a:avLst/>
          </a:prstGeom>
          <a:noFill/>
        </p:spPr>
        <p:txBody>
          <a:bodyPr wrap="square" rtlCol="0">
            <a:spAutoFit/>
          </a:bodyPr>
          <a:lstStyle/>
          <a:p>
            <a:r>
              <a:rPr lang="it-IT" dirty="0"/>
              <a:t>Cassiopea A </a:t>
            </a:r>
            <a:r>
              <a:rPr lang="en-US" dirty="0">
                <a:hlinkClick r:id="rId5"/>
              </a:rPr>
              <a:t>Spitzer Space Telescope</a:t>
            </a:r>
            <a:r>
              <a:rPr lang="en-US" dirty="0"/>
              <a:t>, </a:t>
            </a:r>
          </a:p>
          <a:p>
            <a:r>
              <a:rPr lang="en-US" dirty="0"/>
              <a:t>3.6-microns is shown as blue, </a:t>
            </a:r>
          </a:p>
          <a:p>
            <a:r>
              <a:rPr lang="en-US" dirty="0"/>
              <a:t>4.5-microns as green and</a:t>
            </a:r>
          </a:p>
          <a:p>
            <a:r>
              <a:rPr lang="en-US" dirty="0"/>
              <a:t>8.0 microns as red.</a:t>
            </a:r>
            <a:endParaRPr lang="it-IT" dirty="0"/>
          </a:p>
        </p:txBody>
      </p:sp>
      <p:sp>
        <p:nvSpPr>
          <p:cNvPr id="11" name="CasellaDiTesto 10">
            <a:extLst>
              <a:ext uri="{FF2B5EF4-FFF2-40B4-BE49-F238E27FC236}">
                <a16:creationId xmlns:a16="http://schemas.microsoft.com/office/drawing/2014/main" id="{6AC5F7EA-6E97-48CB-869C-18FD82DA9BCD}"/>
              </a:ext>
            </a:extLst>
          </p:cNvPr>
          <p:cNvSpPr txBox="1"/>
          <p:nvPr/>
        </p:nvSpPr>
        <p:spPr>
          <a:xfrm>
            <a:off x="5312410" y="6220082"/>
            <a:ext cx="3799840" cy="369332"/>
          </a:xfrm>
          <a:prstGeom prst="rect">
            <a:avLst/>
          </a:prstGeom>
          <a:noFill/>
        </p:spPr>
        <p:txBody>
          <a:bodyPr wrap="square" rtlCol="0">
            <a:spAutoFit/>
          </a:bodyPr>
          <a:lstStyle/>
          <a:p>
            <a:r>
              <a:rPr lang="it-IT" dirty="0"/>
              <a:t>Cassiopea A – </a:t>
            </a:r>
            <a:r>
              <a:rPr lang="it-IT" dirty="0" err="1"/>
              <a:t>Near</a:t>
            </a:r>
            <a:r>
              <a:rPr lang="it-IT" dirty="0"/>
              <a:t> / </a:t>
            </a:r>
            <a:r>
              <a:rPr lang="it-IT" dirty="0" err="1"/>
              <a:t>Mid</a:t>
            </a:r>
            <a:r>
              <a:rPr lang="it-IT" dirty="0"/>
              <a:t>    IR</a:t>
            </a:r>
          </a:p>
        </p:txBody>
      </p:sp>
    </p:spTree>
    <p:extLst>
      <p:ext uri="{BB962C8B-B14F-4D97-AF65-F5344CB8AC3E}">
        <p14:creationId xmlns:p14="http://schemas.microsoft.com/office/powerpoint/2010/main" val="2063932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CFF7FE-386F-401F-922F-1B8F31B74EC2}"/>
              </a:ext>
            </a:extLst>
          </p:cNvPr>
          <p:cNvSpPr>
            <a:spLocks noGrp="1"/>
          </p:cNvSpPr>
          <p:nvPr>
            <p:ph type="ctrTitle"/>
          </p:nvPr>
        </p:nvSpPr>
        <p:spPr>
          <a:xfrm>
            <a:off x="2353732" y="287867"/>
            <a:ext cx="7549721" cy="834057"/>
          </a:xfrm>
        </p:spPr>
        <p:txBody>
          <a:bodyPr>
            <a:normAutofit/>
          </a:bodyPr>
          <a:lstStyle/>
          <a:p>
            <a:r>
              <a:rPr lang="it-IT" sz="3600" dirty="0"/>
              <a:t>QUANTE ONDE RADIO A TERRA ?</a:t>
            </a:r>
          </a:p>
        </p:txBody>
      </p:sp>
      <p:pic>
        <p:nvPicPr>
          <p:cNvPr id="11" name="Picture 2">
            <a:extLst>
              <a:ext uri="{FF2B5EF4-FFF2-40B4-BE49-F238E27FC236}">
                <a16:creationId xmlns:a16="http://schemas.microsoft.com/office/drawing/2014/main" id="{C7966D41-48F7-46CB-AABA-0A1BA08B90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27" t="38935" r="27501" b="19818"/>
          <a:stretch/>
        </p:blipFill>
        <p:spPr bwMode="auto">
          <a:xfrm>
            <a:off x="2353732" y="1406891"/>
            <a:ext cx="4554907" cy="1745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7B2E8E85-DF94-47B6-9D55-67B2465122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87" t="20727" r="31363" b="57455"/>
          <a:stretch/>
        </p:blipFill>
        <p:spPr bwMode="auto">
          <a:xfrm>
            <a:off x="525092" y="3395573"/>
            <a:ext cx="11234236" cy="275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e 2">
            <a:extLst>
              <a:ext uri="{FF2B5EF4-FFF2-40B4-BE49-F238E27FC236}">
                <a16:creationId xmlns:a16="http://schemas.microsoft.com/office/drawing/2014/main" id="{2F005C5E-0EA6-45EB-8A92-34FCB0A4BF0D}"/>
              </a:ext>
            </a:extLst>
          </p:cNvPr>
          <p:cNvSpPr/>
          <p:nvPr/>
        </p:nvSpPr>
        <p:spPr>
          <a:xfrm>
            <a:off x="2258906" y="1242981"/>
            <a:ext cx="1584960" cy="2103120"/>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38100">
                <a:solidFill>
                  <a:schemeClr val="tx1"/>
                </a:solidFill>
              </a:ln>
            </a:endParaRPr>
          </a:p>
        </p:txBody>
      </p:sp>
      <p:sp>
        <p:nvSpPr>
          <p:cNvPr id="14" name="Ovale 13">
            <a:extLst>
              <a:ext uri="{FF2B5EF4-FFF2-40B4-BE49-F238E27FC236}">
                <a16:creationId xmlns:a16="http://schemas.microsoft.com/office/drawing/2014/main" id="{08306A19-8C57-48DF-B18E-BE33D9839DFD}"/>
              </a:ext>
            </a:extLst>
          </p:cNvPr>
          <p:cNvSpPr/>
          <p:nvPr/>
        </p:nvSpPr>
        <p:spPr>
          <a:xfrm>
            <a:off x="6620885" y="3152321"/>
            <a:ext cx="5233270" cy="2754756"/>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38100">
                <a:solidFill>
                  <a:schemeClr val="tx1"/>
                </a:solidFill>
              </a:ln>
            </a:endParaRPr>
          </a:p>
        </p:txBody>
      </p:sp>
      <p:sp>
        <p:nvSpPr>
          <p:cNvPr id="4" name="Rettangolo 3">
            <a:extLst>
              <a:ext uri="{FF2B5EF4-FFF2-40B4-BE49-F238E27FC236}">
                <a16:creationId xmlns:a16="http://schemas.microsoft.com/office/drawing/2014/main" id="{4529225E-B61C-4037-9D6E-FD0D71DA0C8B}"/>
              </a:ext>
            </a:extLst>
          </p:cNvPr>
          <p:cNvSpPr/>
          <p:nvPr/>
        </p:nvSpPr>
        <p:spPr>
          <a:xfrm>
            <a:off x="7252786" y="1966361"/>
            <a:ext cx="1760418" cy="584775"/>
          </a:xfrm>
          <a:prstGeom prst="rect">
            <a:avLst/>
          </a:prstGeom>
        </p:spPr>
        <p:txBody>
          <a:bodyPr wrap="none">
            <a:spAutoFit/>
          </a:bodyPr>
          <a:lstStyle/>
          <a:p>
            <a:r>
              <a:rPr lang="it-IT" altLang="it-IT" sz="3200" dirty="0">
                <a:solidFill>
                  <a:srgbClr val="000000"/>
                </a:solidFill>
                <a:sym typeface="Symbol" panose="05050102010706020507" pitchFamily="18" charset="2"/>
              </a:rPr>
              <a:t> &gt; 1 m</a:t>
            </a:r>
            <a:r>
              <a:rPr lang="it-IT" altLang="it-IT" sz="3200" dirty="0">
                <a:solidFill>
                  <a:srgbClr val="000000"/>
                </a:solidFill>
              </a:rPr>
              <a:t>m</a:t>
            </a:r>
          </a:p>
        </p:txBody>
      </p:sp>
    </p:spTree>
    <p:extLst>
      <p:ext uri="{BB962C8B-B14F-4D97-AF65-F5344CB8AC3E}">
        <p14:creationId xmlns:p14="http://schemas.microsoft.com/office/powerpoint/2010/main" val="139511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0922B-9665-4DF9-8D87-2518F0CE256B}"/>
              </a:ext>
            </a:extLst>
          </p:cNvPr>
          <p:cNvSpPr>
            <a:spLocks noGrp="1"/>
          </p:cNvSpPr>
          <p:nvPr>
            <p:ph type="title"/>
          </p:nvPr>
        </p:nvSpPr>
        <p:spPr>
          <a:xfrm>
            <a:off x="2288177" y="466725"/>
            <a:ext cx="7615646" cy="671195"/>
          </a:xfrm>
        </p:spPr>
        <p:txBody>
          <a:bodyPr>
            <a:normAutofit fontScale="90000"/>
          </a:bodyPr>
          <a:lstStyle/>
          <a:p>
            <a:pPr algn="ctr"/>
            <a:r>
              <a:rPr lang="it-IT" dirty="0"/>
              <a:t>Resti di supernova (1667-1680) </a:t>
            </a:r>
            <a:br>
              <a:rPr lang="it-IT" dirty="0"/>
            </a:br>
            <a:r>
              <a:rPr lang="it-IT" dirty="0"/>
              <a:t>CASSIOPEA A</a:t>
            </a:r>
          </a:p>
        </p:txBody>
      </p:sp>
      <p:sp>
        <p:nvSpPr>
          <p:cNvPr id="7" name="CasellaDiTesto 6">
            <a:extLst>
              <a:ext uri="{FF2B5EF4-FFF2-40B4-BE49-F238E27FC236}">
                <a16:creationId xmlns:a16="http://schemas.microsoft.com/office/drawing/2014/main" id="{96798C0A-2718-4250-8B6A-D0BFC1EE9046}"/>
              </a:ext>
            </a:extLst>
          </p:cNvPr>
          <p:cNvSpPr txBox="1"/>
          <p:nvPr/>
        </p:nvSpPr>
        <p:spPr>
          <a:xfrm>
            <a:off x="1946228" y="6187628"/>
            <a:ext cx="3799840" cy="369332"/>
          </a:xfrm>
          <a:prstGeom prst="rect">
            <a:avLst/>
          </a:prstGeom>
          <a:noFill/>
        </p:spPr>
        <p:txBody>
          <a:bodyPr wrap="square" rtlCol="0">
            <a:spAutoFit/>
          </a:bodyPr>
          <a:lstStyle/>
          <a:p>
            <a:r>
              <a:rPr lang="it-IT" dirty="0"/>
              <a:t>Cassiopea A - RADIO</a:t>
            </a:r>
          </a:p>
        </p:txBody>
      </p:sp>
      <p:sp>
        <p:nvSpPr>
          <p:cNvPr id="11" name="CasellaDiTesto 10">
            <a:extLst>
              <a:ext uri="{FF2B5EF4-FFF2-40B4-BE49-F238E27FC236}">
                <a16:creationId xmlns:a16="http://schemas.microsoft.com/office/drawing/2014/main" id="{6AC5F7EA-6E97-48CB-869C-18FD82DA9BCD}"/>
              </a:ext>
            </a:extLst>
          </p:cNvPr>
          <p:cNvSpPr txBox="1"/>
          <p:nvPr/>
        </p:nvSpPr>
        <p:spPr>
          <a:xfrm>
            <a:off x="6975681" y="6206609"/>
            <a:ext cx="3799840" cy="369332"/>
          </a:xfrm>
          <a:prstGeom prst="rect">
            <a:avLst/>
          </a:prstGeom>
          <a:noFill/>
        </p:spPr>
        <p:txBody>
          <a:bodyPr wrap="square" rtlCol="0">
            <a:spAutoFit/>
          </a:bodyPr>
          <a:lstStyle/>
          <a:p>
            <a:r>
              <a:rPr lang="it-IT" dirty="0"/>
              <a:t>Cassiopea A – RX - Chandra</a:t>
            </a:r>
          </a:p>
        </p:txBody>
      </p:sp>
      <p:pic>
        <p:nvPicPr>
          <p:cNvPr id="8" name="Immagine 7" descr="Immagine che contiene stella, oggetto, interni, sedendo&#10;&#10;Descrizione generata automaticamente">
            <a:extLst>
              <a:ext uri="{FF2B5EF4-FFF2-40B4-BE49-F238E27FC236}">
                <a16:creationId xmlns:a16="http://schemas.microsoft.com/office/drawing/2014/main" id="{8E601E30-609C-4C34-87E7-2958974A5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08" y="1657255"/>
            <a:ext cx="4562827" cy="4562827"/>
          </a:xfrm>
          <a:prstGeom prst="rect">
            <a:avLst/>
          </a:prstGeom>
        </p:spPr>
      </p:pic>
      <p:pic>
        <p:nvPicPr>
          <p:cNvPr id="4" name="Immagine 3" descr="Immagine che contiene oggetto, stella, sedendo, scuro&#10;&#10;Descrizione generata automaticamente">
            <a:extLst>
              <a:ext uri="{FF2B5EF4-FFF2-40B4-BE49-F238E27FC236}">
                <a16:creationId xmlns:a16="http://schemas.microsoft.com/office/drawing/2014/main" id="{34AEB7A6-CC29-454B-B94B-BED186A03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57255"/>
            <a:ext cx="4679521" cy="4530373"/>
          </a:xfrm>
          <a:prstGeom prst="rect">
            <a:avLst/>
          </a:prstGeom>
        </p:spPr>
      </p:pic>
    </p:spTree>
    <p:extLst>
      <p:ext uri="{BB962C8B-B14F-4D97-AF65-F5344CB8AC3E}">
        <p14:creationId xmlns:p14="http://schemas.microsoft.com/office/powerpoint/2010/main" val="1328858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57C9CA-F3C3-40D8-8AB1-69E431E67F49}"/>
              </a:ext>
            </a:extLst>
          </p:cNvPr>
          <p:cNvSpPr>
            <a:spLocks noGrp="1"/>
          </p:cNvSpPr>
          <p:nvPr>
            <p:ph type="title"/>
          </p:nvPr>
        </p:nvSpPr>
        <p:spPr>
          <a:xfrm>
            <a:off x="2325189" y="365125"/>
            <a:ext cx="7615646" cy="1118235"/>
          </a:xfrm>
        </p:spPr>
        <p:txBody>
          <a:bodyPr>
            <a:normAutofit/>
          </a:bodyPr>
          <a:lstStyle/>
          <a:p>
            <a:pPr algn="ctr"/>
            <a:r>
              <a:rPr lang="it-IT" dirty="0"/>
              <a:t>PULSAR  ( LGM )</a:t>
            </a:r>
            <a:br>
              <a:rPr lang="it-IT" dirty="0"/>
            </a:br>
            <a:r>
              <a:rPr lang="it-IT" sz="2000" dirty="0"/>
              <a:t>(</a:t>
            </a:r>
            <a:r>
              <a:rPr lang="it-IT" sz="2000" dirty="0" err="1"/>
              <a:t>Pulsing</a:t>
            </a:r>
            <a:r>
              <a:rPr lang="it-IT" sz="2000" dirty="0"/>
              <a:t> Radio SOURCE)</a:t>
            </a:r>
          </a:p>
        </p:txBody>
      </p:sp>
      <p:sp>
        <p:nvSpPr>
          <p:cNvPr id="5" name="CasellaDiTesto 4">
            <a:extLst>
              <a:ext uri="{FF2B5EF4-FFF2-40B4-BE49-F238E27FC236}">
                <a16:creationId xmlns:a16="http://schemas.microsoft.com/office/drawing/2014/main" id="{D5DE22F8-F424-44C3-8594-3FA93A4701F1}"/>
              </a:ext>
            </a:extLst>
          </p:cNvPr>
          <p:cNvSpPr txBox="1"/>
          <p:nvPr/>
        </p:nvSpPr>
        <p:spPr>
          <a:xfrm>
            <a:off x="9267707" y="4252468"/>
            <a:ext cx="2357120" cy="1754326"/>
          </a:xfrm>
          <a:prstGeom prst="rect">
            <a:avLst/>
          </a:prstGeom>
          <a:noFill/>
        </p:spPr>
        <p:txBody>
          <a:bodyPr wrap="square" rtlCol="0">
            <a:spAutoFit/>
          </a:bodyPr>
          <a:lstStyle/>
          <a:p>
            <a:r>
              <a:rPr lang="it-IT" b="1" dirty="0"/>
              <a:t>Jocelyn Bell</a:t>
            </a:r>
          </a:p>
          <a:p>
            <a:r>
              <a:rPr lang="it-IT" b="1" dirty="0"/>
              <a:t>Antony </a:t>
            </a:r>
            <a:r>
              <a:rPr lang="it-IT" b="1" dirty="0" err="1"/>
              <a:t>Hewish</a:t>
            </a:r>
            <a:endParaRPr lang="it-IT" b="1" dirty="0"/>
          </a:p>
          <a:p>
            <a:endParaRPr lang="it-IT" b="1" dirty="0"/>
          </a:p>
          <a:p>
            <a:r>
              <a:rPr lang="it-IT" b="1" dirty="0"/>
              <a:t>PRIMA PULSAR 1967</a:t>
            </a:r>
          </a:p>
          <a:p>
            <a:endParaRPr lang="it-IT" b="1" dirty="0"/>
          </a:p>
          <a:p>
            <a:r>
              <a:rPr lang="it-IT" b="1" dirty="0"/>
              <a:t>NOBEL 1974 </a:t>
            </a:r>
            <a:endParaRPr lang="it-IT" dirty="0"/>
          </a:p>
        </p:txBody>
      </p:sp>
      <p:pic>
        <p:nvPicPr>
          <p:cNvPr id="7" name="Immagine 6" descr="Immagine che contiene persona, esterni, erba, uomo&#10;&#10;Descrizione generata automaticamente">
            <a:extLst>
              <a:ext uri="{FF2B5EF4-FFF2-40B4-BE49-F238E27FC236}">
                <a16:creationId xmlns:a16="http://schemas.microsoft.com/office/drawing/2014/main" id="{25793745-F841-4732-966A-E869368CB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579" y="1950847"/>
            <a:ext cx="2687376" cy="1834134"/>
          </a:xfrm>
          <a:prstGeom prst="rect">
            <a:avLst/>
          </a:prstGeom>
        </p:spPr>
      </p:pic>
      <p:sp>
        <p:nvSpPr>
          <p:cNvPr id="9" name="Pulsante di azione: video 8">
            <a:hlinkClick r:id="rId4" highlightClick="1"/>
            <a:extLst>
              <a:ext uri="{FF2B5EF4-FFF2-40B4-BE49-F238E27FC236}">
                <a16:creationId xmlns:a16="http://schemas.microsoft.com/office/drawing/2014/main" id="{75F3D3F2-1033-4FA5-A967-1D305C22BE53}"/>
              </a:ext>
            </a:extLst>
          </p:cNvPr>
          <p:cNvSpPr/>
          <p:nvPr/>
        </p:nvSpPr>
        <p:spPr>
          <a:xfrm>
            <a:off x="1036320" y="5622182"/>
            <a:ext cx="1288869" cy="803275"/>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62DB2FE4-EE7C-475D-9AAE-D63B04967AC6}"/>
              </a:ext>
            </a:extLst>
          </p:cNvPr>
          <p:cNvSpPr/>
          <p:nvPr/>
        </p:nvSpPr>
        <p:spPr>
          <a:xfrm>
            <a:off x="2662194" y="5998868"/>
            <a:ext cx="5080045" cy="369332"/>
          </a:xfrm>
          <a:prstGeom prst="rect">
            <a:avLst/>
          </a:prstGeom>
        </p:spPr>
        <p:txBody>
          <a:bodyPr wrap="none">
            <a:spAutoFit/>
          </a:bodyPr>
          <a:lstStyle/>
          <a:p>
            <a:r>
              <a:rPr lang="it-IT" b="1" dirty="0"/>
              <a:t>MEDIA INAF : È nata prima la pulsar o la </a:t>
            </a:r>
            <a:r>
              <a:rPr lang="it-IT" b="1" dirty="0" err="1"/>
              <a:t>magnetar</a:t>
            </a:r>
            <a:r>
              <a:rPr lang="it-IT" b="1" dirty="0"/>
              <a:t>?</a:t>
            </a:r>
          </a:p>
        </p:txBody>
      </p:sp>
      <p:pic>
        <p:nvPicPr>
          <p:cNvPr id="12" name="Immagine 11" descr="Immagine che contiene oggetto, luce&#10;&#10;Descrizione generata automaticamente">
            <a:extLst>
              <a:ext uri="{FF2B5EF4-FFF2-40B4-BE49-F238E27FC236}">
                <a16:creationId xmlns:a16="http://schemas.microsoft.com/office/drawing/2014/main" id="{1C09ACD7-5BFD-45DE-92A9-D57C1267B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7597" y="1736506"/>
            <a:ext cx="2687376" cy="4009215"/>
          </a:xfrm>
          <a:prstGeom prst="rect">
            <a:avLst/>
          </a:prstGeom>
        </p:spPr>
      </p:pic>
      <p:pic>
        <p:nvPicPr>
          <p:cNvPr id="14" name="Immagine 13" descr="Immagine che contiene stella&#10;&#10;Descrizione generata automaticamente">
            <a:extLst>
              <a:ext uri="{FF2B5EF4-FFF2-40B4-BE49-F238E27FC236}">
                <a16:creationId xmlns:a16="http://schemas.microsoft.com/office/drawing/2014/main" id="{1994275E-DE47-4781-902E-5957A73B28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173" y="2207127"/>
            <a:ext cx="4980389" cy="2917085"/>
          </a:xfrm>
          <a:prstGeom prst="rect">
            <a:avLst/>
          </a:prstGeom>
        </p:spPr>
      </p:pic>
    </p:spTree>
    <p:extLst>
      <p:ext uri="{BB962C8B-B14F-4D97-AF65-F5344CB8AC3E}">
        <p14:creationId xmlns:p14="http://schemas.microsoft.com/office/powerpoint/2010/main" val="1645229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32EDB9-E6A4-4C4D-AE59-E925BDC23870}"/>
              </a:ext>
            </a:extLst>
          </p:cNvPr>
          <p:cNvSpPr>
            <a:spLocks noGrp="1"/>
          </p:cNvSpPr>
          <p:nvPr>
            <p:ph type="title"/>
          </p:nvPr>
        </p:nvSpPr>
        <p:spPr>
          <a:xfrm>
            <a:off x="2288177" y="221673"/>
            <a:ext cx="7615646" cy="1397492"/>
          </a:xfrm>
        </p:spPr>
        <p:txBody>
          <a:bodyPr>
            <a:normAutofit/>
          </a:bodyPr>
          <a:lstStyle/>
          <a:p>
            <a:pPr algn="ctr"/>
            <a:r>
              <a:rPr lang="it-IT" dirty="0"/>
              <a:t>Galassie ATTIVE : M87</a:t>
            </a:r>
            <a:br>
              <a:rPr lang="it-IT" dirty="0"/>
            </a:br>
            <a:r>
              <a:rPr lang="it-IT" dirty="0"/>
              <a:t>Costellazione della vergine </a:t>
            </a:r>
          </a:p>
        </p:txBody>
      </p:sp>
      <p:pic>
        <p:nvPicPr>
          <p:cNvPr id="4" name="Immagine 3" descr="Immagine che contiene rosso, stella, sedendo, tavolo&#10;&#10;Descrizione generata automaticamente">
            <a:extLst>
              <a:ext uri="{FF2B5EF4-FFF2-40B4-BE49-F238E27FC236}">
                <a16:creationId xmlns:a16="http://schemas.microsoft.com/office/drawing/2014/main" id="{AB79CBA8-3BC9-407B-ABBB-96DD4CF7C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49" y="1825949"/>
            <a:ext cx="8210005" cy="4432878"/>
          </a:xfrm>
          <a:prstGeom prst="rect">
            <a:avLst/>
          </a:prstGeom>
        </p:spPr>
      </p:pic>
      <p:pic>
        <p:nvPicPr>
          <p:cNvPr id="6" name="Immagine 5" descr="Immagine che contiene animale&#10;&#10;Descrizione generata automaticamente">
            <a:extLst>
              <a:ext uri="{FF2B5EF4-FFF2-40B4-BE49-F238E27FC236}">
                <a16:creationId xmlns:a16="http://schemas.microsoft.com/office/drawing/2014/main" id="{3B7F41B9-465B-462E-A2F9-187DFA0C7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50" y="1825949"/>
            <a:ext cx="8210004" cy="4484868"/>
          </a:xfrm>
          <a:prstGeom prst="rect">
            <a:avLst/>
          </a:prstGeom>
        </p:spPr>
      </p:pic>
      <p:sp>
        <p:nvSpPr>
          <p:cNvPr id="8" name="CasellaDiTesto 7">
            <a:extLst>
              <a:ext uri="{FF2B5EF4-FFF2-40B4-BE49-F238E27FC236}">
                <a16:creationId xmlns:a16="http://schemas.microsoft.com/office/drawing/2014/main" id="{D4E88681-7A22-4793-B5C7-D7D3A33E040A}"/>
              </a:ext>
            </a:extLst>
          </p:cNvPr>
          <p:cNvSpPr txBox="1"/>
          <p:nvPr/>
        </p:nvSpPr>
        <p:spPr>
          <a:xfrm>
            <a:off x="8745367" y="1692227"/>
            <a:ext cx="3099891" cy="2246769"/>
          </a:xfrm>
          <a:prstGeom prst="rect">
            <a:avLst/>
          </a:prstGeom>
          <a:noFill/>
        </p:spPr>
        <p:txBody>
          <a:bodyPr wrap="square" rtlCol="0">
            <a:spAutoFit/>
          </a:bodyPr>
          <a:lstStyle/>
          <a:p>
            <a:r>
              <a:rPr lang="it-IT" sz="2800" b="1" dirty="0">
                <a:solidFill>
                  <a:srgbClr val="FF0000"/>
                </a:solidFill>
              </a:rPr>
              <a:t>Ottico </a:t>
            </a:r>
            <a:r>
              <a:rPr lang="it-IT" sz="2800" dirty="0"/>
              <a:t>: HST mostra un getto brillante di elettroni emessi ad alta velocità  dal nucleo</a:t>
            </a:r>
          </a:p>
        </p:txBody>
      </p:sp>
      <p:sp>
        <p:nvSpPr>
          <p:cNvPr id="10" name="CasellaDiTesto 9">
            <a:extLst>
              <a:ext uri="{FF2B5EF4-FFF2-40B4-BE49-F238E27FC236}">
                <a16:creationId xmlns:a16="http://schemas.microsoft.com/office/drawing/2014/main" id="{0A9600A5-696C-44CD-95AE-C6D0885D1028}"/>
              </a:ext>
            </a:extLst>
          </p:cNvPr>
          <p:cNvSpPr txBox="1"/>
          <p:nvPr/>
        </p:nvSpPr>
        <p:spPr>
          <a:xfrm>
            <a:off x="8745366" y="4012058"/>
            <a:ext cx="3099891" cy="2246769"/>
          </a:xfrm>
          <a:prstGeom prst="rect">
            <a:avLst/>
          </a:prstGeom>
          <a:noFill/>
        </p:spPr>
        <p:txBody>
          <a:bodyPr wrap="square" rtlCol="0">
            <a:spAutoFit/>
          </a:bodyPr>
          <a:lstStyle/>
          <a:p>
            <a:r>
              <a:rPr lang="it-IT" sz="2800" b="1" dirty="0">
                <a:solidFill>
                  <a:srgbClr val="FF0000"/>
                </a:solidFill>
              </a:rPr>
              <a:t>Radio </a:t>
            </a:r>
            <a:r>
              <a:rPr lang="it-IT" sz="2800" dirty="0"/>
              <a:t>: VLT mostra una gigante emissione radio di sincrotrone degli elettroni</a:t>
            </a:r>
          </a:p>
        </p:txBody>
      </p:sp>
    </p:spTree>
    <p:extLst>
      <p:ext uri="{BB962C8B-B14F-4D97-AF65-F5344CB8AC3E}">
        <p14:creationId xmlns:p14="http://schemas.microsoft.com/office/powerpoint/2010/main" val="42158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9D78ED-8168-442E-9314-FE767C924EFC}"/>
              </a:ext>
            </a:extLst>
          </p:cNvPr>
          <p:cNvSpPr>
            <a:spLocks noGrp="1"/>
          </p:cNvSpPr>
          <p:nvPr>
            <p:ph type="title"/>
          </p:nvPr>
        </p:nvSpPr>
        <p:spPr>
          <a:xfrm>
            <a:off x="2325189" y="365125"/>
            <a:ext cx="7615646" cy="991235"/>
          </a:xfrm>
        </p:spPr>
        <p:txBody>
          <a:bodyPr/>
          <a:lstStyle/>
          <a:p>
            <a:r>
              <a:rPr lang="it-IT" dirty="0"/>
              <a:t>« … OCCHI NUOVI PER VEDERE IL MONDO»</a:t>
            </a:r>
          </a:p>
        </p:txBody>
      </p:sp>
      <p:sp>
        <p:nvSpPr>
          <p:cNvPr id="3" name="Rettangolo 2">
            <a:extLst>
              <a:ext uri="{FF2B5EF4-FFF2-40B4-BE49-F238E27FC236}">
                <a16:creationId xmlns:a16="http://schemas.microsoft.com/office/drawing/2014/main" id="{3030A2E6-D8CC-493E-912B-2C655DCFA748}"/>
              </a:ext>
            </a:extLst>
          </p:cNvPr>
          <p:cNvSpPr/>
          <p:nvPr/>
        </p:nvSpPr>
        <p:spPr>
          <a:xfrm>
            <a:off x="2054885" y="1974106"/>
            <a:ext cx="7885950" cy="3170099"/>
          </a:xfrm>
          <a:prstGeom prst="rect">
            <a:avLst/>
          </a:prstGeom>
          <a:noFill/>
        </p:spPr>
        <p:txBody>
          <a:bodyPr wrap="square" lIns="91440" tIns="45720" rIns="91440" bIns="45720">
            <a:spAutoFit/>
          </a:bodyPr>
          <a:lstStyle/>
          <a:p>
            <a:pPr algn="ctr"/>
            <a:r>
              <a:rPr lang="it-IT" sz="4000" dirty="0">
                <a:ln w="0"/>
                <a:solidFill>
                  <a:schemeClr val="accent1"/>
                </a:solidFill>
                <a:effectLst>
                  <a:outerShdw blurRad="38100" dist="25400" dir="5400000" algn="ctr" rotWithShape="0">
                    <a:srgbClr val="6E747A">
                      <a:alpha val="43000"/>
                    </a:srgbClr>
                  </a:outerShdw>
                </a:effectLst>
              </a:rPr>
              <a:t>Ci vuole un percorso di apprendistato per digerire la matematica la fisica e impadronirsi della tecnica.</a:t>
            </a:r>
          </a:p>
          <a:p>
            <a:pPr algn="ctr"/>
            <a:r>
              <a:rPr lang="it-IT" sz="4000" b="0" cap="none" spc="0" dirty="0">
                <a:ln w="0"/>
                <a:solidFill>
                  <a:schemeClr val="accent1"/>
                </a:solidFill>
                <a:effectLst>
                  <a:outerShdw blurRad="38100" dist="25400" dir="5400000" algn="ctr" rotWithShape="0">
                    <a:srgbClr val="6E747A">
                      <a:alpha val="43000"/>
                    </a:srgbClr>
                  </a:outerShdw>
                </a:effectLst>
              </a:rPr>
              <a:t>Ma il premio è la bellezza e occhi nuovi per vedere il mondo</a:t>
            </a:r>
          </a:p>
        </p:txBody>
      </p:sp>
      <p:sp>
        <p:nvSpPr>
          <p:cNvPr id="4" name="CasellaDiTesto 3">
            <a:extLst>
              <a:ext uri="{FF2B5EF4-FFF2-40B4-BE49-F238E27FC236}">
                <a16:creationId xmlns:a16="http://schemas.microsoft.com/office/drawing/2014/main" id="{1C3FF9EB-6339-4E6C-842C-F974E69E8E07}"/>
              </a:ext>
            </a:extLst>
          </p:cNvPr>
          <p:cNvSpPr txBox="1"/>
          <p:nvPr/>
        </p:nvSpPr>
        <p:spPr>
          <a:xfrm>
            <a:off x="5659819" y="5990897"/>
            <a:ext cx="6258911" cy="369332"/>
          </a:xfrm>
          <a:prstGeom prst="rect">
            <a:avLst/>
          </a:prstGeom>
          <a:noFill/>
        </p:spPr>
        <p:txBody>
          <a:bodyPr wrap="square" rtlCol="0">
            <a:spAutoFit/>
          </a:bodyPr>
          <a:lstStyle/>
          <a:p>
            <a:r>
              <a:rPr lang="it-IT" dirty="0"/>
              <a:t>Liberamente tratto da « </a:t>
            </a:r>
            <a:r>
              <a:rPr lang="it-IT" dirty="0" err="1"/>
              <a:t>C.Rovelli</a:t>
            </a:r>
            <a:r>
              <a:rPr lang="it-IT" dirty="0"/>
              <a:t> – Sette brevi lezioni di fisica»</a:t>
            </a:r>
          </a:p>
        </p:txBody>
      </p:sp>
    </p:spTree>
    <p:extLst>
      <p:ext uri="{BB962C8B-B14F-4D97-AF65-F5344CB8AC3E}">
        <p14:creationId xmlns:p14="http://schemas.microsoft.com/office/powerpoint/2010/main" val="1302620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EB1E0A-EA3D-4CEE-9A65-257DBD7F0BAE}"/>
              </a:ext>
            </a:extLst>
          </p:cNvPr>
          <p:cNvSpPr>
            <a:spLocks noGrp="1"/>
          </p:cNvSpPr>
          <p:nvPr>
            <p:ph type="title"/>
          </p:nvPr>
        </p:nvSpPr>
        <p:spPr>
          <a:xfrm>
            <a:off x="2325189" y="365125"/>
            <a:ext cx="7615646" cy="721553"/>
          </a:xfrm>
        </p:spPr>
        <p:txBody>
          <a:bodyPr/>
          <a:lstStyle/>
          <a:p>
            <a:pPr algn="ctr"/>
            <a:r>
              <a:rPr lang="it-IT" dirty="0"/>
              <a:t>Spettri </a:t>
            </a:r>
            <a:r>
              <a:rPr lang="it-IT" dirty="0" err="1"/>
              <a:t>aTOMICI</a:t>
            </a:r>
            <a:endParaRPr lang="it-IT" dirty="0"/>
          </a:p>
        </p:txBody>
      </p:sp>
      <p:pic>
        <p:nvPicPr>
          <p:cNvPr id="4" name="Immagine 3" descr="Immagine che contiene screenshot&#10;&#10;Descrizione generata automaticamente">
            <a:extLst>
              <a:ext uri="{FF2B5EF4-FFF2-40B4-BE49-F238E27FC236}">
                <a16:creationId xmlns:a16="http://schemas.microsoft.com/office/drawing/2014/main" id="{DE8B0F5B-3792-467B-9972-BBEB7980F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459" y="1743164"/>
            <a:ext cx="4826245" cy="4485358"/>
          </a:xfrm>
          <a:prstGeom prst="rect">
            <a:avLst/>
          </a:prstGeom>
        </p:spPr>
      </p:pic>
      <p:pic>
        <p:nvPicPr>
          <p:cNvPr id="3074" name="Picture 2" descr="Risultato immagini per spettri atomici">
            <a:extLst>
              <a:ext uri="{FF2B5EF4-FFF2-40B4-BE49-F238E27FC236}">
                <a16:creationId xmlns:a16="http://schemas.microsoft.com/office/drawing/2014/main" id="{68DD74C8-A5E3-499A-B6E8-481CFC48A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679" y="1718600"/>
            <a:ext cx="5832612" cy="4774275"/>
          </a:xfrm>
          <a:prstGeom prst="rect">
            <a:avLst/>
          </a:prstGeom>
          <a:noFill/>
          <a:extLst>
            <a:ext uri="{909E8E84-426E-40DD-AFC4-6F175D3DCCD1}">
              <a14:hiddenFill xmlns:a14="http://schemas.microsoft.com/office/drawing/2010/main">
                <a:solidFill>
                  <a:srgbClr val="FFFFFF"/>
                </a:solidFill>
              </a14:hiddenFill>
            </a:ext>
          </a:extLst>
        </p:spPr>
      </p:pic>
      <p:sp>
        <p:nvSpPr>
          <p:cNvPr id="5" name="Ritorno 4">
            <a:hlinkClick r:id="rId4" action="ppaction://hlinksldjump" highlightClick="1"/>
            <a:extLst>
              <a:ext uri="{FF2B5EF4-FFF2-40B4-BE49-F238E27FC236}">
                <a16:creationId xmlns:a16="http://schemas.microsoft.com/office/drawing/2014/main" id="{ABA79F37-962D-470A-82FB-150E549DF098}"/>
              </a:ext>
            </a:extLst>
          </p:cNvPr>
          <p:cNvSpPr/>
          <p:nvPr/>
        </p:nvSpPr>
        <p:spPr>
          <a:xfrm>
            <a:off x="8878957" y="725901"/>
            <a:ext cx="887895" cy="721553"/>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2161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AutoShape 4">
            <a:extLst>
              <a:ext uri="{FF2B5EF4-FFF2-40B4-BE49-F238E27FC236}">
                <a16:creationId xmlns:a16="http://schemas.microsoft.com/office/drawing/2014/main" id="{81C2FD68-8D03-40C7-A52C-4058188E3F0C}"/>
              </a:ext>
            </a:extLst>
          </p:cNvPr>
          <p:cNvSpPr>
            <a:spLocks noChangeArrowheads="1"/>
          </p:cNvSpPr>
          <p:nvPr/>
        </p:nvSpPr>
        <p:spPr bwMode="auto">
          <a:xfrm>
            <a:off x="479426" y="3599876"/>
            <a:ext cx="1079500" cy="36036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dirty="0">
                <a:solidFill>
                  <a:srgbClr val="000000"/>
                </a:solidFill>
              </a:rPr>
              <a:t>1873</a:t>
            </a:r>
          </a:p>
        </p:txBody>
      </p:sp>
      <p:sp>
        <p:nvSpPr>
          <p:cNvPr id="7176" name="Line 7">
            <a:extLst>
              <a:ext uri="{FF2B5EF4-FFF2-40B4-BE49-F238E27FC236}">
                <a16:creationId xmlns:a16="http://schemas.microsoft.com/office/drawing/2014/main" id="{7D587B36-3AE0-493B-B8E6-018A9572A685}"/>
              </a:ext>
            </a:extLst>
          </p:cNvPr>
          <p:cNvSpPr>
            <a:spLocks noChangeShapeType="1"/>
          </p:cNvSpPr>
          <p:nvPr/>
        </p:nvSpPr>
        <p:spPr bwMode="auto">
          <a:xfrm>
            <a:off x="479426" y="4070204"/>
            <a:ext cx="11135058" cy="51811"/>
          </a:xfrm>
          <a:prstGeom prst="line">
            <a:avLst/>
          </a:prstGeom>
          <a:noFill/>
          <a:ln w="360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180" name="Text Box 11">
            <a:extLst>
              <a:ext uri="{FF2B5EF4-FFF2-40B4-BE49-F238E27FC236}">
                <a16:creationId xmlns:a16="http://schemas.microsoft.com/office/drawing/2014/main" id="{6F8F1E3F-7389-4E39-8C30-880606A49CE7}"/>
              </a:ext>
            </a:extLst>
          </p:cNvPr>
          <p:cNvSpPr txBox="1">
            <a:spLocks noChangeArrowheads="1"/>
          </p:cNvSpPr>
          <p:nvPr/>
        </p:nvSpPr>
        <p:spPr bwMode="auto">
          <a:xfrm>
            <a:off x="448225" y="1715928"/>
            <a:ext cx="1079500" cy="35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dirty="0">
                <a:solidFill>
                  <a:srgbClr val="0099FF"/>
                </a:solidFill>
              </a:rPr>
              <a:t>Maxwell</a:t>
            </a:r>
          </a:p>
        </p:txBody>
      </p:sp>
      <p:sp>
        <p:nvSpPr>
          <p:cNvPr id="2" name="Titolo 1">
            <a:extLst>
              <a:ext uri="{FF2B5EF4-FFF2-40B4-BE49-F238E27FC236}">
                <a16:creationId xmlns:a16="http://schemas.microsoft.com/office/drawing/2014/main" id="{F065BC2A-9F9F-4CAF-83CB-C634FF8FD375}"/>
              </a:ext>
            </a:extLst>
          </p:cNvPr>
          <p:cNvSpPr>
            <a:spLocks noGrp="1"/>
          </p:cNvSpPr>
          <p:nvPr>
            <p:ph type="title"/>
          </p:nvPr>
        </p:nvSpPr>
        <p:spPr>
          <a:xfrm>
            <a:off x="2342147" y="380841"/>
            <a:ext cx="7666063" cy="938993"/>
          </a:xfrm>
        </p:spPr>
        <p:txBody>
          <a:bodyPr>
            <a:normAutofit fontScale="90000"/>
          </a:bodyPr>
          <a:lstStyle/>
          <a:p>
            <a:pPr algn="ctr"/>
            <a:r>
              <a:rPr lang="it-IT" dirty="0"/>
              <a:t>ONDE RADIO  </a:t>
            </a:r>
            <a:br>
              <a:rPr lang="it-IT" dirty="0"/>
            </a:br>
            <a:r>
              <a:rPr lang="it-IT" dirty="0"/>
              <a:t>LA NASCITA DELLE TELECOMUNICAZIONI  </a:t>
            </a:r>
          </a:p>
        </p:txBody>
      </p:sp>
      <p:pic>
        <p:nvPicPr>
          <p:cNvPr id="9" name="Immagine 8">
            <a:extLst>
              <a:ext uri="{FF2B5EF4-FFF2-40B4-BE49-F238E27FC236}">
                <a16:creationId xmlns:a16="http://schemas.microsoft.com/office/drawing/2014/main" id="{43DE67B3-4F97-4D41-9E92-6CBAA5AD7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59" y="2024534"/>
            <a:ext cx="1126723" cy="1515643"/>
          </a:xfrm>
          <a:prstGeom prst="rect">
            <a:avLst/>
          </a:prstGeom>
        </p:spPr>
      </p:pic>
      <p:sp>
        <p:nvSpPr>
          <p:cNvPr id="24" name="AutoShape 4">
            <a:extLst>
              <a:ext uri="{FF2B5EF4-FFF2-40B4-BE49-F238E27FC236}">
                <a16:creationId xmlns:a16="http://schemas.microsoft.com/office/drawing/2014/main" id="{F8CB34DC-4C84-47AA-BBC2-906562946DC8}"/>
              </a:ext>
            </a:extLst>
          </p:cNvPr>
          <p:cNvSpPr>
            <a:spLocks noChangeArrowheads="1"/>
          </p:cNvSpPr>
          <p:nvPr/>
        </p:nvSpPr>
        <p:spPr bwMode="auto">
          <a:xfrm>
            <a:off x="1739383" y="3608337"/>
            <a:ext cx="1079500" cy="36036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dirty="0">
                <a:solidFill>
                  <a:srgbClr val="000000"/>
                </a:solidFill>
              </a:rPr>
              <a:t>1888</a:t>
            </a:r>
          </a:p>
        </p:txBody>
      </p:sp>
      <p:sp>
        <p:nvSpPr>
          <p:cNvPr id="25" name="Text Box 11">
            <a:extLst>
              <a:ext uri="{FF2B5EF4-FFF2-40B4-BE49-F238E27FC236}">
                <a16:creationId xmlns:a16="http://schemas.microsoft.com/office/drawing/2014/main" id="{2BBCDA24-C3AD-4B83-81D6-82660855CD00}"/>
              </a:ext>
            </a:extLst>
          </p:cNvPr>
          <p:cNvSpPr txBox="1">
            <a:spLocks noChangeArrowheads="1"/>
          </p:cNvSpPr>
          <p:nvPr/>
        </p:nvSpPr>
        <p:spPr bwMode="auto">
          <a:xfrm>
            <a:off x="1881195" y="1911217"/>
            <a:ext cx="916656" cy="35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dirty="0">
                <a:solidFill>
                  <a:srgbClr val="0099FF"/>
                </a:solidFill>
              </a:rPr>
              <a:t>Hertz</a:t>
            </a:r>
          </a:p>
        </p:txBody>
      </p:sp>
      <p:pic>
        <p:nvPicPr>
          <p:cNvPr id="3074" name="Picture 2" descr="Risultati immagini per Hertz fisico">
            <a:extLst>
              <a:ext uri="{FF2B5EF4-FFF2-40B4-BE49-F238E27FC236}">
                <a16:creationId xmlns:a16="http://schemas.microsoft.com/office/drawing/2014/main" id="{12A2DF54-B5D0-4C37-936F-4DF3D1C34C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216" y="2337953"/>
            <a:ext cx="1679662" cy="1260794"/>
          </a:xfrm>
          <a:prstGeom prst="rect">
            <a:avLst/>
          </a:prstGeom>
          <a:noFill/>
          <a:extLst>
            <a:ext uri="{909E8E84-426E-40DD-AFC4-6F175D3DCCD1}">
              <a14:hiddenFill xmlns:a14="http://schemas.microsoft.com/office/drawing/2010/main">
                <a:solidFill>
                  <a:srgbClr val="FFFFFF"/>
                </a:solidFill>
              </a14:hiddenFill>
            </a:ext>
          </a:extLst>
        </p:spPr>
      </p:pic>
      <p:sp>
        <p:nvSpPr>
          <p:cNvPr id="10" name="Ovale 9">
            <a:extLst>
              <a:ext uri="{FF2B5EF4-FFF2-40B4-BE49-F238E27FC236}">
                <a16:creationId xmlns:a16="http://schemas.microsoft.com/office/drawing/2014/main" id="{4975B89B-A4AC-4C98-8AAD-16B84F0C0F80}"/>
              </a:ext>
            </a:extLst>
          </p:cNvPr>
          <p:cNvSpPr/>
          <p:nvPr/>
        </p:nvSpPr>
        <p:spPr>
          <a:xfrm>
            <a:off x="946986" y="4014129"/>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6347A59C-4B1C-489B-A929-A098BBABAE41}"/>
              </a:ext>
            </a:extLst>
          </p:cNvPr>
          <p:cNvSpPr/>
          <p:nvPr/>
        </p:nvSpPr>
        <p:spPr>
          <a:xfrm>
            <a:off x="2161242" y="4038415"/>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5E503D30-5093-4C32-8B4B-C3B2D67B1AE3}"/>
              </a:ext>
            </a:extLst>
          </p:cNvPr>
          <p:cNvSpPr/>
          <p:nvPr/>
        </p:nvSpPr>
        <p:spPr>
          <a:xfrm>
            <a:off x="3755609" y="4040924"/>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AutoShape 4">
            <a:extLst>
              <a:ext uri="{FF2B5EF4-FFF2-40B4-BE49-F238E27FC236}">
                <a16:creationId xmlns:a16="http://schemas.microsoft.com/office/drawing/2014/main" id="{F74DCD36-07E0-448D-A199-58DD631E4C25}"/>
              </a:ext>
            </a:extLst>
          </p:cNvPr>
          <p:cNvSpPr>
            <a:spLocks noChangeArrowheads="1"/>
          </p:cNvSpPr>
          <p:nvPr/>
        </p:nvSpPr>
        <p:spPr bwMode="auto">
          <a:xfrm>
            <a:off x="3264648" y="3612316"/>
            <a:ext cx="1079500" cy="36036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dirty="0">
                <a:solidFill>
                  <a:srgbClr val="000000"/>
                </a:solidFill>
              </a:rPr>
              <a:t>1901</a:t>
            </a:r>
          </a:p>
        </p:txBody>
      </p:sp>
      <p:pic>
        <p:nvPicPr>
          <p:cNvPr id="1026" name="Picture 2" descr="Risultati immagini per marconi">
            <a:extLst>
              <a:ext uri="{FF2B5EF4-FFF2-40B4-BE49-F238E27FC236}">
                <a16:creationId xmlns:a16="http://schemas.microsoft.com/office/drawing/2014/main" id="{8D574D02-3C99-4589-9B8B-DB5F78C80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6384" y="2227433"/>
            <a:ext cx="2143000" cy="133560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1">
            <a:extLst>
              <a:ext uri="{FF2B5EF4-FFF2-40B4-BE49-F238E27FC236}">
                <a16:creationId xmlns:a16="http://schemas.microsoft.com/office/drawing/2014/main" id="{E14D3C67-316B-4C74-9599-CFE0431A93B9}"/>
              </a:ext>
            </a:extLst>
          </p:cNvPr>
          <p:cNvSpPr txBox="1">
            <a:spLocks noChangeArrowheads="1"/>
          </p:cNvSpPr>
          <p:nvPr/>
        </p:nvSpPr>
        <p:spPr bwMode="auto">
          <a:xfrm>
            <a:off x="2750491" y="1346085"/>
            <a:ext cx="2482691" cy="80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dirty="0">
                <a:solidFill>
                  <a:srgbClr val="0099FF"/>
                </a:solidFill>
              </a:rPr>
              <a:t>Marconi:  </a:t>
            </a:r>
            <a:r>
              <a:rPr lang="it-IT" altLang="it-IT" b="1" dirty="0">
                <a:solidFill>
                  <a:srgbClr val="FF0000"/>
                </a:solidFill>
              </a:rPr>
              <a:t>Segnale trasmesso senza fili Irlanda-USA </a:t>
            </a:r>
            <a:r>
              <a:rPr lang="it-IT" altLang="it-IT" b="1" dirty="0">
                <a:solidFill>
                  <a:srgbClr val="0099FF"/>
                </a:solidFill>
              </a:rPr>
              <a:t>(TESLA)</a:t>
            </a:r>
          </a:p>
        </p:txBody>
      </p:sp>
      <p:sp>
        <p:nvSpPr>
          <p:cNvPr id="17" name="AutoShape 4">
            <a:extLst>
              <a:ext uri="{FF2B5EF4-FFF2-40B4-BE49-F238E27FC236}">
                <a16:creationId xmlns:a16="http://schemas.microsoft.com/office/drawing/2014/main" id="{AE85A1E9-2434-46D8-A393-320D59FEA17B}"/>
              </a:ext>
            </a:extLst>
          </p:cNvPr>
          <p:cNvSpPr>
            <a:spLocks noChangeArrowheads="1"/>
          </p:cNvSpPr>
          <p:nvPr/>
        </p:nvSpPr>
        <p:spPr bwMode="auto">
          <a:xfrm>
            <a:off x="5252154" y="3475914"/>
            <a:ext cx="1079500" cy="36036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dirty="0">
                <a:solidFill>
                  <a:srgbClr val="000000"/>
                </a:solidFill>
              </a:rPr>
              <a:t>Anni ‘20</a:t>
            </a:r>
          </a:p>
        </p:txBody>
      </p:sp>
      <p:sp>
        <p:nvSpPr>
          <p:cNvPr id="18" name="Ovale 17">
            <a:extLst>
              <a:ext uri="{FF2B5EF4-FFF2-40B4-BE49-F238E27FC236}">
                <a16:creationId xmlns:a16="http://schemas.microsoft.com/office/drawing/2014/main" id="{F032AB1B-8208-44A8-85F3-86829D2775CB}"/>
              </a:ext>
            </a:extLst>
          </p:cNvPr>
          <p:cNvSpPr/>
          <p:nvPr/>
        </p:nvSpPr>
        <p:spPr>
          <a:xfrm>
            <a:off x="5601280" y="4040924"/>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sedendo, monitor, nero, computer&#10;&#10;Descrizione generata automaticamente">
            <a:extLst>
              <a:ext uri="{FF2B5EF4-FFF2-40B4-BE49-F238E27FC236}">
                <a16:creationId xmlns:a16="http://schemas.microsoft.com/office/drawing/2014/main" id="{37E2B103-4CFD-44FB-8FA8-3581E0FC1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7917" y="1730525"/>
            <a:ext cx="1465602" cy="1188679"/>
          </a:xfrm>
          <a:prstGeom prst="rect">
            <a:avLst/>
          </a:prstGeom>
        </p:spPr>
      </p:pic>
      <p:sp>
        <p:nvSpPr>
          <p:cNvPr id="20" name="Text Box 11">
            <a:extLst>
              <a:ext uri="{FF2B5EF4-FFF2-40B4-BE49-F238E27FC236}">
                <a16:creationId xmlns:a16="http://schemas.microsoft.com/office/drawing/2014/main" id="{D8E8F347-0038-431F-BF3A-B8218E5F54EE}"/>
              </a:ext>
            </a:extLst>
          </p:cNvPr>
          <p:cNvSpPr txBox="1">
            <a:spLocks noChangeArrowheads="1"/>
          </p:cNvSpPr>
          <p:nvPr/>
        </p:nvSpPr>
        <p:spPr bwMode="auto">
          <a:xfrm>
            <a:off x="5151858" y="2768079"/>
            <a:ext cx="1622525" cy="69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dirty="0">
                <a:solidFill>
                  <a:srgbClr val="FF0000"/>
                </a:solidFill>
              </a:rPr>
              <a:t>Diffusione della radio</a:t>
            </a:r>
            <a:endParaRPr lang="it-IT" altLang="it-IT" b="1" dirty="0">
              <a:solidFill>
                <a:srgbClr val="0099FF"/>
              </a:solidFill>
            </a:endParaRPr>
          </a:p>
        </p:txBody>
      </p:sp>
      <p:sp>
        <p:nvSpPr>
          <p:cNvPr id="21" name="Ovale 20">
            <a:extLst>
              <a:ext uri="{FF2B5EF4-FFF2-40B4-BE49-F238E27FC236}">
                <a16:creationId xmlns:a16="http://schemas.microsoft.com/office/drawing/2014/main" id="{FEFDE937-2C3B-4965-829C-6F89AF0C8DA9}"/>
              </a:ext>
            </a:extLst>
          </p:cNvPr>
          <p:cNvSpPr/>
          <p:nvPr/>
        </p:nvSpPr>
        <p:spPr>
          <a:xfrm>
            <a:off x="7168072" y="4052873"/>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AutoShape 4">
            <a:extLst>
              <a:ext uri="{FF2B5EF4-FFF2-40B4-BE49-F238E27FC236}">
                <a16:creationId xmlns:a16="http://schemas.microsoft.com/office/drawing/2014/main" id="{E3361174-2200-4A58-B2A6-08D0B42F08B0}"/>
              </a:ext>
            </a:extLst>
          </p:cNvPr>
          <p:cNvSpPr>
            <a:spLocks noChangeArrowheads="1"/>
          </p:cNvSpPr>
          <p:nvPr/>
        </p:nvSpPr>
        <p:spPr bwMode="auto">
          <a:xfrm>
            <a:off x="6544869" y="3213338"/>
            <a:ext cx="1622525" cy="622937"/>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dirty="0">
                <a:solidFill>
                  <a:srgbClr val="000000"/>
                </a:solidFill>
              </a:rPr>
              <a:t>1936 : Radar</a:t>
            </a:r>
          </a:p>
          <a:p>
            <a:pPr eaLnBrk="1" hangingPunct="1"/>
            <a:r>
              <a:rPr lang="it-IT" altLang="it-IT" sz="1200" dirty="0">
                <a:solidFill>
                  <a:srgbClr val="000000"/>
                </a:solidFill>
              </a:rPr>
              <a:t>Radio </a:t>
            </a:r>
            <a:r>
              <a:rPr lang="it-IT" altLang="it-IT" sz="1200" dirty="0" err="1">
                <a:solidFill>
                  <a:srgbClr val="000000"/>
                </a:solidFill>
              </a:rPr>
              <a:t>Detection</a:t>
            </a:r>
            <a:r>
              <a:rPr lang="it-IT" altLang="it-IT" sz="1200" dirty="0">
                <a:solidFill>
                  <a:srgbClr val="000000"/>
                </a:solidFill>
              </a:rPr>
              <a:t> and </a:t>
            </a:r>
            <a:r>
              <a:rPr lang="it-IT" altLang="it-IT" sz="1200" dirty="0" err="1">
                <a:solidFill>
                  <a:srgbClr val="000000"/>
                </a:solidFill>
              </a:rPr>
              <a:t>Ranging</a:t>
            </a:r>
            <a:endParaRPr lang="it-IT" altLang="it-IT" sz="1200" dirty="0">
              <a:solidFill>
                <a:srgbClr val="000000"/>
              </a:solidFill>
            </a:endParaRPr>
          </a:p>
        </p:txBody>
      </p:sp>
      <p:pic>
        <p:nvPicPr>
          <p:cNvPr id="2050" name="Picture 2" descr="Risultato immagini per Radar">
            <a:extLst>
              <a:ext uri="{FF2B5EF4-FFF2-40B4-BE49-F238E27FC236}">
                <a16:creationId xmlns:a16="http://schemas.microsoft.com/office/drawing/2014/main" id="{2CC1434E-39F7-43F9-9B9D-CFA3E2F052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496" y="1769393"/>
            <a:ext cx="1367245" cy="1361168"/>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4">
            <a:extLst>
              <a:ext uri="{FF2B5EF4-FFF2-40B4-BE49-F238E27FC236}">
                <a16:creationId xmlns:a16="http://schemas.microsoft.com/office/drawing/2014/main" id="{1EDEBE1D-142D-4E1D-9DC1-FBA5BC6844A4}"/>
              </a:ext>
            </a:extLst>
          </p:cNvPr>
          <p:cNvSpPr>
            <a:spLocks noChangeArrowheads="1"/>
          </p:cNvSpPr>
          <p:nvPr/>
        </p:nvSpPr>
        <p:spPr bwMode="auto">
          <a:xfrm>
            <a:off x="8299132" y="2155139"/>
            <a:ext cx="1622525" cy="1696736"/>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b="1" dirty="0">
                <a:solidFill>
                  <a:srgbClr val="FF0000"/>
                </a:solidFill>
              </a:rPr>
              <a:t>Televisione</a:t>
            </a:r>
            <a:r>
              <a:rPr lang="it-IT" altLang="it-IT" dirty="0">
                <a:solidFill>
                  <a:srgbClr val="000000"/>
                </a:solidFill>
              </a:rPr>
              <a:t> </a:t>
            </a:r>
            <a:r>
              <a:rPr lang="it-IT" altLang="it-IT" b="1" dirty="0">
                <a:solidFill>
                  <a:srgbClr val="000000"/>
                </a:solidFill>
              </a:rPr>
              <a:t>1925</a:t>
            </a:r>
            <a:r>
              <a:rPr lang="it-IT" altLang="it-IT" dirty="0">
                <a:solidFill>
                  <a:srgbClr val="000000"/>
                </a:solidFill>
              </a:rPr>
              <a:t> : prime immagini</a:t>
            </a:r>
          </a:p>
          <a:p>
            <a:pPr eaLnBrk="1" hangingPunct="1"/>
            <a:r>
              <a:rPr lang="it-IT" altLang="it-IT" dirty="0">
                <a:solidFill>
                  <a:srgbClr val="000000"/>
                </a:solidFill>
              </a:rPr>
              <a:t>Anni ’50 : diffusione</a:t>
            </a:r>
          </a:p>
          <a:p>
            <a:pPr eaLnBrk="1" hangingPunct="1"/>
            <a:r>
              <a:rPr lang="it-IT" altLang="it-IT" dirty="0">
                <a:solidFill>
                  <a:srgbClr val="000000"/>
                </a:solidFill>
              </a:rPr>
              <a:t>03/01/54 : RAI</a:t>
            </a:r>
          </a:p>
        </p:txBody>
      </p:sp>
      <p:sp>
        <p:nvSpPr>
          <p:cNvPr id="27" name="Ovale 26">
            <a:extLst>
              <a:ext uri="{FF2B5EF4-FFF2-40B4-BE49-F238E27FC236}">
                <a16:creationId xmlns:a16="http://schemas.microsoft.com/office/drawing/2014/main" id="{5B6472F0-E570-44AF-9CBB-A73F61EBF776}"/>
              </a:ext>
            </a:extLst>
          </p:cNvPr>
          <p:cNvSpPr/>
          <p:nvPr/>
        </p:nvSpPr>
        <p:spPr>
          <a:xfrm>
            <a:off x="8966015" y="4052873"/>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descr="Immagine che contiene elettronico, interni, tavolo, cellulare&#10;&#10;Descrizione generata automaticamente">
            <a:extLst>
              <a:ext uri="{FF2B5EF4-FFF2-40B4-BE49-F238E27FC236}">
                <a16:creationId xmlns:a16="http://schemas.microsoft.com/office/drawing/2014/main" id="{BB05789B-15A6-46C6-8497-3E98EA606E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9565" y="1594860"/>
            <a:ext cx="1079989" cy="1619984"/>
          </a:xfrm>
          <a:prstGeom prst="rect">
            <a:avLst/>
          </a:prstGeom>
          <a:ln w="38100">
            <a:solidFill>
              <a:srgbClr val="0070C0"/>
            </a:solidFill>
          </a:ln>
        </p:spPr>
      </p:pic>
      <p:sp>
        <p:nvSpPr>
          <p:cNvPr id="30" name="Ovale 29">
            <a:extLst>
              <a:ext uri="{FF2B5EF4-FFF2-40B4-BE49-F238E27FC236}">
                <a16:creationId xmlns:a16="http://schemas.microsoft.com/office/drawing/2014/main" id="{C0CF0BE8-816E-4AE8-BDCA-EFF8F0C9D12E}"/>
              </a:ext>
            </a:extLst>
          </p:cNvPr>
          <p:cNvSpPr/>
          <p:nvPr/>
        </p:nvSpPr>
        <p:spPr>
          <a:xfrm>
            <a:off x="10593299" y="4051923"/>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AutoShape 4">
            <a:extLst>
              <a:ext uri="{FF2B5EF4-FFF2-40B4-BE49-F238E27FC236}">
                <a16:creationId xmlns:a16="http://schemas.microsoft.com/office/drawing/2014/main" id="{DBE920A4-1292-4FE6-8FCA-E2FC07101B8D}"/>
              </a:ext>
            </a:extLst>
          </p:cNvPr>
          <p:cNvSpPr>
            <a:spLocks noChangeArrowheads="1"/>
          </p:cNvSpPr>
          <p:nvPr/>
        </p:nvSpPr>
        <p:spPr bwMode="auto">
          <a:xfrm>
            <a:off x="10074131" y="3312153"/>
            <a:ext cx="1622525" cy="675947"/>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1600" dirty="0">
                <a:solidFill>
                  <a:srgbClr val="000000"/>
                </a:solidFill>
              </a:rPr>
              <a:t>1973 : Motorola</a:t>
            </a:r>
          </a:p>
          <a:p>
            <a:pPr eaLnBrk="1" hangingPunct="1"/>
            <a:r>
              <a:rPr lang="it-IT" altLang="it-IT" sz="1600" dirty="0">
                <a:solidFill>
                  <a:srgbClr val="000000"/>
                </a:solidFill>
              </a:rPr>
              <a:t>Anni ‘90 diffusione</a:t>
            </a:r>
          </a:p>
        </p:txBody>
      </p:sp>
      <p:sp>
        <p:nvSpPr>
          <p:cNvPr id="32" name="Line 7">
            <a:extLst>
              <a:ext uri="{FF2B5EF4-FFF2-40B4-BE49-F238E27FC236}">
                <a16:creationId xmlns:a16="http://schemas.microsoft.com/office/drawing/2014/main" id="{1F2FA4C6-0727-4CF9-B14A-E07BB81AD9C8}"/>
              </a:ext>
            </a:extLst>
          </p:cNvPr>
          <p:cNvSpPr>
            <a:spLocks noChangeShapeType="1"/>
          </p:cNvSpPr>
          <p:nvPr/>
        </p:nvSpPr>
        <p:spPr bwMode="auto">
          <a:xfrm>
            <a:off x="479426" y="4475743"/>
            <a:ext cx="11135058" cy="51811"/>
          </a:xfrm>
          <a:prstGeom prst="line">
            <a:avLst/>
          </a:prstGeom>
          <a:noFill/>
          <a:ln w="360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 name="Ovale 32">
            <a:extLst>
              <a:ext uri="{FF2B5EF4-FFF2-40B4-BE49-F238E27FC236}">
                <a16:creationId xmlns:a16="http://schemas.microsoft.com/office/drawing/2014/main" id="{754E96CF-50CB-418D-928A-E149C90B2554}"/>
              </a:ext>
            </a:extLst>
          </p:cNvPr>
          <p:cNvSpPr/>
          <p:nvPr/>
        </p:nvSpPr>
        <p:spPr>
          <a:xfrm>
            <a:off x="3918109" y="4419668"/>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5B359878-D0C2-4BDB-80EF-AF9702DE9B37}"/>
              </a:ext>
            </a:extLst>
          </p:cNvPr>
          <p:cNvPicPr>
            <a:picLocks noChangeAspect="1"/>
          </p:cNvPicPr>
          <p:nvPr/>
        </p:nvPicPr>
        <p:blipFill>
          <a:blip r:embed="rId9"/>
          <a:stretch>
            <a:fillRect/>
          </a:stretch>
        </p:blipFill>
        <p:spPr>
          <a:xfrm>
            <a:off x="3276169" y="4620267"/>
            <a:ext cx="1067979" cy="1463971"/>
          </a:xfrm>
          <a:prstGeom prst="rect">
            <a:avLst/>
          </a:prstGeom>
        </p:spPr>
      </p:pic>
      <p:sp>
        <p:nvSpPr>
          <p:cNvPr id="37" name="AutoShape 4">
            <a:extLst>
              <a:ext uri="{FF2B5EF4-FFF2-40B4-BE49-F238E27FC236}">
                <a16:creationId xmlns:a16="http://schemas.microsoft.com/office/drawing/2014/main" id="{DEF32998-7397-4D28-A41B-A6EECBDFC1CD}"/>
              </a:ext>
            </a:extLst>
          </p:cNvPr>
          <p:cNvSpPr>
            <a:spLocks noChangeArrowheads="1"/>
          </p:cNvSpPr>
          <p:nvPr/>
        </p:nvSpPr>
        <p:spPr bwMode="auto">
          <a:xfrm>
            <a:off x="1706065" y="4672303"/>
            <a:ext cx="1549292" cy="776249"/>
          </a:xfrm>
          <a:prstGeom prst="roundRect">
            <a:avLst>
              <a:gd name="adj" fmla="val 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1400" dirty="0">
                <a:solidFill>
                  <a:schemeClr val="tx1"/>
                </a:solidFill>
              </a:rPr>
              <a:t>Segnali </a:t>
            </a:r>
            <a:r>
              <a:rPr lang="it-IT" sz="1400" dirty="0">
                <a:solidFill>
                  <a:schemeClr val="tx1"/>
                </a:solidFill>
              </a:rPr>
              <a:t>nuvole interstellari ari e da giganti rosse. ?</a:t>
            </a:r>
            <a:endParaRPr lang="it-IT" altLang="it-IT" sz="1400" dirty="0">
              <a:solidFill>
                <a:schemeClr val="tx1"/>
              </a:solidFill>
            </a:endParaRPr>
          </a:p>
        </p:txBody>
      </p:sp>
      <p:pic>
        <p:nvPicPr>
          <p:cNvPr id="2052" name="Picture 4" descr="Risultato immagini per Jansky">
            <a:extLst>
              <a:ext uri="{FF2B5EF4-FFF2-40B4-BE49-F238E27FC236}">
                <a16:creationId xmlns:a16="http://schemas.microsoft.com/office/drawing/2014/main" id="{1ECAB180-A3F8-4382-8F56-296059FB52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8787" y="4627488"/>
            <a:ext cx="1812188" cy="1216944"/>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39" name="Ovale 38">
            <a:extLst>
              <a:ext uri="{FF2B5EF4-FFF2-40B4-BE49-F238E27FC236}">
                <a16:creationId xmlns:a16="http://schemas.microsoft.com/office/drawing/2014/main" id="{BA0117B7-6363-4432-9FD5-A6A1D2F88B1E}"/>
              </a:ext>
            </a:extLst>
          </p:cNvPr>
          <p:cNvSpPr/>
          <p:nvPr/>
        </p:nvSpPr>
        <p:spPr>
          <a:xfrm>
            <a:off x="6417452" y="4447705"/>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AutoShape 4">
            <a:extLst>
              <a:ext uri="{FF2B5EF4-FFF2-40B4-BE49-F238E27FC236}">
                <a16:creationId xmlns:a16="http://schemas.microsoft.com/office/drawing/2014/main" id="{A693BE44-799D-41DA-AF67-D5ED550F1B93}"/>
              </a:ext>
            </a:extLst>
          </p:cNvPr>
          <p:cNvSpPr>
            <a:spLocks noChangeArrowheads="1"/>
          </p:cNvSpPr>
          <p:nvPr/>
        </p:nvSpPr>
        <p:spPr bwMode="auto">
          <a:xfrm>
            <a:off x="5039140" y="5927238"/>
            <a:ext cx="2522680" cy="649171"/>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1400" b="1" dirty="0">
                <a:solidFill>
                  <a:srgbClr val="FF0000"/>
                </a:solidFill>
              </a:rPr>
              <a:t>1933</a:t>
            </a:r>
            <a:r>
              <a:rPr lang="it-IT" altLang="it-IT" sz="1400" dirty="0">
                <a:solidFill>
                  <a:srgbClr val="000000"/>
                </a:solidFill>
              </a:rPr>
              <a:t> : Carl </a:t>
            </a:r>
            <a:r>
              <a:rPr lang="it-IT" altLang="it-IT" sz="1400" dirty="0" err="1">
                <a:solidFill>
                  <a:srgbClr val="000000"/>
                </a:solidFill>
              </a:rPr>
              <a:t>Jansky</a:t>
            </a:r>
            <a:r>
              <a:rPr lang="it-IT" altLang="it-IT" sz="1400" dirty="0">
                <a:solidFill>
                  <a:srgbClr val="000000"/>
                </a:solidFill>
              </a:rPr>
              <a:t> (Bell) - Il centro della via lattea emette radio</a:t>
            </a:r>
          </a:p>
        </p:txBody>
      </p:sp>
      <p:sp>
        <p:nvSpPr>
          <p:cNvPr id="23" name="CasellaDiTesto 22">
            <a:extLst>
              <a:ext uri="{FF2B5EF4-FFF2-40B4-BE49-F238E27FC236}">
                <a16:creationId xmlns:a16="http://schemas.microsoft.com/office/drawing/2014/main" id="{D1C53815-0114-402D-B3D2-192E76E44C2F}"/>
              </a:ext>
            </a:extLst>
          </p:cNvPr>
          <p:cNvSpPr txBox="1"/>
          <p:nvPr/>
        </p:nvSpPr>
        <p:spPr>
          <a:xfrm>
            <a:off x="4430808" y="5402173"/>
            <a:ext cx="1067979" cy="338554"/>
          </a:xfrm>
          <a:prstGeom prst="rect">
            <a:avLst/>
          </a:prstGeom>
          <a:noFill/>
        </p:spPr>
        <p:txBody>
          <a:bodyPr wrap="square" rtlCol="0">
            <a:spAutoFit/>
          </a:bodyPr>
          <a:lstStyle/>
          <a:p>
            <a:r>
              <a:rPr lang="it-IT" sz="1600" b="1" dirty="0">
                <a:sym typeface="Symbol" panose="05050102010706020507" pitchFamily="18" charset="2"/>
              </a:rPr>
              <a:t> = 14,5 m</a:t>
            </a:r>
            <a:endParaRPr lang="it-IT" sz="1600" b="1" dirty="0"/>
          </a:p>
        </p:txBody>
      </p:sp>
      <p:pic>
        <p:nvPicPr>
          <p:cNvPr id="5" name="Immagine 4" descr="Immagine che contiene esterni, oggetto, telescopio, fotografia&#10;&#10;Descrizione generata automaticamente">
            <a:extLst>
              <a:ext uri="{FF2B5EF4-FFF2-40B4-BE49-F238E27FC236}">
                <a16:creationId xmlns:a16="http://schemas.microsoft.com/office/drawing/2014/main" id="{A43A1AA2-5DB5-4EDC-8976-396A237C85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65142" y="4593472"/>
            <a:ext cx="1067979" cy="1344683"/>
          </a:xfrm>
          <a:prstGeom prst="rect">
            <a:avLst/>
          </a:prstGeom>
          <a:ln w="38100">
            <a:solidFill>
              <a:schemeClr val="accent1"/>
            </a:solidFill>
          </a:ln>
        </p:spPr>
      </p:pic>
      <p:sp>
        <p:nvSpPr>
          <p:cNvPr id="38" name="AutoShape 4">
            <a:extLst>
              <a:ext uri="{FF2B5EF4-FFF2-40B4-BE49-F238E27FC236}">
                <a16:creationId xmlns:a16="http://schemas.microsoft.com/office/drawing/2014/main" id="{4EDD69B9-035B-4865-9408-60AC2CC2565A}"/>
              </a:ext>
            </a:extLst>
          </p:cNvPr>
          <p:cNvSpPr>
            <a:spLocks noChangeArrowheads="1"/>
          </p:cNvSpPr>
          <p:nvPr/>
        </p:nvSpPr>
        <p:spPr bwMode="auto">
          <a:xfrm>
            <a:off x="7634009" y="5938155"/>
            <a:ext cx="2287648" cy="65935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1400" b="1" dirty="0">
                <a:solidFill>
                  <a:srgbClr val="FF0000"/>
                </a:solidFill>
              </a:rPr>
              <a:t>1939</a:t>
            </a:r>
            <a:r>
              <a:rPr lang="it-IT" altLang="it-IT" sz="1400" dirty="0">
                <a:solidFill>
                  <a:srgbClr val="000000"/>
                </a:solidFill>
              </a:rPr>
              <a:t> : </a:t>
            </a:r>
            <a:r>
              <a:rPr lang="it-IT" altLang="it-IT" sz="1400" dirty="0" err="1">
                <a:solidFill>
                  <a:srgbClr val="000000"/>
                </a:solidFill>
              </a:rPr>
              <a:t>Reber</a:t>
            </a:r>
            <a:r>
              <a:rPr lang="it-IT" altLang="it-IT" sz="1400" dirty="0">
                <a:solidFill>
                  <a:srgbClr val="000000"/>
                </a:solidFill>
              </a:rPr>
              <a:t> </a:t>
            </a:r>
          </a:p>
          <a:p>
            <a:pPr eaLnBrk="1" hangingPunct="1"/>
            <a:r>
              <a:rPr lang="it-IT" altLang="it-IT" sz="1400" dirty="0">
                <a:solidFill>
                  <a:srgbClr val="000000"/>
                </a:solidFill>
              </a:rPr>
              <a:t>Prime mappe di emissioni radio della galassia</a:t>
            </a:r>
          </a:p>
        </p:txBody>
      </p:sp>
      <p:sp>
        <p:nvSpPr>
          <p:cNvPr id="41" name="Ovale 40">
            <a:extLst>
              <a:ext uri="{FF2B5EF4-FFF2-40B4-BE49-F238E27FC236}">
                <a16:creationId xmlns:a16="http://schemas.microsoft.com/office/drawing/2014/main" id="{53A886EF-E8CA-4882-AD54-BCE71AE24830}"/>
              </a:ext>
            </a:extLst>
          </p:cNvPr>
          <p:cNvSpPr/>
          <p:nvPr/>
        </p:nvSpPr>
        <p:spPr>
          <a:xfrm>
            <a:off x="7489630" y="4469450"/>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41">
            <a:extLst>
              <a:ext uri="{FF2B5EF4-FFF2-40B4-BE49-F238E27FC236}">
                <a16:creationId xmlns:a16="http://schemas.microsoft.com/office/drawing/2014/main" id="{6EB9FF4D-F201-4FB2-94E2-EE7318F66DA0}"/>
              </a:ext>
            </a:extLst>
          </p:cNvPr>
          <p:cNvSpPr txBox="1"/>
          <p:nvPr/>
        </p:nvSpPr>
        <p:spPr>
          <a:xfrm>
            <a:off x="8901088" y="5564910"/>
            <a:ext cx="1067979" cy="338554"/>
          </a:xfrm>
          <a:prstGeom prst="rect">
            <a:avLst/>
          </a:prstGeom>
          <a:noFill/>
        </p:spPr>
        <p:txBody>
          <a:bodyPr wrap="square" rtlCol="0">
            <a:spAutoFit/>
          </a:bodyPr>
          <a:lstStyle/>
          <a:p>
            <a:r>
              <a:rPr lang="it-IT" sz="1600" b="1" dirty="0">
                <a:sym typeface="Symbol" panose="05050102010706020507" pitchFamily="18" charset="2"/>
              </a:rPr>
              <a:t> = 9,6 m</a:t>
            </a:r>
            <a:endParaRPr lang="it-IT" sz="1600" b="1" dirty="0"/>
          </a:p>
        </p:txBody>
      </p:sp>
      <p:sp>
        <p:nvSpPr>
          <p:cNvPr id="43" name="Ovale 42">
            <a:extLst>
              <a:ext uri="{FF2B5EF4-FFF2-40B4-BE49-F238E27FC236}">
                <a16:creationId xmlns:a16="http://schemas.microsoft.com/office/drawing/2014/main" id="{963578F7-C4E7-4500-91C7-D238BF7CB84C}"/>
              </a:ext>
            </a:extLst>
          </p:cNvPr>
          <p:cNvSpPr/>
          <p:nvPr/>
        </p:nvSpPr>
        <p:spPr>
          <a:xfrm>
            <a:off x="9015968" y="4468716"/>
            <a:ext cx="144379" cy="10788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AutoShape 4">
            <a:extLst>
              <a:ext uri="{FF2B5EF4-FFF2-40B4-BE49-F238E27FC236}">
                <a16:creationId xmlns:a16="http://schemas.microsoft.com/office/drawing/2014/main" id="{B9497580-40FC-4E50-B977-9625E2DC91B2}"/>
              </a:ext>
            </a:extLst>
          </p:cNvPr>
          <p:cNvSpPr>
            <a:spLocks noChangeArrowheads="1"/>
          </p:cNvSpPr>
          <p:nvPr/>
        </p:nvSpPr>
        <p:spPr bwMode="auto">
          <a:xfrm>
            <a:off x="9232818" y="4578376"/>
            <a:ext cx="2287648" cy="659352"/>
          </a:xfrm>
          <a:prstGeom prst="roundRect">
            <a:avLst>
              <a:gd name="adj" fmla="val 440"/>
            </a:avLst>
          </a:prstGeom>
          <a:solidFill>
            <a:srgbClr val="99CCFF"/>
          </a:solidFill>
          <a:ln w="9525">
            <a:solidFill>
              <a:srgbClr val="000000"/>
            </a:solidFill>
            <a:round/>
            <a:headEnd/>
            <a:tailEnd/>
          </a:ln>
        </p:spPr>
        <p:txBody>
          <a:bodyPr lIns="90000" tIns="45000" rIns="90000" bIns="45000" anchor="ctr" anchorCtr="1"/>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onstantia" panose="02030602050306030303" pitchFamily="18" charset="0"/>
                <a:cs typeface="Lucida Sans Unicode" panose="020B0602030504020204" pitchFamily="34" charset="0"/>
              </a:defRPr>
            </a:lvl9pPr>
          </a:lstStyle>
          <a:p>
            <a:pPr eaLnBrk="1" hangingPunct="1"/>
            <a:r>
              <a:rPr lang="it-IT" altLang="it-IT" sz="1400" b="1" dirty="0">
                <a:solidFill>
                  <a:srgbClr val="FF0000"/>
                </a:solidFill>
              </a:rPr>
              <a:t>1950</a:t>
            </a:r>
            <a:r>
              <a:rPr lang="it-IT" altLang="it-IT" sz="1400" dirty="0">
                <a:solidFill>
                  <a:srgbClr val="000000"/>
                </a:solidFill>
              </a:rPr>
              <a:t> : Galassia di Andromeda : Prima radio sorgente extragalattica</a:t>
            </a:r>
          </a:p>
        </p:txBody>
      </p:sp>
    </p:spTree>
    <p:extLst>
      <p:ext uri="{BB962C8B-B14F-4D97-AF65-F5344CB8AC3E}">
        <p14:creationId xmlns:p14="http://schemas.microsoft.com/office/powerpoint/2010/main" val="4116261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3BA23-FD77-44EB-93B2-08BF471C704C}"/>
              </a:ext>
            </a:extLst>
          </p:cNvPr>
          <p:cNvSpPr>
            <a:spLocks noGrp="1"/>
          </p:cNvSpPr>
          <p:nvPr>
            <p:ph type="title"/>
          </p:nvPr>
        </p:nvSpPr>
        <p:spPr/>
        <p:txBody>
          <a:bodyPr/>
          <a:lstStyle/>
          <a:p>
            <a:pPr algn="ctr"/>
            <a:r>
              <a:rPr lang="it-IT" dirty="0"/>
              <a:t>FUNZIONAMENTO DI UN’ANTENNA</a:t>
            </a:r>
          </a:p>
        </p:txBody>
      </p:sp>
      <p:pic>
        <p:nvPicPr>
          <p:cNvPr id="6" name="Immagine 5">
            <a:extLst>
              <a:ext uri="{FF2B5EF4-FFF2-40B4-BE49-F238E27FC236}">
                <a16:creationId xmlns:a16="http://schemas.microsoft.com/office/drawing/2014/main" id="{0CB21B21-13D0-4A30-8A58-3079288EE1AD}"/>
              </a:ext>
            </a:extLst>
          </p:cNvPr>
          <p:cNvPicPr>
            <a:picLocks noChangeAspect="1"/>
          </p:cNvPicPr>
          <p:nvPr/>
        </p:nvPicPr>
        <p:blipFill>
          <a:blip r:embed="rId3"/>
          <a:stretch>
            <a:fillRect/>
          </a:stretch>
        </p:blipFill>
        <p:spPr>
          <a:xfrm>
            <a:off x="839500" y="1812032"/>
            <a:ext cx="5881354" cy="4392084"/>
          </a:xfrm>
          <a:prstGeom prst="rect">
            <a:avLst/>
          </a:prstGeom>
        </p:spPr>
      </p:pic>
      <p:pic>
        <p:nvPicPr>
          <p:cNvPr id="2050" name="Picture 2" descr="Risultati immagini per antenne e onde radio">
            <a:extLst>
              <a:ext uri="{FF2B5EF4-FFF2-40B4-BE49-F238E27FC236}">
                <a16:creationId xmlns:a16="http://schemas.microsoft.com/office/drawing/2014/main" id="{4424C06A-50E0-46FC-8C15-6FB94BF73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882" y="1340219"/>
            <a:ext cx="4182534" cy="20651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5C6A7B12-37AA-4C22-9DA7-E3DE139F5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450" y="3721099"/>
            <a:ext cx="4762500" cy="2771775"/>
          </a:xfrm>
          <a:prstGeom prst="rect">
            <a:avLst/>
          </a:prstGeom>
          <a:ln w="38100">
            <a:solidFill>
              <a:schemeClr val="tx1"/>
            </a:solidFill>
          </a:ln>
        </p:spPr>
      </p:pic>
    </p:spTree>
    <p:extLst>
      <p:ext uri="{BB962C8B-B14F-4D97-AF65-F5344CB8AC3E}">
        <p14:creationId xmlns:p14="http://schemas.microsoft.com/office/powerpoint/2010/main" val="178646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53BA23-FD77-44EB-93B2-08BF471C704C}"/>
              </a:ext>
            </a:extLst>
          </p:cNvPr>
          <p:cNvSpPr>
            <a:spLocks noGrp="1"/>
          </p:cNvSpPr>
          <p:nvPr>
            <p:ph type="title"/>
          </p:nvPr>
        </p:nvSpPr>
        <p:spPr/>
        <p:txBody>
          <a:bodyPr/>
          <a:lstStyle/>
          <a:p>
            <a:pPr algn="ctr"/>
            <a:r>
              <a:rPr lang="it-IT" dirty="0"/>
              <a:t>CONCENTRIAMO IL FLUSSO DI ONDE</a:t>
            </a:r>
          </a:p>
        </p:txBody>
      </p:sp>
      <p:pic>
        <p:nvPicPr>
          <p:cNvPr id="8" name="Immagine 7">
            <a:extLst>
              <a:ext uri="{FF2B5EF4-FFF2-40B4-BE49-F238E27FC236}">
                <a16:creationId xmlns:a16="http://schemas.microsoft.com/office/drawing/2014/main" id="{EB4A0251-2F9A-4F6A-B4ED-3BEB7A2FB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1" y="1692276"/>
            <a:ext cx="4631266" cy="4631266"/>
          </a:xfrm>
          <a:prstGeom prst="rect">
            <a:avLst/>
          </a:prstGeom>
        </p:spPr>
      </p:pic>
      <p:pic>
        <p:nvPicPr>
          <p:cNvPr id="3" name="Immagine 2">
            <a:extLst>
              <a:ext uri="{FF2B5EF4-FFF2-40B4-BE49-F238E27FC236}">
                <a16:creationId xmlns:a16="http://schemas.microsoft.com/office/drawing/2014/main" id="{68EF3023-8A32-40B0-82C3-DB4D0CCF4F1A}"/>
              </a:ext>
            </a:extLst>
          </p:cNvPr>
          <p:cNvPicPr>
            <a:picLocks noChangeAspect="1"/>
          </p:cNvPicPr>
          <p:nvPr/>
        </p:nvPicPr>
        <p:blipFill>
          <a:blip r:embed="rId4"/>
          <a:stretch>
            <a:fillRect/>
          </a:stretch>
        </p:blipFill>
        <p:spPr>
          <a:xfrm>
            <a:off x="5315213" y="1734609"/>
            <a:ext cx="6444986" cy="2456391"/>
          </a:xfrm>
          <a:prstGeom prst="rect">
            <a:avLst/>
          </a:prstGeom>
        </p:spPr>
      </p:pic>
      <p:pic>
        <p:nvPicPr>
          <p:cNvPr id="5" name="Immagine 4">
            <a:extLst>
              <a:ext uri="{FF2B5EF4-FFF2-40B4-BE49-F238E27FC236}">
                <a16:creationId xmlns:a16="http://schemas.microsoft.com/office/drawing/2014/main" id="{91104C88-EEDB-42A8-A582-0B4F0437DD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5213" y="4191000"/>
            <a:ext cx="3495042" cy="2320926"/>
          </a:xfrm>
          <a:prstGeom prst="rect">
            <a:avLst/>
          </a:prstGeom>
        </p:spPr>
      </p:pic>
      <p:pic>
        <p:nvPicPr>
          <p:cNvPr id="11" name="Immagine 10">
            <a:extLst>
              <a:ext uri="{FF2B5EF4-FFF2-40B4-BE49-F238E27FC236}">
                <a16:creationId xmlns:a16="http://schemas.microsoft.com/office/drawing/2014/main" id="{69262866-0730-4C77-9924-E9A45A6D9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5082" y="4349749"/>
            <a:ext cx="2381250" cy="2143125"/>
          </a:xfrm>
          <a:prstGeom prst="rect">
            <a:avLst/>
          </a:prstGeom>
        </p:spPr>
      </p:pic>
    </p:spTree>
    <p:extLst>
      <p:ext uri="{BB962C8B-B14F-4D97-AF65-F5344CB8AC3E}">
        <p14:creationId xmlns:p14="http://schemas.microsoft.com/office/powerpoint/2010/main" val="999126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C64D28-0275-47DA-9A20-5A60DD1C0631}"/>
              </a:ext>
            </a:extLst>
          </p:cNvPr>
          <p:cNvSpPr>
            <a:spLocks noGrp="1"/>
          </p:cNvSpPr>
          <p:nvPr>
            <p:ph type="ctrTitle"/>
          </p:nvPr>
        </p:nvSpPr>
        <p:spPr>
          <a:xfrm>
            <a:off x="1524000" y="1980779"/>
            <a:ext cx="9144000" cy="2387600"/>
          </a:xfrm>
        </p:spPr>
        <p:txBody>
          <a:bodyPr/>
          <a:lstStyle/>
          <a:p>
            <a:r>
              <a:rPr lang="it-IT" dirty="0"/>
              <a:t>COME SONO FATTI I RADIO TELESCOPI</a:t>
            </a:r>
          </a:p>
        </p:txBody>
      </p:sp>
    </p:spTree>
    <p:extLst>
      <p:ext uri="{BB962C8B-B14F-4D97-AF65-F5344CB8AC3E}">
        <p14:creationId xmlns:p14="http://schemas.microsoft.com/office/powerpoint/2010/main" val="3994651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B3C5A6-1839-43FF-9CBB-FC8B8A198979}"/>
              </a:ext>
            </a:extLst>
          </p:cNvPr>
          <p:cNvSpPr>
            <a:spLocks noGrp="1"/>
          </p:cNvSpPr>
          <p:nvPr>
            <p:ph type="title"/>
          </p:nvPr>
        </p:nvSpPr>
        <p:spPr>
          <a:xfrm>
            <a:off x="2325189" y="365125"/>
            <a:ext cx="7615646" cy="1032315"/>
          </a:xfrm>
        </p:spPr>
        <p:txBody>
          <a:bodyPr/>
          <a:lstStyle/>
          <a:p>
            <a:pPr algn="ctr"/>
            <a:r>
              <a:rPr lang="it-IT" dirty="0"/>
              <a:t>PARKES – AUSTALIA (1961)</a:t>
            </a:r>
          </a:p>
        </p:txBody>
      </p:sp>
      <p:pic>
        <p:nvPicPr>
          <p:cNvPr id="4" name="Immagine 3" descr="Immagine che contiene oggetto, esterni, erba, aeroplano&#10;&#10;Descrizione generata automaticamente">
            <a:extLst>
              <a:ext uri="{FF2B5EF4-FFF2-40B4-BE49-F238E27FC236}">
                <a16:creationId xmlns:a16="http://schemas.microsoft.com/office/drawing/2014/main" id="{9402F78A-C896-4D51-9D92-B495C4C16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99" y="1836208"/>
            <a:ext cx="6527425" cy="4471286"/>
          </a:xfrm>
          <a:prstGeom prst="rect">
            <a:avLst/>
          </a:prstGeom>
        </p:spPr>
      </p:pic>
      <p:sp>
        <p:nvSpPr>
          <p:cNvPr id="5" name="CasellaDiTesto 4">
            <a:extLst>
              <a:ext uri="{FF2B5EF4-FFF2-40B4-BE49-F238E27FC236}">
                <a16:creationId xmlns:a16="http://schemas.microsoft.com/office/drawing/2014/main" id="{05A7A192-4228-44F0-8028-69B3329E2E7A}"/>
              </a:ext>
            </a:extLst>
          </p:cNvPr>
          <p:cNvSpPr txBox="1"/>
          <p:nvPr/>
        </p:nvSpPr>
        <p:spPr>
          <a:xfrm>
            <a:off x="7309846" y="2926419"/>
            <a:ext cx="4258150" cy="3354765"/>
          </a:xfrm>
          <a:prstGeom prst="rect">
            <a:avLst/>
          </a:prstGeom>
          <a:noFill/>
        </p:spPr>
        <p:txBody>
          <a:bodyPr wrap="square" rtlCol="0">
            <a:spAutoFit/>
          </a:bodyPr>
          <a:lstStyle/>
          <a:p>
            <a:pPr marL="285750" indent="-285750">
              <a:buFont typeface="Symbol" panose="05050102010706020507" pitchFamily="18" charset="2"/>
              <a:buChar char="F"/>
            </a:pPr>
            <a:r>
              <a:rPr lang="it-IT" sz="2000" b="1" dirty="0">
                <a:sym typeface="Symbol" panose="05050102010706020507" pitchFamily="18" charset="2"/>
              </a:rPr>
              <a:t>=64 m</a:t>
            </a:r>
          </a:p>
          <a:p>
            <a:pPr marL="285750" indent="-285750">
              <a:buFont typeface="Symbol" panose="05050102010706020507" pitchFamily="18" charset="2"/>
              <a:buChar char="F"/>
            </a:pPr>
            <a:endParaRPr lang="it-IT" sz="2000" b="1" dirty="0">
              <a:sym typeface="Symbol" panose="05050102010706020507" pitchFamily="18" charset="2"/>
            </a:endParaRPr>
          </a:p>
          <a:p>
            <a:r>
              <a:rPr lang="it-IT" sz="2000" b="1" dirty="0"/>
              <a:t>1.000 tonnellate </a:t>
            </a:r>
            <a:r>
              <a:rPr lang="it-IT" sz="1600" b="1" dirty="0"/>
              <a:t>( più di due Boeing 747)</a:t>
            </a:r>
          </a:p>
          <a:p>
            <a:endParaRPr lang="it-IT" sz="1600" b="1" dirty="0"/>
          </a:p>
          <a:p>
            <a:r>
              <a:rPr lang="it-IT" sz="2000" b="1" dirty="0"/>
              <a:t>7mm &lt;</a:t>
            </a:r>
            <a:r>
              <a:rPr lang="it-IT" sz="2000" b="1" dirty="0">
                <a:sym typeface="Symbol" panose="05050102010706020507" pitchFamily="18" charset="2"/>
              </a:rPr>
              <a:t> &lt; 4m </a:t>
            </a:r>
            <a:endParaRPr lang="it-IT" sz="2000" b="1" dirty="0"/>
          </a:p>
          <a:p>
            <a:endParaRPr lang="it-IT" sz="1600" b="1" dirty="0"/>
          </a:p>
          <a:p>
            <a:r>
              <a:rPr lang="it-IT" sz="2000" b="1" dirty="0"/>
              <a:t>Area di raccolta : 3.216 metri quadrati</a:t>
            </a:r>
          </a:p>
          <a:p>
            <a:endParaRPr lang="it-IT" sz="2000" b="1" dirty="0"/>
          </a:p>
          <a:p>
            <a:r>
              <a:rPr lang="it-IT" sz="2000" b="1" dirty="0"/>
              <a:t>Accuratezza 11 </a:t>
            </a:r>
            <a:r>
              <a:rPr lang="it-IT" sz="2000" b="1" dirty="0" err="1"/>
              <a:t>arcosecondi</a:t>
            </a:r>
            <a:r>
              <a:rPr lang="it-IT" sz="2000" b="1" dirty="0"/>
              <a:t>, cioè circa la larghezza di un dito visto da una distanza di 150 metri! </a:t>
            </a:r>
          </a:p>
        </p:txBody>
      </p:sp>
      <p:cxnSp>
        <p:nvCxnSpPr>
          <p:cNvPr id="7" name="Connettore 2 6">
            <a:extLst>
              <a:ext uri="{FF2B5EF4-FFF2-40B4-BE49-F238E27FC236}">
                <a16:creationId xmlns:a16="http://schemas.microsoft.com/office/drawing/2014/main" id="{DA10A865-7DBB-4E12-8AED-BAF7B13D2066}"/>
              </a:ext>
            </a:extLst>
          </p:cNvPr>
          <p:cNvCxnSpPr/>
          <p:nvPr/>
        </p:nvCxnSpPr>
        <p:spPr>
          <a:xfrm>
            <a:off x="1642533" y="4470400"/>
            <a:ext cx="1456267" cy="575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0E7EE826-F67E-47BC-A926-171D0733AF3A}"/>
              </a:ext>
            </a:extLst>
          </p:cNvPr>
          <p:cNvSpPr txBox="1"/>
          <p:nvPr/>
        </p:nvSpPr>
        <p:spPr>
          <a:xfrm>
            <a:off x="634999" y="4101068"/>
            <a:ext cx="2140443" cy="369332"/>
          </a:xfrm>
          <a:prstGeom prst="rect">
            <a:avLst/>
          </a:prstGeom>
          <a:noFill/>
        </p:spPr>
        <p:txBody>
          <a:bodyPr wrap="square" rtlCol="0">
            <a:spAutoFit/>
          </a:bodyPr>
          <a:lstStyle/>
          <a:p>
            <a:r>
              <a:rPr lang="it-IT" b="1" dirty="0"/>
              <a:t>SALA DI CONTROLLO</a:t>
            </a:r>
          </a:p>
        </p:txBody>
      </p:sp>
      <p:cxnSp>
        <p:nvCxnSpPr>
          <p:cNvPr id="9" name="Connettore 2 8">
            <a:extLst>
              <a:ext uri="{FF2B5EF4-FFF2-40B4-BE49-F238E27FC236}">
                <a16:creationId xmlns:a16="http://schemas.microsoft.com/office/drawing/2014/main" id="{783C8BE9-D2A4-400A-A557-D479F3A01B6F}"/>
              </a:ext>
            </a:extLst>
          </p:cNvPr>
          <p:cNvCxnSpPr>
            <a:cxnSpLocks/>
            <a:stCxn id="13" idx="1"/>
          </p:cNvCxnSpPr>
          <p:nvPr/>
        </p:nvCxnSpPr>
        <p:spPr>
          <a:xfrm flipH="1">
            <a:off x="4846045" y="2353858"/>
            <a:ext cx="2452806" cy="11451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BA920972-FD86-4EBD-A9EB-9612617C6C76}"/>
              </a:ext>
            </a:extLst>
          </p:cNvPr>
          <p:cNvSpPr txBox="1"/>
          <p:nvPr/>
        </p:nvSpPr>
        <p:spPr>
          <a:xfrm>
            <a:off x="7298851" y="1892193"/>
            <a:ext cx="2641984" cy="923330"/>
          </a:xfrm>
          <a:prstGeom prst="rect">
            <a:avLst/>
          </a:prstGeom>
          <a:noFill/>
        </p:spPr>
        <p:txBody>
          <a:bodyPr wrap="square" rtlCol="0">
            <a:spAutoFit/>
          </a:bodyPr>
          <a:lstStyle/>
          <a:p>
            <a:r>
              <a:rPr lang="it-IT" b="1" dirty="0"/>
              <a:t>ANTENNA ORIENTABILE – si abbassa fino a 60° in verticale </a:t>
            </a:r>
          </a:p>
        </p:txBody>
      </p:sp>
      <p:pic>
        <p:nvPicPr>
          <p:cNvPr id="3" name="Immagine 2">
            <a:extLst>
              <a:ext uri="{FF2B5EF4-FFF2-40B4-BE49-F238E27FC236}">
                <a16:creationId xmlns:a16="http://schemas.microsoft.com/office/drawing/2014/main" id="{E47EC16E-C181-4749-B9C4-32BFE23590E6}"/>
              </a:ext>
            </a:extLst>
          </p:cNvPr>
          <p:cNvPicPr>
            <a:picLocks noChangeAspect="1"/>
          </p:cNvPicPr>
          <p:nvPr/>
        </p:nvPicPr>
        <p:blipFill>
          <a:blip r:embed="rId4"/>
          <a:stretch>
            <a:fillRect/>
          </a:stretch>
        </p:blipFill>
        <p:spPr>
          <a:xfrm>
            <a:off x="10260318" y="1909197"/>
            <a:ext cx="1433110" cy="886460"/>
          </a:xfrm>
          <a:prstGeom prst="rect">
            <a:avLst/>
          </a:prstGeom>
        </p:spPr>
      </p:pic>
    </p:spTree>
    <p:extLst>
      <p:ext uri="{BB962C8B-B14F-4D97-AF65-F5344CB8AC3E}">
        <p14:creationId xmlns:p14="http://schemas.microsoft.com/office/powerpoint/2010/main" val="237069885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16498</TotalTime>
  <Words>5872</Words>
  <Application>Microsoft Office PowerPoint</Application>
  <PresentationFormat>Widescreen</PresentationFormat>
  <Paragraphs>399</Paragraphs>
  <Slides>44</Slides>
  <Notes>32</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44</vt:i4>
      </vt:variant>
    </vt:vector>
  </HeadingPairs>
  <TitlesOfParts>
    <vt:vector size="54" baseType="lpstr">
      <vt:lpstr>Abadi</vt:lpstr>
      <vt:lpstr>Aharoni</vt:lpstr>
      <vt:lpstr>Algerian</vt:lpstr>
      <vt:lpstr>Arial</vt:lpstr>
      <vt:lpstr>Calibri</vt:lpstr>
      <vt:lpstr>Constantia</vt:lpstr>
      <vt:lpstr>Symbol</vt:lpstr>
      <vt:lpstr>Times New Roman</vt:lpstr>
      <vt:lpstr>Verdana</vt:lpstr>
      <vt:lpstr>Tema di Office</vt:lpstr>
      <vt:lpstr>L’OSSERVAZIONE DEL CIELO IN BANDA RADIO</vt:lpstr>
      <vt:lpstr>Presentazione standard di PowerPoint</vt:lpstr>
      <vt:lpstr>UNA GRANDE FAMIGLIA</vt:lpstr>
      <vt:lpstr>QUANTE ONDE RADIO A TERRA ?</vt:lpstr>
      <vt:lpstr>ONDE RADIO   LA NASCITA DELLE TELECOMUNICAZIONI  </vt:lpstr>
      <vt:lpstr>FUNZIONAMENTO DI UN’ANTENNA</vt:lpstr>
      <vt:lpstr>CONCENTRIAMO IL FLUSSO DI ONDE</vt:lpstr>
      <vt:lpstr>COME SONO FATTI I RADIO TELESCOPI</vt:lpstr>
      <vt:lpstr>PARKES – AUSTALIA (1961)</vt:lpstr>
      <vt:lpstr>GREEN BANK – Virginia U.S.A  IL SINGLE DISH ORIENTABILE PIU’ GRANDE AL MONDO</vt:lpstr>
      <vt:lpstr>ARECIBO  - PUERTO RICO  Il gigante va in pensione</vt:lpstr>
      <vt:lpstr>FAST - Five hundred meter Aperture Spherical Telescope (CINA)</vt:lpstr>
      <vt:lpstr>IN ITALIA</vt:lpstr>
      <vt:lpstr>PERCHE’ I RADIOTELESCOPI SONO GRANDI ?</vt:lpstr>
      <vt:lpstr>CRITERIO DI Criterio di Rayleigh  per poter «separare» due sorgenti</vt:lpstr>
      <vt:lpstr>I RADIOTELESCOPI SONO MIOPI !</vt:lpstr>
      <vt:lpstr>IDEA : SFRUTTIAMO l’INTERFERENZA !!</vt:lpstr>
      <vt:lpstr>NOBEL nel 1974 </vt:lpstr>
      <vt:lpstr>Very LARGE Array    NEW MESSICO altopiano a 2000mt di altezza  dal 1980</vt:lpstr>
      <vt:lpstr>ALMA (13 Marzo 2013)  Atacama Large Millimeter Array  - ESO</vt:lpstr>
      <vt:lpstr>MEDICINA – Grande croce del Nord</vt:lpstr>
      <vt:lpstr>SKA : IL FUTURO  Square Kilometer ARRAY UN TELESCOPIO PER L’IDROGENO </vt:lpstr>
      <vt:lpstr>Very-long-baseline interferometry</vt:lpstr>
      <vt:lpstr>Ancora più grande ….. Risoluzioni migliori dei telescopi ottici  ma … ridotte aree efficaci </vt:lpstr>
      <vt:lpstr>COSA POSSIAMO VEDERE CON QUESTI ENORMI RADIOTELESCOPI ?</vt:lpstr>
      <vt:lpstr>Radiazione emessa da un corpo denso e caldo: caratteristiche generali</vt:lpstr>
      <vt:lpstr> Spettri emessi da alcuni corpi caldi:  max  =&gt;  T  </vt:lpstr>
      <vt:lpstr>Spettroscopia</vt:lpstr>
      <vt:lpstr>INTERSTELLAR MEDIUM</vt:lpstr>
      <vt:lpstr>ASTROCHIMICA – ASTROBIOLOGIA SPETTROSCOPIA - RADIOASTRONOMIA</vt:lpstr>
      <vt:lpstr>ALTRI MECCANISMI DI  PRODUZIONE RADIO</vt:lpstr>
      <vt:lpstr>GAS FREDDO – IDROGENO ATOMICO  Emissione radio a 21 cm</vt:lpstr>
      <vt:lpstr>IDROGENO a 21cm  Galassia NGC 5055</vt:lpstr>
      <vt:lpstr>VEDERE L’INVISIBILE</vt:lpstr>
      <vt:lpstr>Radiazione di Sincrotrone</vt:lpstr>
      <vt:lpstr>GIOVE … in radio</vt:lpstr>
      <vt:lpstr>Altri esempi di sorgenti radio</vt:lpstr>
      <vt:lpstr>IL SOLE in RADIO</vt:lpstr>
      <vt:lpstr>Resti di supernova (1667-1680)  CASSIOPEA A</vt:lpstr>
      <vt:lpstr>Resti di supernova (1667-1680)  CASSIOPEA A</vt:lpstr>
      <vt:lpstr>PULSAR  ( LGM ) (Pulsing Radio SOURCE)</vt:lpstr>
      <vt:lpstr>Galassie ATTIVE : M87 Costellazione della vergine </vt:lpstr>
      <vt:lpstr>« … OCCHI NUOVI PER VEDERE IL MONDO»</vt:lpstr>
      <vt:lpstr>Spettri aTOMICI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COLORI DEL CIELO</dc:title>
  <dc:creator>Marina Canali</dc:creator>
  <cp:lastModifiedBy>Canali Marina</cp:lastModifiedBy>
  <cp:revision>229</cp:revision>
  <dcterms:created xsi:type="dcterms:W3CDTF">2018-01-23T17:51:56Z</dcterms:created>
  <dcterms:modified xsi:type="dcterms:W3CDTF">2020-02-19T09:45:51Z</dcterms:modified>
</cp:coreProperties>
</file>