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92" r:id="rId2"/>
  </p:sldMasterIdLst>
  <p:sldIdLst>
    <p:sldId id="256" r:id="rId3"/>
    <p:sldId id="306" r:id="rId4"/>
    <p:sldId id="257" r:id="rId5"/>
    <p:sldId id="258" r:id="rId6"/>
    <p:sldId id="259" r:id="rId7"/>
    <p:sldId id="261" r:id="rId8"/>
    <p:sldId id="262" r:id="rId9"/>
    <p:sldId id="263" r:id="rId10"/>
    <p:sldId id="269" r:id="rId11"/>
    <p:sldId id="270" r:id="rId12"/>
    <p:sldId id="271" r:id="rId13"/>
    <p:sldId id="273" r:id="rId14"/>
    <p:sldId id="274" r:id="rId15"/>
    <p:sldId id="266" r:id="rId16"/>
    <p:sldId id="275" r:id="rId17"/>
    <p:sldId id="267" r:id="rId18"/>
    <p:sldId id="268" r:id="rId19"/>
    <p:sldId id="276" r:id="rId20"/>
    <p:sldId id="307" r:id="rId21"/>
    <p:sldId id="277" r:id="rId22"/>
    <p:sldId id="284" r:id="rId23"/>
    <p:sldId id="309" r:id="rId24"/>
    <p:sldId id="285" r:id="rId25"/>
    <p:sldId id="286" r:id="rId26"/>
    <p:sldId id="278" r:id="rId27"/>
    <p:sldId id="308" r:id="rId28"/>
    <p:sldId id="287" r:id="rId29"/>
    <p:sldId id="279" r:id="rId30"/>
    <p:sldId id="303" r:id="rId31"/>
    <p:sldId id="288" r:id="rId32"/>
    <p:sldId id="289" r:id="rId33"/>
    <p:sldId id="290" r:id="rId34"/>
    <p:sldId id="292" r:id="rId35"/>
    <p:sldId id="293" r:id="rId36"/>
    <p:sldId id="291" r:id="rId37"/>
    <p:sldId id="294" r:id="rId38"/>
    <p:sldId id="295" r:id="rId39"/>
    <p:sldId id="296" r:id="rId40"/>
    <p:sldId id="302" r:id="rId41"/>
    <p:sldId id="297" r:id="rId42"/>
    <p:sldId id="298" r:id="rId43"/>
    <p:sldId id="300" r:id="rId44"/>
    <p:sldId id="299" r:id="rId45"/>
    <p:sldId id="301" r:id="rId46"/>
    <p:sldId id="304" r:id="rId47"/>
    <p:sldId id="305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3A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>
        <p:scale>
          <a:sx n="71" d="100"/>
          <a:sy n="71" d="100"/>
        </p:scale>
        <p:origin x="-1356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4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4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192688" cy="129614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73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9AF1E2B-2AF4-430C-BEBB-A7F99656EA20}" type="datetimeFigureOut">
              <a:rPr lang="it-IT" smtClean="0"/>
              <a:t>26/11/2015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85074E0-C7A3-4414-B0D3-818C2E26F10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spd="slow">
    <p:cover dir="d"/>
    <p:sndAc>
      <p:stSnd>
        <p:snd r:embed="rId1" name="bomb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8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5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9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7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6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1E2B-2AF4-430C-BEBB-A7F99656EA2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074E0-C7A3-4414-B0D3-818C2E26F10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1331640" y="188640"/>
            <a:ext cx="6192688" cy="1296144"/>
          </a:xfrm>
          <a:prstGeom prst="rect">
            <a:avLst/>
          </a:prstGeom>
          <a:solidFill>
            <a:schemeClr val="bg1"/>
          </a:solidFill>
          <a:ln w="22225" cmpd="thickThin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SKYLAB</a:t>
            </a:r>
            <a:r>
              <a:rPr lang="it-IT" b="1" baseline="0" dirty="0" smtClean="0">
                <a:solidFill>
                  <a:schemeClr val="accent1">
                    <a:lumMod val="50000"/>
                  </a:schemeClr>
                </a:solidFill>
              </a:rPr>
              <a:t> : UNA FINESTRA SUL COSMO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6622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XMM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5986473"/>
            <a:ext cx="1368152" cy="871527"/>
          </a:xfrm>
          <a:prstGeom prst="rect">
            <a:avLst/>
          </a:prstGeom>
        </p:spPr>
      </p:pic>
      <p:pic>
        <p:nvPicPr>
          <p:cNvPr id="12" name="Immagine 11" descr="SArdinia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12360" y="5948442"/>
            <a:ext cx="1331640" cy="909558"/>
          </a:xfrm>
          <a:prstGeom prst="rect">
            <a:avLst/>
          </a:prstGeom>
        </p:spPr>
      </p:pic>
      <p:pic>
        <p:nvPicPr>
          <p:cNvPr id="13" name="Immagine 12" descr="index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16416" y="0"/>
            <a:ext cx="827584" cy="12013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cover dir="d"/>
    <p:sndAc>
      <p:stSnd>
        <p:snd r:embed="rId13" name="bomb.wav"/>
      </p:stSnd>
    </p:sndAc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cap="none" spc="0">
          <a:ln w="12700">
            <a:solidFill>
              <a:schemeClr val="accent1">
                <a:lumMod val="75000"/>
              </a:schemeClr>
            </a:solidFill>
            <a:prstDash val="solid"/>
          </a:ln>
          <a:solidFill>
            <a:schemeClr val="tx2">
              <a:lumMod val="20000"/>
              <a:lumOff val="80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ln>
            <a:solidFill>
              <a:schemeClr val="tx2">
                <a:lumMod val="50000"/>
              </a:schemeClr>
            </a:solidFill>
          </a:ln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ln>
            <a:solidFill>
              <a:schemeClr val="tx2">
                <a:lumMod val="50000"/>
              </a:schemeClr>
            </a:solidFill>
          </a:ln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ln>
            <a:solidFill>
              <a:schemeClr val="tx2">
                <a:lumMod val="50000"/>
              </a:schemeClr>
            </a:solidFill>
          </a:ln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ln>
            <a:solidFill>
              <a:schemeClr val="tx2">
                <a:lumMod val="50000"/>
              </a:schemeClr>
            </a:solidFill>
          </a:ln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ln>
            <a:solidFill>
              <a:schemeClr val="tx2">
                <a:lumMod val="50000"/>
              </a:schemeClr>
            </a:solidFill>
          </a:ln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usione%20nucleare/CENNI%20DI%20FISICA%20NUCLEARE.pptx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usione%20nucleare/CENNI%20DI%20FISICA%20NUCLEARE.pptx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STELLE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PROGETTO SKYLAB</a:t>
            </a:r>
          </a:p>
          <a:p>
            <a:r>
              <a:rPr lang="it-IT" dirty="0" smtClean="0"/>
              <a:t>LICEO MAJORANA DESIO</a:t>
            </a:r>
          </a:p>
          <a:p>
            <a:r>
              <a:rPr lang="it-IT" dirty="0" smtClean="0"/>
              <a:t>2014/15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2886613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Bilancio delle forze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038600" cy="25922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dirty="0" smtClean="0"/>
              <a:t>Se la gravità è maggiore delle forze di pressione</a:t>
            </a:r>
          </a:p>
          <a:p>
            <a:endParaRPr lang="it-IT" dirty="0"/>
          </a:p>
          <a:p>
            <a:r>
              <a:rPr lang="it-IT" dirty="0" smtClean="0"/>
              <a:t>La materia si contrae, COLLASSA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8924" y="1628800"/>
            <a:ext cx="4038600" cy="25922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dirty="0"/>
              <a:t>Se la gravità è </a:t>
            </a:r>
            <a:r>
              <a:rPr lang="it-IT" dirty="0" smtClean="0"/>
              <a:t>minore delle </a:t>
            </a:r>
            <a:r>
              <a:rPr lang="it-IT" dirty="0"/>
              <a:t>forze di pressione</a:t>
            </a:r>
          </a:p>
          <a:p>
            <a:endParaRPr lang="it-IT" dirty="0" smtClean="0"/>
          </a:p>
          <a:p>
            <a:r>
              <a:rPr lang="it-IT" dirty="0" smtClean="0"/>
              <a:t>La materia si espande</a:t>
            </a:r>
            <a:endParaRPr lang="it-IT" dirty="0"/>
          </a:p>
        </p:txBody>
      </p:sp>
      <p:cxnSp>
        <p:nvCxnSpPr>
          <p:cNvPr id="6" name="Connettore 2 5"/>
          <p:cNvCxnSpPr/>
          <p:nvPr/>
        </p:nvCxnSpPr>
        <p:spPr>
          <a:xfrm>
            <a:off x="2411760" y="2764065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6516216" y="2378998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539552" y="4365104"/>
                <a:ext cx="806489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Affinchè si formi la stella, le particelle devono attrarsi, quindi la materia deve contrarsi, collassare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Per permettere la contrazione servono nubi abbastanza fredde e massicce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(10K&lt;T&lt;300K; massa fino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sz="2400" dirty="0" smtClean="0"/>
                  <a:t> massa sole)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365104"/>
                <a:ext cx="806489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059" t="-2201" b="-66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860142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primi addensamenti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61718"/>
            <a:ext cx="5116800" cy="3779829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940152" y="1600200"/>
            <a:ext cx="2880320" cy="4525963"/>
          </a:xfrm>
        </p:spPr>
        <p:txBody>
          <a:bodyPr>
            <a:noAutofit/>
          </a:bodyPr>
          <a:lstStyle/>
          <a:p>
            <a:r>
              <a:rPr lang="it-IT" sz="2800" dirty="0" smtClean="0"/>
              <a:t>Globuli di </a:t>
            </a:r>
            <a:r>
              <a:rPr lang="it-IT" sz="2800" dirty="0" err="1" smtClean="0"/>
              <a:t>Bok</a:t>
            </a:r>
            <a:endParaRPr lang="it-IT" sz="2800" dirty="0" smtClean="0"/>
          </a:p>
          <a:p>
            <a:r>
              <a:rPr lang="it-IT" sz="2000" dirty="0"/>
              <a:t>Sono dei giganteschi e densi agglomerati di gas </a:t>
            </a:r>
            <a:r>
              <a:rPr lang="it-IT" sz="2000" dirty="0" smtClean="0"/>
              <a:t>che </a:t>
            </a:r>
            <a:r>
              <a:rPr lang="it-IT" sz="2000" dirty="0"/>
              <a:t>daranno origine a nuove </a:t>
            </a:r>
            <a:r>
              <a:rPr lang="it-IT" sz="2000" dirty="0" smtClean="0"/>
              <a:t>stelle</a:t>
            </a:r>
          </a:p>
          <a:p>
            <a:r>
              <a:rPr lang="it-IT" sz="2000" dirty="0" smtClean="0"/>
              <a:t>tipicamente </a:t>
            </a:r>
            <a:r>
              <a:rPr lang="it-IT" sz="2000" dirty="0"/>
              <a:t>hanno una dimensione di qualche anno luce, con una massa compresa tra 10 e 50 volte quella del Sole</a:t>
            </a:r>
          </a:p>
        </p:txBody>
      </p:sp>
    </p:spTree>
    <p:extLst>
      <p:ext uri="{BB962C8B-B14F-4D97-AF65-F5344CB8AC3E}">
        <p14:creationId xmlns:p14="http://schemas.microsoft.com/office/powerpoint/2010/main" val="350053009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688" y="5085184"/>
            <a:ext cx="5486400" cy="566738"/>
          </a:xfrm>
        </p:spPr>
        <p:txBody>
          <a:bodyPr>
            <a:noAutofit/>
          </a:bodyPr>
          <a:lstStyle/>
          <a:p>
            <a:r>
              <a:rPr lang="it-IT" sz="3200" dirty="0" smtClean="0"/>
              <a:t>Pleiadi </a:t>
            </a:r>
            <a:endParaRPr lang="it-IT" sz="3200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r="2905"/>
          <a:stretch>
            <a:fillRect/>
          </a:stretch>
        </p:blipFill>
        <p:spPr>
          <a:xfrm>
            <a:off x="1403647" y="321294"/>
            <a:ext cx="6255841" cy="4691881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59632" y="5589240"/>
            <a:ext cx="6552728" cy="948878"/>
          </a:xfrm>
        </p:spPr>
        <p:txBody>
          <a:bodyPr>
            <a:noAutofit/>
          </a:bodyPr>
          <a:lstStyle/>
          <a:p>
            <a:r>
              <a:rPr lang="it-IT" sz="2000" dirty="0" smtClean="0"/>
              <a:t>Sono un ammasso di stelle della nostra galassia, formatesi dalla frammentazione della stessa nube originaria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9688824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Riassumiamo: la nascita di una stella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Nebulosa (di Orione – 1344 a.l. da noi)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Ammasso di polveri e atomi di idrogeno</a:t>
            </a:r>
          </a:p>
          <a:p>
            <a:r>
              <a:rPr lang="it-IT" dirty="0">
                <a:solidFill>
                  <a:schemeClr val="bg1"/>
                </a:solidFill>
              </a:rPr>
              <a:t>Le nebulose si trovano a temperature molto minori di 0°C e in queste condizioni hanno origine i primi addensamenti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 causa della gravità si formano degli addensamenti nella nebulosa. Questi addensamenti attraggono le particelle circostanti sempre per effetto della gravità.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Ogni nebulosa in addensamento può produrre da poche decine a migliaia di corpi celesti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5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Dalla nebulosa alla protostella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Nel giro di centinaia di migliaia di anni accade che:</a:t>
            </a:r>
          </a:p>
          <a:p>
            <a:pPr lvl="1"/>
            <a:r>
              <a:rPr lang="it-IT" dirty="0" smtClean="0"/>
              <a:t>Via via che la nube si contrae sotto l’effetto della gravità, le particelle si muovono sempre più rapidamente attorno ad un nucleo che si riscalda</a:t>
            </a:r>
          </a:p>
          <a:p>
            <a:pPr lvl="1"/>
            <a:r>
              <a:rPr lang="it-IT" dirty="0" smtClean="0"/>
              <a:t>l’addensamento diventa un disco appiattito, al centro del quale si trova una sfera incandescente con temperatura dell’ordine di milioni di gradi</a:t>
            </a:r>
          </a:p>
          <a:p>
            <a:pPr lvl="1"/>
            <a:r>
              <a:rPr lang="it-IT" dirty="0" smtClean="0"/>
              <a:t>La temperatura superficiale è invece di circa 2000/3000 gradi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5057547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protostella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Emette energia sotto forma di radiazione luminosa, anche se molto meno intensa di una stella</a:t>
            </a:r>
          </a:p>
          <a:p>
            <a:r>
              <a:rPr lang="it-IT" dirty="0" smtClean="0"/>
              <a:t>Il nucleo è però ancora avvolto nella nube di polveri e gas, che assorbono la radiazione e la riemettono nell’infrarosso</a:t>
            </a:r>
          </a:p>
          <a:p>
            <a:r>
              <a:rPr lang="it-IT" dirty="0" smtClean="0"/>
              <a:t>Le protostelle si possono rivelare nella regione dell’IR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093354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Fino a quando prosegue la contrazione della protostella?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 smtClean="0"/>
                  <a:t>Via via che la materia si contrae, la sua temperatura aumenta </a:t>
                </a:r>
              </a:p>
              <a:p>
                <a:r>
                  <a:rPr lang="it-IT" dirty="0" smtClean="0"/>
                  <a:t>Circa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dirty="0" smtClean="0"/>
                  <a:t> anni dopo, il nucleo raggiunge T≈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it-IT" dirty="0" smtClean="0"/>
                  <a:t>K.</a:t>
                </a:r>
              </a:p>
              <a:p>
                <a:r>
                  <a:rPr lang="it-IT" dirty="0" smtClean="0"/>
                  <a:t>Avviene la </a:t>
                </a:r>
                <a:r>
                  <a:rPr lang="it-IT" dirty="0" smtClean="0">
                    <a:hlinkClick r:id="rId3" action="ppaction://hlinkpres?slideindex=1&amp;slidetitle="/>
                  </a:rPr>
                  <a:t>FUSIONE TERMONUCLEARE</a:t>
                </a:r>
                <a:r>
                  <a:rPr lang="it-IT" dirty="0" smtClean="0"/>
                  <a:t>: due nuclei di H si scontrano così velocemente da formare un nucleo di He</a:t>
                </a:r>
              </a:p>
              <a:p>
                <a:r>
                  <a:rPr lang="it-IT" dirty="0" smtClean="0"/>
                  <a:t>La protostella è diventata una stella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278168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Effetti della fusione termonucleare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L’energia nucleare della fusione produce due effetti:</a:t>
            </a:r>
          </a:p>
          <a:p>
            <a:pPr lvl="1"/>
            <a:r>
              <a:rPr lang="it-IT" dirty="0" smtClean="0"/>
              <a:t>bilancia l’energia potenziale gravitazionale che porterebbe al collasso, pertanto la stella raggiunge una situazione di equilibrio detta SEQUENZA PRINCIPALE</a:t>
            </a:r>
          </a:p>
          <a:p>
            <a:pPr lvl="1"/>
            <a:r>
              <a:rPr lang="it-IT" dirty="0" smtClean="0"/>
              <a:t>Irradia energia elettromagnetica</a:t>
            </a:r>
          </a:p>
          <a:p>
            <a:r>
              <a:rPr lang="it-IT" dirty="0" smtClean="0"/>
              <a:t>In questa fase, la cui durata dipende dalla massa, la stella fornisce costantemente la stessa energia (Sole)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884873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Luce emessa dalle stelle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Dipende dalla temperatura superficiale e dalla massa:</a:t>
            </a:r>
          </a:p>
          <a:p>
            <a:pPr marL="457200" lvl="1" indent="0">
              <a:buNone/>
            </a:pPr>
            <a:endParaRPr lang="it-IT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834155"/>
              </p:ext>
            </p:extLst>
          </p:nvPr>
        </p:nvGraphicFramePr>
        <p:xfrm>
          <a:off x="899592" y="2924944"/>
          <a:ext cx="7344816" cy="280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448272"/>
                <a:gridCol w="244827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Massa 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Temperatura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Colore</a:t>
                      </a:r>
                      <a:endParaRPr lang="it-IT" sz="2800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≈ SOLE 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7000 K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GIALLO</a:t>
                      </a:r>
                      <a:endParaRPr lang="it-IT" sz="2800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&gt; SOLE 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≈ 20000 K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BLU, UV</a:t>
                      </a:r>
                      <a:endParaRPr lang="it-IT" sz="2800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&lt; SOLE 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&lt; 7000 K</a:t>
                      </a:r>
                      <a:endParaRPr lang="it-IT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/>
                        <a:t>ROSSO</a:t>
                      </a:r>
                      <a:endParaRPr lang="it-IT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856228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Classi spettrali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97" y="1484784"/>
            <a:ext cx="7806942" cy="3457362"/>
          </a:xfrm>
        </p:spPr>
      </p:pic>
      <p:sp>
        <p:nvSpPr>
          <p:cNvPr id="5" name="CasellaDiTesto 4"/>
          <p:cNvSpPr txBox="1"/>
          <p:nvPr/>
        </p:nvSpPr>
        <p:spPr>
          <a:xfrm>
            <a:off x="587516" y="518045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temperatura è quella superficiale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83568" y="554978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Oh, Be A Fine Girl/</a:t>
            </a:r>
            <a:r>
              <a:rPr lang="it-IT" dirty="0" err="1" smtClean="0"/>
              <a:t>Guy</a:t>
            </a:r>
            <a:r>
              <a:rPr lang="it-IT" dirty="0" smtClean="0"/>
              <a:t>, Kiss Me!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255166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STELLA: una prima definizione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Una stella è un corpo celeste formato da gas a temperature molto elevate (soprattutto Idrogeno e Elio)</a:t>
            </a:r>
          </a:p>
          <a:p>
            <a:r>
              <a:rPr lang="it-IT" dirty="0" smtClean="0"/>
              <a:t>Produce energia attraverso processi di fusione nucleare e la riemette sotto forma di radiazione elettromagnetica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6178728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Quanto tempo vive una stella?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5963"/>
          </a:xfrm>
        </p:spPr>
        <p:txBody>
          <a:bodyPr/>
          <a:lstStyle/>
          <a:p>
            <a:r>
              <a:rPr lang="it-IT" dirty="0" smtClean="0"/>
              <a:t>Fino a quando ha H da trasformare in He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 flipH="1">
            <a:off x="2267744" y="2132856"/>
            <a:ext cx="180020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4788024" y="2132856"/>
            <a:ext cx="151216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27584" y="3284984"/>
                <a:ext cx="36004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Stelle grandi</a:t>
                </a:r>
              </a:p>
              <a:p>
                <a:r>
                  <a:rPr lang="it-IT" sz="2800" dirty="0" smtClean="0"/>
                  <a:t>t </a:t>
                </a:r>
                <a:r>
                  <a:rPr lang="it-IT" sz="2800" dirty="0"/>
                  <a:t>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2800" b="0" i="1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it-IT" sz="2800" b="0" i="1" smtClean="0">
                        <a:latin typeface="Cambria Math"/>
                      </a:rPr>
                      <m:t> </m:t>
                    </m:r>
                    <m:r>
                      <a:rPr lang="it-IT" sz="2800" b="0" i="1" smtClean="0">
                        <a:latin typeface="Cambria Math"/>
                      </a:rPr>
                      <m:t>𝑎𝑛𝑛𝑖</m:t>
                    </m:r>
                    <m:r>
                      <a:rPr lang="it-IT" sz="2800" b="0" i="1" smtClean="0">
                        <a:latin typeface="Cambria Math"/>
                      </a:rPr>
                      <m:t> </m:t>
                    </m:r>
                  </m:oMath>
                </a14:m>
                <a:endParaRPr lang="it-IT" sz="2800" dirty="0" smtClean="0"/>
              </a:p>
              <a:p>
                <a:r>
                  <a:rPr lang="it-IT" sz="2800" dirty="0" smtClean="0"/>
                  <a:t>Muoiono con esplosione devastante</a:t>
                </a:r>
                <a:endParaRPr lang="it-IT" sz="2800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284984"/>
                <a:ext cx="3600400" cy="1815882"/>
              </a:xfrm>
              <a:prstGeom prst="rect">
                <a:avLst/>
              </a:prstGeom>
              <a:blipFill rotWithShape="1">
                <a:blip r:embed="rId3"/>
                <a:stretch>
                  <a:fillRect l="-3559" t="-3356" b="-318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5220072" y="3284984"/>
                <a:ext cx="352839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 smtClean="0"/>
                  <a:t>Stelle piccole</a:t>
                </a:r>
              </a:p>
              <a:p>
                <a:r>
                  <a:rPr lang="it-IT" sz="2800" dirty="0" smtClean="0"/>
                  <a:t>t </a:t>
                </a:r>
                <a:r>
                  <a:rPr lang="it-IT" sz="2800" dirty="0"/>
                  <a:t>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sz="2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sz="2800" b="0" i="1" smtClean="0">
                            <a:latin typeface="Cambria Math"/>
                          </a:rPr>
                          <m:t>9</m:t>
                        </m:r>
                      </m:sup>
                    </m:sSup>
                    <m:r>
                      <a:rPr lang="it-IT" sz="2800" b="0" i="1" smtClean="0">
                        <a:latin typeface="Cambria Math"/>
                      </a:rPr>
                      <m:t> </m:t>
                    </m:r>
                    <m:r>
                      <a:rPr lang="it-IT" sz="2800" b="0" i="1" smtClean="0">
                        <a:latin typeface="Cambria Math"/>
                      </a:rPr>
                      <m:t>𝑎𝑛𝑛𝑖</m:t>
                    </m:r>
                  </m:oMath>
                </a14:m>
                <a:endParaRPr lang="it-IT" sz="2800" dirty="0" smtClean="0"/>
              </a:p>
              <a:p>
                <a:r>
                  <a:rPr lang="it-IT" sz="2800" dirty="0" smtClean="0"/>
                  <a:t>Muoiono spegnendosi lentamente</a:t>
                </a:r>
                <a:endParaRPr lang="it-IT" sz="2800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3284984"/>
                <a:ext cx="3528392" cy="1815882"/>
              </a:xfrm>
              <a:prstGeom prst="rect">
                <a:avLst/>
              </a:prstGeom>
              <a:blipFill rotWithShape="1">
                <a:blip r:embed="rId4"/>
                <a:stretch>
                  <a:fillRect l="-3454" t="-3356" b="-318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55794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Diagramma HR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991519"/>
            <a:ext cx="4686300" cy="3743325"/>
          </a:xfrm>
        </p:spPr>
      </p:pic>
      <p:sp>
        <p:nvSpPr>
          <p:cNvPr id="7" name="Callout 2 6"/>
          <p:cNvSpPr/>
          <p:nvPr/>
        </p:nvSpPr>
        <p:spPr>
          <a:xfrm>
            <a:off x="4098615" y="1847169"/>
            <a:ext cx="1368152" cy="648072"/>
          </a:xfrm>
          <a:prstGeom prst="borderCallout2">
            <a:avLst>
              <a:gd name="adj1" fmla="val 18750"/>
              <a:gd name="adj2" fmla="val -1350"/>
              <a:gd name="adj3" fmla="val 18750"/>
              <a:gd name="adj4" fmla="val -16667"/>
              <a:gd name="adj5" fmla="val 154618"/>
              <a:gd name="adj6" fmla="val -5764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Sequenza principale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llout 2 7"/>
          <p:cNvSpPr/>
          <p:nvPr/>
        </p:nvSpPr>
        <p:spPr>
          <a:xfrm>
            <a:off x="179512" y="1646802"/>
            <a:ext cx="1584176" cy="828092"/>
          </a:xfrm>
          <a:prstGeom prst="borderCallout2">
            <a:avLst>
              <a:gd name="adj1" fmla="val 68193"/>
              <a:gd name="adj2" fmla="val 141775"/>
              <a:gd name="adj3" fmla="val 22045"/>
              <a:gd name="adj4" fmla="val 117521"/>
              <a:gd name="adj5" fmla="val 7022"/>
              <a:gd name="adj6" fmla="val 103441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Massa maggiore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Callout 2 8"/>
          <p:cNvSpPr/>
          <p:nvPr/>
        </p:nvSpPr>
        <p:spPr>
          <a:xfrm>
            <a:off x="4035057" y="4581128"/>
            <a:ext cx="1800200" cy="828092"/>
          </a:xfrm>
          <a:prstGeom prst="borderCallout2">
            <a:avLst>
              <a:gd name="adj1" fmla="val 68193"/>
              <a:gd name="adj2" fmla="val 141775"/>
              <a:gd name="adj3" fmla="val 22045"/>
              <a:gd name="adj4" fmla="val 117521"/>
              <a:gd name="adj5" fmla="val 7022"/>
              <a:gd name="adj6" fmla="val 103441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Massa minore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8821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1" b="2416"/>
          <a:stretch/>
        </p:blipFill>
        <p:spPr bwMode="auto">
          <a:xfrm>
            <a:off x="391263" y="79356"/>
            <a:ext cx="8357201" cy="66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51948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Sequenza principale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È l’intervallo di tempo in cui la stella fonde l’H in He</a:t>
            </a:r>
          </a:p>
          <a:p>
            <a:r>
              <a:rPr lang="it-IT" dirty="0" smtClean="0"/>
              <a:t>È una situazione di equilibrio in cui viene prodotta costantemente la stessa quantità di energia</a:t>
            </a:r>
          </a:p>
          <a:p>
            <a:r>
              <a:rPr lang="it-IT" dirty="0" smtClean="0"/>
              <a:t>Ha una durata che dipende dalla massa iniziale della stella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850786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Massa e vita della stella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2" y="1700808"/>
            <a:ext cx="4425638" cy="439248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788024" y="1556792"/>
                <a:ext cx="3657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it-IT" dirty="0" smtClean="0"/>
                  <a:t>Sole: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𝑣𝑖𝑡𝑎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it-IT" b="0" i="1" smtClean="0">
                        <a:latin typeface="Cambria Math"/>
                      </a:rPr>
                      <m:t>𝑎𝑛𝑛𝑖</m:t>
                    </m:r>
                  </m:oMath>
                </a14:m>
                <a:endParaRPr lang="it-IT" b="0" dirty="0" smtClean="0"/>
              </a:p>
              <a:p>
                <a:r>
                  <a:rPr lang="it-IT" dirty="0" smtClean="0"/>
                  <a:t>Se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/>
                      </a:rPr>
                      <m:t>𝑀</m:t>
                    </m:r>
                    <m:r>
                      <a:rPr lang="it-IT" i="1" dirty="0" smtClean="0">
                        <a:latin typeface="Cambria Math"/>
                      </a:rPr>
                      <m:t>=10(</m:t>
                    </m:r>
                    <m:r>
                      <a:rPr lang="it-IT" i="1" dirty="0" err="1" smtClean="0">
                        <a:latin typeface="Cambria Math"/>
                      </a:rPr>
                      <m:t>𝑀</m:t>
                    </m:r>
                    <m:r>
                      <a:rPr lang="it-IT" i="1" baseline="-25000" dirty="0" smtClean="0">
                        <a:latin typeface="Cambria Math"/>
                      </a:rPr>
                      <m:t>𝑠𝑜𝑙𝑒</m:t>
                    </m:r>
                    <m:r>
                      <a:rPr lang="it-IT" i="1" dirty="0" smtClean="0">
                        <a:latin typeface="Cambria Math"/>
                      </a:rPr>
                      <m:t>)</m:t>
                    </m:r>
                  </m:oMath>
                </a14:m>
                <a:endParaRPr lang="it-IT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𝑣𝑖𝑡𝑎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8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𝑎𝑛𝑛𝑖</m:t>
                      </m:r>
                    </m:oMath>
                  </m:oMathPara>
                </a14:m>
                <a:endParaRPr lang="it-IT" dirty="0" smtClean="0"/>
              </a:p>
              <a:p>
                <a:r>
                  <a:rPr lang="it-IT" dirty="0" smtClean="0"/>
                  <a:t>Se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𝑀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i="1" dirty="0">
                            <a:latin typeface="Cambria Math"/>
                          </a:rPr>
                          <m:t>𝑀</m:t>
                        </m:r>
                        <m:r>
                          <a:rPr lang="it-IT" i="1" baseline="-25000" dirty="0">
                            <a:latin typeface="Cambria Math"/>
                          </a:rPr>
                          <m:t>𝑠𝑜𝑙𝑒</m:t>
                        </m:r>
                      </m:num>
                      <m:den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endParaRPr lang="it-IT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𝑣𝑖𝑡𝑎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/>
                            </a:rPr>
                            <m:t>12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𝑎𝑛𝑛𝑖</m:t>
                      </m:r>
                    </m:oMath>
                  </m:oMathPara>
                </a14:m>
                <a:endParaRPr lang="it-IT" dirty="0" smtClean="0"/>
              </a:p>
              <a:p>
                <a:r>
                  <a:rPr lang="it-IT" dirty="0" smtClean="0"/>
                  <a:t>Il tempo di permanenza nella sequenza principale è tanto maggiore quanto più piccola è la massa della stella</a:t>
                </a:r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788024" y="1556792"/>
                <a:ext cx="3657600" cy="4525963"/>
              </a:xfrm>
              <a:blipFill rotWithShape="1">
                <a:blip r:embed="rId4"/>
                <a:stretch>
                  <a:fillRect t="-942" r="-4500" b="-2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791462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Cosa accade quando tutto l’H è trasformato in He?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L’energia gravitazionale non è più bilanciata da quella termonucleare, quindi la stella ricomincia a collassare</a:t>
            </a:r>
          </a:p>
          <a:p>
            <a:r>
              <a:rPr lang="it-IT" sz="2400" dirty="0" smtClean="0"/>
              <a:t>A causa della contrazione, la temperatura del nucleo aumenta e questo causa l’espansione degli strati superficiali</a:t>
            </a:r>
          </a:p>
          <a:p>
            <a:r>
              <a:rPr lang="it-IT" sz="2400" dirty="0" smtClean="0"/>
              <a:t>La temperatura superficiale della stella diminuisce, quindi la luce emessa tende verso il rosso</a:t>
            </a:r>
          </a:p>
          <a:p>
            <a:r>
              <a:rPr lang="it-IT" sz="2400" dirty="0" smtClean="0"/>
              <a:t>La maggior superficie esterna emittente determina un aumento della luminosità</a:t>
            </a:r>
          </a:p>
          <a:p>
            <a:r>
              <a:rPr lang="it-IT" sz="2400" dirty="0" smtClean="0"/>
              <a:t>La stella si è trasformata in una GIGANTE ROSSA</a:t>
            </a:r>
          </a:p>
        </p:txBody>
      </p:sp>
    </p:spTree>
    <p:extLst>
      <p:ext uri="{BB962C8B-B14F-4D97-AF65-F5344CB8AC3E}">
        <p14:creationId xmlns:p14="http://schemas.microsoft.com/office/powerpoint/2010/main" val="1610702613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Dalla S.P. alla GIGANTE ROSSA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9" y="1456316"/>
            <a:ext cx="7022469" cy="4409457"/>
          </a:xfrm>
        </p:spPr>
      </p:pic>
    </p:spTree>
    <p:extLst>
      <p:ext uri="{BB962C8B-B14F-4D97-AF65-F5344CB8AC3E}">
        <p14:creationId xmlns:p14="http://schemas.microsoft.com/office/powerpoint/2010/main" val="345597646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Cosa accade quando tutto l’H è trasformato in He?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Quando il nucleo raggiunge T≈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it-IT" dirty="0"/>
                  <a:t>K, si innesca la fusione dell’He in </a:t>
                </a:r>
                <a:r>
                  <a:rPr lang="it-IT" dirty="0" smtClean="0"/>
                  <a:t>C (</a:t>
                </a:r>
                <a:r>
                  <a:rPr lang="it-IT" dirty="0" smtClean="0">
                    <a:hlinkClick r:id="rId3" action="ppaction://hlinkpres?slideindex=1&amp;slidetitle="/>
                  </a:rPr>
                  <a:t>tre nuclei di He formano un nucleo di C</a:t>
                </a:r>
                <a:r>
                  <a:rPr lang="it-IT" dirty="0" smtClean="0"/>
                  <a:t>)</a:t>
                </a:r>
              </a:p>
              <a:p>
                <a:r>
                  <a:rPr lang="it-IT" dirty="0" smtClean="0"/>
                  <a:t>La stella torna ora sulla sequenza principale</a:t>
                </a:r>
                <a:endParaRPr lang="it-IT" dirty="0"/>
              </a:p>
              <a:p>
                <a:r>
                  <a:rPr lang="it-IT" dirty="0"/>
                  <a:t>Poi percorsi diversi a seconda della massa della stella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1630" t="-1617" r="-23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21011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caso: M≈SOLE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Trasformato tutto l’He in C, il nucleo torna a collassare</a:t>
            </a:r>
          </a:p>
          <a:p>
            <a:r>
              <a:rPr lang="it-IT" dirty="0" smtClean="0"/>
              <a:t>La contrazione si blocca perché la densità è troppo alta: il gas del nucleo raggiunge lo STATO DEGENERE (non può più contrarsi quindi non può avvenire la fusione del C)</a:t>
            </a:r>
          </a:p>
          <a:p>
            <a:r>
              <a:rPr lang="it-IT" dirty="0" smtClean="0"/>
              <a:t>A causa dell’elevata T, gli strati esterni vengono lentamente espulsi: NEBULOSA PLANETARIA</a:t>
            </a:r>
          </a:p>
          <a:p>
            <a:r>
              <a:rPr lang="it-IT" dirty="0" smtClean="0"/>
              <a:t>Espulso tutto il gas, resta visibile solo il nucleo: la stella è diventata una NANA BIANCA</a:t>
            </a:r>
          </a:p>
        </p:txBody>
      </p:sp>
    </p:spTree>
    <p:extLst>
      <p:ext uri="{BB962C8B-B14F-4D97-AF65-F5344CB8AC3E}">
        <p14:creationId xmlns:p14="http://schemas.microsoft.com/office/powerpoint/2010/main" val="141661032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Novae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A volte una NANA BIANCA può esplodere in una NOVA</a:t>
            </a:r>
          </a:p>
          <a:p>
            <a:r>
              <a:rPr lang="it-IT" dirty="0" smtClean="0"/>
              <a:t>Avviene quando è parte di un sistema binario e parte del gas superficiale della seconda stella cade su di essa in forma di spirale</a:t>
            </a:r>
          </a:p>
          <a:p>
            <a:r>
              <a:rPr lang="it-IT" dirty="0" smtClean="0"/>
              <a:t>Si tratta di un gas composto da H e He che, essendo attratto da un forte campo gravitazionale, raggiunge temperature di milioni di gradi, quindi si innesca la fusione nucleare</a:t>
            </a:r>
          </a:p>
          <a:p>
            <a:r>
              <a:rPr lang="it-IT" dirty="0" smtClean="0"/>
              <a:t>Produce lampi che possono durare qualche settimana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746025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INNANZITUTTO UN PO’ DI NUMERI…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Quante sono le stelle?</a:t>
            </a:r>
          </a:p>
          <a:p>
            <a:pPr lvl="1"/>
            <a:r>
              <a:rPr lang="it-IT" dirty="0" smtClean="0"/>
              <a:t>Le stelle sono presenti nell’Universo raggruppate in galassie</a:t>
            </a:r>
          </a:p>
          <a:p>
            <a:pPr lvl="1"/>
            <a:r>
              <a:rPr lang="it-IT" dirty="0" smtClean="0"/>
              <a:t>La nostra galassia, la Via Lattea, contiene circa 400∙10</a:t>
            </a:r>
            <a:r>
              <a:rPr lang="it-IT" baseline="30000" dirty="0" smtClean="0"/>
              <a:t>9 </a:t>
            </a:r>
            <a:r>
              <a:rPr lang="it-IT" dirty="0" smtClean="0"/>
              <a:t>stelle</a:t>
            </a:r>
          </a:p>
          <a:p>
            <a:pPr lvl="1"/>
            <a:r>
              <a:rPr lang="it-IT" dirty="0" smtClean="0"/>
              <a:t>Oggi si ritiene che l’Universo contenga un numero di galassie che si aggira intorno ai 100 miliardi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0552124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NANA BIANCA: SIRIUS B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427984" y="3789040"/>
                <a:ext cx="4474840" cy="2664296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</a:rPr>
                      <m:t>𝑀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~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𝑆𝑂𝐿𝐸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chemeClr val="bg1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𝑅</m:t>
                    </m:r>
                    <m:r>
                      <a:rPr lang="it-IT" b="0" i="1" dirty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~</m:t>
                    </m:r>
                    <m:sSub>
                      <m:sSubPr>
                        <m:ctrlPr>
                          <a:rPr lang="it-IT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𝑇𝐸𝑅𝑅𝐴</m:t>
                        </m:r>
                      </m:sub>
                    </m:sSub>
                  </m:oMath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</a:rPr>
                      <m:t>𝑇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Si raffredderà e spegnerà in miliardi di anni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27984" y="3789040"/>
                <a:ext cx="4474840" cy="2664296"/>
              </a:xfrm>
              <a:blipFill rotWithShape="1">
                <a:blip r:embed="rId4"/>
                <a:stretch>
                  <a:fillRect l="-2725" t="-5950" r="-3406" b="-3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llout 2 3"/>
          <p:cNvSpPr/>
          <p:nvPr/>
        </p:nvSpPr>
        <p:spPr>
          <a:xfrm>
            <a:off x="362091" y="5301208"/>
            <a:ext cx="1584176" cy="936104"/>
          </a:xfrm>
          <a:prstGeom prst="borderCallout2">
            <a:avLst>
              <a:gd name="adj1" fmla="val 49645"/>
              <a:gd name="adj2" fmla="val 98685"/>
              <a:gd name="adj3" fmla="val 31385"/>
              <a:gd name="adj4" fmla="val 149029"/>
              <a:gd name="adj5" fmla="val -58703"/>
              <a:gd name="adj6" fmla="val 1480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SIRIO A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M e R ≈ 2sole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6012160" y="1196752"/>
            <a:ext cx="1008112" cy="158417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515004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40614" y="1014984"/>
            <a:ext cx="8462772" cy="4828032"/>
            <a:chOff x="340614" y="1014984"/>
            <a:chExt cx="8462772" cy="482803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14" y="1014984"/>
              <a:ext cx="8462772" cy="4828032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2483768" y="1014984"/>
              <a:ext cx="6319618" cy="2342008"/>
            </a:xfrm>
            <a:prstGeom prst="rect">
              <a:avLst/>
            </a:prstGeom>
            <a:solidFill>
              <a:srgbClr val="3A3A3A"/>
            </a:solidFill>
            <a:ln>
              <a:solidFill>
                <a:srgbClr val="3A3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4572000" y="3356992"/>
              <a:ext cx="4231386" cy="720080"/>
            </a:xfrm>
            <a:prstGeom prst="rect">
              <a:avLst/>
            </a:prstGeom>
            <a:solidFill>
              <a:srgbClr val="3A3A3A"/>
            </a:solidFill>
            <a:ln>
              <a:solidFill>
                <a:srgbClr val="3A3A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2894869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II caso: M&gt;SOLE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it-IT" dirty="0" smtClean="0"/>
                  <a:t>Il ciclo di contrazione ed espansione viene ripetuto più volte, ogni volta fondendo un elemento più pesante</a:t>
                </a:r>
              </a:p>
              <a:p>
                <a:r>
                  <a:rPr lang="it-IT" dirty="0" smtClean="0"/>
                  <a:t>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𝑛𝑢𝑐𝑙𝑒𝑜</m:t>
                        </m:r>
                      </m:sub>
                    </m:sSub>
                    <m:r>
                      <a:rPr lang="it-IT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8∙</m:t>
                    </m:r>
                    <m:sSup>
                      <m:sSupPr>
                        <m:ctrlPr>
                          <a:rPr lang="it-IT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  <m:r>
                      <a:rPr lang="it-IT" b="0" i="1" smtClean="0"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r>
                  <a:rPr lang="it-IT" dirty="0" smtClean="0"/>
                  <a:t>, C viene fuso in ossigeno, magnesio, neon</a:t>
                </a:r>
              </a:p>
              <a:p>
                <a:r>
                  <a:rPr lang="it-IT" dirty="0" smtClean="0"/>
                  <a:t>Quando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𝑛𝑢𝑐𝑙𝑒𝑜</m:t>
                        </m:r>
                      </m:sub>
                    </m:sSub>
                    <m:r>
                      <a:rPr lang="it-IT" i="1">
                        <a:latin typeface="Cambria Math"/>
                        <a:ea typeface="Cambria Math"/>
                      </a:rPr>
                      <m:t>≥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1,4</m:t>
                    </m:r>
                    <m:r>
                      <a:rPr lang="it-IT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9</m:t>
                        </m:r>
                      </m:sup>
                    </m:sSup>
                    <m:r>
                      <a:rPr lang="it-IT" i="1">
                        <a:latin typeface="Cambria Math"/>
                        <a:ea typeface="Cambria Math"/>
                      </a:rPr>
                      <m:t>𝐾</m:t>
                    </m:r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 smtClean="0"/>
                  <a:t> viene fuso in silicio, zolfo, fosforo</a:t>
                </a:r>
              </a:p>
              <a:p>
                <a:r>
                  <a:rPr lang="it-IT" dirty="0" smtClean="0"/>
                  <a:t>A seconda della massa della stella, ad un certo punto la catena si interrompe perché il nucleo raggiunge una densità tale da rendere il gas degenere</a:t>
                </a:r>
              </a:p>
              <a:p>
                <a:r>
                  <a:rPr lang="it-IT" dirty="0" smtClean="0"/>
                  <a:t>La fusione del materiale successivo rilascia nel gas degenere un’energia tale da farlo esplodere in una SUPERNOVA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185" t="-2695" r="-1704" b="-2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437796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SUPERNOVA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1" y="1340768"/>
            <a:ext cx="4185081" cy="4896544"/>
          </a:xfrm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657600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Supernova esplosa nel 1987 nella Grande Nube di Magellano</a:t>
            </a:r>
          </a:p>
          <a:p>
            <a:r>
              <a:rPr lang="it-IT" dirty="0" smtClean="0"/>
              <a:t>Il gas liberato nell’esplosione diventa poi materia interstellare e forma le NEBULOSE</a:t>
            </a:r>
          </a:p>
          <a:p>
            <a:r>
              <a:rPr lang="it-IT" dirty="0" smtClean="0"/>
              <a:t>In una galassia esplode in media 1 supernova al secolo (ultima in Via Lattea nel 1604) </a:t>
            </a:r>
          </a:p>
        </p:txBody>
      </p:sp>
    </p:spTree>
    <p:extLst>
      <p:ext uri="{BB962C8B-B14F-4D97-AF65-F5344CB8AC3E}">
        <p14:creationId xmlns:p14="http://schemas.microsoft.com/office/powerpoint/2010/main" val="1751848337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NEBULOSA DEL GRANCHIO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Nata da una supernova esplosa nel 1054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Si trova a circa 6000 a.l. da noi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7864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II caso: M&gt;SOLE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t-IT" dirty="0" smtClean="0"/>
                  <a:t>Quando si arriva alla produzione del Fe, il processo di fusione si arresta, in quanto la fusione del Fe è endoenergetica</a:t>
                </a:r>
              </a:p>
              <a:p>
                <a:r>
                  <a:rPr lang="it-IT" dirty="0" smtClean="0"/>
                  <a:t>Questo avviene per stelle con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𝑀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≥12</m:t>
                    </m:r>
                    <m:sSub>
                      <m:sSubPr>
                        <m:ctrlPr>
                          <a:rPr lang="it-IT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𝑆𝑂𝐿𝐸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r>
                  <a:rPr lang="it-IT" dirty="0" smtClean="0"/>
                  <a:t>Ricomincia la contrazione che si conclude anche in questo caso con un’esplosione di supernova</a:t>
                </a:r>
              </a:p>
              <a:p>
                <a:r>
                  <a:rPr lang="it-IT" dirty="0" smtClean="0"/>
                  <a:t>Il nucleo della supernova ha evoluzioni diverse a seconda della sua massa</a:t>
                </a: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2830" r="-2444" b="-1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70836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Evoluzione del nucleo di supernova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/>
                      </a:rPr>
                      <m:t>𝑆𝑒</m:t>
                    </m:r>
                    <m:r>
                      <a:rPr lang="it-IT" i="1" dirty="0" smtClean="0">
                        <a:latin typeface="Cambria Math"/>
                      </a:rPr>
                      <m:t> 1,44</m:t>
                    </m:r>
                    <m:sSub>
                      <m:sSubPr>
                        <m:ctrlPr>
                          <a:rPr lang="it-I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𝑆𝑂𝐿𝐸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it-I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𝑁𝑈𝐶𝐿𝐸𝑂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&lt;3</m:t>
                    </m:r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𝑆𝑂𝐿𝐸</m:t>
                        </m:r>
                      </m:sub>
                    </m:sSub>
                  </m:oMath>
                </a14:m>
                <a:r>
                  <a:rPr lang="it-IT" dirty="0" smtClean="0"/>
                  <a:t>, la contrazione è così violenta da formare un gas degenere più denso di quello della nana bianca</a:t>
                </a:r>
              </a:p>
              <a:p>
                <a:r>
                  <a:rPr lang="it-IT" dirty="0" smtClean="0"/>
                  <a:t>I protoni si fondono con gli elettroni formando una STELLA DI NEUTRONI,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𝑑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it-IT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it-IT" dirty="0" smtClean="0"/>
              </a:p>
              <a:p>
                <a:r>
                  <a:rPr lang="it-IT" dirty="0" smtClean="0"/>
                  <a:t>Sono piccole (d=30km) e non emettono luce, quindi non sono visibili, tranne quando si manifestano come pulsar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2695" r="-2296" b="-1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440358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Pulsar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200" dirty="0" smtClean="0"/>
              <a:t>Sono stelle di neutroni in rapida rotazione e dotate di un campo magnetico molto intenso</a:t>
            </a:r>
          </a:p>
          <a:p>
            <a:r>
              <a:rPr lang="it-IT" sz="2200" dirty="0" smtClean="0"/>
              <a:t>La particelle cariche vengono intrappolate in un fascio che ruota assieme al campo magnetico ed emettono onde elettromagnetiche</a:t>
            </a:r>
          </a:p>
          <a:p>
            <a:r>
              <a:rPr lang="it-IT" sz="2200" dirty="0" smtClean="0"/>
              <a:t>Le emissioni vengono rivelate ogni volta che il fascio «punta» verso il rivelatore, pertanto si assiste ad una pulsazione periodica con frequenza molto elevata</a:t>
            </a:r>
          </a:p>
          <a:p>
            <a:r>
              <a:rPr lang="it-IT" sz="2200" dirty="0" smtClean="0"/>
              <a:t>Le pulsar emettono nelle bande radio, ottica UV, X, gamma</a:t>
            </a:r>
          </a:p>
          <a:p>
            <a:r>
              <a:rPr lang="it-IT" sz="2200" dirty="0" smtClean="0"/>
              <a:t>Emettendo radiazione, la stella perde energia, pertanto diminuisce via via la velocità di rotazione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87630930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Pulsar al centro della </a:t>
            </a:r>
            <a:br>
              <a:rPr lang="it-IT" dirty="0" smtClean="0"/>
            </a:br>
            <a:r>
              <a:rPr lang="it-IT" dirty="0" smtClean="0"/>
              <a:t>Nebulosa del Granchio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48264" y="4725144"/>
            <a:ext cx="2026568" cy="1473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 smtClean="0">
                <a:solidFill>
                  <a:schemeClr val="bg1"/>
                </a:solidFill>
              </a:rPr>
              <a:t>Immagine combinata visibile - RX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21383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Animazione di una pulsar</a:t>
            </a:r>
            <a:endParaRPr lang="it-IT" dirty="0"/>
          </a:p>
        </p:txBody>
      </p:sp>
      <p:pic>
        <p:nvPicPr>
          <p:cNvPr id="6" name="CRABANIM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538" y="1600200"/>
            <a:ext cx="6637337" cy="4525963"/>
          </a:xfrm>
        </p:spPr>
      </p:pic>
    </p:spTree>
    <p:extLst>
      <p:ext uri="{BB962C8B-B14F-4D97-AF65-F5344CB8AC3E}">
        <p14:creationId xmlns:p14="http://schemas.microsoft.com/office/powerpoint/2010/main" val="720145252"/>
      </p:ext>
    </p:extLst>
  </p:cSld>
  <p:clrMapOvr>
    <a:masterClrMapping/>
  </p:clrMapOvr>
  <p:transition spd="slow">
    <p:cover dir="d"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INNANZITUTTO UN PO’ DI NUMERI…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Quanto distano le stelle?</a:t>
            </a:r>
          </a:p>
          <a:p>
            <a:pPr lvl="1"/>
            <a:r>
              <a:rPr lang="it-IT" dirty="0" smtClean="0"/>
              <a:t>La stella a noi più vicina è il Sole; la distanza media Terra-Sole è di circa 150∙10</a:t>
            </a:r>
            <a:r>
              <a:rPr lang="it-IT" baseline="30000" dirty="0"/>
              <a:t>6</a:t>
            </a:r>
            <a:r>
              <a:rPr lang="it-IT" baseline="30000" dirty="0" smtClean="0"/>
              <a:t> </a:t>
            </a:r>
            <a:r>
              <a:rPr lang="it-IT" dirty="0" smtClean="0"/>
              <a:t>km (= 1 Unità Astronomica = 1 UA)</a:t>
            </a:r>
          </a:p>
          <a:p>
            <a:pPr lvl="1"/>
            <a:r>
              <a:rPr lang="it-IT" dirty="0" smtClean="0"/>
              <a:t>La stella a noi più vicina, fuori dal Sistema Solare, è Proxima Centauri, che dista 4,2 anni luce (a.l.) dalla Terra</a:t>
            </a:r>
          </a:p>
          <a:p>
            <a:pPr lvl="1"/>
            <a:r>
              <a:rPr lang="it-IT" dirty="0" smtClean="0"/>
              <a:t>L’anno luce è la distanza percorsa dalla luce in un anno: 1 a.l. = 1,6∙10</a:t>
            </a:r>
            <a:r>
              <a:rPr lang="it-IT" baseline="30000" dirty="0" smtClean="0"/>
              <a:t>15 </a:t>
            </a:r>
            <a:r>
              <a:rPr lang="it-IT" dirty="0" smtClean="0"/>
              <a:t>m = 6,33∙10</a:t>
            </a:r>
            <a:r>
              <a:rPr lang="it-IT" baseline="30000" dirty="0"/>
              <a:t>4</a:t>
            </a:r>
            <a:r>
              <a:rPr lang="it-IT" baseline="30000" dirty="0" smtClean="0"/>
              <a:t> </a:t>
            </a:r>
            <a:r>
              <a:rPr lang="it-IT" dirty="0" smtClean="0"/>
              <a:t>UA</a:t>
            </a:r>
          </a:p>
        </p:txBody>
      </p:sp>
    </p:spTree>
    <p:extLst>
      <p:ext uri="{BB962C8B-B14F-4D97-AF65-F5344CB8AC3E}">
        <p14:creationId xmlns:p14="http://schemas.microsoft.com/office/powerpoint/2010/main" val="427200867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Evoluzione del nucleo di supernova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/>
                      </a:rPr>
                      <m:t>𝑆𝑒</m:t>
                    </m:r>
                    <m:r>
                      <a:rPr lang="it-IT" i="1" dirty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𝑁𝑈𝐶𝐿𝐸𝑂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&gt;</m:t>
                    </m:r>
                    <m:r>
                      <a:rPr lang="it-IT" i="1">
                        <a:latin typeface="Cambria Math"/>
                      </a:rPr>
                      <m:t>3</m:t>
                    </m:r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𝑆𝑂𝐿𝐸</m:t>
                        </m:r>
                      </m:sub>
                    </m:sSub>
                  </m:oMath>
                </a14:m>
                <a:r>
                  <a:rPr lang="it-IT" dirty="0"/>
                  <a:t>,</a:t>
                </a:r>
                <a:r>
                  <a:rPr lang="it-IT" dirty="0" smtClean="0"/>
                  <a:t> il collasso del nucleo non può essere fermato e prosegue inarrestabile e produce un BUCO NERO</a:t>
                </a:r>
              </a:p>
              <a:p>
                <a:r>
                  <a:rPr lang="it-IT" dirty="0" smtClean="0"/>
                  <a:t>Il buco nero è un corpo con densità infinita, che attira anche la luce, pertanto non è direttamente visibile</a:t>
                </a:r>
              </a:p>
              <a:p>
                <a:r>
                  <a:rPr lang="it-IT" dirty="0" smtClean="0"/>
                  <a:t>Per ogni buco nero esiste una distanza dal suo centro, detta «orizzonte degli eventi», che segna un confine all’interno del quale nessun tipo di messaggio può fuoriuscire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481" t="-2695" r="-2000" b="-12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5316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Come si rivela un buco nero?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A volte il buco nero è parte di un sistema binario, il cui secondo corpo è una stella</a:t>
            </a:r>
          </a:p>
          <a:p>
            <a:r>
              <a:rPr lang="it-IT" dirty="0" smtClean="0"/>
              <a:t>Si vede la stella ruotare attorno al centro di massa del sistema</a:t>
            </a:r>
          </a:p>
          <a:p>
            <a:r>
              <a:rPr lang="it-IT" dirty="0" smtClean="0"/>
              <a:t>Quando la stella si espande diventando una gigante rossa, il suo gas superficiale viene attratto dal buco nero che forma un disco di accrescimento</a:t>
            </a:r>
          </a:p>
          <a:p>
            <a:r>
              <a:rPr lang="it-IT" dirty="0" smtClean="0"/>
              <a:t>Il gas viene attratto nel buco nero e, a causa dell’attrito che sviluppa, emette radiazione in banda X e UV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0265817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Sistema binario stella/buco </a:t>
            </a:r>
            <a:r>
              <a:rPr lang="it-IT" dirty="0" smtClean="0"/>
              <a:t>nero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Illustrazione </a:t>
            </a:r>
            <a:r>
              <a:rPr lang="it-IT" dirty="0" err="1" smtClean="0">
                <a:solidFill>
                  <a:srgbClr val="FFFF00"/>
                </a:solidFill>
              </a:rPr>
              <a:t>Cygnus</a:t>
            </a:r>
            <a:r>
              <a:rPr lang="it-IT" dirty="0" smtClean="0">
                <a:solidFill>
                  <a:srgbClr val="FFFF00"/>
                </a:solidFill>
              </a:rPr>
              <a:t> X1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5699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Sistema binario buco nero</a:t>
            </a:r>
            <a:br>
              <a:rPr lang="it-IT" dirty="0" smtClean="0"/>
            </a:br>
            <a:r>
              <a:rPr lang="it-IT" dirty="0" smtClean="0"/>
              <a:t>ottico/X </a:t>
            </a:r>
            <a:r>
              <a:rPr lang="it-IT" dirty="0" err="1" smtClean="0"/>
              <a:t>ray</a:t>
            </a:r>
            <a:endParaRPr lang="it-IT" dirty="0"/>
          </a:p>
        </p:txBody>
      </p:sp>
      <p:pic>
        <p:nvPicPr>
          <p:cNvPr id="4" name="video buco nero ottico_xray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  <p:extLst>
      <p:ext uri="{BB962C8B-B14F-4D97-AF65-F5344CB8AC3E}">
        <p14:creationId xmlns:p14="http://schemas.microsoft.com/office/powerpoint/2010/main" val="404648741"/>
      </p:ext>
    </p:extLst>
  </p:cSld>
  <p:clrMapOvr>
    <a:masterClrMapping/>
  </p:clrMapOvr>
  <p:transition spd="slow">
    <p:cover dir="d"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" y="1014984"/>
            <a:ext cx="8462772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57340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corpi celesti: i QUASAR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QUASAR = quasi-stellar radio source</a:t>
            </a:r>
          </a:p>
          <a:p>
            <a:r>
              <a:rPr lang="it-IT" dirty="0" smtClean="0"/>
              <a:t>Alla loro scoperta con radiotelescopi apparivano come stelle ma la loro controparte ottica aveva righe spettrali non corrispondenti a stelle</a:t>
            </a:r>
          </a:p>
          <a:p>
            <a:r>
              <a:rPr lang="it-IT" dirty="0" smtClean="0"/>
              <a:t>Si scoprì che erano oggetti molto lontani, anche 13 miliardi di a.l.</a:t>
            </a:r>
          </a:p>
          <a:p>
            <a:r>
              <a:rPr lang="it-IT" dirty="0" smtClean="0"/>
              <a:t>Da dove veniva una radiazione così intensa?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034938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corpi celesti: i QUASAR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Ora si sa che:</a:t>
            </a:r>
          </a:p>
          <a:p>
            <a:r>
              <a:rPr lang="it-IT" dirty="0" smtClean="0"/>
              <a:t>I Quasar sono enormi buchi neri circondati da un disco di accrescimento formato da gas e stelle attratti da esso</a:t>
            </a:r>
          </a:p>
          <a:p>
            <a:r>
              <a:rPr lang="it-IT" dirty="0" smtClean="0"/>
              <a:t>Si sono formati dalla collisione di due galassie</a:t>
            </a:r>
          </a:p>
          <a:p>
            <a:r>
              <a:rPr lang="it-IT" dirty="0" smtClean="0"/>
              <a:t>Sono più presenti a miliardi di anni luce da noi perché vicino all’origine dell’universo era più probabile tale collisione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53708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INNANZITUTTO UN PO’ DI NUMERI…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Quanto dista la stella più lontana?</a:t>
            </a:r>
          </a:p>
          <a:p>
            <a:pPr lvl="1"/>
            <a:r>
              <a:rPr lang="it-IT" dirty="0" smtClean="0"/>
              <a:t>Le galassie più lontane si trovano a più di 13 miliardi di anni luce da noi. Questo vuol dire che la luce che vediamo provenire da esse è partita più di 13 miliardi di anni fa… e tenendo conto che l’universo ha circa 14 miliardi di anni…</a:t>
            </a:r>
          </a:p>
          <a:p>
            <a:pPr lvl="1"/>
            <a:r>
              <a:rPr lang="it-IT" dirty="0" smtClean="0"/>
              <a:t>Un’altra unità di misura della distanza è il parsec</a:t>
            </a:r>
            <a:r>
              <a:rPr lang="it-IT" dirty="0"/>
              <a:t> </a:t>
            </a:r>
            <a:r>
              <a:rPr lang="it-IT" dirty="0" smtClean="0"/>
              <a:t>(parallasse-secondo), distanza alla quale il raggio dell’orbita terrestre è visto sotto l’angolo di un secondo d’arco</a:t>
            </a:r>
          </a:p>
          <a:p>
            <a:pPr lvl="1"/>
            <a:r>
              <a:rPr lang="it-IT" dirty="0" smtClean="0"/>
              <a:t>1 parsec = 1pc = 3,26 a.l.</a:t>
            </a:r>
          </a:p>
        </p:txBody>
      </p:sp>
    </p:spTree>
    <p:extLst>
      <p:ext uri="{BB962C8B-B14F-4D97-AF65-F5344CB8AC3E}">
        <p14:creationId xmlns:p14="http://schemas.microsoft.com/office/powerpoint/2010/main" val="265804297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187624" y="1124744"/>
            <a:ext cx="6591208" cy="2301240"/>
          </a:xfrm>
        </p:spPr>
        <p:txBody>
          <a:bodyPr/>
          <a:lstStyle/>
          <a:p>
            <a:r>
              <a:rPr lang="it-IT" dirty="0"/>
              <a:t>Nascita, vita e morte </a:t>
            </a:r>
            <a:r>
              <a:rPr lang="it-IT" dirty="0" smtClean="0"/>
              <a:t>delle </a:t>
            </a:r>
            <a:r>
              <a:rPr lang="it-IT" dirty="0"/>
              <a:t>stelle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187624" y="3789040"/>
            <a:ext cx="6400800" cy="1752600"/>
          </a:xfrm>
        </p:spPr>
        <p:txBody>
          <a:bodyPr/>
          <a:lstStyle/>
          <a:p>
            <a:r>
              <a:rPr lang="it-IT" dirty="0" smtClean="0"/>
              <a:t>EVOLUZIONE STELLARE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813995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pilastri della creazione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9778" y="2061398"/>
            <a:ext cx="3653444" cy="3603567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956248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È una nebulosa, la Nebulosa dell’Aquila, e si trova al centro della nostra galassia, a circa 7000 a.l. dalla Terra</a:t>
            </a:r>
          </a:p>
          <a:p>
            <a:r>
              <a:rPr lang="it-IT" dirty="0" smtClean="0"/>
              <a:t>Sono ammassi di polveri e atomi di idrogeno, da cui poi si formeranno le stelle</a:t>
            </a:r>
          </a:p>
          <a:p>
            <a:r>
              <a:rPr lang="it-IT" dirty="0" smtClean="0"/>
              <a:t>(immagine proveniente dal telescopio </a:t>
            </a:r>
            <a:r>
              <a:rPr lang="it-IT" dirty="0" err="1" smtClean="0"/>
              <a:t>Hubble</a:t>
            </a:r>
            <a:r>
              <a:rPr lang="it-IT" dirty="0" smtClean="0"/>
              <a:t>, 1995)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 rot="19970098">
            <a:off x="2233408" y="3402543"/>
            <a:ext cx="335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NEBULOSA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36948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Componenti di una nebulosa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Primo componente: gas interstellare</a:t>
            </a:r>
          </a:p>
          <a:p>
            <a:pPr lvl="1"/>
            <a:r>
              <a:rPr lang="it-IT" dirty="0" smtClean="0"/>
              <a:t>Idrogeno (circa 75% della massa totale)</a:t>
            </a:r>
          </a:p>
          <a:p>
            <a:pPr lvl="1"/>
            <a:r>
              <a:rPr lang="it-IT" dirty="0" smtClean="0"/>
              <a:t>Elio (circa 23% della massa totale)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Secondo componente: polveri interstellari</a:t>
            </a:r>
          </a:p>
          <a:p>
            <a:pPr lvl="1"/>
            <a:r>
              <a:rPr lang="it-IT" dirty="0" smtClean="0"/>
              <a:t>Sono piccoli corpuscoli solidi</a:t>
            </a:r>
          </a:p>
          <a:p>
            <a:pPr lvl="1"/>
            <a:r>
              <a:rPr lang="it-IT" dirty="0" smtClean="0"/>
              <a:t>Costituiscono circa l’1% della massa totale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1411411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Forze che agiscono nella materia interstellare: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 smtClean="0"/>
                  <a:t>Attrazione gravitazionale tra le particelle (di tipo attrattivo)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𝐺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  <m:r>
                      <a:rPr lang="it-IT" b="0" i="1" smtClean="0">
                        <a:latin typeface="Cambria Math"/>
                      </a:rPr>
                      <m:t>𝐺</m:t>
                    </m:r>
                    <m:f>
                      <m:fPr>
                        <m:ctrlPr>
                          <a:rPr lang="it-IT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 smtClean="0"/>
              </a:p>
              <a:p>
                <a:r>
                  <a:rPr lang="it-IT" dirty="0" smtClean="0"/>
                  <a:t>Forze di pressione (di tipo repulsivo)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pV</a:t>
                </a:r>
                <a:r>
                  <a:rPr lang="it-IT" dirty="0" smtClean="0"/>
                  <a:t>=</a:t>
                </a:r>
                <a:r>
                  <a:rPr lang="it-IT" dirty="0" err="1" smtClean="0"/>
                  <a:t>nRT</a:t>
                </a:r>
                <a:r>
                  <a:rPr lang="it-IT" dirty="0" smtClean="0"/>
                  <a:t> 		(p è proporzionale a T)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𝑝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it-IT" b="0" i="1" smtClean="0">
                            <a:latin typeface="Cambria Math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it-IT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/>
                              </a:rPr>
                              <m:t>𝑁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/>
                              </a:rPr>
                              <m:t>𝑉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it-IT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it-IT" b="0" i="1" smtClean="0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dirty="0" smtClean="0"/>
                  <a:t> 	(p è proporzionale a m)</a:t>
                </a:r>
              </a:p>
              <a:p>
                <a:pPr lvl="1"/>
                <a:endParaRPr lang="it-IT" sz="32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47876"/>
      </p:ext>
    </p:extLst>
  </p:cSld>
  <p:clrMapOvr>
    <a:masterClrMapping/>
  </p:clrMapOvr>
  <p:transition spd="slow">
    <p:cover dir="d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sky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4765</TotalTime>
  <Words>2176</Words>
  <Application>Microsoft Office PowerPoint</Application>
  <PresentationFormat>Presentazione su schermo (4:3)</PresentationFormat>
  <Paragraphs>204</Paragraphs>
  <Slides>46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46</vt:i4>
      </vt:variant>
    </vt:vector>
  </HeadingPairs>
  <TitlesOfParts>
    <vt:vector size="48" baseType="lpstr">
      <vt:lpstr>1_Tema di Office</vt:lpstr>
      <vt:lpstr>Tema1skylab</vt:lpstr>
      <vt:lpstr>LE STELLE</vt:lpstr>
      <vt:lpstr>STELLA: una prima definizione</vt:lpstr>
      <vt:lpstr>INNANZITUTTO UN PO’ DI NUMERI…</vt:lpstr>
      <vt:lpstr>INNANZITUTTO UN PO’ DI NUMERI…</vt:lpstr>
      <vt:lpstr>INNANZITUTTO UN PO’ DI NUMERI…</vt:lpstr>
      <vt:lpstr>Nascita, vita e morte delle stelle</vt:lpstr>
      <vt:lpstr>I pilastri della creazione</vt:lpstr>
      <vt:lpstr>Componenti di una nebulosa</vt:lpstr>
      <vt:lpstr>Forze che agiscono nella materia interstellare:</vt:lpstr>
      <vt:lpstr>Bilancio delle forze</vt:lpstr>
      <vt:lpstr>I primi addensamenti</vt:lpstr>
      <vt:lpstr>Pleiadi </vt:lpstr>
      <vt:lpstr>Riassumiamo: la nascita di una stella</vt:lpstr>
      <vt:lpstr>Dalla nebulosa alla protostella</vt:lpstr>
      <vt:lpstr>La protostella</vt:lpstr>
      <vt:lpstr>Fino a quando prosegue la contrazione della protostella?</vt:lpstr>
      <vt:lpstr>Effetti della fusione termonucleare</vt:lpstr>
      <vt:lpstr>Luce emessa dalle stelle</vt:lpstr>
      <vt:lpstr>Classi spettrali</vt:lpstr>
      <vt:lpstr>Quanto tempo vive una stella?</vt:lpstr>
      <vt:lpstr>Diagramma HR</vt:lpstr>
      <vt:lpstr>Presentazione standard di PowerPoint</vt:lpstr>
      <vt:lpstr>Sequenza principale</vt:lpstr>
      <vt:lpstr>Massa e vita della stella</vt:lpstr>
      <vt:lpstr>Cosa accade quando tutto l’H è trasformato in He?</vt:lpstr>
      <vt:lpstr>Dalla S.P. alla GIGANTE ROSSA</vt:lpstr>
      <vt:lpstr>Cosa accade quando tutto l’H è trasformato in He?</vt:lpstr>
      <vt:lpstr>I caso: M≈SOLE</vt:lpstr>
      <vt:lpstr>Le Novae</vt:lpstr>
      <vt:lpstr>NANA BIANCA: SIRIUS B</vt:lpstr>
      <vt:lpstr>Presentazione standard di PowerPoint</vt:lpstr>
      <vt:lpstr>II caso: M&gt;SOLE</vt:lpstr>
      <vt:lpstr>SUPERNOVA</vt:lpstr>
      <vt:lpstr>NEBULOSA DEL GRANCHIO</vt:lpstr>
      <vt:lpstr>II caso: M&gt;SOLE</vt:lpstr>
      <vt:lpstr>Evoluzione del nucleo di supernova</vt:lpstr>
      <vt:lpstr>Pulsar </vt:lpstr>
      <vt:lpstr>Pulsar al centro della  Nebulosa del Granchio</vt:lpstr>
      <vt:lpstr>Animazione di una pulsar</vt:lpstr>
      <vt:lpstr>Evoluzione del nucleo di supernova</vt:lpstr>
      <vt:lpstr>Come si rivela un buco nero?</vt:lpstr>
      <vt:lpstr>Sistema binario stella/buco nero</vt:lpstr>
      <vt:lpstr>Sistema binario buco nero ottico/X ray</vt:lpstr>
      <vt:lpstr>Presentazione standard di PowerPoint</vt:lpstr>
      <vt:lpstr>Altri corpi celesti: i QUASAR</vt:lpstr>
      <vt:lpstr>Altri corpi celesti: i QUASAR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STELLE</dc:title>
  <dc:creator>Lanzani</dc:creator>
  <cp:lastModifiedBy>YI</cp:lastModifiedBy>
  <cp:revision>103</cp:revision>
  <dcterms:created xsi:type="dcterms:W3CDTF">2015-07-21T13:23:25Z</dcterms:created>
  <dcterms:modified xsi:type="dcterms:W3CDTF">2015-11-26T14:34:37Z</dcterms:modified>
</cp:coreProperties>
</file>