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sldIdLst>
    <p:sldId id="256" r:id="rId2"/>
    <p:sldId id="257" r:id="rId3"/>
    <p:sldId id="260" r:id="rId4"/>
    <p:sldId id="259" r:id="rId5"/>
    <p:sldId id="261" r:id="rId6"/>
    <p:sldId id="262" r:id="rId7"/>
    <p:sldId id="263" r:id="rId8"/>
    <p:sldId id="266"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77" autoAdjust="0"/>
    <p:restoredTop sz="94625" autoAdjust="0"/>
  </p:normalViewPr>
  <p:slideViewPr>
    <p:cSldViewPr snapToGrid="0" snapToObjects="1">
      <p:cViewPr>
        <p:scale>
          <a:sx n="134" d="100"/>
          <a:sy n="134" d="100"/>
        </p:scale>
        <p:origin x="-72" y="18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it-IT" smtClean="0"/>
              <a:t>Fare clic per modificare stile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7D0065BE-0657-4A47-90AD-C21C55E16B19}" type="datetime4">
              <a:rPr lang="en-US" smtClean="0"/>
              <a:pPr/>
              <a:t>June 18,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A16C3AA4-67BE-44F7-809A-3582401494AF}" type="datetime4">
              <a:rPr lang="en-US" smtClean="0"/>
              <a:pPr/>
              <a:t>June 18,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it-IT" smtClean="0"/>
              <a:t>Fare clic per modificare stile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25172EEB-1769-4776-AD69-E7C1260563EB}" type="datetime4">
              <a:rPr lang="en-US" smtClean="0"/>
              <a:pPr/>
              <a:t>June 18,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D47BB8AF-C16A-4836-A92D-61834B5F0BA5}" type="datetime4">
              <a:rPr lang="en-US" smtClean="0"/>
              <a:pPr/>
              <a:t>June 18,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it-IT" smtClean="0"/>
              <a:t>Fare clic per modificare stile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it-IT" smtClean="0"/>
              <a:t>Fare clic per modificare gli stili del testo dello schema</a:t>
            </a:r>
          </a:p>
        </p:txBody>
      </p:sp>
      <p:sp>
        <p:nvSpPr>
          <p:cNvPr id="4" name="Date Placeholder 3"/>
          <p:cNvSpPr>
            <a:spLocks noGrp="1"/>
          </p:cNvSpPr>
          <p:nvPr>
            <p:ph type="dt" sz="half" idx="10"/>
          </p:nvPr>
        </p:nvSpPr>
        <p:spPr/>
        <p:txBody>
          <a:bodyPr/>
          <a:lstStyle/>
          <a:p>
            <a:fld id="{647D2193-4505-4A75-99BB-880C6989A757}" type="datetime4">
              <a:rPr lang="en-US" smtClean="0"/>
              <a:pPr/>
              <a:t>June 18,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113A18F4-33C3-445B-924C-31108C51719C}" type="datetime4">
              <a:rPr lang="en-US" smtClean="0"/>
              <a:pPr/>
              <a:t>June 18,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‹N›</a:t>
            </a:fld>
            <a:endParaRPr lang="en-US"/>
          </a:p>
        </p:txBody>
      </p:sp>
      <p:sp>
        <p:nvSpPr>
          <p:cNvPr id="8" name="Title 7"/>
          <p:cNvSpPr>
            <a:spLocks noGrp="1"/>
          </p:cNvSpPr>
          <p:nvPr>
            <p:ph type="title"/>
          </p:nvPr>
        </p:nvSpPr>
        <p:spPr/>
        <p:txBody>
          <a:bodyPr/>
          <a:lstStyle/>
          <a:p>
            <a:r>
              <a:rPr lang="it-IT" smtClean="0"/>
              <a:t>Fare clic per modificare stile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stile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it-IT" smtClean="0"/>
              <a:t>Fare clic per modificare gli stili del testo dello schema</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it-IT" smtClean="0"/>
              <a:t>Fare clic per modificare gli stili del testo dello schema</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3AF7543A-E259-478F-9E0D-57BA40E442B7}" type="datetime4">
              <a:rPr lang="en-US" smtClean="0"/>
              <a:pPr/>
              <a:t>June 18, 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Date Placeholder 2"/>
          <p:cNvSpPr>
            <a:spLocks noGrp="1"/>
          </p:cNvSpPr>
          <p:nvPr>
            <p:ph type="dt" sz="half" idx="10"/>
          </p:nvPr>
        </p:nvSpPr>
        <p:spPr/>
        <p:txBody>
          <a:bodyPr/>
          <a:lstStyle/>
          <a:p>
            <a:fld id="{1EFB012D-77A1-44B0-BB26-329BA1EE55C9}" type="datetime4">
              <a:rPr lang="en-US" smtClean="0"/>
              <a:pPr/>
              <a:t>June 18, 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June 18, 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it-IT" smtClean="0"/>
              <a:t>Fare clic per modificare stile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it-IT" smtClean="0"/>
              <a:t>Fare clic per modificare gli stili del testo dello schema</a:t>
            </a:r>
          </a:p>
        </p:txBody>
      </p:sp>
      <p:sp>
        <p:nvSpPr>
          <p:cNvPr id="5" name="Date Placeholder 4"/>
          <p:cNvSpPr>
            <a:spLocks noGrp="1"/>
          </p:cNvSpPr>
          <p:nvPr>
            <p:ph type="dt" sz="half" idx="10"/>
          </p:nvPr>
        </p:nvSpPr>
        <p:spPr/>
        <p:txBody>
          <a:bodyPr/>
          <a:lstStyle/>
          <a:p>
            <a:fld id="{DC7EAB0C-2220-4D0E-A0DD-DB7FA0F742F4}" type="datetime4">
              <a:rPr lang="en-US" smtClean="0"/>
              <a:pPr/>
              <a:t>June 18, 2015</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54ED01-E2A0-4C1E-8E21-014B99041579}" type="slidenum">
              <a:rPr lang="en-US" smtClean="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it-IT" smtClean="0"/>
              <a:t>Trascinare l'immagine su un segnaposto o fare clic sull'icona per aggiungerla</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it-IT" smtClean="0"/>
              <a:t>Fare clic per modificare stile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E3416D63-31BF-4B94-B6C5-E20B2C63F515}" type="datetime4">
              <a:rPr lang="en-US" smtClean="0"/>
              <a:pPr/>
              <a:t>June 18,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it-IT" smtClean="0"/>
              <a:t>Fare clic per modificare stile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2B1B13E-D5AF-485E-81A1-82A140076526}" type="datetime4">
              <a:rPr lang="en-US" smtClean="0"/>
              <a:pPr/>
              <a:t>June 18, 2015</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54ED01-E2A0-4C1E-8E21-014B99041579}"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0bi1PvXCbr8"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JULIUS CAESAR</a:t>
            </a:r>
            <a:endParaRPr lang="it-IT" dirty="0"/>
          </a:p>
        </p:txBody>
      </p:sp>
      <p:sp>
        <p:nvSpPr>
          <p:cNvPr id="3" name="Sottotitolo 2"/>
          <p:cNvSpPr>
            <a:spLocks noGrp="1"/>
          </p:cNvSpPr>
          <p:nvPr>
            <p:ph type="subTitle" idx="1"/>
          </p:nvPr>
        </p:nvSpPr>
        <p:spPr/>
        <p:txBody>
          <a:bodyPr/>
          <a:lstStyle/>
          <a:p>
            <a:r>
              <a:rPr lang="it-IT" dirty="0" smtClean="0"/>
              <a:t>From </a:t>
            </a:r>
            <a:r>
              <a:rPr lang="it-IT" dirty="0" err="1" smtClean="0"/>
              <a:t>PLUtarch</a:t>
            </a:r>
            <a:r>
              <a:rPr lang="it-IT" dirty="0" smtClean="0"/>
              <a:t> to Shakespeare </a:t>
            </a:r>
            <a:endParaRPr lang="it-IT" dirty="0"/>
          </a:p>
        </p:txBody>
      </p:sp>
      <p:sp>
        <p:nvSpPr>
          <p:cNvPr id="4" name="CasellaDiTesto 3"/>
          <p:cNvSpPr txBox="1"/>
          <p:nvPr/>
        </p:nvSpPr>
        <p:spPr>
          <a:xfrm>
            <a:off x="3459126" y="5550195"/>
            <a:ext cx="4026195" cy="338554"/>
          </a:xfrm>
          <a:prstGeom prst="rect">
            <a:avLst/>
          </a:prstGeom>
          <a:noFill/>
        </p:spPr>
        <p:txBody>
          <a:bodyPr wrap="square" rtlCol="0">
            <a:spAutoFit/>
          </a:bodyPr>
          <a:lstStyle/>
          <a:p>
            <a:r>
              <a:rPr lang="it-IT" sz="1600" dirty="0" smtClean="0"/>
              <a:t>Prof. Roberto MORI, classe 2E - storia </a:t>
            </a:r>
            <a:endParaRPr lang="it-IT" sz="1600" dirty="0"/>
          </a:p>
        </p:txBody>
      </p:sp>
    </p:spTree>
    <p:extLst>
      <p:ext uri="{BB962C8B-B14F-4D97-AF65-F5344CB8AC3E}">
        <p14:creationId xmlns:p14="http://schemas.microsoft.com/office/powerpoint/2010/main" xmlns="" val="42838061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97119" y="365760"/>
            <a:ext cx="7971085" cy="548640"/>
          </a:xfrm>
        </p:spPr>
        <p:txBody>
          <a:bodyPr/>
          <a:lstStyle/>
          <a:p>
            <a:pPr algn="ctr"/>
            <a:r>
              <a:rPr lang="it-IT" sz="2600" dirty="0" smtClean="0"/>
              <a:t>QUESTION N. 1: DO YOU KNOW WHO PLUTARCH WAS?</a:t>
            </a:r>
            <a:endParaRPr lang="it-IT" sz="2600" dirty="0"/>
          </a:p>
        </p:txBody>
      </p:sp>
      <p:sp>
        <p:nvSpPr>
          <p:cNvPr id="3" name="Segnaposto contenuto 2"/>
          <p:cNvSpPr>
            <a:spLocks noGrp="1"/>
          </p:cNvSpPr>
          <p:nvPr>
            <p:ph idx="1"/>
          </p:nvPr>
        </p:nvSpPr>
        <p:spPr>
          <a:xfrm>
            <a:off x="360168" y="1100628"/>
            <a:ext cx="4208278" cy="2936695"/>
          </a:xfrm>
        </p:spPr>
        <p:txBody>
          <a:bodyPr wrap="square" anchor="t">
            <a:normAutofit lnSpcReduction="10000"/>
          </a:bodyPr>
          <a:lstStyle/>
          <a:p>
            <a:pPr indent="0" algn="just"/>
            <a:r>
              <a:rPr lang="en-GB" b="0" dirty="0" smtClean="0"/>
              <a:t>Plutarch (46-120 AD) was a </a:t>
            </a:r>
            <a:r>
              <a:rPr lang="en-GB" b="0" dirty="0" smtClean="0">
                <a:solidFill>
                  <a:srgbClr val="FF6600"/>
                </a:solidFill>
              </a:rPr>
              <a:t>Greek biographer</a:t>
            </a:r>
            <a:r>
              <a:rPr lang="en-GB" b="0" dirty="0" smtClean="0"/>
              <a:t>, known especially for his </a:t>
            </a:r>
            <a:r>
              <a:rPr lang="en-GB" b="0" i="1" dirty="0" smtClean="0">
                <a:solidFill>
                  <a:schemeClr val="accent3">
                    <a:lumMod val="60000"/>
                    <a:lumOff val="40000"/>
                  </a:schemeClr>
                </a:solidFill>
              </a:rPr>
              <a:t>Parallel Lives</a:t>
            </a:r>
            <a:r>
              <a:rPr lang="en-GB" b="0" dirty="0" smtClean="0"/>
              <a:t>, </a:t>
            </a:r>
            <a:r>
              <a:rPr lang="it-IT" b="0" dirty="0"/>
              <a:t>a </a:t>
            </a:r>
            <a:r>
              <a:rPr lang="it-IT" b="0" dirty="0" err="1"/>
              <a:t>series</a:t>
            </a:r>
            <a:r>
              <a:rPr lang="it-IT" b="0" dirty="0"/>
              <a:t> of </a:t>
            </a:r>
            <a:r>
              <a:rPr lang="it-IT" b="0" dirty="0" err="1"/>
              <a:t>biographies</a:t>
            </a:r>
            <a:r>
              <a:rPr lang="it-IT" b="0" dirty="0"/>
              <a:t> of </a:t>
            </a:r>
            <a:r>
              <a:rPr lang="it-IT" b="0" dirty="0" err="1"/>
              <a:t>famous</a:t>
            </a:r>
            <a:r>
              <a:rPr lang="it-IT" b="0" dirty="0"/>
              <a:t> </a:t>
            </a:r>
            <a:r>
              <a:rPr lang="it-IT" b="0" dirty="0" err="1"/>
              <a:t>Greeks</a:t>
            </a:r>
            <a:r>
              <a:rPr lang="it-IT" b="0" dirty="0"/>
              <a:t> and Romans, </a:t>
            </a:r>
            <a:r>
              <a:rPr lang="it-IT" b="0" dirty="0" err="1"/>
              <a:t>arranged</a:t>
            </a:r>
            <a:r>
              <a:rPr lang="it-IT" b="0" dirty="0"/>
              <a:t> in </a:t>
            </a:r>
            <a:r>
              <a:rPr lang="it-IT" b="0" dirty="0" err="1"/>
              <a:t>pairs</a:t>
            </a:r>
            <a:r>
              <a:rPr lang="it-IT" b="0" dirty="0"/>
              <a:t> to illuminate </a:t>
            </a:r>
            <a:r>
              <a:rPr lang="it-IT" b="0" dirty="0" err="1"/>
              <a:t>their</a:t>
            </a:r>
            <a:r>
              <a:rPr lang="it-IT" b="0" dirty="0"/>
              <a:t> common moral </a:t>
            </a:r>
            <a:r>
              <a:rPr lang="it-IT" b="0" dirty="0" err="1"/>
              <a:t>virtues</a:t>
            </a:r>
            <a:r>
              <a:rPr lang="it-IT" b="0" dirty="0"/>
              <a:t> and </a:t>
            </a:r>
            <a:r>
              <a:rPr lang="it-IT" b="0" dirty="0" err="1" smtClean="0"/>
              <a:t>vices</a:t>
            </a:r>
            <a:r>
              <a:rPr lang="it-IT" b="0" dirty="0" smtClean="0"/>
              <a:t>.</a:t>
            </a:r>
          </a:p>
          <a:p>
            <a:pPr indent="0" algn="just"/>
            <a:r>
              <a:rPr lang="it-IT" b="0" dirty="0" smtClean="0"/>
              <a:t>The </a:t>
            </a:r>
            <a:r>
              <a:rPr lang="it-IT" b="0" dirty="0" err="1"/>
              <a:t>surviving</a:t>
            </a:r>
            <a:r>
              <a:rPr lang="it-IT" b="0" dirty="0"/>
              <a:t> </a:t>
            </a:r>
            <a:r>
              <a:rPr lang="it-IT" b="0" i="1" dirty="0" err="1"/>
              <a:t>Lives</a:t>
            </a:r>
            <a:r>
              <a:rPr lang="it-IT" b="0" dirty="0"/>
              <a:t> </a:t>
            </a:r>
            <a:r>
              <a:rPr lang="it-IT" b="0" dirty="0" err="1"/>
              <a:t>contain</a:t>
            </a:r>
            <a:r>
              <a:rPr lang="it-IT" b="0" dirty="0"/>
              <a:t> 23 </a:t>
            </a:r>
            <a:r>
              <a:rPr lang="it-IT" b="0" dirty="0" err="1" smtClean="0"/>
              <a:t>pairs</a:t>
            </a:r>
            <a:r>
              <a:rPr lang="it-IT" b="0" dirty="0" smtClean="0"/>
              <a:t>: </a:t>
            </a:r>
            <a:r>
              <a:rPr lang="it-IT" b="0" dirty="0" err="1" smtClean="0"/>
              <a:t>among</a:t>
            </a:r>
            <a:r>
              <a:rPr lang="it-IT" b="0" dirty="0" smtClean="0"/>
              <a:t> the </a:t>
            </a:r>
            <a:r>
              <a:rPr lang="it-IT" b="0" dirty="0" err="1" smtClean="0"/>
              <a:t>Greeks</a:t>
            </a:r>
            <a:r>
              <a:rPr lang="it-IT" b="0" dirty="0" smtClean="0"/>
              <a:t> </a:t>
            </a:r>
            <a:r>
              <a:rPr lang="it-IT" b="0" dirty="0" err="1" smtClean="0"/>
              <a:t>we</a:t>
            </a:r>
            <a:r>
              <a:rPr lang="it-IT" b="0" dirty="0" smtClean="0"/>
              <a:t> </a:t>
            </a:r>
            <a:r>
              <a:rPr lang="it-IT" b="0" dirty="0" err="1" smtClean="0"/>
              <a:t>mention</a:t>
            </a:r>
            <a:r>
              <a:rPr lang="it-IT" b="0" dirty="0" smtClean="0"/>
              <a:t> </a:t>
            </a:r>
            <a:r>
              <a:rPr lang="it-IT" b="0" dirty="0" err="1" smtClean="0"/>
              <a:t>Solon</a:t>
            </a:r>
            <a:r>
              <a:rPr lang="it-IT" b="0" dirty="0" smtClean="0"/>
              <a:t>, </a:t>
            </a:r>
            <a:r>
              <a:rPr lang="it-IT" b="0" dirty="0" err="1" smtClean="0"/>
              <a:t>Pericles</a:t>
            </a:r>
            <a:r>
              <a:rPr lang="it-IT" b="0" dirty="0" smtClean="0"/>
              <a:t>, </a:t>
            </a:r>
            <a:r>
              <a:rPr lang="it-IT" b="0" dirty="0" err="1" smtClean="0"/>
              <a:t>Alcibiades</a:t>
            </a:r>
            <a:r>
              <a:rPr lang="it-IT" b="0" dirty="0" smtClean="0"/>
              <a:t>, </a:t>
            </a:r>
            <a:r>
              <a:rPr lang="it-IT" dirty="0" smtClean="0">
                <a:solidFill>
                  <a:schemeClr val="accent3">
                    <a:lumMod val="75000"/>
                  </a:schemeClr>
                </a:solidFill>
              </a:rPr>
              <a:t>Alexander the Great</a:t>
            </a:r>
            <a:r>
              <a:rPr lang="it-IT" b="0" dirty="0" smtClean="0"/>
              <a:t>; </a:t>
            </a:r>
            <a:r>
              <a:rPr lang="it-IT" b="0" dirty="0" err="1" smtClean="0"/>
              <a:t>among</a:t>
            </a:r>
            <a:r>
              <a:rPr lang="it-IT" b="0" dirty="0" smtClean="0"/>
              <a:t> the Romans </a:t>
            </a:r>
            <a:r>
              <a:rPr lang="it-IT" b="0" dirty="0" err="1" smtClean="0"/>
              <a:t>Romulus</a:t>
            </a:r>
            <a:r>
              <a:rPr lang="it-IT" b="0" dirty="0" smtClean="0"/>
              <a:t>, </a:t>
            </a:r>
            <a:r>
              <a:rPr lang="it-IT" b="0" dirty="0" err="1" smtClean="0"/>
              <a:t>Tiberius</a:t>
            </a:r>
            <a:r>
              <a:rPr lang="it-IT" b="0" dirty="0" smtClean="0"/>
              <a:t> and </a:t>
            </a:r>
            <a:r>
              <a:rPr lang="it-IT" b="0" dirty="0" err="1" smtClean="0"/>
              <a:t>Gaius</a:t>
            </a:r>
            <a:r>
              <a:rPr lang="it-IT" b="0" dirty="0" smtClean="0"/>
              <a:t> </a:t>
            </a:r>
            <a:r>
              <a:rPr lang="it-IT" b="0" dirty="0" err="1" smtClean="0"/>
              <a:t>Gracchus</a:t>
            </a:r>
            <a:r>
              <a:rPr lang="it-IT" b="0" dirty="0" smtClean="0"/>
              <a:t>, Marius, Sulla, Cicero, and </a:t>
            </a:r>
            <a:r>
              <a:rPr lang="it-IT" dirty="0" smtClean="0">
                <a:solidFill>
                  <a:srgbClr val="0679A3"/>
                </a:solidFill>
              </a:rPr>
              <a:t>Caesar</a:t>
            </a:r>
            <a:r>
              <a:rPr lang="it-IT" b="0" dirty="0"/>
              <a:t>.</a:t>
            </a:r>
          </a:p>
        </p:txBody>
      </p:sp>
      <p:pic>
        <p:nvPicPr>
          <p:cNvPr id="4" name="Immagine 3" descr="5640652-L.jpg"/>
          <p:cNvPicPr>
            <a:picLocks noChangeAspect="1"/>
          </p:cNvPicPr>
          <p:nvPr/>
        </p:nvPicPr>
        <p:blipFill>
          <a:blip r:embed="rId2" cstate="email">
            <a:extLst>
              <a:ext uri="{28A0092B-C50C-407E-A947-70E740481C1C}">
                <a14:useLocalDpi xmlns:a14="http://schemas.microsoft.com/office/drawing/2010/main" xmlns="" val="0"/>
              </a:ext>
            </a:extLst>
          </a:blip>
          <a:stretch>
            <a:fillRect/>
          </a:stretch>
        </p:blipFill>
        <p:spPr>
          <a:xfrm>
            <a:off x="4723415" y="1100628"/>
            <a:ext cx="2345625" cy="3306309"/>
          </a:xfrm>
          <a:prstGeom prst="rect">
            <a:avLst/>
          </a:prstGeom>
        </p:spPr>
      </p:pic>
      <p:sp>
        <p:nvSpPr>
          <p:cNvPr id="5" name="CasellaDiTesto 4"/>
          <p:cNvSpPr txBox="1"/>
          <p:nvPr/>
        </p:nvSpPr>
        <p:spPr>
          <a:xfrm>
            <a:off x="7155968" y="1175183"/>
            <a:ext cx="1412236" cy="2954655"/>
          </a:xfrm>
          <a:prstGeom prst="rect">
            <a:avLst/>
          </a:prstGeom>
          <a:noFill/>
        </p:spPr>
        <p:txBody>
          <a:bodyPr wrap="square" rtlCol="0">
            <a:spAutoFit/>
          </a:bodyPr>
          <a:lstStyle/>
          <a:p>
            <a:pPr algn="just"/>
            <a:r>
              <a:rPr lang="it-IT" sz="1200" dirty="0" smtClean="0"/>
              <a:t>Sir </a:t>
            </a:r>
            <a:r>
              <a:rPr lang="it-IT" sz="1200" dirty="0"/>
              <a:t>Thomas North (1535–1604) </a:t>
            </a:r>
            <a:r>
              <a:rPr lang="it-IT" sz="1200" dirty="0" err="1"/>
              <a:t>was</a:t>
            </a:r>
            <a:r>
              <a:rPr lang="it-IT" sz="1200" dirty="0"/>
              <a:t> an </a:t>
            </a:r>
            <a:r>
              <a:rPr lang="it-IT" sz="1200" dirty="0" smtClean="0"/>
              <a:t>English </a:t>
            </a:r>
            <a:r>
              <a:rPr lang="it-IT" sz="1200" dirty="0" err="1"/>
              <a:t>military</a:t>
            </a:r>
            <a:r>
              <a:rPr lang="it-IT" sz="1200" dirty="0"/>
              <a:t> </a:t>
            </a:r>
            <a:r>
              <a:rPr lang="it-IT" sz="1200" dirty="0" err="1"/>
              <a:t>officer</a:t>
            </a:r>
            <a:r>
              <a:rPr lang="it-IT" sz="1200" dirty="0"/>
              <a:t> and </a:t>
            </a:r>
            <a:r>
              <a:rPr lang="it-IT" sz="1200" dirty="0" err="1"/>
              <a:t>translator</a:t>
            </a:r>
            <a:r>
              <a:rPr lang="it-IT" sz="1200" dirty="0"/>
              <a:t>. His </a:t>
            </a:r>
            <a:r>
              <a:rPr lang="it-IT" sz="1200" dirty="0" err="1"/>
              <a:t>translation</a:t>
            </a:r>
            <a:r>
              <a:rPr lang="it-IT" sz="1200" dirty="0"/>
              <a:t> </a:t>
            </a:r>
            <a:r>
              <a:rPr lang="it-IT" sz="1200" dirty="0" err="1"/>
              <a:t>into</a:t>
            </a:r>
            <a:r>
              <a:rPr lang="it-IT" sz="1200" dirty="0"/>
              <a:t> English of </a:t>
            </a:r>
            <a:r>
              <a:rPr lang="it-IT" sz="1200" dirty="0" err="1"/>
              <a:t>Plutarch's</a:t>
            </a:r>
            <a:r>
              <a:rPr lang="it-IT" sz="1200" dirty="0"/>
              <a:t> </a:t>
            </a:r>
            <a:r>
              <a:rPr lang="it-IT" sz="1200" i="1" dirty="0" err="1"/>
              <a:t>Parallel</a:t>
            </a:r>
            <a:r>
              <a:rPr lang="it-IT" sz="1200" i="1" dirty="0"/>
              <a:t> </a:t>
            </a:r>
            <a:r>
              <a:rPr lang="it-IT" sz="1200" i="1" dirty="0" err="1"/>
              <a:t>Lives</a:t>
            </a:r>
            <a:r>
              <a:rPr lang="it-IT" sz="1200" dirty="0"/>
              <a:t> </a:t>
            </a:r>
            <a:r>
              <a:rPr lang="it-IT" sz="1200" dirty="0" err="1"/>
              <a:t>is</a:t>
            </a:r>
            <a:r>
              <a:rPr lang="it-IT" sz="1200" dirty="0"/>
              <a:t> </a:t>
            </a:r>
            <a:r>
              <a:rPr lang="it-IT" sz="1200" dirty="0" err="1"/>
              <a:t>notable</a:t>
            </a:r>
            <a:r>
              <a:rPr lang="it-IT" sz="1200" dirty="0"/>
              <a:t> for </a:t>
            </a:r>
            <a:r>
              <a:rPr lang="it-IT" sz="1200" dirty="0" err="1"/>
              <a:t>being</a:t>
            </a:r>
            <a:r>
              <a:rPr lang="it-IT" sz="1200" dirty="0"/>
              <a:t> a source text </a:t>
            </a:r>
            <a:r>
              <a:rPr lang="it-IT" sz="1200" dirty="0" err="1"/>
              <a:t>used</a:t>
            </a:r>
            <a:r>
              <a:rPr lang="it-IT" sz="1200" dirty="0"/>
              <a:t> by William Shakespeare for </a:t>
            </a:r>
            <a:r>
              <a:rPr lang="it-IT" sz="1200" dirty="0" err="1"/>
              <a:t>several</a:t>
            </a:r>
            <a:r>
              <a:rPr lang="it-IT" sz="1200" dirty="0"/>
              <a:t> of </a:t>
            </a:r>
            <a:r>
              <a:rPr lang="it-IT" sz="1200" dirty="0" err="1"/>
              <a:t>his</a:t>
            </a:r>
            <a:r>
              <a:rPr lang="it-IT" sz="1200" dirty="0"/>
              <a:t> </a:t>
            </a:r>
            <a:r>
              <a:rPr lang="it-IT" sz="1200" dirty="0" err="1"/>
              <a:t>plays</a:t>
            </a:r>
            <a:r>
              <a:rPr lang="it-IT" sz="1200" dirty="0"/>
              <a:t>.</a:t>
            </a:r>
          </a:p>
          <a:p>
            <a:pPr algn="just"/>
            <a:endParaRPr lang="it-IT" dirty="0"/>
          </a:p>
        </p:txBody>
      </p:sp>
    </p:spTree>
    <p:extLst>
      <p:ext uri="{BB962C8B-B14F-4D97-AF65-F5344CB8AC3E}">
        <p14:creationId xmlns:p14="http://schemas.microsoft.com/office/powerpoint/2010/main" xmlns="" val="1235533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5"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p:cTn id="23"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24"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25"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26" dur="1000" fill="hold"/>
                                        <p:tgtEl>
                                          <p:spTgt spid="4"/>
                                        </p:tgtEl>
                                        <p:attrNameLst>
                                          <p:attrName>ppt_h</p:attrName>
                                        </p:attrNameLst>
                                      </p:cBhvr>
                                      <p:tavLst>
                                        <p:tav tm="0">
                                          <p:val>
                                            <p:strVal val="#ppt_h"/>
                                          </p:val>
                                        </p:tav>
                                        <p:tav tm="100000">
                                          <p:val>
                                            <p:strVal val="#ppt_h"/>
                                          </p:val>
                                        </p:tav>
                                      </p:tavLst>
                                    </p:anim>
                                    <p:anim calcmode="lin" valueType="num">
                                      <p:cBhvr>
                                        <p:cTn id="27"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28"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29"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30" dur="1000" decel="50000">
                                          <p:stCondLst>
                                            <p:cond delay="0"/>
                                          </p:stCondLst>
                                        </p:cTn>
                                        <p:tgtEl>
                                          <p:spTgt spid="4"/>
                                        </p:tgtEl>
                                      </p:cBhvr>
                                    </p:animEffect>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down)">
                                      <p:cBhvr>
                                        <p:cTn id="35" dur="580">
                                          <p:stCondLst>
                                            <p:cond delay="0"/>
                                          </p:stCondLst>
                                        </p:cTn>
                                        <p:tgtEl>
                                          <p:spTgt spid="5"/>
                                        </p:tgtEl>
                                      </p:cBhvr>
                                    </p:animEffect>
                                    <p:anim calcmode="lin" valueType="num">
                                      <p:cBhvr>
                                        <p:cTn id="3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1" dur="26">
                                          <p:stCondLst>
                                            <p:cond delay="650"/>
                                          </p:stCondLst>
                                        </p:cTn>
                                        <p:tgtEl>
                                          <p:spTgt spid="5"/>
                                        </p:tgtEl>
                                      </p:cBhvr>
                                      <p:to x="100000" y="60000"/>
                                    </p:animScale>
                                    <p:animScale>
                                      <p:cBhvr>
                                        <p:cTn id="42" dur="166" decel="50000">
                                          <p:stCondLst>
                                            <p:cond delay="676"/>
                                          </p:stCondLst>
                                        </p:cTn>
                                        <p:tgtEl>
                                          <p:spTgt spid="5"/>
                                        </p:tgtEl>
                                      </p:cBhvr>
                                      <p:to x="100000" y="100000"/>
                                    </p:animScale>
                                    <p:animScale>
                                      <p:cBhvr>
                                        <p:cTn id="43" dur="26">
                                          <p:stCondLst>
                                            <p:cond delay="1312"/>
                                          </p:stCondLst>
                                        </p:cTn>
                                        <p:tgtEl>
                                          <p:spTgt spid="5"/>
                                        </p:tgtEl>
                                      </p:cBhvr>
                                      <p:to x="100000" y="80000"/>
                                    </p:animScale>
                                    <p:animScale>
                                      <p:cBhvr>
                                        <p:cTn id="44" dur="166" decel="50000">
                                          <p:stCondLst>
                                            <p:cond delay="1338"/>
                                          </p:stCondLst>
                                        </p:cTn>
                                        <p:tgtEl>
                                          <p:spTgt spid="5"/>
                                        </p:tgtEl>
                                      </p:cBhvr>
                                      <p:to x="100000" y="100000"/>
                                    </p:animScale>
                                    <p:animScale>
                                      <p:cBhvr>
                                        <p:cTn id="45" dur="26">
                                          <p:stCondLst>
                                            <p:cond delay="1642"/>
                                          </p:stCondLst>
                                        </p:cTn>
                                        <p:tgtEl>
                                          <p:spTgt spid="5"/>
                                        </p:tgtEl>
                                      </p:cBhvr>
                                      <p:to x="100000" y="90000"/>
                                    </p:animScale>
                                    <p:animScale>
                                      <p:cBhvr>
                                        <p:cTn id="46" dur="166" decel="50000">
                                          <p:stCondLst>
                                            <p:cond delay="1668"/>
                                          </p:stCondLst>
                                        </p:cTn>
                                        <p:tgtEl>
                                          <p:spTgt spid="5"/>
                                        </p:tgtEl>
                                      </p:cBhvr>
                                      <p:to x="100000" y="100000"/>
                                    </p:animScale>
                                    <p:animScale>
                                      <p:cBhvr>
                                        <p:cTn id="47" dur="26">
                                          <p:stCondLst>
                                            <p:cond delay="1808"/>
                                          </p:stCondLst>
                                        </p:cTn>
                                        <p:tgtEl>
                                          <p:spTgt spid="5"/>
                                        </p:tgtEl>
                                      </p:cBhvr>
                                      <p:to x="100000" y="95000"/>
                                    </p:animScale>
                                    <p:animScale>
                                      <p:cBhvr>
                                        <p:cTn id="4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97119" y="365760"/>
            <a:ext cx="7971085" cy="548640"/>
          </a:xfrm>
        </p:spPr>
        <p:txBody>
          <a:bodyPr/>
          <a:lstStyle/>
          <a:p>
            <a:pPr algn="just"/>
            <a:r>
              <a:rPr lang="it-IT" sz="2400" dirty="0" smtClean="0"/>
              <a:t>QUESTION N. 2: WHAT DO YOU REMEMBER ABOUT ALEXANDER AND CAESAR?</a:t>
            </a:r>
            <a:endParaRPr lang="it-IT" sz="2400" dirty="0"/>
          </a:p>
        </p:txBody>
      </p:sp>
      <p:sp>
        <p:nvSpPr>
          <p:cNvPr id="7" name="Titolo 1"/>
          <p:cNvSpPr txBox="1">
            <a:spLocks/>
          </p:cNvSpPr>
          <p:nvPr/>
        </p:nvSpPr>
        <p:spPr>
          <a:xfrm>
            <a:off x="597119" y="1203615"/>
            <a:ext cx="3971327" cy="3497118"/>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just"/>
            <a:endParaRPr lang="it-IT" sz="2400" dirty="0"/>
          </a:p>
        </p:txBody>
      </p:sp>
      <p:sp>
        <p:nvSpPr>
          <p:cNvPr id="8" name="Titolo 1"/>
          <p:cNvSpPr txBox="1">
            <a:spLocks/>
          </p:cNvSpPr>
          <p:nvPr/>
        </p:nvSpPr>
        <p:spPr>
          <a:xfrm>
            <a:off x="749519" y="1356015"/>
            <a:ext cx="3971327" cy="3497118"/>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just"/>
            <a:endParaRPr lang="it-IT" sz="2400" dirty="0"/>
          </a:p>
        </p:txBody>
      </p:sp>
      <p:sp>
        <p:nvSpPr>
          <p:cNvPr id="10" name="CasellaDiTesto 9"/>
          <p:cNvSpPr txBox="1"/>
          <p:nvPr/>
        </p:nvSpPr>
        <p:spPr>
          <a:xfrm>
            <a:off x="663467" y="1279433"/>
            <a:ext cx="3904979" cy="3508653"/>
          </a:xfrm>
          <a:prstGeom prst="rect">
            <a:avLst/>
          </a:prstGeom>
          <a:noFill/>
        </p:spPr>
        <p:txBody>
          <a:bodyPr wrap="square" rtlCol="0">
            <a:spAutoFit/>
          </a:bodyPr>
          <a:lstStyle/>
          <a:p>
            <a:pPr algn="ctr"/>
            <a:r>
              <a:rPr lang="it-IT" dirty="0" smtClean="0">
                <a:solidFill>
                  <a:srgbClr val="5ACEF9"/>
                </a:solidFill>
              </a:rPr>
              <a:t>Alexander</a:t>
            </a:r>
          </a:p>
          <a:p>
            <a:pPr algn="ctr"/>
            <a:endParaRPr lang="it-IT" dirty="0" smtClean="0">
              <a:solidFill>
                <a:srgbClr val="5ACEF9"/>
              </a:solidFill>
            </a:endParaRPr>
          </a:p>
          <a:p>
            <a:r>
              <a:rPr lang="it-IT" sz="1400" dirty="0"/>
              <a:t>356 BCE	</a:t>
            </a:r>
            <a:r>
              <a:rPr lang="it-IT" sz="1400" dirty="0" err="1"/>
              <a:t>Born</a:t>
            </a:r>
            <a:r>
              <a:rPr lang="it-IT" sz="1400" dirty="0"/>
              <a:t> to Philip of Macedonia	</a:t>
            </a:r>
          </a:p>
          <a:p>
            <a:r>
              <a:rPr lang="it-IT" sz="1400" dirty="0"/>
              <a:t>343	</a:t>
            </a:r>
            <a:r>
              <a:rPr lang="it-IT" sz="1400" dirty="0" err="1"/>
              <a:t>Aristotle</a:t>
            </a:r>
            <a:r>
              <a:rPr lang="it-IT" sz="1400" dirty="0"/>
              <a:t> </a:t>
            </a:r>
            <a:r>
              <a:rPr lang="it-IT" sz="1400" dirty="0" err="1"/>
              <a:t>becomes</a:t>
            </a:r>
            <a:r>
              <a:rPr lang="it-IT" sz="1400" dirty="0"/>
              <a:t> </a:t>
            </a:r>
            <a:r>
              <a:rPr lang="it-IT" sz="1400" dirty="0" err="1"/>
              <a:t>his</a:t>
            </a:r>
            <a:r>
              <a:rPr lang="it-IT" sz="1400" dirty="0"/>
              <a:t> tutor	</a:t>
            </a:r>
          </a:p>
          <a:p>
            <a:r>
              <a:rPr lang="it-IT" sz="1400" dirty="0"/>
              <a:t>336	</a:t>
            </a:r>
            <a:r>
              <a:rPr lang="it-IT" sz="1400" dirty="0" err="1"/>
              <a:t>Becomes</a:t>
            </a:r>
            <a:r>
              <a:rPr lang="it-IT" sz="1400" dirty="0"/>
              <a:t> </a:t>
            </a:r>
            <a:r>
              <a:rPr lang="it-IT" sz="1400" dirty="0" err="1"/>
              <a:t>king</a:t>
            </a:r>
            <a:r>
              <a:rPr lang="it-IT" sz="1400" dirty="0"/>
              <a:t> of Macedonia	</a:t>
            </a:r>
          </a:p>
          <a:p>
            <a:r>
              <a:rPr lang="it-IT" sz="1400" dirty="0"/>
              <a:t>334	</a:t>
            </a:r>
            <a:r>
              <a:rPr lang="it-IT" sz="1400" dirty="0" err="1"/>
              <a:t>Crosses</a:t>
            </a:r>
            <a:r>
              <a:rPr lang="it-IT" sz="1400" dirty="0"/>
              <a:t> to Asia Minor	</a:t>
            </a:r>
          </a:p>
          <a:p>
            <a:r>
              <a:rPr lang="it-IT" sz="1400" dirty="0"/>
              <a:t>333	</a:t>
            </a:r>
            <a:r>
              <a:rPr lang="it-IT" sz="1400" dirty="0" err="1"/>
              <a:t>Defeats</a:t>
            </a:r>
            <a:r>
              <a:rPr lang="it-IT" sz="1400" dirty="0"/>
              <a:t> </a:t>
            </a:r>
            <a:r>
              <a:rPr lang="it-IT" sz="1400" dirty="0" err="1"/>
              <a:t>Persians</a:t>
            </a:r>
            <a:r>
              <a:rPr lang="it-IT" sz="1400" dirty="0"/>
              <a:t> under </a:t>
            </a:r>
            <a:r>
              <a:rPr lang="it-IT" sz="1400" dirty="0" err="1"/>
              <a:t>Darius</a:t>
            </a:r>
            <a:r>
              <a:rPr lang="it-IT" sz="1400" dirty="0"/>
              <a:t> </a:t>
            </a:r>
            <a:r>
              <a:rPr lang="it-IT" sz="1400" dirty="0" err="1"/>
              <a:t>at</a:t>
            </a:r>
            <a:r>
              <a:rPr lang="it-IT" sz="1400" dirty="0"/>
              <a:t> </a:t>
            </a:r>
            <a:r>
              <a:rPr lang="it-IT" sz="1400" dirty="0" smtClean="0"/>
              <a:t>	</a:t>
            </a:r>
            <a:r>
              <a:rPr lang="it-IT" sz="1400" dirty="0" err="1" smtClean="0"/>
              <a:t>Issus</a:t>
            </a:r>
            <a:r>
              <a:rPr lang="it-IT" sz="1400" dirty="0"/>
              <a:t>	</a:t>
            </a:r>
          </a:p>
          <a:p>
            <a:r>
              <a:rPr lang="it-IT" sz="1400" dirty="0"/>
              <a:t>332	</a:t>
            </a:r>
            <a:r>
              <a:rPr lang="it-IT" sz="1400" dirty="0" err="1"/>
              <a:t>Crowned</a:t>
            </a:r>
            <a:r>
              <a:rPr lang="it-IT" sz="1400" dirty="0"/>
              <a:t> </a:t>
            </a:r>
            <a:r>
              <a:rPr lang="it-IT" sz="1400" dirty="0" err="1"/>
              <a:t>pharaoh</a:t>
            </a:r>
            <a:r>
              <a:rPr lang="it-IT" sz="1400" dirty="0"/>
              <a:t> </a:t>
            </a:r>
            <a:r>
              <a:rPr lang="it-IT" sz="1400" dirty="0" err="1"/>
              <a:t>at</a:t>
            </a:r>
            <a:r>
              <a:rPr lang="it-IT" sz="1400" dirty="0"/>
              <a:t> Memphis in </a:t>
            </a:r>
            <a:r>
              <a:rPr lang="it-IT" sz="1400" dirty="0" smtClean="0"/>
              <a:t>	</a:t>
            </a:r>
            <a:r>
              <a:rPr lang="it-IT" sz="1400" dirty="0" err="1" smtClean="0"/>
              <a:t>Egypt</a:t>
            </a:r>
            <a:r>
              <a:rPr lang="it-IT" sz="1400" dirty="0"/>
              <a:t>	</a:t>
            </a:r>
          </a:p>
          <a:p>
            <a:r>
              <a:rPr lang="it-IT" sz="1400" dirty="0"/>
              <a:t>331	</a:t>
            </a:r>
            <a:r>
              <a:rPr lang="it-IT" sz="1400" dirty="0" err="1"/>
              <a:t>Defeats</a:t>
            </a:r>
            <a:r>
              <a:rPr lang="it-IT" sz="1400" dirty="0"/>
              <a:t> </a:t>
            </a:r>
            <a:r>
              <a:rPr lang="it-IT" sz="1400" dirty="0" err="1"/>
              <a:t>Persians</a:t>
            </a:r>
            <a:r>
              <a:rPr lang="it-IT" sz="1400" dirty="0"/>
              <a:t> </a:t>
            </a:r>
            <a:r>
              <a:rPr lang="it-IT" sz="1400" dirty="0" err="1"/>
              <a:t>at</a:t>
            </a:r>
            <a:r>
              <a:rPr lang="it-IT" sz="1400" dirty="0"/>
              <a:t> </a:t>
            </a:r>
            <a:r>
              <a:rPr lang="it-IT" sz="1400" dirty="0" err="1"/>
              <a:t>Guagamela</a:t>
            </a:r>
            <a:r>
              <a:rPr lang="it-IT" sz="1400" dirty="0"/>
              <a:t>	</a:t>
            </a:r>
          </a:p>
          <a:p>
            <a:r>
              <a:rPr lang="it-IT" sz="1400" dirty="0" smtClean="0"/>
              <a:t>330	Sacks </a:t>
            </a:r>
            <a:r>
              <a:rPr lang="it-IT" sz="1400" dirty="0"/>
              <a:t>Persian capital </a:t>
            </a:r>
            <a:r>
              <a:rPr lang="it-IT" sz="1400" dirty="0" err="1"/>
              <a:t>Persepolis</a:t>
            </a:r>
            <a:r>
              <a:rPr lang="it-IT" sz="1400" dirty="0"/>
              <a:t>	</a:t>
            </a:r>
            <a:endParaRPr lang="it-IT" sz="1400" dirty="0" smtClean="0"/>
          </a:p>
          <a:p>
            <a:pPr marL="342900" indent="-342900">
              <a:buAutoNum type="arabicPlain" startAt="327"/>
            </a:pPr>
            <a:r>
              <a:rPr lang="it-IT" sz="1400" dirty="0" smtClean="0"/>
              <a:t>             </a:t>
            </a:r>
            <a:r>
              <a:rPr lang="it-IT" sz="1400" dirty="0" err="1" smtClean="0"/>
              <a:t>Begins</a:t>
            </a:r>
            <a:r>
              <a:rPr lang="it-IT" sz="1400" dirty="0" smtClean="0"/>
              <a:t> </a:t>
            </a:r>
            <a:r>
              <a:rPr lang="it-IT" sz="1400" dirty="0" err="1"/>
              <a:t>invasion</a:t>
            </a:r>
            <a:r>
              <a:rPr lang="it-IT" sz="1400" dirty="0"/>
              <a:t> of India		</a:t>
            </a:r>
          </a:p>
          <a:p>
            <a:r>
              <a:rPr lang="it-IT" sz="1400" dirty="0" smtClean="0"/>
              <a:t>323</a:t>
            </a:r>
            <a:r>
              <a:rPr lang="it-IT" sz="1400" dirty="0"/>
              <a:t>	Death in </a:t>
            </a:r>
            <a:r>
              <a:rPr lang="it-IT" sz="1400" dirty="0" err="1"/>
              <a:t>Babylon</a:t>
            </a:r>
            <a:r>
              <a:rPr lang="it-IT" sz="1400" dirty="0"/>
              <a:t>	</a:t>
            </a:r>
          </a:p>
          <a:p>
            <a:pPr algn="ctr"/>
            <a:endParaRPr lang="it-IT" dirty="0">
              <a:solidFill>
                <a:srgbClr val="5ACEF9"/>
              </a:solidFill>
            </a:endParaRPr>
          </a:p>
        </p:txBody>
      </p:sp>
      <p:sp>
        <p:nvSpPr>
          <p:cNvPr id="11" name="CasellaDiTesto 10"/>
          <p:cNvSpPr txBox="1"/>
          <p:nvPr/>
        </p:nvSpPr>
        <p:spPr>
          <a:xfrm>
            <a:off x="4824354" y="1279433"/>
            <a:ext cx="3743850" cy="3416320"/>
          </a:xfrm>
          <a:prstGeom prst="rect">
            <a:avLst/>
          </a:prstGeom>
          <a:noFill/>
        </p:spPr>
        <p:txBody>
          <a:bodyPr wrap="square" rtlCol="0">
            <a:spAutoFit/>
          </a:bodyPr>
          <a:lstStyle/>
          <a:p>
            <a:pPr algn="ctr"/>
            <a:r>
              <a:rPr lang="it-IT" dirty="0" smtClean="0">
                <a:solidFill>
                  <a:srgbClr val="FF6600"/>
                </a:solidFill>
              </a:rPr>
              <a:t>Caesar</a:t>
            </a:r>
            <a:endParaRPr lang="it-IT" sz="1600" dirty="0">
              <a:solidFill>
                <a:srgbClr val="FF6600"/>
              </a:solidFill>
            </a:endParaRPr>
          </a:p>
          <a:p>
            <a:pPr algn="ctr"/>
            <a:endParaRPr lang="it-IT" sz="1600" dirty="0" smtClean="0">
              <a:solidFill>
                <a:srgbClr val="FF6600"/>
              </a:solidFill>
            </a:endParaRPr>
          </a:p>
          <a:p>
            <a:pPr algn="ctr"/>
            <a:r>
              <a:rPr lang="it-IT" sz="1400" dirty="0" smtClean="0">
                <a:solidFill>
                  <a:srgbClr val="000000"/>
                </a:solidFill>
              </a:rPr>
              <a:t>Complete with the </a:t>
            </a:r>
            <a:r>
              <a:rPr lang="it-IT" sz="1400" dirty="0" err="1" smtClean="0">
                <a:solidFill>
                  <a:srgbClr val="000000"/>
                </a:solidFill>
              </a:rPr>
              <a:t>events</a:t>
            </a:r>
            <a:r>
              <a:rPr lang="it-IT" sz="1400" dirty="0" smtClean="0">
                <a:solidFill>
                  <a:srgbClr val="000000"/>
                </a:solidFill>
              </a:rPr>
              <a:t> </a:t>
            </a:r>
            <a:r>
              <a:rPr lang="it-IT" sz="1400" dirty="0" err="1" smtClean="0">
                <a:solidFill>
                  <a:srgbClr val="000000"/>
                </a:solidFill>
              </a:rPr>
              <a:t>you</a:t>
            </a:r>
            <a:r>
              <a:rPr lang="it-IT" sz="1400" dirty="0" smtClean="0">
                <a:solidFill>
                  <a:srgbClr val="000000"/>
                </a:solidFill>
              </a:rPr>
              <a:t> </a:t>
            </a:r>
            <a:r>
              <a:rPr lang="it-IT" sz="1400" dirty="0" err="1" smtClean="0">
                <a:solidFill>
                  <a:srgbClr val="000000"/>
                </a:solidFill>
              </a:rPr>
              <a:t>have</a:t>
            </a:r>
            <a:r>
              <a:rPr lang="it-IT" sz="1400" dirty="0" smtClean="0">
                <a:solidFill>
                  <a:srgbClr val="000000"/>
                </a:solidFill>
              </a:rPr>
              <a:t> just </a:t>
            </a:r>
            <a:r>
              <a:rPr lang="it-IT" sz="1400" dirty="0" err="1" smtClean="0">
                <a:solidFill>
                  <a:srgbClr val="000000"/>
                </a:solidFill>
              </a:rPr>
              <a:t>studied</a:t>
            </a:r>
            <a:r>
              <a:rPr lang="it-IT" sz="1400" dirty="0" smtClean="0">
                <a:solidFill>
                  <a:srgbClr val="000000"/>
                </a:solidFill>
              </a:rPr>
              <a:t>…</a:t>
            </a:r>
          </a:p>
          <a:p>
            <a:pPr algn="ctr"/>
            <a:endParaRPr lang="it-IT" sz="1400" dirty="0">
              <a:solidFill>
                <a:srgbClr val="000000"/>
              </a:solidFill>
            </a:endParaRPr>
          </a:p>
          <a:p>
            <a:r>
              <a:rPr lang="it-IT" sz="1400" dirty="0" err="1" smtClean="0">
                <a:solidFill>
                  <a:srgbClr val="000000"/>
                </a:solidFill>
              </a:rPr>
              <a:t>Born</a:t>
            </a:r>
            <a:r>
              <a:rPr lang="it-IT" sz="1400" dirty="0" smtClean="0">
                <a:solidFill>
                  <a:srgbClr val="000000"/>
                </a:solidFill>
              </a:rPr>
              <a:t> in Rome</a:t>
            </a:r>
          </a:p>
          <a:p>
            <a:r>
              <a:rPr lang="it-IT" sz="1400" dirty="0" err="1" smtClean="0">
                <a:solidFill>
                  <a:srgbClr val="000000"/>
                </a:solidFill>
              </a:rPr>
              <a:t>Married</a:t>
            </a:r>
            <a:r>
              <a:rPr lang="it-IT" sz="1400" dirty="0" smtClean="0">
                <a:solidFill>
                  <a:srgbClr val="000000"/>
                </a:solidFill>
              </a:rPr>
              <a:t> </a:t>
            </a:r>
            <a:r>
              <a:rPr lang="it-IT" sz="1400" dirty="0" err="1" smtClean="0">
                <a:solidFill>
                  <a:srgbClr val="000000"/>
                </a:solidFill>
              </a:rPr>
              <a:t>Cinna’s</a:t>
            </a:r>
            <a:r>
              <a:rPr lang="it-IT" sz="1400" dirty="0" smtClean="0">
                <a:solidFill>
                  <a:srgbClr val="000000"/>
                </a:solidFill>
              </a:rPr>
              <a:t> </a:t>
            </a:r>
            <a:r>
              <a:rPr lang="it-IT" sz="1400" dirty="0" err="1" smtClean="0">
                <a:solidFill>
                  <a:srgbClr val="000000"/>
                </a:solidFill>
              </a:rPr>
              <a:t>daughter</a:t>
            </a:r>
            <a:endParaRPr lang="it-IT" sz="1400" dirty="0" smtClean="0">
              <a:solidFill>
                <a:srgbClr val="000000"/>
              </a:solidFill>
            </a:endParaRPr>
          </a:p>
          <a:p>
            <a:r>
              <a:rPr lang="it-IT" sz="1400" dirty="0" smtClean="0">
                <a:solidFill>
                  <a:srgbClr val="000000"/>
                </a:solidFill>
              </a:rPr>
              <a:t>Got to Asia Minor</a:t>
            </a:r>
          </a:p>
          <a:p>
            <a:r>
              <a:rPr lang="it-IT" sz="1400" dirty="0" err="1" smtClean="0">
                <a:solidFill>
                  <a:srgbClr val="000000"/>
                </a:solidFill>
              </a:rPr>
              <a:t>Became</a:t>
            </a:r>
            <a:r>
              <a:rPr lang="it-IT" sz="1400" dirty="0" smtClean="0">
                <a:solidFill>
                  <a:srgbClr val="000000"/>
                </a:solidFill>
              </a:rPr>
              <a:t> </a:t>
            </a:r>
            <a:r>
              <a:rPr lang="it-IT" sz="1400" dirty="0" err="1" smtClean="0">
                <a:solidFill>
                  <a:srgbClr val="000000"/>
                </a:solidFill>
              </a:rPr>
              <a:t>quaestor</a:t>
            </a:r>
            <a:r>
              <a:rPr lang="it-IT" sz="1400" dirty="0" smtClean="0">
                <a:solidFill>
                  <a:srgbClr val="000000"/>
                </a:solidFill>
              </a:rPr>
              <a:t>, </a:t>
            </a:r>
            <a:r>
              <a:rPr lang="it-IT" sz="1400" dirty="0" err="1" smtClean="0"/>
              <a:t>aedile</a:t>
            </a:r>
            <a:r>
              <a:rPr lang="it-IT" sz="1400" dirty="0" smtClean="0"/>
              <a:t> and </a:t>
            </a:r>
            <a:r>
              <a:rPr lang="it-IT" sz="1400" dirty="0" err="1" smtClean="0"/>
              <a:t>pontifex</a:t>
            </a:r>
            <a:endParaRPr lang="it-IT" sz="1400" dirty="0" smtClean="0"/>
          </a:p>
          <a:p>
            <a:r>
              <a:rPr lang="it-IT" sz="1400" dirty="0" smtClean="0"/>
              <a:t>1st </a:t>
            </a:r>
            <a:r>
              <a:rPr lang="it-IT" sz="1400" dirty="0" err="1" smtClean="0"/>
              <a:t>triumvirate</a:t>
            </a:r>
            <a:r>
              <a:rPr lang="it-IT" sz="1400" dirty="0" smtClean="0"/>
              <a:t> with </a:t>
            </a:r>
            <a:r>
              <a:rPr lang="it-IT" sz="1400" dirty="0" err="1" smtClean="0"/>
              <a:t>Pompey</a:t>
            </a:r>
            <a:r>
              <a:rPr lang="it-IT" sz="1400" dirty="0" smtClean="0"/>
              <a:t> and </a:t>
            </a:r>
            <a:r>
              <a:rPr lang="it-IT" sz="1400" dirty="0" err="1" smtClean="0"/>
              <a:t>Crassus</a:t>
            </a:r>
            <a:endParaRPr lang="it-IT" sz="1400" dirty="0"/>
          </a:p>
          <a:p>
            <a:r>
              <a:rPr lang="it-IT" sz="1400" dirty="0" err="1" smtClean="0">
                <a:solidFill>
                  <a:srgbClr val="000000"/>
                </a:solidFill>
              </a:rPr>
              <a:t>Conquered</a:t>
            </a:r>
            <a:r>
              <a:rPr lang="it-IT" sz="1400" dirty="0" smtClean="0">
                <a:solidFill>
                  <a:srgbClr val="000000"/>
                </a:solidFill>
              </a:rPr>
              <a:t> </a:t>
            </a:r>
            <a:r>
              <a:rPr lang="it-IT" sz="1400" dirty="0" err="1" smtClean="0">
                <a:solidFill>
                  <a:srgbClr val="000000"/>
                </a:solidFill>
              </a:rPr>
              <a:t>Gaul</a:t>
            </a:r>
            <a:endParaRPr lang="it-IT" sz="1400" dirty="0" smtClean="0">
              <a:solidFill>
                <a:srgbClr val="000000"/>
              </a:solidFill>
            </a:endParaRPr>
          </a:p>
          <a:p>
            <a:r>
              <a:rPr lang="it-IT" sz="1400" dirty="0" err="1" smtClean="0">
                <a:solidFill>
                  <a:srgbClr val="000000"/>
                </a:solidFill>
              </a:rPr>
              <a:t>Crossed</a:t>
            </a:r>
            <a:r>
              <a:rPr lang="it-IT" sz="1400" dirty="0" smtClean="0">
                <a:solidFill>
                  <a:srgbClr val="000000"/>
                </a:solidFill>
              </a:rPr>
              <a:t> the </a:t>
            </a:r>
            <a:r>
              <a:rPr lang="it-IT" sz="1400" dirty="0" err="1" smtClean="0">
                <a:solidFill>
                  <a:srgbClr val="000000"/>
                </a:solidFill>
              </a:rPr>
              <a:t>Rubicon</a:t>
            </a:r>
            <a:endParaRPr lang="it-IT" sz="1400" dirty="0" smtClean="0">
              <a:solidFill>
                <a:srgbClr val="000000"/>
              </a:solidFill>
            </a:endParaRPr>
          </a:p>
          <a:p>
            <a:r>
              <a:rPr lang="it-IT" sz="1400" dirty="0" err="1" smtClean="0">
                <a:solidFill>
                  <a:srgbClr val="000000"/>
                </a:solidFill>
              </a:rPr>
              <a:t>Became</a:t>
            </a:r>
            <a:r>
              <a:rPr lang="it-IT" sz="1400" dirty="0" smtClean="0">
                <a:solidFill>
                  <a:srgbClr val="000000"/>
                </a:solidFill>
              </a:rPr>
              <a:t> </a:t>
            </a:r>
            <a:r>
              <a:rPr lang="it-IT" sz="1400" dirty="0" err="1" smtClean="0">
                <a:solidFill>
                  <a:srgbClr val="000000"/>
                </a:solidFill>
              </a:rPr>
              <a:t>dictator</a:t>
            </a:r>
            <a:endParaRPr lang="it-IT" sz="1400" dirty="0" smtClean="0">
              <a:solidFill>
                <a:srgbClr val="000000"/>
              </a:solidFill>
            </a:endParaRPr>
          </a:p>
          <a:p>
            <a:r>
              <a:rPr lang="it-IT" sz="1400" dirty="0" err="1" smtClean="0">
                <a:solidFill>
                  <a:srgbClr val="000000"/>
                </a:solidFill>
              </a:rPr>
              <a:t>Died</a:t>
            </a:r>
            <a:endParaRPr lang="it-IT" sz="1400" dirty="0" smtClean="0">
              <a:solidFill>
                <a:srgbClr val="000000"/>
              </a:solidFill>
            </a:endParaRPr>
          </a:p>
          <a:p>
            <a:endParaRPr lang="it-IT" sz="1400" dirty="0" smtClean="0">
              <a:solidFill>
                <a:srgbClr val="000000"/>
              </a:solidFill>
            </a:endParaRPr>
          </a:p>
        </p:txBody>
      </p:sp>
    </p:spTree>
    <p:extLst>
      <p:ext uri="{BB962C8B-B14F-4D97-AF65-F5344CB8AC3E}">
        <p14:creationId xmlns:p14="http://schemas.microsoft.com/office/powerpoint/2010/main" xmlns="" val="533584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randombar(horizont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1">
                                            <p:txEl>
                                              <p:pRg st="0" end="0"/>
                                            </p:txEl>
                                          </p:spTgt>
                                        </p:tgtEl>
                                        <p:attrNameLst>
                                          <p:attrName>style.visibility</p:attrName>
                                        </p:attrNameLst>
                                      </p:cBhvr>
                                      <p:to>
                                        <p:strVal val="visible"/>
                                      </p:to>
                                    </p:set>
                                    <p:animEffect transition="in" filter="strips(downLeft)">
                                      <p:cBhvr>
                                        <p:cTn id="18" dur="500"/>
                                        <p:tgtEl>
                                          <p:spTgt spid="11">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5" presetClass="entr" presetSubtype="0" fill="hold" nodeType="clickEffect">
                                  <p:stCondLst>
                                    <p:cond delay="0"/>
                                  </p:stCondLst>
                                  <p:childTnLst>
                                    <p:set>
                                      <p:cBhvr>
                                        <p:cTn id="22" dur="1" fill="hold">
                                          <p:stCondLst>
                                            <p:cond delay="0"/>
                                          </p:stCondLst>
                                        </p:cTn>
                                        <p:tgtEl>
                                          <p:spTgt spid="11">
                                            <p:txEl>
                                              <p:pRg st="4" end="4"/>
                                            </p:txEl>
                                          </p:spTgt>
                                        </p:tgtEl>
                                        <p:attrNameLst>
                                          <p:attrName>style.visibility</p:attrName>
                                        </p:attrNameLst>
                                      </p:cBhvr>
                                      <p:to>
                                        <p:strVal val="visible"/>
                                      </p:to>
                                    </p:set>
                                    <p:anim calcmode="lin" valueType="num">
                                      <p:cBhvr>
                                        <p:cTn id="23" dur="500" decel="50000" fill="hold">
                                          <p:stCondLst>
                                            <p:cond delay="0"/>
                                          </p:stCondLst>
                                        </p:cTn>
                                        <p:tgtEl>
                                          <p:spTgt spid="11">
                                            <p:txEl>
                                              <p:pRg st="4" end="4"/>
                                            </p:txEl>
                                          </p:spTgt>
                                        </p:tgtEl>
                                        <p:attrNameLst>
                                          <p:attrName>style.rotation</p:attrName>
                                        </p:attrNameLst>
                                      </p:cBhvr>
                                      <p:tavLst>
                                        <p:tav tm="0">
                                          <p:val>
                                            <p:fltVal val="-90"/>
                                          </p:val>
                                        </p:tav>
                                        <p:tav tm="100000">
                                          <p:val>
                                            <p:fltVal val="0"/>
                                          </p:val>
                                        </p:tav>
                                      </p:tavLst>
                                    </p:anim>
                                    <p:anim calcmode="lin" valueType="num">
                                      <p:cBhvr>
                                        <p:cTn id="24" dur="500" decel="50000" fill="hold">
                                          <p:stCondLst>
                                            <p:cond delay="0"/>
                                          </p:stCondLst>
                                        </p:cTn>
                                        <p:tgtEl>
                                          <p:spTgt spid="11">
                                            <p:txEl>
                                              <p:pRg st="4" end="4"/>
                                            </p:txEl>
                                          </p:spTgt>
                                        </p:tgtEl>
                                        <p:attrNameLst>
                                          <p:attrName>ppt_w</p:attrName>
                                        </p:attrNameLst>
                                      </p:cBhvr>
                                      <p:tavLst>
                                        <p:tav tm="0">
                                          <p:val>
                                            <p:strVal val="#ppt_w"/>
                                          </p:val>
                                        </p:tav>
                                        <p:tav tm="100000">
                                          <p:val>
                                            <p:strVal val="#ppt_w*.05"/>
                                          </p:val>
                                        </p:tav>
                                      </p:tavLst>
                                    </p:anim>
                                    <p:anim calcmode="lin" valueType="num">
                                      <p:cBhvr>
                                        <p:cTn id="25" dur="500" accel="50000" fill="hold">
                                          <p:stCondLst>
                                            <p:cond delay="500"/>
                                          </p:stCondLst>
                                        </p:cTn>
                                        <p:tgtEl>
                                          <p:spTgt spid="11">
                                            <p:txEl>
                                              <p:pRg st="4" end="4"/>
                                            </p:txEl>
                                          </p:spTgt>
                                        </p:tgtEl>
                                        <p:attrNameLst>
                                          <p:attrName>ppt_w</p:attrName>
                                        </p:attrNameLst>
                                      </p:cBhvr>
                                      <p:tavLst>
                                        <p:tav tm="0">
                                          <p:val>
                                            <p:strVal val="#ppt_w*.05"/>
                                          </p:val>
                                        </p:tav>
                                        <p:tav tm="100000">
                                          <p:val>
                                            <p:strVal val="#ppt_w"/>
                                          </p:val>
                                        </p:tav>
                                      </p:tavLst>
                                    </p:anim>
                                    <p:anim calcmode="lin" valueType="num">
                                      <p:cBhvr>
                                        <p:cTn id="26" dur="1000" fill="hold"/>
                                        <p:tgtEl>
                                          <p:spTgt spid="11">
                                            <p:txEl>
                                              <p:pRg st="4" end="4"/>
                                            </p:txEl>
                                          </p:spTgt>
                                        </p:tgtEl>
                                        <p:attrNameLst>
                                          <p:attrName>ppt_h</p:attrName>
                                        </p:attrNameLst>
                                      </p:cBhvr>
                                      <p:tavLst>
                                        <p:tav tm="0">
                                          <p:val>
                                            <p:strVal val="#ppt_h"/>
                                          </p:val>
                                        </p:tav>
                                        <p:tav tm="100000">
                                          <p:val>
                                            <p:strVal val="#ppt_h"/>
                                          </p:val>
                                        </p:tav>
                                      </p:tavLst>
                                    </p:anim>
                                    <p:anim calcmode="lin" valueType="num">
                                      <p:cBhvr>
                                        <p:cTn id="27" dur="500" decel="50000" fill="hold">
                                          <p:stCondLst>
                                            <p:cond delay="0"/>
                                          </p:stCondLst>
                                        </p:cTn>
                                        <p:tgtEl>
                                          <p:spTgt spid="11">
                                            <p:txEl>
                                              <p:pRg st="4" end="4"/>
                                            </p:txEl>
                                          </p:spTgt>
                                        </p:tgtEl>
                                        <p:attrNameLst>
                                          <p:attrName>ppt_x</p:attrName>
                                        </p:attrNameLst>
                                      </p:cBhvr>
                                      <p:tavLst>
                                        <p:tav tm="0">
                                          <p:val>
                                            <p:strVal val="#ppt_x+.4"/>
                                          </p:val>
                                        </p:tav>
                                        <p:tav tm="100000">
                                          <p:val>
                                            <p:strVal val="#ppt_x"/>
                                          </p:val>
                                        </p:tav>
                                      </p:tavLst>
                                    </p:anim>
                                    <p:anim calcmode="lin" valueType="num">
                                      <p:cBhvr>
                                        <p:cTn id="28" dur="500" decel="50000" fill="hold">
                                          <p:stCondLst>
                                            <p:cond delay="0"/>
                                          </p:stCondLst>
                                        </p:cTn>
                                        <p:tgtEl>
                                          <p:spTgt spid="11">
                                            <p:txEl>
                                              <p:pRg st="4" end="4"/>
                                            </p:txEl>
                                          </p:spTgt>
                                        </p:tgtEl>
                                        <p:attrNameLst>
                                          <p:attrName>ppt_y</p:attrName>
                                        </p:attrNameLst>
                                      </p:cBhvr>
                                      <p:tavLst>
                                        <p:tav tm="0">
                                          <p:val>
                                            <p:strVal val="#ppt_y-.2"/>
                                          </p:val>
                                        </p:tav>
                                        <p:tav tm="100000">
                                          <p:val>
                                            <p:strVal val="#ppt_y+.1"/>
                                          </p:val>
                                        </p:tav>
                                      </p:tavLst>
                                    </p:anim>
                                    <p:anim calcmode="lin" valueType="num">
                                      <p:cBhvr>
                                        <p:cTn id="29" dur="500" accel="50000" fill="hold">
                                          <p:stCondLst>
                                            <p:cond delay="500"/>
                                          </p:stCondLst>
                                        </p:cTn>
                                        <p:tgtEl>
                                          <p:spTgt spid="11">
                                            <p:txEl>
                                              <p:pRg st="4" end="4"/>
                                            </p:txEl>
                                          </p:spTgt>
                                        </p:tgtEl>
                                        <p:attrNameLst>
                                          <p:attrName>ppt_y</p:attrName>
                                        </p:attrNameLst>
                                      </p:cBhvr>
                                      <p:tavLst>
                                        <p:tav tm="0">
                                          <p:val>
                                            <p:strVal val="#ppt_y+.1"/>
                                          </p:val>
                                        </p:tav>
                                        <p:tav tm="100000">
                                          <p:val>
                                            <p:strVal val="#ppt_y"/>
                                          </p:val>
                                        </p:tav>
                                      </p:tavLst>
                                    </p:anim>
                                    <p:animEffect transition="in" filter="fade">
                                      <p:cBhvr>
                                        <p:cTn id="30" dur="1000" decel="50000">
                                          <p:stCondLst>
                                            <p:cond delay="0"/>
                                          </p:stCondLst>
                                        </p:cTn>
                                        <p:tgtEl>
                                          <p:spTgt spid="11">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5" presetClass="entr" presetSubtype="0" fill="hold" nodeType="clickEffect">
                                  <p:stCondLst>
                                    <p:cond delay="0"/>
                                  </p:stCondLst>
                                  <p:childTnLst>
                                    <p:set>
                                      <p:cBhvr>
                                        <p:cTn id="34" dur="1" fill="hold">
                                          <p:stCondLst>
                                            <p:cond delay="0"/>
                                          </p:stCondLst>
                                        </p:cTn>
                                        <p:tgtEl>
                                          <p:spTgt spid="11">
                                            <p:txEl>
                                              <p:pRg st="5" end="5"/>
                                            </p:txEl>
                                          </p:spTgt>
                                        </p:tgtEl>
                                        <p:attrNameLst>
                                          <p:attrName>style.visibility</p:attrName>
                                        </p:attrNameLst>
                                      </p:cBhvr>
                                      <p:to>
                                        <p:strVal val="visible"/>
                                      </p:to>
                                    </p:set>
                                    <p:anim calcmode="lin" valueType="num">
                                      <p:cBhvr>
                                        <p:cTn id="35" dur="500" decel="50000" fill="hold">
                                          <p:stCondLst>
                                            <p:cond delay="0"/>
                                          </p:stCondLst>
                                        </p:cTn>
                                        <p:tgtEl>
                                          <p:spTgt spid="11">
                                            <p:txEl>
                                              <p:pRg st="5" end="5"/>
                                            </p:txEl>
                                          </p:spTgt>
                                        </p:tgtEl>
                                        <p:attrNameLst>
                                          <p:attrName>style.rotation</p:attrName>
                                        </p:attrNameLst>
                                      </p:cBhvr>
                                      <p:tavLst>
                                        <p:tav tm="0">
                                          <p:val>
                                            <p:fltVal val="-90"/>
                                          </p:val>
                                        </p:tav>
                                        <p:tav tm="100000">
                                          <p:val>
                                            <p:fltVal val="0"/>
                                          </p:val>
                                        </p:tav>
                                      </p:tavLst>
                                    </p:anim>
                                    <p:anim calcmode="lin" valueType="num">
                                      <p:cBhvr>
                                        <p:cTn id="36" dur="500" decel="50000" fill="hold">
                                          <p:stCondLst>
                                            <p:cond delay="0"/>
                                          </p:stCondLst>
                                        </p:cTn>
                                        <p:tgtEl>
                                          <p:spTgt spid="11">
                                            <p:txEl>
                                              <p:pRg st="5" end="5"/>
                                            </p:txEl>
                                          </p:spTgt>
                                        </p:tgtEl>
                                        <p:attrNameLst>
                                          <p:attrName>ppt_w</p:attrName>
                                        </p:attrNameLst>
                                      </p:cBhvr>
                                      <p:tavLst>
                                        <p:tav tm="0">
                                          <p:val>
                                            <p:strVal val="#ppt_w"/>
                                          </p:val>
                                        </p:tav>
                                        <p:tav tm="100000">
                                          <p:val>
                                            <p:strVal val="#ppt_w*.05"/>
                                          </p:val>
                                        </p:tav>
                                      </p:tavLst>
                                    </p:anim>
                                    <p:anim calcmode="lin" valueType="num">
                                      <p:cBhvr>
                                        <p:cTn id="37" dur="500" accel="50000" fill="hold">
                                          <p:stCondLst>
                                            <p:cond delay="500"/>
                                          </p:stCondLst>
                                        </p:cTn>
                                        <p:tgtEl>
                                          <p:spTgt spid="11">
                                            <p:txEl>
                                              <p:pRg st="5" end="5"/>
                                            </p:txEl>
                                          </p:spTgt>
                                        </p:tgtEl>
                                        <p:attrNameLst>
                                          <p:attrName>ppt_w</p:attrName>
                                        </p:attrNameLst>
                                      </p:cBhvr>
                                      <p:tavLst>
                                        <p:tav tm="0">
                                          <p:val>
                                            <p:strVal val="#ppt_w*.05"/>
                                          </p:val>
                                        </p:tav>
                                        <p:tav tm="100000">
                                          <p:val>
                                            <p:strVal val="#ppt_w"/>
                                          </p:val>
                                        </p:tav>
                                      </p:tavLst>
                                    </p:anim>
                                    <p:anim calcmode="lin" valueType="num">
                                      <p:cBhvr>
                                        <p:cTn id="38" dur="1000" fill="hold"/>
                                        <p:tgtEl>
                                          <p:spTgt spid="11">
                                            <p:txEl>
                                              <p:pRg st="5" end="5"/>
                                            </p:txEl>
                                          </p:spTgt>
                                        </p:tgtEl>
                                        <p:attrNameLst>
                                          <p:attrName>ppt_h</p:attrName>
                                        </p:attrNameLst>
                                      </p:cBhvr>
                                      <p:tavLst>
                                        <p:tav tm="0">
                                          <p:val>
                                            <p:strVal val="#ppt_h"/>
                                          </p:val>
                                        </p:tav>
                                        <p:tav tm="100000">
                                          <p:val>
                                            <p:strVal val="#ppt_h"/>
                                          </p:val>
                                        </p:tav>
                                      </p:tavLst>
                                    </p:anim>
                                    <p:anim calcmode="lin" valueType="num">
                                      <p:cBhvr>
                                        <p:cTn id="39" dur="500" decel="50000" fill="hold">
                                          <p:stCondLst>
                                            <p:cond delay="0"/>
                                          </p:stCondLst>
                                        </p:cTn>
                                        <p:tgtEl>
                                          <p:spTgt spid="11">
                                            <p:txEl>
                                              <p:pRg st="5" end="5"/>
                                            </p:txEl>
                                          </p:spTgt>
                                        </p:tgtEl>
                                        <p:attrNameLst>
                                          <p:attrName>ppt_x</p:attrName>
                                        </p:attrNameLst>
                                      </p:cBhvr>
                                      <p:tavLst>
                                        <p:tav tm="0">
                                          <p:val>
                                            <p:strVal val="#ppt_x+.4"/>
                                          </p:val>
                                        </p:tav>
                                        <p:tav tm="100000">
                                          <p:val>
                                            <p:strVal val="#ppt_x"/>
                                          </p:val>
                                        </p:tav>
                                      </p:tavLst>
                                    </p:anim>
                                    <p:anim calcmode="lin" valueType="num">
                                      <p:cBhvr>
                                        <p:cTn id="40" dur="500" decel="50000" fill="hold">
                                          <p:stCondLst>
                                            <p:cond delay="0"/>
                                          </p:stCondLst>
                                        </p:cTn>
                                        <p:tgtEl>
                                          <p:spTgt spid="11">
                                            <p:txEl>
                                              <p:pRg st="5" end="5"/>
                                            </p:txEl>
                                          </p:spTgt>
                                        </p:tgtEl>
                                        <p:attrNameLst>
                                          <p:attrName>ppt_y</p:attrName>
                                        </p:attrNameLst>
                                      </p:cBhvr>
                                      <p:tavLst>
                                        <p:tav tm="0">
                                          <p:val>
                                            <p:strVal val="#ppt_y-.2"/>
                                          </p:val>
                                        </p:tav>
                                        <p:tav tm="100000">
                                          <p:val>
                                            <p:strVal val="#ppt_y+.1"/>
                                          </p:val>
                                        </p:tav>
                                      </p:tavLst>
                                    </p:anim>
                                    <p:anim calcmode="lin" valueType="num">
                                      <p:cBhvr>
                                        <p:cTn id="41" dur="500" accel="50000" fill="hold">
                                          <p:stCondLst>
                                            <p:cond delay="500"/>
                                          </p:stCondLst>
                                        </p:cTn>
                                        <p:tgtEl>
                                          <p:spTgt spid="11">
                                            <p:txEl>
                                              <p:pRg st="5" end="5"/>
                                            </p:txEl>
                                          </p:spTgt>
                                        </p:tgtEl>
                                        <p:attrNameLst>
                                          <p:attrName>ppt_y</p:attrName>
                                        </p:attrNameLst>
                                      </p:cBhvr>
                                      <p:tavLst>
                                        <p:tav tm="0">
                                          <p:val>
                                            <p:strVal val="#ppt_y+.1"/>
                                          </p:val>
                                        </p:tav>
                                        <p:tav tm="100000">
                                          <p:val>
                                            <p:strVal val="#ppt_y"/>
                                          </p:val>
                                        </p:tav>
                                      </p:tavLst>
                                    </p:anim>
                                    <p:animEffect transition="in" filter="fade">
                                      <p:cBhvr>
                                        <p:cTn id="42" dur="1000" decel="50000">
                                          <p:stCondLst>
                                            <p:cond delay="0"/>
                                          </p:stCondLst>
                                        </p:cTn>
                                        <p:tgtEl>
                                          <p:spTgt spid="11">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5" presetClass="entr" presetSubtype="0" fill="hold" nodeType="clickEffect">
                                  <p:stCondLst>
                                    <p:cond delay="0"/>
                                  </p:stCondLst>
                                  <p:childTnLst>
                                    <p:set>
                                      <p:cBhvr>
                                        <p:cTn id="46" dur="1" fill="hold">
                                          <p:stCondLst>
                                            <p:cond delay="0"/>
                                          </p:stCondLst>
                                        </p:cTn>
                                        <p:tgtEl>
                                          <p:spTgt spid="11">
                                            <p:txEl>
                                              <p:pRg st="6" end="6"/>
                                            </p:txEl>
                                          </p:spTgt>
                                        </p:tgtEl>
                                        <p:attrNameLst>
                                          <p:attrName>style.visibility</p:attrName>
                                        </p:attrNameLst>
                                      </p:cBhvr>
                                      <p:to>
                                        <p:strVal val="visible"/>
                                      </p:to>
                                    </p:set>
                                    <p:anim calcmode="lin" valueType="num">
                                      <p:cBhvr>
                                        <p:cTn id="47" dur="500" decel="50000" fill="hold">
                                          <p:stCondLst>
                                            <p:cond delay="0"/>
                                          </p:stCondLst>
                                        </p:cTn>
                                        <p:tgtEl>
                                          <p:spTgt spid="11">
                                            <p:txEl>
                                              <p:pRg st="6" end="6"/>
                                            </p:txEl>
                                          </p:spTgt>
                                        </p:tgtEl>
                                        <p:attrNameLst>
                                          <p:attrName>style.rotation</p:attrName>
                                        </p:attrNameLst>
                                      </p:cBhvr>
                                      <p:tavLst>
                                        <p:tav tm="0">
                                          <p:val>
                                            <p:fltVal val="-90"/>
                                          </p:val>
                                        </p:tav>
                                        <p:tav tm="100000">
                                          <p:val>
                                            <p:fltVal val="0"/>
                                          </p:val>
                                        </p:tav>
                                      </p:tavLst>
                                    </p:anim>
                                    <p:anim calcmode="lin" valueType="num">
                                      <p:cBhvr>
                                        <p:cTn id="48" dur="500" decel="50000" fill="hold">
                                          <p:stCondLst>
                                            <p:cond delay="0"/>
                                          </p:stCondLst>
                                        </p:cTn>
                                        <p:tgtEl>
                                          <p:spTgt spid="11">
                                            <p:txEl>
                                              <p:pRg st="6" end="6"/>
                                            </p:txEl>
                                          </p:spTgt>
                                        </p:tgtEl>
                                        <p:attrNameLst>
                                          <p:attrName>ppt_w</p:attrName>
                                        </p:attrNameLst>
                                      </p:cBhvr>
                                      <p:tavLst>
                                        <p:tav tm="0">
                                          <p:val>
                                            <p:strVal val="#ppt_w"/>
                                          </p:val>
                                        </p:tav>
                                        <p:tav tm="100000">
                                          <p:val>
                                            <p:strVal val="#ppt_w*.05"/>
                                          </p:val>
                                        </p:tav>
                                      </p:tavLst>
                                    </p:anim>
                                    <p:anim calcmode="lin" valueType="num">
                                      <p:cBhvr>
                                        <p:cTn id="49" dur="500" accel="50000" fill="hold">
                                          <p:stCondLst>
                                            <p:cond delay="500"/>
                                          </p:stCondLst>
                                        </p:cTn>
                                        <p:tgtEl>
                                          <p:spTgt spid="11">
                                            <p:txEl>
                                              <p:pRg st="6" end="6"/>
                                            </p:txEl>
                                          </p:spTgt>
                                        </p:tgtEl>
                                        <p:attrNameLst>
                                          <p:attrName>ppt_w</p:attrName>
                                        </p:attrNameLst>
                                      </p:cBhvr>
                                      <p:tavLst>
                                        <p:tav tm="0">
                                          <p:val>
                                            <p:strVal val="#ppt_w*.05"/>
                                          </p:val>
                                        </p:tav>
                                        <p:tav tm="100000">
                                          <p:val>
                                            <p:strVal val="#ppt_w"/>
                                          </p:val>
                                        </p:tav>
                                      </p:tavLst>
                                    </p:anim>
                                    <p:anim calcmode="lin" valueType="num">
                                      <p:cBhvr>
                                        <p:cTn id="50" dur="1000" fill="hold"/>
                                        <p:tgtEl>
                                          <p:spTgt spid="11">
                                            <p:txEl>
                                              <p:pRg st="6" end="6"/>
                                            </p:txEl>
                                          </p:spTgt>
                                        </p:tgtEl>
                                        <p:attrNameLst>
                                          <p:attrName>ppt_h</p:attrName>
                                        </p:attrNameLst>
                                      </p:cBhvr>
                                      <p:tavLst>
                                        <p:tav tm="0">
                                          <p:val>
                                            <p:strVal val="#ppt_h"/>
                                          </p:val>
                                        </p:tav>
                                        <p:tav tm="100000">
                                          <p:val>
                                            <p:strVal val="#ppt_h"/>
                                          </p:val>
                                        </p:tav>
                                      </p:tavLst>
                                    </p:anim>
                                    <p:anim calcmode="lin" valueType="num">
                                      <p:cBhvr>
                                        <p:cTn id="51" dur="500" decel="50000" fill="hold">
                                          <p:stCondLst>
                                            <p:cond delay="0"/>
                                          </p:stCondLst>
                                        </p:cTn>
                                        <p:tgtEl>
                                          <p:spTgt spid="11">
                                            <p:txEl>
                                              <p:pRg st="6" end="6"/>
                                            </p:txEl>
                                          </p:spTgt>
                                        </p:tgtEl>
                                        <p:attrNameLst>
                                          <p:attrName>ppt_x</p:attrName>
                                        </p:attrNameLst>
                                      </p:cBhvr>
                                      <p:tavLst>
                                        <p:tav tm="0">
                                          <p:val>
                                            <p:strVal val="#ppt_x+.4"/>
                                          </p:val>
                                        </p:tav>
                                        <p:tav tm="100000">
                                          <p:val>
                                            <p:strVal val="#ppt_x"/>
                                          </p:val>
                                        </p:tav>
                                      </p:tavLst>
                                    </p:anim>
                                    <p:anim calcmode="lin" valueType="num">
                                      <p:cBhvr>
                                        <p:cTn id="52" dur="500" decel="50000" fill="hold">
                                          <p:stCondLst>
                                            <p:cond delay="0"/>
                                          </p:stCondLst>
                                        </p:cTn>
                                        <p:tgtEl>
                                          <p:spTgt spid="11">
                                            <p:txEl>
                                              <p:pRg st="6" end="6"/>
                                            </p:txEl>
                                          </p:spTgt>
                                        </p:tgtEl>
                                        <p:attrNameLst>
                                          <p:attrName>ppt_y</p:attrName>
                                        </p:attrNameLst>
                                      </p:cBhvr>
                                      <p:tavLst>
                                        <p:tav tm="0">
                                          <p:val>
                                            <p:strVal val="#ppt_y-.2"/>
                                          </p:val>
                                        </p:tav>
                                        <p:tav tm="100000">
                                          <p:val>
                                            <p:strVal val="#ppt_y+.1"/>
                                          </p:val>
                                        </p:tav>
                                      </p:tavLst>
                                    </p:anim>
                                    <p:anim calcmode="lin" valueType="num">
                                      <p:cBhvr>
                                        <p:cTn id="53" dur="500" accel="50000" fill="hold">
                                          <p:stCondLst>
                                            <p:cond delay="500"/>
                                          </p:stCondLst>
                                        </p:cTn>
                                        <p:tgtEl>
                                          <p:spTgt spid="11">
                                            <p:txEl>
                                              <p:pRg st="6" end="6"/>
                                            </p:txEl>
                                          </p:spTgt>
                                        </p:tgtEl>
                                        <p:attrNameLst>
                                          <p:attrName>ppt_y</p:attrName>
                                        </p:attrNameLst>
                                      </p:cBhvr>
                                      <p:tavLst>
                                        <p:tav tm="0">
                                          <p:val>
                                            <p:strVal val="#ppt_y+.1"/>
                                          </p:val>
                                        </p:tav>
                                        <p:tav tm="100000">
                                          <p:val>
                                            <p:strVal val="#ppt_y"/>
                                          </p:val>
                                        </p:tav>
                                      </p:tavLst>
                                    </p:anim>
                                    <p:animEffect transition="in" filter="fade">
                                      <p:cBhvr>
                                        <p:cTn id="54" dur="1000" decel="50000">
                                          <p:stCondLst>
                                            <p:cond delay="0"/>
                                          </p:stCondLst>
                                        </p:cTn>
                                        <p:tgtEl>
                                          <p:spTgt spid="11">
                                            <p:txEl>
                                              <p:pRg st="6" end="6"/>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5" presetClass="entr" presetSubtype="0" fill="hold" nodeType="clickEffect">
                                  <p:stCondLst>
                                    <p:cond delay="0"/>
                                  </p:stCondLst>
                                  <p:childTnLst>
                                    <p:set>
                                      <p:cBhvr>
                                        <p:cTn id="58" dur="1" fill="hold">
                                          <p:stCondLst>
                                            <p:cond delay="0"/>
                                          </p:stCondLst>
                                        </p:cTn>
                                        <p:tgtEl>
                                          <p:spTgt spid="11">
                                            <p:txEl>
                                              <p:pRg st="7" end="7"/>
                                            </p:txEl>
                                          </p:spTgt>
                                        </p:tgtEl>
                                        <p:attrNameLst>
                                          <p:attrName>style.visibility</p:attrName>
                                        </p:attrNameLst>
                                      </p:cBhvr>
                                      <p:to>
                                        <p:strVal val="visible"/>
                                      </p:to>
                                    </p:set>
                                    <p:anim calcmode="lin" valueType="num">
                                      <p:cBhvr>
                                        <p:cTn id="59" dur="500" decel="50000" fill="hold">
                                          <p:stCondLst>
                                            <p:cond delay="0"/>
                                          </p:stCondLst>
                                        </p:cTn>
                                        <p:tgtEl>
                                          <p:spTgt spid="11">
                                            <p:txEl>
                                              <p:pRg st="7" end="7"/>
                                            </p:txEl>
                                          </p:spTgt>
                                        </p:tgtEl>
                                        <p:attrNameLst>
                                          <p:attrName>style.rotation</p:attrName>
                                        </p:attrNameLst>
                                      </p:cBhvr>
                                      <p:tavLst>
                                        <p:tav tm="0">
                                          <p:val>
                                            <p:fltVal val="-90"/>
                                          </p:val>
                                        </p:tav>
                                        <p:tav tm="100000">
                                          <p:val>
                                            <p:fltVal val="0"/>
                                          </p:val>
                                        </p:tav>
                                      </p:tavLst>
                                    </p:anim>
                                    <p:anim calcmode="lin" valueType="num">
                                      <p:cBhvr>
                                        <p:cTn id="60" dur="500" decel="50000" fill="hold">
                                          <p:stCondLst>
                                            <p:cond delay="0"/>
                                          </p:stCondLst>
                                        </p:cTn>
                                        <p:tgtEl>
                                          <p:spTgt spid="11">
                                            <p:txEl>
                                              <p:pRg st="7" end="7"/>
                                            </p:txEl>
                                          </p:spTgt>
                                        </p:tgtEl>
                                        <p:attrNameLst>
                                          <p:attrName>ppt_w</p:attrName>
                                        </p:attrNameLst>
                                      </p:cBhvr>
                                      <p:tavLst>
                                        <p:tav tm="0">
                                          <p:val>
                                            <p:strVal val="#ppt_w"/>
                                          </p:val>
                                        </p:tav>
                                        <p:tav tm="100000">
                                          <p:val>
                                            <p:strVal val="#ppt_w*.05"/>
                                          </p:val>
                                        </p:tav>
                                      </p:tavLst>
                                    </p:anim>
                                    <p:anim calcmode="lin" valueType="num">
                                      <p:cBhvr>
                                        <p:cTn id="61" dur="500" accel="50000" fill="hold">
                                          <p:stCondLst>
                                            <p:cond delay="500"/>
                                          </p:stCondLst>
                                        </p:cTn>
                                        <p:tgtEl>
                                          <p:spTgt spid="11">
                                            <p:txEl>
                                              <p:pRg st="7" end="7"/>
                                            </p:txEl>
                                          </p:spTgt>
                                        </p:tgtEl>
                                        <p:attrNameLst>
                                          <p:attrName>ppt_w</p:attrName>
                                        </p:attrNameLst>
                                      </p:cBhvr>
                                      <p:tavLst>
                                        <p:tav tm="0">
                                          <p:val>
                                            <p:strVal val="#ppt_w*.05"/>
                                          </p:val>
                                        </p:tav>
                                        <p:tav tm="100000">
                                          <p:val>
                                            <p:strVal val="#ppt_w"/>
                                          </p:val>
                                        </p:tav>
                                      </p:tavLst>
                                    </p:anim>
                                    <p:anim calcmode="lin" valueType="num">
                                      <p:cBhvr>
                                        <p:cTn id="62" dur="1000" fill="hold"/>
                                        <p:tgtEl>
                                          <p:spTgt spid="11">
                                            <p:txEl>
                                              <p:pRg st="7" end="7"/>
                                            </p:txEl>
                                          </p:spTgt>
                                        </p:tgtEl>
                                        <p:attrNameLst>
                                          <p:attrName>ppt_h</p:attrName>
                                        </p:attrNameLst>
                                      </p:cBhvr>
                                      <p:tavLst>
                                        <p:tav tm="0">
                                          <p:val>
                                            <p:strVal val="#ppt_h"/>
                                          </p:val>
                                        </p:tav>
                                        <p:tav tm="100000">
                                          <p:val>
                                            <p:strVal val="#ppt_h"/>
                                          </p:val>
                                        </p:tav>
                                      </p:tavLst>
                                    </p:anim>
                                    <p:anim calcmode="lin" valueType="num">
                                      <p:cBhvr>
                                        <p:cTn id="63" dur="500" decel="50000" fill="hold">
                                          <p:stCondLst>
                                            <p:cond delay="0"/>
                                          </p:stCondLst>
                                        </p:cTn>
                                        <p:tgtEl>
                                          <p:spTgt spid="11">
                                            <p:txEl>
                                              <p:pRg st="7" end="7"/>
                                            </p:txEl>
                                          </p:spTgt>
                                        </p:tgtEl>
                                        <p:attrNameLst>
                                          <p:attrName>ppt_x</p:attrName>
                                        </p:attrNameLst>
                                      </p:cBhvr>
                                      <p:tavLst>
                                        <p:tav tm="0">
                                          <p:val>
                                            <p:strVal val="#ppt_x+.4"/>
                                          </p:val>
                                        </p:tav>
                                        <p:tav tm="100000">
                                          <p:val>
                                            <p:strVal val="#ppt_x"/>
                                          </p:val>
                                        </p:tav>
                                      </p:tavLst>
                                    </p:anim>
                                    <p:anim calcmode="lin" valueType="num">
                                      <p:cBhvr>
                                        <p:cTn id="64" dur="500" decel="50000" fill="hold">
                                          <p:stCondLst>
                                            <p:cond delay="0"/>
                                          </p:stCondLst>
                                        </p:cTn>
                                        <p:tgtEl>
                                          <p:spTgt spid="11">
                                            <p:txEl>
                                              <p:pRg st="7" end="7"/>
                                            </p:txEl>
                                          </p:spTgt>
                                        </p:tgtEl>
                                        <p:attrNameLst>
                                          <p:attrName>ppt_y</p:attrName>
                                        </p:attrNameLst>
                                      </p:cBhvr>
                                      <p:tavLst>
                                        <p:tav tm="0">
                                          <p:val>
                                            <p:strVal val="#ppt_y-.2"/>
                                          </p:val>
                                        </p:tav>
                                        <p:tav tm="100000">
                                          <p:val>
                                            <p:strVal val="#ppt_y+.1"/>
                                          </p:val>
                                        </p:tav>
                                      </p:tavLst>
                                    </p:anim>
                                    <p:anim calcmode="lin" valueType="num">
                                      <p:cBhvr>
                                        <p:cTn id="65" dur="500" accel="50000" fill="hold">
                                          <p:stCondLst>
                                            <p:cond delay="500"/>
                                          </p:stCondLst>
                                        </p:cTn>
                                        <p:tgtEl>
                                          <p:spTgt spid="11">
                                            <p:txEl>
                                              <p:pRg st="7" end="7"/>
                                            </p:txEl>
                                          </p:spTgt>
                                        </p:tgtEl>
                                        <p:attrNameLst>
                                          <p:attrName>ppt_y</p:attrName>
                                        </p:attrNameLst>
                                      </p:cBhvr>
                                      <p:tavLst>
                                        <p:tav tm="0">
                                          <p:val>
                                            <p:strVal val="#ppt_y+.1"/>
                                          </p:val>
                                        </p:tav>
                                        <p:tav tm="100000">
                                          <p:val>
                                            <p:strVal val="#ppt_y"/>
                                          </p:val>
                                        </p:tav>
                                      </p:tavLst>
                                    </p:anim>
                                    <p:animEffect transition="in" filter="fade">
                                      <p:cBhvr>
                                        <p:cTn id="66" dur="1000" decel="50000">
                                          <p:stCondLst>
                                            <p:cond delay="0"/>
                                          </p:stCondLst>
                                        </p:cTn>
                                        <p:tgtEl>
                                          <p:spTgt spid="11">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5" presetClass="entr" presetSubtype="0" fill="hold" nodeType="clickEffect">
                                  <p:stCondLst>
                                    <p:cond delay="0"/>
                                  </p:stCondLst>
                                  <p:childTnLst>
                                    <p:set>
                                      <p:cBhvr>
                                        <p:cTn id="70" dur="1" fill="hold">
                                          <p:stCondLst>
                                            <p:cond delay="0"/>
                                          </p:stCondLst>
                                        </p:cTn>
                                        <p:tgtEl>
                                          <p:spTgt spid="11">
                                            <p:txEl>
                                              <p:pRg st="8" end="8"/>
                                            </p:txEl>
                                          </p:spTgt>
                                        </p:tgtEl>
                                        <p:attrNameLst>
                                          <p:attrName>style.visibility</p:attrName>
                                        </p:attrNameLst>
                                      </p:cBhvr>
                                      <p:to>
                                        <p:strVal val="visible"/>
                                      </p:to>
                                    </p:set>
                                    <p:anim calcmode="lin" valueType="num">
                                      <p:cBhvr>
                                        <p:cTn id="71" dur="500" decel="50000" fill="hold">
                                          <p:stCondLst>
                                            <p:cond delay="0"/>
                                          </p:stCondLst>
                                        </p:cTn>
                                        <p:tgtEl>
                                          <p:spTgt spid="11">
                                            <p:txEl>
                                              <p:pRg st="8" end="8"/>
                                            </p:txEl>
                                          </p:spTgt>
                                        </p:tgtEl>
                                        <p:attrNameLst>
                                          <p:attrName>style.rotation</p:attrName>
                                        </p:attrNameLst>
                                      </p:cBhvr>
                                      <p:tavLst>
                                        <p:tav tm="0">
                                          <p:val>
                                            <p:fltVal val="-90"/>
                                          </p:val>
                                        </p:tav>
                                        <p:tav tm="100000">
                                          <p:val>
                                            <p:fltVal val="0"/>
                                          </p:val>
                                        </p:tav>
                                      </p:tavLst>
                                    </p:anim>
                                    <p:anim calcmode="lin" valueType="num">
                                      <p:cBhvr>
                                        <p:cTn id="72" dur="500" decel="50000" fill="hold">
                                          <p:stCondLst>
                                            <p:cond delay="0"/>
                                          </p:stCondLst>
                                        </p:cTn>
                                        <p:tgtEl>
                                          <p:spTgt spid="11">
                                            <p:txEl>
                                              <p:pRg st="8" end="8"/>
                                            </p:txEl>
                                          </p:spTgt>
                                        </p:tgtEl>
                                        <p:attrNameLst>
                                          <p:attrName>ppt_w</p:attrName>
                                        </p:attrNameLst>
                                      </p:cBhvr>
                                      <p:tavLst>
                                        <p:tav tm="0">
                                          <p:val>
                                            <p:strVal val="#ppt_w"/>
                                          </p:val>
                                        </p:tav>
                                        <p:tav tm="100000">
                                          <p:val>
                                            <p:strVal val="#ppt_w*.05"/>
                                          </p:val>
                                        </p:tav>
                                      </p:tavLst>
                                    </p:anim>
                                    <p:anim calcmode="lin" valueType="num">
                                      <p:cBhvr>
                                        <p:cTn id="73" dur="500" accel="50000" fill="hold">
                                          <p:stCondLst>
                                            <p:cond delay="500"/>
                                          </p:stCondLst>
                                        </p:cTn>
                                        <p:tgtEl>
                                          <p:spTgt spid="11">
                                            <p:txEl>
                                              <p:pRg st="8" end="8"/>
                                            </p:txEl>
                                          </p:spTgt>
                                        </p:tgtEl>
                                        <p:attrNameLst>
                                          <p:attrName>ppt_w</p:attrName>
                                        </p:attrNameLst>
                                      </p:cBhvr>
                                      <p:tavLst>
                                        <p:tav tm="0">
                                          <p:val>
                                            <p:strVal val="#ppt_w*.05"/>
                                          </p:val>
                                        </p:tav>
                                        <p:tav tm="100000">
                                          <p:val>
                                            <p:strVal val="#ppt_w"/>
                                          </p:val>
                                        </p:tav>
                                      </p:tavLst>
                                    </p:anim>
                                    <p:anim calcmode="lin" valueType="num">
                                      <p:cBhvr>
                                        <p:cTn id="74" dur="1000" fill="hold"/>
                                        <p:tgtEl>
                                          <p:spTgt spid="11">
                                            <p:txEl>
                                              <p:pRg st="8" end="8"/>
                                            </p:txEl>
                                          </p:spTgt>
                                        </p:tgtEl>
                                        <p:attrNameLst>
                                          <p:attrName>ppt_h</p:attrName>
                                        </p:attrNameLst>
                                      </p:cBhvr>
                                      <p:tavLst>
                                        <p:tav tm="0">
                                          <p:val>
                                            <p:strVal val="#ppt_h"/>
                                          </p:val>
                                        </p:tav>
                                        <p:tav tm="100000">
                                          <p:val>
                                            <p:strVal val="#ppt_h"/>
                                          </p:val>
                                        </p:tav>
                                      </p:tavLst>
                                    </p:anim>
                                    <p:anim calcmode="lin" valueType="num">
                                      <p:cBhvr>
                                        <p:cTn id="75" dur="500" decel="50000" fill="hold">
                                          <p:stCondLst>
                                            <p:cond delay="0"/>
                                          </p:stCondLst>
                                        </p:cTn>
                                        <p:tgtEl>
                                          <p:spTgt spid="11">
                                            <p:txEl>
                                              <p:pRg st="8" end="8"/>
                                            </p:txEl>
                                          </p:spTgt>
                                        </p:tgtEl>
                                        <p:attrNameLst>
                                          <p:attrName>ppt_x</p:attrName>
                                        </p:attrNameLst>
                                      </p:cBhvr>
                                      <p:tavLst>
                                        <p:tav tm="0">
                                          <p:val>
                                            <p:strVal val="#ppt_x+.4"/>
                                          </p:val>
                                        </p:tav>
                                        <p:tav tm="100000">
                                          <p:val>
                                            <p:strVal val="#ppt_x"/>
                                          </p:val>
                                        </p:tav>
                                      </p:tavLst>
                                    </p:anim>
                                    <p:anim calcmode="lin" valueType="num">
                                      <p:cBhvr>
                                        <p:cTn id="76" dur="500" decel="50000" fill="hold">
                                          <p:stCondLst>
                                            <p:cond delay="0"/>
                                          </p:stCondLst>
                                        </p:cTn>
                                        <p:tgtEl>
                                          <p:spTgt spid="11">
                                            <p:txEl>
                                              <p:pRg st="8" end="8"/>
                                            </p:txEl>
                                          </p:spTgt>
                                        </p:tgtEl>
                                        <p:attrNameLst>
                                          <p:attrName>ppt_y</p:attrName>
                                        </p:attrNameLst>
                                      </p:cBhvr>
                                      <p:tavLst>
                                        <p:tav tm="0">
                                          <p:val>
                                            <p:strVal val="#ppt_y-.2"/>
                                          </p:val>
                                        </p:tav>
                                        <p:tav tm="100000">
                                          <p:val>
                                            <p:strVal val="#ppt_y+.1"/>
                                          </p:val>
                                        </p:tav>
                                      </p:tavLst>
                                    </p:anim>
                                    <p:anim calcmode="lin" valueType="num">
                                      <p:cBhvr>
                                        <p:cTn id="77" dur="500" accel="50000" fill="hold">
                                          <p:stCondLst>
                                            <p:cond delay="500"/>
                                          </p:stCondLst>
                                        </p:cTn>
                                        <p:tgtEl>
                                          <p:spTgt spid="11">
                                            <p:txEl>
                                              <p:pRg st="8" end="8"/>
                                            </p:txEl>
                                          </p:spTgt>
                                        </p:tgtEl>
                                        <p:attrNameLst>
                                          <p:attrName>ppt_y</p:attrName>
                                        </p:attrNameLst>
                                      </p:cBhvr>
                                      <p:tavLst>
                                        <p:tav tm="0">
                                          <p:val>
                                            <p:strVal val="#ppt_y+.1"/>
                                          </p:val>
                                        </p:tav>
                                        <p:tav tm="100000">
                                          <p:val>
                                            <p:strVal val="#ppt_y"/>
                                          </p:val>
                                        </p:tav>
                                      </p:tavLst>
                                    </p:anim>
                                    <p:animEffect transition="in" filter="fade">
                                      <p:cBhvr>
                                        <p:cTn id="78" dur="1000" decel="50000">
                                          <p:stCondLst>
                                            <p:cond delay="0"/>
                                          </p:stCondLst>
                                        </p:cTn>
                                        <p:tgtEl>
                                          <p:spTgt spid="11">
                                            <p:txEl>
                                              <p:pRg st="8" end="8"/>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25" presetClass="entr" presetSubtype="0" fill="hold" nodeType="clickEffect">
                                  <p:stCondLst>
                                    <p:cond delay="0"/>
                                  </p:stCondLst>
                                  <p:childTnLst>
                                    <p:set>
                                      <p:cBhvr>
                                        <p:cTn id="82" dur="1" fill="hold">
                                          <p:stCondLst>
                                            <p:cond delay="0"/>
                                          </p:stCondLst>
                                        </p:cTn>
                                        <p:tgtEl>
                                          <p:spTgt spid="11">
                                            <p:txEl>
                                              <p:pRg st="9" end="9"/>
                                            </p:txEl>
                                          </p:spTgt>
                                        </p:tgtEl>
                                        <p:attrNameLst>
                                          <p:attrName>style.visibility</p:attrName>
                                        </p:attrNameLst>
                                      </p:cBhvr>
                                      <p:to>
                                        <p:strVal val="visible"/>
                                      </p:to>
                                    </p:set>
                                    <p:anim calcmode="lin" valueType="num">
                                      <p:cBhvr>
                                        <p:cTn id="83" dur="500" decel="50000" fill="hold">
                                          <p:stCondLst>
                                            <p:cond delay="0"/>
                                          </p:stCondLst>
                                        </p:cTn>
                                        <p:tgtEl>
                                          <p:spTgt spid="11">
                                            <p:txEl>
                                              <p:pRg st="9" end="9"/>
                                            </p:txEl>
                                          </p:spTgt>
                                        </p:tgtEl>
                                        <p:attrNameLst>
                                          <p:attrName>style.rotation</p:attrName>
                                        </p:attrNameLst>
                                      </p:cBhvr>
                                      <p:tavLst>
                                        <p:tav tm="0">
                                          <p:val>
                                            <p:fltVal val="-90"/>
                                          </p:val>
                                        </p:tav>
                                        <p:tav tm="100000">
                                          <p:val>
                                            <p:fltVal val="0"/>
                                          </p:val>
                                        </p:tav>
                                      </p:tavLst>
                                    </p:anim>
                                    <p:anim calcmode="lin" valueType="num">
                                      <p:cBhvr>
                                        <p:cTn id="84" dur="500" decel="50000" fill="hold">
                                          <p:stCondLst>
                                            <p:cond delay="0"/>
                                          </p:stCondLst>
                                        </p:cTn>
                                        <p:tgtEl>
                                          <p:spTgt spid="11">
                                            <p:txEl>
                                              <p:pRg st="9" end="9"/>
                                            </p:txEl>
                                          </p:spTgt>
                                        </p:tgtEl>
                                        <p:attrNameLst>
                                          <p:attrName>ppt_w</p:attrName>
                                        </p:attrNameLst>
                                      </p:cBhvr>
                                      <p:tavLst>
                                        <p:tav tm="0">
                                          <p:val>
                                            <p:strVal val="#ppt_w"/>
                                          </p:val>
                                        </p:tav>
                                        <p:tav tm="100000">
                                          <p:val>
                                            <p:strVal val="#ppt_w*.05"/>
                                          </p:val>
                                        </p:tav>
                                      </p:tavLst>
                                    </p:anim>
                                    <p:anim calcmode="lin" valueType="num">
                                      <p:cBhvr>
                                        <p:cTn id="85" dur="500" accel="50000" fill="hold">
                                          <p:stCondLst>
                                            <p:cond delay="500"/>
                                          </p:stCondLst>
                                        </p:cTn>
                                        <p:tgtEl>
                                          <p:spTgt spid="11">
                                            <p:txEl>
                                              <p:pRg st="9" end="9"/>
                                            </p:txEl>
                                          </p:spTgt>
                                        </p:tgtEl>
                                        <p:attrNameLst>
                                          <p:attrName>ppt_w</p:attrName>
                                        </p:attrNameLst>
                                      </p:cBhvr>
                                      <p:tavLst>
                                        <p:tav tm="0">
                                          <p:val>
                                            <p:strVal val="#ppt_w*.05"/>
                                          </p:val>
                                        </p:tav>
                                        <p:tav tm="100000">
                                          <p:val>
                                            <p:strVal val="#ppt_w"/>
                                          </p:val>
                                        </p:tav>
                                      </p:tavLst>
                                    </p:anim>
                                    <p:anim calcmode="lin" valueType="num">
                                      <p:cBhvr>
                                        <p:cTn id="86" dur="1000" fill="hold"/>
                                        <p:tgtEl>
                                          <p:spTgt spid="11">
                                            <p:txEl>
                                              <p:pRg st="9" end="9"/>
                                            </p:txEl>
                                          </p:spTgt>
                                        </p:tgtEl>
                                        <p:attrNameLst>
                                          <p:attrName>ppt_h</p:attrName>
                                        </p:attrNameLst>
                                      </p:cBhvr>
                                      <p:tavLst>
                                        <p:tav tm="0">
                                          <p:val>
                                            <p:strVal val="#ppt_h"/>
                                          </p:val>
                                        </p:tav>
                                        <p:tav tm="100000">
                                          <p:val>
                                            <p:strVal val="#ppt_h"/>
                                          </p:val>
                                        </p:tav>
                                      </p:tavLst>
                                    </p:anim>
                                    <p:anim calcmode="lin" valueType="num">
                                      <p:cBhvr>
                                        <p:cTn id="87" dur="500" decel="50000" fill="hold">
                                          <p:stCondLst>
                                            <p:cond delay="0"/>
                                          </p:stCondLst>
                                        </p:cTn>
                                        <p:tgtEl>
                                          <p:spTgt spid="11">
                                            <p:txEl>
                                              <p:pRg st="9" end="9"/>
                                            </p:txEl>
                                          </p:spTgt>
                                        </p:tgtEl>
                                        <p:attrNameLst>
                                          <p:attrName>ppt_x</p:attrName>
                                        </p:attrNameLst>
                                      </p:cBhvr>
                                      <p:tavLst>
                                        <p:tav tm="0">
                                          <p:val>
                                            <p:strVal val="#ppt_x+.4"/>
                                          </p:val>
                                        </p:tav>
                                        <p:tav tm="100000">
                                          <p:val>
                                            <p:strVal val="#ppt_x"/>
                                          </p:val>
                                        </p:tav>
                                      </p:tavLst>
                                    </p:anim>
                                    <p:anim calcmode="lin" valueType="num">
                                      <p:cBhvr>
                                        <p:cTn id="88" dur="500" decel="50000" fill="hold">
                                          <p:stCondLst>
                                            <p:cond delay="0"/>
                                          </p:stCondLst>
                                        </p:cTn>
                                        <p:tgtEl>
                                          <p:spTgt spid="11">
                                            <p:txEl>
                                              <p:pRg st="9" end="9"/>
                                            </p:txEl>
                                          </p:spTgt>
                                        </p:tgtEl>
                                        <p:attrNameLst>
                                          <p:attrName>ppt_y</p:attrName>
                                        </p:attrNameLst>
                                      </p:cBhvr>
                                      <p:tavLst>
                                        <p:tav tm="0">
                                          <p:val>
                                            <p:strVal val="#ppt_y-.2"/>
                                          </p:val>
                                        </p:tav>
                                        <p:tav tm="100000">
                                          <p:val>
                                            <p:strVal val="#ppt_y+.1"/>
                                          </p:val>
                                        </p:tav>
                                      </p:tavLst>
                                    </p:anim>
                                    <p:anim calcmode="lin" valueType="num">
                                      <p:cBhvr>
                                        <p:cTn id="89" dur="500" accel="50000" fill="hold">
                                          <p:stCondLst>
                                            <p:cond delay="500"/>
                                          </p:stCondLst>
                                        </p:cTn>
                                        <p:tgtEl>
                                          <p:spTgt spid="11">
                                            <p:txEl>
                                              <p:pRg st="9" end="9"/>
                                            </p:txEl>
                                          </p:spTgt>
                                        </p:tgtEl>
                                        <p:attrNameLst>
                                          <p:attrName>ppt_y</p:attrName>
                                        </p:attrNameLst>
                                      </p:cBhvr>
                                      <p:tavLst>
                                        <p:tav tm="0">
                                          <p:val>
                                            <p:strVal val="#ppt_y+.1"/>
                                          </p:val>
                                        </p:tav>
                                        <p:tav tm="100000">
                                          <p:val>
                                            <p:strVal val="#ppt_y"/>
                                          </p:val>
                                        </p:tav>
                                      </p:tavLst>
                                    </p:anim>
                                    <p:animEffect transition="in" filter="fade">
                                      <p:cBhvr>
                                        <p:cTn id="90" dur="1000" decel="50000">
                                          <p:stCondLst>
                                            <p:cond delay="0"/>
                                          </p:stCondLst>
                                        </p:cTn>
                                        <p:tgtEl>
                                          <p:spTgt spid="11">
                                            <p:txEl>
                                              <p:pRg st="9" end="9"/>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25" presetClass="entr" presetSubtype="0" fill="hold" nodeType="clickEffect">
                                  <p:stCondLst>
                                    <p:cond delay="0"/>
                                  </p:stCondLst>
                                  <p:childTnLst>
                                    <p:set>
                                      <p:cBhvr>
                                        <p:cTn id="94" dur="1" fill="hold">
                                          <p:stCondLst>
                                            <p:cond delay="0"/>
                                          </p:stCondLst>
                                        </p:cTn>
                                        <p:tgtEl>
                                          <p:spTgt spid="11">
                                            <p:txEl>
                                              <p:pRg st="10" end="10"/>
                                            </p:txEl>
                                          </p:spTgt>
                                        </p:tgtEl>
                                        <p:attrNameLst>
                                          <p:attrName>style.visibility</p:attrName>
                                        </p:attrNameLst>
                                      </p:cBhvr>
                                      <p:to>
                                        <p:strVal val="visible"/>
                                      </p:to>
                                    </p:set>
                                    <p:anim calcmode="lin" valueType="num">
                                      <p:cBhvr>
                                        <p:cTn id="95" dur="500" decel="50000" fill="hold">
                                          <p:stCondLst>
                                            <p:cond delay="0"/>
                                          </p:stCondLst>
                                        </p:cTn>
                                        <p:tgtEl>
                                          <p:spTgt spid="11">
                                            <p:txEl>
                                              <p:pRg st="10" end="10"/>
                                            </p:txEl>
                                          </p:spTgt>
                                        </p:tgtEl>
                                        <p:attrNameLst>
                                          <p:attrName>style.rotation</p:attrName>
                                        </p:attrNameLst>
                                      </p:cBhvr>
                                      <p:tavLst>
                                        <p:tav tm="0">
                                          <p:val>
                                            <p:fltVal val="-90"/>
                                          </p:val>
                                        </p:tav>
                                        <p:tav tm="100000">
                                          <p:val>
                                            <p:fltVal val="0"/>
                                          </p:val>
                                        </p:tav>
                                      </p:tavLst>
                                    </p:anim>
                                    <p:anim calcmode="lin" valueType="num">
                                      <p:cBhvr>
                                        <p:cTn id="96" dur="500" decel="50000" fill="hold">
                                          <p:stCondLst>
                                            <p:cond delay="0"/>
                                          </p:stCondLst>
                                        </p:cTn>
                                        <p:tgtEl>
                                          <p:spTgt spid="11">
                                            <p:txEl>
                                              <p:pRg st="10" end="10"/>
                                            </p:txEl>
                                          </p:spTgt>
                                        </p:tgtEl>
                                        <p:attrNameLst>
                                          <p:attrName>ppt_w</p:attrName>
                                        </p:attrNameLst>
                                      </p:cBhvr>
                                      <p:tavLst>
                                        <p:tav tm="0">
                                          <p:val>
                                            <p:strVal val="#ppt_w"/>
                                          </p:val>
                                        </p:tav>
                                        <p:tav tm="100000">
                                          <p:val>
                                            <p:strVal val="#ppt_w*.05"/>
                                          </p:val>
                                        </p:tav>
                                      </p:tavLst>
                                    </p:anim>
                                    <p:anim calcmode="lin" valueType="num">
                                      <p:cBhvr>
                                        <p:cTn id="97" dur="500" accel="50000" fill="hold">
                                          <p:stCondLst>
                                            <p:cond delay="500"/>
                                          </p:stCondLst>
                                        </p:cTn>
                                        <p:tgtEl>
                                          <p:spTgt spid="11">
                                            <p:txEl>
                                              <p:pRg st="10" end="10"/>
                                            </p:txEl>
                                          </p:spTgt>
                                        </p:tgtEl>
                                        <p:attrNameLst>
                                          <p:attrName>ppt_w</p:attrName>
                                        </p:attrNameLst>
                                      </p:cBhvr>
                                      <p:tavLst>
                                        <p:tav tm="0">
                                          <p:val>
                                            <p:strVal val="#ppt_w*.05"/>
                                          </p:val>
                                        </p:tav>
                                        <p:tav tm="100000">
                                          <p:val>
                                            <p:strVal val="#ppt_w"/>
                                          </p:val>
                                        </p:tav>
                                      </p:tavLst>
                                    </p:anim>
                                    <p:anim calcmode="lin" valueType="num">
                                      <p:cBhvr>
                                        <p:cTn id="98" dur="1000" fill="hold"/>
                                        <p:tgtEl>
                                          <p:spTgt spid="11">
                                            <p:txEl>
                                              <p:pRg st="10" end="10"/>
                                            </p:txEl>
                                          </p:spTgt>
                                        </p:tgtEl>
                                        <p:attrNameLst>
                                          <p:attrName>ppt_h</p:attrName>
                                        </p:attrNameLst>
                                      </p:cBhvr>
                                      <p:tavLst>
                                        <p:tav tm="0">
                                          <p:val>
                                            <p:strVal val="#ppt_h"/>
                                          </p:val>
                                        </p:tav>
                                        <p:tav tm="100000">
                                          <p:val>
                                            <p:strVal val="#ppt_h"/>
                                          </p:val>
                                        </p:tav>
                                      </p:tavLst>
                                    </p:anim>
                                    <p:anim calcmode="lin" valueType="num">
                                      <p:cBhvr>
                                        <p:cTn id="99" dur="500" decel="50000" fill="hold">
                                          <p:stCondLst>
                                            <p:cond delay="0"/>
                                          </p:stCondLst>
                                        </p:cTn>
                                        <p:tgtEl>
                                          <p:spTgt spid="11">
                                            <p:txEl>
                                              <p:pRg st="10" end="10"/>
                                            </p:txEl>
                                          </p:spTgt>
                                        </p:tgtEl>
                                        <p:attrNameLst>
                                          <p:attrName>ppt_x</p:attrName>
                                        </p:attrNameLst>
                                      </p:cBhvr>
                                      <p:tavLst>
                                        <p:tav tm="0">
                                          <p:val>
                                            <p:strVal val="#ppt_x+.4"/>
                                          </p:val>
                                        </p:tav>
                                        <p:tav tm="100000">
                                          <p:val>
                                            <p:strVal val="#ppt_x"/>
                                          </p:val>
                                        </p:tav>
                                      </p:tavLst>
                                    </p:anim>
                                    <p:anim calcmode="lin" valueType="num">
                                      <p:cBhvr>
                                        <p:cTn id="100" dur="500" decel="50000" fill="hold">
                                          <p:stCondLst>
                                            <p:cond delay="0"/>
                                          </p:stCondLst>
                                        </p:cTn>
                                        <p:tgtEl>
                                          <p:spTgt spid="11">
                                            <p:txEl>
                                              <p:pRg st="10" end="10"/>
                                            </p:txEl>
                                          </p:spTgt>
                                        </p:tgtEl>
                                        <p:attrNameLst>
                                          <p:attrName>ppt_y</p:attrName>
                                        </p:attrNameLst>
                                      </p:cBhvr>
                                      <p:tavLst>
                                        <p:tav tm="0">
                                          <p:val>
                                            <p:strVal val="#ppt_y-.2"/>
                                          </p:val>
                                        </p:tav>
                                        <p:tav tm="100000">
                                          <p:val>
                                            <p:strVal val="#ppt_y+.1"/>
                                          </p:val>
                                        </p:tav>
                                      </p:tavLst>
                                    </p:anim>
                                    <p:anim calcmode="lin" valueType="num">
                                      <p:cBhvr>
                                        <p:cTn id="101" dur="500" accel="50000" fill="hold">
                                          <p:stCondLst>
                                            <p:cond delay="500"/>
                                          </p:stCondLst>
                                        </p:cTn>
                                        <p:tgtEl>
                                          <p:spTgt spid="11">
                                            <p:txEl>
                                              <p:pRg st="10" end="10"/>
                                            </p:txEl>
                                          </p:spTgt>
                                        </p:tgtEl>
                                        <p:attrNameLst>
                                          <p:attrName>ppt_y</p:attrName>
                                        </p:attrNameLst>
                                      </p:cBhvr>
                                      <p:tavLst>
                                        <p:tav tm="0">
                                          <p:val>
                                            <p:strVal val="#ppt_y+.1"/>
                                          </p:val>
                                        </p:tav>
                                        <p:tav tm="100000">
                                          <p:val>
                                            <p:strVal val="#ppt_y"/>
                                          </p:val>
                                        </p:tav>
                                      </p:tavLst>
                                    </p:anim>
                                    <p:animEffect transition="in" filter="fade">
                                      <p:cBhvr>
                                        <p:cTn id="102" dur="1000" decel="50000">
                                          <p:stCondLst>
                                            <p:cond delay="0"/>
                                          </p:stCondLst>
                                        </p:cTn>
                                        <p:tgtEl>
                                          <p:spTgt spid="11">
                                            <p:txEl>
                                              <p:pRg st="10" end="10"/>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25" presetClass="entr" presetSubtype="0" fill="hold" nodeType="clickEffect">
                                  <p:stCondLst>
                                    <p:cond delay="0"/>
                                  </p:stCondLst>
                                  <p:childTnLst>
                                    <p:set>
                                      <p:cBhvr>
                                        <p:cTn id="106" dur="1" fill="hold">
                                          <p:stCondLst>
                                            <p:cond delay="0"/>
                                          </p:stCondLst>
                                        </p:cTn>
                                        <p:tgtEl>
                                          <p:spTgt spid="11">
                                            <p:txEl>
                                              <p:pRg st="11" end="11"/>
                                            </p:txEl>
                                          </p:spTgt>
                                        </p:tgtEl>
                                        <p:attrNameLst>
                                          <p:attrName>style.visibility</p:attrName>
                                        </p:attrNameLst>
                                      </p:cBhvr>
                                      <p:to>
                                        <p:strVal val="visible"/>
                                      </p:to>
                                    </p:set>
                                    <p:anim calcmode="lin" valueType="num">
                                      <p:cBhvr>
                                        <p:cTn id="107" dur="500" decel="50000" fill="hold">
                                          <p:stCondLst>
                                            <p:cond delay="0"/>
                                          </p:stCondLst>
                                        </p:cTn>
                                        <p:tgtEl>
                                          <p:spTgt spid="11">
                                            <p:txEl>
                                              <p:pRg st="11" end="11"/>
                                            </p:txEl>
                                          </p:spTgt>
                                        </p:tgtEl>
                                        <p:attrNameLst>
                                          <p:attrName>style.rotation</p:attrName>
                                        </p:attrNameLst>
                                      </p:cBhvr>
                                      <p:tavLst>
                                        <p:tav tm="0">
                                          <p:val>
                                            <p:fltVal val="-90"/>
                                          </p:val>
                                        </p:tav>
                                        <p:tav tm="100000">
                                          <p:val>
                                            <p:fltVal val="0"/>
                                          </p:val>
                                        </p:tav>
                                      </p:tavLst>
                                    </p:anim>
                                    <p:anim calcmode="lin" valueType="num">
                                      <p:cBhvr>
                                        <p:cTn id="108" dur="500" decel="50000" fill="hold">
                                          <p:stCondLst>
                                            <p:cond delay="0"/>
                                          </p:stCondLst>
                                        </p:cTn>
                                        <p:tgtEl>
                                          <p:spTgt spid="11">
                                            <p:txEl>
                                              <p:pRg st="11" end="11"/>
                                            </p:txEl>
                                          </p:spTgt>
                                        </p:tgtEl>
                                        <p:attrNameLst>
                                          <p:attrName>ppt_w</p:attrName>
                                        </p:attrNameLst>
                                      </p:cBhvr>
                                      <p:tavLst>
                                        <p:tav tm="0">
                                          <p:val>
                                            <p:strVal val="#ppt_w"/>
                                          </p:val>
                                        </p:tav>
                                        <p:tav tm="100000">
                                          <p:val>
                                            <p:strVal val="#ppt_w*.05"/>
                                          </p:val>
                                        </p:tav>
                                      </p:tavLst>
                                    </p:anim>
                                    <p:anim calcmode="lin" valueType="num">
                                      <p:cBhvr>
                                        <p:cTn id="109" dur="500" accel="50000" fill="hold">
                                          <p:stCondLst>
                                            <p:cond delay="500"/>
                                          </p:stCondLst>
                                        </p:cTn>
                                        <p:tgtEl>
                                          <p:spTgt spid="11">
                                            <p:txEl>
                                              <p:pRg st="11" end="11"/>
                                            </p:txEl>
                                          </p:spTgt>
                                        </p:tgtEl>
                                        <p:attrNameLst>
                                          <p:attrName>ppt_w</p:attrName>
                                        </p:attrNameLst>
                                      </p:cBhvr>
                                      <p:tavLst>
                                        <p:tav tm="0">
                                          <p:val>
                                            <p:strVal val="#ppt_w*.05"/>
                                          </p:val>
                                        </p:tav>
                                        <p:tav tm="100000">
                                          <p:val>
                                            <p:strVal val="#ppt_w"/>
                                          </p:val>
                                        </p:tav>
                                      </p:tavLst>
                                    </p:anim>
                                    <p:anim calcmode="lin" valueType="num">
                                      <p:cBhvr>
                                        <p:cTn id="110" dur="1000" fill="hold"/>
                                        <p:tgtEl>
                                          <p:spTgt spid="11">
                                            <p:txEl>
                                              <p:pRg st="11" end="11"/>
                                            </p:txEl>
                                          </p:spTgt>
                                        </p:tgtEl>
                                        <p:attrNameLst>
                                          <p:attrName>ppt_h</p:attrName>
                                        </p:attrNameLst>
                                      </p:cBhvr>
                                      <p:tavLst>
                                        <p:tav tm="0">
                                          <p:val>
                                            <p:strVal val="#ppt_h"/>
                                          </p:val>
                                        </p:tav>
                                        <p:tav tm="100000">
                                          <p:val>
                                            <p:strVal val="#ppt_h"/>
                                          </p:val>
                                        </p:tav>
                                      </p:tavLst>
                                    </p:anim>
                                    <p:anim calcmode="lin" valueType="num">
                                      <p:cBhvr>
                                        <p:cTn id="111" dur="500" decel="50000" fill="hold">
                                          <p:stCondLst>
                                            <p:cond delay="0"/>
                                          </p:stCondLst>
                                        </p:cTn>
                                        <p:tgtEl>
                                          <p:spTgt spid="11">
                                            <p:txEl>
                                              <p:pRg st="11" end="11"/>
                                            </p:txEl>
                                          </p:spTgt>
                                        </p:tgtEl>
                                        <p:attrNameLst>
                                          <p:attrName>ppt_x</p:attrName>
                                        </p:attrNameLst>
                                      </p:cBhvr>
                                      <p:tavLst>
                                        <p:tav tm="0">
                                          <p:val>
                                            <p:strVal val="#ppt_x+.4"/>
                                          </p:val>
                                        </p:tav>
                                        <p:tav tm="100000">
                                          <p:val>
                                            <p:strVal val="#ppt_x"/>
                                          </p:val>
                                        </p:tav>
                                      </p:tavLst>
                                    </p:anim>
                                    <p:anim calcmode="lin" valueType="num">
                                      <p:cBhvr>
                                        <p:cTn id="112" dur="500" decel="50000" fill="hold">
                                          <p:stCondLst>
                                            <p:cond delay="0"/>
                                          </p:stCondLst>
                                        </p:cTn>
                                        <p:tgtEl>
                                          <p:spTgt spid="11">
                                            <p:txEl>
                                              <p:pRg st="11" end="11"/>
                                            </p:txEl>
                                          </p:spTgt>
                                        </p:tgtEl>
                                        <p:attrNameLst>
                                          <p:attrName>ppt_y</p:attrName>
                                        </p:attrNameLst>
                                      </p:cBhvr>
                                      <p:tavLst>
                                        <p:tav tm="0">
                                          <p:val>
                                            <p:strVal val="#ppt_y-.2"/>
                                          </p:val>
                                        </p:tav>
                                        <p:tav tm="100000">
                                          <p:val>
                                            <p:strVal val="#ppt_y+.1"/>
                                          </p:val>
                                        </p:tav>
                                      </p:tavLst>
                                    </p:anim>
                                    <p:anim calcmode="lin" valueType="num">
                                      <p:cBhvr>
                                        <p:cTn id="113" dur="500" accel="50000" fill="hold">
                                          <p:stCondLst>
                                            <p:cond delay="500"/>
                                          </p:stCondLst>
                                        </p:cTn>
                                        <p:tgtEl>
                                          <p:spTgt spid="11">
                                            <p:txEl>
                                              <p:pRg st="11" end="11"/>
                                            </p:txEl>
                                          </p:spTgt>
                                        </p:tgtEl>
                                        <p:attrNameLst>
                                          <p:attrName>ppt_y</p:attrName>
                                        </p:attrNameLst>
                                      </p:cBhvr>
                                      <p:tavLst>
                                        <p:tav tm="0">
                                          <p:val>
                                            <p:strVal val="#ppt_y+.1"/>
                                          </p:val>
                                        </p:tav>
                                        <p:tav tm="100000">
                                          <p:val>
                                            <p:strVal val="#ppt_y"/>
                                          </p:val>
                                        </p:tav>
                                      </p:tavLst>
                                    </p:anim>
                                    <p:animEffect transition="in" filter="fade">
                                      <p:cBhvr>
                                        <p:cTn id="114" dur="1000" decel="50000">
                                          <p:stCondLst>
                                            <p:cond delay="0"/>
                                          </p:stCondLst>
                                        </p:cTn>
                                        <p:tgtEl>
                                          <p:spTgt spid="11">
                                            <p:txEl>
                                              <p:pRg st="11" end="11"/>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25" presetClass="entr" presetSubtype="0" fill="hold" nodeType="clickEffect">
                                  <p:stCondLst>
                                    <p:cond delay="0"/>
                                  </p:stCondLst>
                                  <p:childTnLst>
                                    <p:set>
                                      <p:cBhvr>
                                        <p:cTn id="118" dur="1" fill="hold">
                                          <p:stCondLst>
                                            <p:cond delay="0"/>
                                          </p:stCondLst>
                                        </p:cTn>
                                        <p:tgtEl>
                                          <p:spTgt spid="11">
                                            <p:txEl>
                                              <p:pRg st="12" end="12"/>
                                            </p:txEl>
                                          </p:spTgt>
                                        </p:tgtEl>
                                        <p:attrNameLst>
                                          <p:attrName>style.visibility</p:attrName>
                                        </p:attrNameLst>
                                      </p:cBhvr>
                                      <p:to>
                                        <p:strVal val="visible"/>
                                      </p:to>
                                    </p:set>
                                    <p:anim calcmode="lin" valueType="num">
                                      <p:cBhvr>
                                        <p:cTn id="119" dur="500" decel="50000" fill="hold">
                                          <p:stCondLst>
                                            <p:cond delay="0"/>
                                          </p:stCondLst>
                                        </p:cTn>
                                        <p:tgtEl>
                                          <p:spTgt spid="11">
                                            <p:txEl>
                                              <p:pRg st="12" end="12"/>
                                            </p:txEl>
                                          </p:spTgt>
                                        </p:tgtEl>
                                        <p:attrNameLst>
                                          <p:attrName>style.rotation</p:attrName>
                                        </p:attrNameLst>
                                      </p:cBhvr>
                                      <p:tavLst>
                                        <p:tav tm="0">
                                          <p:val>
                                            <p:fltVal val="-90"/>
                                          </p:val>
                                        </p:tav>
                                        <p:tav tm="100000">
                                          <p:val>
                                            <p:fltVal val="0"/>
                                          </p:val>
                                        </p:tav>
                                      </p:tavLst>
                                    </p:anim>
                                    <p:anim calcmode="lin" valueType="num">
                                      <p:cBhvr>
                                        <p:cTn id="120" dur="500" decel="50000" fill="hold">
                                          <p:stCondLst>
                                            <p:cond delay="0"/>
                                          </p:stCondLst>
                                        </p:cTn>
                                        <p:tgtEl>
                                          <p:spTgt spid="11">
                                            <p:txEl>
                                              <p:pRg st="12" end="12"/>
                                            </p:txEl>
                                          </p:spTgt>
                                        </p:tgtEl>
                                        <p:attrNameLst>
                                          <p:attrName>ppt_w</p:attrName>
                                        </p:attrNameLst>
                                      </p:cBhvr>
                                      <p:tavLst>
                                        <p:tav tm="0">
                                          <p:val>
                                            <p:strVal val="#ppt_w"/>
                                          </p:val>
                                        </p:tav>
                                        <p:tav tm="100000">
                                          <p:val>
                                            <p:strVal val="#ppt_w*.05"/>
                                          </p:val>
                                        </p:tav>
                                      </p:tavLst>
                                    </p:anim>
                                    <p:anim calcmode="lin" valueType="num">
                                      <p:cBhvr>
                                        <p:cTn id="121" dur="500" accel="50000" fill="hold">
                                          <p:stCondLst>
                                            <p:cond delay="500"/>
                                          </p:stCondLst>
                                        </p:cTn>
                                        <p:tgtEl>
                                          <p:spTgt spid="11">
                                            <p:txEl>
                                              <p:pRg st="12" end="12"/>
                                            </p:txEl>
                                          </p:spTgt>
                                        </p:tgtEl>
                                        <p:attrNameLst>
                                          <p:attrName>ppt_w</p:attrName>
                                        </p:attrNameLst>
                                      </p:cBhvr>
                                      <p:tavLst>
                                        <p:tav tm="0">
                                          <p:val>
                                            <p:strVal val="#ppt_w*.05"/>
                                          </p:val>
                                        </p:tav>
                                        <p:tav tm="100000">
                                          <p:val>
                                            <p:strVal val="#ppt_w"/>
                                          </p:val>
                                        </p:tav>
                                      </p:tavLst>
                                    </p:anim>
                                    <p:anim calcmode="lin" valueType="num">
                                      <p:cBhvr>
                                        <p:cTn id="122" dur="1000" fill="hold"/>
                                        <p:tgtEl>
                                          <p:spTgt spid="11">
                                            <p:txEl>
                                              <p:pRg st="12" end="12"/>
                                            </p:txEl>
                                          </p:spTgt>
                                        </p:tgtEl>
                                        <p:attrNameLst>
                                          <p:attrName>ppt_h</p:attrName>
                                        </p:attrNameLst>
                                      </p:cBhvr>
                                      <p:tavLst>
                                        <p:tav tm="0">
                                          <p:val>
                                            <p:strVal val="#ppt_h"/>
                                          </p:val>
                                        </p:tav>
                                        <p:tav tm="100000">
                                          <p:val>
                                            <p:strVal val="#ppt_h"/>
                                          </p:val>
                                        </p:tav>
                                      </p:tavLst>
                                    </p:anim>
                                    <p:anim calcmode="lin" valueType="num">
                                      <p:cBhvr>
                                        <p:cTn id="123" dur="500" decel="50000" fill="hold">
                                          <p:stCondLst>
                                            <p:cond delay="0"/>
                                          </p:stCondLst>
                                        </p:cTn>
                                        <p:tgtEl>
                                          <p:spTgt spid="11">
                                            <p:txEl>
                                              <p:pRg st="12" end="12"/>
                                            </p:txEl>
                                          </p:spTgt>
                                        </p:tgtEl>
                                        <p:attrNameLst>
                                          <p:attrName>ppt_x</p:attrName>
                                        </p:attrNameLst>
                                      </p:cBhvr>
                                      <p:tavLst>
                                        <p:tav tm="0">
                                          <p:val>
                                            <p:strVal val="#ppt_x+.4"/>
                                          </p:val>
                                        </p:tav>
                                        <p:tav tm="100000">
                                          <p:val>
                                            <p:strVal val="#ppt_x"/>
                                          </p:val>
                                        </p:tav>
                                      </p:tavLst>
                                    </p:anim>
                                    <p:anim calcmode="lin" valueType="num">
                                      <p:cBhvr>
                                        <p:cTn id="124" dur="500" decel="50000" fill="hold">
                                          <p:stCondLst>
                                            <p:cond delay="0"/>
                                          </p:stCondLst>
                                        </p:cTn>
                                        <p:tgtEl>
                                          <p:spTgt spid="11">
                                            <p:txEl>
                                              <p:pRg st="12" end="12"/>
                                            </p:txEl>
                                          </p:spTgt>
                                        </p:tgtEl>
                                        <p:attrNameLst>
                                          <p:attrName>ppt_y</p:attrName>
                                        </p:attrNameLst>
                                      </p:cBhvr>
                                      <p:tavLst>
                                        <p:tav tm="0">
                                          <p:val>
                                            <p:strVal val="#ppt_y-.2"/>
                                          </p:val>
                                        </p:tav>
                                        <p:tav tm="100000">
                                          <p:val>
                                            <p:strVal val="#ppt_y+.1"/>
                                          </p:val>
                                        </p:tav>
                                      </p:tavLst>
                                    </p:anim>
                                    <p:anim calcmode="lin" valueType="num">
                                      <p:cBhvr>
                                        <p:cTn id="125" dur="500" accel="50000" fill="hold">
                                          <p:stCondLst>
                                            <p:cond delay="500"/>
                                          </p:stCondLst>
                                        </p:cTn>
                                        <p:tgtEl>
                                          <p:spTgt spid="11">
                                            <p:txEl>
                                              <p:pRg st="12" end="12"/>
                                            </p:txEl>
                                          </p:spTgt>
                                        </p:tgtEl>
                                        <p:attrNameLst>
                                          <p:attrName>ppt_y</p:attrName>
                                        </p:attrNameLst>
                                      </p:cBhvr>
                                      <p:tavLst>
                                        <p:tav tm="0">
                                          <p:val>
                                            <p:strVal val="#ppt_y+.1"/>
                                          </p:val>
                                        </p:tav>
                                        <p:tav tm="100000">
                                          <p:val>
                                            <p:strVal val="#ppt_y"/>
                                          </p:val>
                                        </p:tav>
                                      </p:tavLst>
                                    </p:anim>
                                    <p:animEffect transition="in" filter="fade">
                                      <p:cBhvr>
                                        <p:cTn id="126" dur="1000" decel="50000">
                                          <p:stCondLst>
                                            <p:cond delay="0"/>
                                          </p:stCondLst>
                                        </p:cTn>
                                        <p:tgtEl>
                                          <p:spTgt spid="11">
                                            <p:txEl>
                                              <p:pRg st="12" end="12"/>
                                            </p:txEl>
                                          </p:spTgt>
                                        </p:tgtEl>
                                      </p:cBhvr>
                                    </p:animEffect>
                                  </p:childTnLst>
                                </p:cTn>
                              </p:par>
                              <p:par>
                                <p:cTn id="127" presetID="18" presetClass="entr" presetSubtype="12" fill="hold" grpId="0" nodeType="withEffect">
                                  <p:stCondLst>
                                    <p:cond delay="0"/>
                                  </p:stCondLst>
                                  <p:childTnLst>
                                    <p:set>
                                      <p:cBhvr>
                                        <p:cTn id="128" dur="1" fill="hold">
                                          <p:stCondLst>
                                            <p:cond delay="0"/>
                                          </p:stCondLst>
                                        </p:cTn>
                                        <p:tgtEl>
                                          <p:spTgt spid="11">
                                            <p:txEl>
                                              <p:pRg st="2" end="2"/>
                                            </p:txEl>
                                          </p:spTgt>
                                        </p:tgtEl>
                                        <p:attrNameLst>
                                          <p:attrName>style.visibility</p:attrName>
                                        </p:attrNameLst>
                                      </p:cBhvr>
                                      <p:to>
                                        <p:strVal val="visible"/>
                                      </p:to>
                                    </p:set>
                                    <p:animEffect transition="in" filter="strips(downLeft)">
                                      <p:cBhvr>
                                        <p:cTn id="129" dur="500"/>
                                        <p:tgtEl>
                                          <p:spTgt spid="11">
                                            <p:txEl>
                                              <p:pRg st="2" end="2"/>
                                            </p:txEl>
                                          </p:spTgt>
                                        </p:tgtEl>
                                      </p:cBhvr>
                                    </p:animEffect>
                                  </p:childTnLst>
                                </p:cTn>
                              </p:par>
                              <p:par>
                                <p:cTn id="130" presetID="18" presetClass="entr" presetSubtype="12" fill="hold" grpId="0" nodeType="withEffect">
                                  <p:stCondLst>
                                    <p:cond delay="0"/>
                                  </p:stCondLst>
                                  <p:childTnLst>
                                    <p:set>
                                      <p:cBhvr>
                                        <p:cTn id="131" dur="1" fill="hold">
                                          <p:stCondLst>
                                            <p:cond delay="0"/>
                                          </p:stCondLst>
                                        </p:cTn>
                                        <p:tgtEl>
                                          <p:spTgt spid="11">
                                            <p:txEl>
                                              <p:pRg st="4" end="4"/>
                                            </p:txEl>
                                          </p:spTgt>
                                        </p:tgtEl>
                                        <p:attrNameLst>
                                          <p:attrName>style.visibility</p:attrName>
                                        </p:attrNameLst>
                                      </p:cBhvr>
                                      <p:to>
                                        <p:strVal val="visible"/>
                                      </p:to>
                                    </p:set>
                                    <p:animEffect transition="in" filter="strips(downLeft)">
                                      <p:cBhvr>
                                        <p:cTn id="132" dur="500"/>
                                        <p:tgtEl>
                                          <p:spTgt spid="11">
                                            <p:txEl>
                                              <p:pRg st="4" end="4"/>
                                            </p:txEl>
                                          </p:spTgt>
                                        </p:tgtEl>
                                      </p:cBhvr>
                                    </p:animEffect>
                                  </p:childTnLst>
                                </p:cTn>
                              </p:par>
                              <p:par>
                                <p:cTn id="133" presetID="18" presetClass="entr" presetSubtype="12" fill="hold" grpId="0" nodeType="withEffect">
                                  <p:stCondLst>
                                    <p:cond delay="0"/>
                                  </p:stCondLst>
                                  <p:childTnLst>
                                    <p:set>
                                      <p:cBhvr>
                                        <p:cTn id="134" dur="1" fill="hold">
                                          <p:stCondLst>
                                            <p:cond delay="0"/>
                                          </p:stCondLst>
                                        </p:cTn>
                                        <p:tgtEl>
                                          <p:spTgt spid="11">
                                            <p:txEl>
                                              <p:pRg st="5" end="5"/>
                                            </p:txEl>
                                          </p:spTgt>
                                        </p:tgtEl>
                                        <p:attrNameLst>
                                          <p:attrName>style.visibility</p:attrName>
                                        </p:attrNameLst>
                                      </p:cBhvr>
                                      <p:to>
                                        <p:strVal val="visible"/>
                                      </p:to>
                                    </p:set>
                                    <p:animEffect transition="in" filter="strips(downLeft)">
                                      <p:cBhvr>
                                        <p:cTn id="135" dur="500"/>
                                        <p:tgtEl>
                                          <p:spTgt spid="11">
                                            <p:txEl>
                                              <p:pRg st="5" end="5"/>
                                            </p:txEl>
                                          </p:spTgt>
                                        </p:tgtEl>
                                      </p:cBhvr>
                                    </p:animEffect>
                                  </p:childTnLst>
                                </p:cTn>
                              </p:par>
                              <p:par>
                                <p:cTn id="136" presetID="18" presetClass="entr" presetSubtype="12" fill="hold" grpId="0" nodeType="withEffect">
                                  <p:stCondLst>
                                    <p:cond delay="0"/>
                                  </p:stCondLst>
                                  <p:childTnLst>
                                    <p:set>
                                      <p:cBhvr>
                                        <p:cTn id="137" dur="1" fill="hold">
                                          <p:stCondLst>
                                            <p:cond delay="0"/>
                                          </p:stCondLst>
                                        </p:cTn>
                                        <p:tgtEl>
                                          <p:spTgt spid="11">
                                            <p:txEl>
                                              <p:pRg st="6" end="6"/>
                                            </p:txEl>
                                          </p:spTgt>
                                        </p:tgtEl>
                                        <p:attrNameLst>
                                          <p:attrName>style.visibility</p:attrName>
                                        </p:attrNameLst>
                                      </p:cBhvr>
                                      <p:to>
                                        <p:strVal val="visible"/>
                                      </p:to>
                                    </p:set>
                                    <p:animEffect transition="in" filter="strips(downLeft)">
                                      <p:cBhvr>
                                        <p:cTn id="138" dur="500"/>
                                        <p:tgtEl>
                                          <p:spTgt spid="11">
                                            <p:txEl>
                                              <p:pRg st="6" end="6"/>
                                            </p:txEl>
                                          </p:spTgt>
                                        </p:tgtEl>
                                      </p:cBhvr>
                                    </p:animEffect>
                                  </p:childTnLst>
                                </p:cTn>
                              </p:par>
                              <p:par>
                                <p:cTn id="139" presetID="18" presetClass="entr" presetSubtype="12" fill="hold" grpId="0" nodeType="withEffect">
                                  <p:stCondLst>
                                    <p:cond delay="0"/>
                                  </p:stCondLst>
                                  <p:childTnLst>
                                    <p:set>
                                      <p:cBhvr>
                                        <p:cTn id="140" dur="1" fill="hold">
                                          <p:stCondLst>
                                            <p:cond delay="0"/>
                                          </p:stCondLst>
                                        </p:cTn>
                                        <p:tgtEl>
                                          <p:spTgt spid="11">
                                            <p:txEl>
                                              <p:pRg st="7" end="7"/>
                                            </p:txEl>
                                          </p:spTgt>
                                        </p:tgtEl>
                                        <p:attrNameLst>
                                          <p:attrName>style.visibility</p:attrName>
                                        </p:attrNameLst>
                                      </p:cBhvr>
                                      <p:to>
                                        <p:strVal val="visible"/>
                                      </p:to>
                                    </p:set>
                                    <p:animEffect transition="in" filter="strips(downLeft)">
                                      <p:cBhvr>
                                        <p:cTn id="141" dur="500"/>
                                        <p:tgtEl>
                                          <p:spTgt spid="11">
                                            <p:txEl>
                                              <p:pRg st="7" end="7"/>
                                            </p:txEl>
                                          </p:spTgt>
                                        </p:tgtEl>
                                      </p:cBhvr>
                                    </p:animEffect>
                                  </p:childTnLst>
                                </p:cTn>
                              </p:par>
                              <p:par>
                                <p:cTn id="142" presetID="18" presetClass="entr" presetSubtype="12" fill="hold" grpId="0" nodeType="withEffect">
                                  <p:stCondLst>
                                    <p:cond delay="0"/>
                                  </p:stCondLst>
                                  <p:childTnLst>
                                    <p:set>
                                      <p:cBhvr>
                                        <p:cTn id="143" dur="1" fill="hold">
                                          <p:stCondLst>
                                            <p:cond delay="0"/>
                                          </p:stCondLst>
                                        </p:cTn>
                                        <p:tgtEl>
                                          <p:spTgt spid="11">
                                            <p:txEl>
                                              <p:pRg st="8" end="8"/>
                                            </p:txEl>
                                          </p:spTgt>
                                        </p:tgtEl>
                                        <p:attrNameLst>
                                          <p:attrName>style.visibility</p:attrName>
                                        </p:attrNameLst>
                                      </p:cBhvr>
                                      <p:to>
                                        <p:strVal val="visible"/>
                                      </p:to>
                                    </p:set>
                                    <p:animEffect transition="in" filter="strips(downLeft)">
                                      <p:cBhvr>
                                        <p:cTn id="144" dur="500"/>
                                        <p:tgtEl>
                                          <p:spTgt spid="11">
                                            <p:txEl>
                                              <p:pRg st="8" end="8"/>
                                            </p:txEl>
                                          </p:spTgt>
                                        </p:tgtEl>
                                      </p:cBhvr>
                                    </p:animEffect>
                                  </p:childTnLst>
                                </p:cTn>
                              </p:par>
                              <p:par>
                                <p:cTn id="145" presetID="18" presetClass="entr" presetSubtype="12" fill="hold" grpId="0" nodeType="withEffect">
                                  <p:stCondLst>
                                    <p:cond delay="0"/>
                                  </p:stCondLst>
                                  <p:childTnLst>
                                    <p:set>
                                      <p:cBhvr>
                                        <p:cTn id="146" dur="1" fill="hold">
                                          <p:stCondLst>
                                            <p:cond delay="0"/>
                                          </p:stCondLst>
                                        </p:cTn>
                                        <p:tgtEl>
                                          <p:spTgt spid="11">
                                            <p:txEl>
                                              <p:pRg st="9" end="9"/>
                                            </p:txEl>
                                          </p:spTgt>
                                        </p:tgtEl>
                                        <p:attrNameLst>
                                          <p:attrName>style.visibility</p:attrName>
                                        </p:attrNameLst>
                                      </p:cBhvr>
                                      <p:to>
                                        <p:strVal val="visible"/>
                                      </p:to>
                                    </p:set>
                                    <p:animEffect transition="in" filter="strips(downLeft)">
                                      <p:cBhvr>
                                        <p:cTn id="147" dur="500"/>
                                        <p:tgtEl>
                                          <p:spTgt spid="11">
                                            <p:txEl>
                                              <p:pRg st="9" end="9"/>
                                            </p:txEl>
                                          </p:spTgt>
                                        </p:tgtEl>
                                      </p:cBhvr>
                                    </p:animEffect>
                                  </p:childTnLst>
                                </p:cTn>
                              </p:par>
                              <p:par>
                                <p:cTn id="148" presetID="18" presetClass="entr" presetSubtype="12" fill="hold" grpId="0" nodeType="withEffect">
                                  <p:stCondLst>
                                    <p:cond delay="0"/>
                                  </p:stCondLst>
                                  <p:childTnLst>
                                    <p:set>
                                      <p:cBhvr>
                                        <p:cTn id="149" dur="1" fill="hold">
                                          <p:stCondLst>
                                            <p:cond delay="0"/>
                                          </p:stCondLst>
                                        </p:cTn>
                                        <p:tgtEl>
                                          <p:spTgt spid="11">
                                            <p:txEl>
                                              <p:pRg st="10" end="10"/>
                                            </p:txEl>
                                          </p:spTgt>
                                        </p:tgtEl>
                                        <p:attrNameLst>
                                          <p:attrName>style.visibility</p:attrName>
                                        </p:attrNameLst>
                                      </p:cBhvr>
                                      <p:to>
                                        <p:strVal val="visible"/>
                                      </p:to>
                                    </p:set>
                                    <p:animEffect transition="in" filter="strips(downLeft)">
                                      <p:cBhvr>
                                        <p:cTn id="150" dur="500"/>
                                        <p:tgtEl>
                                          <p:spTgt spid="11">
                                            <p:txEl>
                                              <p:pRg st="10" end="10"/>
                                            </p:txEl>
                                          </p:spTgt>
                                        </p:tgtEl>
                                      </p:cBhvr>
                                    </p:animEffect>
                                  </p:childTnLst>
                                </p:cTn>
                              </p:par>
                              <p:par>
                                <p:cTn id="151" presetID="18" presetClass="entr" presetSubtype="12" fill="hold" grpId="0" nodeType="withEffect">
                                  <p:stCondLst>
                                    <p:cond delay="0"/>
                                  </p:stCondLst>
                                  <p:childTnLst>
                                    <p:set>
                                      <p:cBhvr>
                                        <p:cTn id="152" dur="1" fill="hold">
                                          <p:stCondLst>
                                            <p:cond delay="0"/>
                                          </p:stCondLst>
                                        </p:cTn>
                                        <p:tgtEl>
                                          <p:spTgt spid="11">
                                            <p:txEl>
                                              <p:pRg st="11" end="11"/>
                                            </p:txEl>
                                          </p:spTgt>
                                        </p:tgtEl>
                                        <p:attrNameLst>
                                          <p:attrName>style.visibility</p:attrName>
                                        </p:attrNameLst>
                                      </p:cBhvr>
                                      <p:to>
                                        <p:strVal val="visible"/>
                                      </p:to>
                                    </p:set>
                                    <p:animEffect transition="in" filter="strips(downLeft)">
                                      <p:cBhvr>
                                        <p:cTn id="153" dur="500"/>
                                        <p:tgtEl>
                                          <p:spTgt spid="11">
                                            <p:txEl>
                                              <p:pRg st="11" end="11"/>
                                            </p:txEl>
                                          </p:spTgt>
                                        </p:tgtEl>
                                      </p:cBhvr>
                                    </p:animEffect>
                                  </p:childTnLst>
                                </p:cTn>
                              </p:par>
                              <p:par>
                                <p:cTn id="154" presetID="18" presetClass="entr" presetSubtype="12" fill="hold" grpId="0" nodeType="withEffect">
                                  <p:stCondLst>
                                    <p:cond delay="0"/>
                                  </p:stCondLst>
                                  <p:childTnLst>
                                    <p:set>
                                      <p:cBhvr>
                                        <p:cTn id="155" dur="1" fill="hold">
                                          <p:stCondLst>
                                            <p:cond delay="0"/>
                                          </p:stCondLst>
                                        </p:cTn>
                                        <p:tgtEl>
                                          <p:spTgt spid="11">
                                            <p:txEl>
                                              <p:pRg st="12" end="12"/>
                                            </p:txEl>
                                          </p:spTgt>
                                        </p:tgtEl>
                                        <p:attrNameLst>
                                          <p:attrName>style.visibility</p:attrName>
                                        </p:attrNameLst>
                                      </p:cBhvr>
                                      <p:to>
                                        <p:strVal val="visible"/>
                                      </p:to>
                                    </p:set>
                                    <p:animEffect transition="in" filter="strips(downLeft)">
                                      <p:cBhvr>
                                        <p:cTn id="156" dur="500"/>
                                        <p:tgtEl>
                                          <p:spTgt spid="1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1"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2960" y="551988"/>
            <a:ext cx="7520940" cy="548640"/>
          </a:xfrm>
        </p:spPr>
        <p:txBody>
          <a:bodyPr/>
          <a:lstStyle/>
          <a:p>
            <a:pPr algn="just"/>
            <a:r>
              <a:rPr lang="it-IT" sz="2200" dirty="0"/>
              <a:t>QUESTION N. </a:t>
            </a:r>
            <a:r>
              <a:rPr lang="it-IT" sz="2200" dirty="0" smtClean="0"/>
              <a:t>3: in </a:t>
            </a:r>
            <a:r>
              <a:rPr lang="it-IT" sz="2200" dirty="0" err="1" smtClean="0"/>
              <a:t>your</a:t>
            </a:r>
            <a:r>
              <a:rPr lang="it-IT" sz="2200" dirty="0" smtClean="0"/>
              <a:t> opinion, </a:t>
            </a:r>
            <a:r>
              <a:rPr lang="it-IT" sz="2200" dirty="0"/>
              <a:t>WHY DID PLUTARCH COMPARE Caesar with Alexander?</a:t>
            </a:r>
            <a:br>
              <a:rPr lang="it-IT" sz="2200" dirty="0"/>
            </a:br>
            <a:endParaRPr lang="it-IT" sz="2200" dirty="0"/>
          </a:p>
        </p:txBody>
      </p:sp>
      <p:sp>
        <p:nvSpPr>
          <p:cNvPr id="3" name="Segnaposto contenuto 2"/>
          <p:cNvSpPr>
            <a:spLocks noGrp="1"/>
          </p:cNvSpPr>
          <p:nvPr>
            <p:ph idx="1"/>
          </p:nvPr>
        </p:nvSpPr>
        <p:spPr/>
        <p:txBody>
          <a:bodyPr/>
          <a:lstStyle/>
          <a:p>
            <a:pPr marL="0" indent="0" algn="just">
              <a:spcBef>
                <a:spcPts val="0"/>
              </a:spcBef>
            </a:pPr>
            <a:r>
              <a:rPr lang="en-GB" b="0" dirty="0" smtClean="0"/>
              <a:t>In the diptych Alexander-Caesar, there is no final comparison between the two men: the so called </a:t>
            </a:r>
            <a:r>
              <a:rPr lang="en-GB" b="0" i="1" dirty="0" err="1" smtClean="0">
                <a:solidFill>
                  <a:srgbClr val="FF6600"/>
                </a:solidFill>
              </a:rPr>
              <a:t>synkrisis</a:t>
            </a:r>
            <a:r>
              <a:rPr lang="en-GB" b="0" dirty="0" smtClean="0"/>
              <a:t>, that we can read in the other </a:t>
            </a:r>
            <a:r>
              <a:rPr lang="en-GB" b="0" i="1" dirty="0" smtClean="0"/>
              <a:t>Parallel Lives, </a:t>
            </a:r>
            <a:r>
              <a:rPr lang="en-GB" b="0" dirty="0" smtClean="0"/>
              <a:t>in this case maybe is lost, maybe was never composed. But we can consider what Alexander and Caesar had in common…</a:t>
            </a:r>
          </a:p>
          <a:p>
            <a:pPr marL="0" indent="0" algn="just">
              <a:spcBef>
                <a:spcPts val="0"/>
              </a:spcBef>
            </a:pPr>
            <a:endParaRPr lang="en-GB" b="0" dirty="0"/>
          </a:p>
          <a:p>
            <a:pPr marL="0" indent="0" algn="ctr">
              <a:spcBef>
                <a:spcPts val="0"/>
              </a:spcBef>
            </a:pPr>
            <a:r>
              <a:rPr lang="en-GB" b="0" dirty="0" smtClean="0">
                <a:solidFill>
                  <a:schemeClr val="accent3">
                    <a:lumMod val="60000"/>
                    <a:lumOff val="40000"/>
                  </a:schemeClr>
                </a:solidFill>
              </a:rPr>
              <a:t>ambition			</a:t>
            </a:r>
          </a:p>
          <a:p>
            <a:pPr marL="0" indent="0" algn="ctr">
              <a:spcBef>
                <a:spcPts val="0"/>
              </a:spcBef>
            </a:pPr>
            <a:r>
              <a:rPr lang="en-GB" b="0" dirty="0" smtClean="0">
                <a:solidFill>
                  <a:schemeClr val="accent3">
                    <a:lumMod val="60000"/>
                    <a:lumOff val="40000"/>
                  </a:schemeClr>
                </a:solidFill>
              </a:rPr>
              <a:t>military skills		</a:t>
            </a:r>
          </a:p>
          <a:p>
            <a:pPr marL="0" indent="0" algn="ctr">
              <a:spcBef>
                <a:spcPts val="0"/>
              </a:spcBef>
            </a:pPr>
            <a:r>
              <a:rPr lang="en-GB" b="0" dirty="0" smtClean="0">
                <a:solidFill>
                  <a:schemeClr val="accent3">
                    <a:lumMod val="60000"/>
                    <a:lumOff val="40000"/>
                  </a:schemeClr>
                </a:solidFill>
              </a:rPr>
              <a:t>speaking skill</a:t>
            </a:r>
          </a:p>
          <a:p>
            <a:pPr marL="0" indent="0" algn="ctr">
              <a:spcBef>
                <a:spcPts val="0"/>
              </a:spcBef>
            </a:pPr>
            <a:r>
              <a:rPr lang="en-GB" b="0" dirty="0" smtClean="0">
                <a:solidFill>
                  <a:schemeClr val="accent3">
                    <a:lumMod val="60000"/>
                    <a:lumOff val="40000"/>
                  </a:schemeClr>
                </a:solidFill>
              </a:rPr>
              <a:t>desire for conquest</a:t>
            </a:r>
          </a:p>
          <a:p>
            <a:pPr marL="0" indent="0" algn="ctr">
              <a:spcBef>
                <a:spcPts val="0"/>
              </a:spcBef>
            </a:pPr>
            <a:r>
              <a:rPr lang="en-GB" b="0" dirty="0" smtClean="0">
                <a:solidFill>
                  <a:schemeClr val="accent3">
                    <a:lumMod val="60000"/>
                    <a:lumOff val="40000"/>
                  </a:schemeClr>
                </a:solidFill>
              </a:rPr>
              <a:t>big values and big vices </a:t>
            </a:r>
          </a:p>
          <a:p>
            <a:pPr marL="0" indent="0" algn="ctr">
              <a:spcBef>
                <a:spcPts val="0"/>
              </a:spcBef>
            </a:pPr>
            <a:r>
              <a:rPr lang="en-GB" b="0" dirty="0" smtClean="0">
                <a:solidFill>
                  <a:schemeClr val="accent3">
                    <a:lumMod val="60000"/>
                    <a:lumOff val="40000"/>
                  </a:schemeClr>
                </a:solidFill>
              </a:rPr>
              <a:t>and so on…</a:t>
            </a:r>
          </a:p>
          <a:p>
            <a:pPr marL="0" indent="0" algn="just">
              <a:spcBef>
                <a:spcPts val="0"/>
              </a:spcBef>
            </a:pPr>
            <a:endParaRPr lang="en-GB" dirty="0" smtClean="0"/>
          </a:p>
        </p:txBody>
      </p:sp>
      <p:pic>
        <p:nvPicPr>
          <p:cNvPr id="4" name="Immagine 3" descr="1-alessandro magno.jp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15942" y="2336707"/>
            <a:ext cx="2422926" cy="1676665"/>
          </a:xfrm>
          <a:prstGeom prst="rect">
            <a:avLst/>
          </a:prstGeom>
        </p:spPr>
      </p:pic>
      <p:pic>
        <p:nvPicPr>
          <p:cNvPr id="5" name="Immagine 4" descr="GiulioCesare.jpg"/>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5989409" y="2112384"/>
            <a:ext cx="1621507" cy="2125313"/>
          </a:xfrm>
          <a:prstGeom prst="rect">
            <a:avLst/>
          </a:prstGeom>
        </p:spPr>
      </p:pic>
    </p:spTree>
    <p:extLst>
      <p:ext uri="{BB962C8B-B14F-4D97-AF65-F5344CB8AC3E}">
        <p14:creationId xmlns:p14="http://schemas.microsoft.com/office/powerpoint/2010/main" xmlns="" val="286316842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74865" y="176214"/>
            <a:ext cx="8625074" cy="548640"/>
          </a:xfrm>
        </p:spPr>
        <p:txBody>
          <a:bodyPr/>
          <a:lstStyle/>
          <a:p>
            <a:pPr algn="ctr"/>
            <a:r>
              <a:rPr lang="it-IT" sz="2200" dirty="0" smtClean="0"/>
              <a:t>QUESTION N. 4: WHAT DO WE KNOW ABOUT CAESAR’S LAST DAY?</a:t>
            </a:r>
            <a:endParaRPr lang="it-IT" sz="2200" dirty="0"/>
          </a:p>
        </p:txBody>
      </p:sp>
      <p:sp>
        <p:nvSpPr>
          <p:cNvPr id="8" name="Titolo 1"/>
          <p:cNvSpPr txBox="1">
            <a:spLocks/>
          </p:cNvSpPr>
          <p:nvPr/>
        </p:nvSpPr>
        <p:spPr>
          <a:xfrm>
            <a:off x="749519" y="1356015"/>
            <a:ext cx="3971327" cy="3497118"/>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just"/>
            <a:endParaRPr lang="it-IT" sz="2400" dirty="0"/>
          </a:p>
        </p:txBody>
      </p:sp>
      <p:sp>
        <p:nvSpPr>
          <p:cNvPr id="10" name="CasellaDiTesto 9"/>
          <p:cNvSpPr txBox="1"/>
          <p:nvPr/>
        </p:nvSpPr>
        <p:spPr>
          <a:xfrm>
            <a:off x="151650" y="634487"/>
            <a:ext cx="8843070" cy="4770536"/>
          </a:xfrm>
          <a:prstGeom prst="rect">
            <a:avLst/>
          </a:prstGeom>
          <a:noFill/>
        </p:spPr>
        <p:txBody>
          <a:bodyPr wrap="square" rtlCol="0">
            <a:spAutoFit/>
          </a:bodyPr>
          <a:lstStyle/>
          <a:p>
            <a:pPr algn="ctr"/>
            <a:r>
              <a:rPr lang="it-IT" b="1" dirty="0" err="1" smtClean="0">
                <a:solidFill>
                  <a:srgbClr val="FF6600"/>
                </a:solidFill>
              </a:rPr>
              <a:t>Let’s</a:t>
            </a:r>
            <a:r>
              <a:rPr lang="it-IT" b="1" dirty="0" smtClean="0">
                <a:solidFill>
                  <a:srgbClr val="FF6600"/>
                </a:solidFill>
              </a:rPr>
              <a:t> </a:t>
            </a:r>
            <a:r>
              <a:rPr lang="it-IT" b="1" dirty="0" err="1" smtClean="0">
                <a:solidFill>
                  <a:srgbClr val="FF6600"/>
                </a:solidFill>
              </a:rPr>
              <a:t>read</a:t>
            </a:r>
            <a:r>
              <a:rPr lang="it-IT" b="1" dirty="0" smtClean="0">
                <a:solidFill>
                  <a:srgbClr val="FF6600"/>
                </a:solidFill>
              </a:rPr>
              <a:t> </a:t>
            </a:r>
            <a:r>
              <a:rPr lang="it-IT" b="1" dirty="0" err="1" smtClean="0">
                <a:solidFill>
                  <a:srgbClr val="FF6600"/>
                </a:solidFill>
              </a:rPr>
              <a:t>Plutarch</a:t>
            </a:r>
            <a:r>
              <a:rPr lang="it-IT" b="1" dirty="0" smtClean="0">
                <a:solidFill>
                  <a:srgbClr val="FF6600"/>
                </a:solidFill>
              </a:rPr>
              <a:t>, </a:t>
            </a:r>
            <a:r>
              <a:rPr lang="it-IT" b="1" i="1" dirty="0" smtClean="0">
                <a:solidFill>
                  <a:srgbClr val="FF6600"/>
                </a:solidFill>
              </a:rPr>
              <a:t>Caesar</a:t>
            </a:r>
            <a:r>
              <a:rPr lang="it-IT" b="1" dirty="0" smtClean="0">
                <a:solidFill>
                  <a:srgbClr val="FF6600"/>
                </a:solidFill>
              </a:rPr>
              <a:t> 63: </a:t>
            </a:r>
            <a:r>
              <a:rPr lang="it-IT" b="1" dirty="0" err="1" smtClean="0">
                <a:solidFill>
                  <a:srgbClr val="FF6600"/>
                </a:solidFill>
              </a:rPr>
              <a:t>this</a:t>
            </a:r>
            <a:r>
              <a:rPr lang="it-IT" b="1" dirty="0" smtClean="0">
                <a:solidFill>
                  <a:srgbClr val="FF6600"/>
                </a:solidFill>
              </a:rPr>
              <a:t> </a:t>
            </a:r>
            <a:r>
              <a:rPr lang="it-IT" b="1" dirty="0" err="1" smtClean="0">
                <a:solidFill>
                  <a:srgbClr val="FF6600"/>
                </a:solidFill>
              </a:rPr>
              <a:t>is</a:t>
            </a:r>
            <a:r>
              <a:rPr lang="it-IT" b="1" dirty="0" smtClean="0">
                <a:solidFill>
                  <a:srgbClr val="FF6600"/>
                </a:solidFill>
              </a:rPr>
              <a:t> the </a:t>
            </a:r>
            <a:r>
              <a:rPr lang="it-IT" b="1" dirty="0" err="1" smtClean="0">
                <a:solidFill>
                  <a:srgbClr val="FF6600"/>
                </a:solidFill>
              </a:rPr>
              <a:t>Italian</a:t>
            </a:r>
            <a:r>
              <a:rPr lang="it-IT" b="1" dirty="0" smtClean="0">
                <a:solidFill>
                  <a:srgbClr val="FF6600"/>
                </a:solidFill>
              </a:rPr>
              <a:t> </a:t>
            </a:r>
            <a:r>
              <a:rPr lang="it-IT" b="1" dirty="0" err="1" smtClean="0">
                <a:solidFill>
                  <a:srgbClr val="FF6600"/>
                </a:solidFill>
              </a:rPr>
              <a:t>translation</a:t>
            </a:r>
            <a:r>
              <a:rPr lang="it-IT" b="1" dirty="0" smtClean="0">
                <a:solidFill>
                  <a:srgbClr val="FF6600"/>
                </a:solidFill>
              </a:rPr>
              <a:t> from </a:t>
            </a:r>
            <a:r>
              <a:rPr lang="it-IT" b="1" dirty="0" err="1" smtClean="0">
                <a:solidFill>
                  <a:srgbClr val="FF6600"/>
                </a:solidFill>
              </a:rPr>
              <a:t>Greek</a:t>
            </a:r>
            <a:endParaRPr lang="it-IT" b="1" dirty="0" smtClean="0">
              <a:solidFill>
                <a:srgbClr val="FF6600"/>
              </a:solidFill>
            </a:endParaRPr>
          </a:p>
          <a:p>
            <a:pPr algn="ctr"/>
            <a:endParaRPr lang="it-IT" sz="1600" dirty="0" smtClean="0">
              <a:solidFill>
                <a:srgbClr val="5ACEF9"/>
              </a:solidFill>
            </a:endParaRPr>
          </a:p>
          <a:p>
            <a:pPr algn="just"/>
            <a:r>
              <a:rPr lang="it-IT" sz="1400" dirty="0"/>
              <a:t>Un’altra storia che si può sentire raccontare da molta gente, è questa. Un indovino gli aveva predetto qualche tempo prima di stare in guardia, perché un grave pericolo lo minacciava nel giorno del mese di m</a:t>
            </a:r>
            <a:r>
              <a:rPr lang="it-IT" sz="1400" dirty="0" smtClean="0"/>
              <a:t>arzo </a:t>
            </a:r>
            <a:r>
              <a:rPr lang="it-IT" sz="1400" dirty="0"/>
              <a:t>che i Romani chiamano Idi. Le Idi </a:t>
            </a:r>
            <a:r>
              <a:rPr lang="it-IT" sz="1400" dirty="0" smtClean="0"/>
              <a:t>arrivarono </a:t>
            </a:r>
            <a:r>
              <a:rPr lang="it-IT" sz="1400" dirty="0"/>
              <a:t>e Cesare, mente usciva di casa per recarsi al senato, salutò l’indovino e gli disse ridendo: </a:t>
            </a:r>
            <a:r>
              <a:rPr lang="it-IT" sz="1400" dirty="0" smtClean="0"/>
              <a:t>“Ebbene</a:t>
            </a:r>
            <a:r>
              <a:rPr lang="it-IT" sz="1400" dirty="0"/>
              <a:t>? Le </a:t>
            </a:r>
            <a:r>
              <a:rPr lang="it-IT" sz="1400" b="1" dirty="0">
                <a:solidFill>
                  <a:schemeClr val="accent3">
                    <a:lumMod val="60000"/>
                    <a:lumOff val="40000"/>
                  </a:schemeClr>
                </a:solidFill>
              </a:rPr>
              <a:t>Idi di Marzo </a:t>
            </a:r>
            <a:r>
              <a:rPr lang="it-IT" sz="1400" dirty="0"/>
              <a:t>sono arrivate”; l’indovino gli rispose tranquillamente: “Sì, son arrivate ma non sono ancora trascorse”. Il giorno innanzi Cesare pranzava in casa di Marco </a:t>
            </a:r>
            <a:r>
              <a:rPr lang="it-IT" sz="1400" dirty="0" smtClean="0"/>
              <a:t>Lepido: mentre, </a:t>
            </a:r>
            <a:r>
              <a:rPr lang="it-IT" sz="1400" dirty="0"/>
              <a:t>come era solito </a:t>
            </a:r>
            <a:r>
              <a:rPr lang="it-IT" sz="1400" dirty="0" smtClean="0"/>
              <a:t>fare, </a:t>
            </a:r>
            <a:r>
              <a:rPr lang="it-IT" sz="1400" dirty="0"/>
              <a:t>firmava alcune lettere stando sdraiato a tavola, gli altri convitati iniziarono a discutere tra loro su quale fosse la morte preferibile. Prima che chiunque altro avesse avuto il tempo di esprimere la propria opinione, Cesare gridò ad alta voce: “La morte non si attende</a:t>
            </a:r>
            <a:r>
              <a:rPr lang="it-IT" sz="1400" dirty="0" smtClean="0"/>
              <a:t>”. </a:t>
            </a:r>
            <a:r>
              <a:rPr lang="it-IT" sz="1400" dirty="0"/>
              <a:t>Poco più tardi era coricato, come al solito, insieme alla </a:t>
            </a:r>
            <a:r>
              <a:rPr lang="it-IT" sz="1400" dirty="0" smtClean="0"/>
              <a:t>moglie, </a:t>
            </a:r>
            <a:r>
              <a:rPr lang="it-IT" sz="1400" dirty="0"/>
              <a:t>quando ad un tratto le porte e le finestre della stanza si spalancarono da sole. Svegliato di soprassalto dal rumore e dalla luce della luna che entrava nella stanza, Cesare vide che </a:t>
            </a:r>
            <a:r>
              <a:rPr lang="it-IT" sz="1400" b="1" dirty="0">
                <a:solidFill>
                  <a:srgbClr val="5ACEF9"/>
                </a:solidFill>
              </a:rPr>
              <a:t>Calpurnia</a:t>
            </a:r>
            <a:r>
              <a:rPr lang="it-IT" sz="1400" dirty="0"/>
              <a:t> dormiva </a:t>
            </a:r>
            <a:r>
              <a:rPr lang="it-IT" sz="1400" dirty="0" smtClean="0"/>
              <a:t>profondamente; </a:t>
            </a:r>
            <a:r>
              <a:rPr lang="it-IT" sz="1400" dirty="0"/>
              <a:t>ma nel sonno si lasciava sfuggire frasi e lamenti inarticolati che non riusciva a comprendere. Sognava, in realtà, che il marito era stato assassinato e piangeva, reggendolo sulle braccia. Come si fece </a:t>
            </a:r>
            <a:r>
              <a:rPr lang="it-IT" sz="1400" dirty="0" smtClean="0"/>
              <a:t>giorno, </a:t>
            </a:r>
            <a:r>
              <a:rPr lang="it-IT" sz="1400" b="1" dirty="0">
                <a:solidFill>
                  <a:srgbClr val="5ACEF9"/>
                </a:solidFill>
              </a:rPr>
              <a:t>pregò Cesare di non uscire </a:t>
            </a:r>
            <a:r>
              <a:rPr lang="it-IT" sz="1400" dirty="0"/>
              <a:t>e di rinviare la seduta del Senato. Se non attribuiva la minima importanza ai suoi sogni, gli disse, avrebbe potuto scrutare il futuro attraverso gli indovini, soprattutto servendosi delle vittime dei sacrifici. Pare che Cesare ebbe anche lui qualche sospetto e timore. Prima d’allora non aveva mai notato in </a:t>
            </a:r>
            <a:r>
              <a:rPr lang="it-IT" sz="1400" dirty="0" smtClean="0"/>
              <a:t>Calpurnia </a:t>
            </a:r>
            <a:r>
              <a:rPr lang="it-IT" sz="1400" dirty="0"/>
              <a:t>nessuna di quelle superstizioni di cui sono affette comunemente le donne. In quel momento, invece, la vedeva proprio angosciata. Per di più gli indovini, dopo aver eseguito i sacrifici, gli riferirono di aver ottenuto dei segni sfavorevoli. Risolse così di mandare Antonio in Senato ad aggiornare la seduta.</a:t>
            </a:r>
          </a:p>
          <a:p>
            <a:endParaRPr lang="it-IT" dirty="0" smtClean="0">
              <a:solidFill>
                <a:srgbClr val="5ACEF9"/>
              </a:solidFill>
            </a:endParaRPr>
          </a:p>
        </p:txBody>
      </p:sp>
    </p:spTree>
    <p:extLst>
      <p:ext uri="{BB962C8B-B14F-4D97-AF65-F5344CB8AC3E}">
        <p14:creationId xmlns:p14="http://schemas.microsoft.com/office/powerpoint/2010/main" xmlns="" val="433042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randombar(horizont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nodeType="clickEffect">
                                  <p:stCondLst>
                                    <p:cond delay="0"/>
                                  </p:stCondLst>
                                  <p:childTnLst>
                                    <p:set>
                                      <p:cBhvr>
                                        <p:cTn id="17" dur="1" fill="hold">
                                          <p:stCondLst>
                                            <p:cond delay="0"/>
                                          </p:stCondLst>
                                        </p:cTn>
                                        <p:tgtEl>
                                          <p:spTgt spid="10">
                                            <p:txEl>
                                              <p:pRg st="0" end="0"/>
                                            </p:txEl>
                                          </p:spTgt>
                                        </p:tgtEl>
                                        <p:attrNameLst>
                                          <p:attrName>style.visibility</p:attrName>
                                        </p:attrNameLst>
                                      </p:cBhvr>
                                      <p:to>
                                        <p:strVal val="visible"/>
                                      </p:to>
                                    </p:set>
                                    <p:anim calcmode="lin" valueType="num">
                                      <p:cBhvr additive="base">
                                        <p:cTn id="18" dur="500"/>
                                        <p:tgtEl>
                                          <p:spTgt spid="10">
                                            <p:txEl>
                                              <p:pRg st="0" end="0"/>
                                            </p:txEl>
                                          </p:spTgt>
                                        </p:tgtEl>
                                        <p:attrNameLst>
                                          <p:attrName>ppt_y</p:attrName>
                                        </p:attrNameLst>
                                      </p:cBhvr>
                                      <p:tavLst>
                                        <p:tav tm="0">
                                          <p:val>
                                            <p:strVal val="#ppt_y+#ppt_h*1.125000"/>
                                          </p:val>
                                        </p:tav>
                                        <p:tav tm="100000">
                                          <p:val>
                                            <p:strVal val="#ppt_y"/>
                                          </p:val>
                                        </p:tav>
                                      </p:tavLst>
                                    </p:anim>
                                    <p:animEffect transition="in" filter="wipe(up)">
                                      <p:cBhvr>
                                        <p:cTn id="19" dur="500"/>
                                        <p:tgtEl>
                                          <p:spTgt spid="1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12" fill="hold" nodeType="clickEffect">
                                  <p:stCondLst>
                                    <p:cond delay="0"/>
                                  </p:stCondLst>
                                  <p:childTnLst>
                                    <p:set>
                                      <p:cBhvr>
                                        <p:cTn id="23" dur="1" fill="hold">
                                          <p:stCondLst>
                                            <p:cond delay="0"/>
                                          </p:stCondLst>
                                        </p:cTn>
                                        <p:tgtEl>
                                          <p:spTgt spid="10">
                                            <p:txEl>
                                              <p:pRg st="2" end="2"/>
                                            </p:txEl>
                                          </p:spTgt>
                                        </p:tgtEl>
                                        <p:attrNameLst>
                                          <p:attrName>style.visibility</p:attrName>
                                        </p:attrNameLst>
                                      </p:cBhvr>
                                      <p:to>
                                        <p:strVal val="visible"/>
                                      </p:to>
                                    </p:set>
                                    <p:animEffect transition="in" filter="strips(downLeft)">
                                      <p:cBhvr>
                                        <p:cTn id="24"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74865" y="176214"/>
            <a:ext cx="8625074" cy="548640"/>
          </a:xfrm>
        </p:spPr>
        <p:txBody>
          <a:bodyPr/>
          <a:lstStyle/>
          <a:p>
            <a:pPr algn="ctr"/>
            <a:r>
              <a:rPr lang="it-IT" sz="2200" dirty="0" smtClean="0"/>
              <a:t>QUESTION N. 5: DO YOU REMEMBER MANFREDI “IDI DI MARZO”?</a:t>
            </a:r>
            <a:endParaRPr lang="it-IT" sz="2200" dirty="0"/>
          </a:p>
        </p:txBody>
      </p:sp>
      <p:sp>
        <p:nvSpPr>
          <p:cNvPr id="8" name="Titolo 1"/>
          <p:cNvSpPr txBox="1">
            <a:spLocks/>
          </p:cNvSpPr>
          <p:nvPr/>
        </p:nvSpPr>
        <p:spPr>
          <a:xfrm>
            <a:off x="749519" y="1356015"/>
            <a:ext cx="3971327" cy="3497118"/>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just"/>
            <a:endParaRPr lang="it-IT" sz="2400" dirty="0"/>
          </a:p>
        </p:txBody>
      </p:sp>
      <p:sp>
        <p:nvSpPr>
          <p:cNvPr id="10" name="CasellaDiTesto 9"/>
          <p:cNvSpPr txBox="1"/>
          <p:nvPr/>
        </p:nvSpPr>
        <p:spPr>
          <a:xfrm>
            <a:off x="151650" y="724854"/>
            <a:ext cx="8843070" cy="5201423"/>
          </a:xfrm>
          <a:prstGeom prst="rect">
            <a:avLst/>
          </a:prstGeom>
          <a:noFill/>
        </p:spPr>
        <p:txBody>
          <a:bodyPr wrap="square" rtlCol="0">
            <a:spAutoFit/>
          </a:bodyPr>
          <a:lstStyle/>
          <a:p>
            <a:r>
              <a:rPr lang="it-IT" sz="1600" dirty="0" err="1">
                <a:solidFill>
                  <a:srgbClr val="5ACEF9"/>
                </a:solidFill>
              </a:rPr>
              <a:t>This</a:t>
            </a:r>
            <a:r>
              <a:rPr lang="it-IT" sz="1600" dirty="0">
                <a:solidFill>
                  <a:srgbClr val="5ACEF9"/>
                </a:solidFill>
              </a:rPr>
              <a:t> </a:t>
            </a:r>
            <a:r>
              <a:rPr lang="it-IT" sz="1600" dirty="0" err="1">
                <a:solidFill>
                  <a:srgbClr val="5ACEF9"/>
                </a:solidFill>
              </a:rPr>
              <a:t>is</a:t>
            </a:r>
            <a:r>
              <a:rPr lang="it-IT" sz="1600" dirty="0">
                <a:solidFill>
                  <a:srgbClr val="5ACEF9"/>
                </a:solidFill>
              </a:rPr>
              <a:t> a part of the </a:t>
            </a:r>
            <a:r>
              <a:rPr lang="it-IT" sz="1600" dirty="0" err="1">
                <a:solidFill>
                  <a:srgbClr val="5ACEF9"/>
                </a:solidFill>
              </a:rPr>
              <a:t>novel</a:t>
            </a:r>
            <a:r>
              <a:rPr lang="it-IT" sz="1600" dirty="0">
                <a:solidFill>
                  <a:srgbClr val="5ACEF9"/>
                </a:solidFill>
              </a:rPr>
              <a:t> by Manfredi </a:t>
            </a:r>
            <a:r>
              <a:rPr lang="it-IT" sz="1600" dirty="0" err="1">
                <a:solidFill>
                  <a:srgbClr val="5ACEF9"/>
                </a:solidFill>
              </a:rPr>
              <a:t>you</a:t>
            </a:r>
            <a:r>
              <a:rPr lang="it-IT" sz="1600" dirty="0">
                <a:solidFill>
                  <a:srgbClr val="5ACEF9"/>
                </a:solidFill>
              </a:rPr>
              <a:t> </a:t>
            </a:r>
            <a:r>
              <a:rPr lang="it-IT" sz="1600" dirty="0" err="1">
                <a:solidFill>
                  <a:srgbClr val="5ACEF9"/>
                </a:solidFill>
              </a:rPr>
              <a:t>read</a:t>
            </a:r>
            <a:r>
              <a:rPr lang="it-IT" sz="1600" dirty="0">
                <a:solidFill>
                  <a:srgbClr val="5ACEF9"/>
                </a:solidFill>
              </a:rPr>
              <a:t> last </a:t>
            </a:r>
            <a:r>
              <a:rPr lang="it-IT" sz="1600" dirty="0" err="1">
                <a:solidFill>
                  <a:srgbClr val="5ACEF9"/>
                </a:solidFill>
              </a:rPr>
              <a:t>summer</a:t>
            </a:r>
            <a:r>
              <a:rPr lang="it-IT" sz="1600" dirty="0" smtClean="0">
                <a:solidFill>
                  <a:srgbClr val="5ACEF9"/>
                </a:solidFill>
              </a:rPr>
              <a:t>. </a:t>
            </a:r>
            <a:r>
              <a:rPr lang="it-IT" sz="1600" dirty="0" err="1" smtClean="0">
                <a:solidFill>
                  <a:srgbClr val="5ACEF9"/>
                </a:solidFill>
              </a:rPr>
              <a:t>Isn’t</a:t>
            </a:r>
            <a:r>
              <a:rPr lang="it-IT" sz="1600" dirty="0" smtClean="0">
                <a:solidFill>
                  <a:srgbClr val="5ACEF9"/>
                </a:solidFill>
              </a:rPr>
              <a:t> </a:t>
            </a:r>
            <a:r>
              <a:rPr lang="it-IT" sz="1600" dirty="0" err="1" smtClean="0">
                <a:solidFill>
                  <a:srgbClr val="5ACEF9"/>
                </a:solidFill>
              </a:rPr>
              <a:t>it</a:t>
            </a:r>
            <a:r>
              <a:rPr lang="it-IT" sz="1600" dirty="0" smtClean="0">
                <a:solidFill>
                  <a:srgbClr val="5ACEF9"/>
                </a:solidFill>
              </a:rPr>
              <a:t>? </a:t>
            </a:r>
            <a:r>
              <a:rPr lang="it-IT" sz="1600" b="1" dirty="0" err="1" smtClean="0">
                <a:solidFill>
                  <a:srgbClr val="5ACEF9"/>
                </a:solidFill>
              </a:rPr>
              <a:t>Plutarch</a:t>
            </a:r>
            <a:r>
              <a:rPr lang="it-IT" sz="1600" dirty="0" smtClean="0">
                <a:solidFill>
                  <a:srgbClr val="5ACEF9"/>
                </a:solidFill>
              </a:rPr>
              <a:t> </a:t>
            </a:r>
            <a:r>
              <a:rPr lang="it-IT" sz="1600" dirty="0" err="1" smtClean="0">
                <a:solidFill>
                  <a:srgbClr val="5ACEF9"/>
                </a:solidFill>
              </a:rPr>
              <a:t>was</a:t>
            </a:r>
            <a:r>
              <a:rPr lang="it-IT" sz="1600" dirty="0" smtClean="0">
                <a:solidFill>
                  <a:srgbClr val="5ACEF9"/>
                </a:solidFill>
              </a:rPr>
              <a:t> with no </a:t>
            </a:r>
            <a:r>
              <a:rPr lang="it-IT" sz="1600" dirty="0" err="1" smtClean="0">
                <a:solidFill>
                  <a:srgbClr val="5ACEF9"/>
                </a:solidFill>
              </a:rPr>
              <a:t>doubt</a:t>
            </a:r>
            <a:r>
              <a:rPr lang="it-IT" sz="1600" dirty="0" smtClean="0">
                <a:solidFill>
                  <a:srgbClr val="5ACEF9"/>
                </a:solidFill>
              </a:rPr>
              <a:t> </a:t>
            </a:r>
            <a:r>
              <a:rPr lang="it-IT" sz="1600" dirty="0" err="1" smtClean="0">
                <a:solidFill>
                  <a:srgbClr val="5ACEF9"/>
                </a:solidFill>
              </a:rPr>
              <a:t>one</a:t>
            </a:r>
            <a:r>
              <a:rPr lang="it-IT" sz="1600" dirty="0" smtClean="0">
                <a:solidFill>
                  <a:srgbClr val="5ACEF9"/>
                </a:solidFill>
              </a:rPr>
              <a:t> of the </a:t>
            </a:r>
            <a:r>
              <a:rPr lang="it-IT" sz="1600" dirty="0" err="1" smtClean="0">
                <a:solidFill>
                  <a:srgbClr val="5ACEF9"/>
                </a:solidFill>
              </a:rPr>
              <a:t>most</a:t>
            </a:r>
            <a:r>
              <a:rPr lang="it-IT" sz="1600" dirty="0" smtClean="0">
                <a:solidFill>
                  <a:srgbClr val="5ACEF9"/>
                </a:solidFill>
              </a:rPr>
              <a:t> </a:t>
            </a:r>
            <a:r>
              <a:rPr lang="it-IT" sz="1600" dirty="0" err="1" smtClean="0">
                <a:solidFill>
                  <a:srgbClr val="5ACEF9"/>
                </a:solidFill>
              </a:rPr>
              <a:t>important</a:t>
            </a:r>
            <a:r>
              <a:rPr lang="it-IT" sz="1600" dirty="0" smtClean="0">
                <a:solidFill>
                  <a:srgbClr val="5ACEF9"/>
                </a:solidFill>
              </a:rPr>
              <a:t> </a:t>
            </a:r>
            <a:r>
              <a:rPr lang="it-IT" sz="1600" dirty="0" err="1" smtClean="0">
                <a:solidFill>
                  <a:srgbClr val="5ACEF9"/>
                </a:solidFill>
              </a:rPr>
              <a:t>sources</a:t>
            </a:r>
            <a:r>
              <a:rPr lang="it-IT" sz="1600" dirty="0" smtClean="0">
                <a:solidFill>
                  <a:srgbClr val="5ACEF9"/>
                </a:solidFill>
              </a:rPr>
              <a:t> Manfredi </a:t>
            </a:r>
            <a:r>
              <a:rPr lang="it-IT" sz="1600" dirty="0" err="1" smtClean="0">
                <a:solidFill>
                  <a:srgbClr val="5ACEF9"/>
                </a:solidFill>
              </a:rPr>
              <a:t>employed</a:t>
            </a:r>
            <a:r>
              <a:rPr lang="it-IT" sz="1600" dirty="0" smtClean="0">
                <a:solidFill>
                  <a:srgbClr val="5ACEF9"/>
                </a:solidFill>
              </a:rPr>
              <a:t> for </a:t>
            </a:r>
            <a:r>
              <a:rPr lang="it-IT" sz="1600" dirty="0" err="1" smtClean="0">
                <a:solidFill>
                  <a:srgbClr val="5ACEF9"/>
                </a:solidFill>
              </a:rPr>
              <a:t>his</a:t>
            </a:r>
            <a:r>
              <a:rPr lang="it-IT" sz="1600" dirty="0" smtClean="0">
                <a:solidFill>
                  <a:srgbClr val="5ACEF9"/>
                </a:solidFill>
              </a:rPr>
              <a:t> </a:t>
            </a:r>
            <a:r>
              <a:rPr lang="it-IT" sz="1600" dirty="0" err="1" smtClean="0">
                <a:solidFill>
                  <a:srgbClr val="5ACEF9"/>
                </a:solidFill>
              </a:rPr>
              <a:t>character</a:t>
            </a:r>
            <a:r>
              <a:rPr lang="it-IT" sz="1600" dirty="0" smtClean="0">
                <a:solidFill>
                  <a:srgbClr val="5ACEF9"/>
                </a:solidFill>
              </a:rPr>
              <a:t>.</a:t>
            </a:r>
          </a:p>
          <a:p>
            <a:endParaRPr lang="it-IT" sz="1200" dirty="0"/>
          </a:p>
          <a:p>
            <a:pPr algn="just"/>
            <a:r>
              <a:rPr lang="it-IT" sz="1200" dirty="0"/>
              <a:t>Scosse il capo come per scacciare la visione e in </a:t>
            </a:r>
            <a:r>
              <a:rPr lang="it-IT" sz="1200" dirty="0" smtClean="0"/>
              <a:t>quell’attimo udì </a:t>
            </a:r>
            <a:r>
              <a:rPr lang="it-IT" sz="1200" dirty="0"/>
              <a:t>la voce di Calpurnia pronunciare con angoscia poche </a:t>
            </a:r>
            <a:r>
              <a:rPr lang="it-IT" sz="1200" dirty="0" smtClean="0"/>
              <a:t>parole: “Le </a:t>
            </a:r>
            <a:r>
              <a:rPr lang="it-IT" sz="1200" dirty="0"/>
              <a:t>Idi di marzo sono </a:t>
            </a:r>
            <a:r>
              <a:rPr lang="it-IT" sz="1200" dirty="0" smtClean="0"/>
              <a:t>oggi”. Cesare </a:t>
            </a:r>
            <a:r>
              <a:rPr lang="it-IT" sz="1200" dirty="0"/>
              <a:t>aveva capito. Rispose con voce atona: </a:t>
            </a:r>
            <a:r>
              <a:rPr lang="it-IT" sz="1200" dirty="0" smtClean="0"/>
              <a:t>“Infatti”. Nessuno </a:t>
            </a:r>
            <a:r>
              <a:rPr lang="it-IT" sz="1200" dirty="0"/>
              <a:t>dei due </a:t>
            </a:r>
            <a:r>
              <a:rPr lang="it-IT" sz="1200" dirty="0" smtClean="0"/>
              <a:t>parlò più. </a:t>
            </a:r>
            <a:r>
              <a:rPr lang="it-IT" sz="1200" dirty="0"/>
              <a:t>Si udiva solo il gorgoglio </a:t>
            </a:r>
            <a:r>
              <a:rPr lang="it-IT" sz="1200" dirty="0" smtClean="0"/>
              <a:t>dell’acqua </a:t>
            </a:r>
            <a:r>
              <a:rPr lang="it-IT" sz="1200" dirty="0"/>
              <a:t>che scorreva da una bocca marmorea di satiro dentro la </a:t>
            </a:r>
            <a:r>
              <a:rPr lang="it-IT" sz="1200" dirty="0" smtClean="0"/>
              <a:t>vasca. Calpurnia </a:t>
            </a:r>
            <a:r>
              <a:rPr lang="it-IT" sz="1200" dirty="0"/>
              <a:t>ruppe il silenzio insopportabile: </a:t>
            </a:r>
            <a:r>
              <a:rPr lang="it-IT" sz="1200" dirty="0" smtClean="0"/>
              <a:t>“I </a:t>
            </a:r>
            <a:r>
              <a:rPr lang="it-IT" sz="1200" dirty="0"/>
              <a:t>veggenti e gli oracoli sono ambigui per loro natura, </a:t>
            </a:r>
            <a:r>
              <a:rPr lang="it-IT" sz="1200" dirty="0" smtClean="0"/>
              <a:t>così </a:t>
            </a:r>
            <a:r>
              <a:rPr lang="it-IT" sz="1200" dirty="0"/>
              <a:t>qualunque cosa accada possono sempre dire di averla </a:t>
            </a:r>
            <a:r>
              <a:rPr lang="it-IT" sz="1200" dirty="0" smtClean="0"/>
              <a:t>prevista”. “È vero, rispose </a:t>
            </a:r>
            <a:r>
              <a:rPr lang="it-IT" sz="1200" dirty="0"/>
              <a:t>Cesare, </a:t>
            </a:r>
            <a:r>
              <a:rPr lang="it-IT" sz="1200" dirty="0" smtClean="0"/>
              <a:t>ma perché </a:t>
            </a:r>
            <a:r>
              <a:rPr lang="it-IT" sz="1200" dirty="0"/>
              <a:t>le Idi di marzo</a:t>
            </a:r>
            <a:r>
              <a:rPr lang="it-IT" sz="1200" dirty="0" smtClean="0"/>
              <a:t>?” “Perché no?” replicò Calpurnia. “Avrebbe </a:t>
            </a:r>
            <a:r>
              <a:rPr lang="it-IT" sz="1200" dirty="0"/>
              <a:t>potuto dire qualunque data</a:t>
            </a:r>
            <a:r>
              <a:rPr lang="it-IT" sz="1200" dirty="0" smtClean="0"/>
              <a:t>.” </a:t>
            </a:r>
            <a:r>
              <a:rPr lang="it-IT" sz="1200" dirty="0"/>
              <a:t>Ma la sua voce tradiva la </a:t>
            </a:r>
            <a:r>
              <a:rPr lang="it-IT" sz="1200" dirty="0" smtClean="0"/>
              <a:t>preoccupazione. “Io </a:t>
            </a:r>
            <a:r>
              <a:rPr lang="it-IT" sz="1200" dirty="0"/>
              <a:t>non lo </a:t>
            </a:r>
            <a:r>
              <a:rPr lang="it-IT" sz="1200" dirty="0" smtClean="0"/>
              <a:t>credo”, </a:t>
            </a:r>
            <a:r>
              <a:rPr lang="it-IT" sz="1200" dirty="0"/>
              <a:t>rispose </a:t>
            </a:r>
            <a:r>
              <a:rPr lang="it-IT" sz="1200" dirty="0" smtClean="0"/>
              <a:t>Cesare. “Lui </a:t>
            </a:r>
            <a:r>
              <a:rPr lang="it-IT" sz="1200" dirty="0"/>
              <a:t>pensava a qualcosa di concreto: </a:t>
            </a:r>
            <a:r>
              <a:rPr lang="it-IT" sz="1200" dirty="0" smtClean="0"/>
              <a:t>gliel’ho </a:t>
            </a:r>
            <a:r>
              <a:rPr lang="it-IT" sz="1200" dirty="0"/>
              <a:t>letto negli occhi. Io so leggere negli occhi degli uomini. </a:t>
            </a:r>
            <a:r>
              <a:rPr lang="it-IT" sz="1200" dirty="0" smtClean="0"/>
              <a:t>L’ho </a:t>
            </a:r>
            <a:r>
              <a:rPr lang="it-IT" sz="1200" dirty="0"/>
              <a:t>fatto tante volte: gli occhi dei miei soldati, dei miei ufficiali. Tensione, paura malcelata, malumore, rassegnazione. Un comandante deve saper leggere negli occhi degli uomini</a:t>
            </a:r>
            <a:r>
              <a:rPr lang="it-IT" sz="1200" dirty="0" smtClean="0"/>
              <a:t>.” Calpurnia cercò </a:t>
            </a:r>
            <a:r>
              <a:rPr lang="it-IT" sz="1200" dirty="0"/>
              <a:t>di sostenere la sua ipotesi: </a:t>
            </a:r>
            <a:r>
              <a:rPr lang="it-IT" sz="1200" dirty="0" smtClean="0"/>
              <a:t>“Magari </a:t>
            </a:r>
            <a:r>
              <a:rPr lang="it-IT" sz="1200" dirty="0"/>
              <a:t>ha visto </a:t>
            </a:r>
            <a:r>
              <a:rPr lang="it-IT" sz="1200" dirty="0" smtClean="0"/>
              <a:t>un’infermità, </a:t>
            </a:r>
            <a:r>
              <a:rPr lang="it-IT" sz="1200" dirty="0"/>
              <a:t>o la perdita di una persona cara, </a:t>
            </a:r>
            <a:r>
              <a:rPr lang="it-IT" sz="1200" dirty="0" smtClean="0"/>
              <a:t>o…”. “O </a:t>
            </a:r>
            <a:r>
              <a:rPr lang="it-IT" sz="1200" dirty="0"/>
              <a:t>la perdita di </a:t>
            </a:r>
            <a:r>
              <a:rPr lang="it-IT" sz="1200" dirty="0" smtClean="0"/>
              <a:t>tutto”, </a:t>
            </a:r>
            <a:r>
              <a:rPr lang="it-IT" sz="1200" dirty="0"/>
              <a:t>concluse Cesare, </a:t>
            </a:r>
            <a:r>
              <a:rPr lang="it-IT" sz="1200" dirty="0" smtClean="0"/>
              <a:t>tetro. Gli </a:t>
            </a:r>
            <a:r>
              <a:rPr lang="it-IT" sz="1200" dirty="0"/>
              <a:t>occhi di Calpurnia si riempirono di lacrime: </a:t>
            </a:r>
            <a:r>
              <a:rPr lang="it-IT" sz="1200" dirty="0" smtClean="0"/>
              <a:t>“Lo </a:t>
            </a:r>
            <a:r>
              <a:rPr lang="it-IT" sz="1200" dirty="0"/>
              <a:t>sai che non posso sopportare questi discorsi. Io non ho questo tipo di forza. Ho sopportato tante </a:t>
            </a:r>
            <a:r>
              <a:rPr lang="it-IT" sz="1200" dirty="0" smtClean="0"/>
              <a:t>cose, </a:t>
            </a:r>
            <a:r>
              <a:rPr lang="it-IT" sz="1200" dirty="0"/>
              <a:t>lo sai, senza venire mai meno alla mia </a:t>
            </a:r>
            <a:r>
              <a:rPr lang="it-IT" sz="1200" dirty="0" smtClean="0"/>
              <a:t>dignità </a:t>
            </a:r>
            <a:r>
              <a:rPr lang="it-IT" sz="1200" dirty="0"/>
              <a:t>di sposa di Cesare. Ho sopportato perfino la mancanza di figli, non averti potuto dare un erede. Ma questo </a:t>
            </a:r>
            <a:r>
              <a:rPr lang="it-IT" sz="1200" dirty="0" smtClean="0"/>
              <a:t>no”. Scoppiò </a:t>
            </a:r>
            <a:r>
              <a:rPr lang="it-IT" sz="1200" dirty="0"/>
              <a:t>in </a:t>
            </a:r>
            <a:r>
              <a:rPr lang="it-IT" sz="1200" dirty="0" smtClean="0"/>
              <a:t>lacrime. Cesare uscì </a:t>
            </a:r>
            <a:r>
              <a:rPr lang="it-IT" sz="1200" dirty="0"/>
              <a:t>dal bagno e si avvolse in un telo di lino. </a:t>
            </a:r>
            <a:r>
              <a:rPr lang="it-IT" sz="1200" dirty="0" smtClean="0"/>
              <a:t>Sfiorò </a:t>
            </a:r>
            <a:r>
              <a:rPr lang="it-IT" sz="1200" dirty="0"/>
              <a:t>con la mano il capo di Calpurnia: </a:t>
            </a:r>
            <a:r>
              <a:rPr lang="it-IT" sz="1200" dirty="0" smtClean="0"/>
              <a:t>“Non </a:t>
            </a:r>
            <a:r>
              <a:rPr lang="it-IT" sz="1200" dirty="0"/>
              <a:t>piangere, ti prego. Siamo tutti molto stanchi e io mi sento solo. Silio non torna. Di Publio </a:t>
            </a:r>
            <a:r>
              <a:rPr lang="it-IT" sz="1200" dirty="0" err="1"/>
              <a:t>Sestio</a:t>
            </a:r>
            <a:r>
              <a:rPr lang="it-IT" sz="1200" dirty="0"/>
              <a:t> non ho notizie da giorni. Vieni, cerchiamo di </a:t>
            </a:r>
            <a:r>
              <a:rPr lang="it-IT" sz="1200" dirty="0" smtClean="0"/>
              <a:t>riposare”.</a:t>
            </a:r>
            <a:endParaRPr lang="it-IT" sz="1200" dirty="0"/>
          </a:p>
          <a:p>
            <a:r>
              <a:rPr lang="it-IT" sz="1200" dirty="0" smtClean="0"/>
              <a:t>Un </a:t>
            </a:r>
            <a:r>
              <a:rPr lang="it-IT" sz="1200" dirty="0"/>
              <a:t>tuono </a:t>
            </a:r>
            <a:r>
              <a:rPr lang="it-IT" sz="1200" dirty="0" smtClean="0"/>
              <a:t>deflagrò </a:t>
            </a:r>
            <a:r>
              <a:rPr lang="it-IT" sz="1200" dirty="0"/>
              <a:t>sopra la Regia e il cielo </a:t>
            </a:r>
            <a:r>
              <a:rPr lang="it-IT" sz="1200" dirty="0" smtClean="0"/>
              <a:t>aprì </a:t>
            </a:r>
            <a:r>
              <a:rPr lang="it-IT" sz="1200" dirty="0"/>
              <a:t>le sue cateratte. Un rovescio di pioggia misto a grandine </a:t>
            </a:r>
            <a:r>
              <a:rPr lang="it-IT" sz="1200" dirty="0" smtClean="0"/>
              <a:t>crepitò </a:t>
            </a:r>
            <a:r>
              <a:rPr lang="it-IT" sz="1200" dirty="0"/>
              <a:t>sul tetto </a:t>
            </a:r>
            <a:r>
              <a:rPr lang="it-IT" sz="1200" dirty="0" smtClean="0"/>
              <a:t>dell’edificio </a:t>
            </a:r>
            <a:r>
              <a:rPr lang="it-IT" sz="1200" dirty="0"/>
              <a:t>e subito dopo si </a:t>
            </a:r>
            <a:r>
              <a:rPr lang="it-IT" sz="1200" dirty="0" smtClean="0"/>
              <a:t>udì </a:t>
            </a:r>
            <a:r>
              <a:rPr lang="it-IT" sz="1200" dirty="0"/>
              <a:t>lo scrosciare delle gronde. Ogni antefissa sul tetto </a:t>
            </a:r>
            <a:r>
              <a:rPr lang="it-IT" sz="1200" dirty="0" smtClean="0"/>
              <a:t>vomitò </a:t>
            </a:r>
            <a:r>
              <a:rPr lang="it-IT" sz="1200" dirty="0"/>
              <a:t>dalla bocca un getto </a:t>
            </a:r>
            <a:r>
              <a:rPr lang="it-IT" sz="1200" dirty="0" smtClean="0"/>
              <a:t>d’acqua </a:t>
            </a:r>
            <a:r>
              <a:rPr lang="it-IT" sz="1200" dirty="0"/>
              <a:t>torbida </a:t>
            </a:r>
            <a:r>
              <a:rPr lang="it-IT" sz="1200" dirty="0" smtClean="0"/>
              <a:t>sull’impiantito </a:t>
            </a:r>
            <a:r>
              <a:rPr lang="it-IT" sz="1200" dirty="0"/>
              <a:t>sottostante, i lampi illuminarono di luce gelida il ghigno delle maschere </a:t>
            </a:r>
            <a:r>
              <a:rPr lang="it-IT" sz="1200" dirty="0" smtClean="0"/>
              <a:t>satiresche. Nel </a:t>
            </a:r>
            <a:r>
              <a:rPr lang="it-IT" sz="1200" dirty="0"/>
              <a:t>letto nuziale, Calpurnia si </a:t>
            </a:r>
            <a:r>
              <a:rPr lang="it-IT" sz="1200" dirty="0" smtClean="0"/>
              <a:t>avvicinò </a:t>
            </a:r>
            <a:r>
              <a:rPr lang="it-IT" sz="1200" dirty="0"/>
              <a:t>allo sposo e gli </a:t>
            </a:r>
            <a:r>
              <a:rPr lang="it-IT" sz="1200" dirty="0" smtClean="0"/>
              <a:t>passò </a:t>
            </a:r>
            <a:r>
              <a:rPr lang="it-IT" sz="1200" dirty="0"/>
              <a:t>un braccio sul petto, gli </a:t>
            </a:r>
            <a:r>
              <a:rPr lang="it-IT" sz="1200" dirty="0" smtClean="0"/>
              <a:t>appoggiò </a:t>
            </a:r>
            <a:r>
              <a:rPr lang="it-IT" sz="1200" dirty="0"/>
              <a:t>la guancia sulla spalla. Lo tenne </a:t>
            </a:r>
            <a:r>
              <a:rPr lang="it-IT" sz="1200" dirty="0" smtClean="0"/>
              <a:t>così finché sentì </a:t>
            </a:r>
            <a:r>
              <a:rPr lang="it-IT" sz="1200" dirty="0"/>
              <a:t>che il suo respiro si faceva </a:t>
            </a:r>
            <a:r>
              <a:rPr lang="it-IT" sz="1200" dirty="0" smtClean="0"/>
              <a:t>più </a:t>
            </a:r>
            <a:r>
              <a:rPr lang="it-IT" sz="1200" dirty="0"/>
              <a:t>profondo e regolare e che Giulio Cesare dormiva. Allora anche lei si </a:t>
            </a:r>
            <a:r>
              <a:rPr lang="it-IT" sz="1200" dirty="0" smtClean="0"/>
              <a:t>abbandonò </a:t>
            </a:r>
            <a:r>
              <a:rPr lang="it-IT" sz="1200" dirty="0"/>
              <a:t>al sonno, cullata dal rumore </a:t>
            </a:r>
            <a:r>
              <a:rPr lang="it-IT" sz="1200" dirty="0" smtClean="0"/>
              <a:t>dell’acqua </a:t>
            </a:r>
            <a:r>
              <a:rPr lang="it-IT" sz="1200" dirty="0"/>
              <a:t>sul tetto.</a:t>
            </a:r>
          </a:p>
          <a:p>
            <a:endParaRPr lang="it-IT" sz="1200" dirty="0"/>
          </a:p>
          <a:p>
            <a:endParaRPr lang="it-IT" sz="1200" dirty="0"/>
          </a:p>
          <a:p>
            <a:endParaRPr lang="it-IT" sz="1200" dirty="0"/>
          </a:p>
          <a:p>
            <a:endParaRPr lang="it-IT" sz="1200" dirty="0"/>
          </a:p>
          <a:p>
            <a:endParaRPr lang="it-IT" sz="1200" dirty="0"/>
          </a:p>
        </p:txBody>
      </p:sp>
    </p:spTree>
    <p:extLst>
      <p:ext uri="{BB962C8B-B14F-4D97-AF65-F5344CB8AC3E}">
        <p14:creationId xmlns:p14="http://schemas.microsoft.com/office/powerpoint/2010/main" xmlns="" val="342072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randombar(horizontal)">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p:cNvSpPr txBox="1">
            <a:spLocks/>
          </p:cNvSpPr>
          <p:nvPr/>
        </p:nvSpPr>
        <p:spPr>
          <a:xfrm>
            <a:off x="749519" y="1356015"/>
            <a:ext cx="3971327" cy="3497118"/>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just"/>
            <a:endParaRPr lang="it-IT" sz="2400" dirty="0"/>
          </a:p>
        </p:txBody>
      </p:sp>
      <p:sp>
        <p:nvSpPr>
          <p:cNvPr id="10" name="CasellaDiTesto 9"/>
          <p:cNvSpPr txBox="1"/>
          <p:nvPr/>
        </p:nvSpPr>
        <p:spPr>
          <a:xfrm>
            <a:off x="151650" y="326808"/>
            <a:ext cx="8843070" cy="5170645"/>
          </a:xfrm>
          <a:prstGeom prst="rect">
            <a:avLst/>
          </a:prstGeom>
          <a:noFill/>
        </p:spPr>
        <p:txBody>
          <a:bodyPr wrap="square" rtlCol="0">
            <a:spAutoFit/>
          </a:bodyPr>
          <a:lstStyle/>
          <a:p>
            <a:pPr algn="just"/>
            <a:r>
              <a:rPr lang="it-IT" sz="1400" dirty="0" smtClean="0"/>
              <a:t>Roma</a:t>
            </a:r>
            <a:r>
              <a:rPr lang="it-IT" sz="1400" dirty="0"/>
              <a:t>, residenza del pontefice massimo, 15 marzo, terzo turno di guardia, le due di mattina</a:t>
            </a:r>
          </a:p>
          <a:p>
            <a:pPr algn="just"/>
            <a:endParaRPr lang="it-IT" sz="1400" dirty="0"/>
          </a:p>
          <a:p>
            <a:pPr algn="just"/>
            <a:r>
              <a:rPr lang="it-IT" sz="1400" dirty="0" smtClean="0"/>
              <a:t>La </a:t>
            </a:r>
            <a:r>
              <a:rPr lang="it-IT" sz="1400" dirty="0"/>
              <a:t>statua di marmo di Giulio Cesare </a:t>
            </a:r>
            <a:r>
              <a:rPr lang="it-IT" sz="1400" dirty="0" smtClean="0"/>
              <a:t>all’ingresso </a:t>
            </a:r>
            <a:r>
              <a:rPr lang="it-IT" sz="1400" dirty="0"/>
              <a:t>della Regia luccicava sotto gli scrosci di pioggia. Il dittatore perpetuo teneva il braccio alzato nel gesto allocutorio e la corazza che indossava, scolpita in un marmo grigio, sembrava vero metallo. Un lampo la </a:t>
            </a:r>
            <a:r>
              <a:rPr lang="it-IT" sz="1400" dirty="0" smtClean="0"/>
              <a:t>illuminò </a:t>
            </a:r>
            <a:r>
              <a:rPr lang="it-IT" sz="1400" dirty="0"/>
              <a:t>e subito dopo un fulmine la </a:t>
            </a:r>
            <a:r>
              <a:rPr lang="it-IT" sz="1400" dirty="0" smtClean="0"/>
              <a:t>colpì </a:t>
            </a:r>
            <a:r>
              <a:rPr lang="it-IT" sz="1400" dirty="0"/>
              <a:t>in pieno, disintegrandola. I pezzi crollarono al suolo rotolando con fragore sulla gradinata di accesso. Sul piedistallo restarono solo le gambe troncate sotto le ginocchia e i piedi avvolti dalle stringhe dei calzari militari.</a:t>
            </a:r>
          </a:p>
          <a:p>
            <a:pPr algn="just"/>
            <a:r>
              <a:rPr lang="it-IT" sz="1400" dirty="0" smtClean="0"/>
              <a:t>Svegliata </a:t>
            </a:r>
            <a:r>
              <a:rPr lang="it-IT" sz="1400" dirty="0"/>
              <a:t>di soprassalto dallo schianto del fulmine, Calpurnia </a:t>
            </a:r>
            <a:r>
              <a:rPr lang="it-IT" sz="1400" dirty="0" smtClean="0"/>
              <a:t>balzò </a:t>
            </a:r>
            <a:r>
              <a:rPr lang="it-IT" sz="1400" dirty="0"/>
              <a:t>sul letto e vide che i battenti della finestra si erano sganciati e urtavano rumorosamente contro il muro esterno. Vide la statua in pezzi e </a:t>
            </a:r>
            <a:r>
              <a:rPr lang="it-IT" sz="1400" dirty="0" smtClean="0"/>
              <a:t>gridò </a:t>
            </a:r>
            <a:r>
              <a:rPr lang="it-IT" sz="1400" dirty="0"/>
              <a:t>atterrita. Un grido acuto e prolungato che Cesare interruppe stringendola a </a:t>
            </a:r>
            <a:r>
              <a:rPr lang="it-IT" sz="1400" dirty="0" smtClean="0"/>
              <a:t>sé </a:t>
            </a:r>
            <a:r>
              <a:rPr lang="it-IT" sz="1400" dirty="0"/>
              <a:t>sul letto:</a:t>
            </a:r>
          </a:p>
          <a:p>
            <a:pPr algn="just"/>
            <a:r>
              <a:rPr lang="it-IT" sz="1400" dirty="0" smtClean="0"/>
              <a:t>“Calmati</a:t>
            </a:r>
            <a:r>
              <a:rPr lang="it-IT" sz="1400" dirty="0"/>
              <a:t>, </a:t>
            </a:r>
            <a:r>
              <a:rPr lang="it-IT" sz="1400" dirty="0" smtClean="0"/>
              <a:t>è </a:t>
            </a:r>
            <a:r>
              <a:rPr lang="it-IT" sz="1400" dirty="0"/>
              <a:t>solo una finestra che </a:t>
            </a:r>
            <a:r>
              <a:rPr lang="it-IT" sz="1400" dirty="0" smtClean="0"/>
              <a:t>sbatte.”</a:t>
            </a:r>
            <a:endParaRPr lang="it-IT" sz="1400" dirty="0"/>
          </a:p>
          <a:p>
            <a:pPr algn="just"/>
            <a:r>
              <a:rPr lang="it-IT" sz="1400" dirty="0" smtClean="0"/>
              <a:t>“No!”, </a:t>
            </a:r>
            <a:r>
              <a:rPr lang="it-IT" sz="1400" dirty="0"/>
              <a:t>rispose </a:t>
            </a:r>
            <a:r>
              <a:rPr lang="it-IT" sz="1400" dirty="0" smtClean="0"/>
              <a:t>Calpurnia. “Guarda</a:t>
            </a:r>
            <a:r>
              <a:rPr lang="it-IT" sz="1400" dirty="0"/>
              <a:t>, la tua </a:t>
            </a:r>
            <a:r>
              <a:rPr lang="it-IT" sz="1400" dirty="0" smtClean="0"/>
              <a:t>statua: è </a:t>
            </a:r>
            <a:r>
              <a:rPr lang="it-IT" sz="1400" dirty="0"/>
              <a:t>stata colpita da un fulmine, </a:t>
            </a:r>
            <a:r>
              <a:rPr lang="it-IT" sz="1400" dirty="0" smtClean="0"/>
              <a:t>è </a:t>
            </a:r>
            <a:r>
              <a:rPr lang="it-IT" sz="1400" dirty="0"/>
              <a:t>andata in pezzi! » un presagio </a:t>
            </a:r>
            <a:r>
              <a:rPr lang="it-IT" sz="1400" dirty="0" smtClean="0"/>
              <a:t>terribile”. </a:t>
            </a:r>
            <a:r>
              <a:rPr lang="it-IT" sz="1400" dirty="0"/>
              <a:t>Si </a:t>
            </a:r>
            <a:r>
              <a:rPr lang="it-IT" sz="1400" dirty="0" smtClean="0"/>
              <a:t>alzò </a:t>
            </a:r>
            <a:r>
              <a:rPr lang="it-IT" sz="1400" dirty="0"/>
              <a:t>e corse al davanzale, seguita da Cesare che aveva tentato invano di fermarla.</a:t>
            </a:r>
          </a:p>
          <a:p>
            <a:pPr algn="just"/>
            <a:r>
              <a:rPr lang="it-IT" sz="1400" dirty="0" smtClean="0"/>
              <a:t>Cesare guardò </a:t>
            </a:r>
            <a:r>
              <a:rPr lang="it-IT" sz="1400" dirty="0"/>
              <a:t>di sotto. La statua era al suo posto</a:t>
            </a:r>
            <a:r>
              <a:rPr lang="it-IT" sz="1400" dirty="0" smtClean="0"/>
              <a:t>. “È </a:t>
            </a:r>
            <a:r>
              <a:rPr lang="it-IT" sz="1400" dirty="0"/>
              <a:t>stato solo un </a:t>
            </a:r>
            <a:r>
              <a:rPr lang="it-IT" sz="1400" dirty="0" smtClean="0"/>
              <a:t>sogno”, </a:t>
            </a:r>
            <a:r>
              <a:rPr lang="it-IT" sz="1400" dirty="0"/>
              <a:t>disse. </a:t>
            </a:r>
            <a:r>
              <a:rPr lang="it-IT" sz="1400" dirty="0" smtClean="0"/>
              <a:t>“Non è </a:t>
            </a:r>
            <a:r>
              <a:rPr lang="it-IT" sz="1400" dirty="0"/>
              <a:t>successo nulla. La statua </a:t>
            </a:r>
            <a:r>
              <a:rPr lang="it-IT" sz="1400" dirty="0" smtClean="0"/>
              <a:t>è </a:t>
            </a:r>
            <a:r>
              <a:rPr lang="it-IT" sz="1400" dirty="0"/>
              <a:t>intatta</a:t>
            </a:r>
            <a:r>
              <a:rPr lang="it-IT" sz="1400" dirty="0" smtClean="0"/>
              <a:t>.”</a:t>
            </a:r>
            <a:endParaRPr lang="it-IT" sz="1400" dirty="0"/>
          </a:p>
          <a:p>
            <a:pPr algn="just"/>
            <a:r>
              <a:rPr lang="it-IT" sz="1400" dirty="0" smtClean="0"/>
              <a:t>Calpurnia </a:t>
            </a:r>
            <a:r>
              <a:rPr lang="it-IT" sz="1400" dirty="0"/>
              <a:t>si </a:t>
            </a:r>
            <a:r>
              <a:rPr lang="it-IT" sz="1400" dirty="0" smtClean="0"/>
              <a:t>avvicinò </a:t>
            </a:r>
            <a:r>
              <a:rPr lang="it-IT" sz="1400" dirty="0"/>
              <a:t>esitante come se temesse di guardare. Cesare aveva ragione: la statua, ritta sul piedistallo, luccicava di pioggia a ogni </a:t>
            </a:r>
            <a:r>
              <a:rPr lang="it-IT" sz="1400" dirty="0" smtClean="0"/>
              <a:t>lampo. </a:t>
            </a:r>
          </a:p>
          <a:p>
            <a:pPr algn="just"/>
            <a:r>
              <a:rPr lang="it-IT" sz="1400" dirty="0" smtClean="0"/>
              <a:t>“Adesso </a:t>
            </a:r>
            <a:r>
              <a:rPr lang="it-IT" sz="1400" dirty="0"/>
              <a:t>torna a </a:t>
            </a:r>
            <a:r>
              <a:rPr lang="it-IT" sz="1400" dirty="0" smtClean="0"/>
              <a:t>dormire”, </a:t>
            </a:r>
            <a:r>
              <a:rPr lang="it-IT" sz="1400" dirty="0"/>
              <a:t>disse Cesare. </a:t>
            </a:r>
            <a:r>
              <a:rPr lang="it-IT" sz="1400" dirty="0" smtClean="0"/>
              <a:t>“Cerca </a:t>
            </a:r>
            <a:r>
              <a:rPr lang="it-IT" sz="1400" dirty="0"/>
              <a:t>di calmarti</a:t>
            </a:r>
            <a:r>
              <a:rPr lang="it-IT" sz="1400" dirty="0" smtClean="0"/>
              <a:t>.” </a:t>
            </a:r>
            <a:r>
              <a:rPr lang="it-IT" sz="1400" dirty="0"/>
              <a:t>E mentre pronunciava quelle parole sentiva montare il terrore per un attacco del suo male. Avvertiva il sudore freddo rigargli la fronte. Scese al piano terreno con la scusa di un bicchiere </a:t>
            </a:r>
            <a:r>
              <a:rPr lang="it-IT" sz="1400" dirty="0" smtClean="0"/>
              <a:t>d’acqua </a:t>
            </a:r>
            <a:r>
              <a:rPr lang="it-IT" sz="1400" dirty="0"/>
              <a:t>e si </a:t>
            </a:r>
            <a:r>
              <a:rPr lang="it-IT" sz="1400" dirty="0" smtClean="0"/>
              <a:t>avvicinò </a:t>
            </a:r>
            <a:r>
              <a:rPr lang="it-IT" sz="1400" dirty="0"/>
              <a:t>alla camera di </a:t>
            </a:r>
            <a:r>
              <a:rPr lang="it-IT" sz="1400" dirty="0" err="1"/>
              <a:t>Antistio</a:t>
            </a:r>
            <a:r>
              <a:rPr lang="it-IT" sz="1400" dirty="0"/>
              <a:t> per svegliarlo ma </a:t>
            </a:r>
            <a:r>
              <a:rPr lang="it-IT" sz="1400" dirty="0" smtClean="0"/>
              <a:t>all’ultimo rinunciò.</a:t>
            </a:r>
            <a:endParaRPr lang="it-IT" sz="1400" dirty="0"/>
          </a:p>
          <a:p>
            <a:pPr algn="just"/>
            <a:r>
              <a:rPr lang="it-IT" sz="1400" dirty="0"/>
              <a:t>Era stata </a:t>
            </a:r>
            <a:r>
              <a:rPr lang="it-IT" sz="1400" dirty="0" smtClean="0"/>
              <a:t>un’impressione</a:t>
            </a:r>
            <a:r>
              <a:rPr lang="it-IT" sz="1400" dirty="0"/>
              <a:t>. Forse un incubo, come quello di Calpurnia.</a:t>
            </a:r>
          </a:p>
          <a:p>
            <a:endParaRPr lang="it-IT" sz="1200" dirty="0"/>
          </a:p>
          <a:p>
            <a:endParaRPr lang="it-IT" sz="1200" dirty="0"/>
          </a:p>
          <a:p>
            <a:endParaRPr lang="it-IT" sz="1200" dirty="0"/>
          </a:p>
        </p:txBody>
      </p:sp>
    </p:spTree>
    <p:extLst>
      <p:ext uri="{BB962C8B-B14F-4D97-AF65-F5344CB8AC3E}">
        <p14:creationId xmlns:p14="http://schemas.microsoft.com/office/powerpoint/2010/main" xmlns="" val="3988403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26515" y="365760"/>
            <a:ext cx="8283861" cy="548640"/>
          </a:xfrm>
        </p:spPr>
        <p:txBody>
          <a:bodyPr/>
          <a:lstStyle/>
          <a:p>
            <a:r>
              <a:rPr lang="it-IT" sz="2000" dirty="0" smtClean="0"/>
              <a:t>STEP N. 6: READ THIS PASSAGE FROM </a:t>
            </a:r>
            <a:r>
              <a:rPr lang="it-IT" sz="2000" dirty="0" err="1" smtClean="0"/>
              <a:t>SHAKESPEARE’s</a:t>
            </a:r>
            <a:r>
              <a:rPr lang="it-IT" sz="2000" dirty="0" smtClean="0"/>
              <a:t> </a:t>
            </a:r>
            <a:r>
              <a:rPr lang="it-IT" sz="2000" i="1" dirty="0" smtClean="0"/>
              <a:t>JULIUS CAESAR</a:t>
            </a:r>
            <a:r>
              <a:rPr lang="it-IT" sz="2000" dirty="0" smtClean="0"/>
              <a:t>. ANY SIMILARITIES OR DIFFERENCES WITH PLUTARCH AND MANFREDI?</a:t>
            </a:r>
            <a:endParaRPr lang="it-IT" sz="2000" dirty="0"/>
          </a:p>
        </p:txBody>
      </p:sp>
      <p:pic>
        <p:nvPicPr>
          <p:cNvPr id="11" name="Segnaposto contenuto 10" descr="Atto secondo scena 2.pdf"/>
          <p:cNvPicPr>
            <a:picLocks noGrp="1" noChangeAspect="1"/>
          </p:cNvPicPr>
          <p:nvPr>
            <p:ph sz="half" idx="2"/>
          </p:nvPr>
        </p:nvPicPr>
        <p:blipFill rotWithShape="1">
          <a:blip r:embed="rId2" cstate="email">
            <a:extLst>
              <a:ext uri="{28A0092B-C50C-407E-A947-70E740481C1C}">
                <a14:useLocalDpi xmlns:a14="http://schemas.microsoft.com/office/drawing/2010/main" xmlns="" val="0"/>
              </a:ext>
            </a:extLst>
          </a:blip>
          <a:srcRect t="-4564" b="-4564"/>
          <a:stretch/>
        </p:blipFill>
        <p:spPr>
          <a:xfrm>
            <a:off x="426516" y="644455"/>
            <a:ext cx="3096952" cy="4782660"/>
          </a:xfrm>
        </p:spPr>
      </p:pic>
      <p:pic>
        <p:nvPicPr>
          <p:cNvPr id="15" name="Segnaposto contenuto 14" descr="Atto secondo scena 2.pdf"/>
          <p:cNvPicPr>
            <a:picLocks noGrp="1" noChangeAspect="1"/>
          </p:cNvPicPr>
          <p:nvPr>
            <p:ph sz="half" idx="2"/>
          </p:nvPr>
        </p:nvPicPr>
        <p:blipFill rotWithShape="1">
          <a:blip r:embed="rId3" cstate="email">
            <a:extLst>
              <a:ext uri="{28A0092B-C50C-407E-A947-70E740481C1C}">
                <a14:useLocalDpi xmlns:a14="http://schemas.microsoft.com/office/drawing/2010/main" xmlns="" val="0"/>
              </a:ext>
            </a:extLst>
          </a:blip>
          <a:srcRect l="5537" t="4798" r="3195" b="19690"/>
          <a:stretch/>
        </p:blipFill>
        <p:spPr>
          <a:xfrm>
            <a:off x="3523468" y="1098406"/>
            <a:ext cx="3222554" cy="3772919"/>
          </a:xfrm>
        </p:spPr>
      </p:pic>
      <p:sp>
        <p:nvSpPr>
          <p:cNvPr id="16" name="CasellaDiTesto 15"/>
          <p:cNvSpPr txBox="1"/>
          <p:nvPr/>
        </p:nvSpPr>
        <p:spPr>
          <a:xfrm>
            <a:off x="6189201" y="1383684"/>
            <a:ext cx="2227354" cy="646331"/>
          </a:xfrm>
          <a:prstGeom prst="rect">
            <a:avLst/>
          </a:prstGeom>
          <a:noFill/>
        </p:spPr>
        <p:txBody>
          <a:bodyPr wrap="square" rtlCol="0">
            <a:spAutoFit/>
          </a:bodyPr>
          <a:lstStyle/>
          <a:p>
            <a:r>
              <a:rPr lang="it-IT" dirty="0" err="1" smtClean="0">
                <a:solidFill>
                  <a:srgbClr val="FF6600"/>
                </a:solidFill>
              </a:rPr>
              <a:t>Let’s</a:t>
            </a:r>
            <a:r>
              <a:rPr lang="it-IT" dirty="0" smtClean="0">
                <a:solidFill>
                  <a:srgbClr val="FF6600"/>
                </a:solidFill>
              </a:rPr>
              <a:t> </a:t>
            </a:r>
            <a:r>
              <a:rPr lang="it-IT" dirty="0" err="1" smtClean="0">
                <a:solidFill>
                  <a:srgbClr val="FF6600"/>
                </a:solidFill>
              </a:rPr>
              <a:t>read</a:t>
            </a:r>
            <a:r>
              <a:rPr lang="it-IT" dirty="0" smtClean="0">
                <a:solidFill>
                  <a:srgbClr val="FF6600"/>
                </a:solidFill>
              </a:rPr>
              <a:t> </a:t>
            </a:r>
            <a:r>
              <a:rPr lang="it-IT" dirty="0" err="1" smtClean="0">
                <a:solidFill>
                  <a:srgbClr val="FF6600"/>
                </a:solidFill>
              </a:rPr>
              <a:t>together</a:t>
            </a:r>
            <a:r>
              <a:rPr lang="it-IT" dirty="0" smtClean="0">
                <a:solidFill>
                  <a:srgbClr val="FF6600"/>
                </a:solidFill>
              </a:rPr>
              <a:t>!</a:t>
            </a:r>
          </a:p>
          <a:p>
            <a:r>
              <a:rPr lang="it-IT" dirty="0" smtClean="0">
                <a:solidFill>
                  <a:srgbClr val="FF6600"/>
                </a:solidFill>
              </a:rPr>
              <a:t>(</a:t>
            </a:r>
            <a:r>
              <a:rPr lang="it-IT" dirty="0" err="1" smtClean="0">
                <a:solidFill>
                  <a:srgbClr val="FF6600"/>
                </a:solidFill>
              </a:rPr>
              <a:t>see</a:t>
            </a:r>
            <a:r>
              <a:rPr lang="it-IT" dirty="0" smtClean="0">
                <a:solidFill>
                  <a:srgbClr val="FF6600"/>
                </a:solidFill>
              </a:rPr>
              <a:t> </a:t>
            </a:r>
            <a:r>
              <a:rPr lang="it-IT" dirty="0" err="1" smtClean="0">
                <a:solidFill>
                  <a:srgbClr val="FF6600"/>
                </a:solidFill>
              </a:rPr>
              <a:t>your</a:t>
            </a:r>
            <a:r>
              <a:rPr lang="it-IT" dirty="0" smtClean="0">
                <a:solidFill>
                  <a:srgbClr val="FF6600"/>
                </a:solidFill>
              </a:rPr>
              <a:t> copy)</a:t>
            </a:r>
            <a:endParaRPr lang="it-IT" dirty="0">
              <a:solidFill>
                <a:srgbClr val="FF6600"/>
              </a:solidFill>
            </a:endParaRPr>
          </a:p>
        </p:txBody>
      </p:sp>
    </p:spTree>
    <p:extLst>
      <p:ext uri="{BB962C8B-B14F-4D97-AF65-F5344CB8AC3E}">
        <p14:creationId xmlns:p14="http://schemas.microsoft.com/office/powerpoint/2010/main" xmlns="" val="1627133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ircle(in)">
                                      <p:cBhvr>
                                        <p:cTn id="13" dur="20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circle(in)">
                                      <p:cBhvr>
                                        <p:cTn id="18" dur="20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wipe(down)">
                                      <p:cBhvr>
                                        <p:cTn id="23" dur="580">
                                          <p:stCondLst>
                                            <p:cond delay="0"/>
                                          </p:stCondLst>
                                        </p:cTn>
                                        <p:tgtEl>
                                          <p:spTgt spid="16"/>
                                        </p:tgtEl>
                                      </p:cBhvr>
                                    </p:animEffect>
                                    <p:anim calcmode="lin" valueType="num">
                                      <p:cBhvr>
                                        <p:cTn id="2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29" dur="26">
                                          <p:stCondLst>
                                            <p:cond delay="650"/>
                                          </p:stCondLst>
                                        </p:cTn>
                                        <p:tgtEl>
                                          <p:spTgt spid="16"/>
                                        </p:tgtEl>
                                      </p:cBhvr>
                                      <p:to x="100000" y="60000"/>
                                    </p:animScale>
                                    <p:animScale>
                                      <p:cBhvr>
                                        <p:cTn id="30" dur="166" decel="50000">
                                          <p:stCondLst>
                                            <p:cond delay="676"/>
                                          </p:stCondLst>
                                        </p:cTn>
                                        <p:tgtEl>
                                          <p:spTgt spid="16"/>
                                        </p:tgtEl>
                                      </p:cBhvr>
                                      <p:to x="100000" y="100000"/>
                                    </p:animScale>
                                    <p:animScale>
                                      <p:cBhvr>
                                        <p:cTn id="31" dur="26">
                                          <p:stCondLst>
                                            <p:cond delay="1312"/>
                                          </p:stCondLst>
                                        </p:cTn>
                                        <p:tgtEl>
                                          <p:spTgt spid="16"/>
                                        </p:tgtEl>
                                      </p:cBhvr>
                                      <p:to x="100000" y="80000"/>
                                    </p:animScale>
                                    <p:animScale>
                                      <p:cBhvr>
                                        <p:cTn id="32" dur="166" decel="50000">
                                          <p:stCondLst>
                                            <p:cond delay="1338"/>
                                          </p:stCondLst>
                                        </p:cTn>
                                        <p:tgtEl>
                                          <p:spTgt spid="16"/>
                                        </p:tgtEl>
                                      </p:cBhvr>
                                      <p:to x="100000" y="100000"/>
                                    </p:animScale>
                                    <p:animScale>
                                      <p:cBhvr>
                                        <p:cTn id="33" dur="26">
                                          <p:stCondLst>
                                            <p:cond delay="1642"/>
                                          </p:stCondLst>
                                        </p:cTn>
                                        <p:tgtEl>
                                          <p:spTgt spid="16"/>
                                        </p:tgtEl>
                                      </p:cBhvr>
                                      <p:to x="100000" y="90000"/>
                                    </p:animScale>
                                    <p:animScale>
                                      <p:cBhvr>
                                        <p:cTn id="34" dur="166" decel="50000">
                                          <p:stCondLst>
                                            <p:cond delay="1668"/>
                                          </p:stCondLst>
                                        </p:cTn>
                                        <p:tgtEl>
                                          <p:spTgt spid="16"/>
                                        </p:tgtEl>
                                      </p:cBhvr>
                                      <p:to x="100000" y="100000"/>
                                    </p:animScale>
                                    <p:animScale>
                                      <p:cBhvr>
                                        <p:cTn id="35" dur="26">
                                          <p:stCondLst>
                                            <p:cond delay="1808"/>
                                          </p:stCondLst>
                                        </p:cTn>
                                        <p:tgtEl>
                                          <p:spTgt spid="16"/>
                                        </p:tgtEl>
                                      </p:cBhvr>
                                      <p:to x="100000" y="95000"/>
                                    </p:animScale>
                                    <p:animScale>
                                      <p:cBhvr>
                                        <p:cTn id="36"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600" dirty="0" smtClean="0"/>
              <a:t>STEP N. 7: ANOTHER SCENE FROM SHAKESPEARE, </a:t>
            </a:r>
            <a:r>
              <a:rPr lang="it-IT" sz="2600" dirty="0" err="1" smtClean="0"/>
              <a:t>ANTONY’s</a:t>
            </a:r>
            <a:r>
              <a:rPr lang="it-IT" sz="2600" dirty="0" smtClean="0"/>
              <a:t> SPEECH (ACT III, SCENE III).</a:t>
            </a:r>
            <a:endParaRPr lang="it-IT" sz="2600" dirty="0"/>
          </a:p>
        </p:txBody>
      </p:sp>
      <p:sp>
        <p:nvSpPr>
          <p:cNvPr id="3" name="Segnaposto testo 2"/>
          <p:cNvSpPr>
            <a:spLocks noGrp="1"/>
          </p:cNvSpPr>
          <p:nvPr>
            <p:ph type="body" idx="1"/>
          </p:nvPr>
        </p:nvSpPr>
        <p:spPr>
          <a:xfrm>
            <a:off x="822960" y="1240482"/>
            <a:ext cx="3200400" cy="286404"/>
          </a:xfrm>
        </p:spPr>
        <p:txBody>
          <a:bodyPr>
            <a:normAutofit lnSpcReduction="10000"/>
          </a:bodyPr>
          <a:lstStyle/>
          <a:p>
            <a:r>
              <a:rPr lang="it-IT" dirty="0" err="1" smtClean="0">
                <a:solidFill>
                  <a:srgbClr val="FF6600"/>
                </a:solidFill>
              </a:rPr>
              <a:t>Let’s</a:t>
            </a:r>
            <a:r>
              <a:rPr lang="it-IT" dirty="0" smtClean="0">
                <a:solidFill>
                  <a:srgbClr val="FF6600"/>
                </a:solidFill>
              </a:rPr>
              <a:t> WATCH THE FILM!</a:t>
            </a:r>
            <a:endParaRPr lang="it-IT" dirty="0">
              <a:solidFill>
                <a:srgbClr val="FF6600"/>
              </a:solidFill>
            </a:endParaRPr>
          </a:p>
        </p:txBody>
      </p:sp>
      <p:sp>
        <p:nvSpPr>
          <p:cNvPr id="4" name="Segnaposto contenuto 3"/>
          <p:cNvSpPr>
            <a:spLocks noGrp="1"/>
          </p:cNvSpPr>
          <p:nvPr>
            <p:ph sz="half" idx="2"/>
          </p:nvPr>
        </p:nvSpPr>
        <p:spPr/>
        <p:txBody>
          <a:bodyPr>
            <a:normAutofit/>
          </a:bodyPr>
          <a:lstStyle/>
          <a:p>
            <a:pPr marL="0" algn="just">
              <a:spcBef>
                <a:spcPts val="0"/>
              </a:spcBef>
            </a:pPr>
            <a:r>
              <a:rPr lang="it-IT" sz="1900" b="0" i="1" dirty="0"/>
              <a:t>Julius Caesar</a:t>
            </a:r>
            <a:r>
              <a:rPr lang="it-IT" sz="1900" b="0" dirty="0"/>
              <a:t> </a:t>
            </a:r>
            <a:r>
              <a:rPr lang="it-IT" sz="1900" b="0" dirty="0" err="1"/>
              <a:t>is</a:t>
            </a:r>
            <a:r>
              <a:rPr lang="it-IT" sz="1900" b="0" dirty="0"/>
              <a:t> a 1970 </a:t>
            </a:r>
            <a:r>
              <a:rPr lang="it-IT" sz="1900" b="0" dirty="0" err="1"/>
              <a:t>British</a:t>
            </a:r>
            <a:r>
              <a:rPr lang="it-IT" sz="1900" b="0" dirty="0"/>
              <a:t> film </a:t>
            </a:r>
            <a:r>
              <a:rPr lang="it-IT" sz="1900" b="0" dirty="0" err="1"/>
              <a:t>adaptation</a:t>
            </a:r>
            <a:r>
              <a:rPr lang="it-IT" sz="1900" b="0" dirty="0"/>
              <a:t> of William </a:t>
            </a:r>
            <a:r>
              <a:rPr lang="it-IT" sz="1900" b="0" dirty="0" err="1"/>
              <a:t>Shakespeare’s</a:t>
            </a:r>
            <a:r>
              <a:rPr lang="it-IT" sz="1900" b="0" dirty="0"/>
              <a:t> play, </a:t>
            </a:r>
            <a:r>
              <a:rPr lang="it-IT" sz="1900" b="0" dirty="0" err="1"/>
              <a:t>directed</a:t>
            </a:r>
            <a:r>
              <a:rPr lang="it-IT" sz="1900" b="0" dirty="0"/>
              <a:t> by Stuart </a:t>
            </a:r>
            <a:r>
              <a:rPr lang="it-IT" sz="1900" b="0" dirty="0" err="1"/>
              <a:t>Burge</a:t>
            </a:r>
            <a:r>
              <a:rPr lang="it-IT" sz="1900" b="0" dirty="0"/>
              <a:t>. The film </a:t>
            </a:r>
            <a:r>
              <a:rPr lang="it-IT" sz="1900" b="0" dirty="0" err="1"/>
              <a:t>stars</a:t>
            </a:r>
            <a:r>
              <a:rPr lang="it-IT" sz="1900" b="0" dirty="0"/>
              <a:t> </a:t>
            </a:r>
            <a:r>
              <a:rPr lang="it-IT" sz="1900" b="0" dirty="0" err="1">
                <a:solidFill>
                  <a:schemeClr val="accent3">
                    <a:lumMod val="60000"/>
                    <a:lumOff val="40000"/>
                  </a:schemeClr>
                </a:solidFill>
              </a:rPr>
              <a:t>Charlton</a:t>
            </a:r>
            <a:r>
              <a:rPr lang="it-IT" sz="1900" b="0" dirty="0">
                <a:solidFill>
                  <a:schemeClr val="accent3">
                    <a:lumMod val="60000"/>
                    <a:lumOff val="40000"/>
                  </a:schemeClr>
                </a:solidFill>
              </a:rPr>
              <a:t> </a:t>
            </a:r>
            <a:r>
              <a:rPr lang="it-IT" sz="1900" b="0" dirty="0" err="1">
                <a:solidFill>
                  <a:schemeClr val="accent3">
                    <a:lumMod val="60000"/>
                    <a:lumOff val="40000"/>
                  </a:schemeClr>
                </a:solidFill>
              </a:rPr>
              <a:t>Heston</a:t>
            </a:r>
            <a:r>
              <a:rPr lang="it-IT" sz="1900" b="0" dirty="0">
                <a:solidFill>
                  <a:schemeClr val="accent3">
                    <a:lumMod val="60000"/>
                    <a:lumOff val="40000"/>
                  </a:schemeClr>
                </a:solidFill>
              </a:rPr>
              <a:t> </a:t>
            </a:r>
            <a:r>
              <a:rPr lang="it-IT" sz="1900" b="0" dirty="0" err="1"/>
              <a:t>as</a:t>
            </a:r>
            <a:r>
              <a:rPr lang="it-IT" sz="1900" b="0" dirty="0"/>
              <a:t> Mark </a:t>
            </a:r>
            <a:r>
              <a:rPr lang="it-IT" sz="1900" b="0" dirty="0" err="1"/>
              <a:t>Antony</a:t>
            </a:r>
            <a:r>
              <a:rPr lang="it-IT" sz="1900" b="0" dirty="0"/>
              <a:t> and John </a:t>
            </a:r>
            <a:r>
              <a:rPr lang="it-IT" sz="1900" b="0" dirty="0" err="1"/>
              <a:t>Gielgud</a:t>
            </a:r>
            <a:r>
              <a:rPr lang="it-IT" sz="1900" b="0" dirty="0"/>
              <a:t> </a:t>
            </a:r>
            <a:r>
              <a:rPr lang="it-IT" sz="1900" b="0" dirty="0" err="1"/>
              <a:t>as</a:t>
            </a:r>
            <a:r>
              <a:rPr lang="it-IT" sz="1900" b="0" dirty="0"/>
              <a:t> Julius Caesar. </a:t>
            </a:r>
            <a:r>
              <a:rPr lang="it-IT" sz="1900" b="0" dirty="0" err="1"/>
              <a:t>It</a:t>
            </a:r>
            <a:r>
              <a:rPr lang="it-IT" sz="1900" b="0" dirty="0"/>
              <a:t> </a:t>
            </a:r>
            <a:r>
              <a:rPr lang="it-IT" sz="1900" b="0" dirty="0" err="1"/>
              <a:t>is</a:t>
            </a:r>
            <a:r>
              <a:rPr lang="it-IT" sz="1900" b="0" dirty="0"/>
              <a:t> the first film </a:t>
            </a:r>
            <a:r>
              <a:rPr lang="it-IT" sz="1900" b="0" dirty="0" err="1"/>
              <a:t>version</a:t>
            </a:r>
            <a:r>
              <a:rPr lang="it-IT" sz="1900" b="0" dirty="0"/>
              <a:t> of the play made in </a:t>
            </a:r>
            <a:r>
              <a:rPr lang="it-IT" sz="1900" b="0" smtClean="0"/>
              <a:t>colour</a:t>
            </a:r>
            <a:r>
              <a:rPr lang="it-IT" sz="1900" b="0" dirty="0"/>
              <a:t>.</a:t>
            </a:r>
          </a:p>
          <a:p>
            <a:endParaRPr lang="it-IT" dirty="0"/>
          </a:p>
        </p:txBody>
      </p:sp>
      <p:sp>
        <p:nvSpPr>
          <p:cNvPr id="6" name="Segnaposto contenuto 5"/>
          <p:cNvSpPr>
            <a:spLocks noGrp="1"/>
          </p:cNvSpPr>
          <p:nvPr>
            <p:ph sz="quarter" idx="4"/>
          </p:nvPr>
        </p:nvSpPr>
        <p:spPr>
          <a:xfrm>
            <a:off x="4700016" y="2032356"/>
            <a:ext cx="3200400" cy="1583749"/>
          </a:xfrm>
        </p:spPr>
        <p:txBody>
          <a:bodyPr>
            <a:normAutofit/>
          </a:bodyPr>
          <a:lstStyle/>
          <a:p>
            <a:pPr marL="0">
              <a:spcBef>
                <a:spcPts val="0"/>
              </a:spcBef>
            </a:pPr>
            <a:r>
              <a:rPr lang="it-IT" sz="1800" b="0" dirty="0" smtClean="0">
                <a:solidFill>
                  <a:srgbClr val="5ACEF9"/>
                </a:solidFill>
                <a:hlinkClick r:id="rId2"/>
              </a:rPr>
              <a:t>This</a:t>
            </a:r>
            <a:r>
              <a:rPr lang="it-IT" sz="1800" b="0" dirty="0">
                <a:solidFill>
                  <a:srgbClr val="5ACEF9"/>
                </a:solidFill>
                <a:hlinkClick r:id="rId2"/>
              </a:rPr>
              <a:t> </a:t>
            </a:r>
            <a:r>
              <a:rPr lang="it-IT" sz="1800" b="0" dirty="0" smtClean="0">
                <a:solidFill>
                  <a:srgbClr val="5ACEF9"/>
                </a:solidFill>
                <a:hlinkClick r:id="rId2"/>
              </a:rPr>
              <a:t>is the film</a:t>
            </a:r>
            <a:endParaRPr lang="it-IT" sz="1800" b="0" dirty="0" smtClean="0">
              <a:solidFill>
                <a:srgbClr val="5ACEF9"/>
              </a:solidFill>
            </a:endParaRPr>
          </a:p>
          <a:p>
            <a:pPr marL="0">
              <a:spcBef>
                <a:spcPts val="0"/>
              </a:spcBef>
            </a:pPr>
            <a:endParaRPr lang="it-IT" sz="1800" b="0" dirty="0">
              <a:solidFill>
                <a:srgbClr val="5ACEF9"/>
              </a:solidFill>
            </a:endParaRPr>
          </a:p>
          <a:p>
            <a:pPr marL="0">
              <a:spcBef>
                <a:spcPts val="0"/>
              </a:spcBef>
            </a:pPr>
            <a:r>
              <a:rPr lang="it-IT" sz="1800" b="0" dirty="0" smtClean="0"/>
              <a:t>For the </a:t>
            </a:r>
            <a:r>
              <a:rPr lang="it-IT" sz="1800" b="0" dirty="0" smtClean="0">
                <a:solidFill>
                  <a:srgbClr val="5ACEF9"/>
                </a:solidFill>
              </a:rPr>
              <a:t>English text </a:t>
            </a:r>
            <a:r>
              <a:rPr lang="it-IT" sz="1800" b="0" dirty="0" smtClean="0">
                <a:solidFill>
                  <a:srgbClr val="000000"/>
                </a:solidFill>
              </a:rPr>
              <a:t>and the </a:t>
            </a:r>
            <a:r>
              <a:rPr lang="it-IT" sz="1800" b="0" dirty="0" err="1" smtClean="0">
                <a:solidFill>
                  <a:srgbClr val="FF6600"/>
                </a:solidFill>
              </a:rPr>
              <a:t>Italian</a:t>
            </a:r>
            <a:r>
              <a:rPr lang="it-IT" sz="1800" b="0" dirty="0" smtClean="0">
                <a:solidFill>
                  <a:srgbClr val="FF6600"/>
                </a:solidFill>
              </a:rPr>
              <a:t> </a:t>
            </a:r>
            <a:r>
              <a:rPr lang="it-IT" sz="1800" b="0" dirty="0" err="1" smtClean="0">
                <a:solidFill>
                  <a:srgbClr val="FF6600"/>
                </a:solidFill>
              </a:rPr>
              <a:t>translation</a:t>
            </a:r>
            <a:r>
              <a:rPr lang="it-IT" sz="1800" b="0" dirty="0" smtClean="0">
                <a:solidFill>
                  <a:srgbClr val="FF6600"/>
                </a:solidFill>
              </a:rPr>
              <a:t> </a:t>
            </a:r>
            <a:r>
              <a:rPr lang="it-IT" sz="1800" b="0" dirty="0" err="1" smtClean="0"/>
              <a:t>see</a:t>
            </a:r>
            <a:r>
              <a:rPr lang="it-IT" sz="1800" b="0" dirty="0" smtClean="0"/>
              <a:t> the </a:t>
            </a:r>
            <a:r>
              <a:rPr lang="it-IT" sz="1800" b="0" dirty="0" err="1" smtClean="0"/>
              <a:t>copies</a:t>
            </a:r>
            <a:r>
              <a:rPr lang="it-IT" sz="1800" b="0" dirty="0" smtClean="0"/>
              <a:t> </a:t>
            </a:r>
            <a:r>
              <a:rPr lang="it-IT" sz="1800" b="0" dirty="0" err="1" smtClean="0"/>
              <a:t>you</a:t>
            </a:r>
            <a:r>
              <a:rPr lang="it-IT" sz="1800" b="0" dirty="0" smtClean="0"/>
              <a:t> </a:t>
            </a:r>
            <a:r>
              <a:rPr lang="it-IT" sz="1800" b="0" dirty="0" err="1" smtClean="0"/>
              <a:t>have</a:t>
            </a:r>
            <a:r>
              <a:rPr lang="it-IT" sz="1800" b="0" dirty="0" smtClean="0"/>
              <a:t>.</a:t>
            </a:r>
          </a:p>
          <a:p>
            <a:pPr marL="0">
              <a:spcBef>
                <a:spcPts val="0"/>
              </a:spcBef>
            </a:pPr>
            <a:endParaRPr lang="it-IT" sz="1800" b="0" dirty="0">
              <a:solidFill>
                <a:srgbClr val="FF6600"/>
              </a:solidFill>
            </a:endParaRPr>
          </a:p>
          <a:p>
            <a:pPr marL="0">
              <a:spcBef>
                <a:spcPts val="0"/>
              </a:spcBef>
            </a:pPr>
            <a:endParaRPr lang="it-IT" sz="1800" b="0" dirty="0">
              <a:solidFill>
                <a:srgbClr val="5ACEF9"/>
              </a:solidFill>
            </a:endParaRPr>
          </a:p>
          <a:p>
            <a:pPr marL="0">
              <a:spcBef>
                <a:spcPts val="0"/>
              </a:spcBef>
            </a:pPr>
            <a:endParaRPr lang="it-IT" sz="1800" dirty="0" smtClean="0">
              <a:solidFill>
                <a:srgbClr val="5ACEF9"/>
              </a:solidFill>
            </a:endParaRPr>
          </a:p>
        </p:txBody>
      </p:sp>
    </p:spTree>
    <p:extLst>
      <p:ext uri="{BB962C8B-B14F-4D97-AF65-F5344CB8AC3E}">
        <p14:creationId xmlns:p14="http://schemas.microsoft.com/office/powerpoint/2010/main" xmlns="" val="7525991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oli">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Angoli.thmx</Template>
  <TotalTime>271</TotalTime>
  <Words>1675</Words>
  <Application>Microsoft Office PowerPoint</Application>
  <PresentationFormat>Presentazione su schermo (4:3)</PresentationFormat>
  <Paragraphs>75</Paragraphs>
  <Slides>9</Slides>
  <Notes>0</Notes>
  <HiddenSlides>0</HiddenSlides>
  <MMClips>0</MMClips>
  <ScaleCrop>false</ScaleCrop>
  <HeadingPairs>
    <vt:vector size="4" baseType="variant">
      <vt:variant>
        <vt:lpstr>Tema</vt:lpstr>
      </vt:variant>
      <vt:variant>
        <vt:i4>1</vt:i4>
      </vt:variant>
      <vt:variant>
        <vt:lpstr>Titoli diapositive</vt:lpstr>
      </vt:variant>
      <vt:variant>
        <vt:i4>9</vt:i4>
      </vt:variant>
    </vt:vector>
  </HeadingPairs>
  <TitlesOfParts>
    <vt:vector size="10" baseType="lpstr">
      <vt:lpstr>Angoli</vt:lpstr>
      <vt:lpstr>JULIUS CAESAR</vt:lpstr>
      <vt:lpstr>QUESTION N. 1: DO YOU KNOW WHO PLUTARCH WAS?</vt:lpstr>
      <vt:lpstr>QUESTION N. 2: WHAT DO YOU REMEMBER ABOUT ALEXANDER AND CAESAR?</vt:lpstr>
      <vt:lpstr>QUESTION N. 3: in your opinion, WHY DID PLUTARCH COMPARE Caesar with Alexander? </vt:lpstr>
      <vt:lpstr>QUESTION N. 4: WHAT DO WE KNOW ABOUT CAESAR’S LAST DAY?</vt:lpstr>
      <vt:lpstr>QUESTION N. 5: DO YOU REMEMBER MANFREDI “IDI DI MARZO”?</vt:lpstr>
      <vt:lpstr>Diapositiva 7</vt:lpstr>
      <vt:lpstr>STEP N. 6: READ THIS PASSAGE FROM SHAKESPEARE’s JULIUS CAESAR. ANY SIMILARITIES OR DIFFERENCES WITH PLUTARCH AND MANFREDI?</vt:lpstr>
      <vt:lpstr>STEP N. 7: ANOTHER SCENE FROM SHAKESPEARE, ANTONY’s SPEECH (ACT III, SCENE III).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JULIUS CAESAR</dc:title>
  <dc:creator>Roberto Mori</dc:creator>
  <cp:lastModifiedBy>mori.roberto</cp:lastModifiedBy>
  <cp:revision>27</cp:revision>
  <dcterms:created xsi:type="dcterms:W3CDTF">2014-10-24T12:24:58Z</dcterms:created>
  <dcterms:modified xsi:type="dcterms:W3CDTF">2015-06-18T10:19:13Z</dcterms:modified>
</cp:coreProperties>
</file>