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72" r:id="rId2"/>
  </p:sldMasterIdLst>
  <p:notesMasterIdLst>
    <p:notesMasterId r:id="rId52"/>
  </p:notesMasterIdLst>
  <p:handoutMasterIdLst>
    <p:handoutMasterId r:id="rId53"/>
  </p:handoutMasterIdLst>
  <p:sldIdLst>
    <p:sldId id="279" r:id="rId3"/>
    <p:sldId id="281" r:id="rId4"/>
    <p:sldId id="282" r:id="rId5"/>
    <p:sldId id="338" r:id="rId6"/>
    <p:sldId id="259" r:id="rId7"/>
    <p:sldId id="319" r:id="rId8"/>
    <p:sldId id="320" r:id="rId9"/>
    <p:sldId id="321" r:id="rId10"/>
    <p:sldId id="322" r:id="rId11"/>
    <p:sldId id="323" r:id="rId12"/>
    <p:sldId id="324" r:id="rId13"/>
    <p:sldId id="325" r:id="rId14"/>
    <p:sldId id="297" r:id="rId15"/>
    <p:sldId id="289" r:id="rId16"/>
    <p:sldId id="298" r:id="rId17"/>
    <p:sldId id="285" r:id="rId18"/>
    <p:sldId id="327" r:id="rId19"/>
    <p:sldId id="280" r:id="rId20"/>
    <p:sldId id="328" r:id="rId21"/>
    <p:sldId id="314" r:id="rId22"/>
    <p:sldId id="315" r:id="rId23"/>
    <p:sldId id="329" r:id="rId24"/>
    <p:sldId id="332" r:id="rId25"/>
    <p:sldId id="333" r:id="rId26"/>
    <p:sldId id="334" r:id="rId27"/>
    <p:sldId id="335" r:id="rId28"/>
    <p:sldId id="317" r:id="rId29"/>
    <p:sldId id="307" r:id="rId30"/>
    <p:sldId id="308" r:id="rId31"/>
    <p:sldId id="309" r:id="rId32"/>
    <p:sldId id="339" r:id="rId33"/>
    <p:sldId id="348" r:id="rId34"/>
    <p:sldId id="340" r:id="rId35"/>
    <p:sldId id="341" r:id="rId36"/>
    <p:sldId id="330" r:id="rId37"/>
    <p:sldId id="347" r:id="rId38"/>
    <p:sldId id="349" r:id="rId39"/>
    <p:sldId id="343" r:id="rId40"/>
    <p:sldId id="351" r:id="rId41"/>
    <p:sldId id="353" r:id="rId42"/>
    <p:sldId id="354" r:id="rId43"/>
    <p:sldId id="355" r:id="rId44"/>
    <p:sldId id="344" r:id="rId45"/>
    <p:sldId id="345" r:id="rId46"/>
    <p:sldId id="346" r:id="rId47"/>
    <p:sldId id="273" r:id="rId48"/>
    <p:sldId id="283" r:id="rId49"/>
    <p:sldId id="287" r:id="rId50"/>
    <p:sldId id="318" r:id="rId51"/>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A3A3A"/>
    <a:srgbClr val="26262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88710" autoAdjust="0"/>
  </p:normalViewPr>
  <p:slideViewPr>
    <p:cSldViewPr>
      <p:cViewPr>
        <p:scale>
          <a:sx n="65" d="100"/>
          <a:sy n="65" d="100"/>
        </p:scale>
        <p:origin x="-1458" y="54"/>
      </p:cViewPr>
      <p:guideLst>
        <p:guide orient="horz" pos="2160"/>
        <p:guide pos="2880"/>
      </p:guideLst>
    </p:cSldViewPr>
  </p:slideViewPr>
  <p:outlineViewPr>
    <p:cViewPr>
      <p:scale>
        <a:sx n="33" d="100"/>
        <a:sy n="33" d="100"/>
      </p:scale>
      <p:origin x="0" y="1896"/>
    </p:cViewPr>
  </p:outlineViewPr>
  <p:notesTextViewPr>
    <p:cViewPr>
      <p:scale>
        <a:sx n="100" d="100"/>
        <a:sy n="100" d="100"/>
      </p:scale>
      <p:origin x="0" y="0"/>
    </p:cViewPr>
  </p:notesTextViewPr>
  <p:sorterViewPr>
    <p:cViewPr>
      <p:scale>
        <a:sx n="100" d="100"/>
        <a:sy n="100" d="100"/>
      </p:scale>
      <p:origin x="0" y="29178"/>
    </p:cViewPr>
  </p:sorterViewPr>
  <p:notesViewPr>
    <p:cSldViewPr>
      <p:cViewPr>
        <p:scale>
          <a:sx n="100" d="100"/>
          <a:sy n="100" d="100"/>
        </p:scale>
        <p:origin x="-1890"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531EC4-80D5-44D0-8496-4B1D161A099F}" type="datetimeFigureOut">
              <a:rPr lang="it-IT" smtClean="0"/>
              <a:pPr/>
              <a:t>22/01/2017</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B853BC-2951-4CB0-BEAC-8ABC046803E7}" type="slidenum">
              <a:rPr lang="it-IT" smtClean="0"/>
              <a:pPr/>
              <a:t>‹N›</a:t>
            </a:fld>
            <a:endParaRPr lang="it-IT"/>
          </a:p>
        </p:txBody>
      </p:sp>
    </p:spTree>
    <p:extLst>
      <p:ext uri="{BB962C8B-B14F-4D97-AF65-F5344CB8AC3E}">
        <p14:creationId xmlns="" xmlns:p14="http://schemas.microsoft.com/office/powerpoint/2010/main" val="2243790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C9552B7-61F6-4DDB-BA83-C8D51551C101}" type="datetimeFigureOut">
              <a:rPr lang="it-IT"/>
              <a:pPr>
                <a:defRPr/>
              </a:pPr>
              <a:t>22/01/2017</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t-IT"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E74D882-4A55-4E6F-8490-E94DB170E47A}" type="slidenum">
              <a:rPr lang="it-IT" altLang="it-IT"/>
              <a:pPr/>
              <a:t>‹N›</a:t>
            </a:fld>
            <a:endParaRPr lang="it-IT" altLang="it-IT"/>
          </a:p>
        </p:txBody>
      </p:sp>
    </p:spTree>
    <p:extLst>
      <p:ext uri="{BB962C8B-B14F-4D97-AF65-F5344CB8AC3E}">
        <p14:creationId xmlns="" xmlns:p14="http://schemas.microsoft.com/office/powerpoint/2010/main" val="2391854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it.wikipedia.org/wiki/Causalit%C3%A0" TargetMode="External"/><Relationship Id="rId13" Type="http://schemas.openxmlformats.org/officeDocument/2006/relationships/hyperlink" Target="https://it.wikipedia.org/wiki/Meccanica_quantistica" TargetMode="External"/><Relationship Id="rId3" Type="http://schemas.openxmlformats.org/officeDocument/2006/relationships/hyperlink" Target="https://it.wikipedia.org/wiki/Galassia" TargetMode="External"/><Relationship Id="rId7" Type="http://schemas.openxmlformats.org/officeDocument/2006/relationships/hyperlink" Target="https://it.wikipedia.org/wiki/Velocit%C3%A0_della_luce" TargetMode="External"/><Relationship Id="rId12" Type="http://schemas.openxmlformats.org/officeDocument/2006/relationships/hyperlink" Target="https://it.wikipedia.org/wiki/Planck_Surveyor"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it.wikipedia.org/wiki/Problema_dell'orizzonte" TargetMode="External"/><Relationship Id="rId11" Type="http://schemas.openxmlformats.org/officeDocument/2006/relationships/hyperlink" Target="https://it.wikipedia.org/wiki/WMAP" TargetMode="External"/><Relationship Id="rId5" Type="http://schemas.openxmlformats.org/officeDocument/2006/relationships/hyperlink" Target="https://it.wikipedia.org/wiki/Terra" TargetMode="External"/><Relationship Id="rId15" Type="http://schemas.openxmlformats.org/officeDocument/2006/relationships/hyperlink" Target="https://it.wikipedia.org/wiki/Fisica_del_plasma" TargetMode="External"/><Relationship Id="rId10" Type="http://schemas.openxmlformats.org/officeDocument/2006/relationships/hyperlink" Target="https://it.wikipedia.org/wiki/Radiazione_cosmica_di_fondo" TargetMode="External"/><Relationship Id="rId4" Type="http://schemas.openxmlformats.org/officeDocument/2006/relationships/hyperlink" Target="https://it.wikipedia.org/wiki/Anni_luce" TargetMode="External"/><Relationship Id="rId9" Type="http://schemas.openxmlformats.org/officeDocument/2006/relationships/hyperlink" Target="https://it.wikipedia.org/wiki/Omogeneit%C3%A0_(fisica)" TargetMode="External"/><Relationship Id="rId14" Type="http://schemas.openxmlformats.org/officeDocument/2006/relationships/hyperlink" Target="https://it.wikipedia.org/wiki/Principio_di_indeterminazione_di_Heisenbe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Il grafico riporta l’energia dei fotoni in funzione della loro lunghezza d’onda.</a:t>
            </a:r>
          </a:p>
          <a:p>
            <a:r>
              <a:rPr lang="it-IT" dirty="0" smtClean="0"/>
              <a:t>Sulla scala di destra è riportata la temperatura</a:t>
            </a:r>
            <a:r>
              <a:rPr lang="it-IT" baseline="0" dirty="0" smtClean="0"/>
              <a:t> ottenuta imponendo che l’energia termica nel rivelatore sia 1/100 dell’energia dei fotoni: questo dà un’idea della temperatura a cui si deve raffreddare il rivelatore perché il rumore termico non sovrasti il segnale generato da un singolo </a:t>
            </a:r>
            <a:r>
              <a:rPr lang="it-IT" baseline="0" dirty="0" err="1" smtClean="0"/>
              <a:t>fortone</a:t>
            </a:r>
            <a:r>
              <a:rPr lang="it-IT" baseline="0" dirty="0" smtClean="0"/>
              <a:t>. Sono anche riportate le temperature usate normalmente per il raffreddamento dei rivelatori: 77K ( azoto liquido) 4.2K ( Elio liquido) 0.3K ( Elio 3 liquido)  (2.2K elio superfluido)</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a:t>
            </a:fld>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Gli spettrometri usati misurano</a:t>
            </a:r>
            <a:r>
              <a:rPr lang="it-IT" baseline="0" dirty="0" smtClean="0"/>
              <a:t> la differenza tra il segnale proveniente dal cielo e quello di un corpo nero di riferimento del quale si può variare la temperatura. In questo modo gli off-set strumentali vengono eliminati. Se la radiazione incidente è anch’essa di corpo nero , si possono eseguire sensibilissime misure di zero, facendo variare la temperatura del corpo nero di riferimento ed osservando per quale temperatura viene minimizzato il segnale differenza. Il team di </a:t>
            </a:r>
            <a:r>
              <a:rPr lang="it-IT" baseline="0" dirty="0" err="1" smtClean="0"/>
              <a:t>Firas</a:t>
            </a:r>
            <a:r>
              <a:rPr lang="it-IT" baseline="0" dirty="0" smtClean="0"/>
              <a:t> riuscì a misurare zero, entro l’errore sperimentale , su tutto l’intervallo sperimentale utile, impostando la temperatura del corpo nero di riferimento a 2,725K</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a:t>
            </a:fld>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r>
              <a:rPr lang="it-IT" dirty="0" smtClean="0"/>
              <a:t>Quando si guarda il cielo di notte, le distanze tra noi e i vari oggetti ci consentono di vedere quegli oggetti com'erano nel passato. Una </a:t>
            </a:r>
            <a:r>
              <a:rPr lang="it-IT" dirty="0" smtClean="0">
                <a:hlinkClick r:id="rId3" tooltip="Galassia"/>
              </a:rPr>
              <a:t>galassia</a:t>
            </a:r>
            <a:r>
              <a:rPr lang="it-IT" dirty="0" smtClean="0"/>
              <a:t> distante 10 miliardi di </a:t>
            </a:r>
            <a:r>
              <a:rPr lang="it-IT" dirty="0" smtClean="0">
                <a:hlinkClick r:id="rId4" tooltip="Anni luce"/>
              </a:rPr>
              <a:t>anni luce</a:t>
            </a:r>
            <a:r>
              <a:rPr lang="it-IT" dirty="0" smtClean="0"/>
              <a:t> appare ad un osservatore com'era 10 miliardi di anni fa, perché la luce ha impiegato quel determinato arco di tempo per raggiungerlo. Se l'osservatore vedesse una galassia distante dalla </a:t>
            </a:r>
            <a:r>
              <a:rPr lang="it-IT" dirty="0" smtClean="0">
                <a:hlinkClick r:id="rId5" tooltip="Terra"/>
              </a:rPr>
              <a:t>Terra</a:t>
            </a:r>
            <a:r>
              <a:rPr lang="it-IT" dirty="0" smtClean="0"/>
              <a:t> 10 miliardi di anni luce in una determinata direzione, per esempio "ovest", e un'altra alla stessa distanza ma nella direzione opposta, ovvero "est", la distanza totale tra le due galassie è di 20 miliardi di anni luce e, poiché l'universo esiste da circa 14 miliardi di anni, questo vuol dire che la luce della prima galassia non ha ancora raggiunto la seconda. In un senso più generale, ci sono parti dell'universo che sono visibili per un osservatore, ma non lo sono per un altro, al di fuori del rispettivo orizzonte di particella.</a:t>
            </a:r>
          </a:p>
          <a:p>
            <a:r>
              <a:rPr lang="it-IT" dirty="0" smtClean="0"/>
              <a:t>Nelle teorie fisiche standard, nessuna informazione</a:t>
            </a:r>
            <a:r>
              <a:rPr lang="it-IT" baseline="30000" dirty="0" smtClean="0">
                <a:hlinkClick r:id="rId6"/>
              </a:rPr>
              <a:t>[7]</a:t>
            </a:r>
            <a:r>
              <a:rPr lang="it-IT" dirty="0" smtClean="0"/>
              <a:t> può essere trasportata più velocemente della </a:t>
            </a:r>
            <a:r>
              <a:rPr lang="it-IT" dirty="0" smtClean="0">
                <a:hlinkClick r:id="rId7" tooltip="Velocità della luce"/>
              </a:rPr>
              <a:t>velocità della luce</a:t>
            </a:r>
            <a:r>
              <a:rPr lang="it-IT" dirty="0" smtClean="0"/>
              <a:t>. Riprendendo l'esempio delle galassie, esse non possono aver scambiato nessun tipo di informazione, cioè non sono in </a:t>
            </a:r>
            <a:r>
              <a:rPr lang="it-IT" dirty="0" smtClean="0">
                <a:hlinkClick r:id="rId8" tooltip="Causalità"/>
              </a:rPr>
              <a:t>rapporto causale</a:t>
            </a:r>
            <a:r>
              <a:rPr lang="it-IT" dirty="0" smtClean="0"/>
              <a:t> tra loro. Ci si potrebbe aspettare quindi che le loro proprietà fisiche possano essere diverse e, più in generale, che l'universo nel suo complesso abbia proprietà diverse in regioni differenti. Al contrario di quanto previsto, l'universo è in realtà estremamente </a:t>
            </a:r>
            <a:r>
              <a:rPr lang="it-IT" dirty="0" smtClean="0">
                <a:hlinkClick r:id="rId9" tooltip="Omogeneità (fisica)"/>
              </a:rPr>
              <a:t>omogeneo</a:t>
            </a:r>
            <a:r>
              <a:rPr lang="it-IT" dirty="0" smtClean="0"/>
              <a:t>. Per esempio, la </a:t>
            </a:r>
            <a:r>
              <a:rPr lang="it-IT" dirty="0" smtClean="0">
                <a:hlinkClick r:id="rId10" tooltip="Radiazione cosmica di fondo"/>
              </a:rPr>
              <a:t>radiazione cosmica di fondo</a:t>
            </a:r>
            <a:r>
              <a:rPr lang="it-IT" dirty="0" smtClean="0"/>
              <a:t>, che permea tutto l'universo, ha all'incirca la stessa temperatura in ogni punto dello spazio, circa 2,725 K. Le differenze nella temperatura sono così piccole che solo recentemente è stato possibile sviluppare strumenti capaci di misurarle, come la sonda </a:t>
            </a:r>
            <a:r>
              <a:rPr lang="it-IT" dirty="0" smtClean="0">
                <a:hlinkClick r:id="rId11" tooltip="WMAP"/>
              </a:rPr>
              <a:t>WMAP</a:t>
            </a:r>
            <a:r>
              <a:rPr lang="it-IT" baseline="30000" dirty="0" smtClean="0">
                <a:hlinkClick r:id="rId6"/>
              </a:rPr>
              <a:t>[1]</a:t>
            </a:r>
            <a:r>
              <a:rPr lang="it-IT" dirty="0" smtClean="0"/>
              <a:t> e la missione </a:t>
            </a:r>
            <a:r>
              <a:rPr lang="it-IT" dirty="0" err="1" smtClean="0">
                <a:hlinkClick r:id="rId12" tooltip="Planck Surveyor"/>
              </a:rPr>
              <a:t>Planck</a:t>
            </a:r>
            <a:r>
              <a:rPr lang="it-IT" dirty="0" smtClean="0">
                <a:hlinkClick r:id="rId12" tooltip="Planck Surveyor"/>
              </a:rPr>
              <a:t> </a:t>
            </a:r>
            <a:r>
              <a:rPr lang="it-IT" dirty="0" err="1" smtClean="0">
                <a:hlinkClick r:id="rId12" tooltip="Planck Surveyor"/>
              </a:rPr>
              <a:t>Surveyor</a:t>
            </a:r>
            <a:r>
              <a:rPr lang="it-IT" dirty="0" smtClean="0"/>
              <a:t>. Questa prova sperimentale pone un serio problema: se l'universo partì con piccole differenze di temperatura in regioni diverse, non vi è modo che essa si sia potuta livellare ad una temperatura uniforme a partire da questo istante di tempo. La </a:t>
            </a:r>
            <a:r>
              <a:rPr lang="it-IT" dirty="0" smtClean="0">
                <a:hlinkClick r:id="rId13" tooltip="Meccanica quantistica"/>
              </a:rPr>
              <a:t>meccanica quantistica</a:t>
            </a:r>
            <a:r>
              <a:rPr lang="it-IT" dirty="0" smtClean="0"/>
              <a:t> richiede che queste differenze esistano a causa del </a:t>
            </a:r>
            <a:r>
              <a:rPr lang="it-IT" dirty="0" smtClean="0">
                <a:hlinkClick r:id="rId14" tooltip="Principio di indeterminazione di Heisenberg"/>
              </a:rPr>
              <a:t>principio di indeterminazione di </a:t>
            </a:r>
            <a:r>
              <a:rPr lang="it-IT" dirty="0" err="1" smtClean="0">
                <a:hlinkClick r:id="rId14" tooltip="Principio di indeterminazione di Heisenberg"/>
              </a:rPr>
              <a:t>Heisenberg</a:t>
            </a:r>
            <a:r>
              <a:rPr lang="it-IT" dirty="0" smtClean="0"/>
              <a:t>, che sostanzialmente afferma che non vi è modo di conoscere precisamente quanto valgono tutte le proprietà di un oggetto osservato e non vi è modo che l'universo si sia formato "precisamente" con le stesse proprietà in ogni punto.</a:t>
            </a:r>
          </a:p>
          <a:p>
            <a:r>
              <a:rPr lang="it-IT" dirty="0" smtClean="0"/>
              <a:t>L'importanza di questo problema è abbastanza ampia. In base alla teoria del Big Bang, durante la sua espansione, la densità dell'universo è diminuita fino al momento in cui i fotoni e le particelle, non più ostacolati dagli scontri con la materia, si sono potuti disaccoppiare dal </a:t>
            </a:r>
            <a:r>
              <a:rPr lang="it-IT" dirty="0" smtClean="0">
                <a:hlinkClick r:id="rId15" tooltip="Fisica del plasma"/>
              </a:rPr>
              <a:t>plasma</a:t>
            </a:r>
            <a:r>
              <a:rPr lang="it-IT" dirty="0" smtClean="0"/>
              <a:t>, e diffondersi nell'universo come una fiammata di luce. Si ritiene che ciò avvenne circa 380 000 anni dopo il Big Bang, perciò il volume di ogni possibile scambio di informazione sarebbe avvenuto in una sfera di 380 000 anni luce di raggio. Questa ipotesi non si concilia con il fatto che l'Universo ha all'incirca la stessa temperatura in un volume 10</a:t>
            </a:r>
            <a:r>
              <a:rPr lang="it-IT" baseline="30000" dirty="0" smtClean="0"/>
              <a:t>88</a:t>
            </a:r>
            <a:r>
              <a:rPr lang="it-IT" dirty="0" smtClean="0"/>
              <a:t> volte più grande.</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9</a:t>
            </a:fld>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200" b="1" dirty="0" smtClean="0"/>
              <a:t>Quando una regione di plasma di densità maggiore della media inizia ad addensarsi sotto la spinta della gravità, i fotoni tendono ad impedire il collasso attraverso la loro frenetica interazione con gli elettroni liberi</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17</a:t>
            </a:fld>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200" b="1" dirty="0" smtClean="0"/>
              <a:t>Quando una regione di plasma di densità maggiore della media inizia ad addensarsi sotto la spinta della gravità, i fotoni tendono ad impedire il collasso attraverso la loro frenetica interazione con gli elettroni liberi</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19</a:t>
            </a:fld>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30</a:t>
            </a:fld>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3FBFFB7-C1B7-45E3-97A3-F7E6DF816F32}" type="slidenum">
              <a:rPr lang="en-GB" smtClean="0"/>
              <a:pPr/>
              <a:t>40</a:t>
            </a:fld>
            <a:endParaRPr lang="en-GB" smtClean="0"/>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41E8907-165E-487B-8DF8-5E482B84B64D}" type="slidenum">
              <a:rPr lang="en-GB" smtClean="0"/>
              <a:pPr/>
              <a:t>41</a:t>
            </a:fld>
            <a:endParaRPr lang="en-GB" smtClean="0"/>
          </a:p>
        </p:txBody>
      </p:sp>
      <p:sp>
        <p:nvSpPr>
          <p:cNvPr id="7171" name="Rectangle 2"/>
          <p:cNvSpPr>
            <a:spLocks noRo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AA3A653B-238D-4AC1-AB1C-A7DCD6D5C2B0}" type="slidenum">
              <a:rPr lang="en-GB" smtClean="0"/>
              <a:pPr/>
              <a:t>42</a:t>
            </a:fld>
            <a:endParaRPr lang="en-GB" smtClean="0"/>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pPr>
                <a:defRPr/>
              </a:pPr>
              <a:t>22/01/2017</a:t>
            </a:fld>
            <a:endParaRPr lang="it-IT"/>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B9396C2-340E-4247-8D89-C0525F0B5B85}" type="slidenum">
              <a:rPr lang="it-IT" altLang="it-IT"/>
              <a:pPr/>
              <a:t>‹N›</a:t>
            </a:fld>
            <a:endParaRPr lang="it-IT" altLang="it-IT"/>
          </a:p>
        </p:txBody>
      </p:sp>
    </p:spTree>
    <p:extLst>
      <p:ext uri="{BB962C8B-B14F-4D97-AF65-F5344CB8AC3E}">
        <p14:creationId xmlns="" xmlns:p14="http://schemas.microsoft.com/office/powerpoint/2010/main" val="46634392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pPr>
                <a:defRPr/>
              </a:pPr>
              <a:t>22/01/2017</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89FAFAE-30EB-4CF5-A863-C5258D8EDB98}" type="slidenum">
              <a:rPr lang="it-IT" altLang="it-IT"/>
              <a:pPr/>
              <a:t>‹N›</a:t>
            </a:fld>
            <a:endParaRPr lang="it-IT" altLang="it-IT"/>
          </a:p>
        </p:txBody>
      </p:sp>
    </p:spTree>
    <p:extLst>
      <p:ext uri="{BB962C8B-B14F-4D97-AF65-F5344CB8AC3E}">
        <p14:creationId xmlns="" xmlns:p14="http://schemas.microsoft.com/office/powerpoint/2010/main" val="128423920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pPr>
                <a:defRPr/>
              </a:pPr>
              <a:t>22/01/2017</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16A5D83-46E5-46A1-8258-F9C8F5285B3C}" type="slidenum">
              <a:rPr lang="it-IT" altLang="it-IT"/>
              <a:pPr/>
              <a:t>‹N›</a:t>
            </a:fld>
            <a:endParaRPr lang="it-IT" altLang="it-IT"/>
          </a:p>
        </p:txBody>
      </p:sp>
    </p:spTree>
    <p:extLst>
      <p:ext uri="{BB962C8B-B14F-4D97-AF65-F5344CB8AC3E}">
        <p14:creationId xmlns="" xmlns:p14="http://schemas.microsoft.com/office/powerpoint/2010/main" val="95360236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0" y="6492876"/>
            <a:ext cx="2133600" cy="365125"/>
          </a:xfrm>
          <a:prstGeom prst="rect">
            <a:avLst/>
          </a:prstGeom>
        </p:spPr>
        <p:txBody>
          <a:bodyPr/>
          <a:lstStyle>
            <a:lvl1pPr>
              <a:defRPr/>
            </a:lvl1pPr>
          </a:lstStyle>
          <a:p>
            <a:pPr eaLnBrk="1" fontAlgn="auto" hangingPunct="1">
              <a:spcBef>
                <a:spcPts val="0"/>
              </a:spcBef>
              <a:spcAft>
                <a:spcPts val="0"/>
              </a:spcAft>
              <a:defRPr/>
            </a:pPr>
            <a:fld id="{E6123881-BC6A-4C62-89E7-D77AA72C2F47}"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6" name="Segnaposto numero diapositiva 5"/>
          <p:cNvSpPr>
            <a:spLocks noGrp="1"/>
          </p:cNvSpPr>
          <p:nvPr>
            <p:ph type="sldNum" sz="quarter" idx="12"/>
          </p:nvPr>
        </p:nvSpPr>
        <p:spPr>
          <a:xfrm>
            <a:off x="7010400" y="6492876"/>
            <a:ext cx="2133600" cy="365125"/>
          </a:xfrm>
          <a:prstGeom prst="rect">
            <a:avLst/>
          </a:prstGeom>
        </p:spPr>
        <p:txBody>
          <a:bodyPr/>
          <a:lstStyle>
            <a:lvl1pPr>
              <a:defRPr/>
            </a:lvl1pPr>
          </a:lstStyle>
          <a:p>
            <a:pPr eaLnBrk="1" fontAlgn="auto" hangingPunct="1">
              <a:spcBef>
                <a:spcPts val="0"/>
              </a:spcBef>
              <a:spcAft>
                <a:spcPts val="0"/>
              </a:spcAft>
              <a:defRPr/>
            </a:pPr>
            <a:fld id="{BB6198E9-BE17-4FD2-81CA-776B2B4D3CF5}"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216829960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296144"/>
          </a:xfrm>
        </p:spPr>
        <p:txBody>
          <a:body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EE459297-6001-4F7B-A376-30629B4102AF}"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B1F7595B-5966-422B-8B81-DE9711DB59CE}"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179143866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37D243F9-E4D3-43C0-920E-5B465DE0354D}"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F3725756-FFFF-40C4-A4E4-A6179FE12537}"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108288925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708732A6-281D-451D-A621-F0682CD709CB}"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050426EB-1F4C-4C09-9C08-74F706135E1D}"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258703394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785D9FB8-EFA7-47CA-8CA7-A3FDC61E1772}"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DC561A24-861D-4DEC-934E-3BD9B7B97024}"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163821697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85F766A4-275A-4C3B-A7E3-A5D18D3D43B8}"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EFFB9116-527C-4582-B2EE-FBD2521588CE}"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3505673979"/>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06A9495F-24DB-44AF-9542-6C326DE964C1}"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31DE75CE-2D49-4E32-A564-516EB840372E}"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430699388"/>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CD50CF9C-A7DD-4738-ABCF-DE81A64D14F4}"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851FED3E-AF71-4864-A0BC-A7382F5ED596}"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418595245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296144"/>
          </a:xfrm>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pPr>
                <a:defRPr/>
              </a:pPr>
              <a:t>22/01/2017</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BDDA046-FF33-4C52-BF96-1D44754E5142}" type="slidenum">
              <a:rPr lang="it-IT" altLang="it-IT"/>
              <a:pPr/>
              <a:t>‹N›</a:t>
            </a:fld>
            <a:endParaRPr lang="it-IT" altLang="it-IT"/>
          </a:p>
        </p:txBody>
      </p:sp>
    </p:spTree>
    <p:extLst>
      <p:ext uri="{BB962C8B-B14F-4D97-AF65-F5344CB8AC3E}">
        <p14:creationId xmlns="" xmlns:p14="http://schemas.microsoft.com/office/powerpoint/2010/main" val="1115445727"/>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4D87C10F-7C64-4FC0-B6A6-ABDE73835A91}"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72292A73-F4C4-4CF1-A1FA-2D729886C41D}"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99484316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ED4747A4-8058-4785-8B58-CE53F1FE64D4}"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BD50734D-5702-44F5-927E-CD77C86AFFEA}"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3904530655"/>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2B6722BB-FBD6-4D4A-B4E7-237318A8391E}" type="datetimeFigureOut">
              <a:rPr lang="it-IT">
                <a:solidFill>
                  <a:prstClr val="black"/>
                </a:solidFill>
                <a:latin typeface="Calibri"/>
              </a:rPr>
              <a:pPr eaLnBrk="1" fontAlgn="auto" hangingPunct="1">
                <a:spcBef>
                  <a:spcPts val="0"/>
                </a:spcBef>
                <a:spcAft>
                  <a:spcPts val="0"/>
                </a:spcAft>
                <a:defRPr/>
              </a:pPr>
              <a:t>22/01/2017</a:t>
            </a:fld>
            <a:endParaRPr lang="it-IT">
              <a:solidFill>
                <a:prstClr val="black"/>
              </a:solidFill>
              <a:latin typeface="Calibri"/>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597EF377-D975-4517-A689-3DAA0CFA960B}"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 xmlns:p14="http://schemas.microsoft.com/office/powerpoint/2010/main" val="85375401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pPr>
                <a:defRPr/>
              </a:pPr>
              <a:t>22/01/2017</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8C81C0DC-CAB3-4537-9BB9-6FFF57E09CFE}" type="slidenum">
              <a:rPr lang="it-IT" altLang="it-IT"/>
              <a:pPr/>
              <a:t>‹N›</a:t>
            </a:fld>
            <a:endParaRPr lang="it-IT" altLang="it-IT"/>
          </a:p>
        </p:txBody>
      </p:sp>
    </p:spTree>
    <p:extLst>
      <p:ext uri="{BB962C8B-B14F-4D97-AF65-F5344CB8AC3E}">
        <p14:creationId xmlns="" xmlns:p14="http://schemas.microsoft.com/office/powerpoint/2010/main" val="281996404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pPr>
                <a:defRPr/>
              </a:pPr>
              <a:t>22/01/2017</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B09C25A-C7BF-4EBA-B706-81FAC320F5CF}" type="slidenum">
              <a:rPr lang="it-IT" altLang="it-IT"/>
              <a:pPr/>
              <a:t>‹N›</a:t>
            </a:fld>
            <a:endParaRPr lang="it-IT" altLang="it-IT"/>
          </a:p>
        </p:txBody>
      </p:sp>
    </p:spTree>
    <p:extLst>
      <p:ext uri="{BB962C8B-B14F-4D97-AF65-F5344CB8AC3E}">
        <p14:creationId xmlns="" xmlns:p14="http://schemas.microsoft.com/office/powerpoint/2010/main" val="210371880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pPr>
                <a:defRPr/>
              </a:pPr>
              <a:t>22/01/2017</a:t>
            </a:fld>
            <a:endParaRPr lang="it-IT"/>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A023FDC-D50F-4872-A7F9-FC20EA00D180}" type="slidenum">
              <a:rPr lang="it-IT" altLang="it-IT"/>
              <a:pPr/>
              <a:t>‹N›</a:t>
            </a:fld>
            <a:endParaRPr lang="it-IT" altLang="it-IT"/>
          </a:p>
        </p:txBody>
      </p:sp>
    </p:spTree>
    <p:extLst>
      <p:ext uri="{BB962C8B-B14F-4D97-AF65-F5344CB8AC3E}">
        <p14:creationId xmlns="" xmlns:p14="http://schemas.microsoft.com/office/powerpoint/2010/main" val="259977155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pPr>
                <a:defRPr/>
              </a:pPr>
              <a:t>22/01/2017</a:t>
            </a:fld>
            <a:endParaRPr lang="it-IT"/>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8DB71547-DC56-40A0-B51D-B3EC51D61C31}" type="slidenum">
              <a:rPr lang="it-IT" altLang="it-IT"/>
              <a:pPr/>
              <a:t>‹N›</a:t>
            </a:fld>
            <a:endParaRPr lang="it-IT" altLang="it-IT"/>
          </a:p>
        </p:txBody>
      </p:sp>
    </p:spTree>
    <p:extLst>
      <p:ext uri="{BB962C8B-B14F-4D97-AF65-F5344CB8AC3E}">
        <p14:creationId xmlns="" xmlns:p14="http://schemas.microsoft.com/office/powerpoint/2010/main" val="16194920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pPr>
                <a:defRPr/>
              </a:pPr>
              <a:t>22/01/2017</a:t>
            </a:fld>
            <a:endParaRPr lang="it-IT"/>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B89BE85-B011-4B1E-9F38-191EEA7FE76F}" type="slidenum">
              <a:rPr lang="it-IT" altLang="it-IT"/>
              <a:pPr/>
              <a:t>‹N›</a:t>
            </a:fld>
            <a:endParaRPr lang="it-IT" altLang="it-IT"/>
          </a:p>
        </p:txBody>
      </p:sp>
    </p:spTree>
    <p:extLst>
      <p:ext uri="{BB962C8B-B14F-4D97-AF65-F5344CB8AC3E}">
        <p14:creationId xmlns="" xmlns:p14="http://schemas.microsoft.com/office/powerpoint/2010/main" val="200083366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pPr>
                <a:defRPr/>
              </a:pPr>
              <a:t>22/01/2017</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A228B5A-73CE-46EE-B90E-C3E48E27D625}" type="slidenum">
              <a:rPr lang="it-IT" altLang="it-IT"/>
              <a:pPr/>
              <a:t>‹N›</a:t>
            </a:fld>
            <a:endParaRPr lang="it-IT" altLang="it-IT"/>
          </a:p>
        </p:txBody>
      </p:sp>
    </p:spTree>
    <p:extLst>
      <p:ext uri="{BB962C8B-B14F-4D97-AF65-F5344CB8AC3E}">
        <p14:creationId xmlns="" xmlns:p14="http://schemas.microsoft.com/office/powerpoint/2010/main" val="138095582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pPr>
                <a:defRPr/>
              </a:pPr>
              <a:t>22/01/2017</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E63C36F-18BF-4B5A-9465-323441C2B061}" type="slidenum">
              <a:rPr lang="it-IT" altLang="it-IT"/>
              <a:pPr/>
              <a:t>‹N›</a:t>
            </a:fld>
            <a:endParaRPr lang="it-IT" altLang="it-IT"/>
          </a:p>
        </p:txBody>
      </p:sp>
    </p:spTree>
    <p:extLst>
      <p:ext uri="{BB962C8B-B14F-4D97-AF65-F5344CB8AC3E}">
        <p14:creationId xmlns="" xmlns:p14="http://schemas.microsoft.com/office/powerpoint/2010/main" val="377772084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331914" y="188913"/>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smtClean="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b="1" dirty="0">
                <a:solidFill>
                  <a:schemeClr val="accent1">
                    <a:lumMod val="50000"/>
                  </a:schemeClr>
                </a:solidFill>
              </a:rPr>
              <a:t>SKYLAB : </a:t>
            </a:r>
            <a:r>
              <a:rPr lang="it-IT" b="1" dirty="0" smtClean="0">
                <a:solidFill>
                  <a:schemeClr val="accent1">
                    <a:lumMod val="50000"/>
                  </a:schemeClr>
                </a:solidFill>
              </a:rPr>
              <a:t>LA</a:t>
            </a:r>
            <a:r>
              <a:rPr lang="it-IT" b="1" baseline="0" dirty="0" smtClean="0">
                <a:solidFill>
                  <a:schemeClr val="accent1">
                    <a:lumMod val="50000"/>
                  </a:schemeClr>
                </a:solidFill>
              </a:rPr>
              <a:t> RADIAZIONE COSMICA </a:t>
            </a:r>
            <a:r>
              <a:rPr lang="it-IT" b="1" baseline="0" dirty="0" err="1" smtClean="0">
                <a:solidFill>
                  <a:schemeClr val="accent1">
                    <a:lumMod val="50000"/>
                  </a:schemeClr>
                </a:solidFill>
              </a:rPr>
              <a:t>DI</a:t>
            </a:r>
            <a:r>
              <a:rPr lang="it-IT" b="1" baseline="0" dirty="0" smtClean="0">
                <a:solidFill>
                  <a:schemeClr val="accent1">
                    <a:lumMod val="50000"/>
                  </a:schemeClr>
                </a:solidFill>
              </a:rPr>
              <a:t> FONDO</a:t>
            </a:r>
            <a:endParaRPr lang="it-IT" b="1" dirty="0">
              <a:solidFill>
                <a:schemeClr val="accent1">
                  <a:lumMod val="50000"/>
                </a:schemeClr>
              </a:solidFill>
            </a:endParaRPr>
          </a:p>
        </p:txBody>
      </p:sp>
      <p:pic>
        <p:nvPicPr>
          <p:cNvPr id="9" name="Picture 2"/>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userDrawn="1"/>
        </p:nvPicPr>
        <p:blipFill>
          <a:blip r:embed="rId14" cstate="print"/>
          <a:srcRect/>
          <a:stretch>
            <a:fillRect/>
          </a:stretch>
        </p:blipFill>
        <p:spPr bwMode="auto">
          <a:xfrm>
            <a:off x="0" y="5794251"/>
            <a:ext cx="1697218" cy="1063749"/>
          </a:xfrm>
          <a:prstGeom prst="rect">
            <a:avLst/>
          </a:prstGeom>
          <a:noFill/>
          <a:ln w="9525">
            <a:noFill/>
            <a:miter lim="800000"/>
            <a:headEnd/>
            <a:tailEnd/>
          </a:ln>
        </p:spPr>
      </p:pic>
      <p:pic>
        <p:nvPicPr>
          <p:cNvPr id="3" name="Picture 3"/>
          <p:cNvPicPr>
            <a:picLocks noChangeAspect="1" noChangeArrowheads="1"/>
          </p:cNvPicPr>
          <p:nvPr userDrawn="1"/>
        </p:nvPicPr>
        <p:blipFill>
          <a:blip r:embed="rId15" cstate="print"/>
          <a:srcRect/>
          <a:stretch>
            <a:fillRect/>
          </a:stretch>
        </p:blipFill>
        <p:spPr bwMode="auto">
          <a:xfrm>
            <a:off x="7524328" y="5950984"/>
            <a:ext cx="1619672" cy="907016"/>
          </a:xfrm>
          <a:prstGeom prst="rect">
            <a:avLst/>
          </a:prstGeom>
          <a:noFill/>
          <a:ln w="9525">
            <a:noFill/>
            <a:miter lim="800000"/>
            <a:headEnd/>
            <a:tailEnd/>
          </a:ln>
        </p:spPr>
      </p:pic>
      <p:pic>
        <p:nvPicPr>
          <p:cNvPr id="1028" name="Picture 4"/>
          <p:cNvPicPr>
            <a:picLocks noChangeAspect="1" noChangeArrowheads="1"/>
          </p:cNvPicPr>
          <p:nvPr userDrawn="1"/>
        </p:nvPicPr>
        <p:blipFill>
          <a:blip r:embed="rId16" cstate="print"/>
          <a:srcRect/>
          <a:stretch>
            <a:fillRect/>
          </a:stretch>
        </p:blipFill>
        <p:spPr bwMode="auto">
          <a:xfrm>
            <a:off x="7706104" y="0"/>
            <a:ext cx="1437896" cy="118757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slow"/>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C6D9F1"/>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331640" y="188640"/>
            <a:ext cx="6192688" cy="1296144"/>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smtClean="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p>
        </p:txBody>
      </p:sp>
      <p:sp>
        <p:nvSpPr>
          <p:cNvPr id="7" name="Rettangolo 6"/>
          <p:cNvSpPr/>
          <p:nvPr/>
        </p:nvSpPr>
        <p:spPr>
          <a:xfrm>
            <a:off x="0" y="6525345"/>
            <a:ext cx="9144000" cy="3326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it-IT" b="1" dirty="0">
                <a:solidFill>
                  <a:srgbClr val="4F81BD">
                    <a:lumMod val="50000"/>
                  </a:srgbClr>
                </a:solidFill>
              </a:rPr>
              <a:t>SKYLAB : UNA FINESTRA SUL COSMO</a:t>
            </a:r>
          </a:p>
        </p:txBody>
      </p:sp>
      <p:pic>
        <p:nvPicPr>
          <p:cNvPr id="2" name="Picture 2"/>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0" y="0"/>
            <a:ext cx="1266227" cy="1196752"/>
          </a:xfrm>
          <a:prstGeom prst="rect">
            <a:avLst/>
          </a:prstGeom>
          <a:noFill/>
          <a:ln w="9525">
            <a:noFill/>
            <a:miter lim="800000"/>
            <a:headEnd/>
            <a:tailEnd/>
          </a:ln>
        </p:spPr>
      </p:pic>
      <p:pic>
        <p:nvPicPr>
          <p:cNvPr id="11" name="Immagine 10" descr="XMM.png"/>
          <p:cNvPicPr>
            <a:picLocks noChangeAspect="1"/>
          </p:cNvPicPr>
          <p:nvPr userDrawn="1"/>
        </p:nvPicPr>
        <p:blipFill>
          <a:blip r:embed="rId14" cstate="print"/>
          <a:stretch>
            <a:fillRect/>
          </a:stretch>
        </p:blipFill>
        <p:spPr>
          <a:xfrm>
            <a:off x="0" y="5986474"/>
            <a:ext cx="1368152" cy="871527"/>
          </a:xfrm>
          <a:prstGeom prst="rect">
            <a:avLst/>
          </a:prstGeom>
        </p:spPr>
      </p:pic>
      <p:pic>
        <p:nvPicPr>
          <p:cNvPr id="12" name="Immagine 11" descr="SArdinia.png"/>
          <p:cNvPicPr>
            <a:picLocks noChangeAspect="1"/>
          </p:cNvPicPr>
          <p:nvPr userDrawn="1"/>
        </p:nvPicPr>
        <p:blipFill>
          <a:blip r:embed="rId15" cstate="print"/>
          <a:stretch>
            <a:fillRect/>
          </a:stretch>
        </p:blipFill>
        <p:spPr>
          <a:xfrm>
            <a:off x="7812360" y="5948442"/>
            <a:ext cx="1331640" cy="909558"/>
          </a:xfrm>
          <a:prstGeom prst="rect">
            <a:avLst/>
          </a:prstGeom>
        </p:spPr>
      </p:pic>
      <p:pic>
        <p:nvPicPr>
          <p:cNvPr id="13" name="Immagine 12" descr="index.jpg"/>
          <p:cNvPicPr>
            <a:picLocks noChangeAspect="1"/>
          </p:cNvPicPr>
          <p:nvPr userDrawn="1"/>
        </p:nvPicPr>
        <p:blipFill>
          <a:blip r:embed="rId16" cstate="print"/>
          <a:stretch>
            <a:fillRect/>
          </a:stretch>
        </p:blipFill>
        <p:spPr>
          <a:xfrm>
            <a:off x="8316416" y="0"/>
            <a:ext cx="827584" cy="1201332"/>
          </a:xfrm>
          <a:prstGeom prst="rect">
            <a:avLst/>
          </a:prstGeom>
        </p:spPr>
      </p:pic>
    </p:spTree>
    <p:extLst>
      <p:ext uri="{BB962C8B-B14F-4D97-AF65-F5344CB8AC3E}">
        <p14:creationId xmlns="" xmlns:p14="http://schemas.microsoft.com/office/powerpoint/2010/main" val="155997687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spd="slow"/>
  <p:txStyles>
    <p:titleStyle>
      <a:lvl1pPr algn="ctr" rtl="0" eaLnBrk="0" fontAlgn="base" hangingPunct="0">
        <a:spcBef>
          <a:spcPct val="0"/>
        </a:spcBef>
        <a:spcAft>
          <a:spcPct val="0"/>
        </a:spcAft>
        <a:defRPr sz="4400" b="1" kern="1200" cap="none" spc="0">
          <a:ln w="12700">
            <a:solidFill>
              <a:schemeClr val="accent1">
                <a:lumMod val="75000"/>
              </a:schemeClr>
            </a:solidFill>
            <a:prstDash val="solid"/>
          </a:ln>
          <a:solidFill>
            <a:schemeClr val="tx2">
              <a:lumMod val="20000"/>
              <a:lumOff val="80000"/>
            </a:schemeClr>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chemeClr val="tx2">
              <a:lumMod val="50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chemeClr val="tx2">
              <a:lumMod val="50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chemeClr val="tx2">
              <a:lumMod val="50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slide" Target="slide4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4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hyperlink" Target="http://fisicaondemusica.unimore.it/Modi_normali_di_una_membrana_circolare.html" TargetMode="Externa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slide" Target="slide31.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5.gif"/><Relationship Id="rId5" Type="http://schemas.openxmlformats.org/officeDocument/2006/relationships/image" Target="../media/image74.png"/><Relationship Id="rId4" Type="http://schemas.openxmlformats.org/officeDocument/2006/relationships/hyperlink" Target="http://www.satelliteplanck.it/content/view/38/64/" TargetMode="External"/></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8.gif"/><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image" Target="../media/image91.gif"/><Relationship Id="rId4" Type="http://schemas.openxmlformats.org/officeDocument/2006/relationships/image" Target="../media/image90.gif"/></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5.gif"/><Relationship Id="rId5" Type="http://schemas.openxmlformats.org/officeDocument/2006/relationships/image" Target="../media/image94.gif"/><Relationship Id="rId4" Type="http://schemas.openxmlformats.org/officeDocument/2006/relationships/image" Target="../media/image93.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628800"/>
            <a:ext cx="7772400" cy="1470025"/>
          </a:xfrm>
        </p:spPr>
        <p:txBody>
          <a:bodyPr/>
          <a:lstStyle/>
          <a:p>
            <a:r>
              <a:rPr lang="it-IT" dirty="0" err="1" smtClean="0">
                <a:solidFill>
                  <a:srgbClr val="FF0000"/>
                </a:solidFill>
              </a:rPr>
              <a:t>Skylab</a:t>
            </a:r>
            <a:r>
              <a:rPr lang="it-IT" dirty="0" smtClean="0">
                <a:solidFill>
                  <a:srgbClr val="FF0000"/>
                </a:solidFill>
              </a:rPr>
              <a:t/>
            </a:r>
            <a:br>
              <a:rPr lang="it-IT" dirty="0" smtClean="0">
                <a:solidFill>
                  <a:srgbClr val="FF0000"/>
                </a:solidFill>
              </a:rPr>
            </a:br>
            <a:r>
              <a:rPr lang="it-IT" dirty="0" smtClean="0">
                <a:solidFill>
                  <a:srgbClr val="FF0000"/>
                </a:solidFill>
              </a:rPr>
              <a:t>La radiazione cosmica di fondo</a:t>
            </a:r>
            <a:endParaRPr lang="it-IT" dirty="0">
              <a:solidFill>
                <a:srgbClr val="FF0000"/>
              </a:solidFill>
            </a:endParaRPr>
          </a:p>
        </p:txBody>
      </p:sp>
      <p:sp>
        <p:nvSpPr>
          <p:cNvPr id="3" name="Sottotitolo 2"/>
          <p:cNvSpPr>
            <a:spLocks noGrp="1"/>
          </p:cNvSpPr>
          <p:nvPr>
            <p:ph type="subTitle" idx="1"/>
          </p:nvPr>
        </p:nvSpPr>
        <p:spPr>
          <a:xfrm>
            <a:off x="1331640" y="3356992"/>
            <a:ext cx="6400800" cy="1752600"/>
          </a:xfrm>
        </p:spPr>
        <p:txBody>
          <a:bodyPr/>
          <a:lstStyle/>
          <a:p>
            <a:pPr algn="r"/>
            <a:r>
              <a:rPr lang="it-IT" dirty="0" smtClean="0"/>
              <a:t>Lezione 3</a:t>
            </a:r>
          </a:p>
          <a:p>
            <a:pPr algn="r"/>
            <a:r>
              <a:rPr lang="it-IT" dirty="0" smtClean="0">
                <a:solidFill>
                  <a:srgbClr val="FF0000"/>
                </a:solidFill>
              </a:rPr>
              <a:t>Cosa abbiamo imparato dalla CBR attraverso le missioni spaziali</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260648"/>
            <a:ext cx="6408712" cy="935831"/>
          </a:xfrm>
        </p:spPr>
        <p:txBody>
          <a:bodyPr/>
          <a:lstStyle/>
          <a:p>
            <a:r>
              <a:rPr lang="it-IT" sz="4000" dirty="0" smtClean="0"/>
              <a:t>2. Il problema della piattezza</a:t>
            </a:r>
            <a:endParaRPr lang="it-IT" sz="4000" dirty="0"/>
          </a:p>
        </p:txBody>
      </p:sp>
      <p:sp>
        <p:nvSpPr>
          <p:cNvPr id="143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1433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699792" y="1916832"/>
            <a:ext cx="3960440" cy="668064"/>
          </a:xfrm>
          <a:prstGeom prst="rect">
            <a:avLst/>
          </a:prstGeom>
          <a:noFill/>
        </p:spPr>
      </p:pic>
      <p:sp>
        <p:nvSpPr>
          <p:cNvPr id="14339" name="Rectangle 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CasellaDiTesto 5"/>
          <p:cNvSpPr txBox="1"/>
          <p:nvPr/>
        </p:nvSpPr>
        <p:spPr>
          <a:xfrm>
            <a:off x="1547664" y="1340768"/>
            <a:ext cx="6552728" cy="461665"/>
          </a:xfrm>
          <a:prstGeom prst="rect">
            <a:avLst/>
          </a:prstGeom>
          <a:noFill/>
        </p:spPr>
        <p:txBody>
          <a:bodyPr wrap="square" rtlCol="0">
            <a:spAutoFit/>
          </a:bodyPr>
          <a:lstStyle/>
          <a:p>
            <a:r>
              <a:rPr lang="it-IT" sz="2400" b="1" dirty="0" smtClean="0"/>
              <a:t>Energia cinetica + Energia potenziale = costante</a:t>
            </a:r>
            <a:endParaRPr lang="it-IT" sz="2400" b="1" dirty="0"/>
          </a:p>
        </p:txBody>
      </p:sp>
      <p:sp>
        <p:nvSpPr>
          <p:cNvPr id="14345"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346" name="Rectangle 10"/>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4348"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349" name="Rectangle 1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CasellaDiTesto 20"/>
          <p:cNvSpPr txBox="1"/>
          <p:nvPr/>
        </p:nvSpPr>
        <p:spPr>
          <a:xfrm>
            <a:off x="5436096" y="4869160"/>
            <a:ext cx="3168352" cy="400110"/>
          </a:xfrm>
          <a:prstGeom prst="rect">
            <a:avLst/>
          </a:prstGeom>
          <a:noFill/>
        </p:spPr>
        <p:txBody>
          <a:bodyPr wrap="square" rtlCol="0">
            <a:spAutoFit/>
          </a:bodyPr>
          <a:lstStyle/>
          <a:p>
            <a:r>
              <a:rPr lang="it-IT" sz="2000" b="1" dirty="0" err="1" smtClean="0"/>
              <a:t>v=</a:t>
            </a:r>
            <a:r>
              <a:rPr lang="it-IT" sz="2000" b="1" dirty="0" smtClean="0"/>
              <a:t> H r   Legge di </a:t>
            </a:r>
            <a:r>
              <a:rPr lang="it-IT" sz="2000" b="1" dirty="0" err="1" smtClean="0"/>
              <a:t>Hubble</a:t>
            </a:r>
            <a:r>
              <a:rPr lang="it-IT" sz="2000" b="1" dirty="0" smtClean="0"/>
              <a:t> </a:t>
            </a:r>
            <a:endParaRPr lang="it-IT" sz="2000" b="1" dirty="0"/>
          </a:p>
        </p:txBody>
      </p:sp>
      <p:sp>
        <p:nvSpPr>
          <p:cNvPr id="1435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14353" name="Picture 1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581025" cy="361950"/>
          </a:xfrm>
          <a:prstGeom prst="rect">
            <a:avLst/>
          </a:prstGeom>
          <a:noFill/>
        </p:spPr>
      </p:pic>
      <p:sp>
        <p:nvSpPr>
          <p:cNvPr id="14356"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357" name="Rectangle 21"/>
          <p:cNvSpPr>
            <a:spLocks noChangeArrowheads="1"/>
          </p:cNvSpPr>
          <p:nvPr/>
        </p:nvSpPr>
        <p:spPr bwMode="auto">
          <a:xfrm>
            <a:off x="0" y="819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pic>
        <p:nvPicPr>
          <p:cNvPr id="14358" name="Picture 22"/>
          <p:cNvPicPr>
            <a:picLocks noChangeAspect="1" noChangeArrowheads="1"/>
          </p:cNvPicPr>
          <p:nvPr/>
        </p:nvPicPr>
        <p:blipFill>
          <a:blip r:embed="rId4" cstate="print"/>
          <a:srcRect/>
          <a:stretch>
            <a:fillRect/>
          </a:stretch>
        </p:blipFill>
        <p:spPr bwMode="auto">
          <a:xfrm>
            <a:off x="-4861048" y="5504954"/>
            <a:ext cx="16895502" cy="1353046"/>
          </a:xfrm>
          <a:prstGeom prst="rect">
            <a:avLst/>
          </a:prstGeom>
          <a:noFill/>
          <a:ln w="9525">
            <a:noFill/>
            <a:miter lim="800000"/>
            <a:headEnd/>
            <a:tailEnd/>
          </a:ln>
          <a:effectLst/>
        </p:spPr>
      </p:pic>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410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099"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71600" y="2852936"/>
            <a:ext cx="1466850" cy="742950"/>
          </a:xfrm>
          <a:prstGeom prst="rect">
            <a:avLst/>
          </a:prstGeom>
          <a:noFill/>
          <a:ln w="28575">
            <a:solidFill>
              <a:srgbClr val="FF0000"/>
            </a:solidFill>
          </a:ln>
        </p:spPr>
      </p:pic>
      <p:sp>
        <p:nvSpPr>
          <p:cNvPr id="4101" name="Rectangle 5"/>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410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102" name="Picture 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707904" y="2852936"/>
            <a:ext cx="1466850" cy="742950"/>
          </a:xfrm>
          <a:prstGeom prst="rect">
            <a:avLst/>
          </a:prstGeom>
          <a:noFill/>
          <a:ln w="25400">
            <a:solidFill>
              <a:srgbClr val="FF0000"/>
            </a:solidFill>
          </a:ln>
        </p:spPr>
      </p:pic>
      <p:sp>
        <p:nvSpPr>
          <p:cNvPr id="4104" name="Rectangle 8"/>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410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105"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444208" y="2852936"/>
            <a:ext cx="1466850" cy="742950"/>
          </a:xfrm>
          <a:prstGeom prst="rect">
            <a:avLst/>
          </a:prstGeom>
          <a:noFill/>
          <a:ln w="25400">
            <a:solidFill>
              <a:srgbClr val="FF0000"/>
            </a:solidFill>
          </a:ln>
        </p:spPr>
      </p:pic>
      <p:sp>
        <p:nvSpPr>
          <p:cNvPr id="4107" name="Rectangle 11"/>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CasellaDiTesto 30"/>
          <p:cNvSpPr txBox="1"/>
          <p:nvPr/>
        </p:nvSpPr>
        <p:spPr>
          <a:xfrm>
            <a:off x="755576" y="3789040"/>
            <a:ext cx="1944216" cy="369332"/>
          </a:xfrm>
          <a:prstGeom prst="rect">
            <a:avLst/>
          </a:prstGeom>
          <a:solidFill>
            <a:srgbClr val="FF0000"/>
          </a:solidFill>
        </p:spPr>
        <p:txBody>
          <a:bodyPr wrap="square" rtlCol="0">
            <a:spAutoFit/>
          </a:bodyPr>
          <a:lstStyle/>
          <a:p>
            <a:r>
              <a:rPr lang="it-IT" b="1" dirty="0" smtClean="0"/>
              <a:t>Universo aperto</a:t>
            </a:r>
            <a:endParaRPr lang="it-IT" b="1" dirty="0"/>
          </a:p>
        </p:txBody>
      </p:sp>
      <p:sp>
        <p:nvSpPr>
          <p:cNvPr id="32" name="CasellaDiTesto 31"/>
          <p:cNvSpPr txBox="1"/>
          <p:nvPr/>
        </p:nvSpPr>
        <p:spPr>
          <a:xfrm>
            <a:off x="3491880" y="3861048"/>
            <a:ext cx="1944216" cy="369332"/>
          </a:xfrm>
          <a:prstGeom prst="rect">
            <a:avLst/>
          </a:prstGeom>
          <a:solidFill>
            <a:srgbClr val="FF0000"/>
          </a:solidFill>
        </p:spPr>
        <p:txBody>
          <a:bodyPr wrap="square" rtlCol="0">
            <a:spAutoFit/>
          </a:bodyPr>
          <a:lstStyle/>
          <a:p>
            <a:r>
              <a:rPr lang="it-IT" b="1" dirty="0" smtClean="0"/>
              <a:t>Universo piatto</a:t>
            </a:r>
            <a:endParaRPr lang="it-IT" b="1" dirty="0"/>
          </a:p>
        </p:txBody>
      </p:sp>
      <p:sp>
        <p:nvSpPr>
          <p:cNvPr id="33" name="CasellaDiTesto 32"/>
          <p:cNvSpPr txBox="1"/>
          <p:nvPr/>
        </p:nvSpPr>
        <p:spPr>
          <a:xfrm>
            <a:off x="6228184" y="3789040"/>
            <a:ext cx="1944216" cy="369332"/>
          </a:xfrm>
          <a:prstGeom prst="rect">
            <a:avLst/>
          </a:prstGeom>
          <a:solidFill>
            <a:srgbClr val="FF0000"/>
          </a:solidFill>
        </p:spPr>
        <p:txBody>
          <a:bodyPr wrap="square" rtlCol="0">
            <a:spAutoFit/>
          </a:bodyPr>
          <a:lstStyle/>
          <a:p>
            <a:r>
              <a:rPr lang="it-IT" b="1" dirty="0" smtClean="0"/>
              <a:t>Universo chiuso</a:t>
            </a:r>
            <a:endParaRPr lang="it-IT" b="1" dirty="0"/>
          </a:p>
        </p:txBody>
      </p:sp>
      <p:sp>
        <p:nvSpPr>
          <p:cNvPr id="4109"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108" name="Picture 1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123728" y="4437112"/>
            <a:ext cx="2819400" cy="971550"/>
          </a:xfrm>
          <a:prstGeom prst="rect">
            <a:avLst/>
          </a:prstGeom>
          <a:noFill/>
        </p:spPr>
      </p:pic>
      <p:sp>
        <p:nvSpPr>
          <p:cNvPr id="4110" name="Rectangle 14"/>
          <p:cNvSpPr>
            <a:spLocks noChangeArrowheads="1"/>
          </p:cNvSpPr>
          <p:nvPr/>
        </p:nvSpPr>
        <p:spPr bwMode="auto">
          <a:xfrm>
            <a:off x="0" y="1428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4112"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111" name="Picture 1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932040" y="5805264"/>
            <a:ext cx="2266950" cy="419100"/>
          </a:xfrm>
          <a:prstGeom prst="rect">
            <a:avLst/>
          </a:prstGeom>
          <a:solidFill>
            <a:srgbClr val="FFFF00"/>
          </a:solidFill>
        </p:spPr>
      </p:pic>
      <p:sp>
        <p:nvSpPr>
          <p:cNvPr id="4113"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e 25"/>
          <p:cNvSpPr/>
          <p:nvPr/>
        </p:nvSpPr>
        <p:spPr>
          <a:xfrm>
            <a:off x="4283968" y="1340768"/>
            <a:ext cx="2160240" cy="172819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1187624" y="260648"/>
            <a:ext cx="6408712" cy="935831"/>
          </a:xfrm>
        </p:spPr>
        <p:txBody>
          <a:bodyPr/>
          <a:lstStyle/>
          <a:p>
            <a:r>
              <a:rPr lang="it-IT" sz="4000" dirty="0" smtClean="0"/>
              <a:t>2. Il problema della piattezza</a:t>
            </a:r>
            <a:endParaRPr lang="it-IT" sz="4000" dirty="0"/>
          </a:p>
        </p:txBody>
      </p:sp>
      <p:sp>
        <p:nvSpPr>
          <p:cNvPr id="143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339" name="Rectangle 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4345"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346" name="Rectangle 10"/>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4348"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349" name="Rectangle 1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435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14353" name="Picture 1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581025" cy="361950"/>
          </a:xfrm>
          <a:prstGeom prst="rect">
            <a:avLst/>
          </a:prstGeom>
          <a:noFill/>
        </p:spPr>
      </p:pic>
      <p:sp>
        <p:nvSpPr>
          <p:cNvPr id="14356"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357" name="Rectangle 21"/>
          <p:cNvSpPr>
            <a:spLocks noChangeArrowheads="1"/>
          </p:cNvSpPr>
          <p:nvPr/>
        </p:nvSpPr>
        <p:spPr bwMode="auto">
          <a:xfrm>
            <a:off x="0" y="819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pic>
        <p:nvPicPr>
          <p:cNvPr id="14358" name="Picture 22"/>
          <p:cNvPicPr>
            <a:picLocks noChangeAspect="1" noChangeArrowheads="1"/>
          </p:cNvPicPr>
          <p:nvPr/>
        </p:nvPicPr>
        <p:blipFill>
          <a:blip r:embed="rId3" cstate="print"/>
          <a:srcRect/>
          <a:stretch>
            <a:fillRect/>
          </a:stretch>
        </p:blipFill>
        <p:spPr bwMode="auto">
          <a:xfrm>
            <a:off x="-7525344" y="3068960"/>
            <a:ext cx="16895502" cy="1353046"/>
          </a:xfrm>
          <a:prstGeom prst="rect">
            <a:avLst/>
          </a:prstGeom>
          <a:noFill/>
          <a:ln w="9525">
            <a:noFill/>
            <a:miter lim="800000"/>
            <a:headEnd/>
            <a:tailEnd/>
          </a:ln>
          <a:effectLst/>
        </p:spPr>
      </p:pic>
      <p:pic>
        <p:nvPicPr>
          <p:cNvPr id="63490" name="Picture 2"/>
          <p:cNvPicPr>
            <a:picLocks noChangeAspect="1" noChangeArrowheads="1"/>
          </p:cNvPicPr>
          <p:nvPr/>
        </p:nvPicPr>
        <p:blipFill>
          <a:blip r:embed="rId4" cstate="print"/>
          <a:srcRect/>
          <a:stretch>
            <a:fillRect/>
          </a:stretch>
        </p:blipFill>
        <p:spPr bwMode="auto">
          <a:xfrm>
            <a:off x="1763688" y="1484784"/>
            <a:ext cx="2473818" cy="4300512"/>
          </a:xfrm>
          <a:prstGeom prst="rect">
            <a:avLst/>
          </a:prstGeom>
          <a:noFill/>
          <a:ln w="9525">
            <a:noFill/>
            <a:miter lim="800000"/>
            <a:headEnd/>
            <a:tailEnd/>
          </a:ln>
        </p:spPr>
      </p:pic>
      <p:sp>
        <p:nvSpPr>
          <p:cNvPr id="22" name="CasellaDiTesto 21"/>
          <p:cNvSpPr txBox="1"/>
          <p:nvPr/>
        </p:nvSpPr>
        <p:spPr>
          <a:xfrm>
            <a:off x="4427984" y="1916832"/>
            <a:ext cx="2736304" cy="523220"/>
          </a:xfrm>
          <a:prstGeom prst="rect">
            <a:avLst/>
          </a:prstGeom>
          <a:noFill/>
        </p:spPr>
        <p:txBody>
          <a:bodyPr wrap="square" rtlCol="0">
            <a:spAutoFit/>
          </a:bodyPr>
          <a:lstStyle/>
          <a:p>
            <a:r>
              <a:rPr lang="it-IT" sz="2800" b="1" dirty="0" smtClean="0"/>
              <a:t>densità = </a:t>
            </a:r>
            <a:r>
              <a:rPr lang="it-IT" sz="2800" b="1" dirty="0" err="1" smtClean="0"/>
              <a:t>d</a:t>
            </a:r>
            <a:r>
              <a:rPr lang="it-IT" sz="2800" b="1" baseline="-25000" dirty="0" err="1" smtClean="0"/>
              <a:t>c</a:t>
            </a:r>
            <a:r>
              <a:rPr lang="it-IT" sz="2800" b="1" dirty="0" smtClean="0"/>
              <a:t> </a:t>
            </a:r>
            <a:endParaRPr lang="it-IT" sz="2800" b="1" dirty="0"/>
          </a:p>
        </p:txBody>
      </p:sp>
      <p:sp>
        <p:nvSpPr>
          <p:cNvPr id="23" name="CasellaDiTesto 22"/>
          <p:cNvSpPr txBox="1"/>
          <p:nvPr/>
        </p:nvSpPr>
        <p:spPr>
          <a:xfrm>
            <a:off x="4355976" y="3465004"/>
            <a:ext cx="2736304" cy="523220"/>
          </a:xfrm>
          <a:prstGeom prst="rect">
            <a:avLst/>
          </a:prstGeom>
          <a:noFill/>
        </p:spPr>
        <p:txBody>
          <a:bodyPr wrap="square" rtlCol="0">
            <a:spAutoFit/>
          </a:bodyPr>
          <a:lstStyle/>
          <a:p>
            <a:r>
              <a:rPr lang="it-IT" sz="2800" b="1" dirty="0" smtClean="0"/>
              <a:t>densità &gt; </a:t>
            </a:r>
            <a:r>
              <a:rPr lang="it-IT" sz="2800" b="1" dirty="0" err="1" smtClean="0"/>
              <a:t>d</a:t>
            </a:r>
            <a:r>
              <a:rPr lang="it-IT" sz="2800" b="1" baseline="-25000" dirty="0" err="1" smtClean="0"/>
              <a:t>c</a:t>
            </a:r>
            <a:r>
              <a:rPr lang="it-IT" sz="2800" b="1" dirty="0" smtClean="0"/>
              <a:t> </a:t>
            </a:r>
            <a:endParaRPr lang="it-IT" sz="2800" b="1" dirty="0"/>
          </a:p>
        </p:txBody>
      </p:sp>
      <p:sp>
        <p:nvSpPr>
          <p:cNvPr id="24" name="CasellaDiTesto 23"/>
          <p:cNvSpPr txBox="1"/>
          <p:nvPr/>
        </p:nvSpPr>
        <p:spPr>
          <a:xfrm>
            <a:off x="4355976" y="5013176"/>
            <a:ext cx="2736304" cy="523220"/>
          </a:xfrm>
          <a:prstGeom prst="rect">
            <a:avLst/>
          </a:prstGeom>
          <a:noFill/>
        </p:spPr>
        <p:txBody>
          <a:bodyPr wrap="square" rtlCol="0">
            <a:spAutoFit/>
          </a:bodyPr>
          <a:lstStyle/>
          <a:p>
            <a:r>
              <a:rPr lang="it-IT" sz="2800" b="1" dirty="0" smtClean="0"/>
              <a:t>densità &lt; </a:t>
            </a:r>
            <a:r>
              <a:rPr lang="it-IT" sz="2800" b="1" dirty="0" err="1" smtClean="0"/>
              <a:t>d</a:t>
            </a:r>
            <a:r>
              <a:rPr lang="it-IT" sz="2800" b="1" baseline="-25000" dirty="0" err="1" smtClean="0"/>
              <a:t>c</a:t>
            </a:r>
            <a:r>
              <a:rPr lang="it-IT" sz="2800" b="1" dirty="0" smtClean="0"/>
              <a:t> </a:t>
            </a:r>
            <a:endParaRPr lang="it-IT" sz="2800" b="1" dirty="0"/>
          </a:p>
        </p:txBody>
      </p:sp>
      <p:pic>
        <p:nvPicPr>
          <p:cNvPr id="25" name="Picture 3"/>
          <p:cNvPicPr>
            <a:picLocks noChangeAspect="1" noChangeArrowheads="1"/>
          </p:cNvPicPr>
          <p:nvPr/>
        </p:nvPicPr>
        <p:blipFill>
          <a:blip r:embed="rId5" cstate="print"/>
          <a:srcRect/>
          <a:stretch>
            <a:fillRect/>
          </a:stretch>
        </p:blipFill>
        <p:spPr bwMode="auto">
          <a:xfrm>
            <a:off x="6516216" y="1340768"/>
            <a:ext cx="2403359" cy="1800200"/>
          </a:xfrm>
          <a:prstGeom prst="rect">
            <a:avLst/>
          </a:prstGeom>
          <a:noFill/>
          <a:ln w="9525">
            <a:noFill/>
            <a:miter lim="800000"/>
            <a:headEnd/>
            <a:tailEnd/>
          </a:ln>
        </p:spPr>
      </p:pic>
      <p:pic>
        <p:nvPicPr>
          <p:cNvPr id="63491" name="Picture 3"/>
          <p:cNvPicPr>
            <a:picLocks noChangeAspect="1" noChangeArrowheads="1"/>
          </p:cNvPicPr>
          <p:nvPr/>
        </p:nvPicPr>
        <p:blipFill>
          <a:blip r:embed="rId6" cstate="print"/>
          <a:srcRect/>
          <a:stretch>
            <a:fillRect/>
          </a:stretch>
        </p:blipFill>
        <p:spPr bwMode="auto">
          <a:xfrm>
            <a:off x="1547664" y="1268760"/>
            <a:ext cx="4897186" cy="4853943"/>
          </a:xfrm>
          <a:prstGeom prst="rect">
            <a:avLst/>
          </a:prstGeom>
          <a:noFill/>
          <a:ln w="9525">
            <a:noFill/>
            <a:miter lim="800000"/>
            <a:headEnd/>
            <a:tailEnd/>
          </a:ln>
        </p:spPr>
      </p:pic>
      <p:pic>
        <p:nvPicPr>
          <p:cNvPr id="27" name="Picture 3"/>
          <p:cNvPicPr>
            <a:picLocks noChangeAspect="1" noChangeArrowheads="1"/>
          </p:cNvPicPr>
          <p:nvPr/>
        </p:nvPicPr>
        <p:blipFill>
          <a:blip r:embed="rId6" cstate="print"/>
          <a:srcRect/>
          <a:stretch>
            <a:fillRect/>
          </a:stretch>
        </p:blipFill>
        <p:spPr bwMode="auto">
          <a:xfrm>
            <a:off x="6660232" y="3429000"/>
            <a:ext cx="2088232" cy="206979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 presetClass="entr" presetSubtype="2"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1+#ppt_w/2"/>
                                          </p:val>
                                        </p:tav>
                                        <p:tav tm="100000">
                                          <p:val>
                                            <p:strVal val="#ppt_x"/>
                                          </p:val>
                                        </p:tav>
                                      </p:tavLst>
                                    </p:anim>
                                    <p:anim calcmode="lin" valueType="num">
                                      <p:cBhvr additive="base">
                                        <p:cTn id="1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491"/>
                                        </p:tgtEl>
                                        <p:attrNameLst>
                                          <p:attrName>style.visibility</p:attrName>
                                        </p:attrNameLst>
                                      </p:cBhvr>
                                      <p:to>
                                        <p:strVal val="visible"/>
                                      </p:to>
                                    </p:set>
                                    <p:animEffect transition="in" filter="fade">
                                      <p:cBhvr>
                                        <p:cTn id="16" dur="500"/>
                                        <p:tgtEl>
                                          <p:spTgt spid="63491"/>
                                        </p:tgtEl>
                                      </p:cBhvr>
                                    </p:animEffect>
                                  </p:childTnLst>
                                </p:cTn>
                              </p:par>
                            </p:childTnLst>
                          </p:cTn>
                        </p:par>
                      </p:childTnLst>
                    </p:cTn>
                  </p:par>
                  <p:par>
                    <p:cTn id="17" fill="hold">
                      <p:stCondLst>
                        <p:cond delay="indefinite"/>
                      </p:stCondLst>
                      <p:childTnLst>
                        <p:par>
                          <p:cTn id="18" fill="hold">
                            <p:stCondLst>
                              <p:cond delay="0"/>
                            </p:stCondLst>
                            <p:childTnLst>
                              <p:par>
                                <p:cTn id="19" presetID="54" presetClass="exit" presetSubtype="0" decel="100000" fill="hold" nodeType="clickEffect">
                                  <p:stCondLst>
                                    <p:cond delay="0"/>
                                  </p:stCondLst>
                                  <p:childTnLst>
                                    <p:anim calcmode="lin" valueType="num">
                                      <p:cBhvr>
                                        <p:cTn id="20" dur="500"/>
                                        <p:tgtEl>
                                          <p:spTgt spid="63491"/>
                                        </p:tgtEl>
                                        <p:attrNameLst>
                                          <p:attrName>ppt_w</p:attrName>
                                        </p:attrNameLst>
                                      </p:cBhvr>
                                      <p:tavLst>
                                        <p:tav tm="0">
                                          <p:val>
                                            <p:strVal val="ppt_w"/>
                                          </p:val>
                                        </p:tav>
                                        <p:tav tm="100000">
                                          <p:val>
                                            <p:strVal val="ppt_w*0.05"/>
                                          </p:val>
                                        </p:tav>
                                      </p:tavLst>
                                    </p:anim>
                                    <p:anim calcmode="lin" valueType="num">
                                      <p:cBhvr>
                                        <p:cTn id="21" dur="500"/>
                                        <p:tgtEl>
                                          <p:spTgt spid="63491"/>
                                        </p:tgtEl>
                                        <p:attrNameLst>
                                          <p:attrName>ppt_h</p:attrName>
                                        </p:attrNameLst>
                                      </p:cBhvr>
                                      <p:tavLst>
                                        <p:tav tm="0">
                                          <p:val>
                                            <p:strVal val="ppt_h"/>
                                          </p:val>
                                        </p:tav>
                                        <p:tav tm="100000">
                                          <p:val>
                                            <p:strVal val="ppt_h"/>
                                          </p:val>
                                        </p:tav>
                                      </p:tavLst>
                                    </p:anim>
                                    <p:anim calcmode="lin" valueType="num">
                                      <p:cBhvr>
                                        <p:cTn id="22" dur="500"/>
                                        <p:tgtEl>
                                          <p:spTgt spid="63491"/>
                                        </p:tgtEl>
                                        <p:attrNameLst>
                                          <p:attrName>ppt_x</p:attrName>
                                        </p:attrNameLst>
                                      </p:cBhvr>
                                      <p:tavLst>
                                        <p:tav tm="0">
                                          <p:val>
                                            <p:strVal val="ppt_x"/>
                                          </p:val>
                                        </p:tav>
                                        <p:tav tm="100000">
                                          <p:val>
                                            <p:strVal val="ppt_x-.2"/>
                                          </p:val>
                                        </p:tav>
                                      </p:tavLst>
                                    </p:anim>
                                    <p:anim calcmode="lin" valueType="num">
                                      <p:cBhvr>
                                        <p:cTn id="23" dur="500"/>
                                        <p:tgtEl>
                                          <p:spTgt spid="63491"/>
                                        </p:tgtEl>
                                        <p:attrNameLst>
                                          <p:attrName>ppt_y</p:attrName>
                                        </p:attrNameLst>
                                      </p:cBhvr>
                                      <p:tavLst>
                                        <p:tav tm="0">
                                          <p:val>
                                            <p:strVal val="ppt_y"/>
                                          </p:val>
                                        </p:tav>
                                        <p:tav tm="100000">
                                          <p:val>
                                            <p:strVal val="ppt_y"/>
                                          </p:val>
                                        </p:tav>
                                      </p:tavLst>
                                    </p:anim>
                                    <p:animEffect transition="out" filter="fade">
                                      <p:cBhvr>
                                        <p:cTn id="24" dur="500"/>
                                        <p:tgtEl>
                                          <p:spTgt spid="63491"/>
                                        </p:tgtEl>
                                      </p:cBhvr>
                                    </p:animEffect>
                                    <p:set>
                                      <p:cBhvr>
                                        <p:cTn id="25" dur="1" fill="hold">
                                          <p:stCondLst>
                                            <p:cond delay="499"/>
                                          </p:stCondLst>
                                        </p:cTn>
                                        <p:tgtEl>
                                          <p:spTgt spid="6349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91680" y="1628800"/>
            <a:ext cx="5688632" cy="43924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1331640" y="332657"/>
            <a:ext cx="6336704" cy="1008112"/>
          </a:xfrm>
        </p:spPr>
        <p:txBody>
          <a:bodyPr/>
          <a:lstStyle/>
          <a:p>
            <a:r>
              <a:rPr lang="it-IT" sz="4000" dirty="0" smtClean="0"/>
              <a:t>L’Universo dopo l’inflazione</a:t>
            </a:r>
            <a:endParaRPr lang="it-IT" sz="4000" dirty="0"/>
          </a:p>
        </p:txBody>
      </p:sp>
      <p:pic>
        <p:nvPicPr>
          <p:cNvPr id="64514" name="Picture 2"/>
          <p:cNvPicPr>
            <a:picLocks noChangeAspect="1" noChangeArrowheads="1"/>
          </p:cNvPicPr>
          <p:nvPr/>
        </p:nvPicPr>
        <p:blipFill>
          <a:blip r:embed="rId2" cstate="print"/>
          <a:srcRect/>
          <a:stretch>
            <a:fillRect/>
          </a:stretch>
        </p:blipFill>
        <p:spPr bwMode="auto">
          <a:xfrm rot="10800000">
            <a:off x="1835696" y="1700808"/>
            <a:ext cx="5324475" cy="4191000"/>
          </a:xfrm>
          <a:prstGeom prst="rect">
            <a:avLst/>
          </a:prstGeom>
          <a:noFill/>
          <a:ln w="9525">
            <a:noFill/>
            <a:miter lim="800000"/>
            <a:headEnd/>
            <a:tailEnd/>
          </a:ln>
          <a:effectLst/>
        </p:spPr>
      </p:pic>
      <p:sp>
        <p:nvSpPr>
          <p:cNvPr id="5" name="Ovale 4"/>
          <p:cNvSpPr/>
          <p:nvPr/>
        </p:nvSpPr>
        <p:spPr>
          <a:xfrm>
            <a:off x="4355976" y="4365104"/>
            <a:ext cx="2160240" cy="792088"/>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50" name="AutoShape 2" descr="Risultati immagini per universo inflazionari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 name="Ovale 6"/>
          <p:cNvSpPr/>
          <p:nvPr/>
        </p:nvSpPr>
        <p:spPr>
          <a:xfrm>
            <a:off x="4139952" y="4221088"/>
            <a:ext cx="2664296" cy="1152128"/>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196752"/>
            <a:ext cx="7772400" cy="1154558"/>
          </a:xfrm>
        </p:spPr>
        <p:txBody>
          <a:bodyPr/>
          <a:lstStyle/>
          <a:p>
            <a:r>
              <a:rPr lang="it-IT" dirty="0" smtClean="0">
                <a:solidFill>
                  <a:srgbClr val="FF0000"/>
                </a:solidFill>
              </a:rPr>
              <a:t>L’importanza delle anisotropie</a:t>
            </a:r>
            <a:endParaRPr lang="it-IT" dirty="0">
              <a:solidFill>
                <a:srgbClr val="FF0000"/>
              </a:solidFill>
            </a:endParaRPr>
          </a:p>
        </p:txBody>
      </p:sp>
      <p:sp>
        <p:nvSpPr>
          <p:cNvPr id="3" name="Sottotitolo 2"/>
          <p:cNvSpPr>
            <a:spLocks noGrp="1"/>
          </p:cNvSpPr>
          <p:nvPr>
            <p:ph type="subTitle" idx="1"/>
          </p:nvPr>
        </p:nvSpPr>
        <p:spPr>
          <a:xfrm>
            <a:off x="1475656" y="2564904"/>
            <a:ext cx="6400800" cy="1752600"/>
          </a:xfrm>
        </p:spPr>
        <p:txBody>
          <a:bodyPr/>
          <a:lstStyle/>
          <a:p>
            <a:r>
              <a:rPr lang="it-IT" dirty="0" smtClean="0">
                <a:solidFill>
                  <a:srgbClr val="FF0000"/>
                </a:solidFill>
              </a:rPr>
              <a:t>Un nuovo interessante equilibrio tra simmetria e rottura della simmetria</a:t>
            </a:r>
            <a:endParaRPr lang="it-IT" dirty="0">
              <a:solidFill>
                <a:srgbClr val="FF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2555776" y="3789040"/>
            <a:ext cx="3810000" cy="21431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4" y="188913"/>
            <a:ext cx="6192837" cy="935831"/>
          </a:xfrm>
        </p:spPr>
        <p:txBody>
          <a:bodyPr/>
          <a:lstStyle/>
          <a:p>
            <a:r>
              <a:rPr lang="it-IT" dirty="0" smtClean="0">
                <a:solidFill>
                  <a:srgbClr val="FF0000"/>
                </a:solidFill>
              </a:rPr>
              <a:t>ANISOTROPIA </a:t>
            </a:r>
            <a:r>
              <a:rPr lang="it-IT" dirty="0" err="1" smtClean="0">
                <a:solidFill>
                  <a:srgbClr val="FF0000"/>
                </a:solidFill>
              </a:rPr>
              <a:t>DI</a:t>
            </a:r>
            <a:r>
              <a:rPr lang="it-IT" dirty="0" smtClean="0">
                <a:solidFill>
                  <a:srgbClr val="FF0000"/>
                </a:solidFill>
              </a:rPr>
              <a:t> DIPOLO</a:t>
            </a:r>
            <a:endParaRPr lang="it-IT" dirty="0">
              <a:solidFill>
                <a:srgbClr val="FF0000"/>
              </a:solidFill>
            </a:endParaRPr>
          </a:p>
        </p:txBody>
      </p:sp>
      <p:pic>
        <p:nvPicPr>
          <p:cNvPr id="8194" name="Picture 2"/>
          <p:cNvPicPr>
            <a:picLocks noChangeAspect="1" noChangeArrowheads="1"/>
          </p:cNvPicPr>
          <p:nvPr/>
        </p:nvPicPr>
        <p:blipFill>
          <a:blip r:embed="rId2" cstate="print"/>
          <a:srcRect/>
          <a:stretch>
            <a:fillRect/>
          </a:stretch>
        </p:blipFill>
        <p:spPr bwMode="auto">
          <a:xfrm rot="5400000">
            <a:off x="1950055" y="1370425"/>
            <a:ext cx="4955857" cy="4752528"/>
          </a:xfrm>
          <a:prstGeom prst="rect">
            <a:avLst/>
          </a:prstGeom>
          <a:noFill/>
          <a:ln w="9525">
            <a:noFill/>
            <a:miter lim="800000"/>
            <a:headEnd/>
            <a:tailEnd/>
          </a:ln>
        </p:spPr>
      </p:pic>
      <p:cxnSp>
        <p:nvCxnSpPr>
          <p:cNvPr id="7" name="Connettore 2 6"/>
          <p:cNvCxnSpPr>
            <a:endCxn id="10" idx="1"/>
          </p:cNvCxnSpPr>
          <p:nvPr/>
        </p:nvCxnSpPr>
        <p:spPr>
          <a:xfrm flipV="1">
            <a:off x="5148064" y="2276872"/>
            <a:ext cx="1944216" cy="13681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flipV="1">
            <a:off x="1907704" y="2852936"/>
            <a:ext cx="2160240" cy="864096"/>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7092280" y="1772816"/>
            <a:ext cx="1691680" cy="10081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RADIAZIONE PIU’ CALDA</a:t>
            </a:r>
            <a:endParaRPr lang="it-IT" b="1" dirty="0">
              <a:solidFill>
                <a:schemeClr val="tx1"/>
              </a:solidFill>
            </a:endParaRPr>
          </a:p>
        </p:txBody>
      </p:sp>
      <p:sp>
        <p:nvSpPr>
          <p:cNvPr id="11" name="Rettangolo 10"/>
          <p:cNvSpPr/>
          <p:nvPr/>
        </p:nvSpPr>
        <p:spPr>
          <a:xfrm>
            <a:off x="179512" y="2204864"/>
            <a:ext cx="1691680" cy="100811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bg1"/>
                </a:solidFill>
              </a:rPr>
              <a:t>RADIAZIONE PIU’ FREDDA</a:t>
            </a:r>
            <a:endParaRPr lang="it-IT" b="1" dirty="0">
              <a:solidFill>
                <a:schemeClr val="bg1"/>
              </a:solidFill>
            </a:endParaRPr>
          </a:p>
        </p:txBody>
      </p:sp>
      <p:sp>
        <p:nvSpPr>
          <p:cNvPr id="17" name="CasellaDiTesto 16"/>
          <p:cNvSpPr txBox="1"/>
          <p:nvPr/>
        </p:nvSpPr>
        <p:spPr>
          <a:xfrm>
            <a:off x="6804248" y="3284985"/>
            <a:ext cx="2339752" cy="2585323"/>
          </a:xfrm>
          <a:prstGeom prst="rect">
            <a:avLst/>
          </a:prstGeom>
          <a:solidFill>
            <a:srgbClr val="FFFF00"/>
          </a:solidFill>
        </p:spPr>
        <p:txBody>
          <a:bodyPr wrap="square" rtlCol="0">
            <a:spAutoFit/>
          </a:bodyPr>
          <a:lstStyle/>
          <a:p>
            <a:pPr>
              <a:buFont typeface="Arial" pitchFamily="34" charset="0"/>
              <a:buChar char="•"/>
            </a:pPr>
            <a:r>
              <a:rPr lang="it-IT" b="1" dirty="0" smtClean="0">
                <a:solidFill>
                  <a:srgbClr val="FF0000"/>
                </a:solidFill>
              </a:rPr>
              <a:t>  V terra attorno al Sole = 30 km/s</a:t>
            </a:r>
          </a:p>
          <a:p>
            <a:pPr>
              <a:buFont typeface="Arial" pitchFamily="34" charset="0"/>
              <a:buChar char="•"/>
            </a:pPr>
            <a:r>
              <a:rPr lang="it-IT" b="1" dirty="0" smtClean="0">
                <a:solidFill>
                  <a:srgbClr val="002060"/>
                </a:solidFill>
              </a:rPr>
              <a:t>  V sole attorno al centro della galassia = 220 km/s</a:t>
            </a:r>
          </a:p>
          <a:p>
            <a:pPr>
              <a:buFont typeface="Arial" pitchFamily="34" charset="0"/>
              <a:buChar char="•"/>
            </a:pPr>
            <a:r>
              <a:rPr lang="it-IT" b="1" dirty="0" smtClean="0">
                <a:solidFill>
                  <a:srgbClr val="FF0000"/>
                </a:solidFill>
              </a:rPr>
              <a:t> V Galassia verso “Grande attrattore” 600 km/s</a:t>
            </a:r>
          </a:p>
          <a:p>
            <a:endParaRPr lang="it-IT" dirty="0"/>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COBE : Anisotropia di Dipolo</a:t>
            </a:r>
            <a:endParaRPr lang="it-IT" dirty="0"/>
          </a:p>
        </p:txBody>
      </p:sp>
      <p:pic>
        <p:nvPicPr>
          <p:cNvPr id="47106" name="Picture 2"/>
          <p:cNvPicPr>
            <a:picLocks noChangeAspect="1" noChangeArrowheads="1"/>
          </p:cNvPicPr>
          <p:nvPr/>
        </p:nvPicPr>
        <p:blipFill>
          <a:blip r:embed="rId2" cstate="print"/>
          <a:srcRect/>
          <a:stretch>
            <a:fillRect/>
          </a:stretch>
        </p:blipFill>
        <p:spPr bwMode="auto">
          <a:xfrm>
            <a:off x="971600" y="1700808"/>
            <a:ext cx="7211390" cy="3733817"/>
          </a:xfrm>
          <a:prstGeom prst="rect">
            <a:avLst/>
          </a:prstGeom>
          <a:noFill/>
          <a:ln w="9525">
            <a:noFill/>
            <a:miter lim="800000"/>
            <a:headEnd/>
            <a:tailEnd/>
          </a:ln>
        </p:spPr>
      </p:pic>
      <p:sp>
        <p:nvSpPr>
          <p:cNvPr id="6" name="CasellaDiTesto 5"/>
          <p:cNvSpPr txBox="1"/>
          <p:nvPr/>
        </p:nvSpPr>
        <p:spPr>
          <a:xfrm>
            <a:off x="2699792" y="5517232"/>
            <a:ext cx="3600400" cy="954107"/>
          </a:xfrm>
          <a:prstGeom prst="rect">
            <a:avLst/>
          </a:prstGeom>
          <a:gradFill>
            <a:gsLst>
              <a:gs pos="0">
                <a:srgbClr val="000082"/>
              </a:gs>
              <a:gs pos="30000">
                <a:srgbClr val="66008F"/>
              </a:gs>
              <a:gs pos="64999">
                <a:srgbClr val="BA0066"/>
              </a:gs>
              <a:gs pos="89999">
                <a:srgbClr val="FF0000"/>
              </a:gs>
              <a:gs pos="100000">
                <a:srgbClr val="FF8200"/>
              </a:gs>
            </a:gsLst>
            <a:lin ang="5400000" scaled="0"/>
          </a:gradFill>
        </p:spPr>
        <p:txBody>
          <a:bodyPr wrap="square" rtlCol="0">
            <a:spAutoFit/>
          </a:bodyPr>
          <a:lstStyle/>
          <a:p>
            <a:r>
              <a:rPr lang="it-IT" sz="2800" b="1" dirty="0" smtClean="0">
                <a:solidFill>
                  <a:srgbClr val="FFFF00"/>
                </a:solidFill>
              </a:rPr>
              <a:t>V = 369 km/s  </a:t>
            </a:r>
          </a:p>
          <a:p>
            <a:r>
              <a:rPr lang="it-IT" sz="2800" b="1" dirty="0" smtClean="0">
                <a:solidFill>
                  <a:srgbClr val="FFFF00"/>
                </a:solidFill>
              </a:rPr>
              <a:t>(1,3 milioni di km/h)</a:t>
            </a:r>
            <a:endParaRPr lang="it-IT" sz="2800" b="1" dirty="0">
              <a:solidFill>
                <a:srgbClr val="FFFF00"/>
              </a:solidFill>
            </a:endParaRPr>
          </a:p>
        </p:txBody>
      </p:sp>
      <p:pic>
        <p:nvPicPr>
          <p:cNvPr id="5" name="Picture 2">
            <a:hlinkClick r:id="rId3" action="ppaction://hlinksldjump"/>
          </p:cNvPr>
          <p:cNvPicPr>
            <a:picLocks noChangeAspect="1" noChangeArrowheads="1"/>
          </p:cNvPicPr>
          <p:nvPr/>
        </p:nvPicPr>
        <p:blipFill>
          <a:blip r:embed="rId4" cstate="print"/>
          <a:srcRect/>
          <a:stretch>
            <a:fillRect/>
          </a:stretch>
        </p:blipFill>
        <p:spPr bwMode="auto">
          <a:xfrm>
            <a:off x="8351912" y="5157192"/>
            <a:ext cx="792088" cy="559157"/>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5" y="188913"/>
            <a:ext cx="6120405" cy="1151855"/>
          </a:xfrm>
        </p:spPr>
        <p:txBody>
          <a:bodyPr/>
          <a:lstStyle/>
          <a:p>
            <a:r>
              <a:rPr lang="it-IT" sz="4000" dirty="0" smtClean="0">
                <a:solidFill>
                  <a:srgbClr val="FF0000"/>
                </a:solidFill>
              </a:rPr>
              <a:t>Come ha avuto origine la complessità del cosmo ?</a:t>
            </a:r>
            <a:endParaRPr lang="it-IT" sz="4000" dirty="0">
              <a:solidFill>
                <a:srgbClr val="FF0000"/>
              </a:solidFill>
            </a:endParaRPr>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323528" y="2204864"/>
            <a:ext cx="2881942" cy="2869133"/>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851920" y="1700808"/>
            <a:ext cx="5074934" cy="3801302"/>
          </a:xfrm>
          <a:prstGeom prst="rect">
            <a:avLst/>
          </a:prstGeom>
          <a:noFill/>
          <a:ln w="9525">
            <a:noFill/>
            <a:miter lim="800000"/>
            <a:headEnd/>
            <a:tailEnd/>
          </a:ln>
        </p:spPr>
      </p:pic>
      <p:pic>
        <p:nvPicPr>
          <p:cNvPr id="6149" name="Picture 5" descr="C:\Users\Canali Marina\AppData\Local\Microsoft\Windows\INetCache\IE\KHGL30XZ\questions-2[1].jpg"/>
          <p:cNvPicPr>
            <a:picLocks noChangeAspect="1" noChangeArrowheads="1"/>
          </p:cNvPicPr>
          <p:nvPr/>
        </p:nvPicPr>
        <p:blipFill>
          <a:blip r:embed="rId4" cstate="print"/>
          <a:srcRect/>
          <a:stretch>
            <a:fillRect/>
          </a:stretch>
        </p:blipFill>
        <p:spPr bwMode="auto">
          <a:xfrm>
            <a:off x="2195736" y="3068960"/>
            <a:ext cx="2485132" cy="2485132"/>
          </a:xfrm>
          <a:prstGeom prst="rect">
            <a:avLst/>
          </a:prstGeom>
          <a:noFill/>
        </p:spPr>
      </p:pic>
      <p:sp>
        <p:nvSpPr>
          <p:cNvPr id="9" name="Freccia a destra 8"/>
          <p:cNvSpPr/>
          <p:nvPr/>
        </p:nvSpPr>
        <p:spPr>
          <a:xfrm>
            <a:off x="2195736" y="2060848"/>
            <a:ext cx="2520280" cy="7920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Oscillazioni acustiche del plasma primordiale</a:t>
            </a:r>
            <a:endParaRPr lang="it-IT" dirty="0">
              <a:solidFill>
                <a:srgbClr val="FF0000"/>
              </a:solidFill>
            </a:endParaRPr>
          </a:p>
        </p:txBody>
      </p:sp>
      <p:pic>
        <p:nvPicPr>
          <p:cNvPr id="46082" name="Picture 2"/>
          <p:cNvPicPr>
            <a:picLocks noChangeAspect="1" noChangeArrowheads="1"/>
          </p:cNvPicPr>
          <p:nvPr/>
        </p:nvPicPr>
        <p:blipFill>
          <a:blip r:embed="rId3" cstate="print"/>
          <a:srcRect/>
          <a:stretch>
            <a:fillRect/>
          </a:stretch>
        </p:blipFill>
        <p:spPr bwMode="auto">
          <a:xfrm rot="5400000">
            <a:off x="1404654" y="907714"/>
            <a:ext cx="3886419" cy="5328592"/>
          </a:xfrm>
          <a:prstGeom prst="rect">
            <a:avLst/>
          </a:prstGeom>
          <a:noFill/>
          <a:ln w="9525">
            <a:noFill/>
            <a:miter lim="800000"/>
            <a:headEnd/>
            <a:tailEnd/>
          </a:ln>
        </p:spPr>
      </p:pic>
      <p:sp>
        <p:nvSpPr>
          <p:cNvPr id="4" name="CasellaDiTesto 3"/>
          <p:cNvSpPr txBox="1"/>
          <p:nvPr/>
        </p:nvSpPr>
        <p:spPr>
          <a:xfrm>
            <a:off x="6156176" y="1700808"/>
            <a:ext cx="2808312" cy="3785652"/>
          </a:xfrm>
          <a:prstGeom prst="rect">
            <a:avLst/>
          </a:prstGeom>
          <a:noFill/>
        </p:spPr>
        <p:txBody>
          <a:bodyPr wrap="square" rtlCol="0">
            <a:spAutoFit/>
          </a:bodyPr>
          <a:lstStyle/>
          <a:p>
            <a:pPr algn="just"/>
            <a:r>
              <a:rPr lang="it-IT" sz="2000" b="1" dirty="0" smtClean="0"/>
              <a:t>Vincolo fisico di natura temporale: la vita delle onde acustiche nel plasma va dal momento in cui le perturbazioni di densità iniziano ad oscillare a causa della competizione tra gravità e pressione fino al momento in cui la radiazione si disaccoppia. </a:t>
            </a:r>
            <a:endParaRPr lang="it-IT" sz="2000" b="1" dirty="0"/>
          </a:p>
        </p:txBody>
      </p:sp>
      <p:cxnSp>
        <p:nvCxnSpPr>
          <p:cNvPr id="6" name="Connettore 2 5"/>
          <p:cNvCxnSpPr/>
          <p:nvPr/>
        </p:nvCxnSpPr>
        <p:spPr>
          <a:xfrm flipH="1">
            <a:off x="3131840" y="4221088"/>
            <a:ext cx="72008" cy="15841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2411760" y="5805264"/>
            <a:ext cx="1296144" cy="646331"/>
          </a:xfrm>
          <a:prstGeom prst="rect">
            <a:avLst/>
          </a:prstGeom>
          <a:solidFill>
            <a:srgbClr val="FF0000"/>
          </a:solidFill>
        </p:spPr>
        <p:txBody>
          <a:bodyPr wrap="square" rtlCol="0">
            <a:spAutoFit/>
          </a:bodyPr>
          <a:lstStyle/>
          <a:p>
            <a:r>
              <a:rPr lang="it-IT" b="1" dirty="0" smtClean="0"/>
              <a:t>Fotoni </a:t>
            </a:r>
            <a:r>
              <a:rPr lang="it-IT" b="1" dirty="0" err="1" smtClean="0"/>
              <a:t>piu’</a:t>
            </a:r>
            <a:r>
              <a:rPr lang="it-IT" b="1" dirty="0" smtClean="0"/>
              <a:t> caldi</a:t>
            </a:r>
            <a:endParaRPr lang="it-IT" b="1" dirty="0"/>
          </a:p>
        </p:txBody>
      </p:sp>
      <p:sp>
        <p:nvSpPr>
          <p:cNvPr id="10" name="CasellaDiTesto 9"/>
          <p:cNvSpPr txBox="1"/>
          <p:nvPr/>
        </p:nvSpPr>
        <p:spPr>
          <a:xfrm>
            <a:off x="5652120" y="5805264"/>
            <a:ext cx="1296144" cy="646331"/>
          </a:xfrm>
          <a:prstGeom prst="rect">
            <a:avLst/>
          </a:prstGeom>
          <a:solidFill>
            <a:schemeClr val="tx2">
              <a:lumMod val="75000"/>
            </a:schemeClr>
          </a:solidFill>
        </p:spPr>
        <p:txBody>
          <a:bodyPr wrap="square" rtlCol="0">
            <a:spAutoFit/>
          </a:bodyPr>
          <a:lstStyle/>
          <a:p>
            <a:r>
              <a:rPr lang="it-IT" b="1" dirty="0" smtClean="0">
                <a:solidFill>
                  <a:schemeClr val="bg1"/>
                </a:solidFill>
              </a:rPr>
              <a:t>Fotoni </a:t>
            </a:r>
            <a:r>
              <a:rPr lang="it-IT" b="1" dirty="0" err="1" smtClean="0">
                <a:solidFill>
                  <a:schemeClr val="bg1"/>
                </a:solidFill>
              </a:rPr>
              <a:t>piu’</a:t>
            </a:r>
            <a:r>
              <a:rPr lang="it-IT" b="1" dirty="0" smtClean="0">
                <a:solidFill>
                  <a:schemeClr val="bg1"/>
                </a:solidFill>
              </a:rPr>
              <a:t> freddi</a:t>
            </a:r>
            <a:endParaRPr lang="it-IT" b="1" dirty="0">
              <a:solidFill>
                <a:schemeClr val="bg1"/>
              </a:solidFill>
            </a:endParaRPr>
          </a:p>
        </p:txBody>
      </p:sp>
      <p:cxnSp>
        <p:nvCxnSpPr>
          <p:cNvPr id="11" name="Connettore 2 10"/>
          <p:cNvCxnSpPr>
            <a:endCxn id="10" idx="0"/>
          </p:cNvCxnSpPr>
          <p:nvPr/>
        </p:nvCxnSpPr>
        <p:spPr>
          <a:xfrm>
            <a:off x="5148064" y="5301208"/>
            <a:ext cx="1152128" cy="504056"/>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5" y="188641"/>
            <a:ext cx="4608238" cy="864096"/>
          </a:xfrm>
        </p:spPr>
        <p:txBody>
          <a:bodyPr/>
          <a:lstStyle/>
          <a:p>
            <a:r>
              <a:rPr lang="it-IT" dirty="0" smtClean="0"/>
              <a:t>I semi cosmici</a:t>
            </a:r>
            <a:endParaRPr lang="it-IT" dirty="0"/>
          </a:p>
        </p:txBody>
      </p:sp>
      <p:pic>
        <p:nvPicPr>
          <p:cNvPr id="5122" name="Picture 2"/>
          <p:cNvPicPr>
            <a:picLocks noChangeAspect="1" noChangeArrowheads="1"/>
          </p:cNvPicPr>
          <p:nvPr/>
        </p:nvPicPr>
        <p:blipFill>
          <a:blip r:embed="rId2" cstate="print"/>
          <a:srcRect/>
          <a:stretch>
            <a:fillRect/>
          </a:stretch>
        </p:blipFill>
        <p:spPr bwMode="auto">
          <a:xfrm>
            <a:off x="539552" y="1268760"/>
            <a:ext cx="8189168" cy="4094584"/>
          </a:xfrm>
          <a:prstGeom prst="rect">
            <a:avLst/>
          </a:prstGeom>
          <a:noFill/>
          <a:ln w="9525">
            <a:noFill/>
            <a:miter lim="800000"/>
            <a:headEnd/>
            <a:tailEnd/>
          </a:ln>
        </p:spPr>
      </p:pic>
      <p:sp>
        <p:nvSpPr>
          <p:cNvPr id="8" name="CasellaDiTesto 7"/>
          <p:cNvSpPr txBox="1"/>
          <p:nvPr/>
        </p:nvSpPr>
        <p:spPr>
          <a:xfrm>
            <a:off x="1475656" y="5517232"/>
            <a:ext cx="5832648" cy="954107"/>
          </a:xfrm>
          <a:prstGeom prst="rect">
            <a:avLst/>
          </a:prstGeom>
          <a:solidFill>
            <a:srgbClr val="FFC000"/>
          </a:solidFill>
        </p:spPr>
        <p:txBody>
          <a:bodyPr wrap="square" rtlCol="0">
            <a:spAutoFit/>
          </a:bodyPr>
          <a:lstStyle/>
          <a:p>
            <a:r>
              <a:rPr lang="it-IT" sz="2800" b="1" dirty="0" smtClean="0"/>
              <a:t>Isotropa sì entro 10 parti su 1 milione</a:t>
            </a:r>
          </a:p>
          <a:p>
            <a:pPr algn="ctr"/>
            <a:r>
              <a:rPr lang="it-IT" sz="2800" b="1" dirty="0" smtClean="0">
                <a:sym typeface="Symbol"/>
              </a:rPr>
              <a:t>ma anche </a:t>
            </a:r>
            <a:r>
              <a:rPr lang="it-IT" sz="2800" b="1" dirty="0" err="1" smtClean="0">
                <a:sym typeface="Symbol"/>
              </a:rPr>
              <a:t>T</a:t>
            </a:r>
            <a:r>
              <a:rPr lang="it-IT" sz="2800" b="1" baseline="-25000" dirty="0" err="1" smtClean="0">
                <a:sym typeface="Symbol"/>
              </a:rPr>
              <a:t>max</a:t>
            </a:r>
            <a:r>
              <a:rPr lang="it-IT" sz="2800" b="1" baseline="-25000" dirty="0" smtClean="0">
                <a:sym typeface="Symbol"/>
              </a:rPr>
              <a:t> </a:t>
            </a:r>
            <a:r>
              <a:rPr lang="it-IT" sz="2800" b="1" dirty="0" smtClean="0">
                <a:sym typeface="Symbol"/>
              </a:rPr>
              <a:t>=  3 </a:t>
            </a:r>
            <a:r>
              <a:rPr lang="it-IT" sz="2800" b="1" dirty="0" err="1" smtClean="0">
                <a:sym typeface="Symbol"/>
              </a:rPr>
              <a:t>mK</a:t>
            </a:r>
            <a:endParaRPr lang="it-IT" sz="2800" b="1" dirty="0"/>
          </a:p>
        </p:txBody>
      </p:sp>
      <p:sp>
        <p:nvSpPr>
          <p:cNvPr id="5" name="Ritorno 4">
            <a:hlinkClick r:id="rId3" action="ppaction://hlinksldjump" highlightClick="1"/>
          </p:cNvPr>
          <p:cNvSpPr/>
          <p:nvPr/>
        </p:nvSpPr>
        <p:spPr>
          <a:xfrm>
            <a:off x="8244408" y="5517232"/>
            <a:ext cx="576064" cy="36004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2">
            <a:hlinkClick r:id="rId4" action="ppaction://hlinksldjump"/>
          </p:cNvPr>
          <p:cNvPicPr>
            <a:picLocks noChangeAspect="1" noChangeArrowheads="1"/>
          </p:cNvPicPr>
          <p:nvPr/>
        </p:nvPicPr>
        <p:blipFill>
          <a:blip r:embed="rId5" cstate="print"/>
          <a:srcRect/>
          <a:stretch>
            <a:fillRect/>
          </a:stretch>
        </p:blipFill>
        <p:spPr bwMode="auto">
          <a:xfrm>
            <a:off x="6084168" y="0"/>
            <a:ext cx="1528648" cy="1224136"/>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Oscillazioni acustiche del plasma primordiale</a:t>
            </a:r>
            <a:endParaRPr lang="it-IT" dirty="0">
              <a:solidFill>
                <a:srgbClr val="FF0000"/>
              </a:solidFill>
            </a:endParaRPr>
          </a:p>
        </p:txBody>
      </p:sp>
      <p:pic>
        <p:nvPicPr>
          <p:cNvPr id="46082" name="Picture 2"/>
          <p:cNvPicPr>
            <a:picLocks noChangeAspect="1" noChangeArrowheads="1"/>
          </p:cNvPicPr>
          <p:nvPr/>
        </p:nvPicPr>
        <p:blipFill>
          <a:blip r:embed="rId3" cstate="print"/>
          <a:srcRect/>
          <a:stretch>
            <a:fillRect/>
          </a:stretch>
        </p:blipFill>
        <p:spPr bwMode="auto">
          <a:xfrm rot="5400000">
            <a:off x="1404654" y="907714"/>
            <a:ext cx="3886419" cy="5328592"/>
          </a:xfrm>
          <a:prstGeom prst="rect">
            <a:avLst/>
          </a:prstGeom>
          <a:noFill/>
          <a:ln w="9525">
            <a:noFill/>
            <a:miter lim="800000"/>
            <a:headEnd/>
            <a:tailEnd/>
          </a:ln>
        </p:spPr>
      </p:pic>
      <p:sp>
        <p:nvSpPr>
          <p:cNvPr id="4" name="CasellaDiTesto 3"/>
          <p:cNvSpPr txBox="1"/>
          <p:nvPr/>
        </p:nvSpPr>
        <p:spPr>
          <a:xfrm>
            <a:off x="6156176" y="1700808"/>
            <a:ext cx="2808312" cy="3785652"/>
          </a:xfrm>
          <a:prstGeom prst="rect">
            <a:avLst/>
          </a:prstGeom>
          <a:noFill/>
        </p:spPr>
        <p:txBody>
          <a:bodyPr wrap="square" rtlCol="0">
            <a:spAutoFit/>
          </a:bodyPr>
          <a:lstStyle/>
          <a:p>
            <a:pPr algn="just"/>
            <a:r>
              <a:rPr lang="it-IT" sz="2000" b="1" dirty="0" smtClean="0"/>
              <a:t>Vincolo fisico di natura temporale: la vita delle onde acustiche nel plasma va dal momento in cui le perturbazioni di densità iniziano ad oscillare a causa della competizione tra gravità e pressione fino al momento in cui la radiazione si disaccoppia. </a:t>
            </a:r>
            <a:endParaRPr lang="it-IT" sz="2000" b="1" dirty="0"/>
          </a:p>
        </p:txBody>
      </p:sp>
      <p:cxnSp>
        <p:nvCxnSpPr>
          <p:cNvPr id="6" name="Connettore 2 5"/>
          <p:cNvCxnSpPr/>
          <p:nvPr/>
        </p:nvCxnSpPr>
        <p:spPr>
          <a:xfrm flipH="1">
            <a:off x="3131840" y="4221088"/>
            <a:ext cx="72008" cy="15841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2411760" y="5805264"/>
            <a:ext cx="1296144" cy="646331"/>
          </a:xfrm>
          <a:prstGeom prst="rect">
            <a:avLst/>
          </a:prstGeom>
          <a:solidFill>
            <a:srgbClr val="FF0000"/>
          </a:solidFill>
        </p:spPr>
        <p:txBody>
          <a:bodyPr wrap="square" rtlCol="0">
            <a:spAutoFit/>
          </a:bodyPr>
          <a:lstStyle/>
          <a:p>
            <a:r>
              <a:rPr lang="it-IT" b="1" dirty="0" smtClean="0"/>
              <a:t>Fotoni </a:t>
            </a:r>
            <a:r>
              <a:rPr lang="it-IT" b="1" dirty="0" err="1" smtClean="0"/>
              <a:t>piu’</a:t>
            </a:r>
            <a:r>
              <a:rPr lang="it-IT" b="1" dirty="0" smtClean="0"/>
              <a:t> caldi</a:t>
            </a:r>
            <a:endParaRPr lang="it-IT" b="1" dirty="0"/>
          </a:p>
        </p:txBody>
      </p:sp>
      <p:sp>
        <p:nvSpPr>
          <p:cNvPr id="10" name="CasellaDiTesto 9"/>
          <p:cNvSpPr txBox="1"/>
          <p:nvPr/>
        </p:nvSpPr>
        <p:spPr>
          <a:xfrm>
            <a:off x="5652120" y="5805264"/>
            <a:ext cx="1296144" cy="646331"/>
          </a:xfrm>
          <a:prstGeom prst="rect">
            <a:avLst/>
          </a:prstGeom>
          <a:solidFill>
            <a:schemeClr val="tx2">
              <a:lumMod val="75000"/>
            </a:schemeClr>
          </a:solidFill>
        </p:spPr>
        <p:txBody>
          <a:bodyPr wrap="square" rtlCol="0">
            <a:spAutoFit/>
          </a:bodyPr>
          <a:lstStyle/>
          <a:p>
            <a:r>
              <a:rPr lang="it-IT" b="1" dirty="0" smtClean="0">
                <a:solidFill>
                  <a:schemeClr val="bg1"/>
                </a:solidFill>
              </a:rPr>
              <a:t>Fotoni </a:t>
            </a:r>
            <a:r>
              <a:rPr lang="it-IT" b="1" dirty="0" err="1" smtClean="0">
                <a:solidFill>
                  <a:schemeClr val="bg1"/>
                </a:solidFill>
              </a:rPr>
              <a:t>piu’</a:t>
            </a:r>
            <a:r>
              <a:rPr lang="it-IT" b="1" dirty="0" smtClean="0">
                <a:solidFill>
                  <a:schemeClr val="bg1"/>
                </a:solidFill>
              </a:rPr>
              <a:t> freddi</a:t>
            </a:r>
            <a:endParaRPr lang="it-IT" b="1" dirty="0">
              <a:solidFill>
                <a:schemeClr val="bg1"/>
              </a:solidFill>
            </a:endParaRPr>
          </a:p>
        </p:txBody>
      </p:sp>
      <p:cxnSp>
        <p:nvCxnSpPr>
          <p:cNvPr id="11" name="Connettore 2 10"/>
          <p:cNvCxnSpPr>
            <a:endCxn id="10" idx="0"/>
          </p:cNvCxnSpPr>
          <p:nvPr/>
        </p:nvCxnSpPr>
        <p:spPr>
          <a:xfrm>
            <a:off x="5148064" y="5301208"/>
            <a:ext cx="1152128" cy="504056"/>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1984: IRAS </a:t>
            </a:r>
            <a:endParaRPr lang="it-IT" dirty="0"/>
          </a:p>
        </p:txBody>
      </p:sp>
      <p:pic>
        <p:nvPicPr>
          <p:cNvPr id="1026" name="Picture 2"/>
          <p:cNvPicPr>
            <a:picLocks noChangeAspect="1" noChangeArrowheads="1"/>
          </p:cNvPicPr>
          <p:nvPr/>
        </p:nvPicPr>
        <p:blipFill>
          <a:blip r:embed="rId3" cstate="print"/>
          <a:srcRect/>
          <a:stretch>
            <a:fillRect/>
          </a:stretch>
        </p:blipFill>
        <p:spPr bwMode="auto">
          <a:xfrm>
            <a:off x="179512" y="1844824"/>
            <a:ext cx="2808312" cy="1936417"/>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083211" y="1628800"/>
            <a:ext cx="6060789" cy="3960440"/>
          </a:xfrm>
          <a:prstGeom prst="rect">
            <a:avLst/>
          </a:prstGeom>
          <a:noFill/>
          <a:ln w="9525">
            <a:noFill/>
            <a:miter lim="800000"/>
            <a:headEnd/>
            <a:tailEnd/>
          </a:ln>
        </p:spPr>
      </p:pic>
      <p:sp>
        <p:nvSpPr>
          <p:cNvPr id="7" name="CasellaDiTesto 6"/>
          <p:cNvSpPr txBox="1"/>
          <p:nvPr/>
        </p:nvSpPr>
        <p:spPr>
          <a:xfrm>
            <a:off x="251520" y="4005064"/>
            <a:ext cx="2448272" cy="646331"/>
          </a:xfrm>
          <a:prstGeom prst="rect">
            <a:avLst/>
          </a:prstGeom>
          <a:noFill/>
        </p:spPr>
        <p:txBody>
          <a:bodyPr wrap="square" rtlCol="0">
            <a:spAutoFit/>
          </a:bodyPr>
          <a:lstStyle/>
          <a:p>
            <a:r>
              <a:rPr lang="it-IT" b="1" dirty="0" smtClean="0"/>
              <a:t>Sistema di raffreddamento a 1,6°K</a:t>
            </a:r>
            <a:endParaRPr lang="it-IT" b="1" dirty="0"/>
          </a:p>
        </p:txBody>
      </p:sp>
      <p:sp>
        <p:nvSpPr>
          <p:cNvPr id="8" name="CasellaDiTesto 7"/>
          <p:cNvSpPr txBox="1"/>
          <p:nvPr/>
        </p:nvSpPr>
        <p:spPr>
          <a:xfrm>
            <a:off x="0" y="4797152"/>
            <a:ext cx="2915816" cy="369332"/>
          </a:xfrm>
          <a:prstGeom prst="rect">
            <a:avLst/>
          </a:prstGeom>
          <a:noFill/>
        </p:spPr>
        <p:txBody>
          <a:bodyPr wrap="square" rtlCol="0">
            <a:spAutoFit/>
          </a:bodyPr>
          <a:lstStyle/>
          <a:p>
            <a:r>
              <a:rPr lang="it-IT" b="1" dirty="0" smtClean="0"/>
              <a:t>Mappe a 12, 25, 60, 100 </a:t>
            </a:r>
            <a:r>
              <a:rPr lang="it-IT" b="1" dirty="0" smtClean="0">
                <a:sym typeface="Symbol"/>
              </a:rPr>
              <a:t>m</a:t>
            </a:r>
            <a:endParaRPr lang="it-IT" b="1" dirty="0"/>
          </a:p>
        </p:txBody>
      </p:sp>
      <p:pic>
        <p:nvPicPr>
          <p:cNvPr id="9" name="Picture 2">
            <a:hlinkClick r:id="rId5" action="ppaction://hlinksldjump"/>
          </p:cNvPr>
          <p:cNvPicPr>
            <a:picLocks noChangeAspect="1" noChangeArrowheads="1"/>
          </p:cNvPicPr>
          <p:nvPr/>
        </p:nvPicPr>
        <p:blipFill>
          <a:blip r:embed="rId6" cstate="print"/>
          <a:srcRect/>
          <a:stretch>
            <a:fillRect/>
          </a:stretch>
        </p:blipFill>
        <p:spPr bwMode="auto">
          <a:xfrm>
            <a:off x="1763688" y="5229200"/>
            <a:ext cx="1224136" cy="869784"/>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1475656" y="332656"/>
            <a:ext cx="1525711" cy="1015291"/>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4" y="188913"/>
            <a:ext cx="6264422" cy="1079847"/>
          </a:xfrm>
        </p:spPr>
        <p:txBody>
          <a:bodyPr/>
          <a:lstStyle/>
          <a:p>
            <a:r>
              <a:rPr lang="it-IT" sz="3200" dirty="0" smtClean="0">
                <a:solidFill>
                  <a:srgbClr val="FF0000"/>
                </a:solidFill>
              </a:rPr>
              <a:t>Le onde stazionarie</a:t>
            </a:r>
            <a:endParaRPr lang="it-IT" sz="3200" dirty="0">
              <a:solidFill>
                <a:srgbClr val="FF0000"/>
              </a:solidFill>
            </a:endParaRPr>
          </a:p>
        </p:txBody>
      </p:sp>
      <p:pic>
        <p:nvPicPr>
          <p:cNvPr id="65538" name="Picture 2"/>
          <p:cNvPicPr>
            <a:picLocks noChangeAspect="1" noChangeArrowheads="1"/>
          </p:cNvPicPr>
          <p:nvPr/>
        </p:nvPicPr>
        <p:blipFill>
          <a:blip r:embed="rId2" cstate="print"/>
          <a:srcRect/>
          <a:stretch>
            <a:fillRect/>
          </a:stretch>
        </p:blipFill>
        <p:spPr bwMode="auto">
          <a:xfrm>
            <a:off x="179512" y="1916832"/>
            <a:ext cx="4010348" cy="3240360"/>
          </a:xfrm>
          <a:prstGeom prst="rect">
            <a:avLst/>
          </a:prstGeom>
          <a:noFill/>
          <a:ln w="9525">
            <a:noFill/>
            <a:miter lim="800000"/>
            <a:headEnd/>
            <a:tailEnd/>
          </a:ln>
        </p:spPr>
      </p:pic>
      <p:pic>
        <p:nvPicPr>
          <p:cNvPr id="65539" name="Picture 3"/>
          <p:cNvPicPr>
            <a:picLocks noChangeAspect="1" noChangeArrowheads="1"/>
          </p:cNvPicPr>
          <p:nvPr/>
        </p:nvPicPr>
        <p:blipFill>
          <a:blip r:embed="rId3" cstate="print"/>
          <a:srcRect/>
          <a:stretch>
            <a:fillRect/>
          </a:stretch>
        </p:blipFill>
        <p:spPr bwMode="auto">
          <a:xfrm>
            <a:off x="4211960" y="2132856"/>
            <a:ext cx="4664654" cy="2808312"/>
          </a:xfrm>
          <a:prstGeom prst="rect">
            <a:avLst/>
          </a:prstGeom>
          <a:noFill/>
          <a:ln w="9525">
            <a:noFill/>
            <a:miter lim="800000"/>
            <a:headEnd/>
            <a:tailEnd/>
          </a:ln>
        </p:spPr>
      </p:pic>
      <p:sp>
        <p:nvSpPr>
          <p:cNvPr id="5" name="CasellaDiTesto 4"/>
          <p:cNvSpPr txBox="1"/>
          <p:nvPr/>
        </p:nvSpPr>
        <p:spPr>
          <a:xfrm>
            <a:off x="1763688" y="5445224"/>
            <a:ext cx="5688632" cy="923330"/>
          </a:xfrm>
          <a:prstGeom prst="rect">
            <a:avLst/>
          </a:prstGeom>
          <a:solidFill>
            <a:srgbClr val="FFFF00"/>
          </a:solidFill>
        </p:spPr>
        <p:txBody>
          <a:bodyPr wrap="square" rtlCol="0">
            <a:spAutoFit/>
          </a:bodyPr>
          <a:lstStyle/>
          <a:p>
            <a:r>
              <a:rPr lang="it-IT" b="1" dirty="0" smtClean="0"/>
              <a:t>Le frequenze delle armoniche dipendono dalla lunghezza della corda ma anche dalle proprietà del mezzo ( velocità di propagazione)</a:t>
            </a:r>
            <a:endParaRPr lang="it-IT" b="1"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332656"/>
            <a:ext cx="5976390" cy="935831"/>
          </a:xfrm>
        </p:spPr>
        <p:txBody>
          <a:bodyPr/>
          <a:lstStyle/>
          <a:p>
            <a:r>
              <a:rPr lang="it-IT" dirty="0" smtClean="0"/>
              <a:t>Analisi di Fourier</a:t>
            </a:r>
            <a:endParaRPr lang="it-IT" dirty="0"/>
          </a:p>
        </p:txBody>
      </p:sp>
      <p:pic>
        <p:nvPicPr>
          <p:cNvPr id="66562" name="Picture 2"/>
          <p:cNvPicPr>
            <a:picLocks noChangeAspect="1" noChangeArrowheads="1"/>
          </p:cNvPicPr>
          <p:nvPr/>
        </p:nvPicPr>
        <p:blipFill>
          <a:blip r:embed="rId2" cstate="print"/>
          <a:srcRect/>
          <a:stretch>
            <a:fillRect/>
          </a:stretch>
        </p:blipFill>
        <p:spPr bwMode="auto">
          <a:xfrm>
            <a:off x="755576" y="1628800"/>
            <a:ext cx="7704856" cy="40512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44208" y="1412776"/>
            <a:ext cx="2447997" cy="3312368"/>
          </a:xfrm>
        </p:spPr>
        <p:txBody>
          <a:bodyPr/>
          <a:lstStyle/>
          <a:p>
            <a:r>
              <a:rPr lang="it-IT" sz="3200" dirty="0" smtClean="0">
                <a:solidFill>
                  <a:srgbClr val="FF0000"/>
                </a:solidFill>
              </a:rPr>
              <a:t>Stesse armoniche con ampiezze diverse</a:t>
            </a:r>
            <a:endParaRPr lang="it-IT" sz="3200" dirty="0">
              <a:solidFill>
                <a:srgbClr val="FF0000"/>
              </a:solidFill>
            </a:endParaRPr>
          </a:p>
        </p:txBody>
      </p:sp>
      <p:pic>
        <p:nvPicPr>
          <p:cNvPr id="66562" name="Picture 2"/>
          <p:cNvPicPr>
            <a:picLocks noChangeAspect="1" noChangeArrowheads="1"/>
          </p:cNvPicPr>
          <p:nvPr/>
        </p:nvPicPr>
        <p:blipFill>
          <a:blip r:embed="rId2" cstate="print"/>
          <a:srcRect/>
          <a:stretch>
            <a:fillRect/>
          </a:stretch>
        </p:blipFill>
        <p:spPr bwMode="auto">
          <a:xfrm>
            <a:off x="1331640" y="260648"/>
            <a:ext cx="4657725" cy="2714625"/>
          </a:xfrm>
          <a:prstGeom prst="rect">
            <a:avLst/>
          </a:prstGeom>
          <a:noFill/>
          <a:ln w="9525">
            <a:noFill/>
            <a:miter lim="800000"/>
            <a:headEnd/>
            <a:tailEnd/>
          </a:ln>
        </p:spPr>
      </p:pic>
      <p:pic>
        <p:nvPicPr>
          <p:cNvPr id="66563" name="Picture 3"/>
          <p:cNvPicPr>
            <a:picLocks noChangeAspect="1" noChangeArrowheads="1"/>
          </p:cNvPicPr>
          <p:nvPr/>
        </p:nvPicPr>
        <p:blipFill>
          <a:blip r:embed="rId3" cstate="print"/>
          <a:srcRect/>
          <a:stretch>
            <a:fillRect/>
          </a:stretch>
        </p:blipFill>
        <p:spPr bwMode="auto">
          <a:xfrm>
            <a:off x="1331640" y="3140968"/>
            <a:ext cx="4838700" cy="30099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332656"/>
            <a:ext cx="6120680" cy="936104"/>
          </a:xfrm>
        </p:spPr>
        <p:txBody>
          <a:bodyPr/>
          <a:lstStyle/>
          <a:p>
            <a:r>
              <a:rPr lang="it-IT" sz="3600" dirty="0" smtClean="0">
                <a:solidFill>
                  <a:srgbClr val="FF0000"/>
                </a:solidFill>
              </a:rPr>
              <a:t>Qual è la musica del cosmo ?</a:t>
            </a:r>
            <a:endParaRPr lang="it-IT" sz="3600" dirty="0">
              <a:solidFill>
                <a:srgbClr val="FF0000"/>
              </a:solidFill>
            </a:endParaRPr>
          </a:p>
        </p:txBody>
      </p:sp>
      <p:pic>
        <p:nvPicPr>
          <p:cNvPr id="67586" name="Picture 2"/>
          <p:cNvPicPr>
            <a:picLocks noChangeAspect="1" noChangeArrowheads="1"/>
          </p:cNvPicPr>
          <p:nvPr/>
        </p:nvPicPr>
        <p:blipFill>
          <a:blip r:embed="rId2" cstate="print"/>
          <a:srcRect/>
          <a:stretch>
            <a:fillRect/>
          </a:stretch>
        </p:blipFill>
        <p:spPr bwMode="auto">
          <a:xfrm>
            <a:off x="1187624" y="1412776"/>
            <a:ext cx="6312206" cy="4728062"/>
          </a:xfrm>
          <a:prstGeom prst="rect">
            <a:avLst/>
          </a:prstGeom>
          <a:noFill/>
          <a:ln w="9525">
            <a:noFill/>
            <a:miter lim="800000"/>
            <a:headEnd/>
            <a:tailEnd/>
          </a:ln>
        </p:spPr>
      </p:pic>
      <p:pic>
        <p:nvPicPr>
          <p:cNvPr id="67587" name="Picture 3"/>
          <p:cNvPicPr>
            <a:picLocks noChangeAspect="1" noChangeArrowheads="1"/>
          </p:cNvPicPr>
          <p:nvPr/>
        </p:nvPicPr>
        <p:blipFill>
          <a:blip r:embed="rId3" cstate="print"/>
          <a:srcRect/>
          <a:stretch>
            <a:fillRect/>
          </a:stretch>
        </p:blipFill>
        <p:spPr bwMode="auto">
          <a:xfrm>
            <a:off x="2411760" y="1700808"/>
            <a:ext cx="3744416" cy="410609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10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188640"/>
            <a:ext cx="6120680" cy="1080120"/>
          </a:xfrm>
        </p:spPr>
        <p:txBody>
          <a:bodyPr/>
          <a:lstStyle/>
          <a:p>
            <a:r>
              <a:rPr lang="it-IT" dirty="0" smtClean="0"/>
              <a:t>Onde sonore in un flauto</a:t>
            </a:r>
            <a:endParaRPr lang="it-IT" dirty="0"/>
          </a:p>
        </p:txBody>
      </p:sp>
      <p:pic>
        <p:nvPicPr>
          <p:cNvPr id="68610" name="Picture 2"/>
          <p:cNvPicPr>
            <a:picLocks noChangeAspect="1" noChangeArrowheads="1"/>
          </p:cNvPicPr>
          <p:nvPr/>
        </p:nvPicPr>
        <p:blipFill>
          <a:blip r:embed="rId2" cstate="print"/>
          <a:srcRect/>
          <a:stretch>
            <a:fillRect/>
          </a:stretch>
        </p:blipFill>
        <p:spPr bwMode="auto">
          <a:xfrm>
            <a:off x="395536" y="1484784"/>
            <a:ext cx="8527185" cy="434149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20680" cy="1080120"/>
          </a:xfrm>
        </p:spPr>
        <p:txBody>
          <a:bodyPr/>
          <a:lstStyle/>
          <a:p>
            <a:r>
              <a:rPr lang="it-IT" sz="3600" dirty="0" smtClean="0">
                <a:solidFill>
                  <a:srgbClr val="FF0000"/>
                </a:solidFill>
              </a:rPr>
              <a:t>Oscillazioni acustiche nell’universo primordiale</a:t>
            </a:r>
            <a:endParaRPr lang="it-IT" sz="3600" dirty="0">
              <a:solidFill>
                <a:srgbClr val="FF0000"/>
              </a:solidFill>
            </a:endParaRPr>
          </a:p>
        </p:txBody>
      </p:sp>
      <p:pic>
        <p:nvPicPr>
          <p:cNvPr id="69634" name="Picture 2"/>
          <p:cNvPicPr>
            <a:picLocks noChangeAspect="1" noChangeArrowheads="1"/>
          </p:cNvPicPr>
          <p:nvPr/>
        </p:nvPicPr>
        <p:blipFill>
          <a:blip r:embed="rId2" cstate="print"/>
          <a:srcRect/>
          <a:stretch>
            <a:fillRect/>
          </a:stretch>
        </p:blipFill>
        <p:spPr bwMode="auto">
          <a:xfrm>
            <a:off x="827584" y="1484784"/>
            <a:ext cx="7915275" cy="46767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2520280" cy="1800200"/>
          </a:xfrm>
        </p:spPr>
        <p:txBody>
          <a:bodyPr/>
          <a:lstStyle/>
          <a:p>
            <a:r>
              <a:rPr lang="it-IT" sz="4000" dirty="0" smtClean="0">
                <a:solidFill>
                  <a:srgbClr val="FF0000"/>
                </a:solidFill>
              </a:rPr>
              <a:t>In 2D e 3D è più complesso</a:t>
            </a:r>
            <a:endParaRPr lang="it-IT" sz="4000" dirty="0">
              <a:solidFill>
                <a:srgbClr val="FF0000"/>
              </a:solidFill>
            </a:endParaRPr>
          </a:p>
        </p:txBody>
      </p:sp>
      <p:pic>
        <p:nvPicPr>
          <p:cNvPr id="71682" name="Picture 2"/>
          <p:cNvPicPr>
            <a:picLocks noChangeAspect="1" noChangeArrowheads="1"/>
          </p:cNvPicPr>
          <p:nvPr/>
        </p:nvPicPr>
        <p:blipFill>
          <a:blip r:embed="rId2" cstate="print"/>
          <a:srcRect/>
          <a:stretch>
            <a:fillRect/>
          </a:stretch>
        </p:blipFill>
        <p:spPr bwMode="auto">
          <a:xfrm>
            <a:off x="899592" y="2132856"/>
            <a:ext cx="2714625" cy="1495425"/>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a:off x="3779912" y="332656"/>
            <a:ext cx="2400300" cy="5524500"/>
          </a:xfrm>
          <a:prstGeom prst="rect">
            <a:avLst/>
          </a:prstGeom>
          <a:noFill/>
          <a:ln w="9525">
            <a:noFill/>
            <a:miter lim="800000"/>
            <a:headEnd/>
            <a:tailEnd/>
          </a:ln>
        </p:spPr>
      </p:pic>
      <p:pic>
        <p:nvPicPr>
          <p:cNvPr id="71684" name="Picture 4"/>
          <p:cNvPicPr>
            <a:picLocks noChangeAspect="1" noChangeArrowheads="1"/>
          </p:cNvPicPr>
          <p:nvPr/>
        </p:nvPicPr>
        <p:blipFill>
          <a:blip r:embed="rId4" cstate="print"/>
          <a:srcRect/>
          <a:stretch>
            <a:fillRect/>
          </a:stretch>
        </p:blipFill>
        <p:spPr bwMode="auto">
          <a:xfrm>
            <a:off x="6372200" y="332656"/>
            <a:ext cx="2177765" cy="5544616"/>
          </a:xfrm>
          <a:prstGeom prst="rect">
            <a:avLst/>
          </a:prstGeom>
          <a:noFill/>
          <a:ln w="9525">
            <a:noFill/>
            <a:miter lim="800000"/>
            <a:headEnd/>
            <a:tailEnd/>
          </a:ln>
        </p:spPr>
      </p:pic>
      <p:pic>
        <p:nvPicPr>
          <p:cNvPr id="71685" name="Picture 5" descr="C:\Users\Canali Marina\AppData\Local\Microsoft\Windows\INetCache\IE\HVUYYTC6\tamburosb146501[1].jpg">
            <a:hlinkClick r:id="rId5"/>
          </p:cNvPr>
          <p:cNvPicPr>
            <a:picLocks noChangeAspect="1" noChangeArrowheads="1"/>
          </p:cNvPicPr>
          <p:nvPr/>
        </p:nvPicPr>
        <p:blipFill>
          <a:blip r:embed="rId6" cstate="print"/>
          <a:srcRect/>
          <a:stretch>
            <a:fillRect/>
          </a:stretch>
        </p:blipFill>
        <p:spPr bwMode="auto">
          <a:xfrm>
            <a:off x="1043608" y="4077072"/>
            <a:ext cx="2088232" cy="1448883"/>
          </a:xfrm>
          <a:prstGeom prst="rect">
            <a:avLst/>
          </a:prstGeom>
          <a:noFill/>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4" y="188913"/>
            <a:ext cx="6264422" cy="935831"/>
          </a:xfrm>
        </p:spPr>
        <p:txBody>
          <a:bodyPr/>
          <a:lstStyle/>
          <a:p>
            <a:r>
              <a:rPr lang="it-IT" dirty="0" smtClean="0"/>
              <a:t>Campionare un segnale</a:t>
            </a:r>
            <a:endParaRPr lang="it-IT" dirty="0"/>
          </a:p>
        </p:txBody>
      </p:sp>
      <p:pic>
        <p:nvPicPr>
          <p:cNvPr id="68611" name="Picture 3"/>
          <p:cNvPicPr>
            <a:picLocks noChangeAspect="1" noChangeArrowheads="1"/>
          </p:cNvPicPr>
          <p:nvPr/>
        </p:nvPicPr>
        <p:blipFill>
          <a:blip r:embed="rId2" cstate="print"/>
          <a:srcRect/>
          <a:stretch>
            <a:fillRect/>
          </a:stretch>
        </p:blipFill>
        <p:spPr bwMode="auto">
          <a:xfrm>
            <a:off x="1043608" y="3501008"/>
            <a:ext cx="3384376" cy="2655795"/>
          </a:xfrm>
          <a:prstGeom prst="rect">
            <a:avLst/>
          </a:prstGeom>
          <a:noFill/>
          <a:ln w="9525">
            <a:noFill/>
            <a:miter lim="800000"/>
            <a:headEnd/>
            <a:tailEnd/>
          </a:ln>
        </p:spPr>
      </p:pic>
      <p:pic>
        <p:nvPicPr>
          <p:cNvPr id="68612" name="Picture 4"/>
          <p:cNvPicPr>
            <a:picLocks noChangeAspect="1" noChangeArrowheads="1"/>
          </p:cNvPicPr>
          <p:nvPr/>
        </p:nvPicPr>
        <p:blipFill>
          <a:blip r:embed="rId3" cstate="print"/>
          <a:srcRect/>
          <a:stretch>
            <a:fillRect/>
          </a:stretch>
        </p:blipFill>
        <p:spPr bwMode="auto">
          <a:xfrm>
            <a:off x="4860032" y="3717032"/>
            <a:ext cx="3437758" cy="2448272"/>
          </a:xfrm>
          <a:prstGeom prst="rect">
            <a:avLst/>
          </a:prstGeom>
          <a:noFill/>
          <a:ln w="9525">
            <a:noFill/>
            <a:miter lim="800000"/>
            <a:headEnd/>
            <a:tailEnd/>
          </a:ln>
        </p:spPr>
      </p:pic>
      <p:pic>
        <p:nvPicPr>
          <p:cNvPr id="68613" name="Picture 5"/>
          <p:cNvPicPr>
            <a:picLocks noChangeAspect="1" noChangeArrowheads="1"/>
          </p:cNvPicPr>
          <p:nvPr/>
        </p:nvPicPr>
        <p:blipFill>
          <a:blip r:embed="rId4" cstate="print"/>
          <a:srcRect/>
          <a:stretch>
            <a:fillRect/>
          </a:stretch>
        </p:blipFill>
        <p:spPr bwMode="auto">
          <a:xfrm>
            <a:off x="395536" y="1556792"/>
            <a:ext cx="4190274" cy="1728192"/>
          </a:xfrm>
          <a:prstGeom prst="rect">
            <a:avLst/>
          </a:prstGeom>
          <a:noFill/>
          <a:ln w="9525">
            <a:noFill/>
            <a:miter lim="800000"/>
            <a:headEnd/>
            <a:tailEnd/>
          </a:ln>
        </p:spPr>
      </p:pic>
      <p:pic>
        <p:nvPicPr>
          <p:cNvPr id="68614" name="Picture 6"/>
          <p:cNvPicPr>
            <a:picLocks noChangeAspect="1" noChangeArrowheads="1"/>
          </p:cNvPicPr>
          <p:nvPr/>
        </p:nvPicPr>
        <p:blipFill>
          <a:blip r:embed="rId5" cstate="print"/>
          <a:srcRect/>
          <a:stretch>
            <a:fillRect/>
          </a:stretch>
        </p:blipFill>
        <p:spPr bwMode="auto">
          <a:xfrm>
            <a:off x="5148064" y="1484784"/>
            <a:ext cx="2971800" cy="21526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4" y="188913"/>
            <a:ext cx="6192837" cy="863823"/>
          </a:xfrm>
        </p:spPr>
        <p:txBody>
          <a:bodyPr/>
          <a:lstStyle/>
          <a:p>
            <a:r>
              <a:rPr lang="it-IT" dirty="0" smtClean="0"/>
              <a:t>Altre missioni spaziali</a:t>
            </a:r>
            <a:endParaRPr lang="it-IT" dirty="0"/>
          </a:p>
        </p:txBody>
      </p:sp>
      <p:pic>
        <p:nvPicPr>
          <p:cNvPr id="3" name="Picture 2"/>
          <p:cNvPicPr>
            <a:picLocks noChangeAspect="1" noChangeArrowheads="1"/>
          </p:cNvPicPr>
          <p:nvPr/>
        </p:nvPicPr>
        <p:blipFill>
          <a:blip r:embed="rId2" cstate="print"/>
          <a:srcRect/>
          <a:stretch>
            <a:fillRect/>
          </a:stretch>
        </p:blipFill>
        <p:spPr bwMode="auto">
          <a:xfrm>
            <a:off x="323528" y="1412776"/>
            <a:ext cx="3238500" cy="2266950"/>
          </a:xfrm>
          <a:prstGeom prst="rect">
            <a:avLst/>
          </a:prstGeom>
          <a:noFill/>
          <a:ln w="28575">
            <a:solidFill>
              <a:srgbClr val="FF0000"/>
            </a:solidFill>
            <a:miter lim="800000"/>
            <a:headEnd/>
            <a:tailEnd/>
          </a:ln>
        </p:spPr>
      </p:pic>
      <p:sp>
        <p:nvSpPr>
          <p:cNvPr id="4" name="Rettangolo 3"/>
          <p:cNvSpPr/>
          <p:nvPr/>
        </p:nvSpPr>
        <p:spPr>
          <a:xfrm>
            <a:off x="3779912" y="1340768"/>
            <a:ext cx="4572000" cy="2215991"/>
          </a:xfrm>
          <a:prstGeom prst="rect">
            <a:avLst/>
          </a:prstGeom>
          <a:ln w="19050">
            <a:solidFill>
              <a:schemeClr val="tx1"/>
            </a:solidFill>
          </a:ln>
        </p:spPr>
        <p:txBody>
          <a:bodyPr>
            <a:spAutoFit/>
          </a:bodyPr>
          <a:lstStyle/>
          <a:p>
            <a:r>
              <a:rPr lang="it-IT" sz="2400" b="1" dirty="0" smtClean="0">
                <a:solidFill>
                  <a:srgbClr val="FF0000"/>
                </a:solidFill>
              </a:rPr>
              <a:t>Boomerang  </a:t>
            </a:r>
            <a:r>
              <a:rPr lang="it-IT" dirty="0" smtClean="0">
                <a:solidFill>
                  <a:srgbClr val="FF0000"/>
                </a:solidFill>
              </a:rPr>
              <a:t> (ASI )</a:t>
            </a:r>
            <a:r>
              <a:rPr lang="it-IT" dirty="0" smtClean="0"/>
              <a:t/>
            </a:r>
            <a:br>
              <a:rPr lang="it-IT" dirty="0" smtClean="0"/>
            </a:br>
            <a:r>
              <a:rPr lang="en-US" u="sng" dirty="0" smtClean="0">
                <a:solidFill>
                  <a:srgbClr val="FF0000"/>
                </a:solidFill>
              </a:rPr>
              <a:t>B</a:t>
            </a:r>
            <a:r>
              <a:rPr lang="en-US" dirty="0" smtClean="0"/>
              <a:t>alloon  </a:t>
            </a:r>
            <a:r>
              <a:rPr lang="en-US" u="sng" dirty="0" smtClean="0">
                <a:solidFill>
                  <a:srgbClr val="FF0000"/>
                </a:solidFill>
              </a:rPr>
              <a:t>O</a:t>
            </a:r>
            <a:r>
              <a:rPr lang="en-US" dirty="0" smtClean="0"/>
              <a:t>bservations </a:t>
            </a:r>
            <a:r>
              <a:rPr lang="en-US" u="sng" dirty="0" smtClean="0">
                <a:solidFill>
                  <a:srgbClr val="FF0000"/>
                </a:solidFill>
              </a:rPr>
              <a:t>O</a:t>
            </a:r>
            <a:r>
              <a:rPr lang="en-US" dirty="0" smtClean="0"/>
              <a:t>f </a:t>
            </a:r>
            <a:r>
              <a:rPr lang="en-US" u="sng" dirty="0" err="1" smtClean="0">
                <a:solidFill>
                  <a:srgbClr val="FF0000"/>
                </a:solidFill>
              </a:rPr>
              <a:t>M</a:t>
            </a:r>
            <a:r>
              <a:rPr lang="en-US" dirty="0" err="1" smtClean="0"/>
              <a:t>illimetric</a:t>
            </a:r>
            <a:r>
              <a:rPr lang="en-US" dirty="0" smtClean="0"/>
              <a:t> </a:t>
            </a:r>
            <a:r>
              <a:rPr lang="en-US" u="sng" dirty="0" smtClean="0">
                <a:solidFill>
                  <a:srgbClr val="FF0000"/>
                </a:solidFill>
              </a:rPr>
              <a:t>E</a:t>
            </a:r>
            <a:r>
              <a:rPr lang="en-US" dirty="0" smtClean="0"/>
              <a:t>xtragalactic </a:t>
            </a:r>
            <a:r>
              <a:rPr lang="en-US" u="sng" dirty="0" smtClean="0">
                <a:solidFill>
                  <a:srgbClr val="FF0000"/>
                </a:solidFill>
              </a:rPr>
              <a:t>R</a:t>
            </a:r>
            <a:r>
              <a:rPr lang="en-US" dirty="0" smtClean="0"/>
              <a:t>adiation </a:t>
            </a:r>
            <a:r>
              <a:rPr lang="en-US" u="sng" dirty="0" smtClean="0">
                <a:solidFill>
                  <a:srgbClr val="FF0000"/>
                </a:solidFill>
              </a:rPr>
              <a:t>a</a:t>
            </a:r>
            <a:r>
              <a:rPr lang="en-US" u="sng" dirty="0" smtClean="0"/>
              <a:t>n</a:t>
            </a:r>
            <a:r>
              <a:rPr lang="en-US" dirty="0" smtClean="0"/>
              <a:t>d </a:t>
            </a:r>
            <a:r>
              <a:rPr lang="en-US" u="sng" dirty="0" err="1" smtClean="0">
                <a:solidFill>
                  <a:srgbClr val="FF0000"/>
                </a:solidFill>
              </a:rPr>
              <a:t>G</a:t>
            </a:r>
            <a:r>
              <a:rPr lang="en-US" dirty="0" err="1" smtClean="0"/>
              <a:t>eomagnetics</a:t>
            </a:r>
            <a:endParaRPr lang="en-US" dirty="0" smtClean="0"/>
          </a:p>
          <a:p>
            <a:endParaRPr lang="en-US" dirty="0" smtClean="0"/>
          </a:p>
          <a:p>
            <a:r>
              <a:rPr lang="en-US" sz="2000" b="1" dirty="0" err="1" smtClean="0">
                <a:solidFill>
                  <a:srgbClr val="FF0000"/>
                </a:solidFill>
              </a:rPr>
              <a:t>Lanciato</a:t>
            </a:r>
            <a:r>
              <a:rPr lang="en-US" sz="2000" b="1" dirty="0" smtClean="0">
                <a:solidFill>
                  <a:srgbClr val="FF0000"/>
                </a:solidFill>
              </a:rPr>
              <a:t> </a:t>
            </a:r>
            <a:r>
              <a:rPr lang="en-US" sz="2000" b="1" dirty="0" err="1" smtClean="0">
                <a:solidFill>
                  <a:srgbClr val="FF0000"/>
                </a:solidFill>
              </a:rPr>
              <a:t>nel</a:t>
            </a:r>
            <a:r>
              <a:rPr lang="en-US" sz="2000" b="1" dirty="0" smtClean="0">
                <a:solidFill>
                  <a:srgbClr val="FF0000"/>
                </a:solidFill>
              </a:rPr>
              <a:t> 1998  - Prime </a:t>
            </a:r>
            <a:r>
              <a:rPr lang="en-US" sz="2000" b="1" dirty="0" err="1" smtClean="0">
                <a:solidFill>
                  <a:srgbClr val="FF0000"/>
                </a:solidFill>
              </a:rPr>
              <a:t>mappe</a:t>
            </a:r>
            <a:r>
              <a:rPr lang="en-US" sz="2000" b="1" dirty="0" smtClean="0">
                <a:solidFill>
                  <a:srgbClr val="FF0000"/>
                </a:solidFill>
              </a:rPr>
              <a:t> </a:t>
            </a:r>
            <a:r>
              <a:rPr lang="en-US" sz="2000" b="1" dirty="0" err="1" smtClean="0">
                <a:solidFill>
                  <a:srgbClr val="FF0000"/>
                </a:solidFill>
              </a:rPr>
              <a:t>pubblicate</a:t>
            </a:r>
            <a:r>
              <a:rPr lang="en-US" sz="2000" b="1" dirty="0" smtClean="0">
                <a:solidFill>
                  <a:srgbClr val="FF0000"/>
                </a:solidFill>
              </a:rPr>
              <a:t> </a:t>
            </a:r>
            <a:r>
              <a:rPr lang="en-US" sz="2000" b="1" dirty="0" err="1" smtClean="0">
                <a:solidFill>
                  <a:srgbClr val="FF0000"/>
                </a:solidFill>
              </a:rPr>
              <a:t>nel</a:t>
            </a:r>
            <a:r>
              <a:rPr lang="en-US" sz="2000" b="1" dirty="0" smtClean="0">
                <a:solidFill>
                  <a:srgbClr val="FF0000"/>
                </a:solidFill>
              </a:rPr>
              <a:t> ‘2000</a:t>
            </a:r>
          </a:p>
          <a:p>
            <a:r>
              <a:rPr lang="en-US" sz="2000" b="1" dirty="0" smtClean="0">
                <a:solidFill>
                  <a:srgbClr val="FF0000"/>
                </a:solidFill>
              </a:rPr>
              <a:t>2^ </a:t>
            </a:r>
            <a:r>
              <a:rPr lang="en-US" sz="2000" b="1" dirty="0" err="1" smtClean="0">
                <a:solidFill>
                  <a:srgbClr val="FF0000"/>
                </a:solidFill>
              </a:rPr>
              <a:t>volo</a:t>
            </a:r>
            <a:r>
              <a:rPr lang="en-US" sz="2000" b="1" dirty="0" smtClean="0">
                <a:solidFill>
                  <a:srgbClr val="FF0000"/>
                </a:solidFill>
              </a:rPr>
              <a:t> 2003 – 3^ </a:t>
            </a:r>
            <a:r>
              <a:rPr lang="en-US" sz="2000" b="1" dirty="0" err="1" smtClean="0">
                <a:solidFill>
                  <a:srgbClr val="FF0000"/>
                </a:solidFill>
              </a:rPr>
              <a:t>volo</a:t>
            </a:r>
            <a:r>
              <a:rPr lang="en-US" sz="2000" b="1" dirty="0" smtClean="0">
                <a:solidFill>
                  <a:srgbClr val="FF0000"/>
                </a:solidFill>
              </a:rPr>
              <a:t> 2015</a:t>
            </a:r>
            <a:endParaRPr lang="it-IT" sz="2000" b="1" dirty="0">
              <a:solidFill>
                <a:srgbClr val="FF0000"/>
              </a:solidFill>
            </a:endParaRPr>
          </a:p>
        </p:txBody>
      </p:sp>
      <p:pic>
        <p:nvPicPr>
          <p:cNvPr id="48130" name="Picture 2"/>
          <p:cNvPicPr>
            <a:picLocks noChangeAspect="1" noChangeArrowheads="1"/>
          </p:cNvPicPr>
          <p:nvPr/>
        </p:nvPicPr>
        <p:blipFill>
          <a:blip r:embed="rId3" cstate="print"/>
          <a:srcRect/>
          <a:stretch>
            <a:fillRect/>
          </a:stretch>
        </p:blipFill>
        <p:spPr bwMode="auto">
          <a:xfrm>
            <a:off x="323528" y="3789040"/>
            <a:ext cx="3168352" cy="2419469"/>
          </a:xfrm>
          <a:prstGeom prst="rect">
            <a:avLst/>
          </a:prstGeom>
          <a:noFill/>
          <a:ln w="28575">
            <a:solidFill>
              <a:srgbClr val="FF0000"/>
            </a:solidFill>
            <a:miter lim="800000"/>
            <a:headEnd/>
            <a:tailEnd/>
          </a:ln>
        </p:spPr>
      </p:pic>
      <p:sp>
        <p:nvSpPr>
          <p:cNvPr id="6" name="Rettangolo 5"/>
          <p:cNvSpPr/>
          <p:nvPr/>
        </p:nvSpPr>
        <p:spPr>
          <a:xfrm>
            <a:off x="3851920" y="3861048"/>
            <a:ext cx="4572000" cy="2185214"/>
          </a:xfrm>
          <a:prstGeom prst="rect">
            <a:avLst/>
          </a:prstGeom>
          <a:ln>
            <a:solidFill>
              <a:schemeClr val="tx1"/>
            </a:solidFill>
          </a:ln>
        </p:spPr>
        <p:txBody>
          <a:bodyPr>
            <a:spAutoFit/>
          </a:bodyPr>
          <a:lstStyle/>
          <a:p>
            <a:r>
              <a:rPr lang="it-IT" sz="2400" b="1" dirty="0" smtClean="0">
                <a:solidFill>
                  <a:srgbClr val="FF0000"/>
                </a:solidFill>
              </a:rPr>
              <a:t>WMAP  </a:t>
            </a:r>
            <a:r>
              <a:rPr lang="it-IT" dirty="0" smtClean="0">
                <a:solidFill>
                  <a:srgbClr val="FF0000"/>
                </a:solidFill>
              </a:rPr>
              <a:t> (NASA )</a:t>
            </a:r>
            <a:r>
              <a:rPr lang="it-IT" dirty="0" smtClean="0"/>
              <a:t/>
            </a:r>
            <a:br>
              <a:rPr lang="it-IT" dirty="0" smtClean="0"/>
            </a:br>
            <a:r>
              <a:rPr lang="it-IT" b="1" dirty="0" smtClean="0">
                <a:solidFill>
                  <a:srgbClr val="FF0000"/>
                </a:solidFill>
              </a:rPr>
              <a:t>W</a:t>
            </a:r>
            <a:r>
              <a:rPr lang="it-IT" dirty="0" smtClean="0"/>
              <a:t>ilkinson </a:t>
            </a:r>
            <a:r>
              <a:rPr lang="it-IT" b="1" dirty="0" err="1" smtClean="0">
                <a:solidFill>
                  <a:srgbClr val="FF0000"/>
                </a:solidFill>
              </a:rPr>
              <a:t>M</a:t>
            </a:r>
            <a:r>
              <a:rPr lang="it-IT" dirty="0" err="1" smtClean="0"/>
              <a:t>icrowave</a:t>
            </a:r>
            <a:r>
              <a:rPr lang="it-IT" dirty="0" smtClean="0"/>
              <a:t> </a:t>
            </a:r>
            <a:r>
              <a:rPr lang="it-IT" b="1" dirty="0" err="1" smtClean="0">
                <a:solidFill>
                  <a:srgbClr val="FF0000"/>
                </a:solidFill>
              </a:rPr>
              <a:t>A</a:t>
            </a:r>
            <a:r>
              <a:rPr lang="it-IT" dirty="0" err="1" smtClean="0"/>
              <a:t>nisotropy</a:t>
            </a:r>
            <a:r>
              <a:rPr lang="it-IT" dirty="0" smtClean="0"/>
              <a:t> </a:t>
            </a:r>
            <a:r>
              <a:rPr lang="it-IT" b="1" dirty="0" smtClean="0">
                <a:solidFill>
                  <a:srgbClr val="FF0000"/>
                </a:solidFill>
              </a:rPr>
              <a:t>P</a:t>
            </a:r>
            <a:r>
              <a:rPr lang="it-IT" dirty="0" smtClean="0"/>
              <a:t>robe</a:t>
            </a:r>
            <a:endParaRPr lang="en-US" dirty="0" smtClean="0"/>
          </a:p>
          <a:p>
            <a:endParaRPr lang="en-US" dirty="0" smtClean="0"/>
          </a:p>
          <a:p>
            <a:r>
              <a:rPr lang="en-US" sz="2000" b="1" dirty="0" err="1" smtClean="0"/>
              <a:t>Lanciato</a:t>
            </a:r>
            <a:r>
              <a:rPr lang="en-US" sz="2000" b="1" dirty="0" smtClean="0"/>
              <a:t> </a:t>
            </a:r>
            <a:r>
              <a:rPr lang="en-US" sz="2000" b="1" dirty="0" err="1" smtClean="0"/>
              <a:t>nel</a:t>
            </a:r>
            <a:r>
              <a:rPr lang="en-US" sz="2000" b="1" dirty="0" smtClean="0"/>
              <a:t> 2001  - Prime </a:t>
            </a:r>
            <a:r>
              <a:rPr lang="en-US" sz="2000" b="1" dirty="0" err="1" smtClean="0"/>
              <a:t>mappe</a:t>
            </a:r>
            <a:r>
              <a:rPr lang="en-US" sz="2000" b="1" dirty="0" smtClean="0"/>
              <a:t> </a:t>
            </a:r>
            <a:r>
              <a:rPr lang="en-US" sz="2000" b="1" dirty="0" err="1" smtClean="0"/>
              <a:t>pubblicate</a:t>
            </a:r>
            <a:r>
              <a:rPr lang="en-US" sz="2000" b="1" dirty="0" smtClean="0"/>
              <a:t> </a:t>
            </a:r>
            <a:r>
              <a:rPr lang="en-US" sz="2000" b="1" dirty="0" smtClean="0">
                <a:solidFill>
                  <a:srgbClr val="FF0000"/>
                </a:solidFill>
              </a:rPr>
              <a:t>11 </a:t>
            </a:r>
            <a:r>
              <a:rPr lang="en-US" sz="2000" b="1" dirty="0" err="1" smtClean="0">
                <a:solidFill>
                  <a:srgbClr val="FF0000"/>
                </a:solidFill>
              </a:rPr>
              <a:t>Febbraio</a:t>
            </a:r>
            <a:r>
              <a:rPr lang="en-US" sz="2000" b="1" dirty="0" smtClean="0">
                <a:solidFill>
                  <a:srgbClr val="FF0000"/>
                </a:solidFill>
              </a:rPr>
              <a:t> del 2003 </a:t>
            </a:r>
            <a:r>
              <a:rPr lang="en-US" dirty="0" err="1" smtClean="0"/>
              <a:t>continuamente</a:t>
            </a:r>
            <a:r>
              <a:rPr lang="en-US" dirty="0" smtClean="0"/>
              <a:t> </a:t>
            </a:r>
            <a:r>
              <a:rPr lang="en-US" dirty="0" err="1" smtClean="0"/>
              <a:t>analizzate</a:t>
            </a:r>
            <a:r>
              <a:rPr lang="en-US" dirty="0" smtClean="0"/>
              <a:t> e </a:t>
            </a:r>
            <a:r>
              <a:rPr lang="en-US" dirty="0" err="1" smtClean="0"/>
              <a:t>raffinate</a:t>
            </a:r>
            <a:r>
              <a:rPr lang="en-US" dirty="0" smtClean="0"/>
              <a:t> </a:t>
            </a:r>
            <a:r>
              <a:rPr lang="en-US" dirty="0" err="1" smtClean="0"/>
              <a:t>fino</a:t>
            </a:r>
            <a:r>
              <a:rPr lang="en-US" dirty="0" smtClean="0"/>
              <a:t> al </a:t>
            </a:r>
            <a:r>
              <a:rPr lang="en-US" b="1" dirty="0" smtClean="0">
                <a:solidFill>
                  <a:srgbClr val="FF0000"/>
                </a:solidFill>
              </a:rPr>
              <a:t>2010</a:t>
            </a:r>
            <a:endParaRPr lang="it-IT" b="1" dirty="0" smtClean="0">
              <a:solidFill>
                <a:srgbClr val="FF0000"/>
              </a:solidFill>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260648"/>
            <a:ext cx="6696744" cy="791815"/>
          </a:xfrm>
        </p:spPr>
        <p:txBody>
          <a:bodyPr/>
          <a:lstStyle/>
          <a:p>
            <a:r>
              <a:rPr lang="it-IT" sz="3200" dirty="0" smtClean="0"/>
              <a:t>WMAP: mappa delle anisotropie </a:t>
            </a:r>
            <a:r>
              <a:rPr lang="it-IT" sz="2000" dirty="0" smtClean="0"/>
              <a:t>(2010)</a:t>
            </a:r>
            <a:endParaRPr lang="it-IT" sz="2000" dirty="0"/>
          </a:p>
        </p:txBody>
      </p:sp>
      <p:pic>
        <p:nvPicPr>
          <p:cNvPr id="49155" name="Picture 3"/>
          <p:cNvPicPr>
            <a:picLocks noChangeAspect="1" noChangeArrowheads="1"/>
          </p:cNvPicPr>
          <p:nvPr/>
        </p:nvPicPr>
        <p:blipFill>
          <a:blip r:embed="rId2" cstate="print"/>
          <a:srcRect/>
          <a:stretch>
            <a:fillRect/>
          </a:stretch>
        </p:blipFill>
        <p:spPr bwMode="auto">
          <a:xfrm>
            <a:off x="0" y="1455204"/>
            <a:ext cx="9144000" cy="4572000"/>
          </a:xfrm>
          <a:prstGeom prst="rect">
            <a:avLst/>
          </a:prstGeom>
          <a:noFill/>
          <a:ln w="9525">
            <a:noFill/>
            <a:miter lim="800000"/>
            <a:headEnd/>
            <a:tailEnd/>
          </a:ln>
        </p:spPr>
      </p:pic>
      <p:pic>
        <p:nvPicPr>
          <p:cNvPr id="6145" name="Picture 1">
            <a:hlinkClick r:id="rId3" action="ppaction://hlinksldjump"/>
          </p:cNvPr>
          <p:cNvPicPr>
            <a:picLocks noChangeAspect="1" noChangeArrowheads="1"/>
          </p:cNvPicPr>
          <p:nvPr/>
        </p:nvPicPr>
        <p:blipFill>
          <a:blip r:embed="rId4" cstate="print"/>
          <a:srcRect/>
          <a:stretch>
            <a:fillRect/>
          </a:stretch>
        </p:blipFill>
        <p:spPr bwMode="auto">
          <a:xfrm>
            <a:off x="1" y="1124745"/>
            <a:ext cx="1691680" cy="847642"/>
          </a:xfrm>
          <a:prstGeom prst="rect">
            <a:avLst/>
          </a:prstGeom>
          <a:noFill/>
          <a:ln w="9525">
            <a:noFill/>
            <a:miter lim="800000"/>
            <a:headEnd/>
            <a:tailEnd/>
          </a:ln>
          <a:effectLst/>
        </p:spPr>
      </p:pic>
      <p:pic>
        <p:nvPicPr>
          <p:cNvPr id="5" name="Picture 2" descr="The Planck mission has yielded the most detailed map yet of the cosmic microwave background radiation, from which crucial cosmological parameters have been recalculated. ">
            <a:hlinkClick r:id="rId5" action="ppaction://hlinksldjump"/>
          </p:cNvPr>
          <p:cNvPicPr>
            <a:picLocks noChangeAspect="1" noChangeArrowheads="1"/>
          </p:cNvPicPr>
          <p:nvPr/>
        </p:nvPicPr>
        <p:blipFill>
          <a:blip r:embed="rId6" cstate="print"/>
          <a:srcRect/>
          <a:stretch>
            <a:fillRect/>
          </a:stretch>
        </p:blipFill>
        <p:spPr bwMode="auto">
          <a:xfrm>
            <a:off x="7524328" y="6013068"/>
            <a:ext cx="1619672" cy="844932"/>
          </a:xfrm>
          <a:prstGeom prst="rect">
            <a:avLst/>
          </a:prstGeom>
          <a:noFill/>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188640"/>
            <a:ext cx="6193111" cy="863823"/>
          </a:xfrm>
        </p:spPr>
        <p:txBody>
          <a:bodyPr/>
          <a:lstStyle/>
          <a:p>
            <a:r>
              <a:rPr lang="it-IT" sz="2800" dirty="0" smtClean="0">
                <a:solidFill>
                  <a:srgbClr val="FF0000"/>
                </a:solidFill>
              </a:rPr>
              <a:t>Sistemi da vuoto e criogenia spaziale</a:t>
            </a:r>
            <a:endParaRPr lang="it-IT" sz="2800" dirty="0">
              <a:solidFill>
                <a:srgbClr val="FF0000"/>
              </a:solidFill>
            </a:endParaRPr>
          </a:p>
        </p:txBody>
      </p:sp>
      <p:pic>
        <p:nvPicPr>
          <p:cNvPr id="2050" name="Picture 2"/>
          <p:cNvPicPr>
            <a:picLocks noChangeAspect="1" noChangeArrowheads="1"/>
          </p:cNvPicPr>
          <p:nvPr/>
        </p:nvPicPr>
        <p:blipFill>
          <a:blip r:embed="rId2" cstate="print"/>
          <a:srcRect/>
          <a:stretch>
            <a:fillRect/>
          </a:stretch>
        </p:blipFill>
        <p:spPr bwMode="auto">
          <a:xfrm>
            <a:off x="3851920" y="1340768"/>
            <a:ext cx="4996606" cy="444988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79512" y="1340768"/>
            <a:ext cx="3508377" cy="3482553"/>
          </a:xfrm>
          <a:prstGeom prst="rect">
            <a:avLst/>
          </a:prstGeom>
          <a:noFill/>
          <a:ln w="9525">
            <a:noFill/>
            <a:miter lim="800000"/>
            <a:headEnd/>
            <a:tailEnd/>
          </a:ln>
        </p:spPr>
      </p:pic>
      <p:sp>
        <p:nvSpPr>
          <p:cNvPr id="7" name="Rettangolo 6"/>
          <p:cNvSpPr/>
          <p:nvPr/>
        </p:nvSpPr>
        <p:spPr>
          <a:xfrm>
            <a:off x="899592" y="3429000"/>
            <a:ext cx="1152128"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899592" y="2708920"/>
            <a:ext cx="1152128" cy="720080"/>
          </a:xfrm>
          <a:prstGeom prst="rect">
            <a:avLst/>
          </a:prstGeom>
          <a:solidFill>
            <a:schemeClr val="tx2">
              <a:lumMod val="40000"/>
              <a:lumOff val="6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179512" y="5013176"/>
            <a:ext cx="3456384" cy="461665"/>
          </a:xfrm>
          <a:prstGeom prst="rect">
            <a:avLst/>
          </a:prstGeom>
          <a:noFill/>
        </p:spPr>
        <p:txBody>
          <a:bodyPr wrap="square" rtlCol="0">
            <a:spAutoFit/>
          </a:bodyPr>
          <a:lstStyle/>
          <a:p>
            <a:r>
              <a:rPr lang="it-IT" sz="2400" b="1" dirty="0" smtClean="0"/>
              <a:t>1970: </a:t>
            </a:r>
            <a:r>
              <a:rPr lang="it-IT" sz="2400" b="1" dirty="0" err="1" smtClean="0"/>
              <a:t>porous</a:t>
            </a:r>
            <a:r>
              <a:rPr lang="it-IT" sz="2400" b="1" dirty="0" smtClean="0"/>
              <a:t> </a:t>
            </a:r>
            <a:r>
              <a:rPr lang="it-IT" sz="2400" b="1" dirty="0" err="1" smtClean="0"/>
              <a:t>plug</a:t>
            </a:r>
            <a:endParaRPr lang="it-IT" sz="2400" b="1" dirty="0"/>
          </a:p>
        </p:txBody>
      </p:sp>
      <p:sp>
        <p:nvSpPr>
          <p:cNvPr id="10" name="Rettangolo 9"/>
          <p:cNvSpPr/>
          <p:nvPr/>
        </p:nvSpPr>
        <p:spPr>
          <a:xfrm>
            <a:off x="755576" y="2564904"/>
            <a:ext cx="1440160" cy="1440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4" y="188913"/>
            <a:ext cx="6192837" cy="1007839"/>
          </a:xfrm>
        </p:spPr>
        <p:txBody>
          <a:bodyPr/>
          <a:lstStyle/>
          <a:p>
            <a:r>
              <a:rPr lang="it-IT" dirty="0" err="1" smtClean="0">
                <a:solidFill>
                  <a:srgbClr val="FF0000"/>
                </a:solidFill>
              </a:rPr>
              <a:t>Planck</a:t>
            </a:r>
            <a:r>
              <a:rPr lang="it-IT" dirty="0" smtClean="0">
                <a:solidFill>
                  <a:srgbClr val="FF0000"/>
                </a:solidFill>
              </a:rPr>
              <a:t> </a:t>
            </a:r>
            <a:r>
              <a:rPr lang="it-IT" dirty="0" err="1" smtClean="0">
                <a:solidFill>
                  <a:srgbClr val="FF0000"/>
                </a:solidFill>
              </a:rPr>
              <a:t>Surveyor</a:t>
            </a:r>
            <a:r>
              <a:rPr lang="it-IT" dirty="0" smtClean="0">
                <a:solidFill>
                  <a:srgbClr val="FF0000"/>
                </a:solidFill>
              </a:rPr>
              <a:t> (ESA)</a:t>
            </a:r>
            <a:br>
              <a:rPr lang="it-IT" dirty="0" smtClean="0">
                <a:solidFill>
                  <a:srgbClr val="FF0000"/>
                </a:solidFill>
              </a:rPr>
            </a:br>
            <a:r>
              <a:rPr lang="it-IT" sz="2800" dirty="0" smtClean="0">
                <a:solidFill>
                  <a:srgbClr val="FF0000"/>
                </a:solidFill>
              </a:rPr>
              <a:t>lanciato 2009 – </a:t>
            </a:r>
            <a:r>
              <a:rPr lang="it-IT" sz="2800" dirty="0" err="1" smtClean="0">
                <a:solidFill>
                  <a:srgbClr val="FF0000"/>
                </a:solidFill>
              </a:rPr>
              <a:t>Switch-off</a:t>
            </a:r>
            <a:r>
              <a:rPr lang="it-IT" sz="2800" dirty="0" smtClean="0">
                <a:solidFill>
                  <a:srgbClr val="FF0000"/>
                </a:solidFill>
              </a:rPr>
              <a:t> 2013</a:t>
            </a:r>
            <a:endParaRPr lang="it-IT" sz="2800" dirty="0">
              <a:solidFill>
                <a:srgbClr val="FF0000"/>
              </a:solidFill>
            </a:endParaRPr>
          </a:p>
        </p:txBody>
      </p:sp>
      <p:pic>
        <p:nvPicPr>
          <p:cNvPr id="16386" name="Picture 2"/>
          <p:cNvPicPr>
            <a:picLocks noChangeAspect="1" noChangeArrowheads="1"/>
          </p:cNvPicPr>
          <p:nvPr/>
        </p:nvPicPr>
        <p:blipFill>
          <a:blip r:embed="rId3" cstate="print"/>
          <a:srcRect/>
          <a:stretch>
            <a:fillRect/>
          </a:stretch>
        </p:blipFill>
        <p:spPr bwMode="auto">
          <a:xfrm>
            <a:off x="4139952" y="1340768"/>
            <a:ext cx="2664296" cy="2664296"/>
          </a:xfrm>
          <a:prstGeom prst="rect">
            <a:avLst/>
          </a:prstGeom>
          <a:noFill/>
          <a:ln w="9525">
            <a:noFill/>
            <a:miter lim="800000"/>
            <a:headEnd/>
            <a:tailEnd/>
          </a:ln>
        </p:spPr>
      </p:pic>
      <p:pic>
        <p:nvPicPr>
          <p:cNvPr id="16387" name="Picture 3">
            <a:hlinkClick r:id="rId4"/>
          </p:cNvPr>
          <p:cNvPicPr>
            <a:picLocks noChangeAspect="1" noChangeArrowheads="1"/>
          </p:cNvPicPr>
          <p:nvPr/>
        </p:nvPicPr>
        <p:blipFill>
          <a:blip r:embed="rId5" cstate="print"/>
          <a:srcRect/>
          <a:stretch>
            <a:fillRect/>
          </a:stretch>
        </p:blipFill>
        <p:spPr bwMode="auto">
          <a:xfrm>
            <a:off x="251520" y="1340768"/>
            <a:ext cx="3836426" cy="3024336"/>
          </a:xfrm>
          <a:prstGeom prst="rect">
            <a:avLst/>
          </a:prstGeom>
          <a:noFill/>
          <a:ln w="9525">
            <a:noFill/>
            <a:miter lim="800000"/>
            <a:headEnd/>
            <a:tailEnd/>
          </a:ln>
        </p:spPr>
      </p:pic>
      <p:sp>
        <p:nvSpPr>
          <p:cNvPr id="8" name="CasellaDiTesto 7"/>
          <p:cNvSpPr txBox="1"/>
          <p:nvPr/>
        </p:nvSpPr>
        <p:spPr>
          <a:xfrm>
            <a:off x="6804248" y="2060848"/>
            <a:ext cx="2339752" cy="1477328"/>
          </a:xfrm>
          <a:prstGeom prst="rect">
            <a:avLst/>
          </a:prstGeom>
          <a:solidFill>
            <a:srgbClr val="FFFF00"/>
          </a:solidFill>
        </p:spPr>
        <p:txBody>
          <a:bodyPr wrap="square" rtlCol="0">
            <a:spAutoFit/>
          </a:bodyPr>
          <a:lstStyle/>
          <a:p>
            <a:r>
              <a:rPr lang="it-IT" b="1" dirty="0" smtClean="0"/>
              <a:t>11 </a:t>
            </a:r>
            <a:r>
              <a:rPr lang="it-IT" b="1" dirty="0" err="1" smtClean="0"/>
              <a:t>corrugated</a:t>
            </a:r>
            <a:r>
              <a:rPr lang="it-IT" b="1" dirty="0" smtClean="0"/>
              <a:t> </a:t>
            </a:r>
            <a:r>
              <a:rPr lang="it-IT" b="1" dirty="0" err="1" smtClean="0"/>
              <a:t>horn</a:t>
            </a:r>
            <a:r>
              <a:rPr lang="it-IT" b="1" dirty="0" smtClean="0"/>
              <a:t> </a:t>
            </a:r>
          </a:p>
          <a:p>
            <a:r>
              <a:rPr lang="it-IT" b="1" dirty="0" smtClean="0"/>
              <a:t>22 radiometri</a:t>
            </a:r>
          </a:p>
          <a:p>
            <a:r>
              <a:rPr lang="it-IT" b="1" dirty="0" smtClean="0"/>
              <a:t>Sensori </a:t>
            </a:r>
            <a:r>
              <a:rPr lang="it-IT" b="1" dirty="0" err="1" smtClean="0"/>
              <a:t>bolometrici</a:t>
            </a:r>
            <a:endParaRPr lang="it-IT" b="1" dirty="0" smtClean="0"/>
          </a:p>
          <a:p>
            <a:r>
              <a:rPr lang="it-IT" b="1" dirty="0" smtClean="0"/>
              <a:t>LFI : da 30 a 70 </a:t>
            </a:r>
            <a:r>
              <a:rPr lang="it-IT" b="1" dirty="0" err="1" smtClean="0"/>
              <a:t>Ghz</a:t>
            </a:r>
            <a:r>
              <a:rPr lang="it-IT" b="1" dirty="0" smtClean="0"/>
              <a:t> </a:t>
            </a:r>
          </a:p>
          <a:p>
            <a:r>
              <a:rPr lang="it-IT" b="1" dirty="0" smtClean="0"/>
              <a:t>HFI : da 100 a 857 </a:t>
            </a:r>
            <a:r>
              <a:rPr lang="it-IT" b="1" dirty="0" err="1" smtClean="0"/>
              <a:t>Ghz</a:t>
            </a:r>
            <a:endParaRPr lang="it-IT" b="1" dirty="0"/>
          </a:p>
        </p:txBody>
      </p:sp>
      <p:pic>
        <p:nvPicPr>
          <p:cNvPr id="16388" name="Picture 4" descr="C:\Users\Canali Marina\AppData\Local\Microsoft\Windows\INetCache\IE\HVUYYTC6\Pupazzo_di_neve[1].gif"/>
          <p:cNvPicPr>
            <a:picLocks noChangeAspect="1" noChangeArrowheads="1"/>
          </p:cNvPicPr>
          <p:nvPr/>
        </p:nvPicPr>
        <p:blipFill>
          <a:blip r:embed="rId6" cstate="print"/>
          <a:srcRect/>
          <a:stretch>
            <a:fillRect/>
          </a:stretch>
        </p:blipFill>
        <p:spPr bwMode="auto">
          <a:xfrm>
            <a:off x="2483768" y="4437112"/>
            <a:ext cx="1529215" cy="2098923"/>
          </a:xfrm>
          <a:prstGeom prst="rect">
            <a:avLst/>
          </a:prstGeom>
          <a:noFill/>
        </p:spPr>
      </p:pic>
      <p:sp>
        <p:nvSpPr>
          <p:cNvPr id="11" name="CasellaDiTesto 10"/>
          <p:cNvSpPr txBox="1"/>
          <p:nvPr/>
        </p:nvSpPr>
        <p:spPr>
          <a:xfrm>
            <a:off x="395536" y="4581128"/>
            <a:ext cx="169168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rgbClr val="FF0000"/>
            </a:solidFill>
          </a:ln>
        </p:spPr>
        <p:txBody>
          <a:bodyPr wrap="square" rtlCol="0">
            <a:spAutoFit/>
          </a:bodyPr>
          <a:lstStyle/>
          <a:p>
            <a:r>
              <a:rPr lang="it-IT" b="1" dirty="0" smtClean="0"/>
              <a:t>Il satellite più freddo : </a:t>
            </a:r>
          </a:p>
          <a:p>
            <a:r>
              <a:rPr lang="it-IT" b="1" dirty="0" smtClean="0"/>
              <a:t>0,1 K !!</a:t>
            </a:r>
          </a:p>
          <a:p>
            <a:endParaRPr lang="it-IT" b="1" dirty="0"/>
          </a:p>
        </p:txBody>
      </p:sp>
      <p:sp>
        <p:nvSpPr>
          <p:cNvPr id="12" name="CasellaDiTesto 11"/>
          <p:cNvSpPr txBox="1"/>
          <p:nvPr/>
        </p:nvSpPr>
        <p:spPr>
          <a:xfrm>
            <a:off x="4427984" y="4437112"/>
            <a:ext cx="1800200" cy="1477328"/>
          </a:xfrm>
          <a:prstGeom prst="rect">
            <a:avLst/>
          </a:prstGeom>
          <a:noFill/>
          <a:ln w="25400">
            <a:solidFill>
              <a:srgbClr val="FF0000"/>
            </a:solidFill>
          </a:ln>
        </p:spPr>
        <p:txBody>
          <a:bodyPr wrap="square" rtlCol="0">
            <a:spAutoFit/>
          </a:bodyPr>
          <a:lstStyle/>
          <a:p>
            <a:r>
              <a:rPr lang="it-IT" b="1" dirty="0" smtClean="0"/>
              <a:t>50.000 componenti </a:t>
            </a:r>
            <a:r>
              <a:rPr lang="it-IT" b="1" dirty="0" err="1" smtClean="0"/>
              <a:t>eletroniche</a:t>
            </a:r>
            <a:r>
              <a:rPr lang="it-IT" b="1" dirty="0" smtClean="0"/>
              <a:t> e consuma 1600W (2 ferri da stiro</a:t>
            </a:r>
            <a:r>
              <a:rPr lang="it-IT" dirty="0" smtClean="0"/>
              <a:t>)</a:t>
            </a:r>
            <a:endParaRPr lang="it-IT" dirty="0"/>
          </a:p>
        </p:txBody>
      </p:sp>
      <p:sp>
        <p:nvSpPr>
          <p:cNvPr id="13" name="CasellaDiTesto 12"/>
          <p:cNvSpPr txBox="1"/>
          <p:nvPr/>
        </p:nvSpPr>
        <p:spPr>
          <a:xfrm>
            <a:off x="6948264" y="4005064"/>
            <a:ext cx="1800200" cy="1754326"/>
          </a:xfrm>
          <a:prstGeom prst="rect">
            <a:avLst/>
          </a:prstGeom>
          <a:noFill/>
          <a:ln w="25400">
            <a:solidFill>
              <a:srgbClr val="FF0000"/>
            </a:solidFill>
          </a:ln>
        </p:spPr>
        <p:txBody>
          <a:bodyPr wrap="square" rtlCol="0">
            <a:spAutoFit/>
          </a:bodyPr>
          <a:lstStyle/>
          <a:p>
            <a:r>
              <a:rPr lang="it-IT" b="1" dirty="0" smtClean="0"/>
              <a:t>Frutto della collaborazione di più di 1000</a:t>
            </a:r>
          </a:p>
          <a:p>
            <a:r>
              <a:rPr lang="it-IT" b="1" dirty="0" smtClean="0"/>
              <a:t>tra scienziati, ingegneri e tecnici</a:t>
            </a:r>
            <a:endParaRPr lang="it-IT"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88"/>
                                        </p:tgtEl>
                                        <p:attrNameLst>
                                          <p:attrName>style.visibility</p:attrName>
                                        </p:attrNameLst>
                                      </p:cBhvr>
                                      <p:to>
                                        <p:strVal val="visible"/>
                                      </p:to>
                                    </p:set>
                                    <p:anim calcmode="lin" valueType="num">
                                      <p:cBhvr additive="base">
                                        <p:cTn id="11" dur="500" fill="hold"/>
                                        <p:tgtEl>
                                          <p:spTgt spid="16388"/>
                                        </p:tgtEl>
                                        <p:attrNameLst>
                                          <p:attrName>ppt_x</p:attrName>
                                        </p:attrNameLst>
                                      </p:cBhvr>
                                      <p:tavLst>
                                        <p:tav tm="0">
                                          <p:val>
                                            <p:strVal val="#ppt_x"/>
                                          </p:val>
                                        </p:tav>
                                        <p:tav tm="100000">
                                          <p:val>
                                            <p:strVal val="#ppt_x"/>
                                          </p:val>
                                        </p:tav>
                                      </p:tavLst>
                                    </p:anim>
                                    <p:anim calcmode="lin" valueType="num">
                                      <p:cBhvr additive="base">
                                        <p:cTn id="12"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 calcmode="lin" valueType="num">
                                      <p:cBhvr>
                                        <p:cTn id="19" dur="500" fill="hold"/>
                                        <p:tgtEl>
                                          <p:spTgt spid="12"/>
                                        </p:tgtEl>
                                        <p:attrNameLst>
                                          <p:attrName>style.rotation</p:attrName>
                                        </p:attrNameLst>
                                      </p:cBhvr>
                                      <p:tavLst>
                                        <p:tav tm="0">
                                          <p:val>
                                            <p:fltVal val="360"/>
                                          </p:val>
                                        </p:tav>
                                        <p:tav tm="100000">
                                          <p:val>
                                            <p:fltVal val="0"/>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 calcmode="lin" valueType="num">
                                      <p:cBhvr>
                                        <p:cTn id="27" dur="500" fill="hold"/>
                                        <p:tgtEl>
                                          <p:spTgt spid="13"/>
                                        </p:tgtEl>
                                        <p:attrNameLst>
                                          <p:attrName>style.rotation</p:attrName>
                                        </p:attrNameLst>
                                      </p:cBhvr>
                                      <p:tavLst>
                                        <p:tav tm="0">
                                          <p:val>
                                            <p:fltVal val="360"/>
                                          </p:val>
                                        </p:tav>
                                        <p:tav tm="100000">
                                          <p:val>
                                            <p:fltVal val="0"/>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188640"/>
            <a:ext cx="6552454" cy="792088"/>
          </a:xfrm>
        </p:spPr>
        <p:txBody>
          <a:bodyPr/>
          <a:lstStyle/>
          <a:p>
            <a:r>
              <a:rPr lang="it-IT" sz="3600" dirty="0" err="1" smtClean="0">
                <a:solidFill>
                  <a:srgbClr val="FF0000"/>
                </a:solidFill>
              </a:rPr>
              <a:t>Planck</a:t>
            </a:r>
            <a:r>
              <a:rPr lang="it-IT" sz="3600" dirty="0" smtClean="0">
                <a:solidFill>
                  <a:srgbClr val="FF0000"/>
                </a:solidFill>
              </a:rPr>
              <a:t> : Mappa delle anisotropie</a:t>
            </a:r>
            <a:endParaRPr lang="it-IT" sz="3600" dirty="0">
              <a:solidFill>
                <a:srgbClr val="FF0000"/>
              </a:solidFill>
            </a:endParaRPr>
          </a:p>
        </p:txBody>
      </p:sp>
      <p:pic>
        <p:nvPicPr>
          <p:cNvPr id="72706" name="Picture 2" descr="The Planck mission has yielded the most detailed map yet of the cosmic microwave background radiation, from which crucial cosmological parameters have been recalculated. "/>
          <p:cNvPicPr>
            <a:picLocks noChangeAspect="1" noChangeArrowheads="1"/>
          </p:cNvPicPr>
          <p:nvPr/>
        </p:nvPicPr>
        <p:blipFill>
          <a:blip r:embed="rId2" cstate="print"/>
          <a:srcRect/>
          <a:stretch>
            <a:fillRect/>
          </a:stretch>
        </p:blipFill>
        <p:spPr bwMode="auto">
          <a:xfrm>
            <a:off x="0" y="1196752"/>
            <a:ext cx="9110243" cy="4752528"/>
          </a:xfrm>
          <a:prstGeom prst="rect">
            <a:avLst/>
          </a:prstGeom>
          <a:noFill/>
        </p:spPr>
      </p:pic>
      <p:pic>
        <p:nvPicPr>
          <p:cNvPr id="4" name="Picture 3">
            <a:hlinkClick r:id="rId3" action="ppaction://hlinksldjump"/>
          </p:cNvPr>
          <p:cNvPicPr>
            <a:picLocks noChangeAspect="1" noChangeArrowheads="1"/>
          </p:cNvPicPr>
          <p:nvPr/>
        </p:nvPicPr>
        <p:blipFill>
          <a:blip r:embed="rId4" cstate="print"/>
          <a:srcRect/>
          <a:stretch>
            <a:fillRect/>
          </a:stretch>
        </p:blipFill>
        <p:spPr bwMode="auto">
          <a:xfrm>
            <a:off x="3347864" y="5964324"/>
            <a:ext cx="1787352" cy="893676"/>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71800" y="0"/>
            <a:ext cx="3672408" cy="432048"/>
          </a:xfrm>
        </p:spPr>
        <p:txBody>
          <a:bodyPr/>
          <a:lstStyle/>
          <a:p>
            <a:r>
              <a:rPr lang="it-IT" sz="3600" dirty="0" err="1" smtClean="0">
                <a:solidFill>
                  <a:srgbClr val="FF0000"/>
                </a:solidFill>
              </a:rPr>
              <a:t>Planck</a:t>
            </a:r>
            <a:r>
              <a:rPr lang="it-IT" sz="3600" dirty="0" smtClean="0">
                <a:solidFill>
                  <a:srgbClr val="FF0000"/>
                </a:solidFill>
              </a:rPr>
              <a:t> vs WMAP</a:t>
            </a:r>
            <a:endParaRPr lang="it-IT" sz="3600" dirty="0"/>
          </a:p>
        </p:txBody>
      </p:sp>
      <p:pic>
        <p:nvPicPr>
          <p:cNvPr id="2050" name="Picture 2" descr="http://sci.esa.int/science-e-media/img/content/images/2013/Compo_CMB_Planck_WMAP_250w.jpg"/>
          <p:cNvPicPr>
            <a:picLocks noChangeAspect="1" noChangeArrowheads="1"/>
          </p:cNvPicPr>
          <p:nvPr/>
        </p:nvPicPr>
        <p:blipFill>
          <a:blip r:embed="rId2" cstate="print"/>
          <a:srcRect/>
          <a:stretch>
            <a:fillRect/>
          </a:stretch>
        </p:blipFill>
        <p:spPr bwMode="auto">
          <a:xfrm>
            <a:off x="1691680" y="582068"/>
            <a:ext cx="5832648" cy="6275932"/>
          </a:xfrm>
          <a:prstGeom prst="rect">
            <a:avLst/>
          </a:prstGeom>
          <a:noFill/>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5" y="188913"/>
            <a:ext cx="6048398" cy="935831"/>
          </a:xfrm>
        </p:spPr>
        <p:txBody>
          <a:bodyPr/>
          <a:lstStyle/>
          <a:p>
            <a:r>
              <a:rPr lang="it-IT" dirty="0" smtClean="0">
                <a:solidFill>
                  <a:srgbClr val="FF0000"/>
                </a:solidFill>
              </a:rPr>
              <a:t>La musica del cosmo</a:t>
            </a:r>
            <a:endParaRPr lang="it-IT" dirty="0">
              <a:solidFill>
                <a:srgbClr val="FF0000"/>
              </a:solidFill>
            </a:endParaRPr>
          </a:p>
        </p:txBody>
      </p:sp>
      <p:pic>
        <p:nvPicPr>
          <p:cNvPr id="67586" name="Picture 2"/>
          <p:cNvPicPr>
            <a:picLocks noChangeAspect="1" noChangeArrowheads="1"/>
          </p:cNvPicPr>
          <p:nvPr/>
        </p:nvPicPr>
        <p:blipFill>
          <a:blip r:embed="rId2" cstate="print"/>
          <a:srcRect/>
          <a:stretch>
            <a:fillRect/>
          </a:stretch>
        </p:blipFill>
        <p:spPr bwMode="auto">
          <a:xfrm>
            <a:off x="1403648" y="1268760"/>
            <a:ext cx="5934075" cy="4800600"/>
          </a:xfrm>
          <a:prstGeom prst="rect">
            <a:avLst/>
          </a:prstGeom>
          <a:noFill/>
          <a:ln w="9525">
            <a:noFill/>
            <a:miter lim="800000"/>
            <a:headEnd/>
            <a:tailEnd/>
          </a:ln>
        </p:spPr>
      </p:pic>
      <p:sp>
        <p:nvSpPr>
          <p:cNvPr id="4" name="CasellaDiTesto 3"/>
          <p:cNvSpPr txBox="1"/>
          <p:nvPr/>
        </p:nvSpPr>
        <p:spPr>
          <a:xfrm>
            <a:off x="6156176" y="1700808"/>
            <a:ext cx="2808312" cy="1200329"/>
          </a:xfrm>
          <a:prstGeom prst="rect">
            <a:avLst/>
          </a:prstGeom>
          <a:noFill/>
          <a:ln w="38100">
            <a:solidFill>
              <a:srgbClr val="FF0000"/>
            </a:solidFill>
          </a:ln>
        </p:spPr>
        <p:txBody>
          <a:bodyPr wrap="square" rtlCol="0">
            <a:spAutoFit/>
          </a:bodyPr>
          <a:lstStyle/>
          <a:p>
            <a:r>
              <a:rPr lang="it-IT" b="1" dirty="0" smtClean="0">
                <a:solidFill>
                  <a:srgbClr val="FF0000"/>
                </a:solidFill>
              </a:rPr>
              <a:t>Esiste un meccanismo che possa sincronizzare le onde acustiche alla stessa frequenza ? </a:t>
            </a:r>
            <a:endParaRPr lang="it-IT" b="1" dirty="0">
              <a:solidFill>
                <a:srgbClr val="FF0000"/>
              </a:solidFill>
            </a:endParaRPr>
          </a:p>
        </p:txBody>
      </p:sp>
      <p:sp>
        <p:nvSpPr>
          <p:cNvPr id="5" name="CasellaDiTesto 4"/>
          <p:cNvSpPr txBox="1"/>
          <p:nvPr/>
        </p:nvSpPr>
        <p:spPr>
          <a:xfrm>
            <a:off x="6156176" y="3573016"/>
            <a:ext cx="2808312" cy="1384995"/>
          </a:xfrm>
          <a:prstGeom prst="rect">
            <a:avLst/>
          </a:prstGeom>
          <a:noFill/>
          <a:ln w="38100">
            <a:solidFill>
              <a:srgbClr val="FF0000"/>
            </a:solidFill>
          </a:ln>
        </p:spPr>
        <p:txBody>
          <a:bodyPr wrap="square" rtlCol="0">
            <a:spAutoFit/>
          </a:bodyPr>
          <a:lstStyle/>
          <a:p>
            <a:r>
              <a:rPr lang="it-IT" sz="2800" b="1" dirty="0" smtClean="0">
                <a:solidFill>
                  <a:srgbClr val="FF0000"/>
                </a:solidFill>
              </a:rPr>
              <a:t>L’inflazione è il direttore d’orchestra !!</a:t>
            </a:r>
            <a:endParaRPr lang="it-IT" sz="2800" b="1" dirty="0">
              <a:solidFill>
                <a:srgbClr val="FF0000"/>
              </a:solidFill>
            </a:endParaRPr>
          </a:p>
        </p:txBody>
      </p:sp>
      <p:sp>
        <p:nvSpPr>
          <p:cNvPr id="6" name="Avanti o successivo 5">
            <a:hlinkClick r:id="rId3" action="ppaction://hlinksldjump" highlightClick="1"/>
          </p:cNvPr>
          <p:cNvSpPr/>
          <p:nvPr/>
        </p:nvSpPr>
        <p:spPr>
          <a:xfrm>
            <a:off x="8172400" y="5373216"/>
            <a:ext cx="720080" cy="43204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8507 -0.00347 L -0.15121 -0.00347 " pathEditMode="relative" rAng="0" ptsTypes="AA">
                                      <p:cBhvr>
                                        <p:cTn id="6" dur="500" fill="hold"/>
                                        <p:tgtEl>
                                          <p:spTgt spid="67586"/>
                                        </p:tgtEl>
                                        <p:attrNameLst>
                                          <p:attrName>ppt_x</p:attrName>
                                          <p:attrName>ppt_y</p:attrName>
                                        </p:attrNameLst>
                                      </p:cBhvr>
                                      <p:rCtr x="-118" y="0"/>
                                    </p:animMotion>
                                  </p:childTnLst>
                                </p:cTn>
                              </p:par>
                              <p:par>
                                <p:cTn id="7" presetID="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1+#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914" y="188913"/>
            <a:ext cx="6192837" cy="1079847"/>
          </a:xfrm>
        </p:spPr>
        <p:txBody>
          <a:bodyPr/>
          <a:lstStyle/>
          <a:p>
            <a:r>
              <a:rPr lang="it-IT" sz="3600" dirty="0" smtClean="0">
                <a:solidFill>
                  <a:srgbClr val="FF0000"/>
                </a:solidFill>
              </a:rPr>
              <a:t>Variazioni di temperatura: spettro in frequenza</a:t>
            </a:r>
            <a:endParaRPr lang="it-IT" sz="3600" dirty="0">
              <a:solidFill>
                <a:srgbClr val="FF0000"/>
              </a:solidFill>
            </a:endParaRPr>
          </a:p>
        </p:txBody>
      </p:sp>
      <p:pic>
        <p:nvPicPr>
          <p:cNvPr id="70658" name="Picture 2"/>
          <p:cNvPicPr>
            <a:picLocks noChangeAspect="1" noChangeArrowheads="1"/>
          </p:cNvPicPr>
          <p:nvPr/>
        </p:nvPicPr>
        <p:blipFill>
          <a:blip r:embed="rId2" cstate="print"/>
          <a:srcRect/>
          <a:stretch>
            <a:fillRect/>
          </a:stretch>
        </p:blipFill>
        <p:spPr bwMode="auto">
          <a:xfrm>
            <a:off x="1187624" y="1484784"/>
            <a:ext cx="7632848" cy="4248862"/>
          </a:xfrm>
          <a:prstGeom prst="rect">
            <a:avLst/>
          </a:prstGeom>
          <a:noFill/>
          <a:ln w="9525">
            <a:noFill/>
            <a:miter lim="800000"/>
            <a:headEnd/>
            <a:tailEnd/>
          </a:ln>
        </p:spPr>
      </p:pic>
      <p:sp>
        <p:nvSpPr>
          <p:cNvPr id="4" name="CasellaDiTesto 3"/>
          <p:cNvSpPr txBox="1"/>
          <p:nvPr/>
        </p:nvSpPr>
        <p:spPr>
          <a:xfrm>
            <a:off x="179512" y="1628800"/>
            <a:ext cx="1296144" cy="3970318"/>
          </a:xfrm>
          <a:prstGeom prst="rect">
            <a:avLst/>
          </a:prstGeom>
          <a:noFill/>
          <a:ln>
            <a:solidFill>
              <a:srgbClr val="FF0000"/>
            </a:solidFill>
          </a:ln>
        </p:spPr>
        <p:txBody>
          <a:bodyPr wrap="square" rtlCol="0">
            <a:spAutoFit/>
          </a:bodyPr>
          <a:lstStyle/>
          <a:p>
            <a:r>
              <a:rPr lang="it-IT" b="1" dirty="0" smtClean="0">
                <a:solidFill>
                  <a:srgbClr val="FF0000"/>
                </a:solidFill>
              </a:rPr>
              <a:t>Tutte le macchie di una certa dimensione saranno causate da perturbazioni della stessa estensione che quindi avranno la stessa frequenza</a:t>
            </a:r>
            <a:endParaRPr lang="it-IT" b="1" dirty="0">
              <a:solidFill>
                <a:srgbClr val="FF0000"/>
              </a:solidFill>
            </a:endParaRPr>
          </a:p>
        </p:txBody>
      </p:sp>
      <p:sp>
        <p:nvSpPr>
          <p:cNvPr id="5" name="CasellaDiTesto 4"/>
          <p:cNvSpPr txBox="1"/>
          <p:nvPr/>
        </p:nvSpPr>
        <p:spPr>
          <a:xfrm>
            <a:off x="1763688" y="5805264"/>
            <a:ext cx="5688632" cy="646331"/>
          </a:xfrm>
          <a:prstGeom prst="rect">
            <a:avLst/>
          </a:prstGeom>
          <a:noFill/>
          <a:ln w="31750">
            <a:solidFill>
              <a:srgbClr val="FF0000"/>
            </a:solidFill>
          </a:ln>
        </p:spPr>
        <p:txBody>
          <a:bodyPr wrap="square" rtlCol="0">
            <a:spAutoFit/>
          </a:bodyPr>
          <a:lstStyle/>
          <a:p>
            <a:r>
              <a:rPr lang="it-IT" b="1" dirty="0" smtClean="0">
                <a:solidFill>
                  <a:srgbClr val="FF0000"/>
                </a:solidFill>
              </a:rPr>
              <a:t>Le macchie avranno dimensioni diverse e comporranno un mosaico di forme simile alla pelle di un leopardo </a:t>
            </a:r>
            <a:endParaRPr lang="it-IT" b="1" dirty="0">
              <a:solidFill>
                <a:srgbClr val="FF0000"/>
              </a:solidFill>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1331914" y="188913"/>
            <a:ext cx="6264422" cy="719807"/>
          </a:xfrm>
        </p:spPr>
        <p:txBody>
          <a:bodyPr/>
          <a:lstStyle/>
          <a:p>
            <a:r>
              <a:rPr lang="it-IT" sz="3200" dirty="0" smtClean="0">
                <a:solidFill>
                  <a:srgbClr val="FF0000"/>
                </a:solidFill>
              </a:rPr>
              <a:t>Fluttuazioni di </a:t>
            </a:r>
            <a:r>
              <a:rPr lang="it-IT" sz="3200" dirty="0" err="1" smtClean="0">
                <a:solidFill>
                  <a:srgbClr val="FF0000"/>
                </a:solidFill>
              </a:rPr>
              <a:t>temperetura</a:t>
            </a:r>
            <a:r>
              <a:rPr lang="it-IT" sz="3200" dirty="0" smtClean="0">
                <a:solidFill>
                  <a:srgbClr val="FF0000"/>
                </a:solidFill>
              </a:rPr>
              <a:t> - COBE</a:t>
            </a:r>
            <a:endParaRPr lang="it-IT" sz="3200" dirty="0">
              <a:solidFill>
                <a:srgbClr val="FF0000"/>
              </a:solidFill>
            </a:endParaRPr>
          </a:p>
        </p:txBody>
      </p:sp>
      <p:pic>
        <p:nvPicPr>
          <p:cNvPr id="64514" name="Picture 2"/>
          <p:cNvPicPr>
            <a:picLocks noChangeAspect="1" noChangeArrowheads="1"/>
          </p:cNvPicPr>
          <p:nvPr/>
        </p:nvPicPr>
        <p:blipFill>
          <a:blip r:embed="rId2" cstate="print"/>
          <a:srcRect/>
          <a:stretch>
            <a:fillRect/>
          </a:stretch>
        </p:blipFill>
        <p:spPr bwMode="auto">
          <a:xfrm>
            <a:off x="1405884" y="1013608"/>
            <a:ext cx="5974428" cy="5143759"/>
          </a:xfrm>
          <a:prstGeom prst="rect">
            <a:avLst/>
          </a:prstGeom>
          <a:noFill/>
          <a:ln w="38100">
            <a:solidFill>
              <a:srgbClr val="FF0000"/>
            </a:solidFill>
            <a:miter lim="800000"/>
            <a:headEnd/>
            <a:tailEnd/>
          </a:ln>
        </p:spPr>
      </p:pic>
      <p:sp>
        <p:nvSpPr>
          <p:cNvPr id="7" name="CasellaDiTesto 6"/>
          <p:cNvSpPr txBox="1"/>
          <p:nvPr/>
        </p:nvSpPr>
        <p:spPr>
          <a:xfrm>
            <a:off x="7596336" y="2132856"/>
            <a:ext cx="1296144" cy="1200329"/>
          </a:xfrm>
          <a:prstGeom prst="rect">
            <a:avLst/>
          </a:prstGeom>
          <a:solidFill>
            <a:srgbClr val="FFFF00"/>
          </a:solidFill>
          <a:ln w="38100">
            <a:solidFill>
              <a:srgbClr val="FF0000"/>
            </a:solidFill>
          </a:ln>
        </p:spPr>
        <p:txBody>
          <a:bodyPr wrap="square" rtlCol="0">
            <a:spAutoFit/>
          </a:bodyPr>
          <a:lstStyle/>
          <a:p>
            <a:r>
              <a:rPr lang="it-IT" b="1" dirty="0" smtClean="0">
                <a:solidFill>
                  <a:srgbClr val="FF0000"/>
                </a:solidFill>
              </a:rPr>
              <a:t>COBE :</a:t>
            </a:r>
          </a:p>
          <a:p>
            <a:r>
              <a:rPr lang="it-IT" b="1" dirty="0" smtClean="0">
                <a:solidFill>
                  <a:srgbClr val="FF0000"/>
                </a:solidFill>
              </a:rPr>
              <a:t>Risoluzione angolare di 7°</a:t>
            </a:r>
            <a:endParaRPr lang="it-IT" b="1" dirty="0">
              <a:solidFill>
                <a:srgbClr val="FF0000"/>
              </a:solidFill>
            </a:endParaRP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0"/>
            <a:ext cx="6552728" cy="1151855"/>
          </a:xfrm>
        </p:spPr>
        <p:txBody>
          <a:bodyPr/>
          <a:lstStyle/>
          <a:p>
            <a:r>
              <a:rPr lang="it-IT" sz="3600" dirty="0" smtClean="0">
                <a:solidFill>
                  <a:srgbClr val="FF0000"/>
                </a:solidFill>
              </a:rPr>
              <a:t>Fluttuazioni di temperatura - WMAP</a:t>
            </a:r>
            <a:endParaRPr lang="it-IT" sz="3600" dirty="0"/>
          </a:p>
        </p:txBody>
      </p:sp>
      <p:pic>
        <p:nvPicPr>
          <p:cNvPr id="1026" name="Picture 2"/>
          <p:cNvPicPr>
            <a:picLocks noChangeAspect="1" noChangeArrowheads="1"/>
          </p:cNvPicPr>
          <p:nvPr/>
        </p:nvPicPr>
        <p:blipFill>
          <a:blip r:embed="rId2" cstate="print"/>
          <a:srcRect/>
          <a:stretch>
            <a:fillRect/>
          </a:stretch>
        </p:blipFill>
        <p:spPr bwMode="auto">
          <a:xfrm>
            <a:off x="1475656" y="1412776"/>
            <a:ext cx="5638800" cy="4543425"/>
          </a:xfrm>
          <a:prstGeom prst="rect">
            <a:avLst/>
          </a:prstGeom>
          <a:noFill/>
          <a:ln w="41275">
            <a:solidFill>
              <a:srgbClr val="FF0000"/>
            </a:solidFill>
            <a:miter lim="800000"/>
            <a:headEnd/>
            <a:tailEnd/>
          </a:ln>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55776" y="260648"/>
            <a:ext cx="3888432" cy="720080"/>
          </a:xfrm>
        </p:spPr>
        <p:txBody>
          <a:bodyPr/>
          <a:lstStyle/>
          <a:p>
            <a:r>
              <a:rPr lang="it-IT" sz="3600" dirty="0" err="1" smtClean="0">
                <a:solidFill>
                  <a:srgbClr val="FF0000"/>
                </a:solidFill>
              </a:rPr>
              <a:t>Planck</a:t>
            </a:r>
            <a:endParaRPr lang="it-IT" sz="3600" dirty="0"/>
          </a:p>
        </p:txBody>
      </p:sp>
      <p:pic>
        <p:nvPicPr>
          <p:cNvPr id="79874" name="Picture 2" descr="http://sci.esa.int/science-e-media/img/content/images/2013/Planck_power_spectrum_565w.jpg"/>
          <p:cNvPicPr>
            <a:picLocks noChangeAspect="1" noChangeArrowheads="1"/>
          </p:cNvPicPr>
          <p:nvPr/>
        </p:nvPicPr>
        <p:blipFill>
          <a:blip r:embed="rId2" cstate="print"/>
          <a:srcRect/>
          <a:stretch>
            <a:fillRect/>
          </a:stretch>
        </p:blipFill>
        <p:spPr bwMode="auto">
          <a:xfrm>
            <a:off x="1043608" y="1268760"/>
            <a:ext cx="7289312" cy="4502603"/>
          </a:xfrm>
          <a:prstGeom prst="rect">
            <a:avLst/>
          </a:prstGeom>
          <a:noFill/>
          <a:ln w="38100">
            <a:solidFill>
              <a:srgbClr val="FF0000"/>
            </a:solidFill>
          </a:ln>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0"/>
            <a:ext cx="6552728" cy="1151855"/>
          </a:xfrm>
        </p:spPr>
        <p:txBody>
          <a:bodyPr/>
          <a:lstStyle/>
          <a:p>
            <a:r>
              <a:rPr lang="it-IT" sz="3600" dirty="0" smtClean="0">
                <a:solidFill>
                  <a:srgbClr val="FF0000"/>
                </a:solidFill>
              </a:rPr>
              <a:t>Fluttuazioni di temperatura </a:t>
            </a:r>
            <a:r>
              <a:rPr lang="it-IT" sz="3600" dirty="0" smtClean="0">
                <a:solidFill>
                  <a:srgbClr val="FF0000"/>
                </a:solidFill>
              </a:rPr>
              <a:t>– Esperimenti vari</a:t>
            </a:r>
            <a:endParaRPr lang="it-IT" sz="3600" dirty="0"/>
          </a:p>
        </p:txBody>
      </p:sp>
      <p:pic>
        <p:nvPicPr>
          <p:cNvPr id="65538" name="Picture 2"/>
          <p:cNvPicPr>
            <a:picLocks noChangeAspect="1" noChangeArrowheads="1"/>
          </p:cNvPicPr>
          <p:nvPr/>
        </p:nvPicPr>
        <p:blipFill>
          <a:blip r:embed="rId2" cstate="print"/>
          <a:srcRect/>
          <a:stretch>
            <a:fillRect/>
          </a:stretch>
        </p:blipFill>
        <p:spPr bwMode="auto">
          <a:xfrm>
            <a:off x="1619672" y="1268760"/>
            <a:ext cx="5472608" cy="5156881"/>
          </a:xfrm>
          <a:prstGeom prst="rect">
            <a:avLst/>
          </a:prstGeom>
          <a:noFill/>
          <a:ln w="38100">
            <a:solidFill>
              <a:srgbClr val="FF0000"/>
            </a:solidFill>
            <a:miter lim="800000"/>
            <a:headEnd/>
            <a:tailEnd/>
          </a:ln>
        </p:spPr>
      </p:pic>
      <p:sp>
        <p:nvSpPr>
          <p:cNvPr id="4" name="CasellaDiTesto 3"/>
          <p:cNvSpPr txBox="1"/>
          <p:nvPr/>
        </p:nvSpPr>
        <p:spPr>
          <a:xfrm>
            <a:off x="7452320" y="2204864"/>
            <a:ext cx="1296144" cy="2031325"/>
          </a:xfrm>
          <a:prstGeom prst="rect">
            <a:avLst/>
          </a:prstGeom>
          <a:noFill/>
          <a:ln w="38100">
            <a:solidFill>
              <a:srgbClr val="FF0000"/>
            </a:solidFill>
          </a:ln>
        </p:spPr>
        <p:txBody>
          <a:bodyPr wrap="square" rtlCol="0">
            <a:spAutoFit/>
          </a:bodyPr>
          <a:lstStyle/>
          <a:p>
            <a:r>
              <a:rPr lang="it-IT" b="1" dirty="0" smtClean="0">
                <a:solidFill>
                  <a:srgbClr val="FF0000"/>
                </a:solidFill>
              </a:rPr>
              <a:t>Costante di </a:t>
            </a:r>
            <a:r>
              <a:rPr lang="it-IT" b="1" dirty="0" err="1" smtClean="0">
                <a:solidFill>
                  <a:srgbClr val="FF0000"/>
                </a:solidFill>
              </a:rPr>
              <a:t>Hubble</a:t>
            </a:r>
            <a:r>
              <a:rPr lang="it-IT" b="1" dirty="0" smtClean="0">
                <a:solidFill>
                  <a:srgbClr val="FF0000"/>
                </a:solidFill>
              </a:rPr>
              <a:t> nota e densità pari a quella critica</a:t>
            </a:r>
            <a:endParaRPr lang="it-IT" b="1" dirty="0">
              <a:solidFill>
                <a:srgbClr val="FF0000"/>
              </a:solidFill>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188640"/>
            <a:ext cx="6192837" cy="647799"/>
          </a:xfrm>
        </p:spPr>
        <p:txBody>
          <a:bodyPr/>
          <a:lstStyle/>
          <a:p>
            <a:r>
              <a:rPr lang="it-IT" dirty="0" smtClean="0">
                <a:solidFill>
                  <a:srgbClr val="FF0000"/>
                </a:solidFill>
              </a:rPr>
              <a:t>L’Universo è piatto</a:t>
            </a:r>
            <a:endParaRPr lang="it-IT" dirty="0">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1115616" y="1340768"/>
            <a:ext cx="6602930" cy="4384486"/>
          </a:xfrm>
          <a:prstGeom prst="rect">
            <a:avLst/>
          </a:prstGeom>
          <a:noFill/>
          <a:ln w="38100">
            <a:solidFill>
              <a:srgbClr val="FF0000"/>
            </a:solid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115616" y="980728"/>
            <a:ext cx="6624736" cy="3493740"/>
          </a:xfrm>
          <a:prstGeom prst="rect">
            <a:avLst/>
          </a:prstGeom>
          <a:noFill/>
          <a:ln w="38100">
            <a:solidFill>
              <a:srgbClr val="FF0000"/>
            </a:solidFill>
            <a:miter lim="800000"/>
            <a:headEnd/>
            <a:tailEnd/>
          </a:ln>
        </p:spPr>
      </p:pic>
      <p:sp>
        <p:nvSpPr>
          <p:cNvPr id="7" name="Freccia a sinistra 6"/>
          <p:cNvSpPr/>
          <p:nvPr/>
        </p:nvSpPr>
        <p:spPr>
          <a:xfrm>
            <a:off x="5364088" y="5157192"/>
            <a:ext cx="1152128" cy="21602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2843808" y="5157192"/>
            <a:ext cx="136815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42" presetClass="path" presetSubtype="0" accel="50000" decel="50000" fill="hold" nodeType="withEffect">
                                  <p:stCondLst>
                                    <p:cond delay="0"/>
                                  </p:stCondLst>
                                  <p:childTnLst>
                                    <p:animMotion origin="layout" path="M 0.00121 -0.13056 L 0.00121 0.13194 " pathEditMode="relative" rAng="0" ptsTypes="AA">
                                      <p:cBhvr>
                                        <p:cTn id="9" dur="500" fill="hold"/>
                                        <p:tgtEl>
                                          <p:spTgt spid="3074"/>
                                        </p:tgtEl>
                                        <p:attrNameLst>
                                          <p:attrName>ppt_x</p:attrName>
                                          <p:attrName>ppt_y</p:attrName>
                                        </p:attrNameLst>
                                      </p:cBhvr>
                                      <p:rCtr x="0" y="131"/>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lide(from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43608" y="260350"/>
            <a:ext cx="6408712" cy="576263"/>
          </a:xfrm>
        </p:spPr>
        <p:txBody>
          <a:bodyPr/>
          <a:lstStyle/>
          <a:p>
            <a:pPr eaLnBrk="1" hangingPunct="1"/>
            <a:r>
              <a:rPr lang="it-IT" sz="2800" dirty="0" smtClean="0"/>
              <a:t>La CMB è una radiazione di corpo nero ?</a:t>
            </a:r>
          </a:p>
        </p:txBody>
      </p:sp>
      <p:pic>
        <p:nvPicPr>
          <p:cNvPr id="17411" name="Immagine 3" descr="spectrum.jpg"/>
          <p:cNvPicPr>
            <a:picLocks noChangeAspect="1"/>
          </p:cNvPicPr>
          <p:nvPr/>
        </p:nvPicPr>
        <p:blipFill>
          <a:blip r:embed="rId2" cstate="print"/>
          <a:srcRect/>
          <a:stretch>
            <a:fillRect/>
          </a:stretch>
        </p:blipFill>
        <p:spPr bwMode="auto">
          <a:xfrm>
            <a:off x="179512" y="1124744"/>
            <a:ext cx="8116118" cy="4824536"/>
          </a:xfrm>
          <a:prstGeom prst="rect">
            <a:avLst/>
          </a:prstGeom>
          <a:noFill/>
          <a:ln w="9525">
            <a:noFill/>
            <a:miter lim="800000"/>
            <a:headEnd/>
            <a:tailEnd/>
          </a:ln>
        </p:spPr>
      </p:pic>
      <p:sp>
        <p:nvSpPr>
          <p:cNvPr id="17412" name="CasellaDiTesto 4"/>
          <p:cNvSpPr txBox="1">
            <a:spLocks noChangeArrowheads="1"/>
          </p:cNvSpPr>
          <p:nvPr/>
        </p:nvSpPr>
        <p:spPr bwMode="auto">
          <a:xfrm>
            <a:off x="2484438" y="1196975"/>
            <a:ext cx="2735262" cy="369888"/>
          </a:xfrm>
          <a:prstGeom prst="rect">
            <a:avLst/>
          </a:prstGeom>
          <a:noFill/>
          <a:ln w="9525">
            <a:noFill/>
            <a:miter lim="800000"/>
            <a:headEnd/>
            <a:tailEnd/>
          </a:ln>
        </p:spPr>
        <p:txBody>
          <a:bodyPr>
            <a:spAutoFit/>
          </a:bodyPr>
          <a:lstStyle/>
          <a:p>
            <a:r>
              <a:rPr lang="it-IT"/>
              <a:t>Lunghezza d’onda (mm)</a:t>
            </a:r>
          </a:p>
        </p:txBody>
      </p:sp>
      <p:sp>
        <p:nvSpPr>
          <p:cNvPr id="17413" name="CasellaDiTesto 5"/>
          <p:cNvSpPr txBox="1">
            <a:spLocks noChangeArrowheads="1"/>
          </p:cNvSpPr>
          <p:nvPr/>
        </p:nvSpPr>
        <p:spPr bwMode="auto">
          <a:xfrm>
            <a:off x="3132138" y="5157788"/>
            <a:ext cx="2735262" cy="368300"/>
          </a:xfrm>
          <a:prstGeom prst="rect">
            <a:avLst/>
          </a:prstGeom>
          <a:noFill/>
          <a:ln w="9525">
            <a:noFill/>
            <a:miter lim="800000"/>
            <a:headEnd/>
            <a:tailEnd/>
          </a:ln>
        </p:spPr>
        <p:txBody>
          <a:bodyPr>
            <a:spAutoFit/>
          </a:bodyPr>
          <a:lstStyle/>
          <a:p>
            <a:r>
              <a:rPr lang="it-IT"/>
              <a:t>Frequenza (1/cm)</a:t>
            </a:r>
          </a:p>
        </p:txBody>
      </p:sp>
      <p:sp>
        <p:nvSpPr>
          <p:cNvPr id="17414" name="CasellaDiTesto 6"/>
          <p:cNvSpPr txBox="1">
            <a:spLocks noChangeArrowheads="1"/>
          </p:cNvSpPr>
          <p:nvPr/>
        </p:nvSpPr>
        <p:spPr bwMode="auto">
          <a:xfrm rot="-5400000">
            <a:off x="-319881" y="3064669"/>
            <a:ext cx="1944688" cy="368300"/>
          </a:xfrm>
          <a:prstGeom prst="rect">
            <a:avLst/>
          </a:prstGeom>
          <a:noFill/>
          <a:ln w="9525">
            <a:noFill/>
            <a:miter lim="800000"/>
            <a:headEnd/>
            <a:tailEnd/>
          </a:ln>
        </p:spPr>
        <p:txBody>
          <a:bodyPr>
            <a:spAutoFit/>
          </a:bodyPr>
          <a:lstStyle/>
          <a:p>
            <a:r>
              <a:rPr lang="it-IT" dirty="0"/>
              <a:t>Brillanza (</a:t>
            </a:r>
            <a:r>
              <a:rPr lang="it-IT" dirty="0" err="1"/>
              <a:t>Mly</a:t>
            </a:r>
            <a:r>
              <a:rPr lang="it-IT" dirty="0"/>
              <a:t>/</a:t>
            </a:r>
            <a:r>
              <a:rPr lang="it-IT" dirty="0" err="1"/>
              <a:t>sr</a:t>
            </a:r>
            <a:r>
              <a:rPr lang="it-IT" dirty="0"/>
              <a:t>)</a:t>
            </a:r>
          </a:p>
        </p:txBody>
      </p:sp>
      <p:sp>
        <p:nvSpPr>
          <p:cNvPr id="17" name="Ovale 16"/>
          <p:cNvSpPr/>
          <p:nvPr/>
        </p:nvSpPr>
        <p:spPr>
          <a:xfrm>
            <a:off x="4427984" y="4005064"/>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3923928" y="1844824"/>
            <a:ext cx="3096344" cy="1631216"/>
          </a:xfrm>
          <a:prstGeom prst="rect">
            <a:avLst/>
          </a:prstGeom>
          <a:noFill/>
        </p:spPr>
        <p:txBody>
          <a:bodyPr wrap="square" rtlCol="0">
            <a:spAutoFit/>
          </a:bodyPr>
          <a:lstStyle/>
          <a:p>
            <a:r>
              <a:rPr lang="it-IT" sz="2800" b="1" dirty="0" smtClean="0"/>
              <a:t>1975</a:t>
            </a:r>
          </a:p>
          <a:p>
            <a:r>
              <a:rPr lang="it-IT" dirty="0" smtClean="0"/>
              <a:t>Paul Richards – </a:t>
            </a:r>
            <a:r>
              <a:rPr lang="it-IT" dirty="0" err="1" smtClean="0"/>
              <a:t>Berkeley</a:t>
            </a:r>
            <a:endParaRPr lang="it-IT" dirty="0" smtClean="0"/>
          </a:p>
          <a:p>
            <a:r>
              <a:rPr lang="it-IT" dirty="0" smtClean="0"/>
              <a:t>Mappatura a tutte le frequenze intermedie</a:t>
            </a:r>
          </a:p>
          <a:p>
            <a:endParaRPr lang="it-IT" dirty="0"/>
          </a:p>
        </p:txBody>
      </p:sp>
      <p:sp>
        <p:nvSpPr>
          <p:cNvPr id="11" name="Figura a mano libera 10"/>
          <p:cNvSpPr/>
          <p:nvPr/>
        </p:nvSpPr>
        <p:spPr>
          <a:xfrm>
            <a:off x="2339752" y="2276872"/>
            <a:ext cx="2151531" cy="1696065"/>
          </a:xfrm>
          <a:custGeom>
            <a:avLst/>
            <a:gdLst>
              <a:gd name="connsiteX0" fmla="*/ 0 w 2079523"/>
              <a:gd name="connsiteY0" fmla="*/ 412955 h 1696065"/>
              <a:gd name="connsiteX1" fmla="*/ 73742 w 2079523"/>
              <a:gd name="connsiteY1" fmla="*/ 280219 h 1696065"/>
              <a:gd name="connsiteX2" fmla="*/ 117987 w 2079523"/>
              <a:gd name="connsiteY2" fmla="*/ 235974 h 1696065"/>
              <a:gd name="connsiteX3" fmla="*/ 176981 w 2079523"/>
              <a:gd name="connsiteY3" fmla="*/ 147484 h 1696065"/>
              <a:gd name="connsiteX4" fmla="*/ 294968 w 2079523"/>
              <a:gd name="connsiteY4" fmla="*/ 14748 h 1696065"/>
              <a:gd name="connsiteX5" fmla="*/ 339213 w 2079523"/>
              <a:gd name="connsiteY5" fmla="*/ 0 h 1696065"/>
              <a:gd name="connsiteX6" fmla="*/ 545690 w 2079523"/>
              <a:gd name="connsiteY6" fmla="*/ 14748 h 1696065"/>
              <a:gd name="connsiteX7" fmla="*/ 589935 w 2079523"/>
              <a:gd name="connsiteY7" fmla="*/ 29497 h 1696065"/>
              <a:gd name="connsiteX8" fmla="*/ 678426 w 2079523"/>
              <a:gd name="connsiteY8" fmla="*/ 88490 h 1696065"/>
              <a:gd name="connsiteX9" fmla="*/ 737419 w 2079523"/>
              <a:gd name="connsiteY9" fmla="*/ 162232 h 1696065"/>
              <a:gd name="connsiteX10" fmla="*/ 796413 w 2079523"/>
              <a:gd name="connsiteY10" fmla="*/ 250723 h 1696065"/>
              <a:gd name="connsiteX11" fmla="*/ 811161 w 2079523"/>
              <a:gd name="connsiteY11" fmla="*/ 294968 h 1696065"/>
              <a:gd name="connsiteX12" fmla="*/ 884903 w 2079523"/>
              <a:gd name="connsiteY12" fmla="*/ 368710 h 1696065"/>
              <a:gd name="connsiteX13" fmla="*/ 899652 w 2079523"/>
              <a:gd name="connsiteY13" fmla="*/ 412955 h 1696065"/>
              <a:gd name="connsiteX14" fmla="*/ 943897 w 2079523"/>
              <a:gd name="connsiteY14" fmla="*/ 457200 h 1696065"/>
              <a:gd name="connsiteX15" fmla="*/ 1017639 w 2079523"/>
              <a:gd name="connsiteY15" fmla="*/ 560439 h 1696065"/>
              <a:gd name="connsiteX16" fmla="*/ 1106129 w 2079523"/>
              <a:gd name="connsiteY16" fmla="*/ 648929 h 1696065"/>
              <a:gd name="connsiteX17" fmla="*/ 1179871 w 2079523"/>
              <a:gd name="connsiteY17" fmla="*/ 737419 h 1696065"/>
              <a:gd name="connsiteX18" fmla="*/ 1253613 w 2079523"/>
              <a:gd name="connsiteY18" fmla="*/ 870155 h 1696065"/>
              <a:gd name="connsiteX19" fmla="*/ 1297858 w 2079523"/>
              <a:gd name="connsiteY19" fmla="*/ 899652 h 1696065"/>
              <a:gd name="connsiteX20" fmla="*/ 1356852 w 2079523"/>
              <a:gd name="connsiteY20" fmla="*/ 988142 h 1696065"/>
              <a:gd name="connsiteX21" fmla="*/ 1460090 w 2079523"/>
              <a:gd name="connsiteY21" fmla="*/ 1106129 h 1696065"/>
              <a:gd name="connsiteX22" fmla="*/ 1519084 w 2079523"/>
              <a:gd name="connsiteY22" fmla="*/ 1179871 h 1696065"/>
              <a:gd name="connsiteX23" fmla="*/ 1651819 w 2079523"/>
              <a:gd name="connsiteY23" fmla="*/ 1297858 h 1696065"/>
              <a:gd name="connsiteX24" fmla="*/ 1769806 w 2079523"/>
              <a:gd name="connsiteY24" fmla="*/ 1401097 h 1696065"/>
              <a:gd name="connsiteX25" fmla="*/ 1814052 w 2079523"/>
              <a:gd name="connsiteY25" fmla="*/ 1430594 h 1696065"/>
              <a:gd name="connsiteX26" fmla="*/ 1858297 w 2079523"/>
              <a:gd name="connsiteY26" fmla="*/ 1460090 h 1696065"/>
              <a:gd name="connsiteX27" fmla="*/ 1932039 w 2079523"/>
              <a:gd name="connsiteY27" fmla="*/ 1519084 h 1696065"/>
              <a:gd name="connsiteX28" fmla="*/ 2005781 w 2079523"/>
              <a:gd name="connsiteY28" fmla="*/ 1651819 h 1696065"/>
              <a:gd name="connsiteX29" fmla="*/ 2050026 w 2079523"/>
              <a:gd name="connsiteY29" fmla="*/ 1666568 h 1696065"/>
              <a:gd name="connsiteX30" fmla="*/ 2079523 w 2079523"/>
              <a:gd name="connsiteY30" fmla="*/ 1696065 h 169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523" h="1696065">
                <a:moveTo>
                  <a:pt x="0" y="412955"/>
                </a:moveTo>
                <a:cubicBezTo>
                  <a:pt x="18546" y="357317"/>
                  <a:pt x="23028" y="330933"/>
                  <a:pt x="73742" y="280219"/>
                </a:cubicBezTo>
                <a:cubicBezTo>
                  <a:pt x="88490" y="265471"/>
                  <a:pt x="105182" y="252438"/>
                  <a:pt x="117987" y="235974"/>
                </a:cubicBezTo>
                <a:cubicBezTo>
                  <a:pt x="139752" y="207991"/>
                  <a:pt x="157316" y="176981"/>
                  <a:pt x="176981" y="147484"/>
                </a:cubicBezTo>
                <a:cubicBezTo>
                  <a:pt x="205088" y="105323"/>
                  <a:pt x="251668" y="29181"/>
                  <a:pt x="294968" y="14748"/>
                </a:cubicBezTo>
                <a:lnTo>
                  <a:pt x="339213" y="0"/>
                </a:lnTo>
                <a:cubicBezTo>
                  <a:pt x="408039" y="4916"/>
                  <a:pt x="477162" y="6686"/>
                  <a:pt x="545690" y="14748"/>
                </a:cubicBezTo>
                <a:cubicBezTo>
                  <a:pt x="561130" y="16564"/>
                  <a:pt x="577000" y="20874"/>
                  <a:pt x="589935" y="29497"/>
                </a:cubicBezTo>
                <a:cubicBezTo>
                  <a:pt x="700408" y="103145"/>
                  <a:pt x="573225" y="53424"/>
                  <a:pt x="678426" y="88490"/>
                </a:cubicBezTo>
                <a:cubicBezTo>
                  <a:pt x="711638" y="188130"/>
                  <a:pt x="665578" y="80128"/>
                  <a:pt x="737419" y="162232"/>
                </a:cubicBezTo>
                <a:cubicBezTo>
                  <a:pt x="760764" y="188912"/>
                  <a:pt x="796413" y="250723"/>
                  <a:pt x="796413" y="250723"/>
                </a:cubicBezTo>
                <a:cubicBezTo>
                  <a:pt x="801329" y="265471"/>
                  <a:pt x="801450" y="282829"/>
                  <a:pt x="811161" y="294968"/>
                </a:cubicBezTo>
                <a:cubicBezTo>
                  <a:pt x="889822" y="393295"/>
                  <a:pt x="825906" y="250719"/>
                  <a:pt x="884903" y="368710"/>
                </a:cubicBezTo>
                <a:cubicBezTo>
                  <a:pt x="891856" y="382615"/>
                  <a:pt x="891028" y="400020"/>
                  <a:pt x="899652" y="412955"/>
                </a:cubicBezTo>
                <a:cubicBezTo>
                  <a:pt x="911222" y="430309"/>
                  <a:pt x="930544" y="441177"/>
                  <a:pt x="943897" y="457200"/>
                </a:cubicBezTo>
                <a:cubicBezTo>
                  <a:pt x="1033659" y="564914"/>
                  <a:pt x="898095" y="427611"/>
                  <a:pt x="1017639" y="560439"/>
                </a:cubicBezTo>
                <a:cubicBezTo>
                  <a:pt x="1045545" y="591445"/>
                  <a:pt x="1082990" y="614220"/>
                  <a:pt x="1106129" y="648929"/>
                </a:cubicBezTo>
                <a:cubicBezTo>
                  <a:pt x="1147196" y="710528"/>
                  <a:pt x="1123092" y="680640"/>
                  <a:pt x="1179871" y="737419"/>
                </a:cubicBezTo>
                <a:cubicBezTo>
                  <a:pt x="1195240" y="783527"/>
                  <a:pt x="1210142" y="841174"/>
                  <a:pt x="1253613" y="870155"/>
                </a:cubicBezTo>
                <a:lnTo>
                  <a:pt x="1297858" y="899652"/>
                </a:lnTo>
                <a:cubicBezTo>
                  <a:pt x="1326064" y="984271"/>
                  <a:pt x="1292407" y="905284"/>
                  <a:pt x="1356852" y="988142"/>
                </a:cubicBezTo>
                <a:cubicBezTo>
                  <a:pt x="1449504" y="1107265"/>
                  <a:pt x="1374435" y="1049025"/>
                  <a:pt x="1460090" y="1106129"/>
                </a:cubicBezTo>
                <a:cubicBezTo>
                  <a:pt x="1485724" y="1183027"/>
                  <a:pt x="1455885" y="1123694"/>
                  <a:pt x="1519084" y="1179871"/>
                </a:cubicBezTo>
                <a:cubicBezTo>
                  <a:pt x="1670620" y="1314570"/>
                  <a:pt x="1551402" y="1230913"/>
                  <a:pt x="1651819" y="1297858"/>
                </a:cubicBezTo>
                <a:cubicBezTo>
                  <a:pt x="1700980" y="1371599"/>
                  <a:pt x="1666568" y="1332272"/>
                  <a:pt x="1769806" y="1401097"/>
                </a:cubicBezTo>
                <a:lnTo>
                  <a:pt x="1814052" y="1430594"/>
                </a:lnTo>
                <a:lnTo>
                  <a:pt x="1858297" y="1460090"/>
                </a:lnTo>
                <a:cubicBezTo>
                  <a:pt x="1942832" y="1586894"/>
                  <a:pt x="1830271" y="1437669"/>
                  <a:pt x="1932039" y="1519084"/>
                </a:cubicBezTo>
                <a:cubicBezTo>
                  <a:pt x="1975528" y="1553876"/>
                  <a:pt x="1962291" y="1617027"/>
                  <a:pt x="2005781" y="1651819"/>
                </a:cubicBezTo>
                <a:cubicBezTo>
                  <a:pt x="2017920" y="1661531"/>
                  <a:pt x="2036695" y="1658569"/>
                  <a:pt x="2050026" y="1666568"/>
                </a:cubicBezTo>
                <a:cubicBezTo>
                  <a:pt x="2061949" y="1673722"/>
                  <a:pt x="2069691" y="1686233"/>
                  <a:pt x="2079523" y="1696065"/>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solidFill>
                <a:srgbClr val="FF0000"/>
              </a:solidFill>
            </a:endParaRPr>
          </a:p>
        </p:txBody>
      </p:sp>
      <p:pic>
        <p:nvPicPr>
          <p:cNvPr id="41986" name="Picture 2"/>
          <p:cNvPicPr>
            <a:picLocks noChangeAspect="1" noChangeArrowheads="1"/>
          </p:cNvPicPr>
          <p:nvPr/>
        </p:nvPicPr>
        <p:blipFill>
          <a:blip r:embed="rId3" cstate="print"/>
          <a:srcRect/>
          <a:stretch>
            <a:fillRect/>
          </a:stretch>
        </p:blipFill>
        <p:spPr bwMode="auto">
          <a:xfrm>
            <a:off x="6444208" y="1484784"/>
            <a:ext cx="2490921" cy="1872208"/>
          </a:xfrm>
          <a:prstGeom prst="rect">
            <a:avLst/>
          </a:prstGeom>
          <a:noFill/>
          <a:ln w="9525">
            <a:noFill/>
            <a:miter lim="800000"/>
            <a:headEnd/>
            <a:tailEnd/>
          </a:ln>
        </p:spPr>
      </p:pic>
      <p:sp>
        <p:nvSpPr>
          <p:cNvPr id="12" name="CasellaDiTesto 11"/>
          <p:cNvSpPr txBox="1"/>
          <p:nvPr/>
        </p:nvSpPr>
        <p:spPr>
          <a:xfrm>
            <a:off x="6228184" y="4221088"/>
            <a:ext cx="2304256" cy="1200329"/>
          </a:xfrm>
          <a:prstGeom prst="rect">
            <a:avLst/>
          </a:prstGeom>
          <a:solidFill>
            <a:schemeClr val="bg2">
              <a:lumMod val="75000"/>
            </a:schemeClr>
          </a:solidFill>
        </p:spPr>
        <p:txBody>
          <a:bodyPr wrap="square" rtlCol="0">
            <a:spAutoFit/>
          </a:bodyPr>
          <a:lstStyle/>
          <a:p>
            <a:r>
              <a:rPr lang="it-IT" dirty="0" smtClean="0"/>
              <a:t>Palloni stratosferici – </a:t>
            </a:r>
          </a:p>
          <a:p>
            <a:r>
              <a:rPr lang="it-IT" b="1" dirty="0" smtClean="0">
                <a:solidFill>
                  <a:srgbClr val="FF0000"/>
                </a:solidFill>
              </a:rPr>
              <a:t>40 km di quota</a:t>
            </a:r>
          </a:p>
          <a:p>
            <a:r>
              <a:rPr lang="it-IT" b="1" dirty="0" smtClean="0">
                <a:solidFill>
                  <a:srgbClr val="FF0000"/>
                </a:solidFill>
              </a:rPr>
              <a:t>Trasportano fino a  2 ton</a:t>
            </a:r>
            <a:endParaRPr lang="it-IT" b="1" dirty="0">
              <a:solidFill>
                <a:srgbClr val="FF0000"/>
              </a:solidFill>
            </a:endParaRPr>
          </a:p>
        </p:txBody>
      </p:sp>
      <p:sp>
        <p:nvSpPr>
          <p:cNvPr id="13" name="CasellaDiTesto 12"/>
          <p:cNvSpPr txBox="1"/>
          <p:nvPr/>
        </p:nvSpPr>
        <p:spPr>
          <a:xfrm>
            <a:off x="6444208" y="3429000"/>
            <a:ext cx="1944216" cy="646331"/>
          </a:xfrm>
          <a:prstGeom prst="rect">
            <a:avLst/>
          </a:prstGeom>
          <a:solidFill>
            <a:schemeClr val="bg2">
              <a:lumMod val="75000"/>
            </a:schemeClr>
          </a:solidFill>
        </p:spPr>
        <p:txBody>
          <a:bodyPr wrap="square" rtlCol="0">
            <a:spAutoFit/>
          </a:bodyPr>
          <a:lstStyle/>
          <a:p>
            <a:r>
              <a:rPr lang="it-IT" dirty="0" smtClean="0"/>
              <a:t>Spettrometri + bolometri</a:t>
            </a:r>
            <a:endParaRPr lang="it-IT" dirty="0"/>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sic1a"/>
          <p:cNvPicPr>
            <a:picLocks noChangeAspect="1" noChangeArrowheads="1"/>
          </p:cNvPicPr>
          <p:nvPr/>
        </p:nvPicPr>
        <p:blipFill>
          <a:blip r:embed="rId3" cstate="print"/>
          <a:srcRect/>
          <a:stretch>
            <a:fillRect/>
          </a:stretch>
        </p:blipFill>
        <p:spPr bwMode="auto">
          <a:xfrm>
            <a:off x="258763" y="1754188"/>
            <a:ext cx="5105400" cy="4914900"/>
          </a:xfrm>
          <a:prstGeom prst="rect">
            <a:avLst/>
          </a:prstGeom>
          <a:noFill/>
          <a:ln w="9525">
            <a:noFill/>
            <a:miter lim="800000"/>
            <a:headEnd/>
            <a:tailEnd/>
          </a:ln>
        </p:spPr>
      </p:pic>
      <p:pic>
        <p:nvPicPr>
          <p:cNvPr id="2051" name="Picture 3" descr="lastscatt"/>
          <p:cNvPicPr>
            <a:picLocks noChangeAspect="1" noChangeArrowheads="1"/>
          </p:cNvPicPr>
          <p:nvPr/>
        </p:nvPicPr>
        <p:blipFill>
          <a:blip r:embed="rId4" cstate="print"/>
          <a:srcRect/>
          <a:stretch>
            <a:fillRect/>
          </a:stretch>
        </p:blipFill>
        <p:spPr bwMode="auto">
          <a:xfrm>
            <a:off x="4076700" y="188913"/>
            <a:ext cx="5067300" cy="3124200"/>
          </a:xfrm>
          <a:prstGeom prst="rect">
            <a:avLst/>
          </a:prstGeom>
          <a:noFill/>
          <a:ln w="9525">
            <a:noFill/>
            <a:miter lim="800000"/>
            <a:headEnd/>
            <a:tailEnd/>
          </a:ln>
        </p:spPr>
      </p:pic>
      <p:pic>
        <p:nvPicPr>
          <p:cNvPr id="2052" name="Picture 4" descr="curvature"/>
          <p:cNvPicPr>
            <a:picLocks noChangeAspect="1" noChangeArrowheads="1"/>
          </p:cNvPicPr>
          <p:nvPr/>
        </p:nvPicPr>
        <p:blipFill>
          <a:blip r:embed="rId5" cstate="print"/>
          <a:srcRect/>
          <a:stretch>
            <a:fillRect/>
          </a:stretch>
        </p:blipFill>
        <p:spPr bwMode="auto">
          <a:xfrm>
            <a:off x="4211638" y="3284538"/>
            <a:ext cx="4800600" cy="3514725"/>
          </a:xfrm>
          <a:prstGeom prst="rect">
            <a:avLst/>
          </a:prstGeom>
          <a:noFill/>
          <a:ln w="9525">
            <a:noFill/>
            <a:miter lim="800000"/>
            <a:headEnd/>
            <a:tailEnd/>
          </a:ln>
        </p:spPr>
      </p:pic>
      <p:sp>
        <p:nvSpPr>
          <p:cNvPr id="2053" name="Text Box 5"/>
          <p:cNvSpPr txBox="1">
            <a:spLocks noChangeArrowheads="1"/>
          </p:cNvSpPr>
          <p:nvPr/>
        </p:nvSpPr>
        <p:spPr bwMode="auto">
          <a:xfrm>
            <a:off x="0" y="188913"/>
            <a:ext cx="4105275" cy="1554162"/>
          </a:xfrm>
          <a:prstGeom prst="rect">
            <a:avLst/>
          </a:prstGeom>
          <a:noFill/>
          <a:ln w="9525">
            <a:noFill/>
            <a:miter lim="800000"/>
            <a:headEnd/>
            <a:tailEnd/>
          </a:ln>
        </p:spPr>
        <p:txBody>
          <a:bodyPr>
            <a:spAutoFit/>
          </a:bodyPr>
          <a:lstStyle/>
          <a:p>
            <a:pPr algn="ctr">
              <a:spcBef>
                <a:spcPct val="50000"/>
              </a:spcBef>
            </a:pPr>
            <a:r>
              <a:rPr lang="en-GB" sz="3200">
                <a:latin typeface="Times New Roman" pitchFamily="18" charset="0"/>
              </a:rPr>
              <a:t>Position of First Peak Measures the Geometry of the Universe</a:t>
            </a:r>
          </a:p>
        </p:txBody>
      </p:sp>
      <p:pic>
        <p:nvPicPr>
          <p:cNvPr id="176134" name="Picture 6" descr="clcurvature"/>
          <p:cNvPicPr>
            <a:picLocks noChangeAspect="1" noChangeArrowheads="1" noCrop="1"/>
          </p:cNvPicPr>
          <p:nvPr/>
        </p:nvPicPr>
        <p:blipFill>
          <a:blip r:embed="rId6" cstate="print"/>
          <a:srcRect/>
          <a:stretch>
            <a:fillRect/>
          </a:stretch>
        </p:blipFill>
        <p:spPr bwMode="auto">
          <a:xfrm>
            <a:off x="34925" y="1778000"/>
            <a:ext cx="4211638" cy="481965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6134"/>
                                        </p:tgtEl>
                                        <p:attrNameLst>
                                          <p:attrName>style.visibility</p:attrName>
                                        </p:attrNameLst>
                                      </p:cBhvr>
                                      <p:to>
                                        <p:strVal val="visible"/>
                                      </p:to>
                                    </p:set>
                                    <p:animEffect transition="in" filter="dissolve">
                                      <p:cBhvr>
                                        <p:cTn id="7" dur="500"/>
                                        <p:tgtEl>
                                          <p:spTgt spid="176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39750" y="0"/>
            <a:ext cx="4105275" cy="1554163"/>
          </a:xfrm>
          <a:prstGeom prst="rect">
            <a:avLst/>
          </a:prstGeom>
          <a:noFill/>
          <a:ln w="9525">
            <a:noFill/>
            <a:miter lim="800000"/>
            <a:headEnd/>
            <a:tailEnd/>
          </a:ln>
        </p:spPr>
        <p:txBody>
          <a:bodyPr>
            <a:spAutoFit/>
          </a:bodyPr>
          <a:lstStyle/>
          <a:p>
            <a:pPr algn="ctr">
              <a:spcBef>
                <a:spcPct val="50000"/>
              </a:spcBef>
            </a:pPr>
            <a:r>
              <a:rPr lang="en-GB" sz="3200">
                <a:latin typeface="Times New Roman" pitchFamily="18" charset="0"/>
              </a:rPr>
              <a:t>The Relative Height of Second Peak Measures the Density of Baryons</a:t>
            </a:r>
          </a:p>
        </p:txBody>
      </p:sp>
      <p:pic>
        <p:nvPicPr>
          <p:cNvPr id="3075" name="Picture 3" descr="basic2"/>
          <p:cNvPicPr>
            <a:picLocks noChangeAspect="1" noChangeArrowheads="1"/>
          </p:cNvPicPr>
          <p:nvPr/>
        </p:nvPicPr>
        <p:blipFill>
          <a:blip r:embed="rId3" cstate="print"/>
          <a:srcRect/>
          <a:stretch>
            <a:fillRect/>
          </a:stretch>
        </p:blipFill>
        <p:spPr bwMode="auto">
          <a:xfrm>
            <a:off x="323850" y="1628775"/>
            <a:ext cx="4464050" cy="4953000"/>
          </a:xfrm>
          <a:prstGeom prst="rect">
            <a:avLst/>
          </a:prstGeom>
          <a:noFill/>
          <a:ln w="9525">
            <a:noFill/>
            <a:miter lim="800000"/>
            <a:headEnd/>
            <a:tailEnd/>
          </a:ln>
        </p:spPr>
      </p:pic>
      <p:pic>
        <p:nvPicPr>
          <p:cNvPr id="177156" name="Picture 4" descr="clbaryon"/>
          <p:cNvPicPr>
            <a:picLocks noChangeAspect="1" noChangeArrowheads="1" noCrop="1"/>
          </p:cNvPicPr>
          <p:nvPr/>
        </p:nvPicPr>
        <p:blipFill>
          <a:blip r:embed="rId4" cstate="print"/>
          <a:srcRect/>
          <a:stretch>
            <a:fillRect/>
          </a:stretch>
        </p:blipFill>
        <p:spPr bwMode="auto">
          <a:xfrm>
            <a:off x="323850" y="1700213"/>
            <a:ext cx="4464050" cy="4800600"/>
          </a:xfrm>
          <a:prstGeom prst="rect">
            <a:avLst/>
          </a:prstGeom>
          <a:noFill/>
          <a:ln w="9525">
            <a:noFill/>
            <a:miter lim="800000"/>
            <a:headEnd/>
            <a:tailEnd/>
          </a:ln>
        </p:spPr>
      </p:pic>
      <p:pic>
        <p:nvPicPr>
          <p:cNvPr id="3077" name="Picture 5" descr="baryonspring"/>
          <p:cNvPicPr>
            <a:picLocks noChangeAspect="1" noChangeArrowheads="1" noCrop="1"/>
          </p:cNvPicPr>
          <p:nvPr/>
        </p:nvPicPr>
        <p:blipFill>
          <a:blip r:embed="rId5" cstate="print"/>
          <a:srcRect/>
          <a:stretch>
            <a:fillRect/>
          </a:stretch>
        </p:blipFill>
        <p:spPr bwMode="auto">
          <a:xfrm>
            <a:off x="5435600" y="1773238"/>
            <a:ext cx="2686050" cy="4572000"/>
          </a:xfrm>
          <a:prstGeom prst="rect">
            <a:avLst/>
          </a:prstGeom>
          <a:noFill/>
          <a:ln w="9525">
            <a:noFill/>
            <a:miter lim="800000"/>
            <a:headEnd/>
            <a:tailEnd/>
          </a:ln>
        </p:spPr>
      </p:pic>
      <p:pic>
        <p:nvPicPr>
          <p:cNvPr id="6" name="Picture 2">
            <a:hlinkClick r:id="rId6" action="ppaction://hlinksldjump"/>
          </p:cNvPr>
          <p:cNvPicPr>
            <a:picLocks noChangeAspect="1" noChangeArrowheads="1"/>
          </p:cNvPicPr>
          <p:nvPr/>
        </p:nvPicPr>
        <p:blipFill>
          <a:blip r:embed="rId7" cstate="print"/>
          <a:srcRect/>
          <a:stretch>
            <a:fillRect/>
          </a:stretch>
        </p:blipFill>
        <p:spPr bwMode="auto">
          <a:xfrm>
            <a:off x="5436096" y="260648"/>
            <a:ext cx="1584176" cy="128158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7156"/>
                                        </p:tgtEl>
                                        <p:attrNameLst>
                                          <p:attrName>style.visibility</p:attrName>
                                        </p:attrNameLst>
                                      </p:cBhvr>
                                      <p:to>
                                        <p:strVal val="visible"/>
                                      </p:to>
                                    </p:set>
                                    <p:animEffect transition="in" filter="dissolve">
                                      <p:cBhvr>
                                        <p:cTn id="7" dur="500"/>
                                        <p:tgtEl>
                                          <p:spTgt spid="17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39750" y="0"/>
            <a:ext cx="4392613" cy="1554163"/>
          </a:xfrm>
          <a:prstGeom prst="rect">
            <a:avLst/>
          </a:prstGeom>
          <a:noFill/>
          <a:ln w="9525">
            <a:noFill/>
            <a:miter lim="800000"/>
            <a:headEnd/>
            <a:tailEnd/>
          </a:ln>
        </p:spPr>
        <p:txBody>
          <a:bodyPr>
            <a:spAutoFit/>
          </a:bodyPr>
          <a:lstStyle/>
          <a:p>
            <a:pPr algn="ctr">
              <a:spcBef>
                <a:spcPct val="50000"/>
              </a:spcBef>
            </a:pPr>
            <a:r>
              <a:rPr lang="en-GB" sz="3200">
                <a:latin typeface="Times New Roman" pitchFamily="18" charset="0"/>
              </a:rPr>
              <a:t>The Relative Height of Third Peak Measures the Density of Dark Matter</a:t>
            </a:r>
          </a:p>
        </p:txBody>
      </p:sp>
      <p:pic>
        <p:nvPicPr>
          <p:cNvPr id="4099" name="Picture 3" descr="basic4"/>
          <p:cNvPicPr>
            <a:picLocks noChangeAspect="1" noChangeArrowheads="1"/>
          </p:cNvPicPr>
          <p:nvPr/>
        </p:nvPicPr>
        <p:blipFill>
          <a:blip r:embed="rId3" cstate="print"/>
          <a:srcRect/>
          <a:stretch>
            <a:fillRect/>
          </a:stretch>
        </p:blipFill>
        <p:spPr bwMode="auto">
          <a:xfrm>
            <a:off x="144463" y="1700213"/>
            <a:ext cx="4140200" cy="4829175"/>
          </a:xfrm>
          <a:prstGeom prst="rect">
            <a:avLst/>
          </a:prstGeom>
          <a:noFill/>
          <a:ln w="9525">
            <a:noFill/>
            <a:miter lim="800000"/>
            <a:headEnd/>
            <a:tailEnd/>
          </a:ln>
        </p:spPr>
      </p:pic>
      <p:pic>
        <p:nvPicPr>
          <p:cNvPr id="178180" name="Picture 4" descr="clmatter"/>
          <p:cNvPicPr>
            <a:picLocks noChangeAspect="1" noChangeArrowheads="1" noCrop="1"/>
          </p:cNvPicPr>
          <p:nvPr/>
        </p:nvPicPr>
        <p:blipFill>
          <a:blip r:embed="rId4" cstate="print"/>
          <a:srcRect/>
          <a:stretch>
            <a:fillRect/>
          </a:stretch>
        </p:blipFill>
        <p:spPr bwMode="auto">
          <a:xfrm>
            <a:off x="179388" y="1700213"/>
            <a:ext cx="4105275" cy="4838700"/>
          </a:xfrm>
          <a:prstGeom prst="rect">
            <a:avLst/>
          </a:prstGeom>
          <a:noFill/>
          <a:ln w="9525">
            <a:noFill/>
            <a:miter lim="800000"/>
            <a:headEnd/>
            <a:tailEnd/>
          </a:ln>
        </p:spPr>
      </p:pic>
      <p:pic>
        <p:nvPicPr>
          <p:cNvPr id="4101" name="Picture 5" descr="drivinganim"/>
          <p:cNvPicPr>
            <a:picLocks noChangeAspect="1" noChangeArrowheads="1" noCrop="1"/>
          </p:cNvPicPr>
          <p:nvPr/>
        </p:nvPicPr>
        <p:blipFill>
          <a:blip r:embed="rId5" cstate="print"/>
          <a:srcRect/>
          <a:stretch>
            <a:fillRect/>
          </a:stretch>
        </p:blipFill>
        <p:spPr bwMode="auto">
          <a:xfrm>
            <a:off x="4716463" y="4221163"/>
            <a:ext cx="3960812" cy="2397125"/>
          </a:xfrm>
          <a:prstGeom prst="rect">
            <a:avLst/>
          </a:prstGeom>
          <a:noFill/>
          <a:ln w="9525">
            <a:noFill/>
            <a:miter lim="800000"/>
            <a:headEnd/>
            <a:tailEnd/>
          </a:ln>
        </p:spPr>
      </p:pic>
      <p:pic>
        <p:nvPicPr>
          <p:cNvPr id="4102" name="Picture 6" descr="basicoscil"/>
          <p:cNvPicPr>
            <a:picLocks noChangeAspect="1" noChangeArrowheads="1" noCrop="1"/>
          </p:cNvPicPr>
          <p:nvPr/>
        </p:nvPicPr>
        <p:blipFill>
          <a:blip r:embed="rId6" cstate="print"/>
          <a:srcRect/>
          <a:stretch>
            <a:fillRect/>
          </a:stretch>
        </p:blipFill>
        <p:spPr bwMode="auto">
          <a:xfrm>
            <a:off x="4787900" y="1052513"/>
            <a:ext cx="3922713" cy="2409825"/>
          </a:xfrm>
          <a:prstGeom prst="rect">
            <a:avLst/>
          </a:prstGeom>
          <a:noFill/>
          <a:ln w="9525">
            <a:noFill/>
            <a:miter lim="800000"/>
            <a:headEnd/>
            <a:tailEnd/>
          </a:ln>
        </p:spPr>
      </p:pic>
      <p:sp>
        <p:nvSpPr>
          <p:cNvPr id="4103" name="Text Box 7"/>
          <p:cNvSpPr txBox="1">
            <a:spLocks noChangeArrowheads="1"/>
          </p:cNvSpPr>
          <p:nvPr/>
        </p:nvSpPr>
        <p:spPr bwMode="auto">
          <a:xfrm>
            <a:off x="5148263" y="404813"/>
            <a:ext cx="3311525" cy="701675"/>
          </a:xfrm>
          <a:prstGeom prst="rect">
            <a:avLst/>
          </a:prstGeom>
          <a:noFill/>
          <a:ln w="9525">
            <a:noFill/>
            <a:miter lim="800000"/>
            <a:headEnd/>
            <a:tailEnd/>
          </a:ln>
        </p:spPr>
        <p:txBody>
          <a:bodyPr>
            <a:spAutoFit/>
          </a:bodyPr>
          <a:lstStyle/>
          <a:p>
            <a:pPr algn="ctr">
              <a:spcBef>
                <a:spcPct val="50000"/>
              </a:spcBef>
            </a:pPr>
            <a:r>
              <a:rPr lang="en-GB" sz="2000">
                <a:latin typeface="Times New Roman" pitchFamily="18" charset="0"/>
              </a:rPr>
              <a:t>Dark Matter Domination  (later times – lower peaks)</a:t>
            </a:r>
          </a:p>
        </p:txBody>
      </p:sp>
      <p:sp>
        <p:nvSpPr>
          <p:cNvPr id="4104" name="Text Box 8"/>
          <p:cNvSpPr txBox="1">
            <a:spLocks noChangeArrowheads="1"/>
          </p:cNvSpPr>
          <p:nvPr/>
        </p:nvSpPr>
        <p:spPr bwMode="auto">
          <a:xfrm>
            <a:off x="5292725" y="3573463"/>
            <a:ext cx="3168650" cy="701675"/>
          </a:xfrm>
          <a:prstGeom prst="rect">
            <a:avLst/>
          </a:prstGeom>
          <a:noFill/>
          <a:ln w="9525">
            <a:noFill/>
            <a:miter lim="800000"/>
            <a:headEnd/>
            <a:tailEnd/>
          </a:ln>
        </p:spPr>
        <p:txBody>
          <a:bodyPr>
            <a:spAutoFit/>
          </a:bodyPr>
          <a:lstStyle/>
          <a:p>
            <a:pPr algn="ctr">
              <a:spcBef>
                <a:spcPct val="50000"/>
              </a:spcBef>
            </a:pPr>
            <a:r>
              <a:rPr lang="en-GB" sz="2000">
                <a:latin typeface="Times New Roman" pitchFamily="18" charset="0"/>
              </a:rPr>
              <a:t>Photon Domination      (earlier times – higher peaks)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dissolve">
                                      <p:cBhvr>
                                        <p:cTn id="7" dur="500"/>
                                        <p:tgtEl>
                                          <p:spTgt spid="17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264696" cy="792088"/>
          </a:xfrm>
        </p:spPr>
        <p:txBody>
          <a:bodyPr/>
          <a:lstStyle/>
          <a:p>
            <a:r>
              <a:rPr lang="it-IT" sz="3600" dirty="0" smtClean="0">
                <a:solidFill>
                  <a:srgbClr val="FF0000"/>
                </a:solidFill>
              </a:rPr>
              <a:t>La cosmologia di precisione</a:t>
            </a:r>
            <a:endParaRPr lang="it-IT" sz="3600" dirty="0">
              <a:solidFill>
                <a:srgbClr val="FF0000"/>
              </a:solidFill>
            </a:endParaRPr>
          </a:p>
        </p:txBody>
      </p:sp>
      <p:sp>
        <p:nvSpPr>
          <p:cNvPr id="3" name="Segnaposto contenuto 2"/>
          <p:cNvSpPr>
            <a:spLocks noGrp="1"/>
          </p:cNvSpPr>
          <p:nvPr>
            <p:ph idx="1"/>
          </p:nvPr>
        </p:nvSpPr>
        <p:spPr>
          <a:xfrm>
            <a:off x="457200" y="1340769"/>
            <a:ext cx="8229600" cy="4608511"/>
          </a:xfrm>
        </p:spPr>
        <p:txBody>
          <a:bodyPr/>
          <a:lstStyle/>
          <a:p>
            <a:r>
              <a:rPr lang="it-IT" sz="2800" dirty="0" smtClean="0"/>
              <a:t>Il Big bang è avvenuto 13,7</a:t>
            </a:r>
            <a:r>
              <a:rPr lang="it-IT" sz="2800" dirty="0" smtClean="0">
                <a:sym typeface="Symbol"/>
              </a:rPr>
              <a:t>0,1 miliardi di anni fa</a:t>
            </a:r>
          </a:p>
          <a:p>
            <a:r>
              <a:rPr lang="it-IT" sz="2800" dirty="0" smtClean="0">
                <a:sym typeface="Symbol"/>
              </a:rPr>
              <a:t>L’era della ricombinazione è avvenuta 379 8 migliaia di anni dopo il Big Bang</a:t>
            </a:r>
          </a:p>
          <a:p>
            <a:r>
              <a:rPr lang="it-IT" sz="2800" dirty="0" smtClean="0">
                <a:sym typeface="Symbol"/>
              </a:rPr>
              <a:t>La costante di </a:t>
            </a:r>
            <a:r>
              <a:rPr lang="it-IT" sz="2800" dirty="0" err="1" smtClean="0">
                <a:sym typeface="Symbol"/>
              </a:rPr>
              <a:t>Hubble</a:t>
            </a:r>
            <a:r>
              <a:rPr lang="it-IT" sz="2800" dirty="0" smtClean="0">
                <a:sym typeface="Symbol"/>
              </a:rPr>
              <a:t> vale 27 4 km/(s </a:t>
            </a:r>
            <a:r>
              <a:rPr lang="it-IT" sz="2800" dirty="0" err="1" smtClean="0">
                <a:sym typeface="Symbol"/>
              </a:rPr>
              <a:t>Mpsc</a:t>
            </a:r>
            <a:r>
              <a:rPr lang="it-IT" sz="2800" dirty="0" smtClean="0">
                <a:sym typeface="Symbol"/>
              </a:rPr>
              <a:t>)</a:t>
            </a:r>
          </a:p>
          <a:p>
            <a:r>
              <a:rPr lang="it-IT" sz="2800" dirty="0" smtClean="0">
                <a:sym typeface="Symbol"/>
              </a:rPr>
              <a:t>La temperatura della CBR è di 2,725 0,02 K</a:t>
            </a:r>
          </a:p>
          <a:p>
            <a:r>
              <a:rPr lang="it-IT" sz="2800" dirty="0" smtClean="0">
                <a:sym typeface="Symbol"/>
              </a:rPr>
              <a:t>Il rapporto tra il numero di fotoni e barioni è di 1,6x10</a:t>
            </a:r>
            <a:r>
              <a:rPr lang="it-IT" sz="2800" baseline="30000" dirty="0" smtClean="0">
                <a:sym typeface="Symbol"/>
              </a:rPr>
              <a:t>9</a:t>
            </a:r>
          </a:p>
          <a:p>
            <a:r>
              <a:rPr lang="it-IT" sz="2800" dirty="0" smtClean="0">
                <a:sym typeface="Symbol"/>
              </a:rPr>
              <a:t>Il parametro di densità dell’Universo vale  = 1,020,02 </a:t>
            </a:r>
          </a:p>
          <a:p>
            <a:r>
              <a:rPr lang="it-IT" sz="2800" dirty="0" err="1" smtClean="0">
                <a:sym typeface="Symbol"/>
              </a:rPr>
              <a:t>……………………………………</a:t>
            </a:r>
            <a:r>
              <a:rPr lang="it-IT" sz="2800" dirty="0" smtClean="0">
                <a:sym typeface="Symbol"/>
              </a:rPr>
              <a:t>.</a:t>
            </a:r>
            <a:endParaRPr lang="it-IT" sz="2800" dirty="0"/>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152128"/>
          </a:xfrm>
        </p:spPr>
        <p:txBody>
          <a:bodyPr/>
          <a:lstStyle/>
          <a:p>
            <a:r>
              <a:rPr lang="it-IT" dirty="0" smtClean="0">
                <a:solidFill>
                  <a:srgbClr val="FF0000"/>
                </a:solidFill>
              </a:rPr>
              <a:t>Concludendo </a:t>
            </a:r>
            <a:endParaRPr lang="it-IT" dirty="0">
              <a:solidFill>
                <a:srgbClr val="FF0000"/>
              </a:solidFill>
            </a:endParaRPr>
          </a:p>
        </p:txBody>
      </p:sp>
      <p:sp>
        <p:nvSpPr>
          <p:cNvPr id="3" name="Segnaposto contenuto 2"/>
          <p:cNvSpPr>
            <a:spLocks noGrp="1"/>
          </p:cNvSpPr>
          <p:nvPr>
            <p:ph idx="1"/>
          </p:nvPr>
        </p:nvSpPr>
        <p:spPr>
          <a:xfrm>
            <a:off x="395536" y="1484784"/>
            <a:ext cx="8352928" cy="4641381"/>
          </a:xfrm>
        </p:spPr>
        <p:txBody>
          <a:bodyPr/>
          <a:lstStyle/>
          <a:p>
            <a:pPr algn="just">
              <a:buNone/>
            </a:pPr>
            <a:r>
              <a:rPr lang="it-IT" dirty="0" smtClean="0"/>
              <a:t>    </a:t>
            </a:r>
            <a:r>
              <a:rPr lang="it-IT" sz="2400" dirty="0" smtClean="0"/>
              <a:t>La più bella e profonda emozione che possiamo provare è il senso del mistero. Sta qui il seme di ogni arte, di ogni vera scienza. L'uomo per il quale non è più familiare il sentimento del mistero, che ha perso la facoltà di meravigliarsi e umiliarsi davanti alla creazione è come un uomo morto, o almeno cieco [...]. Nessuno si può sottrarre a un sentimento di reverente commozione contemplando i misteri dell'eternità e della stupenda struttura della realtà. È sufficiente che l'uomo tenti di comprendere soltanto un po' di questi misteri giorno dopo giorno senza mai demordere, senza mai perdere questa sacra curiosità...                  ( </a:t>
            </a:r>
            <a:r>
              <a:rPr lang="it-IT" sz="2400" dirty="0" err="1" smtClean="0"/>
              <a:t>A.Einstein</a:t>
            </a:r>
            <a:r>
              <a:rPr lang="it-IT" sz="2400" dirty="0" smtClean="0"/>
              <a:t>)</a:t>
            </a:r>
            <a:endParaRPr lang="it-IT" sz="2400" dirty="0"/>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936104"/>
          </a:xfrm>
        </p:spPr>
        <p:txBody>
          <a:bodyPr/>
          <a:lstStyle/>
          <a:p>
            <a:r>
              <a:rPr lang="it-IT" dirty="0" smtClean="0">
                <a:solidFill>
                  <a:srgbClr val="FF0000"/>
                </a:solidFill>
              </a:rPr>
              <a:t>Per approfondire</a:t>
            </a:r>
            <a:endParaRPr lang="it-IT" dirty="0">
              <a:solidFill>
                <a:srgbClr val="FF0000"/>
              </a:solidFill>
            </a:endParaRPr>
          </a:p>
        </p:txBody>
      </p:sp>
      <p:pic>
        <p:nvPicPr>
          <p:cNvPr id="2050" name="Picture 2"/>
          <p:cNvPicPr>
            <a:picLocks noChangeAspect="1" noChangeArrowheads="1"/>
          </p:cNvPicPr>
          <p:nvPr/>
        </p:nvPicPr>
        <p:blipFill>
          <a:blip r:embed="rId2" cstate="print"/>
          <a:srcRect/>
          <a:stretch>
            <a:fillRect/>
          </a:stretch>
        </p:blipFill>
        <p:spPr bwMode="auto">
          <a:xfrm>
            <a:off x="6084168" y="1484784"/>
            <a:ext cx="2673846" cy="403244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95536" y="1556792"/>
            <a:ext cx="2671914" cy="396044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203848" y="1466144"/>
            <a:ext cx="2736304" cy="4123096"/>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188640"/>
            <a:ext cx="5904656" cy="720080"/>
          </a:xfrm>
        </p:spPr>
        <p:txBody>
          <a:bodyPr/>
          <a:lstStyle/>
          <a:p>
            <a:r>
              <a:rPr lang="it-IT" sz="3600" dirty="0" smtClean="0"/>
              <a:t>Assorbimento onde radio</a:t>
            </a:r>
            <a:endParaRPr lang="it-IT" sz="3600" dirty="0"/>
          </a:p>
        </p:txBody>
      </p:sp>
      <p:pic>
        <p:nvPicPr>
          <p:cNvPr id="4" name="Picture 6"/>
          <p:cNvPicPr>
            <a:picLocks noChangeAspect="1" noChangeArrowheads="1"/>
          </p:cNvPicPr>
          <p:nvPr/>
        </p:nvPicPr>
        <p:blipFill>
          <a:blip r:embed="rId2" cstate="print"/>
          <a:srcRect/>
          <a:stretch>
            <a:fillRect/>
          </a:stretch>
        </p:blipFill>
        <p:spPr bwMode="auto">
          <a:xfrm>
            <a:off x="395536" y="980728"/>
            <a:ext cx="8136903" cy="5176378"/>
          </a:xfrm>
          <a:prstGeom prst="rect">
            <a:avLst/>
          </a:prstGeom>
          <a:noFill/>
          <a:ln w="9525">
            <a:noFill/>
            <a:miter lim="800000"/>
            <a:headEnd/>
            <a:tailEnd/>
          </a:ln>
        </p:spPr>
      </p:pic>
      <p:sp>
        <p:nvSpPr>
          <p:cNvPr id="5" name="Ritorno 4">
            <a:hlinkClick r:id="" action="ppaction://noaction" highlightClick="1"/>
          </p:cNvPr>
          <p:cNvSpPr/>
          <p:nvPr/>
        </p:nvSpPr>
        <p:spPr>
          <a:xfrm>
            <a:off x="8676456" y="5301208"/>
            <a:ext cx="467544" cy="50405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188640"/>
            <a:ext cx="6264696" cy="864096"/>
          </a:xfrm>
        </p:spPr>
        <p:txBody>
          <a:bodyPr/>
          <a:lstStyle/>
          <a:p>
            <a:r>
              <a:rPr lang="it-IT" sz="3200" dirty="0" smtClean="0">
                <a:solidFill>
                  <a:srgbClr val="FF0000"/>
                </a:solidFill>
              </a:rPr>
              <a:t>Curva di corpo nero a 2,725 K</a:t>
            </a:r>
            <a:endParaRPr lang="it-IT" sz="3200" dirty="0">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1259632" y="1289604"/>
            <a:ext cx="6480720" cy="4604741"/>
          </a:xfrm>
          <a:prstGeom prst="rect">
            <a:avLst/>
          </a:prstGeom>
          <a:noFill/>
          <a:ln w="9525">
            <a:noFill/>
            <a:miter lim="800000"/>
            <a:headEnd/>
            <a:tailEnd/>
          </a:ln>
        </p:spPr>
      </p:pic>
      <p:sp>
        <p:nvSpPr>
          <p:cNvPr id="5" name="Rettangolo 4"/>
          <p:cNvSpPr/>
          <p:nvPr/>
        </p:nvSpPr>
        <p:spPr>
          <a:xfrm>
            <a:off x="3851920" y="2636912"/>
            <a:ext cx="172819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itorno 5">
            <a:hlinkClick r:id="rId3" action="ppaction://hlinksldjump" highlightClick="1"/>
          </p:cNvPr>
          <p:cNvSpPr/>
          <p:nvPr/>
        </p:nvSpPr>
        <p:spPr>
          <a:xfrm>
            <a:off x="8172400" y="4797152"/>
            <a:ext cx="792088" cy="79208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De rerum natura</a:t>
            </a:r>
            <a:endParaRPr lang="it-IT" dirty="0"/>
          </a:p>
        </p:txBody>
      </p:sp>
      <p:pic>
        <p:nvPicPr>
          <p:cNvPr id="7170" name="Picture 2"/>
          <p:cNvPicPr>
            <a:picLocks noChangeAspect="1" noChangeArrowheads="1"/>
          </p:cNvPicPr>
          <p:nvPr/>
        </p:nvPicPr>
        <p:blipFill>
          <a:blip r:embed="rId2" cstate="print"/>
          <a:srcRect/>
          <a:stretch>
            <a:fillRect/>
          </a:stretch>
        </p:blipFill>
        <p:spPr bwMode="auto">
          <a:xfrm>
            <a:off x="251520" y="1772816"/>
            <a:ext cx="4406102" cy="3528392"/>
          </a:xfrm>
          <a:prstGeom prst="rect">
            <a:avLst/>
          </a:prstGeom>
          <a:noFill/>
          <a:ln w="9525">
            <a:noFill/>
            <a:miter lim="800000"/>
            <a:headEnd/>
            <a:tailEnd/>
          </a:ln>
        </p:spPr>
      </p:pic>
      <p:sp>
        <p:nvSpPr>
          <p:cNvPr id="5" name="CasellaDiTesto 4"/>
          <p:cNvSpPr txBox="1"/>
          <p:nvPr/>
        </p:nvSpPr>
        <p:spPr>
          <a:xfrm>
            <a:off x="4644008" y="1628800"/>
            <a:ext cx="4248472" cy="4154984"/>
          </a:xfrm>
          <a:prstGeom prst="rect">
            <a:avLst/>
          </a:prstGeom>
          <a:noFill/>
        </p:spPr>
        <p:txBody>
          <a:bodyPr wrap="square" rtlCol="0">
            <a:spAutoFit/>
          </a:bodyPr>
          <a:lstStyle/>
          <a:p>
            <a:pPr algn="just"/>
            <a:r>
              <a:rPr lang="it-IT" sz="2400" b="1" dirty="0" smtClean="0"/>
              <a:t>“Ma poiché, tuttavia, la verità e la natura delle cose lo impongono , presta attenzione, </a:t>
            </a:r>
            <a:r>
              <a:rPr lang="it-IT" sz="2400" b="1" dirty="0" err="1" smtClean="0"/>
              <a:t>finchè</a:t>
            </a:r>
            <a:r>
              <a:rPr lang="it-IT" sz="2400" b="1" dirty="0" smtClean="0"/>
              <a:t> dimostriamo , in pochi versi, che esistono cose costituite da corpo solido ed eterno, che noi mostriamo essere i semi delle cose e i primi principi da cui fu creato tutto l’Universo quale ora è costituito“   ( Lucrezio)</a:t>
            </a:r>
            <a:endParaRPr lang="it-IT" sz="2400" b="1" dirty="0"/>
          </a:p>
        </p:txBody>
      </p:sp>
      <p:sp>
        <p:nvSpPr>
          <p:cNvPr id="6" name="Ritorno 5">
            <a:hlinkClick r:id="rId3" action="ppaction://hlinksldjump" highlightClick="1"/>
          </p:cNvPr>
          <p:cNvSpPr/>
          <p:nvPr/>
        </p:nvSpPr>
        <p:spPr>
          <a:xfrm>
            <a:off x="2987824" y="5877272"/>
            <a:ext cx="1368152" cy="50405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Radiazione di corpo nero</a:t>
            </a:r>
            <a:endParaRPr lang="it-IT" dirty="0"/>
          </a:p>
        </p:txBody>
      </p:sp>
      <p:pic>
        <p:nvPicPr>
          <p:cNvPr id="69634" name="Picture 2"/>
          <p:cNvPicPr>
            <a:picLocks noChangeAspect="1" noChangeArrowheads="1"/>
          </p:cNvPicPr>
          <p:nvPr/>
        </p:nvPicPr>
        <p:blipFill>
          <a:blip r:embed="rId2" cstate="print"/>
          <a:srcRect/>
          <a:stretch>
            <a:fillRect/>
          </a:stretch>
        </p:blipFill>
        <p:spPr bwMode="auto">
          <a:xfrm>
            <a:off x="1331640" y="1700808"/>
            <a:ext cx="6132513" cy="4329113"/>
          </a:xfrm>
          <a:prstGeom prst="rect">
            <a:avLst/>
          </a:prstGeom>
          <a:noFill/>
          <a:ln w="9525">
            <a:noFill/>
            <a:miter lim="800000"/>
            <a:headEnd/>
            <a:tailEnd/>
          </a:ln>
          <a:effectLst/>
        </p:spPr>
      </p:pic>
      <p:sp>
        <p:nvSpPr>
          <p:cNvPr id="4" name="Ritorno 3">
            <a:hlinkClick r:id="rId3" action="ppaction://hlinksldjump" highlightClick="1"/>
          </p:cNvPr>
          <p:cNvSpPr/>
          <p:nvPr/>
        </p:nvSpPr>
        <p:spPr>
          <a:xfrm>
            <a:off x="7884368" y="5085184"/>
            <a:ext cx="864096" cy="64807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899592" y="0"/>
            <a:ext cx="6840760" cy="1007839"/>
          </a:xfrm>
        </p:spPr>
        <p:txBody>
          <a:bodyPr/>
          <a:lstStyle/>
          <a:p>
            <a:r>
              <a:rPr lang="it-IT" sz="3600" dirty="0" smtClean="0">
                <a:solidFill>
                  <a:srgbClr val="FF0000"/>
                </a:solidFill>
              </a:rPr>
              <a:t>1989 </a:t>
            </a:r>
            <a:r>
              <a:rPr lang="it-IT" sz="1800" dirty="0" smtClean="0">
                <a:solidFill>
                  <a:srgbClr val="FF0000"/>
                </a:solidFill>
              </a:rPr>
              <a:t>(lancio) </a:t>
            </a:r>
            <a:r>
              <a:rPr lang="it-IT" sz="3600" dirty="0" smtClean="0">
                <a:solidFill>
                  <a:srgbClr val="FF0000"/>
                </a:solidFill>
              </a:rPr>
              <a:t>- 1992 </a:t>
            </a:r>
            <a:r>
              <a:rPr lang="it-IT" sz="1800" dirty="0" smtClean="0">
                <a:solidFill>
                  <a:srgbClr val="FF0000"/>
                </a:solidFill>
              </a:rPr>
              <a:t>(mappe)</a:t>
            </a:r>
            <a:r>
              <a:rPr lang="it-IT" sz="3600" dirty="0" smtClean="0">
                <a:solidFill>
                  <a:srgbClr val="FF0000"/>
                </a:solidFill>
              </a:rPr>
              <a:t>  COBE – FIRAS</a:t>
            </a:r>
            <a:r>
              <a:rPr lang="it-IT" sz="3600" dirty="0" smtClean="0"/>
              <a:t/>
            </a:r>
            <a:br>
              <a:rPr lang="it-IT" sz="3600" dirty="0" smtClean="0"/>
            </a:br>
            <a:r>
              <a:rPr lang="it-IT" sz="2800" dirty="0" err="1" smtClean="0">
                <a:solidFill>
                  <a:schemeClr val="bg1"/>
                </a:solidFill>
              </a:rPr>
              <a:t>T=</a:t>
            </a:r>
            <a:r>
              <a:rPr lang="it-IT" sz="2800" dirty="0" smtClean="0">
                <a:solidFill>
                  <a:schemeClr val="bg1"/>
                </a:solidFill>
              </a:rPr>
              <a:t> (2,725 </a:t>
            </a:r>
            <a:r>
              <a:rPr lang="it-IT" sz="2800" dirty="0" smtClean="0">
                <a:solidFill>
                  <a:schemeClr val="bg1"/>
                </a:solidFill>
                <a:sym typeface="Symbol"/>
              </a:rPr>
              <a:t>0,02) K</a:t>
            </a:r>
            <a:endParaRPr lang="it-IT" sz="2800" dirty="0" smtClean="0">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323528" y="1484784"/>
            <a:ext cx="1872208" cy="2827950"/>
          </a:xfrm>
          <a:prstGeom prst="rect">
            <a:avLst/>
          </a:prstGeom>
          <a:noFill/>
          <a:ln w="9525">
            <a:noFill/>
            <a:miter lim="800000"/>
            <a:headEnd/>
            <a:tailEnd/>
          </a:ln>
        </p:spPr>
      </p:pic>
      <p:sp>
        <p:nvSpPr>
          <p:cNvPr id="11" name="CasellaDiTesto 10"/>
          <p:cNvSpPr txBox="1"/>
          <p:nvPr/>
        </p:nvSpPr>
        <p:spPr>
          <a:xfrm>
            <a:off x="323528" y="4365104"/>
            <a:ext cx="1800200" cy="646331"/>
          </a:xfrm>
          <a:prstGeom prst="rect">
            <a:avLst/>
          </a:prstGeom>
          <a:noFill/>
        </p:spPr>
        <p:txBody>
          <a:bodyPr wrap="square" rtlCol="0">
            <a:spAutoFit/>
          </a:bodyPr>
          <a:lstStyle/>
          <a:p>
            <a:r>
              <a:rPr lang="it-IT" b="1" dirty="0" smtClean="0"/>
              <a:t>John </a:t>
            </a:r>
            <a:r>
              <a:rPr lang="it-IT" b="1" dirty="0" err="1" smtClean="0"/>
              <a:t>Mather</a:t>
            </a:r>
            <a:endParaRPr lang="it-IT" b="1" dirty="0" smtClean="0"/>
          </a:p>
          <a:p>
            <a:r>
              <a:rPr lang="it-IT" b="1" dirty="0" smtClean="0"/>
              <a:t>2006 Nobel </a:t>
            </a:r>
            <a:endParaRPr lang="it-IT" b="1" dirty="0"/>
          </a:p>
        </p:txBody>
      </p:sp>
      <p:pic>
        <p:nvPicPr>
          <p:cNvPr id="4099" name="Picture 3"/>
          <p:cNvPicPr>
            <a:picLocks noChangeAspect="1" noChangeArrowheads="1"/>
          </p:cNvPicPr>
          <p:nvPr/>
        </p:nvPicPr>
        <p:blipFill>
          <a:blip r:embed="rId4" cstate="print"/>
          <a:srcRect/>
          <a:stretch>
            <a:fillRect/>
          </a:stretch>
        </p:blipFill>
        <p:spPr bwMode="auto">
          <a:xfrm>
            <a:off x="2339752" y="1412776"/>
            <a:ext cx="2547222" cy="2880320"/>
          </a:xfrm>
          <a:prstGeom prst="rect">
            <a:avLst/>
          </a:prstGeom>
          <a:noFill/>
          <a:ln w="9525">
            <a:noFill/>
            <a:miter lim="800000"/>
            <a:headEnd/>
            <a:tailEnd/>
          </a:ln>
        </p:spPr>
      </p:pic>
      <p:sp>
        <p:nvSpPr>
          <p:cNvPr id="13" name="CasellaDiTesto 12"/>
          <p:cNvSpPr txBox="1"/>
          <p:nvPr/>
        </p:nvSpPr>
        <p:spPr>
          <a:xfrm>
            <a:off x="2267744" y="4437112"/>
            <a:ext cx="2880320" cy="369332"/>
          </a:xfrm>
          <a:prstGeom prst="rect">
            <a:avLst/>
          </a:prstGeom>
          <a:noFill/>
        </p:spPr>
        <p:txBody>
          <a:bodyPr wrap="square" rtlCol="0">
            <a:spAutoFit/>
          </a:bodyPr>
          <a:lstStyle/>
          <a:p>
            <a:r>
              <a:rPr lang="it-IT" b="1" dirty="0" err="1" smtClean="0">
                <a:solidFill>
                  <a:srgbClr val="FF0000"/>
                </a:solidFill>
              </a:rPr>
              <a:t>CO</a:t>
            </a:r>
            <a:r>
              <a:rPr lang="it-IT" dirty="0" err="1" smtClean="0"/>
              <a:t>smic</a:t>
            </a:r>
            <a:r>
              <a:rPr lang="it-IT" dirty="0" smtClean="0"/>
              <a:t> </a:t>
            </a:r>
            <a:r>
              <a:rPr lang="it-IT" b="1" dirty="0" smtClean="0">
                <a:solidFill>
                  <a:srgbClr val="FF0000"/>
                </a:solidFill>
              </a:rPr>
              <a:t>B</a:t>
            </a:r>
            <a:r>
              <a:rPr lang="it-IT" dirty="0" smtClean="0"/>
              <a:t>ackground </a:t>
            </a:r>
            <a:r>
              <a:rPr lang="it-IT" b="1" dirty="0" smtClean="0">
                <a:solidFill>
                  <a:srgbClr val="FF0000"/>
                </a:solidFill>
              </a:rPr>
              <a:t>E</a:t>
            </a:r>
            <a:r>
              <a:rPr lang="it-IT" dirty="0" smtClean="0"/>
              <a:t>xplorer</a:t>
            </a:r>
            <a:endParaRPr lang="it-IT" dirty="0"/>
          </a:p>
        </p:txBody>
      </p:sp>
      <p:pic>
        <p:nvPicPr>
          <p:cNvPr id="14" name="Picture 2"/>
          <p:cNvPicPr>
            <a:picLocks noChangeAspect="1" noChangeArrowheads="1"/>
          </p:cNvPicPr>
          <p:nvPr/>
        </p:nvPicPr>
        <p:blipFill>
          <a:blip r:embed="rId5" cstate="print"/>
          <a:srcRect/>
          <a:stretch>
            <a:fillRect/>
          </a:stretch>
        </p:blipFill>
        <p:spPr bwMode="auto">
          <a:xfrm>
            <a:off x="5017384" y="1412776"/>
            <a:ext cx="3952422" cy="2808312"/>
          </a:xfrm>
          <a:prstGeom prst="rect">
            <a:avLst/>
          </a:prstGeom>
          <a:noFill/>
          <a:ln w="9525">
            <a:noFill/>
            <a:miter lim="800000"/>
            <a:headEnd/>
            <a:tailEnd/>
          </a:ln>
        </p:spPr>
      </p:pic>
      <p:sp>
        <p:nvSpPr>
          <p:cNvPr id="15" name="CasellaDiTesto 14"/>
          <p:cNvSpPr txBox="1"/>
          <p:nvPr/>
        </p:nvSpPr>
        <p:spPr>
          <a:xfrm>
            <a:off x="5220072" y="4293096"/>
            <a:ext cx="3635896" cy="369332"/>
          </a:xfrm>
          <a:prstGeom prst="rect">
            <a:avLst/>
          </a:prstGeom>
          <a:noFill/>
        </p:spPr>
        <p:txBody>
          <a:bodyPr wrap="square" rtlCol="0">
            <a:spAutoFit/>
          </a:bodyPr>
          <a:lstStyle/>
          <a:p>
            <a:r>
              <a:rPr lang="it-IT" b="1" dirty="0" smtClean="0">
                <a:solidFill>
                  <a:srgbClr val="FF0000"/>
                </a:solidFill>
              </a:rPr>
              <a:t>F</a:t>
            </a:r>
            <a:r>
              <a:rPr lang="it-IT" dirty="0" smtClean="0"/>
              <a:t>ar </a:t>
            </a:r>
            <a:r>
              <a:rPr lang="it-IT" b="1" dirty="0" err="1" smtClean="0">
                <a:solidFill>
                  <a:srgbClr val="FF0000"/>
                </a:solidFill>
              </a:rPr>
              <a:t>I</a:t>
            </a:r>
            <a:r>
              <a:rPr lang="it-IT" dirty="0" err="1" smtClean="0"/>
              <a:t>nfra</a:t>
            </a:r>
            <a:r>
              <a:rPr lang="it-IT" b="1" dirty="0" err="1" smtClean="0">
                <a:solidFill>
                  <a:srgbClr val="FF0000"/>
                </a:solidFill>
              </a:rPr>
              <a:t>R</a:t>
            </a:r>
            <a:r>
              <a:rPr lang="it-IT" dirty="0" err="1" smtClean="0"/>
              <a:t>ed</a:t>
            </a:r>
            <a:r>
              <a:rPr lang="it-IT" dirty="0" smtClean="0"/>
              <a:t> </a:t>
            </a:r>
            <a:r>
              <a:rPr lang="it-IT" b="1" dirty="0" err="1" smtClean="0">
                <a:solidFill>
                  <a:srgbClr val="FF0000"/>
                </a:solidFill>
              </a:rPr>
              <a:t>A</a:t>
            </a:r>
            <a:r>
              <a:rPr lang="it-IT" dirty="0" err="1" smtClean="0"/>
              <a:t>bsolute</a:t>
            </a:r>
            <a:r>
              <a:rPr lang="it-IT" dirty="0" smtClean="0"/>
              <a:t> </a:t>
            </a:r>
            <a:r>
              <a:rPr lang="it-IT" b="1" dirty="0" err="1" smtClean="0">
                <a:solidFill>
                  <a:srgbClr val="FF0000"/>
                </a:solidFill>
              </a:rPr>
              <a:t>S</a:t>
            </a:r>
            <a:r>
              <a:rPr lang="it-IT" dirty="0" err="1" smtClean="0"/>
              <a:t>pectrometer</a:t>
            </a:r>
            <a:endParaRPr lang="it-IT" dirty="0"/>
          </a:p>
        </p:txBody>
      </p:sp>
      <p:sp>
        <p:nvSpPr>
          <p:cNvPr id="16" name="Rettangolo 15"/>
          <p:cNvSpPr/>
          <p:nvPr/>
        </p:nvSpPr>
        <p:spPr>
          <a:xfrm>
            <a:off x="5436096" y="4653136"/>
            <a:ext cx="3319178" cy="369332"/>
          </a:xfrm>
          <a:prstGeom prst="rect">
            <a:avLst/>
          </a:prstGeom>
        </p:spPr>
        <p:txBody>
          <a:bodyPr wrap="none">
            <a:spAutoFit/>
          </a:bodyPr>
          <a:lstStyle/>
          <a:p>
            <a:r>
              <a:rPr lang="it-IT" b="1" dirty="0" smtClean="0"/>
              <a:t>Copre tutte le </a:t>
            </a:r>
            <a:r>
              <a:rPr lang="it-IT" b="1" dirty="0" smtClean="0">
                <a:sym typeface="Symbol"/>
              </a:rPr>
              <a:t> tra </a:t>
            </a:r>
            <a:r>
              <a:rPr lang="it-IT" b="1" dirty="0" smtClean="0"/>
              <a:t>0.1 </a:t>
            </a:r>
            <a:r>
              <a:rPr lang="it-IT" b="1" dirty="0" err="1" smtClean="0"/>
              <a:t>to</a:t>
            </a:r>
            <a:r>
              <a:rPr lang="it-IT" b="1" dirty="0" smtClean="0"/>
              <a:t> 10 mm</a:t>
            </a:r>
            <a:endParaRPr lang="it-IT" b="1" dirty="0"/>
          </a:p>
        </p:txBody>
      </p:sp>
      <p:sp>
        <p:nvSpPr>
          <p:cNvPr id="17" name="CasellaDiTesto 16"/>
          <p:cNvSpPr txBox="1"/>
          <p:nvPr/>
        </p:nvSpPr>
        <p:spPr>
          <a:xfrm>
            <a:off x="971600" y="5085184"/>
            <a:ext cx="7920880" cy="707886"/>
          </a:xfrm>
          <a:prstGeom prst="rect">
            <a:avLst/>
          </a:prstGeom>
          <a:noFill/>
        </p:spPr>
        <p:txBody>
          <a:bodyPr wrap="square" rtlCol="0">
            <a:spAutoFit/>
          </a:bodyPr>
          <a:lstStyle/>
          <a:p>
            <a:r>
              <a:rPr lang="it-IT" sz="2000" b="1" dirty="0" smtClean="0"/>
              <a:t>Bolometro, Spettrometro , sistema ottico per raccolta delle microonde</a:t>
            </a:r>
          </a:p>
          <a:p>
            <a:r>
              <a:rPr lang="it-IT" sz="2000" b="1" dirty="0" smtClean="0"/>
              <a:t>Raffreddati a temperature di 1,5 K</a:t>
            </a:r>
            <a:endParaRPr lang="it-IT" sz="2000" b="1" dirty="0"/>
          </a:p>
        </p:txBody>
      </p:sp>
      <p:sp>
        <p:nvSpPr>
          <p:cNvPr id="12" name="CasellaDiTesto 11"/>
          <p:cNvSpPr txBox="1"/>
          <p:nvPr/>
        </p:nvSpPr>
        <p:spPr>
          <a:xfrm>
            <a:off x="1835696" y="5805264"/>
            <a:ext cx="5688632" cy="523220"/>
          </a:xfrm>
          <a:prstGeom prst="rect">
            <a:avLst/>
          </a:prstGeom>
          <a:solidFill>
            <a:srgbClr val="FFC000"/>
          </a:solidFill>
        </p:spPr>
        <p:txBody>
          <a:bodyPr wrap="square" rtlCol="0">
            <a:spAutoFit/>
          </a:bodyPr>
          <a:lstStyle/>
          <a:p>
            <a:r>
              <a:rPr lang="it-IT" sz="2800" b="1" dirty="0" smtClean="0"/>
              <a:t>Isotropa entro 10 parti su 1 milione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268760"/>
            <a:ext cx="7772400" cy="1470025"/>
          </a:xfrm>
        </p:spPr>
        <p:txBody>
          <a:bodyPr/>
          <a:lstStyle/>
          <a:p>
            <a:r>
              <a:rPr lang="it-IT" dirty="0" smtClean="0">
                <a:solidFill>
                  <a:srgbClr val="FF0000"/>
                </a:solidFill>
              </a:rPr>
              <a:t>L’UNIVERSO INFLAZIONARIO</a:t>
            </a:r>
            <a:br>
              <a:rPr lang="it-IT" dirty="0" smtClean="0">
                <a:solidFill>
                  <a:srgbClr val="FF0000"/>
                </a:solidFill>
              </a:rPr>
            </a:br>
            <a:r>
              <a:rPr lang="it-IT" dirty="0" smtClean="0">
                <a:solidFill>
                  <a:srgbClr val="FF0000"/>
                </a:solidFill>
              </a:rPr>
              <a:t>Alan </a:t>
            </a:r>
            <a:r>
              <a:rPr lang="it-IT" dirty="0" err="1" smtClean="0">
                <a:solidFill>
                  <a:srgbClr val="FF0000"/>
                </a:solidFill>
              </a:rPr>
              <a:t>Guth</a:t>
            </a:r>
            <a:r>
              <a:rPr lang="it-IT" dirty="0" smtClean="0">
                <a:solidFill>
                  <a:srgbClr val="FF0000"/>
                </a:solidFill>
              </a:rPr>
              <a:t> – anni ‘80</a:t>
            </a:r>
            <a:endParaRPr lang="it-IT" dirty="0">
              <a:solidFill>
                <a:srgbClr val="FF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2123728" y="2924944"/>
            <a:ext cx="4896544" cy="330516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2699792" y="2924944"/>
            <a:ext cx="3816424" cy="360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3347864" y="3501008"/>
            <a:ext cx="2448272" cy="2304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1331914" y="188913"/>
            <a:ext cx="6192837" cy="935831"/>
          </a:xfrm>
        </p:spPr>
        <p:txBody>
          <a:bodyPr/>
          <a:lstStyle/>
          <a:p>
            <a:r>
              <a:rPr lang="it-IT" sz="3200" dirty="0" smtClean="0"/>
              <a:t>L’orizzonte cosmologico </a:t>
            </a:r>
            <a:br>
              <a:rPr lang="it-IT" sz="3200" dirty="0" smtClean="0"/>
            </a:br>
            <a:r>
              <a:rPr lang="it-IT" sz="2400" dirty="0" smtClean="0"/>
              <a:t>( Universo osservabile)</a:t>
            </a:r>
            <a:endParaRPr lang="it-IT" sz="2400" dirty="0"/>
          </a:p>
        </p:txBody>
      </p:sp>
      <p:pic>
        <p:nvPicPr>
          <p:cNvPr id="3074" name="Picture 2"/>
          <p:cNvPicPr>
            <a:picLocks noChangeAspect="1" noChangeArrowheads="1"/>
          </p:cNvPicPr>
          <p:nvPr/>
        </p:nvPicPr>
        <p:blipFill>
          <a:blip r:embed="rId2" cstate="print"/>
          <a:srcRect/>
          <a:stretch>
            <a:fillRect/>
          </a:stretch>
        </p:blipFill>
        <p:spPr bwMode="auto">
          <a:xfrm>
            <a:off x="2267744" y="1268760"/>
            <a:ext cx="4464496" cy="1454085"/>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3995936" y="4221088"/>
            <a:ext cx="1153910" cy="936104"/>
          </a:xfrm>
          <a:prstGeom prst="rect">
            <a:avLst/>
          </a:prstGeom>
          <a:noFill/>
          <a:ln w="9525">
            <a:noFill/>
            <a:miter lim="800000"/>
            <a:headEnd/>
            <a:tailEnd/>
          </a:ln>
        </p:spPr>
      </p:pic>
      <p:sp>
        <p:nvSpPr>
          <p:cNvPr id="7" name="CasellaDiTesto 6"/>
          <p:cNvSpPr txBox="1"/>
          <p:nvPr/>
        </p:nvSpPr>
        <p:spPr>
          <a:xfrm>
            <a:off x="323528" y="3356992"/>
            <a:ext cx="1944216" cy="2308324"/>
          </a:xfrm>
          <a:prstGeom prst="rect">
            <a:avLst/>
          </a:prstGeom>
          <a:solidFill>
            <a:srgbClr val="FF0000"/>
          </a:solidFill>
        </p:spPr>
        <p:txBody>
          <a:bodyPr wrap="square" rtlCol="0">
            <a:spAutoFit/>
          </a:bodyPr>
          <a:lstStyle/>
          <a:p>
            <a:pPr>
              <a:buFont typeface="Arial" pitchFamily="34" charset="0"/>
              <a:buChar char="•"/>
            </a:pPr>
            <a:r>
              <a:rPr lang="it-IT" dirty="0" smtClean="0"/>
              <a:t> </a:t>
            </a:r>
            <a:r>
              <a:rPr lang="it-IT" sz="2400" b="1" dirty="0" smtClean="0"/>
              <a:t>Guardare lontano nello spazio è guardare lontano nel tempo</a:t>
            </a:r>
            <a:endParaRPr lang="it-IT" sz="2400" b="1" dirty="0"/>
          </a:p>
        </p:txBody>
      </p:sp>
      <p:sp>
        <p:nvSpPr>
          <p:cNvPr id="8" name="CasellaDiTesto 7"/>
          <p:cNvSpPr txBox="1"/>
          <p:nvPr/>
        </p:nvSpPr>
        <p:spPr>
          <a:xfrm>
            <a:off x="6948264" y="3717032"/>
            <a:ext cx="1692696" cy="1569660"/>
          </a:xfrm>
          <a:prstGeom prst="rect">
            <a:avLst/>
          </a:prstGeom>
          <a:solidFill>
            <a:srgbClr val="FF0000"/>
          </a:solidFill>
        </p:spPr>
        <p:txBody>
          <a:bodyPr wrap="square" rtlCol="0">
            <a:spAutoFit/>
          </a:bodyPr>
          <a:lstStyle/>
          <a:p>
            <a:pPr>
              <a:buFont typeface="Arial" pitchFamily="34" charset="0"/>
              <a:buChar char="•"/>
            </a:pPr>
            <a:r>
              <a:rPr lang="it-IT" b="1" dirty="0" smtClean="0"/>
              <a:t> </a:t>
            </a:r>
            <a:r>
              <a:rPr lang="it-IT" sz="2400" b="1" dirty="0" smtClean="0"/>
              <a:t>Il nostro orizzonte si allarga nel tempo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 calcmode="lin" valueType="num">
                                      <p:cBhvr>
                                        <p:cTn id="31" dur="500" fill="hold"/>
                                        <p:tgtEl>
                                          <p:spTgt spid="8"/>
                                        </p:tgtEl>
                                        <p:attrNameLst>
                                          <p:attrName>style.rotation</p:attrName>
                                        </p:attrNameLst>
                                      </p:cBhvr>
                                      <p:tavLst>
                                        <p:tav tm="0">
                                          <p:val>
                                            <p:fltVal val="360"/>
                                          </p:val>
                                        </p:tav>
                                        <p:tav tm="100000">
                                          <p:val>
                                            <p:fltVal val="0"/>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408712" cy="935831"/>
          </a:xfrm>
        </p:spPr>
        <p:txBody>
          <a:bodyPr/>
          <a:lstStyle/>
          <a:p>
            <a:r>
              <a:rPr lang="it-IT" sz="3600" dirty="0" smtClean="0"/>
              <a:t>1. Il paradosso degli orizzonti</a:t>
            </a:r>
            <a:endParaRPr lang="it-IT" sz="3600" dirty="0"/>
          </a:p>
        </p:txBody>
      </p:sp>
      <p:pic>
        <p:nvPicPr>
          <p:cNvPr id="1026" name="Picture 2"/>
          <p:cNvPicPr>
            <a:picLocks noChangeAspect="1" noChangeArrowheads="1"/>
          </p:cNvPicPr>
          <p:nvPr/>
        </p:nvPicPr>
        <p:blipFill>
          <a:blip r:embed="rId2" cstate="print"/>
          <a:srcRect/>
          <a:stretch>
            <a:fillRect/>
          </a:stretch>
        </p:blipFill>
        <p:spPr bwMode="auto">
          <a:xfrm>
            <a:off x="755576" y="1484784"/>
            <a:ext cx="2808312" cy="422014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2564904"/>
            <a:ext cx="3848055" cy="312171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868144" y="1268760"/>
            <a:ext cx="1196752" cy="1196752"/>
          </a:xfrm>
          <a:prstGeom prst="rect">
            <a:avLst/>
          </a:prstGeom>
          <a:noFill/>
          <a:ln w="9525">
            <a:noFill/>
            <a:miter lim="800000"/>
            <a:headEnd/>
            <a:tailEnd/>
          </a:ln>
        </p:spPr>
      </p:pic>
      <p:sp>
        <p:nvSpPr>
          <p:cNvPr id="6" name="Freccia a destra 5"/>
          <p:cNvSpPr/>
          <p:nvPr/>
        </p:nvSpPr>
        <p:spPr>
          <a:xfrm rot="18794782">
            <a:off x="5880120" y="5573506"/>
            <a:ext cx="1423201" cy="648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rot="8746630">
            <a:off x="7196313" y="2204654"/>
            <a:ext cx="1735176" cy="648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3635896" y="3068960"/>
            <a:ext cx="1584176" cy="648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7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ppt_w*0.7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animEffect transition="in" filter="fade">
                                      <p:cBhvr>
                                        <p:cTn id="19" dur="500"/>
                                        <p:tgtEl>
                                          <p:spTgt spid="6"/>
                                        </p:tgtEl>
                                      </p:cBhvr>
                                    </p:animEffect>
                                  </p:childTnLst>
                                </p:cTn>
                              </p:par>
                              <p:par>
                                <p:cTn id="20" presetID="55"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p:cTn id="22" dur="500" fill="hold"/>
                                        <p:tgtEl>
                                          <p:spTgt spid="1028"/>
                                        </p:tgtEl>
                                        <p:attrNameLst>
                                          <p:attrName>ppt_w</p:attrName>
                                        </p:attrNameLst>
                                      </p:cBhvr>
                                      <p:tavLst>
                                        <p:tav tm="0">
                                          <p:val>
                                            <p:strVal val="#ppt_w*0.70"/>
                                          </p:val>
                                        </p:tav>
                                        <p:tav tm="100000">
                                          <p:val>
                                            <p:strVal val="#ppt_w"/>
                                          </p:val>
                                        </p:tav>
                                      </p:tavLst>
                                    </p:anim>
                                    <p:anim calcmode="lin" valueType="num">
                                      <p:cBhvr>
                                        <p:cTn id="23" dur="500" fill="hold"/>
                                        <p:tgtEl>
                                          <p:spTgt spid="1028"/>
                                        </p:tgtEl>
                                        <p:attrNameLst>
                                          <p:attrName>ppt_h</p:attrName>
                                        </p:attrNameLst>
                                      </p:cBhvr>
                                      <p:tavLst>
                                        <p:tav tm="0">
                                          <p:val>
                                            <p:strVal val="#ppt_h"/>
                                          </p:val>
                                        </p:tav>
                                        <p:tav tm="100000">
                                          <p:val>
                                            <p:strVal val="#ppt_h"/>
                                          </p:val>
                                        </p:tav>
                                      </p:tavLst>
                                    </p:anim>
                                    <p:animEffect transition="in" filter="fade">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Paradosso degli orizzonti (‘70)</a:t>
            </a:r>
            <a:br>
              <a:rPr lang="it-IT" sz="3200" dirty="0" smtClean="0"/>
            </a:br>
            <a:r>
              <a:rPr lang="it-IT" sz="3200" dirty="0" smtClean="0"/>
              <a:t>e teoria dell’Inflazione</a:t>
            </a:r>
            <a:endParaRPr lang="it-IT" sz="3200" dirty="0"/>
          </a:p>
        </p:txBody>
      </p:sp>
      <p:pic>
        <p:nvPicPr>
          <p:cNvPr id="10242" name="Picture 2"/>
          <p:cNvPicPr>
            <a:picLocks noChangeAspect="1" noChangeArrowheads="1"/>
          </p:cNvPicPr>
          <p:nvPr/>
        </p:nvPicPr>
        <p:blipFill>
          <a:blip r:embed="rId3" cstate="print"/>
          <a:srcRect/>
          <a:stretch>
            <a:fillRect/>
          </a:stretch>
        </p:blipFill>
        <p:spPr bwMode="auto">
          <a:xfrm>
            <a:off x="251520" y="1988840"/>
            <a:ext cx="3744416" cy="3394937"/>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7236296" y="1844824"/>
            <a:ext cx="1307751" cy="74352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4283968" y="4797152"/>
            <a:ext cx="1557336" cy="872108"/>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5652120" y="2924944"/>
            <a:ext cx="1864009" cy="1512168"/>
          </a:xfrm>
          <a:prstGeom prst="rect">
            <a:avLst/>
          </a:prstGeom>
          <a:noFill/>
          <a:ln w="9525">
            <a:noFill/>
            <a:miter lim="800000"/>
            <a:headEnd/>
            <a:tailEnd/>
          </a:ln>
        </p:spPr>
      </p:pic>
      <p:cxnSp>
        <p:nvCxnSpPr>
          <p:cNvPr id="10" name="Connettore 2 9"/>
          <p:cNvCxnSpPr/>
          <p:nvPr/>
        </p:nvCxnSpPr>
        <p:spPr>
          <a:xfrm flipV="1">
            <a:off x="7092280" y="2420888"/>
            <a:ext cx="720080" cy="936104"/>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7668344" y="2780928"/>
            <a:ext cx="1224136" cy="923330"/>
          </a:xfrm>
          <a:prstGeom prst="rect">
            <a:avLst/>
          </a:prstGeom>
          <a:noFill/>
        </p:spPr>
        <p:txBody>
          <a:bodyPr wrap="square" rtlCol="0">
            <a:spAutoFit/>
          </a:bodyPr>
          <a:lstStyle/>
          <a:p>
            <a:r>
              <a:rPr lang="it-IT" b="1" dirty="0" smtClean="0">
                <a:solidFill>
                  <a:srgbClr val="FF0000"/>
                </a:solidFill>
              </a:rPr>
              <a:t>10 miliardi di anni luce</a:t>
            </a:r>
            <a:endParaRPr lang="it-IT" b="1" dirty="0">
              <a:solidFill>
                <a:srgbClr val="FF0000"/>
              </a:solidFill>
            </a:endParaRPr>
          </a:p>
        </p:txBody>
      </p:sp>
      <p:sp>
        <p:nvSpPr>
          <p:cNvPr id="14" name="CasellaDiTesto 13"/>
          <p:cNvSpPr txBox="1"/>
          <p:nvPr/>
        </p:nvSpPr>
        <p:spPr>
          <a:xfrm>
            <a:off x="5868144" y="4509120"/>
            <a:ext cx="1224136" cy="923330"/>
          </a:xfrm>
          <a:prstGeom prst="rect">
            <a:avLst/>
          </a:prstGeom>
          <a:noFill/>
        </p:spPr>
        <p:txBody>
          <a:bodyPr wrap="square" rtlCol="0">
            <a:spAutoFit/>
          </a:bodyPr>
          <a:lstStyle/>
          <a:p>
            <a:r>
              <a:rPr lang="it-IT" b="1" dirty="0" smtClean="0">
                <a:solidFill>
                  <a:srgbClr val="FF0000"/>
                </a:solidFill>
              </a:rPr>
              <a:t>10 miliardi di anni luce</a:t>
            </a:r>
            <a:endParaRPr lang="it-IT" b="1" dirty="0">
              <a:solidFill>
                <a:srgbClr val="FF0000"/>
              </a:solidFill>
            </a:endParaRPr>
          </a:p>
        </p:txBody>
      </p:sp>
      <p:cxnSp>
        <p:nvCxnSpPr>
          <p:cNvPr id="15" name="Connettore 2 14"/>
          <p:cNvCxnSpPr/>
          <p:nvPr/>
        </p:nvCxnSpPr>
        <p:spPr>
          <a:xfrm flipV="1">
            <a:off x="5436096" y="4149080"/>
            <a:ext cx="720080" cy="936104"/>
          </a:xfrm>
          <a:prstGeom prst="straightConnector1">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7" cstate="print"/>
          <a:srcRect/>
          <a:stretch>
            <a:fillRect/>
          </a:stretch>
        </p:blipFill>
        <p:spPr bwMode="auto">
          <a:xfrm>
            <a:off x="4139952" y="1844824"/>
            <a:ext cx="4764360" cy="3600400"/>
          </a:xfrm>
          <a:prstGeom prst="rect">
            <a:avLst/>
          </a:prstGeom>
          <a:noFill/>
          <a:ln w="9525">
            <a:noFill/>
            <a:miter lim="800000"/>
            <a:headEnd/>
            <a:tailEnd/>
          </a:ln>
        </p:spPr>
      </p:pic>
      <p:pic>
        <p:nvPicPr>
          <p:cNvPr id="16385" name="Picture 1"/>
          <p:cNvPicPr>
            <a:picLocks noChangeAspect="1" noChangeArrowheads="1"/>
          </p:cNvPicPr>
          <p:nvPr/>
        </p:nvPicPr>
        <p:blipFill>
          <a:blip r:embed="rId8" cstate="print"/>
          <a:srcRect/>
          <a:stretch>
            <a:fillRect/>
          </a:stretch>
        </p:blipFill>
        <p:spPr bwMode="auto">
          <a:xfrm>
            <a:off x="179512" y="1473374"/>
            <a:ext cx="4176464" cy="4176464"/>
          </a:xfrm>
          <a:prstGeom prst="rect">
            <a:avLst/>
          </a:prstGeom>
          <a:noFill/>
          <a:ln w="9525">
            <a:noFill/>
            <a:miter lim="800000"/>
            <a:headEnd/>
            <a:tailEnd/>
          </a:ln>
        </p:spPr>
      </p:pic>
      <p:pic>
        <p:nvPicPr>
          <p:cNvPr id="16386" name="Picture 2"/>
          <p:cNvPicPr>
            <a:picLocks noChangeAspect="1" noChangeArrowheads="1"/>
          </p:cNvPicPr>
          <p:nvPr/>
        </p:nvPicPr>
        <p:blipFill>
          <a:blip r:embed="rId9" cstate="print"/>
          <a:srcRect/>
          <a:stretch>
            <a:fillRect/>
          </a:stretch>
        </p:blipFill>
        <p:spPr bwMode="auto">
          <a:xfrm>
            <a:off x="3560633" y="1844824"/>
            <a:ext cx="5583367" cy="3479774"/>
          </a:xfrm>
          <a:prstGeom prst="rect">
            <a:avLst/>
          </a:prstGeom>
          <a:noFill/>
          <a:ln w="9525">
            <a:noFill/>
            <a:miter lim="800000"/>
            <a:headEnd/>
            <a:tailEnd/>
          </a:ln>
        </p:spPr>
      </p:pic>
      <p:sp>
        <p:nvSpPr>
          <p:cNvPr id="16" name="Rettangolo 15"/>
          <p:cNvSpPr/>
          <p:nvPr/>
        </p:nvSpPr>
        <p:spPr>
          <a:xfrm>
            <a:off x="1619672" y="5445224"/>
            <a:ext cx="6336704" cy="1077218"/>
          </a:xfrm>
          <a:prstGeom prst="rect">
            <a:avLst/>
          </a:prstGeom>
          <a:solidFill>
            <a:srgbClr val="FF0000"/>
          </a:solidFill>
        </p:spPr>
        <p:txBody>
          <a:bodyPr wrap="square">
            <a:spAutoFit/>
          </a:bodyPr>
          <a:lstStyle/>
          <a:p>
            <a:r>
              <a:rPr lang="it-IT" sz="3200" b="1" dirty="0" smtClean="0"/>
              <a:t>10</a:t>
            </a:r>
            <a:r>
              <a:rPr lang="it-IT" sz="3200" b="1" baseline="30000" dirty="0" smtClean="0"/>
              <a:t>-35</a:t>
            </a:r>
            <a:r>
              <a:rPr lang="it-IT" sz="3200" b="1" dirty="0" smtClean="0"/>
              <a:t> s dopo il Big Bang lo spazio si dilata di 10</a:t>
            </a:r>
            <a:r>
              <a:rPr lang="it-IT" sz="3200" b="1" baseline="30000" dirty="0" smtClean="0"/>
              <a:t>45 </a:t>
            </a:r>
            <a:r>
              <a:rPr lang="it-IT" sz="3200" b="1" dirty="0" smtClean="0"/>
              <a:t>- 10</a:t>
            </a:r>
            <a:r>
              <a:rPr lang="it-IT" sz="3200" b="1" baseline="30000" dirty="0" smtClean="0"/>
              <a:t>50</a:t>
            </a:r>
            <a:r>
              <a:rPr lang="it-IT" sz="3200" b="1" dirty="0" smtClean="0"/>
              <a:t> volte</a:t>
            </a:r>
            <a:r>
              <a:rPr lang="it-IT" sz="3200" b="1" baseline="30000" dirty="0" smtClean="0"/>
              <a:t> </a:t>
            </a:r>
            <a:endParaRPr lang="it-IT" sz="3200" dirty="0"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style.rotation</p:attrName>
                                        </p:attrNameLst>
                                      </p:cBhvr>
                                      <p:tavLst>
                                        <p:tav tm="0">
                                          <p:val>
                                            <p:fltVal val="720"/>
                                          </p:val>
                                        </p:tav>
                                        <p:tav tm="100000">
                                          <p:val>
                                            <p:fltVal val="0"/>
                                          </p:val>
                                        </p:tav>
                                      </p:tavLst>
                                    </p:anim>
                                    <p:anim calcmode="lin" valueType="num">
                                      <p:cBhvr>
                                        <p:cTn id="9" dur="500" fill="hold"/>
                                        <p:tgtEl>
                                          <p:spTgt spid="18"/>
                                        </p:tgtEl>
                                        <p:attrNameLst>
                                          <p:attrName>ppt_h</p:attrName>
                                        </p:attrNameLst>
                                      </p:cBhvr>
                                      <p:tavLst>
                                        <p:tav tm="0">
                                          <p:val>
                                            <p:fltVal val="0"/>
                                          </p:val>
                                        </p:tav>
                                        <p:tav tm="100000">
                                          <p:val>
                                            <p:strVal val="#ppt_h"/>
                                          </p:val>
                                        </p:tav>
                                      </p:tavLst>
                                    </p:anim>
                                    <p:anim calcmode="lin" valueType="num">
                                      <p:cBhvr>
                                        <p:cTn id="10" dur="500" fill="hold"/>
                                        <p:tgtEl>
                                          <p:spTgt spid="18"/>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5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385"/>
                                        </p:tgtEl>
                                        <p:attrNameLst>
                                          <p:attrName>style.visibility</p:attrName>
                                        </p:attrNameLst>
                                      </p:cBhvr>
                                      <p:to>
                                        <p:strVal val="visible"/>
                                      </p:to>
                                    </p:set>
                                    <p:animEffect transition="in" filter="fade">
                                      <p:cBhvr>
                                        <p:cTn id="21" dur="500"/>
                                        <p:tgtEl>
                                          <p:spTgt spid="16385"/>
                                        </p:tgtEl>
                                      </p:cBhvr>
                                    </p:animEffect>
                                  </p:childTnLst>
                                </p:cTn>
                              </p:par>
                              <p:par>
                                <p:cTn id="22" presetID="10" presetClass="entr" presetSubtype="0" fill="hold" nodeType="withEffect">
                                  <p:stCondLst>
                                    <p:cond delay="0"/>
                                  </p:stCondLst>
                                  <p:childTnLst>
                                    <p:set>
                                      <p:cBhvr>
                                        <p:cTn id="23" dur="1" fill="hold">
                                          <p:stCondLst>
                                            <p:cond delay="0"/>
                                          </p:stCondLst>
                                        </p:cTn>
                                        <p:tgtEl>
                                          <p:spTgt spid="16386"/>
                                        </p:tgtEl>
                                        <p:attrNameLst>
                                          <p:attrName>style.visibility</p:attrName>
                                        </p:attrNameLst>
                                      </p:cBhvr>
                                      <p:to>
                                        <p:strVal val="visible"/>
                                      </p:to>
                                    </p:set>
                                    <p:animEffect transition="in" filter="fade">
                                      <p:cBhvr>
                                        <p:cTn id="24"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11581</TotalTime>
  <Words>1844</Words>
  <Application>Microsoft Office PowerPoint</Application>
  <PresentationFormat>Presentazione su schermo (4:3)</PresentationFormat>
  <Paragraphs>154</Paragraphs>
  <Slides>49</Slides>
  <Notes>9</Notes>
  <HiddenSlides>0</HiddenSlides>
  <MMClips>0</MMClips>
  <ScaleCrop>false</ScaleCrop>
  <HeadingPairs>
    <vt:vector size="4" baseType="variant">
      <vt:variant>
        <vt:lpstr>Tema</vt:lpstr>
      </vt:variant>
      <vt:variant>
        <vt:i4>2</vt:i4>
      </vt:variant>
      <vt:variant>
        <vt:lpstr>Titoli diapositive</vt:lpstr>
      </vt:variant>
      <vt:variant>
        <vt:i4>49</vt:i4>
      </vt:variant>
    </vt:vector>
  </HeadingPairs>
  <TitlesOfParts>
    <vt:vector size="51" baseType="lpstr">
      <vt:lpstr>Tema1skylab</vt:lpstr>
      <vt:lpstr>1_Tema di Office</vt:lpstr>
      <vt:lpstr>Skylab La radiazione cosmica di fondo</vt:lpstr>
      <vt:lpstr>1984: IRAS </vt:lpstr>
      <vt:lpstr>Sistemi da vuoto e criogenia spaziale</vt:lpstr>
      <vt:lpstr>La CMB è una radiazione di corpo nero ?</vt:lpstr>
      <vt:lpstr>1989 (lancio) - 1992 (mappe)  COBE – FIRAS T= (2,725 0,02) K</vt:lpstr>
      <vt:lpstr>L’UNIVERSO INFLAZIONARIO Alan Guth – anni ‘80</vt:lpstr>
      <vt:lpstr>L’orizzonte cosmologico  ( Universo osservabile)</vt:lpstr>
      <vt:lpstr>1. Il paradosso degli orizzonti</vt:lpstr>
      <vt:lpstr>Paradosso degli orizzonti (‘70) e teoria dell’Inflazione</vt:lpstr>
      <vt:lpstr>2. Il problema della piattezza</vt:lpstr>
      <vt:lpstr>2. Il problema della piattezza</vt:lpstr>
      <vt:lpstr>L’Universo dopo l’inflazione</vt:lpstr>
      <vt:lpstr>L’importanza delle anisotropie</vt:lpstr>
      <vt:lpstr>ANISOTROPIA DI DIPOLO</vt:lpstr>
      <vt:lpstr>COBE : Anisotropia di Dipolo</vt:lpstr>
      <vt:lpstr>Come ha avuto origine la complessità del cosmo ?</vt:lpstr>
      <vt:lpstr>Oscillazioni acustiche del plasma primordiale</vt:lpstr>
      <vt:lpstr>I semi cosmici</vt:lpstr>
      <vt:lpstr>Oscillazioni acustiche del plasma primordiale</vt:lpstr>
      <vt:lpstr>Le onde stazionarie</vt:lpstr>
      <vt:lpstr>Analisi di Fourier</vt:lpstr>
      <vt:lpstr>Stesse armoniche con ampiezze diverse</vt:lpstr>
      <vt:lpstr>Qual è la musica del cosmo ?</vt:lpstr>
      <vt:lpstr>Onde sonore in un flauto</vt:lpstr>
      <vt:lpstr>Oscillazioni acustiche nell’universo primordiale</vt:lpstr>
      <vt:lpstr>In 2D e 3D è più complesso</vt:lpstr>
      <vt:lpstr>Campionare un segnale</vt:lpstr>
      <vt:lpstr>Altre missioni spaziali</vt:lpstr>
      <vt:lpstr>WMAP: mappa delle anisotropie (2010)</vt:lpstr>
      <vt:lpstr>Planck Surveyor (ESA) lanciato 2009 – Switch-off 2013</vt:lpstr>
      <vt:lpstr>Planck : Mappa delle anisotropie</vt:lpstr>
      <vt:lpstr>Planck vs WMAP</vt:lpstr>
      <vt:lpstr>La musica del cosmo</vt:lpstr>
      <vt:lpstr>Variazioni di temperatura: spettro in frequenza</vt:lpstr>
      <vt:lpstr>Fluttuazioni di temperetura - COBE</vt:lpstr>
      <vt:lpstr>Fluttuazioni di temperatura - WMAP</vt:lpstr>
      <vt:lpstr>Planck</vt:lpstr>
      <vt:lpstr>Fluttuazioni di temperatura – Esperimenti vari</vt:lpstr>
      <vt:lpstr>L’Universo è piatto</vt:lpstr>
      <vt:lpstr>Diapositiva 40</vt:lpstr>
      <vt:lpstr>Diapositiva 41</vt:lpstr>
      <vt:lpstr>Diapositiva 42</vt:lpstr>
      <vt:lpstr>La cosmologia di precisione</vt:lpstr>
      <vt:lpstr>Concludendo </vt:lpstr>
      <vt:lpstr>Per approfondire</vt:lpstr>
      <vt:lpstr>Assorbimento onde radio</vt:lpstr>
      <vt:lpstr>Curva di corpo nero a 2,725 K</vt:lpstr>
      <vt:lpstr>De rerum natura</vt:lpstr>
      <vt:lpstr>Radiazione di corpo nero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STELLE</dc:title>
  <dc:creator>Lanzani</dc:creator>
  <cp:lastModifiedBy>Marina Canali</cp:lastModifiedBy>
  <cp:revision>740</cp:revision>
  <dcterms:created xsi:type="dcterms:W3CDTF">2015-07-21T13:23:25Z</dcterms:created>
  <dcterms:modified xsi:type="dcterms:W3CDTF">2017-01-22T15:06:28Z</dcterms:modified>
</cp:coreProperties>
</file>