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31" r:id="rId2"/>
    <p:sldId id="333" r:id="rId3"/>
    <p:sldId id="332" r:id="rId4"/>
    <p:sldId id="334" r:id="rId5"/>
    <p:sldId id="335" r:id="rId6"/>
    <p:sldId id="336"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73655" autoAdjust="0"/>
  </p:normalViewPr>
  <p:slideViewPr>
    <p:cSldViewPr snapToGrid="0">
      <p:cViewPr varScale="1">
        <p:scale>
          <a:sx n="53" d="100"/>
          <a:sy n="53" d="100"/>
        </p:scale>
        <p:origin x="144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615F6C-910D-4510-88D1-988366AABFD2}" type="datetimeFigureOut">
              <a:rPr lang="it-IT" smtClean="0"/>
              <a:t>05/04/2020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5AA609-64BF-4EC9-9675-A7F86CEDC15E}" type="slidenum">
              <a:rPr lang="it-IT" smtClean="0"/>
              <a:t>‹N›</a:t>
            </a:fld>
            <a:endParaRPr lang="it-IT"/>
          </a:p>
        </p:txBody>
      </p:sp>
    </p:spTree>
    <p:extLst>
      <p:ext uri="{BB962C8B-B14F-4D97-AF65-F5344CB8AC3E}">
        <p14:creationId xmlns:p14="http://schemas.microsoft.com/office/powerpoint/2010/main" val="421354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it.wikipedia.org/wiki/Large_Synoptic_Survey_Telescope" TargetMode="External"/><Relationship Id="rId3" Type="http://schemas.openxmlformats.org/officeDocument/2006/relationships/hyperlink" Target="https://it.wikipedia.org/wiki/Uragano_Irma" TargetMode="External"/><Relationship Id="rId7" Type="http://schemas.openxmlformats.org/officeDocument/2006/relationships/hyperlink" Target="https://it.wikipedia.org/wiki/Radiotelescopio_di_Arecibo#cite_note-4"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it.wikipedia.org/wiki/National_Science_Foundation" TargetMode="External"/><Relationship Id="rId5" Type="http://schemas.openxmlformats.org/officeDocument/2006/relationships/hyperlink" Target="https://it.wikipedia.org/wiki/Radiotelescopio_di_Arecibo#cite_note-3" TargetMode="External"/><Relationship Id="rId4" Type="http://schemas.openxmlformats.org/officeDocument/2006/relationships/hyperlink" Target="https://it.wikipedia.org/wiki/Radiotelescopio_di_Arecibo#cite_note-2" TargetMode="External"/><Relationship Id="rId9" Type="http://schemas.openxmlformats.org/officeDocument/2006/relationships/hyperlink" Target="https://it.wikipedia.org/wiki/Radiotelescopio_di_Arecibo#cite_note-5"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it.wikipedia.org/wiki/Parabola_(geometria)" TargetMode="External"/><Relationship Id="rId3" Type="http://schemas.openxmlformats.org/officeDocument/2006/relationships/hyperlink" Target="https://it.wikipedia.org/wiki/2011" TargetMode="External"/><Relationship Id="rId7" Type="http://schemas.openxmlformats.org/officeDocument/2006/relationships/hyperlink" Target="https://it.wikipedia.org/wiki/Ottica_attiva"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it.wikipedia.org/wiki/Radiotelescopio_di_Arecibo" TargetMode="External"/><Relationship Id="rId5" Type="http://schemas.openxmlformats.org/officeDocument/2006/relationships/hyperlink" Target="https://it.wikipedia.org/wiki/Radiotelescopio" TargetMode="External"/><Relationship Id="rId4" Type="http://schemas.openxmlformats.org/officeDocument/2006/relationships/hyperlink" Target="https://it.wikipedia.org/wiki/2016"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a:t>Il paraboloide è in grado di abbassarsi fino a 60 gradi dalla verticale, impiegando per questa operazione 5 minuti; impiega invece 15 minuti per fare una rotazione completa (360 gradi) su se stesso.</a:t>
            </a:r>
          </a:p>
          <a:p>
            <a:endParaRPr lang="it-IT" sz="1200" dirty="0"/>
          </a:p>
          <a:p>
            <a:r>
              <a:rPr lang="it-IT" dirty="0"/>
              <a:t>Operativo dal 1961; grazie a regolari aggiornamenti, che lo hanno reso al momento oltre diecimila volte più sensibile di quando è stato costruito, nonostante l'età esso continua ad essere all'avanguardia per le scoperte in campo astronomico.</a:t>
            </a:r>
            <a:endParaRPr lang="it-IT" sz="1200" dirty="0"/>
          </a:p>
          <a:p>
            <a:endParaRPr lang="it-IT"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Parkes</a:t>
            </a:r>
            <a:r>
              <a:rPr lang="it-IT" dirty="0"/>
              <a:t> giocò un ruolo importante durante lo sbarco dell'uomo sulla Luna nel 1969: infatti ricevette i segnali televisivi dall'Apollo 11 durante l'allunaggio e li rimandò ad un pubblico di 600 milioni di persone in tutto il mondo, permettendo loro così di vedere il primo passo di Neil Armstrong sulla Luna. La storia (romanzata) di questo episodio è raccontata nel film "The </a:t>
            </a:r>
            <a:r>
              <a:rPr lang="it-IT" dirty="0" err="1"/>
              <a:t>Dish</a:t>
            </a:r>
            <a:r>
              <a:rPr lang="it-IT" dirty="0"/>
              <a:t>" ("Il piatto", cioè il paraboloide), uscito nel 2000 e girato in parte presso il radiotelescopio stesso.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La radioastronomia ha utilizzato il cielo sud prima di quanto si facesse in astronomia ottica, forse perché il centro della galassia è a sud</a:t>
            </a:r>
          </a:p>
          <a:p>
            <a:endParaRPr lang="it-IT" sz="1200" b="1" dirty="0"/>
          </a:p>
          <a:p>
            <a:endParaRPr lang="it-IT" dirty="0"/>
          </a:p>
        </p:txBody>
      </p:sp>
      <p:sp>
        <p:nvSpPr>
          <p:cNvPr id="4" name="Segnaposto numero diapositiva 3"/>
          <p:cNvSpPr>
            <a:spLocks noGrp="1"/>
          </p:cNvSpPr>
          <p:nvPr>
            <p:ph type="sldNum" sz="quarter" idx="5"/>
          </p:nvPr>
        </p:nvSpPr>
        <p:spPr/>
        <p:txBody>
          <a:bodyPr/>
          <a:lstStyle/>
          <a:p>
            <a:fld id="{AC5AA609-64BF-4EC9-9675-A7F86CEDC15E}" type="slidenum">
              <a:rPr lang="it-IT" smtClean="0"/>
              <a:t>2</a:t>
            </a:fld>
            <a:endParaRPr lang="it-IT"/>
          </a:p>
        </p:txBody>
      </p:sp>
    </p:spTree>
    <p:extLst>
      <p:ext uri="{BB962C8B-B14F-4D97-AF65-F5344CB8AC3E}">
        <p14:creationId xmlns:p14="http://schemas.microsoft.com/office/powerpoint/2010/main" val="316130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C5AA609-64BF-4EC9-9675-A7F86CEDC15E}" type="slidenum">
              <a:rPr lang="it-IT" smtClean="0"/>
              <a:t>3</a:t>
            </a:fld>
            <a:endParaRPr lang="it-IT"/>
          </a:p>
        </p:txBody>
      </p:sp>
    </p:spTree>
    <p:extLst>
      <p:ext uri="{BB962C8B-B14F-4D97-AF65-F5344CB8AC3E}">
        <p14:creationId xmlns:p14="http://schemas.microsoft.com/office/powerpoint/2010/main" val="180713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Progettato in piena Guerra Fredda per scopi militari (accorgersi dell’arrivo di missili sovietici, magari con testate nucleari a bordo), quando le forze armate Usa trovarono sistemi d’allerta più efficaci venne ceduto agli scienziati. </a:t>
            </a:r>
          </a:p>
          <a:p>
            <a:endParaRPr lang="it-IT" dirty="0"/>
          </a:p>
          <a:p>
            <a:r>
              <a:rPr lang="it-IT" dirty="0"/>
              <a:t>Costruito in un avvallamento naturale , poggia su pilastri sotto cui si può passare. Non è orientabile, si muove col moto terreste. Un pochino di «orientazione» si può fare orientando il secondario ma fondamentalmente si guarda allo zenith.</a:t>
            </a:r>
          </a:p>
          <a:p>
            <a:endParaRPr lang="it-IT" dirty="0"/>
          </a:p>
          <a:p>
            <a:r>
              <a:rPr lang="it-IT" dirty="0"/>
              <a:t>L'osservatorio è stato chiuso ad inizio settembre 2017 per un breve periodo a causa dell'</a:t>
            </a:r>
            <a:r>
              <a:rPr lang="it-IT" dirty="0">
                <a:hlinkClick r:id="rId3" tooltip="Uragano Irma"/>
              </a:rPr>
              <a:t>uragano Irma</a:t>
            </a:r>
            <a:r>
              <a:rPr lang="it-IT" dirty="0"/>
              <a:t> imperversante sulla zona.</a:t>
            </a:r>
            <a:r>
              <a:rPr lang="it-IT" baseline="30000" dirty="0">
                <a:hlinkClick r:id="rId4"/>
              </a:rPr>
              <a:t>[2]</a:t>
            </a:r>
            <a:r>
              <a:rPr lang="it-IT" dirty="0"/>
              <a:t> I danni hanno interessato anche il disco principale danneggiato dalla caduta dell'antenna di comunicazione dei dati.</a:t>
            </a:r>
            <a:r>
              <a:rPr lang="it-IT" baseline="30000" dirty="0">
                <a:hlinkClick r:id="rId5"/>
              </a:rPr>
              <a:t>[3]</a:t>
            </a:r>
            <a:r>
              <a:rPr lang="it-IT" dirty="0"/>
              <a:t> </a:t>
            </a:r>
          </a:p>
          <a:p>
            <a:r>
              <a:rPr lang="it-IT" dirty="0"/>
              <a:t>L'agenzia </a:t>
            </a:r>
            <a:r>
              <a:rPr lang="it-IT" dirty="0">
                <a:hlinkClick r:id="rId6" tooltip="National Science Foundation"/>
              </a:rPr>
              <a:t>NSF</a:t>
            </a:r>
            <a:r>
              <a:rPr lang="it-IT" dirty="0"/>
              <a:t> finanziatrice principale del progetto, anche a seguito della riduzione dell'utilità del piatto ha ridotto drasticamente</a:t>
            </a:r>
            <a:r>
              <a:rPr lang="it-IT" baseline="30000" dirty="0">
                <a:hlinkClick r:id="rId7"/>
              </a:rPr>
              <a:t>[4]</a:t>
            </a:r>
            <a:r>
              <a:rPr lang="it-IT" dirty="0"/>
              <a:t> i fondi ad </a:t>
            </a:r>
            <a:r>
              <a:rPr lang="it-IT" dirty="0" err="1"/>
              <a:t>Arecibo</a:t>
            </a:r>
            <a:r>
              <a:rPr lang="it-IT" dirty="0"/>
              <a:t> e ad altre strutture, considerando i futuri investimenti quali il </a:t>
            </a:r>
            <a:r>
              <a:rPr lang="it-IT" dirty="0">
                <a:hlinkClick r:id="rId8" tooltip="Large Synoptic Survey Telescope"/>
              </a:rPr>
              <a:t>Large </a:t>
            </a:r>
            <a:r>
              <a:rPr lang="it-IT" dirty="0" err="1">
                <a:hlinkClick r:id="rId8" tooltip="Large Synoptic Survey Telescope"/>
              </a:rPr>
              <a:t>Synoptic</a:t>
            </a:r>
            <a:r>
              <a:rPr lang="it-IT" dirty="0">
                <a:hlinkClick r:id="rId8" tooltip="Large Synoptic Survey Telescope"/>
              </a:rPr>
              <a:t> Survey </a:t>
            </a:r>
            <a:r>
              <a:rPr lang="it-IT" dirty="0" err="1">
                <a:hlinkClick r:id="rId8" tooltip="Large Synoptic Survey Telescope"/>
              </a:rPr>
              <a:t>Telescope</a:t>
            </a:r>
            <a:r>
              <a:rPr lang="it-IT" dirty="0"/>
              <a:t>. L'operatività del radiotelescopio è comunque stata garantita per il successivo quinquennio.</a:t>
            </a:r>
            <a:r>
              <a:rPr lang="it-IT" baseline="30000" dirty="0">
                <a:hlinkClick r:id="rId9"/>
              </a:rPr>
              <a:t>[5]</a:t>
            </a:r>
            <a:r>
              <a:rPr lang="it-IT" dirty="0"/>
              <a:t> Nel 2020 precauzionalmente, l'osservatorio è stato chiuso in conseguenza dello sciame sismico verificatosi in occasione del </a:t>
            </a:r>
          </a:p>
          <a:p>
            <a:endParaRPr lang="it-IT" dirty="0"/>
          </a:p>
          <a:p>
            <a:r>
              <a:rPr lang="it-IT" dirty="0" err="1"/>
              <a:t>E’stato</a:t>
            </a:r>
            <a:r>
              <a:rPr lang="it-IT" dirty="0"/>
              <a:t> il più grande radiotelescopio fino all’</a:t>
            </a:r>
            <a:r>
              <a:rPr lang="it-IT" dirty="0" err="1"/>
              <a:t>inaugurazone</a:t>
            </a:r>
            <a:r>
              <a:rPr lang="it-IT" dirty="0"/>
              <a:t> del FAST Cinese</a:t>
            </a:r>
          </a:p>
          <a:p>
            <a:endParaRPr lang="it-IT" dirty="0"/>
          </a:p>
        </p:txBody>
      </p:sp>
      <p:sp>
        <p:nvSpPr>
          <p:cNvPr id="4" name="Segnaposto numero diapositiva 3"/>
          <p:cNvSpPr>
            <a:spLocks noGrp="1"/>
          </p:cNvSpPr>
          <p:nvPr>
            <p:ph type="sldNum" sz="quarter" idx="5"/>
          </p:nvPr>
        </p:nvSpPr>
        <p:spPr/>
        <p:txBody>
          <a:bodyPr/>
          <a:lstStyle/>
          <a:p>
            <a:fld id="{AC5AA609-64BF-4EC9-9675-A7F86CEDC15E}" type="slidenum">
              <a:rPr lang="it-IT" smtClean="0"/>
              <a:t>4</a:t>
            </a:fld>
            <a:endParaRPr lang="it-IT"/>
          </a:p>
        </p:txBody>
      </p:sp>
    </p:spTree>
    <p:extLst>
      <p:ext uri="{BB962C8B-B14F-4D97-AF65-F5344CB8AC3E}">
        <p14:creationId xmlns:p14="http://schemas.microsoft.com/office/powerpoint/2010/main" val="193165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progetto per la costruzione del FAST ha avuto inizio nel </a:t>
            </a:r>
            <a:r>
              <a:rPr lang="it-IT" dirty="0">
                <a:hlinkClick r:id="rId3" tooltip="2011"/>
              </a:rPr>
              <a:t>2011</a:t>
            </a:r>
            <a:r>
              <a:rPr lang="it-IT" dirty="0"/>
              <a:t> ed è stato completato a settembre </a:t>
            </a:r>
            <a:r>
              <a:rPr lang="it-IT" dirty="0">
                <a:hlinkClick r:id="rId4" tooltip="2016"/>
              </a:rPr>
              <a:t>2016</a:t>
            </a:r>
            <a:r>
              <a:rPr lang="it-IT" dirty="0"/>
              <a:t>. Attualmente è il </a:t>
            </a:r>
            <a:r>
              <a:rPr lang="it-IT" dirty="0">
                <a:hlinkClick r:id="rId5" tooltip="Radiotelescopio"/>
              </a:rPr>
              <a:t>radiotelescopio</a:t>
            </a:r>
            <a:r>
              <a:rPr lang="it-IT" dirty="0"/>
              <a:t> più grande e più sensibile al mondo, tre volte più sensibile del radiotelescopio dell'</a:t>
            </a:r>
            <a:r>
              <a:rPr lang="it-IT" dirty="0">
                <a:hlinkClick r:id="rId6" tooltip="Radiotelescopio di Arecibo"/>
              </a:rPr>
              <a:t>Osservatorio di </a:t>
            </a:r>
            <a:r>
              <a:rPr lang="it-IT" dirty="0" err="1">
                <a:hlinkClick r:id="rId6" tooltip="Radiotelescopio di Arecibo"/>
              </a:rPr>
              <a:t>Arecibo</a:t>
            </a:r>
            <a:endParaRPr lang="it-IT" dirty="0"/>
          </a:p>
          <a:p>
            <a:endParaRPr lang="it-IT" dirty="0"/>
          </a:p>
          <a:p>
            <a:r>
              <a:rPr lang="it-IT" dirty="0"/>
              <a:t>FAST usa una superficie </a:t>
            </a:r>
            <a:r>
              <a:rPr lang="it-IT" dirty="0">
                <a:hlinkClick r:id="rId7" tooltip="Ottica attiva"/>
              </a:rPr>
              <a:t>ottica attiva</a:t>
            </a:r>
            <a:r>
              <a:rPr lang="it-IT" dirty="0"/>
              <a:t> che modifica di continuo per creare una </a:t>
            </a:r>
            <a:r>
              <a:rPr lang="it-IT" dirty="0">
                <a:hlinkClick r:id="rId8" tooltip="Parabola (geometria)"/>
              </a:rPr>
              <a:t>parabola</a:t>
            </a:r>
            <a:r>
              <a:rPr lang="it-IT" dirty="0"/>
              <a:t> allineata il meglio possibile con la porzione desiderata di cielo.</a:t>
            </a:r>
          </a:p>
        </p:txBody>
      </p:sp>
      <p:sp>
        <p:nvSpPr>
          <p:cNvPr id="4" name="Segnaposto numero diapositiva 3"/>
          <p:cNvSpPr>
            <a:spLocks noGrp="1"/>
          </p:cNvSpPr>
          <p:nvPr>
            <p:ph type="sldNum" sz="quarter" idx="5"/>
          </p:nvPr>
        </p:nvSpPr>
        <p:spPr/>
        <p:txBody>
          <a:bodyPr/>
          <a:lstStyle/>
          <a:p>
            <a:fld id="{AC5AA609-64BF-4EC9-9675-A7F86CEDC15E}" type="slidenum">
              <a:rPr lang="it-IT" smtClean="0"/>
              <a:t>5</a:t>
            </a:fld>
            <a:endParaRPr lang="it-IT"/>
          </a:p>
        </p:txBody>
      </p:sp>
    </p:spTree>
    <p:extLst>
      <p:ext uri="{BB962C8B-B14F-4D97-AF65-F5344CB8AC3E}">
        <p14:creationId xmlns:p14="http://schemas.microsoft.com/office/powerpoint/2010/main" val="1470703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La parabola può essere utilizzata per il progetto di </a:t>
            </a:r>
            <a:r>
              <a:rPr lang="it-IT" sz="1200" kern="1200" dirty="0" err="1">
                <a:solidFill>
                  <a:schemeClr val="tx1"/>
                </a:solidFill>
                <a:effectLst/>
                <a:latin typeface="+mn-lt"/>
                <a:ea typeface="+mn-ea"/>
                <a:cs typeface="+mn-cs"/>
              </a:rPr>
              <a:t>Very</a:t>
            </a:r>
            <a:r>
              <a:rPr lang="it-IT" sz="1200" kern="1200" dirty="0">
                <a:solidFill>
                  <a:schemeClr val="tx1"/>
                </a:solidFill>
                <a:effectLst/>
                <a:latin typeface="+mn-lt"/>
                <a:ea typeface="+mn-ea"/>
                <a:cs typeface="+mn-cs"/>
              </a:rPr>
              <a:t>-long-baseline </a:t>
            </a:r>
            <a:r>
              <a:rPr lang="it-IT" sz="1200" kern="1200" dirty="0" err="1">
                <a:solidFill>
                  <a:schemeClr val="tx1"/>
                </a:solidFill>
                <a:effectLst/>
                <a:latin typeface="+mn-lt"/>
                <a:ea typeface="+mn-ea"/>
                <a:cs typeface="+mn-cs"/>
              </a:rPr>
              <a:t>interferometry</a:t>
            </a:r>
            <a:r>
              <a:rPr lang="it-IT" sz="1200" kern="1200" dirty="0">
                <a:solidFill>
                  <a:schemeClr val="tx1"/>
                </a:solidFill>
                <a:effectLst/>
                <a:latin typeface="+mn-lt"/>
                <a:ea typeface="+mn-ea"/>
                <a:cs typeface="+mn-cs"/>
              </a:rPr>
              <a:t> (VLBI),cioè in collaborazione con altre parabole in tutta Europa, ma anche per osservazioni specifiche e per studi di geodesia.</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Matera: </a:t>
            </a:r>
            <a:r>
              <a:rPr lang="it-IT" dirty="0"/>
              <a:t>l Centro di Geodesia Spaziale è dedicato al professor Giuseppe “Bepi” Colombo ed è stato inaugurato nel 1983, grazie ad uno sforzo congiunto del Piano Spaziale Nazionale del Consiglio nazionale delle Ricerche (Cnr), della Regione Basilicata e della NASA.</a:t>
            </a:r>
          </a:p>
          <a:p>
            <a:r>
              <a:rPr lang="it-IT" dirty="0"/>
              <a:t>E’ gestito operativamente per conto dell’ASI da e-GEOS, tanto che oggi è il punto di riferimento italiano per le attività di geodesia ed è dotato di strumentazioni all’avanguardia quali il </a:t>
            </a:r>
            <a:r>
              <a:rPr lang="it-IT" dirty="0" err="1"/>
              <a:t>Very</a:t>
            </a:r>
            <a:r>
              <a:rPr lang="it-IT" dirty="0"/>
              <a:t> Long Baseline </a:t>
            </a:r>
            <a:r>
              <a:rPr lang="it-IT" dirty="0" err="1"/>
              <a:t>Interferometry</a:t>
            </a:r>
            <a:r>
              <a:rPr lang="it-IT" dirty="0"/>
              <a:t> (VLBI), un radiotelescopio utilizzato per misure geodetiche tramite l’osservazione di sorgenti remote quali i Quasar ed il Matera Laser </a:t>
            </a:r>
            <a:r>
              <a:rPr lang="it-IT" dirty="0" err="1"/>
              <a:t>Ranging</a:t>
            </a:r>
            <a:r>
              <a:rPr lang="it-IT" dirty="0"/>
              <a:t> </a:t>
            </a:r>
            <a:r>
              <a:rPr lang="it-IT" dirty="0" err="1"/>
              <a:t>Observatory</a:t>
            </a:r>
            <a:r>
              <a:rPr lang="it-IT" dirty="0"/>
              <a:t> (MLRO), utilizzato per determinare le orbite esatte di satelliti artificiali e ricavare misure geodetiche ad alta precisione.</a:t>
            </a:r>
          </a:p>
        </p:txBody>
      </p:sp>
      <p:sp>
        <p:nvSpPr>
          <p:cNvPr id="4" name="Segnaposto numero diapositiva 3"/>
          <p:cNvSpPr>
            <a:spLocks noGrp="1"/>
          </p:cNvSpPr>
          <p:nvPr>
            <p:ph type="sldNum" sz="quarter" idx="5"/>
          </p:nvPr>
        </p:nvSpPr>
        <p:spPr/>
        <p:txBody>
          <a:bodyPr/>
          <a:lstStyle/>
          <a:p>
            <a:fld id="{AC5AA609-64BF-4EC9-9675-A7F86CEDC15E}" type="slidenum">
              <a:rPr lang="it-IT" smtClean="0"/>
              <a:t>6</a:t>
            </a:fld>
            <a:endParaRPr lang="it-IT"/>
          </a:p>
        </p:txBody>
      </p:sp>
    </p:spTree>
    <p:extLst>
      <p:ext uri="{BB962C8B-B14F-4D97-AF65-F5344CB8AC3E}">
        <p14:creationId xmlns:p14="http://schemas.microsoft.com/office/powerpoint/2010/main" val="819839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1C3D8A-1840-4269-9633-F1DAF0DE52E8}"/>
              </a:ext>
            </a:extLst>
          </p:cNvPr>
          <p:cNvSpPr>
            <a:spLocks noGrp="1"/>
          </p:cNvSpPr>
          <p:nvPr>
            <p:ph type="ctrTitle"/>
          </p:nvPr>
        </p:nvSpPr>
        <p:spPr>
          <a:xfrm>
            <a:off x="1524000" y="1122363"/>
            <a:ext cx="9144000" cy="2387600"/>
          </a:xfrm>
        </p:spPr>
        <p:txBody>
          <a:bodyPr anchor="b"/>
          <a:lstStyle>
            <a:lvl1pPr algn="ctr">
              <a:defRPr sz="6000"/>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5E0747CE-359E-4429-9800-4EC2045FB9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5238B8F-98C2-4129-8BEF-5A437855FCEA}"/>
              </a:ext>
            </a:extLst>
          </p:cNvPr>
          <p:cNvSpPr>
            <a:spLocks noGrp="1"/>
          </p:cNvSpPr>
          <p:nvPr>
            <p:ph type="dt" sz="half" idx="10"/>
          </p:nvPr>
        </p:nvSpPr>
        <p:spPr>
          <a:xfrm>
            <a:off x="838200" y="6356350"/>
            <a:ext cx="2743200" cy="365125"/>
          </a:xfrm>
          <a:prstGeom prst="rect">
            <a:avLst/>
          </a:prstGeom>
        </p:spPr>
        <p:txBody>
          <a:bodyPr/>
          <a:lstStyle/>
          <a:p>
            <a:fld id="{1BA3EE77-118C-45BD-9ED0-8954ADB9058C}" type="datetimeFigureOut">
              <a:rPr lang="it-IT" smtClean="0"/>
              <a:t>05/04/2020</a:t>
            </a:fld>
            <a:endParaRPr lang="it-IT"/>
          </a:p>
        </p:txBody>
      </p:sp>
      <p:sp>
        <p:nvSpPr>
          <p:cNvPr id="5" name="Segnaposto piè di pagina 4">
            <a:extLst>
              <a:ext uri="{FF2B5EF4-FFF2-40B4-BE49-F238E27FC236}">
                <a16:creationId xmlns:a16="http://schemas.microsoft.com/office/drawing/2014/main" id="{1D30A357-11C5-4974-B6F3-33BC25FD8D7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FA6EBC76-DBC8-4B55-8E2A-69EB51B6C130}"/>
              </a:ext>
            </a:extLst>
          </p:cNvPr>
          <p:cNvSpPr>
            <a:spLocks noGrp="1"/>
          </p:cNvSpPr>
          <p:nvPr>
            <p:ph type="sldNum" sz="quarter" idx="12"/>
          </p:nvPr>
        </p:nvSpPr>
        <p:spPr>
          <a:xfrm>
            <a:off x="8610600" y="6356350"/>
            <a:ext cx="2743200" cy="365125"/>
          </a:xfrm>
          <a:prstGeom prst="rect">
            <a:avLst/>
          </a:prstGeom>
        </p:spPr>
        <p:txBody>
          <a:bodyPr/>
          <a:lstStyle/>
          <a:p>
            <a:fld id="{0F0D26E1-3FEC-44C6-BFF7-B8257F15EBB2}" type="slidenum">
              <a:rPr lang="it-IT" smtClean="0"/>
              <a:t>‹N›</a:t>
            </a:fld>
            <a:endParaRPr lang="it-IT"/>
          </a:p>
        </p:txBody>
      </p:sp>
    </p:spTree>
    <p:extLst>
      <p:ext uri="{BB962C8B-B14F-4D97-AF65-F5344CB8AC3E}">
        <p14:creationId xmlns:p14="http://schemas.microsoft.com/office/powerpoint/2010/main" val="1788681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009B3F-9D6B-4B18-AD59-3610665EFDC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C607CC6-3264-4088-8B5F-7EBF0E73E263}"/>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CD6F6B1-3A66-4A4A-A816-B895CB057420}"/>
              </a:ext>
            </a:extLst>
          </p:cNvPr>
          <p:cNvSpPr>
            <a:spLocks noGrp="1"/>
          </p:cNvSpPr>
          <p:nvPr>
            <p:ph type="dt" sz="half" idx="10"/>
          </p:nvPr>
        </p:nvSpPr>
        <p:spPr>
          <a:xfrm>
            <a:off x="838200" y="6356350"/>
            <a:ext cx="2743200" cy="365125"/>
          </a:xfrm>
          <a:prstGeom prst="rect">
            <a:avLst/>
          </a:prstGeom>
        </p:spPr>
        <p:txBody>
          <a:bodyPr/>
          <a:lstStyle/>
          <a:p>
            <a:fld id="{1BA3EE77-118C-45BD-9ED0-8954ADB9058C}" type="datetimeFigureOut">
              <a:rPr lang="it-IT" smtClean="0"/>
              <a:t>05/04/2020</a:t>
            </a:fld>
            <a:endParaRPr lang="it-IT"/>
          </a:p>
        </p:txBody>
      </p:sp>
      <p:sp>
        <p:nvSpPr>
          <p:cNvPr id="5" name="Segnaposto piè di pagina 4">
            <a:extLst>
              <a:ext uri="{FF2B5EF4-FFF2-40B4-BE49-F238E27FC236}">
                <a16:creationId xmlns:a16="http://schemas.microsoft.com/office/drawing/2014/main" id="{04BE1C7D-9618-45FC-9DF6-7D44759C759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7630CCA4-D000-46F4-AEFB-B4386862B005}"/>
              </a:ext>
            </a:extLst>
          </p:cNvPr>
          <p:cNvSpPr>
            <a:spLocks noGrp="1"/>
          </p:cNvSpPr>
          <p:nvPr>
            <p:ph type="sldNum" sz="quarter" idx="12"/>
          </p:nvPr>
        </p:nvSpPr>
        <p:spPr>
          <a:xfrm>
            <a:off x="8610600" y="6356350"/>
            <a:ext cx="2743200" cy="365125"/>
          </a:xfrm>
          <a:prstGeom prst="rect">
            <a:avLst/>
          </a:prstGeom>
        </p:spPr>
        <p:txBody>
          <a:bodyPr/>
          <a:lstStyle/>
          <a:p>
            <a:fld id="{0F0D26E1-3FEC-44C6-BFF7-B8257F15EBB2}" type="slidenum">
              <a:rPr lang="it-IT" smtClean="0"/>
              <a:t>‹N›</a:t>
            </a:fld>
            <a:endParaRPr lang="it-IT"/>
          </a:p>
        </p:txBody>
      </p:sp>
    </p:spTree>
    <p:extLst>
      <p:ext uri="{BB962C8B-B14F-4D97-AF65-F5344CB8AC3E}">
        <p14:creationId xmlns:p14="http://schemas.microsoft.com/office/powerpoint/2010/main" val="1238328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C30230F-6231-4A30-8CCF-A2E8808B69C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E80FEB8-6ACE-47B4-9F45-1F33CF1F6DE8}"/>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030ADCF-4FCB-4C94-93BD-700672C9A7CA}"/>
              </a:ext>
            </a:extLst>
          </p:cNvPr>
          <p:cNvSpPr>
            <a:spLocks noGrp="1"/>
          </p:cNvSpPr>
          <p:nvPr>
            <p:ph type="dt" sz="half" idx="10"/>
          </p:nvPr>
        </p:nvSpPr>
        <p:spPr>
          <a:xfrm>
            <a:off x="838200" y="6356350"/>
            <a:ext cx="2743200" cy="365125"/>
          </a:xfrm>
          <a:prstGeom prst="rect">
            <a:avLst/>
          </a:prstGeom>
        </p:spPr>
        <p:txBody>
          <a:bodyPr/>
          <a:lstStyle/>
          <a:p>
            <a:fld id="{1BA3EE77-118C-45BD-9ED0-8954ADB9058C}" type="datetimeFigureOut">
              <a:rPr lang="it-IT" smtClean="0"/>
              <a:t>05/04/2020</a:t>
            </a:fld>
            <a:endParaRPr lang="it-IT"/>
          </a:p>
        </p:txBody>
      </p:sp>
      <p:sp>
        <p:nvSpPr>
          <p:cNvPr id="5" name="Segnaposto piè di pagina 4">
            <a:extLst>
              <a:ext uri="{FF2B5EF4-FFF2-40B4-BE49-F238E27FC236}">
                <a16:creationId xmlns:a16="http://schemas.microsoft.com/office/drawing/2014/main" id="{571CF87C-CA5A-4A55-90DD-89CBE6E28D4C}"/>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6E763622-1D66-4061-8406-1E5B62155105}"/>
              </a:ext>
            </a:extLst>
          </p:cNvPr>
          <p:cNvSpPr>
            <a:spLocks noGrp="1"/>
          </p:cNvSpPr>
          <p:nvPr>
            <p:ph type="sldNum" sz="quarter" idx="12"/>
          </p:nvPr>
        </p:nvSpPr>
        <p:spPr>
          <a:xfrm>
            <a:off x="8610600" y="6356350"/>
            <a:ext cx="2743200" cy="365125"/>
          </a:xfrm>
          <a:prstGeom prst="rect">
            <a:avLst/>
          </a:prstGeom>
        </p:spPr>
        <p:txBody>
          <a:bodyPr/>
          <a:lstStyle/>
          <a:p>
            <a:fld id="{0F0D26E1-3FEC-44C6-BFF7-B8257F15EBB2}" type="slidenum">
              <a:rPr lang="it-IT" smtClean="0"/>
              <a:t>‹N›</a:t>
            </a:fld>
            <a:endParaRPr lang="it-IT"/>
          </a:p>
        </p:txBody>
      </p:sp>
    </p:spTree>
    <p:extLst>
      <p:ext uri="{BB962C8B-B14F-4D97-AF65-F5344CB8AC3E}">
        <p14:creationId xmlns:p14="http://schemas.microsoft.com/office/powerpoint/2010/main" val="235754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50E7E0-E90E-47E5-82EE-C310E517C95F}"/>
              </a:ext>
            </a:extLst>
          </p:cNvPr>
          <p:cNvSpPr>
            <a:spLocks noGrp="1"/>
          </p:cNvSpPr>
          <p:nvPr>
            <p:ph type="title"/>
          </p:nvPr>
        </p:nvSpPr>
        <p:spPr>
          <a:xfrm>
            <a:off x="2325189" y="365125"/>
            <a:ext cx="7615646" cy="1325563"/>
          </a:xfrm>
        </p:spPr>
        <p:txBody>
          <a:bodyPr/>
          <a:lstStyle>
            <a:lvl1pPr>
              <a:defRPr>
                <a:solidFill>
                  <a:schemeClr val="accent1">
                    <a:lumMod val="75000"/>
                  </a:schemeClr>
                </a:solidFill>
                <a:latin typeface="Algerian" panose="04020705040A02060702" pitchFamily="82" charset="0"/>
              </a:defRPr>
            </a:lvl1pPr>
          </a:lstStyle>
          <a:p>
            <a:r>
              <a:rPr lang="it-IT" dirty="0"/>
              <a:t>Fare clic per modificare lo stile del titolo dello schema</a:t>
            </a:r>
          </a:p>
        </p:txBody>
      </p:sp>
      <p:pic>
        <p:nvPicPr>
          <p:cNvPr id="8" name="Immagine 7">
            <a:extLst>
              <a:ext uri="{FF2B5EF4-FFF2-40B4-BE49-F238E27FC236}">
                <a16:creationId xmlns:a16="http://schemas.microsoft.com/office/drawing/2014/main" id="{5681BE8E-F793-41EC-9E37-C9693B4BC6B2}"/>
              </a:ext>
            </a:extLst>
          </p:cNvPr>
          <p:cNvPicPr>
            <a:picLocks noChangeAspect="1"/>
          </p:cNvPicPr>
          <p:nvPr userDrawn="1"/>
        </p:nvPicPr>
        <p:blipFill>
          <a:blip r:embed="rId2"/>
          <a:stretch>
            <a:fillRect/>
          </a:stretch>
        </p:blipFill>
        <p:spPr>
          <a:xfrm>
            <a:off x="0" y="6586970"/>
            <a:ext cx="3457575" cy="257175"/>
          </a:xfrm>
          <a:prstGeom prst="rect">
            <a:avLst/>
          </a:prstGeom>
        </p:spPr>
      </p:pic>
      <p:pic>
        <p:nvPicPr>
          <p:cNvPr id="9" name="Immagine 8">
            <a:extLst>
              <a:ext uri="{FF2B5EF4-FFF2-40B4-BE49-F238E27FC236}">
                <a16:creationId xmlns:a16="http://schemas.microsoft.com/office/drawing/2014/main" id="{EA3C5F6F-FDD6-46B4-A923-791071A2A225}"/>
              </a:ext>
            </a:extLst>
          </p:cNvPr>
          <p:cNvPicPr>
            <a:picLocks noChangeAspect="1"/>
          </p:cNvPicPr>
          <p:nvPr userDrawn="1"/>
        </p:nvPicPr>
        <p:blipFill>
          <a:blip r:embed="rId2"/>
          <a:stretch>
            <a:fillRect/>
          </a:stretch>
        </p:blipFill>
        <p:spPr>
          <a:xfrm>
            <a:off x="3457575" y="6586970"/>
            <a:ext cx="3457575" cy="257175"/>
          </a:xfrm>
          <a:prstGeom prst="rect">
            <a:avLst/>
          </a:prstGeom>
        </p:spPr>
      </p:pic>
      <p:pic>
        <p:nvPicPr>
          <p:cNvPr id="10" name="Immagine 9">
            <a:extLst>
              <a:ext uri="{FF2B5EF4-FFF2-40B4-BE49-F238E27FC236}">
                <a16:creationId xmlns:a16="http://schemas.microsoft.com/office/drawing/2014/main" id="{A773BE2D-68DC-4C21-80C6-D4F4C2BB3262}"/>
              </a:ext>
            </a:extLst>
          </p:cNvPr>
          <p:cNvPicPr>
            <a:picLocks noChangeAspect="1"/>
          </p:cNvPicPr>
          <p:nvPr userDrawn="1"/>
        </p:nvPicPr>
        <p:blipFill>
          <a:blip r:embed="rId2"/>
          <a:stretch>
            <a:fillRect/>
          </a:stretch>
        </p:blipFill>
        <p:spPr>
          <a:xfrm>
            <a:off x="6915150" y="6586970"/>
            <a:ext cx="3457575" cy="257175"/>
          </a:xfrm>
          <a:prstGeom prst="rect">
            <a:avLst/>
          </a:prstGeom>
        </p:spPr>
      </p:pic>
      <p:pic>
        <p:nvPicPr>
          <p:cNvPr id="11" name="Immagine 10">
            <a:extLst>
              <a:ext uri="{FF2B5EF4-FFF2-40B4-BE49-F238E27FC236}">
                <a16:creationId xmlns:a16="http://schemas.microsoft.com/office/drawing/2014/main" id="{509963F7-22E0-4DF3-BEDF-7827B3A31EAB}"/>
              </a:ext>
            </a:extLst>
          </p:cNvPr>
          <p:cNvPicPr>
            <a:picLocks noChangeAspect="1"/>
          </p:cNvPicPr>
          <p:nvPr userDrawn="1"/>
        </p:nvPicPr>
        <p:blipFill>
          <a:blip r:embed="rId2"/>
          <a:stretch>
            <a:fillRect/>
          </a:stretch>
        </p:blipFill>
        <p:spPr>
          <a:xfrm>
            <a:off x="8734425" y="6586969"/>
            <a:ext cx="3457575" cy="257175"/>
          </a:xfrm>
          <a:prstGeom prst="rect">
            <a:avLst/>
          </a:prstGeom>
        </p:spPr>
      </p:pic>
      <p:pic>
        <p:nvPicPr>
          <p:cNvPr id="14" name="Immagine 13">
            <a:extLst>
              <a:ext uri="{FF2B5EF4-FFF2-40B4-BE49-F238E27FC236}">
                <a16:creationId xmlns:a16="http://schemas.microsoft.com/office/drawing/2014/main" id="{0EE538DD-4BA3-4E12-B712-BA01A5D76C2C}"/>
              </a:ext>
            </a:extLst>
          </p:cNvPr>
          <p:cNvPicPr>
            <a:picLocks noChangeAspect="1"/>
          </p:cNvPicPr>
          <p:nvPr userDrawn="1"/>
        </p:nvPicPr>
        <p:blipFill>
          <a:blip r:embed="rId2"/>
          <a:stretch>
            <a:fillRect/>
          </a:stretch>
        </p:blipFill>
        <p:spPr>
          <a:xfrm>
            <a:off x="-1" y="-17174"/>
            <a:ext cx="3457575" cy="257175"/>
          </a:xfrm>
          <a:prstGeom prst="rect">
            <a:avLst/>
          </a:prstGeom>
        </p:spPr>
      </p:pic>
      <p:pic>
        <p:nvPicPr>
          <p:cNvPr id="15" name="Immagine 14">
            <a:extLst>
              <a:ext uri="{FF2B5EF4-FFF2-40B4-BE49-F238E27FC236}">
                <a16:creationId xmlns:a16="http://schemas.microsoft.com/office/drawing/2014/main" id="{35429463-A2F3-42D7-979D-DF2FD639126F}"/>
              </a:ext>
            </a:extLst>
          </p:cNvPr>
          <p:cNvPicPr>
            <a:picLocks noChangeAspect="1"/>
          </p:cNvPicPr>
          <p:nvPr userDrawn="1"/>
        </p:nvPicPr>
        <p:blipFill>
          <a:blip r:embed="rId2"/>
          <a:stretch>
            <a:fillRect/>
          </a:stretch>
        </p:blipFill>
        <p:spPr>
          <a:xfrm>
            <a:off x="3457575" y="-17174"/>
            <a:ext cx="3457575" cy="257175"/>
          </a:xfrm>
          <a:prstGeom prst="rect">
            <a:avLst/>
          </a:prstGeom>
        </p:spPr>
      </p:pic>
      <p:pic>
        <p:nvPicPr>
          <p:cNvPr id="16" name="Immagine 15">
            <a:extLst>
              <a:ext uri="{FF2B5EF4-FFF2-40B4-BE49-F238E27FC236}">
                <a16:creationId xmlns:a16="http://schemas.microsoft.com/office/drawing/2014/main" id="{530296D7-4201-47DC-BD40-54AB0BE1F246}"/>
              </a:ext>
            </a:extLst>
          </p:cNvPr>
          <p:cNvPicPr>
            <a:picLocks noChangeAspect="1"/>
          </p:cNvPicPr>
          <p:nvPr userDrawn="1"/>
        </p:nvPicPr>
        <p:blipFill>
          <a:blip r:embed="rId2"/>
          <a:stretch>
            <a:fillRect/>
          </a:stretch>
        </p:blipFill>
        <p:spPr>
          <a:xfrm>
            <a:off x="6915149" y="-17174"/>
            <a:ext cx="3457575" cy="257175"/>
          </a:xfrm>
          <a:prstGeom prst="rect">
            <a:avLst/>
          </a:prstGeom>
        </p:spPr>
      </p:pic>
      <p:pic>
        <p:nvPicPr>
          <p:cNvPr id="17" name="Immagine 16">
            <a:extLst>
              <a:ext uri="{FF2B5EF4-FFF2-40B4-BE49-F238E27FC236}">
                <a16:creationId xmlns:a16="http://schemas.microsoft.com/office/drawing/2014/main" id="{687B80F8-D5B0-41EE-8176-0F166A7B0F41}"/>
              </a:ext>
            </a:extLst>
          </p:cNvPr>
          <p:cNvPicPr>
            <a:picLocks noChangeAspect="1"/>
          </p:cNvPicPr>
          <p:nvPr userDrawn="1"/>
        </p:nvPicPr>
        <p:blipFill>
          <a:blip r:embed="rId2"/>
          <a:stretch>
            <a:fillRect/>
          </a:stretch>
        </p:blipFill>
        <p:spPr>
          <a:xfrm>
            <a:off x="8734425" y="-17174"/>
            <a:ext cx="3457575" cy="257175"/>
          </a:xfrm>
          <a:prstGeom prst="rect">
            <a:avLst/>
          </a:prstGeom>
        </p:spPr>
      </p:pic>
      <p:pic>
        <p:nvPicPr>
          <p:cNvPr id="18" name="Immagine 17">
            <a:extLst>
              <a:ext uri="{FF2B5EF4-FFF2-40B4-BE49-F238E27FC236}">
                <a16:creationId xmlns:a16="http://schemas.microsoft.com/office/drawing/2014/main" id="{4B3D4F20-C1CF-4F2B-A584-2F428F72821F}"/>
              </a:ext>
            </a:extLst>
          </p:cNvPr>
          <p:cNvPicPr>
            <a:picLocks noChangeAspect="1"/>
          </p:cNvPicPr>
          <p:nvPr userDrawn="1"/>
        </p:nvPicPr>
        <p:blipFill>
          <a:blip r:embed="rId2"/>
          <a:stretch>
            <a:fillRect/>
          </a:stretch>
        </p:blipFill>
        <p:spPr>
          <a:xfrm>
            <a:off x="27709" y="-17174"/>
            <a:ext cx="3457575" cy="257175"/>
          </a:xfrm>
          <a:prstGeom prst="rect">
            <a:avLst/>
          </a:prstGeom>
        </p:spPr>
      </p:pic>
      <p:pic>
        <p:nvPicPr>
          <p:cNvPr id="19" name="Immagine 18">
            <a:extLst>
              <a:ext uri="{FF2B5EF4-FFF2-40B4-BE49-F238E27FC236}">
                <a16:creationId xmlns:a16="http://schemas.microsoft.com/office/drawing/2014/main" id="{1F54197C-D915-410A-83C2-DF5D2B78EB1B}"/>
              </a:ext>
            </a:extLst>
          </p:cNvPr>
          <p:cNvPicPr>
            <a:picLocks noChangeAspect="1"/>
          </p:cNvPicPr>
          <p:nvPr userDrawn="1"/>
        </p:nvPicPr>
        <p:blipFill>
          <a:blip r:embed="rId2"/>
          <a:stretch>
            <a:fillRect/>
          </a:stretch>
        </p:blipFill>
        <p:spPr>
          <a:xfrm>
            <a:off x="3485285" y="-17174"/>
            <a:ext cx="3457575" cy="257175"/>
          </a:xfrm>
          <a:prstGeom prst="rect">
            <a:avLst/>
          </a:prstGeom>
        </p:spPr>
      </p:pic>
      <p:pic>
        <p:nvPicPr>
          <p:cNvPr id="20" name="Immagine 19">
            <a:extLst>
              <a:ext uri="{FF2B5EF4-FFF2-40B4-BE49-F238E27FC236}">
                <a16:creationId xmlns:a16="http://schemas.microsoft.com/office/drawing/2014/main" id="{DFEDBCB4-240D-419E-996D-EE9887C53EB1}"/>
              </a:ext>
            </a:extLst>
          </p:cNvPr>
          <p:cNvPicPr>
            <a:picLocks noChangeAspect="1"/>
          </p:cNvPicPr>
          <p:nvPr userDrawn="1"/>
        </p:nvPicPr>
        <p:blipFill>
          <a:blip r:embed="rId2"/>
          <a:stretch>
            <a:fillRect/>
          </a:stretch>
        </p:blipFill>
        <p:spPr>
          <a:xfrm>
            <a:off x="6942859" y="-17174"/>
            <a:ext cx="3457575" cy="257175"/>
          </a:xfrm>
          <a:prstGeom prst="rect">
            <a:avLst/>
          </a:prstGeom>
        </p:spPr>
      </p:pic>
      <p:pic>
        <p:nvPicPr>
          <p:cNvPr id="21" name="Immagine 20">
            <a:extLst>
              <a:ext uri="{FF2B5EF4-FFF2-40B4-BE49-F238E27FC236}">
                <a16:creationId xmlns:a16="http://schemas.microsoft.com/office/drawing/2014/main" id="{2D87DCF6-BBE6-415B-ACC4-B1D70CFF5AF5}"/>
              </a:ext>
            </a:extLst>
          </p:cNvPr>
          <p:cNvPicPr>
            <a:picLocks noChangeAspect="1"/>
          </p:cNvPicPr>
          <p:nvPr userDrawn="1"/>
        </p:nvPicPr>
        <p:blipFill>
          <a:blip r:embed="rId2"/>
          <a:stretch>
            <a:fillRect/>
          </a:stretch>
        </p:blipFill>
        <p:spPr>
          <a:xfrm>
            <a:off x="8762135" y="-17174"/>
            <a:ext cx="3457575" cy="257175"/>
          </a:xfrm>
          <a:prstGeom prst="rect">
            <a:avLst/>
          </a:prstGeom>
        </p:spPr>
      </p:pic>
    </p:spTree>
    <p:extLst>
      <p:ext uri="{BB962C8B-B14F-4D97-AF65-F5344CB8AC3E}">
        <p14:creationId xmlns:p14="http://schemas.microsoft.com/office/powerpoint/2010/main" val="3210053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B8723A-CCA3-4084-99C6-8C2A6E4A648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86B649B-9346-470C-868B-C943B6D467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37E173D4-ABCF-4DF6-8FC0-A8DBFB0D930A}"/>
              </a:ext>
            </a:extLst>
          </p:cNvPr>
          <p:cNvSpPr>
            <a:spLocks noGrp="1"/>
          </p:cNvSpPr>
          <p:nvPr>
            <p:ph type="dt" sz="half" idx="10"/>
          </p:nvPr>
        </p:nvSpPr>
        <p:spPr>
          <a:xfrm>
            <a:off x="838200" y="6356350"/>
            <a:ext cx="2743200" cy="365125"/>
          </a:xfrm>
          <a:prstGeom prst="rect">
            <a:avLst/>
          </a:prstGeom>
        </p:spPr>
        <p:txBody>
          <a:bodyPr/>
          <a:lstStyle/>
          <a:p>
            <a:fld id="{1BA3EE77-118C-45BD-9ED0-8954ADB9058C}" type="datetimeFigureOut">
              <a:rPr lang="it-IT" smtClean="0"/>
              <a:t>05/04/2020</a:t>
            </a:fld>
            <a:endParaRPr lang="it-IT"/>
          </a:p>
        </p:txBody>
      </p:sp>
      <p:sp>
        <p:nvSpPr>
          <p:cNvPr id="5" name="Segnaposto piè di pagina 4">
            <a:extLst>
              <a:ext uri="{FF2B5EF4-FFF2-40B4-BE49-F238E27FC236}">
                <a16:creationId xmlns:a16="http://schemas.microsoft.com/office/drawing/2014/main" id="{35997B09-EA5C-4400-A9BE-95C72813B3D3}"/>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A3BCF0C2-24F1-42D2-93CD-02E539684760}"/>
              </a:ext>
            </a:extLst>
          </p:cNvPr>
          <p:cNvSpPr>
            <a:spLocks noGrp="1"/>
          </p:cNvSpPr>
          <p:nvPr>
            <p:ph type="sldNum" sz="quarter" idx="12"/>
          </p:nvPr>
        </p:nvSpPr>
        <p:spPr>
          <a:xfrm>
            <a:off x="8610600" y="6356350"/>
            <a:ext cx="2743200" cy="365125"/>
          </a:xfrm>
          <a:prstGeom prst="rect">
            <a:avLst/>
          </a:prstGeom>
        </p:spPr>
        <p:txBody>
          <a:bodyPr/>
          <a:lstStyle/>
          <a:p>
            <a:fld id="{0F0D26E1-3FEC-44C6-BFF7-B8257F15EBB2}" type="slidenum">
              <a:rPr lang="it-IT" smtClean="0"/>
              <a:t>‹N›</a:t>
            </a:fld>
            <a:endParaRPr lang="it-IT"/>
          </a:p>
        </p:txBody>
      </p:sp>
    </p:spTree>
    <p:extLst>
      <p:ext uri="{BB962C8B-B14F-4D97-AF65-F5344CB8AC3E}">
        <p14:creationId xmlns:p14="http://schemas.microsoft.com/office/powerpoint/2010/main" val="361816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1DF7AA-747E-4920-AB5E-E20B71F97C9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74AA9E2-4CCE-4E88-9999-78A17806D9A4}"/>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58C8054-83AE-4B9A-9FD0-E3F75318C36A}"/>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D08D658-7DE7-4885-9961-5454F33DA2D7}"/>
              </a:ext>
            </a:extLst>
          </p:cNvPr>
          <p:cNvSpPr>
            <a:spLocks noGrp="1"/>
          </p:cNvSpPr>
          <p:nvPr>
            <p:ph type="dt" sz="half" idx="10"/>
          </p:nvPr>
        </p:nvSpPr>
        <p:spPr>
          <a:xfrm>
            <a:off x="838200" y="6356350"/>
            <a:ext cx="2743200" cy="365125"/>
          </a:xfrm>
          <a:prstGeom prst="rect">
            <a:avLst/>
          </a:prstGeom>
        </p:spPr>
        <p:txBody>
          <a:bodyPr/>
          <a:lstStyle/>
          <a:p>
            <a:fld id="{1BA3EE77-118C-45BD-9ED0-8954ADB9058C}" type="datetimeFigureOut">
              <a:rPr lang="it-IT" smtClean="0"/>
              <a:t>05/04/2020</a:t>
            </a:fld>
            <a:endParaRPr lang="it-IT"/>
          </a:p>
        </p:txBody>
      </p:sp>
      <p:sp>
        <p:nvSpPr>
          <p:cNvPr id="6" name="Segnaposto piè di pagina 5">
            <a:extLst>
              <a:ext uri="{FF2B5EF4-FFF2-40B4-BE49-F238E27FC236}">
                <a16:creationId xmlns:a16="http://schemas.microsoft.com/office/drawing/2014/main" id="{F8088273-50F7-45DE-9BEE-4EDF540915B2}"/>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DBBD8B31-D57D-46DD-A9D2-D03C34E357C4}"/>
              </a:ext>
            </a:extLst>
          </p:cNvPr>
          <p:cNvSpPr>
            <a:spLocks noGrp="1"/>
          </p:cNvSpPr>
          <p:nvPr>
            <p:ph type="sldNum" sz="quarter" idx="12"/>
          </p:nvPr>
        </p:nvSpPr>
        <p:spPr>
          <a:xfrm>
            <a:off x="8610600" y="6356350"/>
            <a:ext cx="2743200" cy="365125"/>
          </a:xfrm>
          <a:prstGeom prst="rect">
            <a:avLst/>
          </a:prstGeom>
        </p:spPr>
        <p:txBody>
          <a:bodyPr/>
          <a:lstStyle/>
          <a:p>
            <a:fld id="{0F0D26E1-3FEC-44C6-BFF7-B8257F15EBB2}" type="slidenum">
              <a:rPr lang="it-IT" smtClean="0"/>
              <a:t>‹N›</a:t>
            </a:fld>
            <a:endParaRPr lang="it-IT"/>
          </a:p>
        </p:txBody>
      </p:sp>
    </p:spTree>
    <p:extLst>
      <p:ext uri="{BB962C8B-B14F-4D97-AF65-F5344CB8AC3E}">
        <p14:creationId xmlns:p14="http://schemas.microsoft.com/office/powerpoint/2010/main" val="910049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AB5D90-723B-4BE2-8611-97D929CEB26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820E85F-50F9-4A43-A3D5-57E6A362E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6322FD6B-1CDF-4C22-87B8-BBA8889D5D98}"/>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C70BEE2-428B-4D99-B75E-B1468C4233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AD22F885-59E8-4AC2-AAEA-C84B24164566}"/>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63CD0EB-551F-4C66-B06D-2542316692AF}"/>
              </a:ext>
            </a:extLst>
          </p:cNvPr>
          <p:cNvSpPr>
            <a:spLocks noGrp="1"/>
          </p:cNvSpPr>
          <p:nvPr>
            <p:ph type="dt" sz="half" idx="10"/>
          </p:nvPr>
        </p:nvSpPr>
        <p:spPr>
          <a:xfrm>
            <a:off x="838200" y="6356350"/>
            <a:ext cx="2743200" cy="365125"/>
          </a:xfrm>
          <a:prstGeom prst="rect">
            <a:avLst/>
          </a:prstGeom>
        </p:spPr>
        <p:txBody>
          <a:bodyPr/>
          <a:lstStyle/>
          <a:p>
            <a:fld id="{1BA3EE77-118C-45BD-9ED0-8954ADB9058C}" type="datetimeFigureOut">
              <a:rPr lang="it-IT" smtClean="0"/>
              <a:t>05/04/2020</a:t>
            </a:fld>
            <a:endParaRPr lang="it-IT"/>
          </a:p>
        </p:txBody>
      </p:sp>
      <p:sp>
        <p:nvSpPr>
          <p:cNvPr id="8" name="Segnaposto piè di pagina 7">
            <a:extLst>
              <a:ext uri="{FF2B5EF4-FFF2-40B4-BE49-F238E27FC236}">
                <a16:creationId xmlns:a16="http://schemas.microsoft.com/office/drawing/2014/main" id="{D720EC19-6F37-47FD-A2BF-276EADFCA75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627F5EE4-1A2A-4D76-B8F4-D1CC1E7B6FA7}"/>
              </a:ext>
            </a:extLst>
          </p:cNvPr>
          <p:cNvSpPr>
            <a:spLocks noGrp="1"/>
          </p:cNvSpPr>
          <p:nvPr>
            <p:ph type="sldNum" sz="quarter" idx="12"/>
          </p:nvPr>
        </p:nvSpPr>
        <p:spPr>
          <a:xfrm>
            <a:off x="8610600" y="6356350"/>
            <a:ext cx="2743200" cy="365125"/>
          </a:xfrm>
          <a:prstGeom prst="rect">
            <a:avLst/>
          </a:prstGeom>
        </p:spPr>
        <p:txBody>
          <a:bodyPr/>
          <a:lstStyle/>
          <a:p>
            <a:fld id="{0F0D26E1-3FEC-44C6-BFF7-B8257F15EBB2}" type="slidenum">
              <a:rPr lang="it-IT" smtClean="0"/>
              <a:t>‹N›</a:t>
            </a:fld>
            <a:endParaRPr lang="it-IT"/>
          </a:p>
        </p:txBody>
      </p:sp>
    </p:spTree>
    <p:extLst>
      <p:ext uri="{BB962C8B-B14F-4D97-AF65-F5344CB8AC3E}">
        <p14:creationId xmlns:p14="http://schemas.microsoft.com/office/powerpoint/2010/main" val="183021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E766D9-A254-40EE-9FBA-905874A64C0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6D79C23-FDCA-47AF-85E1-0E64C0D7E0F5}"/>
              </a:ext>
            </a:extLst>
          </p:cNvPr>
          <p:cNvSpPr>
            <a:spLocks noGrp="1"/>
          </p:cNvSpPr>
          <p:nvPr>
            <p:ph type="dt" sz="half" idx="10"/>
          </p:nvPr>
        </p:nvSpPr>
        <p:spPr>
          <a:xfrm>
            <a:off x="838200" y="6356350"/>
            <a:ext cx="2743200" cy="365125"/>
          </a:xfrm>
          <a:prstGeom prst="rect">
            <a:avLst/>
          </a:prstGeom>
        </p:spPr>
        <p:txBody>
          <a:bodyPr/>
          <a:lstStyle/>
          <a:p>
            <a:fld id="{1BA3EE77-118C-45BD-9ED0-8954ADB9058C}" type="datetimeFigureOut">
              <a:rPr lang="it-IT" smtClean="0"/>
              <a:t>05/04/2020</a:t>
            </a:fld>
            <a:endParaRPr lang="it-IT"/>
          </a:p>
        </p:txBody>
      </p:sp>
      <p:sp>
        <p:nvSpPr>
          <p:cNvPr id="4" name="Segnaposto piè di pagina 3">
            <a:extLst>
              <a:ext uri="{FF2B5EF4-FFF2-40B4-BE49-F238E27FC236}">
                <a16:creationId xmlns:a16="http://schemas.microsoft.com/office/drawing/2014/main" id="{2B73C12D-4D2E-44F4-8A77-F17E70B07903}"/>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33B07379-01B5-4F86-A71F-7133E88C6C5D}"/>
              </a:ext>
            </a:extLst>
          </p:cNvPr>
          <p:cNvSpPr>
            <a:spLocks noGrp="1"/>
          </p:cNvSpPr>
          <p:nvPr>
            <p:ph type="sldNum" sz="quarter" idx="12"/>
          </p:nvPr>
        </p:nvSpPr>
        <p:spPr>
          <a:xfrm>
            <a:off x="8610600" y="6356350"/>
            <a:ext cx="2743200" cy="365125"/>
          </a:xfrm>
          <a:prstGeom prst="rect">
            <a:avLst/>
          </a:prstGeom>
        </p:spPr>
        <p:txBody>
          <a:bodyPr/>
          <a:lstStyle/>
          <a:p>
            <a:fld id="{0F0D26E1-3FEC-44C6-BFF7-B8257F15EBB2}" type="slidenum">
              <a:rPr lang="it-IT" smtClean="0"/>
              <a:t>‹N›</a:t>
            </a:fld>
            <a:endParaRPr lang="it-IT"/>
          </a:p>
        </p:txBody>
      </p:sp>
    </p:spTree>
    <p:extLst>
      <p:ext uri="{BB962C8B-B14F-4D97-AF65-F5344CB8AC3E}">
        <p14:creationId xmlns:p14="http://schemas.microsoft.com/office/powerpoint/2010/main" val="283159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09F7EDF-7B8A-4568-A517-0295156FD7B2}"/>
              </a:ext>
            </a:extLst>
          </p:cNvPr>
          <p:cNvSpPr>
            <a:spLocks noGrp="1"/>
          </p:cNvSpPr>
          <p:nvPr>
            <p:ph type="dt" sz="half" idx="10"/>
          </p:nvPr>
        </p:nvSpPr>
        <p:spPr>
          <a:xfrm>
            <a:off x="838200" y="6356350"/>
            <a:ext cx="2743200" cy="365125"/>
          </a:xfrm>
          <a:prstGeom prst="rect">
            <a:avLst/>
          </a:prstGeom>
        </p:spPr>
        <p:txBody>
          <a:bodyPr/>
          <a:lstStyle/>
          <a:p>
            <a:fld id="{1BA3EE77-118C-45BD-9ED0-8954ADB9058C}" type="datetimeFigureOut">
              <a:rPr lang="it-IT" smtClean="0"/>
              <a:t>05/04/2020</a:t>
            </a:fld>
            <a:endParaRPr lang="it-IT"/>
          </a:p>
        </p:txBody>
      </p:sp>
      <p:sp>
        <p:nvSpPr>
          <p:cNvPr id="3" name="Segnaposto piè di pagina 2">
            <a:extLst>
              <a:ext uri="{FF2B5EF4-FFF2-40B4-BE49-F238E27FC236}">
                <a16:creationId xmlns:a16="http://schemas.microsoft.com/office/drawing/2014/main" id="{3C5E0367-9930-4B2D-AEA6-11958AF1B84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BCCD31A4-4CC4-45DF-A08B-113AB42A50BB}"/>
              </a:ext>
            </a:extLst>
          </p:cNvPr>
          <p:cNvSpPr>
            <a:spLocks noGrp="1"/>
          </p:cNvSpPr>
          <p:nvPr>
            <p:ph type="sldNum" sz="quarter" idx="12"/>
          </p:nvPr>
        </p:nvSpPr>
        <p:spPr>
          <a:xfrm>
            <a:off x="8610600" y="6356350"/>
            <a:ext cx="2743200" cy="365125"/>
          </a:xfrm>
          <a:prstGeom prst="rect">
            <a:avLst/>
          </a:prstGeom>
        </p:spPr>
        <p:txBody>
          <a:bodyPr/>
          <a:lstStyle/>
          <a:p>
            <a:fld id="{0F0D26E1-3FEC-44C6-BFF7-B8257F15EBB2}" type="slidenum">
              <a:rPr lang="it-IT" smtClean="0"/>
              <a:t>‹N›</a:t>
            </a:fld>
            <a:endParaRPr lang="it-IT"/>
          </a:p>
        </p:txBody>
      </p:sp>
    </p:spTree>
    <p:extLst>
      <p:ext uri="{BB962C8B-B14F-4D97-AF65-F5344CB8AC3E}">
        <p14:creationId xmlns:p14="http://schemas.microsoft.com/office/powerpoint/2010/main" val="327826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45F8B7-AF33-44BD-95AB-A1652C3C587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9F9C098-3461-43D4-82A1-3CD0FA9BFA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452D186-1F18-4298-BEA5-C952E9DF3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F2773F2E-9504-4023-B2F2-314ADA4CCB75}"/>
              </a:ext>
            </a:extLst>
          </p:cNvPr>
          <p:cNvSpPr>
            <a:spLocks noGrp="1"/>
          </p:cNvSpPr>
          <p:nvPr>
            <p:ph type="dt" sz="half" idx="10"/>
          </p:nvPr>
        </p:nvSpPr>
        <p:spPr>
          <a:xfrm>
            <a:off x="838200" y="6356350"/>
            <a:ext cx="2743200" cy="365125"/>
          </a:xfrm>
          <a:prstGeom prst="rect">
            <a:avLst/>
          </a:prstGeom>
        </p:spPr>
        <p:txBody>
          <a:bodyPr/>
          <a:lstStyle/>
          <a:p>
            <a:fld id="{1BA3EE77-118C-45BD-9ED0-8954ADB9058C}" type="datetimeFigureOut">
              <a:rPr lang="it-IT" smtClean="0"/>
              <a:t>05/04/2020</a:t>
            </a:fld>
            <a:endParaRPr lang="it-IT"/>
          </a:p>
        </p:txBody>
      </p:sp>
      <p:sp>
        <p:nvSpPr>
          <p:cNvPr id="6" name="Segnaposto piè di pagina 5">
            <a:extLst>
              <a:ext uri="{FF2B5EF4-FFF2-40B4-BE49-F238E27FC236}">
                <a16:creationId xmlns:a16="http://schemas.microsoft.com/office/drawing/2014/main" id="{8B728DFD-D3D8-4AC3-AEA1-FF28C9FF3D86}"/>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205FBA96-EA9A-4890-9A74-66C645E56B9F}"/>
              </a:ext>
            </a:extLst>
          </p:cNvPr>
          <p:cNvSpPr>
            <a:spLocks noGrp="1"/>
          </p:cNvSpPr>
          <p:nvPr>
            <p:ph type="sldNum" sz="quarter" idx="12"/>
          </p:nvPr>
        </p:nvSpPr>
        <p:spPr>
          <a:xfrm>
            <a:off x="8610600" y="6356350"/>
            <a:ext cx="2743200" cy="365125"/>
          </a:xfrm>
          <a:prstGeom prst="rect">
            <a:avLst/>
          </a:prstGeom>
        </p:spPr>
        <p:txBody>
          <a:bodyPr/>
          <a:lstStyle/>
          <a:p>
            <a:fld id="{0F0D26E1-3FEC-44C6-BFF7-B8257F15EBB2}" type="slidenum">
              <a:rPr lang="it-IT" smtClean="0"/>
              <a:t>‹N›</a:t>
            </a:fld>
            <a:endParaRPr lang="it-IT"/>
          </a:p>
        </p:txBody>
      </p:sp>
    </p:spTree>
    <p:extLst>
      <p:ext uri="{BB962C8B-B14F-4D97-AF65-F5344CB8AC3E}">
        <p14:creationId xmlns:p14="http://schemas.microsoft.com/office/powerpoint/2010/main" val="1851531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5AE995-707C-44E8-A0A1-E5B08B1BBE0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6ABDD40-8C50-496E-ABAB-E9E4C6FA1A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AE11DF9-91D6-43FB-92EE-66C33F02E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E7D9012E-7E36-4D1A-A659-F1D619A5DEE4}"/>
              </a:ext>
            </a:extLst>
          </p:cNvPr>
          <p:cNvSpPr>
            <a:spLocks noGrp="1"/>
          </p:cNvSpPr>
          <p:nvPr>
            <p:ph type="dt" sz="half" idx="10"/>
          </p:nvPr>
        </p:nvSpPr>
        <p:spPr>
          <a:xfrm>
            <a:off x="838200" y="6356350"/>
            <a:ext cx="2743200" cy="365125"/>
          </a:xfrm>
          <a:prstGeom prst="rect">
            <a:avLst/>
          </a:prstGeom>
        </p:spPr>
        <p:txBody>
          <a:bodyPr/>
          <a:lstStyle/>
          <a:p>
            <a:fld id="{1BA3EE77-118C-45BD-9ED0-8954ADB9058C}" type="datetimeFigureOut">
              <a:rPr lang="it-IT" smtClean="0"/>
              <a:t>05/04/2020</a:t>
            </a:fld>
            <a:endParaRPr lang="it-IT"/>
          </a:p>
        </p:txBody>
      </p:sp>
      <p:sp>
        <p:nvSpPr>
          <p:cNvPr id="6" name="Segnaposto piè di pagina 5">
            <a:extLst>
              <a:ext uri="{FF2B5EF4-FFF2-40B4-BE49-F238E27FC236}">
                <a16:creationId xmlns:a16="http://schemas.microsoft.com/office/drawing/2014/main" id="{6AE86205-BC8D-4620-8813-FC523003BCE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02C3D302-8577-4DB5-A54C-34B0916237FD}"/>
              </a:ext>
            </a:extLst>
          </p:cNvPr>
          <p:cNvSpPr>
            <a:spLocks noGrp="1"/>
          </p:cNvSpPr>
          <p:nvPr>
            <p:ph type="sldNum" sz="quarter" idx="12"/>
          </p:nvPr>
        </p:nvSpPr>
        <p:spPr>
          <a:xfrm>
            <a:off x="8610600" y="6356350"/>
            <a:ext cx="2743200" cy="365125"/>
          </a:xfrm>
          <a:prstGeom prst="rect">
            <a:avLst/>
          </a:prstGeom>
        </p:spPr>
        <p:txBody>
          <a:bodyPr/>
          <a:lstStyle/>
          <a:p>
            <a:fld id="{0F0D26E1-3FEC-44C6-BFF7-B8257F15EBB2}" type="slidenum">
              <a:rPr lang="it-IT" smtClean="0"/>
              <a:t>‹N›</a:t>
            </a:fld>
            <a:endParaRPr lang="it-IT"/>
          </a:p>
        </p:txBody>
      </p:sp>
    </p:spTree>
    <p:extLst>
      <p:ext uri="{BB962C8B-B14F-4D97-AF65-F5344CB8AC3E}">
        <p14:creationId xmlns:p14="http://schemas.microsoft.com/office/powerpoint/2010/main" val="1214272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024056E-6C5C-4F27-9A61-8F25964232CA}"/>
              </a:ext>
            </a:extLst>
          </p:cNvPr>
          <p:cNvSpPr>
            <a:spLocks noGrp="1"/>
          </p:cNvSpPr>
          <p:nvPr>
            <p:ph type="title"/>
          </p:nvPr>
        </p:nvSpPr>
        <p:spPr>
          <a:xfrm>
            <a:off x="2352633" y="365126"/>
            <a:ext cx="7613074" cy="1202418"/>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77EF394A-C85E-4152-8AD5-FD408CF8C2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8" name="Immagine 7">
            <a:extLst>
              <a:ext uri="{FF2B5EF4-FFF2-40B4-BE49-F238E27FC236}">
                <a16:creationId xmlns:a16="http://schemas.microsoft.com/office/drawing/2014/main" id="{816432AB-3D59-4F27-A4A8-8537F497E581}"/>
              </a:ext>
            </a:extLst>
          </p:cNvPr>
          <p:cNvPicPr>
            <a:picLocks noChangeAspect="1"/>
          </p:cNvPicPr>
          <p:nvPr userDrawn="1"/>
        </p:nvPicPr>
        <p:blipFill>
          <a:blip r:embed="rId13"/>
          <a:stretch>
            <a:fillRect/>
          </a:stretch>
        </p:blipFill>
        <p:spPr>
          <a:xfrm>
            <a:off x="27709" y="-17174"/>
            <a:ext cx="3457575" cy="257175"/>
          </a:xfrm>
          <a:prstGeom prst="rect">
            <a:avLst/>
          </a:prstGeom>
        </p:spPr>
      </p:pic>
      <p:pic>
        <p:nvPicPr>
          <p:cNvPr id="9" name="Immagine 8">
            <a:extLst>
              <a:ext uri="{FF2B5EF4-FFF2-40B4-BE49-F238E27FC236}">
                <a16:creationId xmlns:a16="http://schemas.microsoft.com/office/drawing/2014/main" id="{06100F23-359E-4127-AB80-EAF00B41EB5D}"/>
              </a:ext>
            </a:extLst>
          </p:cNvPr>
          <p:cNvPicPr>
            <a:picLocks noChangeAspect="1"/>
          </p:cNvPicPr>
          <p:nvPr userDrawn="1"/>
        </p:nvPicPr>
        <p:blipFill>
          <a:blip r:embed="rId13"/>
          <a:stretch>
            <a:fillRect/>
          </a:stretch>
        </p:blipFill>
        <p:spPr>
          <a:xfrm>
            <a:off x="3485285" y="-17174"/>
            <a:ext cx="3457575" cy="257175"/>
          </a:xfrm>
          <a:prstGeom prst="rect">
            <a:avLst/>
          </a:prstGeom>
        </p:spPr>
      </p:pic>
      <p:pic>
        <p:nvPicPr>
          <p:cNvPr id="10" name="Immagine 9">
            <a:extLst>
              <a:ext uri="{FF2B5EF4-FFF2-40B4-BE49-F238E27FC236}">
                <a16:creationId xmlns:a16="http://schemas.microsoft.com/office/drawing/2014/main" id="{7F0F6A5A-66A9-4F9F-8676-E167F1242E51}"/>
              </a:ext>
            </a:extLst>
          </p:cNvPr>
          <p:cNvPicPr>
            <a:picLocks noChangeAspect="1"/>
          </p:cNvPicPr>
          <p:nvPr userDrawn="1"/>
        </p:nvPicPr>
        <p:blipFill>
          <a:blip r:embed="rId13"/>
          <a:stretch>
            <a:fillRect/>
          </a:stretch>
        </p:blipFill>
        <p:spPr>
          <a:xfrm>
            <a:off x="6942859" y="-17174"/>
            <a:ext cx="3457575" cy="257175"/>
          </a:xfrm>
          <a:prstGeom prst="rect">
            <a:avLst/>
          </a:prstGeom>
        </p:spPr>
      </p:pic>
      <p:pic>
        <p:nvPicPr>
          <p:cNvPr id="11" name="Immagine 10">
            <a:extLst>
              <a:ext uri="{FF2B5EF4-FFF2-40B4-BE49-F238E27FC236}">
                <a16:creationId xmlns:a16="http://schemas.microsoft.com/office/drawing/2014/main" id="{6D8FD7FF-08BE-4C02-9435-B7A69BD0F8EA}"/>
              </a:ext>
            </a:extLst>
          </p:cNvPr>
          <p:cNvPicPr>
            <a:picLocks noChangeAspect="1"/>
          </p:cNvPicPr>
          <p:nvPr userDrawn="1"/>
        </p:nvPicPr>
        <p:blipFill>
          <a:blip r:embed="rId13"/>
          <a:stretch>
            <a:fillRect/>
          </a:stretch>
        </p:blipFill>
        <p:spPr>
          <a:xfrm>
            <a:off x="8762135" y="-17174"/>
            <a:ext cx="3457575" cy="257175"/>
          </a:xfrm>
          <a:prstGeom prst="rect">
            <a:avLst/>
          </a:prstGeom>
        </p:spPr>
      </p:pic>
      <p:pic>
        <p:nvPicPr>
          <p:cNvPr id="17" name="Immagine 16">
            <a:extLst>
              <a:ext uri="{FF2B5EF4-FFF2-40B4-BE49-F238E27FC236}">
                <a16:creationId xmlns:a16="http://schemas.microsoft.com/office/drawing/2014/main" id="{6502B66D-F06B-4351-8E3B-C56EAAE29E7B}"/>
              </a:ext>
            </a:extLst>
          </p:cNvPr>
          <p:cNvPicPr>
            <a:picLocks noChangeAspect="1"/>
          </p:cNvPicPr>
          <p:nvPr userDrawn="1"/>
        </p:nvPicPr>
        <p:blipFill>
          <a:blip r:embed="rId13"/>
          <a:stretch>
            <a:fillRect/>
          </a:stretch>
        </p:blipFill>
        <p:spPr>
          <a:xfrm rot="16200000">
            <a:off x="8856900" y="3209205"/>
            <a:ext cx="6411261" cy="344261"/>
          </a:xfrm>
          <a:prstGeom prst="rect">
            <a:avLst/>
          </a:prstGeom>
        </p:spPr>
      </p:pic>
      <p:pic>
        <p:nvPicPr>
          <p:cNvPr id="18" name="Immagine 17">
            <a:extLst>
              <a:ext uri="{FF2B5EF4-FFF2-40B4-BE49-F238E27FC236}">
                <a16:creationId xmlns:a16="http://schemas.microsoft.com/office/drawing/2014/main" id="{A75F0CBC-8DB2-49AF-B6CD-C9749BAAEB14}"/>
              </a:ext>
            </a:extLst>
          </p:cNvPr>
          <p:cNvPicPr>
            <a:picLocks noChangeAspect="1"/>
          </p:cNvPicPr>
          <p:nvPr userDrawn="1"/>
        </p:nvPicPr>
        <p:blipFill>
          <a:blip r:embed="rId13"/>
          <a:stretch>
            <a:fillRect/>
          </a:stretch>
        </p:blipFill>
        <p:spPr>
          <a:xfrm rot="16200000">
            <a:off x="-3094639" y="3281132"/>
            <a:ext cx="6551665" cy="340810"/>
          </a:xfrm>
          <a:prstGeom prst="rect">
            <a:avLst/>
          </a:prstGeom>
        </p:spPr>
      </p:pic>
      <p:sp>
        <p:nvSpPr>
          <p:cNvPr id="4" name="Rettangolo 3">
            <a:extLst>
              <a:ext uri="{FF2B5EF4-FFF2-40B4-BE49-F238E27FC236}">
                <a16:creationId xmlns:a16="http://schemas.microsoft.com/office/drawing/2014/main" id="{24AD1DC6-DEFE-4694-B492-9FCBA5F00125}"/>
              </a:ext>
            </a:extLst>
          </p:cNvPr>
          <p:cNvSpPr/>
          <p:nvPr userDrawn="1"/>
        </p:nvSpPr>
        <p:spPr>
          <a:xfrm>
            <a:off x="0" y="6586967"/>
            <a:ext cx="12181212" cy="2571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FF00"/>
                </a:solidFill>
              </a:rPr>
              <a:t>SKYLAB – L’OSSERVAZIONE DEL CIELO ALLE DIVERSE FREQUENZE</a:t>
            </a:r>
          </a:p>
        </p:txBody>
      </p:sp>
      <p:pic>
        <p:nvPicPr>
          <p:cNvPr id="1026" name="Picture 2" descr="Risultati immagini per Radiotelescopio">
            <a:extLst>
              <a:ext uri="{FF2B5EF4-FFF2-40B4-BE49-F238E27FC236}">
                <a16:creationId xmlns:a16="http://schemas.microsoft.com/office/drawing/2014/main" id="{4BC34D1A-4F4C-4962-9A05-3000D6E2274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77577" y="303793"/>
            <a:ext cx="1899079" cy="12637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isultati immagini per ALMA ANTENNA">
            <a:extLst>
              <a:ext uri="{FF2B5EF4-FFF2-40B4-BE49-F238E27FC236}">
                <a16:creationId xmlns:a16="http://schemas.microsoft.com/office/drawing/2014/main" id="{A0B07B88-E16B-4DA1-AB69-2D1877067E6A}"/>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41684" y="365126"/>
            <a:ext cx="1772739" cy="1195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31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lang="it-IT" sz="3200" kern="1200" dirty="0" smtClean="0">
          <a:solidFill>
            <a:schemeClr val="accent1">
              <a:lumMod val="75000"/>
            </a:schemeClr>
          </a:solidFill>
          <a:latin typeface="Algerian" panose="04020705040A02060702" pitchFamily="8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C64D28-0275-47DA-9A20-5A60DD1C0631}"/>
              </a:ext>
            </a:extLst>
          </p:cNvPr>
          <p:cNvSpPr>
            <a:spLocks noGrp="1"/>
          </p:cNvSpPr>
          <p:nvPr>
            <p:ph type="ctrTitle"/>
          </p:nvPr>
        </p:nvSpPr>
        <p:spPr>
          <a:xfrm>
            <a:off x="1524000" y="1980779"/>
            <a:ext cx="9144000" cy="2387600"/>
          </a:xfrm>
        </p:spPr>
        <p:txBody>
          <a:bodyPr/>
          <a:lstStyle/>
          <a:p>
            <a:r>
              <a:rPr lang="it-IT" dirty="0"/>
              <a:t>COME SONO FATTI I RADIO TELESCOPI</a:t>
            </a:r>
          </a:p>
        </p:txBody>
      </p:sp>
    </p:spTree>
    <p:extLst>
      <p:ext uri="{BB962C8B-B14F-4D97-AF65-F5344CB8AC3E}">
        <p14:creationId xmlns:p14="http://schemas.microsoft.com/office/powerpoint/2010/main" val="3994651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B3C5A6-1839-43FF-9CBB-FC8B8A198979}"/>
              </a:ext>
            </a:extLst>
          </p:cNvPr>
          <p:cNvSpPr>
            <a:spLocks noGrp="1"/>
          </p:cNvSpPr>
          <p:nvPr>
            <p:ph type="title"/>
          </p:nvPr>
        </p:nvSpPr>
        <p:spPr>
          <a:xfrm>
            <a:off x="2325189" y="365125"/>
            <a:ext cx="7615646" cy="1032315"/>
          </a:xfrm>
        </p:spPr>
        <p:txBody>
          <a:bodyPr/>
          <a:lstStyle/>
          <a:p>
            <a:pPr algn="ctr"/>
            <a:r>
              <a:rPr lang="it-IT" dirty="0"/>
              <a:t>PARKES – AUSTALIA (1961)</a:t>
            </a:r>
          </a:p>
        </p:txBody>
      </p:sp>
      <p:pic>
        <p:nvPicPr>
          <p:cNvPr id="4" name="Immagine 3" descr="Immagine che contiene oggetto, esterni, erba, aeroplano&#10;&#10;Descrizione generata automaticamente">
            <a:extLst>
              <a:ext uri="{FF2B5EF4-FFF2-40B4-BE49-F238E27FC236}">
                <a16:creationId xmlns:a16="http://schemas.microsoft.com/office/drawing/2014/main" id="{9402F78A-C896-4D51-9D92-B495C4C16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99" y="1836208"/>
            <a:ext cx="6527425" cy="4471286"/>
          </a:xfrm>
          <a:prstGeom prst="rect">
            <a:avLst/>
          </a:prstGeom>
        </p:spPr>
      </p:pic>
      <p:sp>
        <p:nvSpPr>
          <p:cNvPr id="5" name="CasellaDiTesto 4">
            <a:extLst>
              <a:ext uri="{FF2B5EF4-FFF2-40B4-BE49-F238E27FC236}">
                <a16:creationId xmlns:a16="http://schemas.microsoft.com/office/drawing/2014/main" id="{05A7A192-4228-44F0-8028-69B3329E2E7A}"/>
              </a:ext>
            </a:extLst>
          </p:cNvPr>
          <p:cNvSpPr txBox="1"/>
          <p:nvPr/>
        </p:nvSpPr>
        <p:spPr>
          <a:xfrm>
            <a:off x="7309846" y="2926419"/>
            <a:ext cx="4258150" cy="3354765"/>
          </a:xfrm>
          <a:prstGeom prst="rect">
            <a:avLst/>
          </a:prstGeom>
          <a:noFill/>
        </p:spPr>
        <p:txBody>
          <a:bodyPr wrap="square" rtlCol="0">
            <a:spAutoFit/>
          </a:bodyPr>
          <a:lstStyle/>
          <a:p>
            <a:pPr marL="285750" indent="-285750">
              <a:buFont typeface="Symbol" panose="05050102010706020507" pitchFamily="18" charset="2"/>
              <a:buChar char="F"/>
            </a:pPr>
            <a:r>
              <a:rPr lang="it-IT" sz="2000" b="1" dirty="0">
                <a:sym typeface="Symbol" panose="05050102010706020507" pitchFamily="18" charset="2"/>
              </a:rPr>
              <a:t>=64 m</a:t>
            </a:r>
          </a:p>
          <a:p>
            <a:pPr marL="285750" indent="-285750">
              <a:buFont typeface="Symbol" panose="05050102010706020507" pitchFamily="18" charset="2"/>
              <a:buChar char="F"/>
            </a:pPr>
            <a:endParaRPr lang="it-IT" sz="2000" b="1" dirty="0">
              <a:sym typeface="Symbol" panose="05050102010706020507" pitchFamily="18" charset="2"/>
            </a:endParaRPr>
          </a:p>
          <a:p>
            <a:r>
              <a:rPr lang="it-IT" sz="2000" b="1" dirty="0"/>
              <a:t>1.000 tonnellate </a:t>
            </a:r>
            <a:r>
              <a:rPr lang="it-IT" sz="1600" b="1" dirty="0"/>
              <a:t>( più di due Boeing 747)</a:t>
            </a:r>
          </a:p>
          <a:p>
            <a:endParaRPr lang="it-IT" sz="1600" b="1" dirty="0"/>
          </a:p>
          <a:p>
            <a:r>
              <a:rPr lang="it-IT" sz="2000" b="1" dirty="0"/>
              <a:t>7mm &lt;</a:t>
            </a:r>
            <a:r>
              <a:rPr lang="it-IT" sz="2000" b="1" dirty="0">
                <a:sym typeface="Symbol" panose="05050102010706020507" pitchFamily="18" charset="2"/>
              </a:rPr>
              <a:t> &lt; 4m </a:t>
            </a:r>
            <a:endParaRPr lang="it-IT" sz="2000" b="1" dirty="0"/>
          </a:p>
          <a:p>
            <a:endParaRPr lang="it-IT" sz="1600" b="1" dirty="0"/>
          </a:p>
          <a:p>
            <a:r>
              <a:rPr lang="it-IT" sz="2000" b="1" dirty="0"/>
              <a:t>Area di raccolta : 3.216 metri quadrati</a:t>
            </a:r>
          </a:p>
          <a:p>
            <a:endParaRPr lang="it-IT" sz="2000" b="1" dirty="0"/>
          </a:p>
          <a:p>
            <a:r>
              <a:rPr lang="it-IT" sz="2000" b="1" dirty="0"/>
              <a:t>Accuratezza 11 </a:t>
            </a:r>
            <a:r>
              <a:rPr lang="it-IT" sz="2000" b="1" dirty="0" err="1"/>
              <a:t>arcosecondi</a:t>
            </a:r>
            <a:r>
              <a:rPr lang="it-IT" sz="2000" b="1" dirty="0"/>
              <a:t>, cioè circa la larghezza di un dito visto da una distanza di 150 metri! </a:t>
            </a:r>
          </a:p>
        </p:txBody>
      </p:sp>
      <p:cxnSp>
        <p:nvCxnSpPr>
          <p:cNvPr id="7" name="Connettore 2 6">
            <a:extLst>
              <a:ext uri="{FF2B5EF4-FFF2-40B4-BE49-F238E27FC236}">
                <a16:creationId xmlns:a16="http://schemas.microsoft.com/office/drawing/2014/main" id="{DA10A865-7DBB-4E12-8AED-BAF7B13D2066}"/>
              </a:ext>
            </a:extLst>
          </p:cNvPr>
          <p:cNvCxnSpPr/>
          <p:nvPr/>
        </p:nvCxnSpPr>
        <p:spPr>
          <a:xfrm>
            <a:off x="1642533" y="4470400"/>
            <a:ext cx="1456267" cy="5757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0E7EE826-F67E-47BC-A926-171D0733AF3A}"/>
              </a:ext>
            </a:extLst>
          </p:cNvPr>
          <p:cNvSpPr txBox="1"/>
          <p:nvPr/>
        </p:nvSpPr>
        <p:spPr>
          <a:xfrm>
            <a:off x="634999" y="4101068"/>
            <a:ext cx="2140443" cy="369332"/>
          </a:xfrm>
          <a:prstGeom prst="rect">
            <a:avLst/>
          </a:prstGeom>
          <a:noFill/>
        </p:spPr>
        <p:txBody>
          <a:bodyPr wrap="square" rtlCol="0">
            <a:spAutoFit/>
          </a:bodyPr>
          <a:lstStyle/>
          <a:p>
            <a:r>
              <a:rPr lang="it-IT" b="1" dirty="0"/>
              <a:t>SALA DI CONTROLLO</a:t>
            </a:r>
          </a:p>
        </p:txBody>
      </p:sp>
      <p:cxnSp>
        <p:nvCxnSpPr>
          <p:cNvPr id="9" name="Connettore 2 8">
            <a:extLst>
              <a:ext uri="{FF2B5EF4-FFF2-40B4-BE49-F238E27FC236}">
                <a16:creationId xmlns:a16="http://schemas.microsoft.com/office/drawing/2014/main" id="{783C8BE9-D2A4-400A-A557-D479F3A01B6F}"/>
              </a:ext>
            </a:extLst>
          </p:cNvPr>
          <p:cNvCxnSpPr>
            <a:cxnSpLocks/>
            <a:stCxn id="13" idx="1"/>
          </p:cNvCxnSpPr>
          <p:nvPr/>
        </p:nvCxnSpPr>
        <p:spPr>
          <a:xfrm flipH="1">
            <a:off x="4846045" y="2353858"/>
            <a:ext cx="2452806" cy="11451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BA920972-FD86-4EBD-A9EB-9612617C6C76}"/>
              </a:ext>
            </a:extLst>
          </p:cNvPr>
          <p:cNvSpPr txBox="1"/>
          <p:nvPr/>
        </p:nvSpPr>
        <p:spPr>
          <a:xfrm>
            <a:off x="7298851" y="1892193"/>
            <a:ext cx="2641984" cy="923330"/>
          </a:xfrm>
          <a:prstGeom prst="rect">
            <a:avLst/>
          </a:prstGeom>
          <a:noFill/>
        </p:spPr>
        <p:txBody>
          <a:bodyPr wrap="square" rtlCol="0">
            <a:spAutoFit/>
          </a:bodyPr>
          <a:lstStyle/>
          <a:p>
            <a:r>
              <a:rPr lang="it-IT" b="1" dirty="0"/>
              <a:t>ANTENNA ORIENTABILE – si abbassa fino a 60° in verticale </a:t>
            </a:r>
          </a:p>
        </p:txBody>
      </p:sp>
      <p:pic>
        <p:nvPicPr>
          <p:cNvPr id="3" name="Immagine 2">
            <a:extLst>
              <a:ext uri="{FF2B5EF4-FFF2-40B4-BE49-F238E27FC236}">
                <a16:creationId xmlns:a16="http://schemas.microsoft.com/office/drawing/2014/main" id="{E47EC16E-C181-4749-B9C4-32BFE23590E6}"/>
              </a:ext>
            </a:extLst>
          </p:cNvPr>
          <p:cNvPicPr>
            <a:picLocks noChangeAspect="1"/>
          </p:cNvPicPr>
          <p:nvPr/>
        </p:nvPicPr>
        <p:blipFill>
          <a:blip r:embed="rId4"/>
          <a:stretch>
            <a:fillRect/>
          </a:stretch>
        </p:blipFill>
        <p:spPr>
          <a:xfrm>
            <a:off x="10260318" y="1909197"/>
            <a:ext cx="1433110" cy="886460"/>
          </a:xfrm>
          <a:prstGeom prst="rect">
            <a:avLst/>
          </a:prstGeom>
        </p:spPr>
      </p:pic>
    </p:spTree>
    <p:extLst>
      <p:ext uri="{BB962C8B-B14F-4D97-AF65-F5344CB8AC3E}">
        <p14:creationId xmlns:p14="http://schemas.microsoft.com/office/powerpoint/2010/main" val="237069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1FF533-3C25-4D41-8010-6C54B5EFDB58}"/>
              </a:ext>
            </a:extLst>
          </p:cNvPr>
          <p:cNvSpPr>
            <a:spLocks noGrp="1"/>
          </p:cNvSpPr>
          <p:nvPr>
            <p:ph type="title"/>
          </p:nvPr>
        </p:nvSpPr>
        <p:spPr>
          <a:xfrm>
            <a:off x="2325189" y="365126"/>
            <a:ext cx="7434631" cy="1127772"/>
          </a:xfrm>
        </p:spPr>
        <p:txBody>
          <a:bodyPr>
            <a:normAutofit/>
          </a:bodyPr>
          <a:lstStyle/>
          <a:p>
            <a:pPr algn="ctr"/>
            <a:r>
              <a:rPr lang="it-IT" dirty="0"/>
              <a:t>GREEN BANK – </a:t>
            </a:r>
            <a:r>
              <a:rPr lang="it-IT" sz="1800" dirty="0"/>
              <a:t>Virginia U.S.A </a:t>
            </a:r>
            <a:br>
              <a:rPr lang="it-IT" dirty="0"/>
            </a:br>
            <a:r>
              <a:rPr lang="it-IT" sz="2200" dirty="0"/>
              <a:t>IL SINGLE DISH ORIENTABILE PIU’ GRANDE AL MONDO</a:t>
            </a:r>
          </a:p>
        </p:txBody>
      </p:sp>
      <p:pic>
        <p:nvPicPr>
          <p:cNvPr id="9" name="Immagine 8" descr="Immagine che contiene oggetto, esterni, erba, largo&#10;&#10;Descrizione generata automaticamente">
            <a:extLst>
              <a:ext uri="{FF2B5EF4-FFF2-40B4-BE49-F238E27FC236}">
                <a16:creationId xmlns:a16="http://schemas.microsoft.com/office/drawing/2014/main" id="{792B8772-F7D6-4F43-891B-4106960D6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87" y="1667656"/>
            <a:ext cx="6777213" cy="4724116"/>
          </a:xfrm>
          <a:prstGeom prst="rect">
            <a:avLst/>
          </a:prstGeom>
        </p:spPr>
      </p:pic>
      <p:sp>
        <p:nvSpPr>
          <p:cNvPr id="12" name="CasellaDiTesto 11">
            <a:extLst>
              <a:ext uri="{FF2B5EF4-FFF2-40B4-BE49-F238E27FC236}">
                <a16:creationId xmlns:a16="http://schemas.microsoft.com/office/drawing/2014/main" id="{D7B3FE89-8D74-4709-AAA3-8162C806361F}"/>
              </a:ext>
            </a:extLst>
          </p:cNvPr>
          <p:cNvSpPr txBox="1"/>
          <p:nvPr/>
        </p:nvSpPr>
        <p:spPr>
          <a:xfrm>
            <a:off x="7624525" y="1647906"/>
            <a:ext cx="4258150" cy="707886"/>
          </a:xfrm>
          <a:prstGeom prst="rect">
            <a:avLst/>
          </a:prstGeom>
          <a:noFill/>
        </p:spPr>
        <p:txBody>
          <a:bodyPr wrap="square" rtlCol="0">
            <a:spAutoFit/>
          </a:bodyPr>
          <a:lstStyle/>
          <a:p>
            <a:pPr marL="285750" indent="-285750">
              <a:buFont typeface="Symbol" panose="05050102010706020507" pitchFamily="18" charset="2"/>
              <a:buChar char="F"/>
            </a:pPr>
            <a:r>
              <a:rPr lang="it-IT" sz="2000" b="1" dirty="0">
                <a:sym typeface="Symbol" panose="05050102010706020507" pitchFamily="18" charset="2"/>
              </a:rPr>
              <a:t>= 100 m</a:t>
            </a:r>
          </a:p>
          <a:p>
            <a:endParaRPr lang="it-IT" sz="2000" b="1" dirty="0">
              <a:sym typeface="Symbol" panose="05050102010706020507" pitchFamily="18" charset="2"/>
            </a:endParaRPr>
          </a:p>
        </p:txBody>
      </p:sp>
      <p:sp>
        <p:nvSpPr>
          <p:cNvPr id="13" name="Rettangolo 12">
            <a:extLst>
              <a:ext uri="{FF2B5EF4-FFF2-40B4-BE49-F238E27FC236}">
                <a16:creationId xmlns:a16="http://schemas.microsoft.com/office/drawing/2014/main" id="{0C719374-FD9E-4222-9070-86EC1040E0D0}"/>
              </a:ext>
            </a:extLst>
          </p:cNvPr>
          <p:cNvSpPr/>
          <p:nvPr/>
        </p:nvSpPr>
        <p:spPr>
          <a:xfrm>
            <a:off x="7624525" y="2118294"/>
            <a:ext cx="4029488" cy="1754326"/>
          </a:xfrm>
          <a:prstGeom prst="rect">
            <a:avLst/>
          </a:prstGeom>
        </p:spPr>
        <p:txBody>
          <a:bodyPr wrap="square">
            <a:spAutoFit/>
          </a:bodyPr>
          <a:lstStyle/>
          <a:p>
            <a:r>
              <a:rPr lang="it-IT" dirty="0"/>
              <a:t>l telescopio è operativo dal 2001 ed è stato costruito in seguito al crollo di un telescopio precedente di dimensioni simili (90m) costruito nel 1962 e crollato nel 1988 a causa di un cedimento strutturale </a:t>
            </a:r>
          </a:p>
        </p:txBody>
      </p:sp>
      <p:pic>
        <p:nvPicPr>
          <p:cNvPr id="15" name="Immagine 14" descr="Immagine che contiene esterni, bicicletta, erba, inpiedi&#10;&#10;Descrizione generata automaticamente">
            <a:extLst>
              <a:ext uri="{FF2B5EF4-FFF2-40B4-BE49-F238E27FC236}">
                <a16:creationId xmlns:a16="http://schemas.microsoft.com/office/drawing/2014/main" id="{F8FA444E-8320-4FE9-8F3D-2ACB67F67F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959" y="3925123"/>
            <a:ext cx="3493387" cy="2538528"/>
          </a:xfrm>
          <a:prstGeom prst="rect">
            <a:avLst/>
          </a:prstGeom>
        </p:spPr>
      </p:pic>
      <p:pic>
        <p:nvPicPr>
          <p:cNvPr id="16" name="Immagine 15">
            <a:extLst>
              <a:ext uri="{FF2B5EF4-FFF2-40B4-BE49-F238E27FC236}">
                <a16:creationId xmlns:a16="http://schemas.microsoft.com/office/drawing/2014/main" id="{2DD71D0D-25BF-422B-B68C-8F31A7B33D1D}"/>
              </a:ext>
            </a:extLst>
          </p:cNvPr>
          <p:cNvPicPr>
            <a:picLocks noChangeAspect="1"/>
          </p:cNvPicPr>
          <p:nvPr/>
        </p:nvPicPr>
        <p:blipFill>
          <a:blip r:embed="rId5"/>
          <a:stretch>
            <a:fillRect/>
          </a:stretch>
        </p:blipFill>
        <p:spPr>
          <a:xfrm>
            <a:off x="5856887" y="1492898"/>
            <a:ext cx="5526459" cy="4970890"/>
          </a:xfrm>
          <a:prstGeom prst="rect">
            <a:avLst/>
          </a:prstGeom>
        </p:spPr>
      </p:pic>
    </p:spTree>
    <p:extLst>
      <p:ext uri="{BB962C8B-B14F-4D97-AF65-F5344CB8AC3E}">
        <p14:creationId xmlns:p14="http://schemas.microsoft.com/office/powerpoint/2010/main" val="227313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D88687-7339-41A4-9737-2457D08F5B39}"/>
              </a:ext>
            </a:extLst>
          </p:cNvPr>
          <p:cNvSpPr>
            <a:spLocks noGrp="1"/>
          </p:cNvSpPr>
          <p:nvPr>
            <p:ph type="title"/>
          </p:nvPr>
        </p:nvSpPr>
        <p:spPr>
          <a:xfrm>
            <a:off x="2325189" y="365125"/>
            <a:ext cx="7029826" cy="1325563"/>
          </a:xfrm>
        </p:spPr>
        <p:txBody>
          <a:bodyPr/>
          <a:lstStyle/>
          <a:p>
            <a:pPr algn="ctr"/>
            <a:r>
              <a:rPr lang="it-IT" dirty="0"/>
              <a:t>ARECIBO  - PUERTO RICO </a:t>
            </a:r>
            <a:br>
              <a:rPr lang="it-IT" dirty="0"/>
            </a:br>
            <a:r>
              <a:rPr lang="it-IT" dirty="0"/>
              <a:t>Il gigante va in pensione</a:t>
            </a:r>
          </a:p>
        </p:txBody>
      </p:sp>
      <p:pic>
        <p:nvPicPr>
          <p:cNvPr id="3" name="Immagine 2">
            <a:extLst>
              <a:ext uri="{FF2B5EF4-FFF2-40B4-BE49-F238E27FC236}">
                <a16:creationId xmlns:a16="http://schemas.microsoft.com/office/drawing/2014/main" id="{57F7F114-DBBC-4A42-BE6B-F05DCE93E2C9}"/>
              </a:ext>
            </a:extLst>
          </p:cNvPr>
          <p:cNvPicPr>
            <a:picLocks noChangeAspect="1"/>
          </p:cNvPicPr>
          <p:nvPr/>
        </p:nvPicPr>
        <p:blipFill>
          <a:blip r:embed="rId3"/>
          <a:stretch>
            <a:fillRect/>
          </a:stretch>
        </p:blipFill>
        <p:spPr>
          <a:xfrm>
            <a:off x="628163" y="1690688"/>
            <a:ext cx="6867525" cy="4676775"/>
          </a:xfrm>
          <a:prstGeom prst="rect">
            <a:avLst/>
          </a:prstGeom>
        </p:spPr>
      </p:pic>
      <p:sp>
        <p:nvSpPr>
          <p:cNvPr id="4" name="Rettangolo 3">
            <a:extLst>
              <a:ext uri="{FF2B5EF4-FFF2-40B4-BE49-F238E27FC236}">
                <a16:creationId xmlns:a16="http://schemas.microsoft.com/office/drawing/2014/main" id="{96E50951-1D9F-4E45-8CAC-E8695AEE34C9}"/>
              </a:ext>
            </a:extLst>
          </p:cNvPr>
          <p:cNvSpPr/>
          <p:nvPr/>
        </p:nvSpPr>
        <p:spPr>
          <a:xfrm>
            <a:off x="7688424" y="1690688"/>
            <a:ext cx="4105470" cy="4893647"/>
          </a:xfrm>
          <a:prstGeom prst="rect">
            <a:avLst/>
          </a:prstGeom>
        </p:spPr>
        <p:txBody>
          <a:bodyPr wrap="square">
            <a:spAutoFit/>
          </a:bodyPr>
          <a:lstStyle/>
          <a:p>
            <a:pPr algn="just"/>
            <a:r>
              <a:rPr lang="it-IT" sz="2400" b="1" dirty="0"/>
              <a:t>305 m di diametro </a:t>
            </a:r>
            <a:r>
              <a:rPr lang="it-IT" sz="2400" dirty="0"/>
              <a:t>(il riflettore a curvatura sferica) , 38.778 pannelli in alluminio.</a:t>
            </a:r>
          </a:p>
          <a:p>
            <a:pPr algn="just"/>
            <a:r>
              <a:rPr lang="it-IT" sz="2400" dirty="0"/>
              <a:t>il ricevitore: 900 tonnellate sospese, a 150 metri d’altezza, grazie a 18 cavi agganciati a tre torri di cemento.</a:t>
            </a:r>
          </a:p>
          <a:p>
            <a:pPr algn="just"/>
            <a:endParaRPr lang="it-IT" sz="2400" dirty="0"/>
          </a:p>
          <a:p>
            <a:pPr algn="just"/>
            <a:r>
              <a:rPr lang="it-IT" sz="2400" dirty="0"/>
              <a:t>Nel 1974 </a:t>
            </a:r>
            <a:r>
              <a:rPr lang="it-IT" sz="2400" dirty="0" err="1"/>
              <a:t>Hulse</a:t>
            </a:r>
            <a:r>
              <a:rPr lang="it-IT" sz="2400" dirty="0"/>
              <a:t> e Taylor scoprirono la prima pulsar binaria per la quale verrà poi assegnato loro il Premio Nobel per la fisica</a:t>
            </a:r>
          </a:p>
        </p:txBody>
      </p:sp>
      <p:pic>
        <p:nvPicPr>
          <p:cNvPr id="1026" name="Picture 2" descr="Risultato immagini per guerra fredda">
            <a:extLst>
              <a:ext uri="{FF2B5EF4-FFF2-40B4-BE49-F238E27FC236}">
                <a16:creationId xmlns:a16="http://schemas.microsoft.com/office/drawing/2014/main" id="{DF38650A-AF5E-4152-A025-41FF0E921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2768" y="365125"/>
            <a:ext cx="2651126" cy="1325563"/>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333B7699-34E5-4953-834E-4902CE693DB2}"/>
              </a:ext>
            </a:extLst>
          </p:cNvPr>
          <p:cNvPicPr>
            <a:picLocks noChangeAspect="1"/>
          </p:cNvPicPr>
          <p:nvPr/>
        </p:nvPicPr>
        <p:blipFill>
          <a:blip r:embed="rId5"/>
          <a:stretch>
            <a:fillRect/>
          </a:stretch>
        </p:blipFill>
        <p:spPr>
          <a:xfrm>
            <a:off x="4149969" y="1594435"/>
            <a:ext cx="7643925" cy="4791546"/>
          </a:xfrm>
          <a:prstGeom prst="rect">
            <a:avLst/>
          </a:prstGeom>
        </p:spPr>
      </p:pic>
      <p:grpSp>
        <p:nvGrpSpPr>
          <p:cNvPr id="9" name="Gruppo 8">
            <a:extLst>
              <a:ext uri="{FF2B5EF4-FFF2-40B4-BE49-F238E27FC236}">
                <a16:creationId xmlns:a16="http://schemas.microsoft.com/office/drawing/2014/main" id="{072325CD-A5D4-4578-826E-0F40DC40BFB6}"/>
              </a:ext>
            </a:extLst>
          </p:cNvPr>
          <p:cNvGrpSpPr/>
          <p:nvPr/>
        </p:nvGrpSpPr>
        <p:grpSpPr>
          <a:xfrm>
            <a:off x="1007341" y="1674714"/>
            <a:ext cx="9630975" cy="4950077"/>
            <a:chOff x="1007341" y="1674714"/>
            <a:chExt cx="9630975" cy="4950077"/>
          </a:xfrm>
        </p:grpSpPr>
        <p:pic>
          <p:nvPicPr>
            <p:cNvPr id="7" name="Immagine 6" descr="Immagine che contiene edificio, esterni, recinto, casa&#10;&#10;Descrizione generata automaticamente">
              <a:extLst>
                <a:ext uri="{FF2B5EF4-FFF2-40B4-BE49-F238E27FC236}">
                  <a16:creationId xmlns:a16="http://schemas.microsoft.com/office/drawing/2014/main" id="{ED6F2838-FAF1-4632-A507-40AC6B3E4E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341" y="1674714"/>
              <a:ext cx="8963135" cy="4481568"/>
            </a:xfrm>
            <a:prstGeom prst="rect">
              <a:avLst/>
            </a:prstGeom>
          </p:spPr>
        </p:pic>
        <p:sp>
          <p:nvSpPr>
            <p:cNvPr id="8" name="CasellaDiTesto 7">
              <a:extLst>
                <a:ext uri="{FF2B5EF4-FFF2-40B4-BE49-F238E27FC236}">
                  <a16:creationId xmlns:a16="http://schemas.microsoft.com/office/drawing/2014/main" id="{93AB6049-2BBF-4023-A529-5FFC170F9CAE}"/>
                </a:ext>
              </a:extLst>
            </p:cNvPr>
            <p:cNvSpPr txBox="1"/>
            <p:nvPr/>
          </p:nvSpPr>
          <p:spPr>
            <a:xfrm>
              <a:off x="7874866" y="5701461"/>
              <a:ext cx="2763450" cy="923330"/>
            </a:xfrm>
            <a:prstGeom prst="rect">
              <a:avLst/>
            </a:prstGeom>
            <a:noFill/>
          </p:spPr>
          <p:txBody>
            <a:bodyPr wrap="square" rtlCol="0">
              <a:spAutoFit/>
            </a:bodyPr>
            <a:lstStyle/>
            <a:p>
              <a:r>
                <a:rPr lang="it-IT" dirty="0">
                  <a:highlight>
                    <a:srgbClr val="FFFF00"/>
                  </a:highlight>
                </a:rPr>
                <a:t>2017 Uragano Irma</a:t>
              </a:r>
            </a:p>
            <a:p>
              <a:r>
                <a:rPr lang="it-IT" dirty="0">
                  <a:highlight>
                    <a:srgbClr val="FFFF00"/>
                  </a:highlight>
                </a:rPr>
                <a:t>Gennaio 2020 sciame sismico</a:t>
              </a:r>
            </a:p>
          </p:txBody>
        </p:sp>
      </p:grpSp>
    </p:spTree>
    <p:extLst>
      <p:ext uri="{BB962C8B-B14F-4D97-AF65-F5344CB8AC3E}">
        <p14:creationId xmlns:p14="http://schemas.microsoft.com/office/powerpoint/2010/main" val="275079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500914-5368-43F1-B994-104AAC095A15}"/>
              </a:ext>
            </a:extLst>
          </p:cNvPr>
          <p:cNvSpPr>
            <a:spLocks noGrp="1"/>
          </p:cNvSpPr>
          <p:nvPr>
            <p:ph type="title"/>
          </p:nvPr>
        </p:nvSpPr>
        <p:spPr/>
        <p:txBody>
          <a:bodyPr>
            <a:normAutofit/>
          </a:bodyPr>
          <a:lstStyle/>
          <a:p>
            <a:r>
              <a:rPr lang="it-IT" sz="4000" b="1" dirty="0"/>
              <a:t>FAST </a:t>
            </a:r>
            <a:r>
              <a:rPr lang="it-IT" b="1" dirty="0"/>
              <a:t>- </a:t>
            </a:r>
            <a:r>
              <a:rPr lang="it-IT" sz="2200" b="1" dirty="0" err="1"/>
              <a:t>Five</a:t>
            </a:r>
            <a:r>
              <a:rPr lang="it-IT" sz="2200" b="1" dirty="0"/>
              <a:t> </a:t>
            </a:r>
            <a:r>
              <a:rPr lang="it-IT" sz="2200" b="1" dirty="0" err="1"/>
              <a:t>hundred</a:t>
            </a:r>
            <a:r>
              <a:rPr lang="it-IT" sz="2200" b="1" dirty="0"/>
              <a:t> </a:t>
            </a:r>
            <a:r>
              <a:rPr lang="it-IT" sz="2200" b="1" dirty="0" err="1"/>
              <a:t>meter</a:t>
            </a:r>
            <a:r>
              <a:rPr lang="it-IT" sz="2200" b="1" dirty="0"/>
              <a:t> Aperture </a:t>
            </a:r>
            <a:r>
              <a:rPr lang="it-IT" sz="2200" b="1" dirty="0" err="1"/>
              <a:t>Spherical</a:t>
            </a:r>
            <a:r>
              <a:rPr lang="it-IT" sz="2200" b="1" dirty="0"/>
              <a:t> </a:t>
            </a:r>
            <a:r>
              <a:rPr lang="it-IT" sz="2200" b="1" dirty="0" err="1"/>
              <a:t>Telescope</a:t>
            </a:r>
            <a:r>
              <a:rPr lang="it-IT" sz="2200" b="1" dirty="0"/>
              <a:t> </a:t>
            </a:r>
            <a:r>
              <a:rPr lang="it-IT" b="1" dirty="0"/>
              <a:t>(CINA)</a:t>
            </a:r>
            <a:endParaRPr lang="it-IT" dirty="0"/>
          </a:p>
        </p:txBody>
      </p:sp>
      <p:pic>
        <p:nvPicPr>
          <p:cNvPr id="5" name="Immagine 4">
            <a:extLst>
              <a:ext uri="{FF2B5EF4-FFF2-40B4-BE49-F238E27FC236}">
                <a16:creationId xmlns:a16="http://schemas.microsoft.com/office/drawing/2014/main" id="{D98ED75D-6914-4CFE-B726-DCBB618F1EB0}"/>
              </a:ext>
            </a:extLst>
          </p:cNvPr>
          <p:cNvPicPr>
            <a:picLocks noChangeAspect="1"/>
          </p:cNvPicPr>
          <p:nvPr/>
        </p:nvPicPr>
        <p:blipFill>
          <a:blip r:embed="rId3"/>
          <a:stretch>
            <a:fillRect/>
          </a:stretch>
        </p:blipFill>
        <p:spPr>
          <a:xfrm>
            <a:off x="9279780" y="4570412"/>
            <a:ext cx="2533650" cy="1952625"/>
          </a:xfrm>
          <a:prstGeom prst="rect">
            <a:avLst/>
          </a:prstGeom>
          <a:ln>
            <a:solidFill>
              <a:schemeClr val="accent1">
                <a:lumMod val="75000"/>
              </a:schemeClr>
            </a:solidFill>
          </a:ln>
        </p:spPr>
      </p:pic>
      <p:pic>
        <p:nvPicPr>
          <p:cNvPr id="7" name="Immagine 6" descr="Immagine che contiene montagna, treno, filo, rotaie&#10;&#10;Descrizione generata automaticamente">
            <a:extLst>
              <a:ext uri="{FF2B5EF4-FFF2-40B4-BE49-F238E27FC236}">
                <a16:creationId xmlns:a16="http://schemas.microsoft.com/office/drawing/2014/main" id="{DEA9918E-2E6E-4F03-8901-289B264ECF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959" y="1624958"/>
            <a:ext cx="4265062" cy="2827292"/>
          </a:xfrm>
          <a:prstGeom prst="rect">
            <a:avLst/>
          </a:prstGeom>
        </p:spPr>
      </p:pic>
      <p:pic>
        <p:nvPicPr>
          <p:cNvPr id="9" name="Immagine 8" descr="Immagine che contiene montagna, esterni, oggetto, erba&#10;&#10;Descrizione generata automaticamente">
            <a:extLst>
              <a:ext uri="{FF2B5EF4-FFF2-40B4-BE49-F238E27FC236}">
                <a16:creationId xmlns:a16="http://schemas.microsoft.com/office/drawing/2014/main" id="{368EEDEA-EC82-44C7-8472-4899AB2E14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466" y="1624958"/>
            <a:ext cx="5988036" cy="4809044"/>
          </a:xfrm>
          <a:prstGeom prst="rect">
            <a:avLst/>
          </a:prstGeom>
        </p:spPr>
      </p:pic>
      <p:sp>
        <p:nvSpPr>
          <p:cNvPr id="10" name="CasellaDiTesto 9">
            <a:extLst>
              <a:ext uri="{FF2B5EF4-FFF2-40B4-BE49-F238E27FC236}">
                <a16:creationId xmlns:a16="http://schemas.microsoft.com/office/drawing/2014/main" id="{EAE7AA3C-8F4B-4C91-BA70-9D104E4B8751}"/>
              </a:ext>
            </a:extLst>
          </p:cNvPr>
          <p:cNvSpPr txBox="1"/>
          <p:nvPr/>
        </p:nvSpPr>
        <p:spPr>
          <a:xfrm>
            <a:off x="6394502" y="4669561"/>
            <a:ext cx="2885278" cy="1754326"/>
          </a:xfrm>
          <a:prstGeom prst="rect">
            <a:avLst/>
          </a:prstGeom>
          <a:noFill/>
        </p:spPr>
        <p:txBody>
          <a:bodyPr wrap="square" rtlCol="0">
            <a:spAutoFit/>
          </a:bodyPr>
          <a:lstStyle/>
          <a:p>
            <a:pPr marL="285750" indent="-285750">
              <a:buFont typeface="Arial" panose="020B0604020202020204" pitchFamily="34" charset="0"/>
              <a:buChar char="•"/>
            </a:pPr>
            <a:r>
              <a:rPr lang="it-IT" dirty="0"/>
              <a:t>Operativo da settembre </a:t>
            </a:r>
            <a:r>
              <a:rPr lang="it-IT" b="1" dirty="0"/>
              <a:t>2016</a:t>
            </a:r>
          </a:p>
          <a:p>
            <a:pPr marL="285750" indent="-285750">
              <a:buFont typeface="Arial" panose="020B0604020202020204" pitchFamily="34" charset="0"/>
              <a:buChar char="•"/>
            </a:pPr>
            <a:r>
              <a:rPr lang="it-IT" dirty="0"/>
              <a:t>4600 pannelli triangolari</a:t>
            </a:r>
          </a:p>
          <a:p>
            <a:pPr marL="285750" indent="-285750">
              <a:buFont typeface="Arial" panose="020B0604020202020204" pitchFamily="34" charset="0"/>
              <a:buChar char="•"/>
            </a:pPr>
            <a:r>
              <a:rPr lang="it-IT" dirty="0"/>
              <a:t>Superficie </a:t>
            </a:r>
            <a:r>
              <a:rPr lang="it-IT" b="1" dirty="0">
                <a:solidFill>
                  <a:srgbClr val="FF0000"/>
                </a:solidFill>
              </a:rPr>
              <a:t>ottica attiva</a:t>
            </a:r>
          </a:p>
          <a:p>
            <a:pPr marL="285750" indent="-285750">
              <a:buFont typeface="Arial" panose="020B0604020202020204" pitchFamily="34" charset="0"/>
              <a:buChar char="•"/>
            </a:pPr>
            <a:r>
              <a:rPr lang="it-IT" dirty="0"/>
              <a:t>tre volte più sensibile rispetto ad </a:t>
            </a:r>
            <a:r>
              <a:rPr lang="it-IT" dirty="0" err="1"/>
              <a:t>Arecibo</a:t>
            </a:r>
            <a:r>
              <a:rPr lang="it-IT" dirty="0"/>
              <a:t> </a:t>
            </a:r>
          </a:p>
        </p:txBody>
      </p:sp>
    </p:spTree>
    <p:extLst>
      <p:ext uri="{BB962C8B-B14F-4D97-AF65-F5344CB8AC3E}">
        <p14:creationId xmlns:p14="http://schemas.microsoft.com/office/powerpoint/2010/main" val="3910011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87BC4D-4568-4AEA-9EEF-2C367818291B}"/>
              </a:ext>
            </a:extLst>
          </p:cNvPr>
          <p:cNvSpPr>
            <a:spLocks noGrp="1"/>
          </p:cNvSpPr>
          <p:nvPr>
            <p:ph type="title"/>
          </p:nvPr>
        </p:nvSpPr>
        <p:spPr>
          <a:xfrm>
            <a:off x="2325189" y="365125"/>
            <a:ext cx="2284133" cy="1090451"/>
          </a:xfrm>
        </p:spPr>
        <p:txBody>
          <a:bodyPr/>
          <a:lstStyle/>
          <a:p>
            <a:pPr algn="ctr"/>
            <a:r>
              <a:rPr lang="it-IT" dirty="0"/>
              <a:t>IN ITALIA</a:t>
            </a:r>
          </a:p>
        </p:txBody>
      </p:sp>
      <p:pic>
        <p:nvPicPr>
          <p:cNvPr id="4" name="Immagine 3" descr="Immagine che contiene testo, mappa&#10;&#10;Descrizione generata automaticamente">
            <a:extLst>
              <a:ext uri="{FF2B5EF4-FFF2-40B4-BE49-F238E27FC236}">
                <a16:creationId xmlns:a16="http://schemas.microsoft.com/office/drawing/2014/main" id="{63F88E6E-6DD5-45DB-B47A-13D87199A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033" y="641479"/>
            <a:ext cx="4173827" cy="5575041"/>
          </a:xfrm>
          <a:prstGeom prst="rect">
            <a:avLst/>
          </a:prstGeom>
        </p:spPr>
      </p:pic>
      <p:pic>
        <p:nvPicPr>
          <p:cNvPr id="2050" name="Picture 2" descr="Risultati immagini per Radiotelescopio di Medicina">
            <a:extLst>
              <a:ext uri="{FF2B5EF4-FFF2-40B4-BE49-F238E27FC236}">
                <a16:creationId xmlns:a16="http://schemas.microsoft.com/office/drawing/2014/main" id="{BACABD23-1101-42CD-8389-28234A4C52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7901" y="1758626"/>
            <a:ext cx="2466975" cy="18478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nettore 2 5">
            <a:extLst>
              <a:ext uri="{FF2B5EF4-FFF2-40B4-BE49-F238E27FC236}">
                <a16:creationId xmlns:a16="http://schemas.microsoft.com/office/drawing/2014/main" id="{B6CB19C9-326B-4E40-BA10-81382A8DB09F}"/>
              </a:ext>
            </a:extLst>
          </p:cNvPr>
          <p:cNvCxnSpPr>
            <a:cxnSpLocks/>
          </p:cNvCxnSpPr>
          <p:nvPr/>
        </p:nvCxnSpPr>
        <p:spPr>
          <a:xfrm>
            <a:off x="6096000" y="2034073"/>
            <a:ext cx="2973355" cy="373225"/>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3D85B3C4-AF26-425E-A755-0B3B400C118F}"/>
              </a:ext>
            </a:extLst>
          </p:cNvPr>
          <p:cNvSpPr txBox="1"/>
          <p:nvPr/>
        </p:nvSpPr>
        <p:spPr>
          <a:xfrm>
            <a:off x="9069355" y="3606476"/>
            <a:ext cx="2645521" cy="369332"/>
          </a:xfrm>
          <a:prstGeom prst="rect">
            <a:avLst/>
          </a:prstGeom>
          <a:noFill/>
        </p:spPr>
        <p:txBody>
          <a:bodyPr wrap="square" rtlCol="0">
            <a:spAutoFit/>
          </a:bodyPr>
          <a:lstStyle/>
          <a:p>
            <a:r>
              <a:rPr lang="it-IT" dirty="0"/>
              <a:t>Medicina (BO)  </a:t>
            </a:r>
            <a:r>
              <a:rPr lang="it-IT" dirty="0">
                <a:sym typeface="Symbol" panose="05050102010706020507" pitchFamily="18" charset="2"/>
              </a:rPr>
              <a:t>  =</a:t>
            </a:r>
            <a:r>
              <a:rPr lang="it-IT" dirty="0"/>
              <a:t> 32 m </a:t>
            </a:r>
          </a:p>
        </p:txBody>
      </p:sp>
      <p:pic>
        <p:nvPicPr>
          <p:cNvPr id="10" name="Immagine 9" descr="Immagine che contiene esterni, erba, recinto, rotaie&#10;&#10;Descrizione generata automaticamente">
            <a:extLst>
              <a:ext uri="{FF2B5EF4-FFF2-40B4-BE49-F238E27FC236}">
                <a16:creationId xmlns:a16="http://schemas.microsoft.com/office/drawing/2014/main" id="{FCDE499E-CD78-4919-A887-67AC8A0D0D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0215" y="4247371"/>
            <a:ext cx="2463800" cy="1847850"/>
          </a:xfrm>
          <a:prstGeom prst="rect">
            <a:avLst/>
          </a:prstGeom>
        </p:spPr>
      </p:pic>
      <p:cxnSp>
        <p:nvCxnSpPr>
          <p:cNvPr id="12" name="Connettore 2 11">
            <a:extLst>
              <a:ext uri="{FF2B5EF4-FFF2-40B4-BE49-F238E27FC236}">
                <a16:creationId xmlns:a16="http://schemas.microsoft.com/office/drawing/2014/main" id="{9F6B2F5F-ACF8-4C38-89D8-51FC906FB8EA}"/>
              </a:ext>
            </a:extLst>
          </p:cNvPr>
          <p:cNvCxnSpPr>
            <a:cxnSpLocks/>
          </p:cNvCxnSpPr>
          <p:nvPr/>
        </p:nvCxnSpPr>
        <p:spPr>
          <a:xfrm>
            <a:off x="7296539" y="5598367"/>
            <a:ext cx="1951362" cy="768417"/>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1DB8C08F-802B-4A43-AFDF-A4194A36FB63}"/>
              </a:ext>
            </a:extLst>
          </p:cNvPr>
          <p:cNvSpPr txBox="1"/>
          <p:nvPr/>
        </p:nvSpPr>
        <p:spPr>
          <a:xfrm>
            <a:off x="9247902" y="6216520"/>
            <a:ext cx="2376114" cy="369332"/>
          </a:xfrm>
          <a:prstGeom prst="rect">
            <a:avLst/>
          </a:prstGeom>
          <a:noFill/>
        </p:spPr>
        <p:txBody>
          <a:bodyPr wrap="square" rtlCol="0">
            <a:spAutoFit/>
          </a:bodyPr>
          <a:lstStyle/>
          <a:p>
            <a:r>
              <a:rPr lang="it-IT" dirty="0"/>
              <a:t>Noto (SR)  </a:t>
            </a:r>
            <a:r>
              <a:rPr lang="it-IT" dirty="0">
                <a:sym typeface="Symbol" panose="05050102010706020507" pitchFamily="18" charset="2"/>
              </a:rPr>
              <a:t>  =</a:t>
            </a:r>
            <a:r>
              <a:rPr lang="it-IT" dirty="0"/>
              <a:t> 32 m </a:t>
            </a:r>
          </a:p>
        </p:txBody>
      </p:sp>
      <p:pic>
        <p:nvPicPr>
          <p:cNvPr id="16" name="Immagine 15">
            <a:extLst>
              <a:ext uri="{FF2B5EF4-FFF2-40B4-BE49-F238E27FC236}">
                <a16:creationId xmlns:a16="http://schemas.microsoft.com/office/drawing/2014/main" id="{4D7F4D50-C450-46BC-9837-37002BBFBAF4}"/>
              </a:ext>
            </a:extLst>
          </p:cNvPr>
          <p:cNvPicPr>
            <a:picLocks noChangeAspect="1"/>
          </p:cNvPicPr>
          <p:nvPr/>
        </p:nvPicPr>
        <p:blipFill>
          <a:blip r:embed="rId6"/>
          <a:stretch>
            <a:fillRect/>
          </a:stretch>
        </p:blipFill>
        <p:spPr>
          <a:xfrm>
            <a:off x="488321" y="1653851"/>
            <a:ext cx="3688359" cy="2403022"/>
          </a:xfrm>
          <a:prstGeom prst="rect">
            <a:avLst/>
          </a:prstGeom>
        </p:spPr>
      </p:pic>
      <p:cxnSp>
        <p:nvCxnSpPr>
          <p:cNvPr id="18" name="Connettore 2 17">
            <a:extLst>
              <a:ext uri="{FF2B5EF4-FFF2-40B4-BE49-F238E27FC236}">
                <a16:creationId xmlns:a16="http://schemas.microsoft.com/office/drawing/2014/main" id="{086D45E5-3B87-4D38-92DF-0EB53D93DAD0}"/>
              </a:ext>
            </a:extLst>
          </p:cNvPr>
          <p:cNvCxnSpPr>
            <a:cxnSpLocks/>
          </p:cNvCxnSpPr>
          <p:nvPr/>
        </p:nvCxnSpPr>
        <p:spPr>
          <a:xfrm flipH="1" flipV="1">
            <a:off x="3638939" y="3235584"/>
            <a:ext cx="1474238" cy="1201511"/>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C391B84C-B2D2-4562-8D70-0E22D25449EA}"/>
              </a:ext>
            </a:extLst>
          </p:cNvPr>
          <p:cNvSpPr txBox="1"/>
          <p:nvPr/>
        </p:nvSpPr>
        <p:spPr>
          <a:xfrm>
            <a:off x="379377" y="4056873"/>
            <a:ext cx="4080656" cy="646331"/>
          </a:xfrm>
          <a:prstGeom prst="rect">
            <a:avLst/>
          </a:prstGeom>
          <a:noFill/>
        </p:spPr>
        <p:txBody>
          <a:bodyPr wrap="square" rtlCol="0">
            <a:spAutoFit/>
          </a:bodyPr>
          <a:lstStyle/>
          <a:p>
            <a:r>
              <a:rPr lang="it-IT" dirty="0"/>
              <a:t>SARDINIA RADIO TELESCOPE  </a:t>
            </a:r>
            <a:r>
              <a:rPr lang="it-IT" dirty="0">
                <a:sym typeface="Symbol" panose="05050102010706020507" pitchFamily="18" charset="2"/>
              </a:rPr>
              <a:t>  =</a:t>
            </a:r>
            <a:r>
              <a:rPr lang="it-IT" dirty="0"/>
              <a:t> 64 m</a:t>
            </a:r>
          </a:p>
          <a:p>
            <a:r>
              <a:rPr lang="it-IT" dirty="0"/>
              <a:t>San Basilio (Ca) </a:t>
            </a:r>
          </a:p>
        </p:txBody>
      </p:sp>
      <p:pic>
        <p:nvPicPr>
          <p:cNvPr id="23" name="Immagine 22" descr="Immagine che contiene esterni, oggetto, telescopio, largo&#10;&#10;Descrizione generata automaticamente">
            <a:extLst>
              <a:ext uri="{FF2B5EF4-FFF2-40B4-BE49-F238E27FC236}">
                <a16:creationId xmlns:a16="http://schemas.microsoft.com/office/drawing/2014/main" id="{D2C3FFC9-6DDF-4103-A541-5C91F3059B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377" y="4854610"/>
            <a:ext cx="2374688" cy="1583898"/>
          </a:xfrm>
          <a:prstGeom prst="rect">
            <a:avLst/>
          </a:prstGeom>
        </p:spPr>
      </p:pic>
      <p:cxnSp>
        <p:nvCxnSpPr>
          <p:cNvPr id="27" name="Connettore 2 26">
            <a:extLst>
              <a:ext uri="{FF2B5EF4-FFF2-40B4-BE49-F238E27FC236}">
                <a16:creationId xmlns:a16="http://schemas.microsoft.com/office/drawing/2014/main" id="{0B10C78E-EC1C-4006-BC1F-863D76EFD0E6}"/>
              </a:ext>
            </a:extLst>
          </p:cNvPr>
          <p:cNvCxnSpPr>
            <a:cxnSpLocks/>
          </p:cNvCxnSpPr>
          <p:nvPr/>
        </p:nvCxnSpPr>
        <p:spPr>
          <a:xfrm flipH="1">
            <a:off x="2714184" y="3428999"/>
            <a:ext cx="4364641" cy="2862653"/>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CasellaDiTesto 31">
            <a:extLst>
              <a:ext uri="{FF2B5EF4-FFF2-40B4-BE49-F238E27FC236}">
                <a16:creationId xmlns:a16="http://schemas.microsoft.com/office/drawing/2014/main" id="{50D8350C-9F08-4A23-A471-B70C73F89234}"/>
              </a:ext>
            </a:extLst>
          </p:cNvPr>
          <p:cNvSpPr txBox="1"/>
          <p:nvPr/>
        </p:nvSpPr>
        <p:spPr>
          <a:xfrm>
            <a:off x="2836481" y="6212243"/>
            <a:ext cx="2376114" cy="369332"/>
          </a:xfrm>
          <a:prstGeom prst="rect">
            <a:avLst/>
          </a:prstGeom>
          <a:noFill/>
        </p:spPr>
        <p:txBody>
          <a:bodyPr wrap="square" rtlCol="0">
            <a:spAutoFit/>
          </a:bodyPr>
          <a:lstStyle/>
          <a:p>
            <a:r>
              <a:rPr lang="it-IT" dirty="0"/>
              <a:t>Matera </a:t>
            </a:r>
            <a:r>
              <a:rPr lang="it-IT" dirty="0">
                <a:sym typeface="Symbol" panose="05050102010706020507" pitchFamily="18" charset="2"/>
              </a:rPr>
              <a:t>  =</a:t>
            </a:r>
            <a:r>
              <a:rPr lang="it-IT" dirty="0"/>
              <a:t> 20 m </a:t>
            </a:r>
          </a:p>
        </p:txBody>
      </p:sp>
    </p:spTree>
    <p:extLst>
      <p:ext uri="{BB962C8B-B14F-4D97-AF65-F5344CB8AC3E}">
        <p14:creationId xmlns:p14="http://schemas.microsoft.com/office/powerpoint/2010/main" val="47565698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16505</TotalTime>
  <Words>878</Words>
  <Application>Microsoft Office PowerPoint</Application>
  <PresentationFormat>Widescreen</PresentationFormat>
  <Paragraphs>61</Paragraphs>
  <Slides>6</Slides>
  <Notes>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vt:i4>
      </vt:variant>
    </vt:vector>
  </HeadingPairs>
  <TitlesOfParts>
    <vt:vector size="11" baseType="lpstr">
      <vt:lpstr>Algerian</vt:lpstr>
      <vt:lpstr>Arial</vt:lpstr>
      <vt:lpstr>Calibri</vt:lpstr>
      <vt:lpstr>Symbol</vt:lpstr>
      <vt:lpstr>Tema di Office</vt:lpstr>
      <vt:lpstr>COME SONO FATTI I RADIO TELESCOPI</vt:lpstr>
      <vt:lpstr>PARKES – AUSTALIA (1961)</vt:lpstr>
      <vt:lpstr>GREEN BANK – Virginia U.S.A  IL SINGLE DISH ORIENTABILE PIU’ GRANDE AL MONDO</vt:lpstr>
      <vt:lpstr>ARECIBO  - PUERTO RICO  Il gigante va in pensione</vt:lpstr>
      <vt:lpstr>FAST - Five hundred meter Aperture Spherical Telescope (CINA)</vt:lpstr>
      <vt:lpstr>IN ITALIA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COLORI DEL CIELO</dc:title>
  <dc:creator>Marina Canali</dc:creator>
  <cp:lastModifiedBy>Canali Marina</cp:lastModifiedBy>
  <cp:revision>230</cp:revision>
  <dcterms:created xsi:type="dcterms:W3CDTF">2018-01-23T17:51:56Z</dcterms:created>
  <dcterms:modified xsi:type="dcterms:W3CDTF">2020-04-05T13:48:12Z</dcterms:modified>
</cp:coreProperties>
</file>