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0"/>
  </p:notesMasterIdLst>
  <p:sldIdLst>
    <p:sldId id="272" r:id="rId2"/>
    <p:sldId id="256" r:id="rId3"/>
    <p:sldId id="257" r:id="rId4"/>
    <p:sldId id="268" r:id="rId5"/>
    <p:sldId id="258" r:id="rId6"/>
    <p:sldId id="264" r:id="rId7"/>
    <p:sldId id="266" r:id="rId8"/>
    <p:sldId id="269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EEF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76" autoAdjust="0"/>
  </p:normalViewPr>
  <p:slideViewPr>
    <p:cSldViewPr>
      <p:cViewPr>
        <p:scale>
          <a:sx n="80" d="100"/>
          <a:sy n="80" d="100"/>
        </p:scale>
        <p:origin x="-1842" y="-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2B957-62C2-47FA-A069-E91411376E86}" type="datetimeFigureOut">
              <a:rPr lang="it-IT" smtClean="0"/>
              <a:pPr/>
              <a:t>14/11/2015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AF95D-5464-4B01-AF0A-849D730AA2B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AF95D-5464-4B01-AF0A-849D730AA2BD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23881-BC6A-4C62-89E7-D77AA72C2F47}" type="datetimeFigureOut">
              <a:rPr lang="it-IT"/>
              <a:pPr>
                <a:defRPr/>
              </a:pPr>
              <a:t>14/11/2015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198E9-BE17-4FD2-81CA-776B2B4D3CF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>
    <p:cover dir="d"/>
    <p:sndAc>
      <p:stSnd>
        <p:snd r:embed="rId1" name="bomb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747A4-8058-4785-8B58-CE53F1FE64D4}" type="datetimeFigureOut">
              <a:rPr lang="it-IT"/>
              <a:pPr>
                <a:defRPr/>
              </a:pPr>
              <a:t>14/11/2015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0734D-5702-44F5-927E-CD77C86AFFE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>
    <p:cover dir="d"/>
    <p:sndAc>
      <p:stSnd>
        <p:snd r:embed="rId1" name="bomb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722BB-FBD6-4D4A-B4E7-237318A8391E}" type="datetimeFigureOut">
              <a:rPr lang="it-IT"/>
              <a:pPr>
                <a:defRPr/>
              </a:pPr>
              <a:t>14/11/2015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EF377-D975-4517-A689-3DAA0CFA960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>
    <p:cover dir="d"/>
    <p:sndAc>
      <p:stSnd>
        <p:snd r:embed="rId1" name="bomb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192688" cy="1296144"/>
          </a:xfr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59297-6001-4F7B-A376-30629B4102AF}" type="datetimeFigureOut">
              <a:rPr lang="it-IT"/>
              <a:pPr>
                <a:defRPr/>
              </a:pPr>
              <a:t>14/11/2015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7595B-5966-422B-8B81-DE9711DB59C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>
    <p:cover dir="d"/>
    <p:sndAc>
      <p:stSnd>
        <p:snd r:embed="rId1" name="bomb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243F9-E4D3-43C0-920E-5B465DE0354D}" type="datetimeFigureOut">
              <a:rPr lang="it-IT"/>
              <a:pPr>
                <a:defRPr/>
              </a:pPr>
              <a:t>14/11/2015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25756-FFFF-40C4-A4E4-A6179FE1253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>
    <p:cover dir="d"/>
    <p:sndAc>
      <p:stSnd>
        <p:snd r:embed="rId1" name="bomb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732A6-281D-451D-A621-F0682CD709CB}" type="datetimeFigureOut">
              <a:rPr lang="it-IT"/>
              <a:pPr>
                <a:defRPr/>
              </a:pPr>
              <a:t>14/11/2015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426EB-1F4C-4C09-9C08-74F706135E1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>
    <p:cover dir="d"/>
    <p:sndAc>
      <p:stSnd>
        <p:snd r:embed="rId1" name="bomb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D9FB8-EFA7-47CA-8CA7-A3FDC61E1772}" type="datetimeFigureOut">
              <a:rPr lang="it-IT"/>
              <a:pPr>
                <a:defRPr/>
              </a:pPr>
              <a:t>14/11/2015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61A24-861D-4DEC-934E-3BD9B7B9702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>
    <p:cover dir="d"/>
    <p:sndAc>
      <p:stSnd>
        <p:snd r:embed="rId1" name="bomb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766A4-275A-4C3B-A7E3-A5D18D3D43B8}" type="datetimeFigureOut">
              <a:rPr lang="it-IT"/>
              <a:pPr>
                <a:defRPr/>
              </a:pPr>
              <a:t>14/11/2015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B9116-527C-4582-B2EE-FBD2521588C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>
    <p:cover dir="d"/>
    <p:sndAc>
      <p:stSnd>
        <p:snd r:embed="rId1" name="bomb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9495F-24DB-44AF-9542-6C326DE964C1}" type="datetimeFigureOut">
              <a:rPr lang="it-IT"/>
              <a:pPr>
                <a:defRPr/>
              </a:pPr>
              <a:t>14/11/2015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E75CE-2D49-4E32-A564-516EB840372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>
    <p:cover dir="d"/>
    <p:sndAc>
      <p:stSnd>
        <p:snd r:embed="rId1" name="bomb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0CF9C-A7DD-4738-ABCF-DE81A64D14F4}" type="datetimeFigureOut">
              <a:rPr lang="it-IT"/>
              <a:pPr>
                <a:defRPr/>
              </a:pPr>
              <a:t>14/11/2015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FED3E-AF71-4864-A0BC-A7382F5ED59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>
    <p:cover dir="d"/>
    <p:sndAc>
      <p:stSnd>
        <p:snd r:embed="rId1" name="bomb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7C10F-7C64-4FC0-B6A6-ABDE73835A91}" type="datetimeFigureOut">
              <a:rPr lang="it-IT"/>
              <a:pPr>
                <a:defRPr/>
              </a:pPr>
              <a:t>14/11/2015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92A73-F4C4-4CF1-A1FA-2D729886C41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>
    <p:cover dir="d"/>
    <p:sndAc>
      <p:stSnd>
        <p:snd r:embed="rId1" name="bomb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1331640" y="188640"/>
            <a:ext cx="6192688" cy="1296144"/>
          </a:xfrm>
          <a:prstGeom prst="rect">
            <a:avLst/>
          </a:prstGeom>
          <a:solidFill>
            <a:schemeClr val="bg1"/>
          </a:solidFill>
          <a:ln w="22225" cmpd="thickThin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</a:p>
        </p:txBody>
      </p:sp>
      <p:sp>
        <p:nvSpPr>
          <p:cNvPr id="7" name="Rettangolo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SKYLAB</a:t>
            </a:r>
            <a:r>
              <a:rPr lang="it-IT" b="1" baseline="0" dirty="0" smtClean="0">
                <a:solidFill>
                  <a:schemeClr val="accent1">
                    <a:lumMod val="50000"/>
                  </a:schemeClr>
                </a:solidFill>
              </a:rPr>
              <a:t> : UNA FINESTRA SUL COSMO</a:t>
            </a:r>
            <a:endParaRPr lang="it-IT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1266226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magine 10" descr="XMM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0" y="5986473"/>
            <a:ext cx="1368152" cy="871527"/>
          </a:xfrm>
          <a:prstGeom prst="rect">
            <a:avLst/>
          </a:prstGeom>
        </p:spPr>
      </p:pic>
      <p:pic>
        <p:nvPicPr>
          <p:cNvPr id="12" name="Immagine 11" descr="SArdinia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7812360" y="5948442"/>
            <a:ext cx="1331640" cy="909558"/>
          </a:xfrm>
          <a:prstGeom prst="rect">
            <a:avLst/>
          </a:prstGeom>
        </p:spPr>
      </p:pic>
      <p:pic>
        <p:nvPicPr>
          <p:cNvPr id="13" name="Immagine 12" descr="index.jp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8316416" y="0"/>
            <a:ext cx="827584" cy="12013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spd="slow">
    <p:cover dir="d"/>
    <p:sndAc>
      <p:stSnd>
        <p:snd r:embed="rId13" name="bomb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 cap="none" spc="0">
          <a:ln w="12700">
            <a:solidFill>
              <a:schemeClr val="accent1">
                <a:lumMod val="75000"/>
              </a:schemeClr>
            </a:solidFill>
            <a:prstDash val="solid"/>
          </a:ln>
          <a:solidFill>
            <a:schemeClr val="tx2">
              <a:lumMod val="20000"/>
              <a:lumOff val="80000"/>
            </a:schemeClr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ln>
            <a:solidFill>
              <a:schemeClr val="tx2">
                <a:lumMod val="50000"/>
              </a:schemeClr>
            </a:solidFill>
          </a:ln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ln>
            <a:solidFill>
              <a:schemeClr val="tx2">
                <a:lumMod val="50000"/>
              </a:schemeClr>
            </a:solidFill>
          </a:ln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ln>
            <a:solidFill>
              <a:schemeClr val="tx2">
                <a:lumMod val="50000"/>
              </a:schemeClr>
            </a:solidFill>
          </a:ln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ln>
            <a:solidFill>
              <a:schemeClr val="tx2">
                <a:lumMod val="50000"/>
              </a:schemeClr>
            </a:solidFill>
          </a:ln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ln>
            <a:solidFill>
              <a:schemeClr val="tx2">
                <a:lumMod val="50000"/>
              </a:schemeClr>
            </a:solidFill>
          </a:ln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611560" y="1844824"/>
            <a:ext cx="7772400" cy="14700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dirty="0" err="1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Skylab</a:t>
            </a:r>
            <a:r>
              <a:rPr kumimoji="0" lang="it-IT" sz="4400" b="1" i="0" u="none" strike="noStrike" kern="1200" cap="none" spc="0" normalizeH="0" baseline="0" noProof="0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: una finestra sul cosmo</a:t>
            </a:r>
          </a:p>
        </p:txBody>
      </p:sp>
      <p:sp>
        <p:nvSpPr>
          <p:cNvPr id="3" name="Rettangolo 2"/>
          <p:cNvSpPr/>
          <p:nvPr/>
        </p:nvSpPr>
        <p:spPr>
          <a:xfrm>
            <a:off x="1403648" y="3669992"/>
            <a:ext cx="60486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Font typeface="Arial" pitchFamily="34" charset="0"/>
              <a:buAutoNum type="arabicPeriod"/>
              <a:defRPr/>
            </a:pPr>
            <a:r>
              <a:rPr lang="it-IT" sz="25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Liceo </a:t>
            </a:r>
            <a:r>
              <a:rPr lang="it-IT" sz="2500" b="1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Majorana</a:t>
            </a:r>
            <a:r>
              <a:rPr lang="it-IT" sz="25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 - Desio</a:t>
            </a:r>
          </a:p>
          <a:p>
            <a:pPr marL="514350" indent="-514350" algn="ctr">
              <a:buFont typeface="Arial" pitchFamily="34" charset="0"/>
              <a:buAutoNum type="arabicPeriod"/>
              <a:defRPr/>
            </a:pPr>
            <a:r>
              <a:rPr lang="it-IT" sz="25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Liceo Fermi - Alghero</a:t>
            </a:r>
          </a:p>
          <a:p>
            <a:pPr marL="514350" indent="-514350" algn="ctr">
              <a:buFont typeface="Arial" pitchFamily="34" charset="0"/>
              <a:buAutoNum type="arabicPeriod"/>
              <a:defRPr/>
            </a:pPr>
            <a:r>
              <a:rPr lang="it-IT" sz="25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Palestra della Scienza - Faenza</a:t>
            </a:r>
          </a:p>
          <a:p>
            <a:pPr marL="514350" indent="-514350" algn="ctr">
              <a:buFont typeface="Arial" pitchFamily="34" charset="0"/>
              <a:buAutoNum type="arabicPeriod"/>
              <a:defRPr/>
            </a:pPr>
            <a:r>
              <a:rPr lang="it-IT" sz="25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Società Astronomica Italiana </a:t>
            </a:r>
          </a:p>
        </p:txBody>
      </p:sp>
    </p:spTree>
  </p:cSld>
  <p:clrMapOvr>
    <a:masterClrMapping/>
  </p:clrMapOvr>
  <p:transition spd="slow">
    <p:randomBar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571480"/>
            <a:ext cx="6029325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sellaDiTesto 4"/>
          <p:cNvSpPr txBox="1"/>
          <p:nvPr/>
        </p:nvSpPr>
        <p:spPr>
          <a:xfrm>
            <a:off x="2771800" y="2780928"/>
            <a:ext cx="3384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RADIOATTIVITÀ</a:t>
            </a:r>
            <a:endParaRPr lang="it-IT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d"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408712" cy="1296144"/>
          </a:xfrm>
        </p:spPr>
        <p:txBody>
          <a:bodyPr>
            <a:noAutofit/>
          </a:bodyPr>
          <a:lstStyle/>
          <a:p>
            <a:r>
              <a:rPr lang="it-IT" dirty="0" smtClean="0"/>
              <a:t>L’atomo e la radioattività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31640" y="2132856"/>
            <a:ext cx="6552728" cy="3024336"/>
          </a:xfrm>
        </p:spPr>
        <p:txBody>
          <a:bodyPr>
            <a:noAutofit/>
          </a:bodyPr>
          <a:lstStyle/>
          <a:p>
            <a:pPr marL="261938" indent="-261938" algn="just" eaLnBrk="1" hangingPunct="1"/>
            <a:r>
              <a:rPr lang="it-IT" sz="2600" dirty="0" smtClean="0">
                <a:cs typeface="Times New Roman" pitchFamily="18" charset="0"/>
              </a:rPr>
              <a:t>Henri Becquerel scopre che l’uranio emette spontaneamente radiazioni (1896). </a:t>
            </a:r>
          </a:p>
          <a:p>
            <a:pPr marL="261938" indent="-261938" algn="just" eaLnBrk="1" hangingPunct="1"/>
            <a:r>
              <a:rPr lang="it-IT" sz="2600" dirty="0" smtClean="0">
                <a:cs typeface="Times New Roman" pitchFamily="18" charset="0"/>
              </a:rPr>
              <a:t>I coniugi Curie scoprono due nuovi elementi radioattivi: polonio e radio (1898).</a:t>
            </a:r>
          </a:p>
          <a:p>
            <a:pPr marL="261938" indent="-261938" algn="just" eaLnBrk="1" hangingPunct="1"/>
            <a:r>
              <a:rPr lang="it-IT" sz="2600" dirty="0" smtClean="0">
                <a:cs typeface="Times New Roman" pitchFamily="18" charset="0"/>
              </a:rPr>
              <a:t>Marie Curie determina l’esistenza di svariati elementi radioattivi con peso atomico elevato (1899).</a:t>
            </a:r>
          </a:p>
        </p:txBody>
      </p:sp>
    </p:spTree>
  </p:cSld>
  <p:clrMapOvr>
    <a:masterClrMapping/>
  </p:clrMapOvr>
  <p:transition spd="slow">
    <p:cover dir="d"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 </a:t>
            </a:r>
            <a:r>
              <a:rPr lang="it-IT" dirty="0" smtClean="0"/>
              <a:t>tipi di radioattività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1259632" y="1916832"/>
            <a:ext cx="69127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Bef>
                <a:spcPts val="600"/>
              </a:spcBef>
              <a:buFont typeface="Arial" pitchFamily="34" charset="0"/>
              <a:buChar char="•"/>
            </a:pPr>
            <a:r>
              <a:rPr lang="it-IT" sz="2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Raggi alfa</a:t>
            </a:r>
            <a:r>
              <a:rPr lang="it-IT" sz="2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: ioni di elio privati di due elettroni;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683568" y="3717032"/>
            <a:ext cx="77048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Queste tre radiazioni vengono emesse </a:t>
            </a:r>
            <a:r>
              <a:rPr lang="it-IT" sz="2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da nuclei instabili con 81 &lt; Z &lt; </a:t>
            </a:r>
            <a:r>
              <a:rPr lang="it-IT" sz="260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92: </a:t>
            </a:r>
            <a:endParaRPr lang="it-IT" sz="2600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15" name="Immagine 14" descr="tavola periodcia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5576" y="4890823"/>
            <a:ext cx="7687272" cy="770425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1259632" y="2348880"/>
            <a:ext cx="64807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Bef>
                <a:spcPts val="600"/>
              </a:spcBef>
              <a:buFont typeface="Arial" pitchFamily="34" charset="0"/>
              <a:buChar char="•"/>
            </a:pPr>
            <a:r>
              <a:rPr lang="it-IT" sz="2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Raggi beta: elettroni o positroni espulsi da un nucleo atomico;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1259632" y="3140968"/>
            <a:ext cx="68407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it-IT" sz="2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Raggi gamma:  onde elettromagnetiche.</a:t>
            </a:r>
            <a:endParaRPr lang="it-IT" sz="2600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 dir="d"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 tipi di decadimento</a:t>
            </a:r>
            <a:endParaRPr lang="it-IT" dirty="0">
              <a:solidFill>
                <a:schemeClr val="accent2"/>
              </a:solidFill>
              <a:latin typeface="Algerian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484784"/>
            <a:ext cx="3024336" cy="648072"/>
          </a:xfrm>
        </p:spPr>
        <p:txBody>
          <a:bodyPr>
            <a:normAutofit/>
          </a:bodyPr>
          <a:lstStyle/>
          <a:p>
            <a:pPr marL="261938" indent="-261938" algn="just"/>
            <a:r>
              <a:rPr lang="it-IT" sz="2600" dirty="0" smtClean="0">
                <a:cs typeface="Times New Roman" pitchFamily="18" charset="0"/>
              </a:rPr>
              <a:t>Decadimento alfa:</a:t>
            </a:r>
            <a:endParaRPr lang="it-IT" sz="2600" dirty="0" smtClean="0">
              <a:cs typeface="Times New Roman" pitchFamily="18" charset="0"/>
            </a:endParaRPr>
          </a:p>
          <a:p>
            <a:pPr marL="0">
              <a:buNone/>
            </a:pPr>
            <a:endParaRPr lang="it-IT" dirty="0" smtClean="0"/>
          </a:p>
          <a:p>
            <a:pPr marL="0">
              <a:buNone/>
            </a:pPr>
            <a:endParaRPr lang="it-IT" dirty="0"/>
          </a:p>
          <a:p>
            <a:pPr marL="0">
              <a:buNone/>
            </a:pPr>
            <a:endParaRPr lang="it-IT" dirty="0" smtClean="0"/>
          </a:p>
        </p:txBody>
      </p:sp>
      <p:sp>
        <p:nvSpPr>
          <p:cNvPr id="6" name="CasellaDiTesto 5"/>
          <p:cNvSpPr txBox="1"/>
          <p:nvPr/>
        </p:nvSpPr>
        <p:spPr>
          <a:xfrm>
            <a:off x="3203848" y="4005064"/>
            <a:ext cx="31683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indent="-261938" algn="just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t-IT" sz="2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Decadimento beta:</a:t>
            </a:r>
            <a:endParaRPr lang="it-IT" sz="2400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932040" y="1484784"/>
            <a:ext cx="36724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Decadimento </a:t>
            </a:r>
            <a:r>
              <a:rPr lang="it-IT" sz="2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gamma:</a:t>
            </a:r>
          </a:p>
        </p:txBody>
      </p:sp>
      <p:pic>
        <p:nvPicPr>
          <p:cNvPr id="8" name="Immagine 7" descr="decadimento alfa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9781" y="1988840"/>
            <a:ext cx="3294107" cy="1980000"/>
          </a:xfrm>
          <a:prstGeom prst="rect">
            <a:avLst/>
          </a:prstGeom>
        </p:spPr>
      </p:pic>
      <p:pic>
        <p:nvPicPr>
          <p:cNvPr id="9" name="Immagine 8" descr="http://www.helldragon.eu/loretta/cdrom/Immagini/neutrini/beta.gif"/>
          <p:cNvPicPr/>
          <p:nvPr/>
        </p:nvPicPr>
        <p:blipFill>
          <a:blip r:embed="rId4" cstate="print"/>
          <a:srcRect t="15364"/>
          <a:stretch>
            <a:fillRect/>
          </a:stretch>
        </p:blipFill>
        <p:spPr bwMode="auto">
          <a:xfrm>
            <a:off x="2987824" y="4437112"/>
            <a:ext cx="3637915" cy="197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magine 9" descr="http://lem.ch.unito.it/didattica/infochimica/2007_Tecnezio/radiochimica/beta.gif"/>
          <p:cNvPicPr/>
          <p:nvPr/>
        </p:nvPicPr>
        <p:blipFill>
          <a:blip r:embed="rId5" cstate="print"/>
          <a:srcRect t="4418" b="9638"/>
          <a:stretch>
            <a:fillRect/>
          </a:stretch>
        </p:blipFill>
        <p:spPr bwMode="auto">
          <a:xfrm>
            <a:off x="4283968" y="1988840"/>
            <a:ext cx="4545891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d"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Le radiazioni ionizzanti</a:t>
            </a:r>
            <a:endParaRPr lang="it-IT" dirty="0">
              <a:solidFill>
                <a:schemeClr val="accent2"/>
              </a:solidFill>
              <a:latin typeface="Algerian" pitchFamily="8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547664" y="2204864"/>
            <a:ext cx="662473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it-IT" sz="2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Radiazioni con energia tale da ionizzare le particelle con cui vengono a contatto;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547664" y="3212976"/>
            <a:ext cx="655272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it-IT" sz="2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Sono di due tipi: </a:t>
            </a:r>
          </a:p>
          <a:p>
            <a:pPr marL="1258888" lvl="2" indent="-344488" algn="just">
              <a:buFont typeface="+mj-lt"/>
              <a:buAutoNum type="arabicPeriod"/>
            </a:pPr>
            <a:r>
              <a:rPr lang="it-IT" sz="2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direttamente ionizzanti (particelle alfa, beta + e beta - );</a:t>
            </a:r>
          </a:p>
          <a:p>
            <a:pPr marL="1258888" lvl="2" indent="-344488" algn="just">
              <a:buFont typeface="+mj-lt"/>
              <a:buAutoNum type="arabicPeriod"/>
            </a:pPr>
            <a:r>
              <a:rPr lang="it-IT" sz="2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Indirettamente ionizzanti (raggi gamma e X).</a:t>
            </a:r>
            <a:endParaRPr lang="it-IT" sz="26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d"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http://www.marconi-galletti.it/progetti/sito_scienza_900-5LA/images/Gruppo_4/alfabetagamma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556792"/>
            <a:ext cx="7058977" cy="414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d"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428604"/>
            <a:ext cx="6029325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sellaDiTesto 2"/>
          <p:cNvSpPr txBox="1"/>
          <p:nvPr/>
        </p:nvSpPr>
        <p:spPr>
          <a:xfrm>
            <a:off x="2987824" y="2564904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GARIBOLDI ANDREA</a:t>
            </a:r>
          </a:p>
          <a:p>
            <a:r>
              <a:rPr lang="it-IT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GIUFFRE’ RICCARDO</a:t>
            </a:r>
          </a:p>
          <a:p>
            <a:r>
              <a:rPr lang="it-IT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PELUCCHI TOMMASO</a:t>
            </a:r>
          </a:p>
        </p:txBody>
      </p:sp>
    </p:spTree>
  </p:cSld>
  <p:clrMapOvr>
    <a:masterClrMapping/>
  </p:clrMapOvr>
  <p:transition spd="slow">
    <p:randomBar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1029</TotalTime>
  <Words>181</Words>
  <Application>Microsoft Office PowerPoint</Application>
  <PresentationFormat>Presentazione su schermo (4:3)</PresentationFormat>
  <Paragraphs>29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1_Tema di Office</vt:lpstr>
      <vt:lpstr>Diapositiva 1</vt:lpstr>
      <vt:lpstr>Diapositiva 2</vt:lpstr>
      <vt:lpstr>L’atomo e la radioattività</vt:lpstr>
      <vt:lpstr>I tipi di radioattività</vt:lpstr>
      <vt:lpstr>I tipi di decadimento</vt:lpstr>
      <vt:lpstr>Le radiazioni ionizzanti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Riky</dc:creator>
  <cp:lastModifiedBy>Giorgio Gariboldi</cp:lastModifiedBy>
  <cp:revision>70</cp:revision>
  <dcterms:created xsi:type="dcterms:W3CDTF">2015-09-04T16:40:52Z</dcterms:created>
  <dcterms:modified xsi:type="dcterms:W3CDTF">2015-11-14T17:02:14Z</dcterms:modified>
</cp:coreProperties>
</file>