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1"/>
  </p:notesMasterIdLst>
  <p:sldIdLst>
    <p:sldId id="256" r:id="rId2"/>
    <p:sldId id="257" r:id="rId3"/>
    <p:sldId id="258" r:id="rId4"/>
    <p:sldId id="260" r:id="rId5"/>
    <p:sldId id="262" r:id="rId6"/>
    <p:sldId id="263" r:id="rId7"/>
    <p:sldId id="264" r:id="rId8"/>
    <p:sldId id="265" r:id="rId9"/>
    <p:sldId id="266" r:id="rId10"/>
    <p:sldId id="268" r:id="rId11"/>
    <p:sldId id="269" r:id="rId12"/>
    <p:sldId id="270" r:id="rId13"/>
    <p:sldId id="271" r:id="rId14"/>
    <p:sldId id="273" r:id="rId15"/>
    <p:sldId id="272" r:id="rId16"/>
    <p:sldId id="274" r:id="rId17"/>
    <p:sldId id="275" r:id="rId18"/>
    <p:sldId id="276" r:id="rId19"/>
    <p:sldId id="277"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2" autoAdjust="0"/>
    <p:restoredTop sz="90597" autoAdjust="0"/>
  </p:normalViewPr>
  <p:slideViewPr>
    <p:cSldViewPr snapToGrid="0">
      <p:cViewPr varScale="1">
        <p:scale>
          <a:sx n="67" d="100"/>
          <a:sy n="67" d="100"/>
        </p:scale>
        <p:origin x="78"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70715E-18FA-417A-90F9-20FA11FFBD87}" type="datetimeFigureOut">
              <a:rPr lang="it-IT" smtClean="0"/>
              <a:t>10/06/2019</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DA7372-005B-4EFC-BBF0-9B1CD642F0C1}" type="slidenum">
              <a:rPr lang="it-IT" smtClean="0"/>
              <a:t>‹N›</a:t>
            </a:fld>
            <a:endParaRPr lang="it-IT"/>
          </a:p>
        </p:txBody>
      </p:sp>
    </p:spTree>
    <p:extLst>
      <p:ext uri="{BB962C8B-B14F-4D97-AF65-F5344CB8AC3E}">
        <p14:creationId xmlns:p14="http://schemas.microsoft.com/office/powerpoint/2010/main" val="3810411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2DA7372-005B-4EFC-BBF0-9B1CD642F0C1}" type="slidenum">
              <a:rPr lang="it-IT" smtClean="0"/>
              <a:t>2</a:t>
            </a:fld>
            <a:endParaRPr lang="it-IT"/>
          </a:p>
        </p:txBody>
      </p:sp>
    </p:spTree>
    <p:extLst>
      <p:ext uri="{BB962C8B-B14F-4D97-AF65-F5344CB8AC3E}">
        <p14:creationId xmlns:p14="http://schemas.microsoft.com/office/powerpoint/2010/main" val="4147553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6/10/2019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6/10/2019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6/10/2019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6/10/2019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6/10/2019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6/10/2019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a:t>
            </a:fld>
            <a:endParaRPr lang="en-US" dirty="0"/>
          </a:p>
        </p:txBody>
      </p:sp>
    </p:spTree>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6/10/2019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6/10/2019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a:t>
            </a:fld>
            <a:endParaRPr lang="en-US" dirty="0"/>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6/10/2019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2A54C80-263E-416B-A8E0-580EDEADCBDC}" type="datetimeFigureOut">
              <a:rPr lang="en-US" dirty="0"/>
              <a:t>6/10/2019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a:t>
            </a:fld>
            <a:endParaRPr lang="en-US" dirty="0"/>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6/10/2019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030A0">
            <a:alpha val="40000"/>
          </a:srgbClr>
        </a:solid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6/10/2019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ransition spd="slow">
    <p:push dir="u"/>
  </p:transition>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hyperlink" Target="https://it.wikipedia.org/wiki/482_a.C."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7.xml"/><Relationship Id="rId1" Type="http://schemas.openxmlformats.org/officeDocument/2006/relationships/video" Target="https://www.youtube.com/embed/DvDgbGm91Yg?feature=oembed"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hyperlink" Target="https://it.wikipedia.org/wiki/Knights_of_Labor"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 Id="rId5" Type="http://schemas.openxmlformats.org/officeDocument/2006/relationships/image" Target="../media/image19.jpg"/><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8F0B7BF0-DF10-4980-A2C8-AB65985BDC09}"/>
              </a:ext>
            </a:extLst>
          </p:cNvPr>
          <p:cNvSpPr txBox="1"/>
          <p:nvPr/>
        </p:nvSpPr>
        <p:spPr>
          <a:xfrm>
            <a:off x="900114" y="300038"/>
            <a:ext cx="9344024" cy="707886"/>
          </a:xfrm>
          <a:prstGeom prst="rect">
            <a:avLst/>
          </a:prstGeom>
          <a:noFill/>
        </p:spPr>
        <p:txBody>
          <a:bodyPr wrap="square" rtlCol="0">
            <a:spAutoFit/>
          </a:bodyPr>
          <a:lstStyle/>
          <a:p>
            <a:r>
              <a:rPr lang="it-IT"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IMMIGRAZIONI E DIRITTI UMANI </a:t>
            </a:r>
          </a:p>
        </p:txBody>
      </p:sp>
      <p:sp>
        <p:nvSpPr>
          <p:cNvPr id="3" name="Rettangolo 2">
            <a:extLst>
              <a:ext uri="{FF2B5EF4-FFF2-40B4-BE49-F238E27FC236}">
                <a16:creationId xmlns:a16="http://schemas.microsoft.com/office/drawing/2014/main" id="{808F0F11-BC4F-43B0-B4FE-DD69AEB0CE8D}"/>
              </a:ext>
            </a:extLst>
          </p:cNvPr>
          <p:cNvSpPr/>
          <p:nvPr/>
        </p:nvSpPr>
        <p:spPr>
          <a:xfrm>
            <a:off x="1204913" y="1390589"/>
            <a:ext cx="7196138" cy="4708981"/>
          </a:xfrm>
          <a:prstGeom prst="rect">
            <a:avLst/>
          </a:prstGeom>
        </p:spPr>
        <p:txBody>
          <a:bodyPr wrap="square">
            <a:spAutoFit/>
          </a:bodyPr>
          <a:lstStyle/>
          <a:p>
            <a:pPr marL="285750" indent="-285750">
              <a:buFont typeface="Wingdings" panose="05000000000000000000" pitchFamily="2" charset="2"/>
              <a:buChar char="Ø"/>
            </a:pPr>
            <a:r>
              <a:rPr lang="it-IT" sz="2000" dirty="0">
                <a:solidFill>
                  <a:srgbClr val="FF0000"/>
                </a:solidFill>
                <a:latin typeface="Arial" panose="020B0604020202020204" pitchFamily="34" charset="0"/>
                <a:cs typeface="Arial" panose="020B0604020202020204" pitchFamily="34" charset="0"/>
              </a:rPr>
              <a:t>cos’è l’immigrazione?</a:t>
            </a:r>
          </a:p>
          <a:p>
            <a:r>
              <a:rPr lang="it-IT" sz="2000" dirty="0">
                <a:solidFill>
                  <a:srgbClr val="222222"/>
                </a:solidFill>
                <a:latin typeface="Arial" panose="020B0604020202020204" pitchFamily="34" charset="0"/>
                <a:cs typeface="Arial" panose="020B0604020202020204" pitchFamily="34" charset="0"/>
              </a:rPr>
              <a:t>L’immigrazione è il trasferimento di singoli individui o gruppi di persone in un paese diverso da quello di origine</a:t>
            </a:r>
          </a:p>
          <a:p>
            <a:endParaRPr lang="it-IT" sz="2000" dirty="0">
              <a:solidFill>
                <a:srgbClr val="222222"/>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it-IT" sz="2000" dirty="0">
                <a:solidFill>
                  <a:srgbClr val="FF0000"/>
                </a:solidFill>
                <a:latin typeface="Arial" panose="020B0604020202020204" pitchFamily="34" charset="0"/>
                <a:cs typeface="Arial" panose="020B0604020202020204" pitchFamily="34" charset="0"/>
              </a:rPr>
              <a:t>l’immigrazione in Italia</a:t>
            </a:r>
          </a:p>
          <a:p>
            <a:r>
              <a:rPr lang="it-IT" sz="2000" dirty="0">
                <a:solidFill>
                  <a:srgbClr val="222222"/>
                </a:solidFill>
                <a:latin typeface="Arial" panose="020B0604020202020204" pitchFamily="34" charset="0"/>
                <a:cs typeface="Arial" panose="020B0604020202020204" pitchFamily="34" charset="0"/>
              </a:rPr>
              <a:t>In Italia</a:t>
            </a:r>
            <a:r>
              <a:rPr lang="it-IT" sz="2000" b="1" dirty="0">
                <a:solidFill>
                  <a:srgbClr val="222222"/>
                </a:solidFill>
                <a:latin typeface="Arial" panose="020B0604020202020204" pitchFamily="34" charset="0"/>
                <a:cs typeface="Arial" panose="020B0604020202020204" pitchFamily="34" charset="0"/>
              </a:rPr>
              <a:t> </a:t>
            </a:r>
            <a:r>
              <a:rPr lang="it-IT" sz="2000" dirty="0">
                <a:solidFill>
                  <a:srgbClr val="222222"/>
                </a:solidFill>
                <a:latin typeface="Arial" panose="020B0604020202020204" pitchFamily="34" charset="0"/>
                <a:cs typeface="Arial" panose="020B0604020202020204" pitchFamily="34" charset="0"/>
              </a:rPr>
              <a:t>il fenomeno ha cominciato a raggiungere dimensioni significative all'incirca dagli anni settanta, per poi diventare un fenomeno che caratterizza la demografia italiana nei primi anni del terzo millennio </a:t>
            </a:r>
          </a:p>
          <a:p>
            <a:endParaRPr lang="it-IT" sz="2000" dirty="0">
              <a:solidFill>
                <a:srgbClr val="222222"/>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it-IT" sz="2000" dirty="0">
                <a:solidFill>
                  <a:srgbClr val="FF0000"/>
                </a:solidFill>
                <a:latin typeface="Arial" panose="020B0604020202020204" pitchFamily="34" charset="0"/>
                <a:cs typeface="Arial" panose="020B0604020202020204" pitchFamily="34" charset="0"/>
              </a:rPr>
              <a:t>Luoghi di provenienza</a:t>
            </a:r>
          </a:p>
          <a:p>
            <a:r>
              <a:rPr lang="it-IT" sz="2000" dirty="0">
                <a:latin typeface="Arial" panose="020B0604020202020204" pitchFamily="34" charset="0"/>
                <a:cs typeface="Arial" panose="020B0604020202020204" pitchFamily="34" charset="0"/>
              </a:rPr>
              <a:t>Negli ultimi anni c’è stato un incremento dei flussi provenienti dall'Europa orientale (Ucraina, Albania, Romania), mentre molti immigrati provengono dagli Stati asiatici (Cina) e dal Nord Africa (tra cui spiccano Marocco e Egitto)</a:t>
            </a:r>
          </a:p>
        </p:txBody>
      </p:sp>
    </p:spTree>
    <p:extLst>
      <p:ext uri="{BB962C8B-B14F-4D97-AF65-F5344CB8AC3E}">
        <p14:creationId xmlns:p14="http://schemas.microsoft.com/office/powerpoint/2010/main" val="3490591155"/>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CA576A1C-4D6B-454A-BADF-851C4B549460}"/>
              </a:ext>
            </a:extLst>
          </p:cNvPr>
          <p:cNvSpPr txBox="1"/>
          <p:nvPr/>
        </p:nvSpPr>
        <p:spPr>
          <a:xfrm>
            <a:off x="4817269" y="958288"/>
            <a:ext cx="7155654" cy="1631216"/>
          </a:xfrm>
          <a:prstGeom prst="rect">
            <a:avLst/>
          </a:prstGeom>
          <a:noFill/>
        </p:spPr>
        <p:txBody>
          <a:bodyPr wrap="square" rtlCol="0">
            <a:spAutoFit/>
          </a:bodyPr>
          <a:lstStyle/>
          <a:p>
            <a:r>
              <a:rPr lang="it-IT" sz="2000" dirty="0" err="1">
                <a:latin typeface="Arial" panose="020B0604020202020204" pitchFamily="34" charset="0"/>
                <a:cs typeface="Arial" panose="020B0604020202020204" pitchFamily="34" charset="0"/>
              </a:rPr>
              <a:t>Nawal</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Soufi</a:t>
            </a:r>
            <a:r>
              <a:rPr lang="it-IT" sz="2000" dirty="0">
                <a:latin typeface="Arial" panose="020B0604020202020204" pitchFamily="34" charset="0"/>
                <a:cs typeface="Arial" panose="020B0604020202020204" pitchFamily="34" charset="0"/>
              </a:rPr>
              <a:t> è una giovane donna nata in Marocco che si definisce ‘</a:t>
            </a:r>
            <a:r>
              <a:rPr lang="it-IT" sz="2000" b="1" dirty="0">
                <a:latin typeface="Arial" panose="020B0604020202020204" pitchFamily="34" charset="0"/>
                <a:cs typeface="Arial" panose="020B0604020202020204" pitchFamily="34" charset="0"/>
              </a:rPr>
              <a:t>attivista dei diritti umani’ </a:t>
            </a:r>
            <a:r>
              <a:rPr lang="it-IT" sz="2000" dirty="0">
                <a:latin typeface="Arial" panose="020B0604020202020204" pitchFamily="34" charset="0"/>
                <a:cs typeface="Arial" panose="020B0604020202020204" pitchFamily="34" charset="0"/>
              </a:rPr>
              <a:t>e chiamata ‘</a:t>
            </a:r>
            <a:r>
              <a:rPr lang="it-IT" sz="2000" b="1" dirty="0">
                <a:latin typeface="Arial" panose="020B0604020202020204" pitchFamily="34" charset="0"/>
                <a:cs typeface="Arial" panose="020B0604020202020204" pitchFamily="34" charset="0"/>
              </a:rPr>
              <a:t>Lady SOS’.</a:t>
            </a:r>
          </a:p>
          <a:p>
            <a:r>
              <a:rPr lang="it-IT" sz="2000" dirty="0">
                <a:latin typeface="Arial" panose="020B0604020202020204" pitchFamily="34" charset="0"/>
                <a:cs typeface="Arial" panose="020B0604020202020204" pitchFamily="34" charset="0"/>
              </a:rPr>
              <a:t>Riceve sul suo cellulare richieste di aiuto da parte di persone in difficoltà o in pericolo di vita in mare, e le gira a chi può fare qualcosa per aiutarle. </a:t>
            </a:r>
          </a:p>
        </p:txBody>
      </p:sp>
      <p:pic>
        <p:nvPicPr>
          <p:cNvPr id="4" name="Immagine 3" descr="Immagine che contiene acqua, esterni, cellulare, cielo&#10;&#10;Descrizione generata automaticamente">
            <a:extLst>
              <a:ext uri="{FF2B5EF4-FFF2-40B4-BE49-F238E27FC236}">
                <a16:creationId xmlns:a16="http://schemas.microsoft.com/office/drawing/2014/main" id="{D7BA18DC-F5BD-4061-BD96-14DD1B56F49E}"/>
              </a:ext>
            </a:extLst>
          </p:cNvPr>
          <p:cNvPicPr>
            <a:picLocks noChangeAspect="1"/>
          </p:cNvPicPr>
          <p:nvPr/>
        </p:nvPicPr>
        <p:blipFill>
          <a:blip r:embed="rId2"/>
          <a:stretch>
            <a:fillRect/>
          </a:stretch>
        </p:blipFill>
        <p:spPr>
          <a:xfrm>
            <a:off x="219077" y="897365"/>
            <a:ext cx="4514850" cy="3642034"/>
          </a:xfrm>
          <a:prstGeom prst="rect">
            <a:avLst/>
          </a:prstGeom>
        </p:spPr>
      </p:pic>
      <p:pic>
        <p:nvPicPr>
          <p:cNvPr id="6" name="Immagine 5" descr="Immagine che contiene persona, cielo, strada, esterni&#10;&#10;Descrizione generata automaticamente">
            <a:extLst>
              <a:ext uri="{FF2B5EF4-FFF2-40B4-BE49-F238E27FC236}">
                <a16:creationId xmlns:a16="http://schemas.microsoft.com/office/drawing/2014/main" id="{54A047F8-7A51-4E9F-8C9F-90B50F01BBF4}"/>
              </a:ext>
            </a:extLst>
          </p:cNvPr>
          <p:cNvPicPr>
            <a:picLocks noChangeAspect="1"/>
          </p:cNvPicPr>
          <p:nvPr/>
        </p:nvPicPr>
        <p:blipFill>
          <a:blip r:embed="rId3"/>
          <a:stretch>
            <a:fillRect/>
          </a:stretch>
        </p:blipFill>
        <p:spPr>
          <a:xfrm>
            <a:off x="4900613" y="2650428"/>
            <a:ext cx="3855244" cy="1888971"/>
          </a:xfrm>
          <a:prstGeom prst="rect">
            <a:avLst/>
          </a:prstGeom>
        </p:spPr>
      </p:pic>
      <p:sp>
        <p:nvSpPr>
          <p:cNvPr id="7" name="CasellaDiTesto 6">
            <a:extLst>
              <a:ext uri="{FF2B5EF4-FFF2-40B4-BE49-F238E27FC236}">
                <a16:creationId xmlns:a16="http://schemas.microsoft.com/office/drawing/2014/main" id="{0BAAC7E7-E435-46E5-AA1D-800BA8A731B7}"/>
              </a:ext>
            </a:extLst>
          </p:cNvPr>
          <p:cNvSpPr txBox="1"/>
          <p:nvPr/>
        </p:nvSpPr>
        <p:spPr>
          <a:xfrm>
            <a:off x="219077" y="4421752"/>
            <a:ext cx="11972923" cy="2246769"/>
          </a:xfrm>
          <a:prstGeom prst="rect">
            <a:avLst/>
          </a:prstGeom>
          <a:noFill/>
        </p:spPr>
        <p:txBody>
          <a:bodyPr wrap="square" rtlCol="0">
            <a:spAutoFit/>
          </a:bodyPr>
          <a:lstStyle/>
          <a:p>
            <a:endParaRPr lang="it-IT" sz="2000" dirty="0">
              <a:latin typeface="Arial" panose="020B0604020202020204" pitchFamily="34" charset="0"/>
              <a:cs typeface="Arial" panose="020B0604020202020204" pitchFamily="34" charset="0"/>
            </a:endParaRPr>
          </a:p>
          <a:p>
            <a:pPr fontAlgn="base"/>
            <a:r>
              <a:rPr lang="it-IT" sz="2000" dirty="0">
                <a:latin typeface="Arial" panose="020B0604020202020204" pitchFamily="34" charset="0"/>
                <a:cs typeface="Arial" panose="020B0604020202020204" pitchFamily="34" charset="0"/>
              </a:rPr>
              <a:t>La prima chiamata l’ha ricevuta nell’estate 2013: un uomo urlava in arabo che si trovava con altre centinaia di persone in mezzo al mare su una barca che affondava. La giovane presa alla sprovvista, ha chiamato la Guardia costiera. Quando dalla sede centrale di Roma le hanno chiesto le coordinate del punto in cui si trovava l’imbarcazione, lei si è fatta spiegare come trovarle: il telefono satellitare da cui l’uomo l’aveva chiamata era in grado di fornire le coordinate esatte. Una volta comunicate alla Guardia costiera, questa ha salvato i migranti.</a:t>
            </a:r>
          </a:p>
        </p:txBody>
      </p:sp>
      <p:sp>
        <p:nvSpPr>
          <p:cNvPr id="8" name="CasellaDiTesto 7">
            <a:extLst>
              <a:ext uri="{FF2B5EF4-FFF2-40B4-BE49-F238E27FC236}">
                <a16:creationId xmlns:a16="http://schemas.microsoft.com/office/drawing/2014/main" id="{065F2429-D1FE-4D80-90FA-BE83D37E5536}"/>
              </a:ext>
            </a:extLst>
          </p:cNvPr>
          <p:cNvSpPr txBox="1"/>
          <p:nvPr/>
        </p:nvSpPr>
        <p:spPr>
          <a:xfrm>
            <a:off x="3895726" y="189479"/>
            <a:ext cx="4352925" cy="707886"/>
          </a:xfrm>
          <a:prstGeom prst="rect">
            <a:avLst/>
          </a:prstGeom>
          <a:noFill/>
        </p:spPr>
        <p:txBody>
          <a:bodyPr wrap="square" rtlCol="0">
            <a:spAutoFit/>
          </a:bodyPr>
          <a:lstStyle/>
          <a:p>
            <a:r>
              <a:rPr lang="it-IT" sz="4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NAWAL SOUFI</a:t>
            </a:r>
          </a:p>
        </p:txBody>
      </p:sp>
      <p:pic>
        <p:nvPicPr>
          <p:cNvPr id="10" name="Immagine 9" descr="Immagine che contiene edificio, persona, esterni, terra&#10;&#10;Descrizione generata automaticamente">
            <a:extLst>
              <a:ext uri="{FF2B5EF4-FFF2-40B4-BE49-F238E27FC236}">
                <a16:creationId xmlns:a16="http://schemas.microsoft.com/office/drawing/2014/main" id="{AEA18E0A-5F9D-4A98-8118-EE4C0DF87926}"/>
              </a:ext>
            </a:extLst>
          </p:cNvPr>
          <p:cNvPicPr>
            <a:picLocks noChangeAspect="1"/>
          </p:cNvPicPr>
          <p:nvPr/>
        </p:nvPicPr>
        <p:blipFill>
          <a:blip r:embed="rId4"/>
          <a:stretch>
            <a:fillRect/>
          </a:stretch>
        </p:blipFill>
        <p:spPr>
          <a:xfrm>
            <a:off x="8978503" y="2689515"/>
            <a:ext cx="2777064" cy="1849883"/>
          </a:xfrm>
          <a:prstGeom prst="rect">
            <a:avLst/>
          </a:prstGeom>
        </p:spPr>
      </p:pic>
    </p:spTree>
    <p:extLst>
      <p:ext uri="{BB962C8B-B14F-4D97-AF65-F5344CB8AC3E}">
        <p14:creationId xmlns:p14="http://schemas.microsoft.com/office/powerpoint/2010/main" val="1563159055"/>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CD689A25-797C-4691-A08C-9A832DA1BBCA}"/>
              </a:ext>
            </a:extLst>
          </p:cNvPr>
          <p:cNvSpPr txBox="1"/>
          <p:nvPr/>
        </p:nvSpPr>
        <p:spPr>
          <a:xfrm>
            <a:off x="1314448" y="500063"/>
            <a:ext cx="9929814" cy="3170099"/>
          </a:xfrm>
          <a:prstGeom prst="rect">
            <a:avLst/>
          </a:prstGeom>
          <a:noFill/>
        </p:spPr>
        <p:txBody>
          <a:bodyPr wrap="square" rtlCol="0">
            <a:spAutoFit/>
          </a:bodyPr>
          <a:lstStyle/>
          <a:p>
            <a:pPr marL="342900" indent="-342900" fontAlgn="base">
              <a:buFont typeface="Arial" panose="020B0604020202020204" pitchFamily="34" charset="0"/>
              <a:buChar char="•"/>
            </a:pPr>
            <a:r>
              <a:rPr lang="it-IT" sz="2000" dirty="0">
                <a:latin typeface="Arial" panose="020B0604020202020204" pitchFamily="34" charset="0"/>
                <a:cs typeface="Arial" panose="020B0604020202020204" pitchFamily="34" charset="0"/>
              </a:rPr>
              <a:t>Da allora, </a:t>
            </a:r>
            <a:r>
              <a:rPr lang="it-IT" sz="2000" dirty="0" err="1">
                <a:latin typeface="Arial" panose="020B0604020202020204" pitchFamily="34" charset="0"/>
                <a:cs typeface="Arial" panose="020B0604020202020204" pitchFamily="34" charset="0"/>
              </a:rPr>
              <a:t>Nawal</a:t>
            </a:r>
            <a:r>
              <a:rPr lang="it-IT" sz="2000" dirty="0">
                <a:latin typeface="Arial" panose="020B0604020202020204" pitchFamily="34" charset="0"/>
                <a:cs typeface="Arial" panose="020B0604020202020204" pitchFamily="34" charset="0"/>
              </a:rPr>
              <a:t> ha ricevuto centinaia di chiamate e quando non sono SOS dal mare, sono richieste di aiuto di altra natura, legate alla violazione dei diritti umani nei paesi di partenza, o in Europa.</a:t>
            </a:r>
          </a:p>
          <a:p>
            <a:pPr marL="342900" indent="-342900" fontAlgn="base">
              <a:buFont typeface="Arial" panose="020B0604020202020204" pitchFamily="34" charset="0"/>
              <a:buChar char="•"/>
            </a:pPr>
            <a:r>
              <a:rPr lang="it-IT" sz="2000" dirty="0">
                <a:solidFill>
                  <a:srgbClr val="000000"/>
                </a:solidFill>
                <a:latin typeface="Arial" panose="020B0604020202020204" pitchFamily="34" charset="0"/>
                <a:cs typeface="Arial" panose="020B0604020202020204" pitchFamily="34" charset="0"/>
              </a:rPr>
              <a:t>Il suo numero di cellulare si è diffuso tramite il passa parola dei profili Facebook siriani.</a:t>
            </a:r>
          </a:p>
          <a:p>
            <a:pPr marL="342900" indent="-342900" fontAlgn="base">
              <a:buFont typeface="Arial" panose="020B0604020202020204" pitchFamily="34" charset="0"/>
              <a:buChar char="•"/>
            </a:pPr>
            <a:r>
              <a:rPr lang="it-IT" sz="2000" dirty="0">
                <a:solidFill>
                  <a:srgbClr val="000000"/>
                </a:solidFill>
                <a:latin typeface="Arial" panose="020B0604020202020204" pitchFamily="34" charset="0"/>
                <a:cs typeface="Arial" panose="020B0604020202020204" pitchFamily="34" charset="0"/>
              </a:rPr>
              <a:t>I migranti preferiscono chiamare lei invece che direttamente la Guardia Costiera perché </a:t>
            </a:r>
            <a:r>
              <a:rPr lang="it-IT" sz="2000" dirty="0" err="1">
                <a:solidFill>
                  <a:srgbClr val="000000"/>
                </a:solidFill>
                <a:latin typeface="Arial" panose="020B0604020202020204" pitchFamily="34" charset="0"/>
                <a:cs typeface="Arial" panose="020B0604020202020204" pitchFamily="34" charset="0"/>
              </a:rPr>
              <a:t>Nawal</a:t>
            </a:r>
            <a:r>
              <a:rPr lang="it-IT" sz="2000" dirty="0">
                <a:solidFill>
                  <a:srgbClr val="000000"/>
                </a:solidFill>
                <a:latin typeface="Arial" panose="020B0604020202020204" pitchFamily="34" charset="0"/>
                <a:cs typeface="Arial" panose="020B0604020202020204" pitchFamily="34" charset="0"/>
              </a:rPr>
              <a:t> è in grado di parlare arabo. </a:t>
            </a:r>
            <a:r>
              <a:rPr lang="it-IT" sz="2000" dirty="0">
                <a:latin typeface="Arial" panose="020B0604020202020204" pitchFamily="34" charset="0"/>
                <a:cs typeface="Arial" panose="020B0604020202020204" pitchFamily="34" charset="0"/>
              </a:rPr>
              <a:t>i profughi potrebbero comunicare in inglese, però in quelle situazioni, in stato di panico, al buio, in una barca che rischia di affondare, per chiedere aiuto, se c’è una persona che parla la tua lingua e che poi avvisa la Guardia costiera, è più facile. </a:t>
            </a:r>
          </a:p>
        </p:txBody>
      </p:sp>
      <p:pic>
        <p:nvPicPr>
          <p:cNvPr id="7" name="Immagine 6" descr="Immagine che contiene acqua, barca, esterni, natante&#10;&#10;Descrizione generata automaticamente">
            <a:extLst>
              <a:ext uri="{FF2B5EF4-FFF2-40B4-BE49-F238E27FC236}">
                <a16:creationId xmlns:a16="http://schemas.microsoft.com/office/drawing/2014/main" id="{D8A71E1A-9531-40E9-939D-F72420F5C0AB}"/>
              </a:ext>
            </a:extLst>
          </p:cNvPr>
          <p:cNvPicPr>
            <a:picLocks noChangeAspect="1"/>
          </p:cNvPicPr>
          <p:nvPr/>
        </p:nvPicPr>
        <p:blipFill>
          <a:blip r:embed="rId2"/>
          <a:stretch>
            <a:fillRect/>
          </a:stretch>
        </p:blipFill>
        <p:spPr>
          <a:xfrm>
            <a:off x="5938838" y="3892213"/>
            <a:ext cx="5162550" cy="2762771"/>
          </a:xfrm>
          <a:prstGeom prst="rect">
            <a:avLst/>
          </a:prstGeom>
        </p:spPr>
      </p:pic>
      <p:pic>
        <p:nvPicPr>
          <p:cNvPr id="11" name="Immagine 10" descr="Immagine che contiene esterni, persona, terra, cielo&#10;&#10;Descrizione generata automaticamente">
            <a:extLst>
              <a:ext uri="{FF2B5EF4-FFF2-40B4-BE49-F238E27FC236}">
                <a16:creationId xmlns:a16="http://schemas.microsoft.com/office/drawing/2014/main" id="{EBAFE553-8B46-4BC6-A6C6-985B9193FEA8}"/>
              </a:ext>
            </a:extLst>
          </p:cNvPr>
          <p:cNvPicPr>
            <a:picLocks noChangeAspect="1"/>
          </p:cNvPicPr>
          <p:nvPr/>
        </p:nvPicPr>
        <p:blipFill>
          <a:blip r:embed="rId3"/>
          <a:stretch>
            <a:fillRect/>
          </a:stretch>
        </p:blipFill>
        <p:spPr>
          <a:xfrm>
            <a:off x="678652" y="3892213"/>
            <a:ext cx="4707735" cy="2776913"/>
          </a:xfrm>
          <a:prstGeom prst="rect">
            <a:avLst/>
          </a:prstGeom>
        </p:spPr>
      </p:pic>
    </p:spTree>
    <p:extLst>
      <p:ext uri="{BB962C8B-B14F-4D97-AF65-F5344CB8AC3E}">
        <p14:creationId xmlns:p14="http://schemas.microsoft.com/office/powerpoint/2010/main" val="3710258969"/>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66D6E2F4-6280-435C-B1CF-3D51CB9B06F9}"/>
              </a:ext>
            </a:extLst>
          </p:cNvPr>
          <p:cNvSpPr txBox="1"/>
          <p:nvPr/>
        </p:nvSpPr>
        <p:spPr>
          <a:xfrm>
            <a:off x="1628776" y="1374691"/>
            <a:ext cx="10144124" cy="2677656"/>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Un trafficante di uomini</a:t>
            </a:r>
            <a:r>
              <a:rPr lang="it-IT" sz="2400" i="1" dirty="0">
                <a:latin typeface="Arial" panose="020B0604020202020204" pitchFamily="34" charset="0"/>
                <a:cs typeface="Arial" panose="020B0604020202020204" pitchFamily="34" charset="0"/>
              </a:rPr>
              <a:t> </a:t>
            </a:r>
            <a:r>
              <a:rPr lang="it-IT" sz="2400" dirty="0">
                <a:latin typeface="Arial" panose="020B0604020202020204" pitchFamily="34" charset="0"/>
                <a:cs typeface="Arial" panose="020B0604020202020204" pitchFamily="34" charset="0"/>
              </a:rPr>
              <a:t>l'ha presentata come il contatto utilizzato per portare a buon fine la tratta di migranti sostenendo che a chiamare </a:t>
            </a:r>
            <a:r>
              <a:rPr lang="it-IT" sz="2400" dirty="0" err="1">
                <a:latin typeface="Arial" panose="020B0604020202020204" pitchFamily="34" charset="0"/>
                <a:cs typeface="Arial" panose="020B0604020202020204" pitchFamily="34" charset="0"/>
              </a:rPr>
              <a:t>Nawal</a:t>
            </a:r>
            <a:r>
              <a:rPr lang="it-IT" sz="2400" dirty="0">
                <a:latin typeface="Arial" panose="020B0604020202020204" pitchFamily="34" charset="0"/>
                <a:cs typeface="Arial" panose="020B0604020202020204" pitchFamily="34" charset="0"/>
              </a:rPr>
              <a:t> fossero gli scafisti.</a:t>
            </a:r>
          </a:p>
          <a:p>
            <a:r>
              <a:rPr lang="it-IT" sz="2400" dirty="0">
                <a:latin typeface="Arial" panose="020B0604020202020204" pitchFamily="34" charset="0"/>
                <a:cs typeface="Arial" panose="020B0604020202020204" pitchFamily="34" charset="0"/>
              </a:rPr>
              <a:t>"Lady SOS" ovviamente nega di sapere che dall'altra parte della cornetta ci siano scafisti. "Il mio numero di telefono è pubblico", dice. "Non ho mai ricevuto una chiamata da una persona che mi dice: pronto, sono uno scafista e ti sto dando le coordinate", ha provato a difendersi. </a:t>
            </a:r>
          </a:p>
        </p:txBody>
      </p:sp>
      <p:sp>
        <p:nvSpPr>
          <p:cNvPr id="4" name="CasellaDiTesto 3">
            <a:extLst>
              <a:ext uri="{FF2B5EF4-FFF2-40B4-BE49-F238E27FC236}">
                <a16:creationId xmlns:a16="http://schemas.microsoft.com/office/drawing/2014/main" id="{3BC63D6C-72E7-4633-8630-6B637222D508}"/>
              </a:ext>
            </a:extLst>
          </p:cNvPr>
          <p:cNvSpPr txBox="1"/>
          <p:nvPr/>
        </p:nvSpPr>
        <p:spPr>
          <a:xfrm>
            <a:off x="2771775" y="361027"/>
            <a:ext cx="8258175" cy="707886"/>
          </a:xfrm>
          <a:prstGeom prst="rect">
            <a:avLst/>
          </a:prstGeom>
          <a:noFill/>
        </p:spPr>
        <p:txBody>
          <a:bodyPr wrap="square" rtlCol="0">
            <a:spAutoFit/>
          </a:bodyPr>
          <a:lstStyle/>
          <a:p>
            <a:r>
              <a:rPr lang="it-IT" sz="4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 E’ STRUMENTALIZZATA?</a:t>
            </a:r>
          </a:p>
        </p:txBody>
      </p:sp>
      <p:pic>
        <p:nvPicPr>
          <p:cNvPr id="6" name="Immagine 5" descr="Immagine che contiene interni, edificio&#10;&#10;Descrizione generata automaticamente">
            <a:extLst>
              <a:ext uri="{FF2B5EF4-FFF2-40B4-BE49-F238E27FC236}">
                <a16:creationId xmlns:a16="http://schemas.microsoft.com/office/drawing/2014/main" id="{03CBACBB-ABFD-4885-AFC6-BF92FF509779}"/>
              </a:ext>
            </a:extLst>
          </p:cNvPr>
          <p:cNvPicPr>
            <a:picLocks noChangeAspect="1"/>
          </p:cNvPicPr>
          <p:nvPr/>
        </p:nvPicPr>
        <p:blipFill>
          <a:blip r:embed="rId2"/>
          <a:stretch>
            <a:fillRect/>
          </a:stretch>
        </p:blipFill>
        <p:spPr>
          <a:xfrm>
            <a:off x="2349807" y="4356539"/>
            <a:ext cx="3203268" cy="2138848"/>
          </a:xfrm>
          <a:prstGeom prst="rect">
            <a:avLst/>
          </a:prstGeom>
        </p:spPr>
      </p:pic>
      <p:pic>
        <p:nvPicPr>
          <p:cNvPr id="8" name="Immagine 7" descr="Immagine che contiene persona, edificio, uomo, esterni&#10;&#10;Descrizione generata automaticamente">
            <a:extLst>
              <a:ext uri="{FF2B5EF4-FFF2-40B4-BE49-F238E27FC236}">
                <a16:creationId xmlns:a16="http://schemas.microsoft.com/office/drawing/2014/main" id="{79DE028A-308D-4BC6-844B-0141405CDBDD}"/>
              </a:ext>
            </a:extLst>
          </p:cNvPr>
          <p:cNvPicPr>
            <a:picLocks noChangeAspect="1"/>
          </p:cNvPicPr>
          <p:nvPr/>
        </p:nvPicPr>
        <p:blipFill>
          <a:blip r:embed="rId3"/>
          <a:stretch>
            <a:fillRect/>
          </a:stretch>
        </p:blipFill>
        <p:spPr>
          <a:xfrm>
            <a:off x="6900862" y="4358125"/>
            <a:ext cx="3203268" cy="2137262"/>
          </a:xfrm>
          <a:prstGeom prst="rect">
            <a:avLst/>
          </a:prstGeom>
        </p:spPr>
      </p:pic>
    </p:spTree>
    <p:extLst>
      <p:ext uri="{BB962C8B-B14F-4D97-AF65-F5344CB8AC3E}">
        <p14:creationId xmlns:p14="http://schemas.microsoft.com/office/powerpoint/2010/main" val="1122956884"/>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D6809B53-7B74-4461-9545-B589EB0AE22F}"/>
              </a:ext>
            </a:extLst>
          </p:cNvPr>
          <p:cNvSpPr txBox="1"/>
          <p:nvPr/>
        </p:nvSpPr>
        <p:spPr>
          <a:xfrm>
            <a:off x="385763" y="214312"/>
            <a:ext cx="12001500" cy="1323439"/>
          </a:xfrm>
          <a:prstGeom prst="rect">
            <a:avLst/>
          </a:prstGeom>
          <a:noFill/>
        </p:spPr>
        <p:txBody>
          <a:bodyPr wrap="square" rtlCol="0">
            <a:spAutoFit/>
          </a:bodyPr>
          <a:lstStyle/>
          <a:p>
            <a:r>
              <a:rPr lang="it-IT" sz="4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UN ESEMPIO DI GIUSTIZIA IN DEMOCRAZIA:</a:t>
            </a:r>
          </a:p>
          <a:p>
            <a:r>
              <a:rPr lang="it-IT" sz="4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ARISTIDE</a:t>
            </a:r>
          </a:p>
        </p:txBody>
      </p:sp>
      <p:sp>
        <p:nvSpPr>
          <p:cNvPr id="3" name="CasellaDiTesto 2">
            <a:extLst>
              <a:ext uri="{FF2B5EF4-FFF2-40B4-BE49-F238E27FC236}">
                <a16:creationId xmlns:a16="http://schemas.microsoft.com/office/drawing/2014/main" id="{8C53956C-9C05-4F2D-837A-1301B9635890}"/>
              </a:ext>
            </a:extLst>
          </p:cNvPr>
          <p:cNvSpPr txBox="1"/>
          <p:nvPr/>
        </p:nvSpPr>
        <p:spPr>
          <a:xfrm>
            <a:off x="3971773" y="1369792"/>
            <a:ext cx="7672388" cy="707886"/>
          </a:xfrm>
          <a:prstGeom prst="rect">
            <a:avLst/>
          </a:prstGeom>
          <a:noFill/>
        </p:spPr>
        <p:txBody>
          <a:bodyPr wrap="square" rtlCol="0">
            <a:spAutoFit/>
          </a:bodyPr>
          <a:lstStyle/>
          <a:p>
            <a:pPr marL="342900" indent="-342900">
              <a:buFont typeface="Arial" panose="020B0604020202020204" pitchFamily="34" charset="0"/>
              <a:buChar char="•"/>
            </a:pPr>
            <a:r>
              <a:rPr lang="it-IT" sz="2000" dirty="0">
                <a:latin typeface="Arial" panose="020B0604020202020204" pitchFamily="34" charset="0"/>
                <a:cs typeface="Arial" panose="020B0604020202020204" pitchFamily="34" charset="0"/>
              </a:rPr>
              <a:t>Aristide, detto </a:t>
            </a:r>
            <a:r>
              <a:rPr lang="it-IT" sz="2000" b="1" dirty="0">
                <a:latin typeface="Arial" panose="020B0604020202020204" pitchFamily="34" charset="0"/>
                <a:cs typeface="Arial" panose="020B0604020202020204" pitchFamily="34" charset="0"/>
              </a:rPr>
              <a:t>"</a:t>
            </a:r>
            <a:r>
              <a:rPr lang="it-IT" sz="2000" b="1" i="1" dirty="0">
                <a:latin typeface="Arial" panose="020B0604020202020204" pitchFamily="34" charset="0"/>
                <a:cs typeface="Arial" panose="020B0604020202020204" pitchFamily="34" charset="0"/>
              </a:rPr>
              <a:t>il Giusto</a:t>
            </a:r>
            <a:r>
              <a:rPr lang="it-IT" sz="2000" b="1" dirty="0">
                <a:latin typeface="Arial" panose="020B0604020202020204" pitchFamily="34" charset="0"/>
                <a:cs typeface="Arial" panose="020B0604020202020204" pitchFamily="34" charset="0"/>
              </a:rPr>
              <a:t>" </a:t>
            </a:r>
            <a:r>
              <a:rPr lang="it-IT" sz="2000" dirty="0">
                <a:latin typeface="Arial" panose="020B0604020202020204" pitchFamily="34" charset="0"/>
                <a:cs typeface="Arial" panose="020B0604020202020204" pitchFamily="34" charset="0"/>
              </a:rPr>
              <a:t>(in greco antico: Ἀριστείδης) è stato un politico e militare ateniese, celebre avversario di Temistocle. </a:t>
            </a:r>
          </a:p>
        </p:txBody>
      </p:sp>
      <p:sp>
        <p:nvSpPr>
          <p:cNvPr id="4" name="Rettangolo 3">
            <a:extLst>
              <a:ext uri="{FF2B5EF4-FFF2-40B4-BE49-F238E27FC236}">
                <a16:creationId xmlns:a16="http://schemas.microsoft.com/office/drawing/2014/main" id="{8B9183D9-4842-40E2-B6F8-B50768EFF009}"/>
              </a:ext>
            </a:extLst>
          </p:cNvPr>
          <p:cNvSpPr/>
          <p:nvPr/>
        </p:nvSpPr>
        <p:spPr>
          <a:xfrm>
            <a:off x="3971773" y="2177036"/>
            <a:ext cx="7753426" cy="4401205"/>
          </a:xfrm>
          <a:prstGeom prst="rect">
            <a:avLst/>
          </a:prstGeom>
        </p:spPr>
        <p:txBody>
          <a:bodyPr wrap="square">
            <a:spAutoFit/>
          </a:bodyPr>
          <a:lstStyle/>
          <a:p>
            <a:pPr marL="342900" indent="-342900">
              <a:buFont typeface="Arial" panose="020B0604020202020204" pitchFamily="34" charset="0"/>
              <a:buChar char="•"/>
            </a:pPr>
            <a:r>
              <a:rPr lang="it-IT" sz="2000" dirty="0">
                <a:latin typeface="Arial" panose="020B0604020202020204" pitchFamily="34" charset="0"/>
              </a:rPr>
              <a:t>Fu arconte nel 489 e nel 488 a.C.</a:t>
            </a:r>
          </a:p>
          <a:p>
            <a:pPr marL="342900" indent="-342900">
              <a:buFont typeface="Arial" panose="020B0604020202020204" pitchFamily="34" charset="0"/>
              <a:buChar char="•"/>
            </a:pPr>
            <a:r>
              <a:rPr lang="it-IT" sz="2000" dirty="0">
                <a:latin typeface="Arial" panose="020B0604020202020204" pitchFamily="34" charset="0"/>
              </a:rPr>
              <a:t>Nel 482 a.C</a:t>
            </a:r>
            <a:r>
              <a:rPr lang="it-IT" sz="2000" dirty="0">
                <a:latin typeface="Arial" panose="020B0604020202020204" pitchFamily="34" charset="0"/>
                <a:hlinkClick r:id="rId2" tooltip="482 a.C.">
                  <a:extLst>
                    <a:ext uri="{A12FA001-AC4F-418D-AE19-62706E023703}">
                      <ahyp:hlinkClr xmlns:ahyp="http://schemas.microsoft.com/office/drawing/2018/hyperlinkcolor" val="tx"/>
                    </a:ext>
                  </a:extLst>
                </a:hlinkClick>
              </a:rPr>
              <a:t>.</a:t>
            </a:r>
            <a:r>
              <a:rPr lang="it-IT" sz="2000" dirty="0">
                <a:latin typeface="Arial" panose="020B0604020202020204" pitchFamily="34" charset="0"/>
              </a:rPr>
              <a:t> fu ostracizzato da Atene poiché si era opposto alla "Legge navale" proposta da Temistocle, che destinava il ricavato delle miniere </a:t>
            </a:r>
            <a:r>
              <a:rPr lang="it-IT" sz="2000" b="1" dirty="0">
                <a:latin typeface="Arial" panose="020B0604020202020204" pitchFamily="34" charset="0"/>
              </a:rPr>
              <a:t>d’argento di </a:t>
            </a:r>
            <a:r>
              <a:rPr lang="it-IT" sz="2000" b="1" dirty="0" err="1">
                <a:latin typeface="Arial" panose="020B0604020202020204" pitchFamily="34" charset="0"/>
              </a:rPr>
              <a:t>Laurion</a:t>
            </a:r>
            <a:r>
              <a:rPr lang="it-IT" sz="2000" b="1" dirty="0">
                <a:latin typeface="Arial" panose="020B0604020202020204" pitchFamily="34" charset="0"/>
              </a:rPr>
              <a:t> </a:t>
            </a:r>
            <a:r>
              <a:rPr lang="it-IT" sz="2000" dirty="0">
                <a:latin typeface="Arial" panose="020B0604020202020204" pitchFamily="34" charset="0"/>
              </a:rPr>
              <a:t>per la costruzione di navi da guerra. </a:t>
            </a:r>
          </a:p>
          <a:p>
            <a:pPr marL="342900" indent="-342900">
              <a:buFont typeface="Arial" panose="020B0604020202020204" pitchFamily="34" charset="0"/>
              <a:buChar char="•"/>
            </a:pPr>
            <a:r>
              <a:rPr lang="it-IT" sz="2000" dirty="0">
                <a:latin typeface="Arial" panose="020B0604020202020204" pitchFamily="34" charset="0"/>
              </a:rPr>
              <a:t>Aristide non era contrario alla creazione di una flotta (sarà infatti il prosecutore di questa linea politico militare dopo la caduta di Temistocle), ma al sistema di finanziamento scelto: egli era dell'opinione che le rendite delle miniere andassero distribuite ai cittadini.</a:t>
            </a:r>
          </a:p>
          <a:p>
            <a:pPr marL="342900" indent="-342900">
              <a:buFont typeface="Arial" panose="020B0604020202020204" pitchFamily="34" charset="0"/>
              <a:buChar char="•"/>
            </a:pPr>
            <a:r>
              <a:rPr lang="it-IT" sz="2000" dirty="0">
                <a:latin typeface="Arial" panose="020B0604020202020204" pitchFamily="34" charset="0"/>
              </a:rPr>
              <a:t>Temistocle dimostrò che, se le rendite fossero state divise fra tutti i cittadini, sarebbero divenute ben poca cosa, mentre la creazione di una flotta avrebbe portato benessere e nuovi affari per tutti. </a:t>
            </a:r>
          </a:p>
        </p:txBody>
      </p:sp>
      <p:pic>
        <p:nvPicPr>
          <p:cNvPr id="6" name="Immagine 5" descr="Immagine che contiene edificio, parete&#10;&#10;Descrizione generata automaticamente">
            <a:extLst>
              <a:ext uri="{FF2B5EF4-FFF2-40B4-BE49-F238E27FC236}">
                <a16:creationId xmlns:a16="http://schemas.microsoft.com/office/drawing/2014/main" id="{9B408CE0-CB23-4C92-A368-A631355F35B6}"/>
              </a:ext>
            </a:extLst>
          </p:cNvPr>
          <p:cNvPicPr>
            <a:picLocks noChangeAspect="1"/>
          </p:cNvPicPr>
          <p:nvPr/>
        </p:nvPicPr>
        <p:blipFill>
          <a:blip r:embed="rId3"/>
          <a:stretch>
            <a:fillRect/>
          </a:stretch>
        </p:blipFill>
        <p:spPr>
          <a:xfrm>
            <a:off x="385763" y="2077678"/>
            <a:ext cx="3390747" cy="3390747"/>
          </a:xfrm>
          <a:prstGeom prst="rect">
            <a:avLst/>
          </a:prstGeom>
        </p:spPr>
      </p:pic>
    </p:spTree>
    <p:extLst>
      <p:ext uri="{BB962C8B-B14F-4D97-AF65-F5344CB8AC3E}">
        <p14:creationId xmlns:p14="http://schemas.microsoft.com/office/powerpoint/2010/main" val="301723960"/>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4EFED27-384C-478B-9177-7ACA1520E4DC}"/>
              </a:ext>
            </a:extLst>
          </p:cNvPr>
          <p:cNvSpPr txBox="1"/>
          <p:nvPr/>
        </p:nvSpPr>
        <p:spPr>
          <a:xfrm>
            <a:off x="3908322" y="1483174"/>
            <a:ext cx="7639665" cy="4893647"/>
          </a:xfrm>
          <a:prstGeom prst="rect">
            <a:avLst/>
          </a:prstGeom>
          <a:noFill/>
        </p:spPr>
        <p:txBody>
          <a:bodyPr wrap="square" rtlCol="0">
            <a:spAutoFit/>
          </a:bodyPr>
          <a:lstStyle/>
          <a:p>
            <a:pPr marL="342900" indent="-342900">
              <a:buFont typeface="Arial" panose="020B0604020202020204" pitchFamily="34" charset="0"/>
              <a:buChar char="•"/>
            </a:pPr>
            <a:r>
              <a:rPr lang="it-IT" sz="2400" b="1" dirty="0">
                <a:latin typeface="Arial" panose="020B0604020202020204" pitchFamily="34" charset="0"/>
              </a:rPr>
              <a:t>Plutarco, nelle Vite Parallele, </a:t>
            </a:r>
            <a:r>
              <a:rPr lang="it-IT" sz="2400" dirty="0">
                <a:latin typeface="Arial" panose="020B0604020202020204" pitchFamily="34" charset="0"/>
              </a:rPr>
              <a:t>riferisce di una disavventura relativa alla condanna che coinvolse Aristide in prima persona:</a:t>
            </a:r>
          </a:p>
          <a:p>
            <a:pPr marL="342900" indent="-342900">
              <a:buFont typeface="Arial" panose="020B0604020202020204" pitchFamily="34" charset="0"/>
              <a:buChar char="•"/>
            </a:pPr>
            <a:r>
              <a:rPr lang="it-IT" sz="2400" dirty="0">
                <a:latin typeface="Arial" panose="020B0604020202020204" pitchFamily="34" charset="0"/>
              </a:rPr>
              <a:t>un ateniese si rivolse a lui per scrivere sull'</a:t>
            </a:r>
            <a:r>
              <a:rPr lang="it-IT" sz="2400" b="1" i="1" dirty="0" err="1">
                <a:latin typeface="Arial" panose="020B0604020202020204" pitchFamily="34" charset="0"/>
              </a:rPr>
              <a:t>ostrakon</a:t>
            </a:r>
            <a:r>
              <a:rPr lang="it-IT" sz="2400" dirty="0">
                <a:latin typeface="Arial" panose="020B0604020202020204" pitchFamily="34" charset="0"/>
              </a:rPr>
              <a:t> (il pezzo di coccio usato per segnalare gli indesiderati) perché l'uomo era analfabeta; Aristide chiese il nome da scrivere, e il suo interlocutore fece il suo nome; Aristide, resosi conto di non essere stato riconosciuto, chiese perché volesse condannarlo all'ostracismo; questi rispose che non aveva un vero motivo, ma era solo stanco di sentir nominare Aristide "il Giusto"; al che, Aristide scrisse il suo nome e non fece commenti. </a:t>
            </a:r>
          </a:p>
        </p:txBody>
      </p:sp>
      <p:pic>
        <p:nvPicPr>
          <p:cNvPr id="4" name="Immagine 3" descr="Immagine che contiene testo&#10;&#10;Descrizione generata automaticamente">
            <a:extLst>
              <a:ext uri="{FF2B5EF4-FFF2-40B4-BE49-F238E27FC236}">
                <a16:creationId xmlns:a16="http://schemas.microsoft.com/office/drawing/2014/main" id="{790D970E-DE2A-4666-BF0D-B6F673D89F2E}"/>
              </a:ext>
            </a:extLst>
          </p:cNvPr>
          <p:cNvPicPr>
            <a:picLocks noChangeAspect="1"/>
          </p:cNvPicPr>
          <p:nvPr/>
        </p:nvPicPr>
        <p:blipFill>
          <a:blip r:embed="rId2"/>
          <a:stretch>
            <a:fillRect/>
          </a:stretch>
        </p:blipFill>
        <p:spPr>
          <a:xfrm>
            <a:off x="332014" y="1406207"/>
            <a:ext cx="3443573" cy="5047583"/>
          </a:xfrm>
          <a:prstGeom prst="rect">
            <a:avLst/>
          </a:prstGeom>
        </p:spPr>
      </p:pic>
      <p:sp>
        <p:nvSpPr>
          <p:cNvPr id="5" name="CasellaDiTesto 4">
            <a:extLst>
              <a:ext uri="{FF2B5EF4-FFF2-40B4-BE49-F238E27FC236}">
                <a16:creationId xmlns:a16="http://schemas.microsoft.com/office/drawing/2014/main" id="{6B7E1048-CB40-49DF-A945-C806705F38D0}"/>
              </a:ext>
            </a:extLst>
          </p:cNvPr>
          <p:cNvSpPr txBox="1"/>
          <p:nvPr/>
        </p:nvSpPr>
        <p:spPr>
          <a:xfrm>
            <a:off x="740918" y="944542"/>
            <a:ext cx="5007453" cy="461665"/>
          </a:xfrm>
          <a:prstGeom prst="rect">
            <a:avLst/>
          </a:prstGeom>
          <a:noFill/>
        </p:spPr>
        <p:txBody>
          <a:bodyPr wrap="square" rtlCol="0">
            <a:spAutoFit/>
          </a:bodyPr>
          <a:lstStyle/>
          <a:p>
            <a:r>
              <a:rPr lang="el-GR" sz="2400" i="1" dirty="0"/>
              <a:t>Βίοι Παράλληλοι</a:t>
            </a:r>
            <a:endParaRPr lang="it-IT" sz="2400" dirty="0"/>
          </a:p>
        </p:txBody>
      </p:sp>
      <p:sp>
        <p:nvSpPr>
          <p:cNvPr id="6" name="CasellaDiTesto 5">
            <a:extLst>
              <a:ext uri="{FF2B5EF4-FFF2-40B4-BE49-F238E27FC236}">
                <a16:creationId xmlns:a16="http://schemas.microsoft.com/office/drawing/2014/main" id="{8E451AFC-EB78-4F71-B4DD-9E5F3EE2428C}"/>
              </a:ext>
            </a:extLst>
          </p:cNvPr>
          <p:cNvSpPr txBox="1"/>
          <p:nvPr/>
        </p:nvSpPr>
        <p:spPr>
          <a:xfrm>
            <a:off x="637679" y="622846"/>
            <a:ext cx="3805084" cy="369332"/>
          </a:xfrm>
          <a:prstGeom prst="rect">
            <a:avLst/>
          </a:prstGeom>
          <a:noFill/>
        </p:spPr>
        <p:txBody>
          <a:bodyPr wrap="square" rtlCol="0">
            <a:spAutoFit/>
          </a:bodyPr>
          <a:lstStyle/>
          <a:p>
            <a:r>
              <a:rPr lang="it-IT" b="1" dirty="0">
                <a:latin typeface="Arial" panose="020B0604020202020204" pitchFamily="34" charset="0"/>
                <a:cs typeface="Arial" panose="020B0604020202020204" pitchFamily="34" charset="0"/>
              </a:rPr>
              <a:t>‘Vite Parallele’ Plutarco</a:t>
            </a:r>
          </a:p>
        </p:txBody>
      </p:sp>
    </p:spTree>
    <p:extLst>
      <p:ext uri="{BB962C8B-B14F-4D97-AF65-F5344CB8AC3E}">
        <p14:creationId xmlns:p14="http://schemas.microsoft.com/office/powerpoint/2010/main" val="886065360"/>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4DB2230-861C-4833-9F45-27EF81A29675}"/>
              </a:ext>
            </a:extLst>
          </p:cNvPr>
          <p:cNvSpPr txBox="1"/>
          <p:nvPr/>
        </p:nvSpPr>
        <p:spPr>
          <a:xfrm flipH="1">
            <a:off x="988140" y="1202780"/>
            <a:ext cx="6386053" cy="4893647"/>
          </a:xfrm>
          <a:prstGeom prst="rect">
            <a:avLst/>
          </a:prstGeom>
          <a:noFill/>
        </p:spPr>
        <p:txBody>
          <a:bodyPr wrap="square" rtlCol="0">
            <a:spAutoFit/>
          </a:bodyPr>
          <a:lstStyle/>
          <a:p>
            <a:pPr marL="342900" indent="-342900">
              <a:buFont typeface="Arial" panose="020B0604020202020204" pitchFamily="34" charset="0"/>
              <a:buChar char="•"/>
            </a:pPr>
            <a:r>
              <a:rPr lang="it-IT" sz="2400" dirty="0">
                <a:latin typeface="Arial" panose="020B0604020202020204" pitchFamily="34" charset="0"/>
                <a:cs typeface="Arial" panose="020B0604020202020204" pitchFamily="34" charset="0"/>
              </a:rPr>
              <a:t>Nel 479 a.C. guidò per l'ennesima volta alla vittoria l'esercito ateniese contro i Persiani nella </a:t>
            </a:r>
            <a:r>
              <a:rPr lang="it-IT" sz="2400" b="1" dirty="0">
                <a:latin typeface="Arial" panose="020B0604020202020204" pitchFamily="34" charset="0"/>
                <a:cs typeface="Arial" panose="020B0604020202020204" pitchFamily="34" charset="0"/>
              </a:rPr>
              <a:t>battaglia di Platea</a:t>
            </a:r>
            <a:r>
              <a:rPr lang="it-IT" sz="2400" dirty="0">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it-IT" sz="2400" dirty="0">
                <a:latin typeface="Arial" panose="020B0604020202020204" pitchFamily="34" charset="0"/>
                <a:cs typeface="Arial" panose="020B0604020202020204" pitchFamily="34" charset="0"/>
              </a:rPr>
              <a:t> l’anno seguente svolse un ruolo dominante nella formazione della confederazione di città-stato greche conosciuta come lega delio-attica: </a:t>
            </a:r>
          </a:p>
          <a:p>
            <a:pPr marL="342900" indent="-342900">
              <a:buFont typeface="Arial" panose="020B0604020202020204" pitchFamily="34" charset="0"/>
              <a:buChar char="•"/>
            </a:pPr>
            <a:r>
              <a:rPr lang="it-IT" sz="2400" dirty="0">
                <a:latin typeface="Arial" panose="020B0604020202020204" pitchFamily="34" charset="0"/>
                <a:cs typeface="Arial" panose="020B0604020202020204" pitchFamily="34" charset="0"/>
              </a:rPr>
              <a:t>ormai famoso in tutta Atene e non solo per la sua probità e la sua rettitudine, da cui il suo </a:t>
            </a:r>
            <a:r>
              <a:rPr lang="it-IT" sz="2400" b="1" dirty="0">
                <a:latin typeface="Arial" panose="020B0604020202020204" pitchFamily="34" charset="0"/>
                <a:cs typeface="Arial" panose="020B0604020202020204" pitchFamily="34" charset="0"/>
              </a:rPr>
              <a:t>soprannome "il giusto"</a:t>
            </a:r>
            <a:r>
              <a:rPr lang="it-IT" sz="2400" dirty="0">
                <a:latin typeface="Arial" panose="020B0604020202020204" pitchFamily="34" charset="0"/>
                <a:cs typeface="Arial" panose="020B0604020202020204" pitchFamily="34" charset="0"/>
              </a:rPr>
              <a:t>,</a:t>
            </a:r>
            <a:r>
              <a:rPr lang="it-IT" sz="2400" b="1" dirty="0">
                <a:latin typeface="Arial" panose="020B0604020202020204" pitchFamily="34" charset="0"/>
                <a:cs typeface="Arial" panose="020B0604020202020204" pitchFamily="34" charset="0"/>
              </a:rPr>
              <a:t> </a:t>
            </a:r>
            <a:r>
              <a:rPr lang="it-IT" sz="2400" dirty="0">
                <a:latin typeface="Arial" panose="020B0604020202020204" pitchFamily="34" charset="0"/>
                <a:cs typeface="Arial" panose="020B0604020202020204" pitchFamily="34" charset="0"/>
              </a:rPr>
              <a:t>fu incaricato di assicurare e raccogliere il contributo che ogni città facente parte della lega doveva versare ogni anno alla cassa federale.</a:t>
            </a:r>
          </a:p>
        </p:txBody>
      </p:sp>
      <p:pic>
        <p:nvPicPr>
          <p:cNvPr id="4" name="Immagine 3">
            <a:extLst>
              <a:ext uri="{FF2B5EF4-FFF2-40B4-BE49-F238E27FC236}">
                <a16:creationId xmlns:a16="http://schemas.microsoft.com/office/drawing/2014/main" id="{D301BA32-D9FD-42A2-A2C6-68DBC471D1F1}"/>
              </a:ext>
            </a:extLst>
          </p:cNvPr>
          <p:cNvPicPr>
            <a:picLocks noChangeAspect="1"/>
          </p:cNvPicPr>
          <p:nvPr/>
        </p:nvPicPr>
        <p:blipFill>
          <a:blip r:embed="rId2"/>
          <a:stretch>
            <a:fillRect/>
          </a:stretch>
        </p:blipFill>
        <p:spPr>
          <a:xfrm>
            <a:off x="7559238" y="1269372"/>
            <a:ext cx="3870300" cy="4319255"/>
          </a:xfrm>
          <a:prstGeom prst="rect">
            <a:avLst/>
          </a:prstGeom>
        </p:spPr>
      </p:pic>
    </p:spTree>
    <p:extLst>
      <p:ext uri="{BB962C8B-B14F-4D97-AF65-F5344CB8AC3E}">
        <p14:creationId xmlns:p14="http://schemas.microsoft.com/office/powerpoint/2010/main" val="3793593578"/>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Immagine che contiene cielo, interni&#10;&#10;Descrizione generata automaticamente">
            <a:extLst>
              <a:ext uri="{FF2B5EF4-FFF2-40B4-BE49-F238E27FC236}">
                <a16:creationId xmlns:a16="http://schemas.microsoft.com/office/drawing/2014/main" id="{6A180A66-EB6B-4214-9C76-6E08185494C2}"/>
              </a:ext>
            </a:extLst>
          </p:cNvPr>
          <p:cNvPicPr>
            <a:picLocks noChangeAspect="1"/>
          </p:cNvPicPr>
          <p:nvPr/>
        </p:nvPicPr>
        <p:blipFill>
          <a:blip r:embed="rId2"/>
          <a:stretch>
            <a:fillRect/>
          </a:stretch>
        </p:blipFill>
        <p:spPr>
          <a:xfrm>
            <a:off x="2095501" y="2146542"/>
            <a:ext cx="7734299" cy="4511166"/>
          </a:xfrm>
          <a:prstGeom prst="rect">
            <a:avLst/>
          </a:prstGeom>
        </p:spPr>
      </p:pic>
      <p:sp>
        <p:nvSpPr>
          <p:cNvPr id="2" name="Rettangolo 1">
            <a:extLst>
              <a:ext uri="{FF2B5EF4-FFF2-40B4-BE49-F238E27FC236}">
                <a16:creationId xmlns:a16="http://schemas.microsoft.com/office/drawing/2014/main" id="{B9A7F07F-DDDC-4568-97FC-F581E0EE2BD5}"/>
              </a:ext>
            </a:extLst>
          </p:cNvPr>
          <p:cNvSpPr/>
          <p:nvPr/>
        </p:nvSpPr>
        <p:spPr>
          <a:xfrm>
            <a:off x="1502569" y="547589"/>
            <a:ext cx="9186862" cy="1569660"/>
          </a:xfrm>
          <a:prstGeom prst="rect">
            <a:avLst/>
          </a:prstGeom>
        </p:spPr>
        <p:txBody>
          <a:bodyPr wrap="square">
            <a:spAutoFit/>
          </a:bodyPr>
          <a:lstStyle/>
          <a:p>
            <a:r>
              <a:rPr lang="it-IT" sz="2400" i="1" dirty="0">
                <a:latin typeface="Arial" panose="020B0604020202020204" pitchFamily="34" charset="0"/>
              </a:rPr>
              <a:t>«Cittadini, lavoratori! Sciopero generale contro l'occupazione tedesca, contro la guerra fascista, per la salvezza delle nostre terre, delle nostre case, delle nostre officine. Come a Genova e a Torino, ponete i tedeschi di fronte al dilemma: arrendersi o perire.»</a:t>
            </a:r>
            <a:endParaRPr lang="it-IT" sz="2400" i="1" dirty="0"/>
          </a:p>
        </p:txBody>
      </p:sp>
      <p:sp>
        <p:nvSpPr>
          <p:cNvPr id="3" name="Rettangolo 2">
            <a:extLst>
              <a:ext uri="{FF2B5EF4-FFF2-40B4-BE49-F238E27FC236}">
                <a16:creationId xmlns:a16="http://schemas.microsoft.com/office/drawing/2014/main" id="{51BA47FB-1A47-4124-9AD5-9F04666B175C}"/>
              </a:ext>
            </a:extLst>
          </p:cNvPr>
          <p:cNvSpPr/>
          <p:nvPr/>
        </p:nvSpPr>
        <p:spPr>
          <a:xfrm>
            <a:off x="1300163" y="3429000"/>
            <a:ext cx="10598941" cy="1938992"/>
          </a:xfrm>
          <a:prstGeom prst="rect">
            <a:avLst/>
          </a:prstGeom>
        </p:spPr>
        <p:txBody>
          <a:bodyPr wrap="square">
            <a:spAutoFit/>
          </a:bodyPr>
          <a:lstStyle/>
          <a:p>
            <a:r>
              <a:rPr lang="it-IT" sz="2400" dirty="0">
                <a:solidFill>
                  <a:schemeClr val="bg1"/>
                </a:solidFill>
                <a:latin typeface="Arial" panose="020B0604020202020204" pitchFamily="34" charset="0"/>
              </a:rPr>
              <a:t>È un giorno fondamentale per la storia d'Italia in quanto simbolo della vittoriosa lotta di resistenza militare e politica attuata dalle forze armate alleate e dalle forze partigiane durante la seconda guerra mondiale a partire dall’8 settembre 1943 contro il governo fascista della Repubblica Sociale Italiana e l'occupazione nazista. </a:t>
            </a:r>
            <a:endParaRPr lang="it-IT" sz="2400" dirty="0">
              <a:solidFill>
                <a:schemeClr val="bg1"/>
              </a:solidFill>
            </a:endParaRPr>
          </a:p>
        </p:txBody>
      </p:sp>
      <p:sp>
        <p:nvSpPr>
          <p:cNvPr id="4" name="CasellaDiTesto 3">
            <a:extLst>
              <a:ext uri="{FF2B5EF4-FFF2-40B4-BE49-F238E27FC236}">
                <a16:creationId xmlns:a16="http://schemas.microsoft.com/office/drawing/2014/main" id="{F0D18658-5CD8-4114-9249-494795EF0799}"/>
              </a:ext>
            </a:extLst>
          </p:cNvPr>
          <p:cNvSpPr txBox="1"/>
          <p:nvPr/>
        </p:nvSpPr>
        <p:spPr>
          <a:xfrm>
            <a:off x="4214814" y="0"/>
            <a:ext cx="6096000" cy="707886"/>
          </a:xfrm>
          <a:prstGeom prst="rect">
            <a:avLst/>
          </a:prstGeom>
          <a:noFill/>
        </p:spPr>
        <p:txBody>
          <a:bodyPr wrap="square" rtlCol="0">
            <a:spAutoFit/>
          </a:bodyPr>
          <a:lstStyle/>
          <a:p>
            <a:r>
              <a:rPr lang="it-IT" sz="4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25 APRILE</a:t>
            </a:r>
          </a:p>
        </p:txBody>
      </p:sp>
    </p:spTree>
    <p:extLst>
      <p:ext uri="{BB962C8B-B14F-4D97-AF65-F5344CB8AC3E}">
        <p14:creationId xmlns:p14="http://schemas.microsoft.com/office/powerpoint/2010/main" val="1273724087"/>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D89FF5DC-1C9E-46E1-96A5-5C3588578C72}"/>
              </a:ext>
            </a:extLst>
          </p:cNvPr>
          <p:cNvSpPr/>
          <p:nvPr/>
        </p:nvSpPr>
        <p:spPr>
          <a:xfrm>
            <a:off x="6686550" y="3780594"/>
            <a:ext cx="4981575" cy="2308324"/>
          </a:xfrm>
          <a:prstGeom prst="rect">
            <a:avLst/>
          </a:prstGeom>
        </p:spPr>
        <p:txBody>
          <a:bodyPr wrap="square">
            <a:spAutoFit/>
          </a:bodyPr>
          <a:lstStyle/>
          <a:p>
            <a:r>
              <a:rPr lang="it-IT" sz="2400" i="1" dirty="0">
                <a:solidFill>
                  <a:srgbClr val="0A0A0A"/>
                </a:solidFill>
                <a:latin typeface="Arial" panose="020B0604020202020204" pitchFamily="34" charset="0"/>
                <a:cs typeface="Arial" panose="020B0604020202020204" pitchFamily="34" charset="0"/>
              </a:rPr>
              <a:t>«Se oggi, in tanti, ci troviamo qui e in tutte le piazza italiane è perché non possiamo, e non vogliamo, dimenticare il sacrificio di migliaia di italiani, caduti per assicurare la libertà di tutti gli altri»</a:t>
            </a:r>
            <a:endParaRPr lang="it-IT" sz="2400" i="1" dirty="0">
              <a:latin typeface="Arial" panose="020B0604020202020204" pitchFamily="34" charset="0"/>
              <a:cs typeface="Arial" panose="020B0604020202020204" pitchFamily="34" charset="0"/>
            </a:endParaRPr>
          </a:p>
        </p:txBody>
      </p:sp>
      <p:sp>
        <p:nvSpPr>
          <p:cNvPr id="3" name="CasellaDiTesto 2">
            <a:extLst>
              <a:ext uri="{FF2B5EF4-FFF2-40B4-BE49-F238E27FC236}">
                <a16:creationId xmlns:a16="http://schemas.microsoft.com/office/drawing/2014/main" id="{C0BFAABC-F099-40E2-B68C-576E478B9177}"/>
              </a:ext>
            </a:extLst>
          </p:cNvPr>
          <p:cNvSpPr txBox="1"/>
          <p:nvPr/>
        </p:nvSpPr>
        <p:spPr>
          <a:xfrm>
            <a:off x="6491288" y="2051864"/>
            <a:ext cx="5700712" cy="1569660"/>
          </a:xfrm>
          <a:prstGeom prst="rect">
            <a:avLst/>
          </a:prstGeom>
          <a:noFill/>
        </p:spPr>
        <p:txBody>
          <a:bodyPr wrap="square" rtlCol="0">
            <a:spAutoFit/>
          </a:bodyPr>
          <a:lstStyle/>
          <a:p>
            <a:r>
              <a:rPr lang="it-IT" sz="2400" i="1" dirty="0">
                <a:latin typeface="Arial" panose="020B0604020202020204" pitchFamily="34" charset="0"/>
                <a:cs typeface="Arial" panose="020B0604020202020204" pitchFamily="34" charset="0"/>
              </a:rPr>
              <a:t>«È al futuro dell’Italia che dobbiamo guardare, e dunque l’attenzione va diretta soprattutto ai giovani affinché sappiano far propri i valori costituzionali»</a:t>
            </a:r>
          </a:p>
        </p:txBody>
      </p:sp>
      <p:sp>
        <p:nvSpPr>
          <p:cNvPr id="4" name="CasellaDiTesto 3">
            <a:extLst>
              <a:ext uri="{FF2B5EF4-FFF2-40B4-BE49-F238E27FC236}">
                <a16:creationId xmlns:a16="http://schemas.microsoft.com/office/drawing/2014/main" id="{6C586216-47FA-4DF8-9F2A-6BAA8F8AF0C5}"/>
              </a:ext>
            </a:extLst>
          </p:cNvPr>
          <p:cNvSpPr txBox="1"/>
          <p:nvPr/>
        </p:nvSpPr>
        <p:spPr>
          <a:xfrm>
            <a:off x="1404937" y="4549676"/>
            <a:ext cx="4981575" cy="2308324"/>
          </a:xfrm>
          <a:prstGeom prst="rect">
            <a:avLst/>
          </a:prstGeom>
          <a:noFill/>
        </p:spPr>
        <p:txBody>
          <a:bodyPr wrap="square" rtlCol="0">
            <a:spAutoFit/>
          </a:bodyPr>
          <a:lstStyle/>
          <a:p>
            <a:r>
              <a:rPr lang="it-IT" sz="2400" i="1" dirty="0">
                <a:latin typeface="Arial" panose="020B0604020202020204" pitchFamily="34" charset="0"/>
                <a:cs typeface="Arial" panose="020B0604020202020204" pitchFamily="34" charset="0"/>
              </a:rPr>
              <a:t>«La festa del 25 Aprile ci fa riflettere su come il nostro Paese risorse dopo il secondo conflitto mondiale: furono giorni del ritrovamento della dignità, un risorgimento»</a:t>
            </a:r>
          </a:p>
        </p:txBody>
      </p:sp>
      <p:sp>
        <p:nvSpPr>
          <p:cNvPr id="5" name="CasellaDiTesto 4">
            <a:extLst>
              <a:ext uri="{FF2B5EF4-FFF2-40B4-BE49-F238E27FC236}">
                <a16:creationId xmlns:a16="http://schemas.microsoft.com/office/drawing/2014/main" id="{DEEFF7E6-F13D-4798-8E44-3875B4FFCC8F}"/>
              </a:ext>
            </a:extLst>
          </p:cNvPr>
          <p:cNvSpPr txBox="1"/>
          <p:nvPr/>
        </p:nvSpPr>
        <p:spPr>
          <a:xfrm>
            <a:off x="1114425" y="112872"/>
            <a:ext cx="9572625" cy="1938992"/>
          </a:xfrm>
          <a:prstGeom prst="rect">
            <a:avLst/>
          </a:prstGeom>
          <a:noFill/>
        </p:spPr>
        <p:txBody>
          <a:bodyPr wrap="square" rtlCol="0">
            <a:spAutoFit/>
          </a:bodyPr>
          <a:lstStyle/>
          <a:p>
            <a:r>
              <a:rPr lang="it-IT" sz="4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DISCORSO DEL PRESIDENTE DELLA REPUBBLICA MATARELLA DEL 25 APRILE</a:t>
            </a:r>
          </a:p>
        </p:txBody>
      </p:sp>
      <p:pic>
        <p:nvPicPr>
          <p:cNvPr id="6" name="Elementi multimediali online 5" title="25 Aprile, Mattarella: &quot;Fu un secondo Risorgimento per il nostro popolo&quot;">
            <a:hlinkClick r:id="" action="ppaction://media"/>
            <a:extLst>
              <a:ext uri="{FF2B5EF4-FFF2-40B4-BE49-F238E27FC236}">
                <a16:creationId xmlns:a16="http://schemas.microsoft.com/office/drawing/2014/main" id="{39DF3311-288E-402C-BFE7-B61FC2DA49C6}"/>
              </a:ext>
            </a:extLst>
          </p:cNvPr>
          <p:cNvPicPr>
            <a:picLocks noRot="1" noChangeAspect="1"/>
          </p:cNvPicPr>
          <p:nvPr>
            <a:videoFile r:link="rId1"/>
          </p:nvPr>
        </p:nvPicPr>
        <p:blipFill>
          <a:blip r:embed="rId3"/>
          <a:stretch>
            <a:fillRect/>
          </a:stretch>
        </p:blipFill>
        <p:spPr>
          <a:xfrm>
            <a:off x="1114425" y="2051864"/>
            <a:ext cx="4439401" cy="2497163"/>
          </a:xfrm>
          <a:prstGeom prst="rect">
            <a:avLst/>
          </a:prstGeom>
        </p:spPr>
      </p:pic>
    </p:spTree>
    <p:extLst>
      <p:ext uri="{BB962C8B-B14F-4D97-AF65-F5344CB8AC3E}">
        <p14:creationId xmlns:p14="http://schemas.microsoft.com/office/powerpoint/2010/main" val="3795673673"/>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2902B7B5-74C5-4256-98E0-8404BDDF10B0}"/>
              </a:ext>
            </a:extLst>
          </p:cNvPr>
          <p:cNvSpPr txBox="1"/>
          <p:nvPr/>
        </p:nvSpPr>
        <p:spPr>
          <a:xfrm>
            <a:off x="4343401" y="250687"/>
            <a:ext cx="6443662" cy="707886"/>
          </a:xfrm>
          <a:prstGeom prst="rect">
            <a:avLst/>
          </a:prstGeom>
          <a:noFill/>
        </p:spPr>
        <p:txBody>
          <a:bodyPr wrap="square" rtlCol="0">
            <a:spAutoFit/>
          </a:bodyPr>
          <a:lstStyle/>
          <a:p>
            <a:r>
              <a:rPr lang="it-IT" sz="4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MAGGIO</a:t>
            </a:r>
          </a:p>
        </p:txBody>
      </p:sp>
      <p:sp>
        <p:nvSpPr>
          <p:cNvPr id="3" name="CasellaDiTesto 2">
            <a:extLst>
              <a:ext uri="{FF2B5EF4-FFF2-40B4-BE49-F238E27FC236}">
                <a16:creationId xmlns:a16="http://schemas.microsoft.com/office/drawing/2014/main" id="{C8FFF8C1-2136-48F8-B497-8F5BE42CF37B}"/>
              </a:ext>
            </a:extLst>
          </p:cNvPr>
          <p:cNvSpPr txBox="1"/>
          <p:nvPr/>
        </p:nvSpPr>
        <p:spPr>
          <a:xfrm>
            <a:off x="3413523" y="1536174"/>
            <a:ext cx="8564166" cy="3785652"/>
          </a:xfrm>
          <a:prstGeom prst="rect">
            <a:avLst/>
          </a:prstGeom>
          <a:noFill/>
        </p:spPr>
        <p:txBody>
          <a:bodyPr wrap="square" rtlCol="0">
            <a:spAutoFit/>
          </a:bodyPr>
          <a:lstStyle/>
          <a:p>
            <a:pPr marL="342900" indent="-342900">
              <a:buFont typeface="Arial" panose="020B0604020202020204" pitchFamily="34" charset="0"/>
              <a:buChar char="•"/>
            </a:pPr>
            <a:r>
              <a:rPr lang="it-IT" sz="2000" dirty="0">
                <a:latin typeface="Arial" panose="020B0604020202020204" pitchFamily="34" charset="0"/>
                <a:cs typeface="Arial" panose="020B0604020202020204" pitchFamily="34" charset="0"/>
              </a:rPr>
              <a:t>La festa dei lavoratori nasce in un lontano periodo di significative e frequenti manifestazioni per i diritti degli operai delle fabbriche durante la Rivoluzione Industriale degli Stati Uniti, guidate dall'Associazione dell'Ordine dei Cavalieri del Lavoro americani, i </a:t>
            </a:r>
            <a:r>
              <a:rPr lang="it-IT" sz="2000" b="1" i="1" dirty="0" err="1">
                <a:latin typeface="Arial" panose="020B0604020202020204" pitchFamily="34" charset="0"/>
                <a:cs typeface="Arial" panose="020B0604020202020204" pitchFamily="34" charset="0"/>
                <a:hlinkClick r:id="rId2" tooltip="Knights of Labor">
                  <a:extLst>
                    <a:ext uri="{A12FA001-AC4F-418D-AE19-62706E023703}">
                      <ahyp:hlinkClr xmlns:ahyp="http://schemas.microsoft.com/office/drawing/2018/hyperlinkcolor" val="tx"/>
                    </a:ext>
                  </a:extLst>
                </a:hlinkClick>
              </a:rPr>
              <a:t>Knights</a:t>
            </a:r>
            <a:r>
              <a:rPr lang="it-IT" sz="2000" b="1" i="1" dirty="0">
                <a:latin typeface="Arial" panose="020B0604020202020204" pitchFamily="34" charset="0"/>
                <a:cs typeface="Arial" panose="020B0604020202020204" pitchFamily="34" charset="0"/>
                <a:hlinkClick r:id="rId2" tooltip="Knights of Labor">
                  <a:extLst>
                    <a:ext uri="{A12FA001-AC4F-418D-AE19-62706E023703}">
                      <ahyp:hlinkClr xmlns:ahyp="http://schemas.microsoft.com/office/drawing/2018/hyperlinkcolor" val="tx"/>
                    </a:ext>
                  </a:extLst>
                </a:hlinkClick>
              </a:rPr>
              <a:t> of </a:t>
            </a:r>
            <a:r>
              <a:rPr lang="it-IT" sz="2000" b="1" i="1" dirty="0" err="1">
                <a:latin typeface="Arial" panose="020B0604020202020204" pitchFamily="34" charset="0"/>
                <a:cs typeface="Arial" panose="020B0604020202020204" pitchFamily="34" charset="0"/>
                <a:hlinkClick r:id="rId2" tooltip="Knights of Labor">
                  <a:extLst>
                    <a:ext uri="{A12FA001-AC4F-418D-AE19-62706E023703}">
                      <ahyp:hlinkClr xmlns:ahyp="http://schemas.microsoft.com/office/drawing/2018/hyperlinkcolor" val="tx"/>
                    </a:ext>
                  </a:extLst>
                </a:hlinkClick>
              </a:rPr>
              <a:t>Labor</a:t>
            </a:r>
            <a:r>
              <a:rPr lang="it-IT" sz="2000" b="1" dirty="0">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it-IT" sz="2000" b="1" dirty="0">
                <a:latin typeface="Arial" panose="020B0604020202020204" pitchFamily="34" charset="0"/>
                <a:cs typeface="Arial" panose="020B0604020202020204" pitchFamily="34" charset="0"/>
              </a:rPr>
              <a:t>Nel 1866, fu approvata a Chicago, in Illinois, la prima legge delle otto ore lavorative giornaliere, legge che entrò in vigore soltanto l'anno dopo, il1 Maggio 1867,</a:t>
            </a:r>
            <a:r>
              <a:rPr lang="it-IT" sz="2000" dirty="0">
                <a:latin typeface="Arial" panose="020B0604020202020204" pitchFamily="34" charset="0"/>
                <a:cs typeface="Arial" panose="020B0604020202020204" pitchFamily="34" charset="0"/>
              </a:rPr>
              <a:t> giorno nel quale fu organizzata un'importante </a:t>
            </a:r>
            <a:r>
              <a:rPr lang="it-IT" sz="2000" b="1" dirty="0">
                <a:latin typeface="Arial" panose="020B0604020202020204" pitchFamily="34" charset="0"/>
                <a:cs typeface="Arial" panose="020B0604020202020204" pitchFamily="34" charset="0"/>
              </a:rPr>
              <a:t>manifestazione</a:t>
            </a:r>
            <a:r>
              <a:rPr lang="it-IT" sz="2000" dirty="0">
                <a:latin typeface="Arial" panose="020B0604020202020204" pitchFamily="34" charset="0"/>
                <a:cs typeface="Arial" panose="020B0604020202020204" pitchFamily="34" charset="0"/>
              </a:rPr>
              <a:t>, con almeno diecimila partecipanti.</a:t>
            </a:r>
          </a:p>
          <a:p>
            <a:pPr marL="342900" indent="-342900">
              <a:buFont typeface="Arial" panose="020B0604020202020204" pitchFamily="34" charset="0"/>
              <a:buChar char="•"/>
            </a:pPr>
            <a:r>
              <a:rPr lang="it-IT" sz="2000" dirty="0">
                <a:latin typeface="Arial" panose="020B0604020202020204" pitchFamily="34" charset="0"/>
                <a:cs typeface="Arial" panose="020B0604020202020204" pitchFamily="34" charset="0"/>
              </a:rPr>
              <a:t>La notizia giunse anche in Europa, dove nei primi giorni di settembre </a:t>
            </a:r>
            <a:r>
              <a:rPr lang="it-IT" sz="2000" b="1" dirty="0">
                <a:latin typeface="Arial" panose="020B0604020202020204" pitchFamily="34" charset="0"/>
                <a:cs typeface="Arial" panose="020B0604020202020204" pitchFamily="34" charset="0"/>
              </a:rPr>
              <a:t>1866 fu organizzata a Ginevra la "Prima Internazionale</a:t>
            </a:r>
            <a:r>
              <a:rPr lang="it-IT" sz="2000" dirty="0">
                <a:latin typeface="Arial" panose="020B0604020202020204" pitchFamily="34" charset="0"/>
                <a:cs typeface="Arial" panose="020B0604020202020204" pitchFamily="34" charset="0"/>
              </a:rPr>
              <a:t>", ovvero il più grande congresso internazionale organizzato </a:t>
            </a:r>
            <a:r>
              <a:rPr lang="it-IT" sz="2000" b="1" dirty="0">
                <a:latin typeface="Arial" panose="020B0604020202020204" pitchFamily="34" charset="0"/>
                <a:cs typeface="Arial" panose="020B0604020202020204" pitchFamily="34" charset="0"/>
              </a:rPr>
              <a:t>dall’Associazione  internazionale dei lavoratori. </a:t>
            </a:r>
          </a:p>
        </p:txBody>
      </p:sp>
      <p:pic>
        <p:nvPicPr>
          <p:cNvPr id="6" name="Immagine 5">
            <a:extLst>
              <a:ext uri="{FF2B5EF4-FFF2-40B4-BE49-F238E27FC236}">
                <a16:creationId xmlns:a16="http://schemas.microsoft.com/office/drawing/2014/main" id="{A63FDA91-2501-460E-A985-69DC98C98C00}"/>
              </a:ext>
            </a:extLst>
          </p:cNvPr>
          <p:cNvPicPr>
            <a:picLocks noChangeAspect="1"/>
          </p:cNvPicPr>
          <p:nvPr/>
        </p:nvPicPr>
        <p:blipFill>
          <a:blip r:embed="rId3"/>
          <a:stretch>
            <a:fillRect/>
          </a:stretch>
        </p:blipFill>
        <p:spPr>
          <a:xfrm>
            <a:off x="214311" y="1382286"/>
            <a:ext cx="3076575" cy="4017175"/>
          </a:xfrm>
          <a:prstGeom prst="rect">
            <a:avLst/>
          </a:prstGeom>
        </p:spPr>
      </p:pic>
    </p:spTree>
    <p:extLst>
      <p:ext uri="{BB962C8B-B14F-4D97-AF65-F5344CB8AC3E}">
        <p14:creationId xmlns:p14="http://schemas.microsoft.com/office/powerpoint/2010/main" val="2805893364"/>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46131BF7-A668-44D1-A413-FCC0A84FF06A}"/>
              </a:ext>
            </a:extLst>
          </p:cNvPr>
          <p:cNvPicPr>
            <a:picLocks noChangeAspect="1"/>
          </p:cNvPicPr>
          <p:nvPr/>
        </p:nvPicPr>
        <p:blipFill>
          <a:blip r:embed="rId2"/>
          <a:stretch>
            <a:fillRect/>
          </a:stretch>
        </p:blipFill>
        <p:spPr>
          <a:xfrm>
            <a:off x="704851" y="2114550"/>
            <a:ext cx="3424238" cy="3469895"/>
          </a:xfrm>
          <a:prstGeom prst="rect">
            <a:avLst/>
          </a:prstGeom>
        </p:spPr>
      </p:pic>
      <p:sp>
        <p:nvSpPr>
          <p:cNvPr id="4" name="CasellaDiTesto 3">
            <a:extLst>
              <a:ext uri="{FF2B5EF4-FFF2-40B4-BE49-F238E27FC236}">
                <a16:creationId xmlns:a16="http://schemas.microsoft.com/office/drawing/2014/main" id="{F0225C06-CFC9-47E4-8071-130A87D5A11C}"/>
              </a:ext>
            </a:extLst>
          </p:cNvPr>
          <p:cNvSpPr txBox="1"/>
          <p:nvPr/>
        </p:nvSpPr>
        <p:spPr>
          <a:xfrm>
            <a:off x="4457700" y="2114550"/>
            <a:ext cx="7400925" cy="4154984"/>
          </a:xfrm>
          <a:prstGeom prst="rect">
            <a:avLst/>
          </a:prstGeom>
          <a:noFill/>
        </p:spPr>
        <p:txBody>
          <a:bodyPr wrap="square" rtlCol="0">
            <a:spAutoFit/>
          </a:bodyPr>
          <a:lstStyle/>
          <a:p>
            <a:r>
              <a:rPr lang="it-IT" sz="2400" dirty="0">
                <a:latin typeface="Arial" panose="020B0604020202020204" pitchFamily="34" charset="0"/>
              </a:rPr>
              <a:t>L'Associazione internazionale dei lavoratori </a:t>
            </a:r>
            <a:r>
              <a:rPr lang="it-IT" sz="2400" b="1" dirty="0">
                <a:latin typeface="Arial" panose="020B0604020202020204" pitchFamily="34" charset="0"/>
              </a:rPr>
              <a:t>(AIL), </a:t>
            </a:r>
            <a:r>
              <a:rPr lang="it-IT" sz="2400" dirty="0">
                <a:latin typeface="Arial" panose="020B0604020202020204" pitchFamily="34" charset="0"/>
              </a:rPr>
              <a:t>conosciuta anche come </a:t>
            </a:r>
            <a:r>
              <a:rPr lang="it-IT" sz="2400" b="1" dirty="0">
                <a:latin typeface="Arial" panose="020B0604020202020204" pitchFamily="34" charset="0"/>
              </a:rPr>
              <a:t>Prima Internazionale</a:t>
            </a:r>
            <a:r>
              <a:rPr lang="it-IT" sz="2400" dirty="0">
                <a:latin typeface="Arial" panose="020B0604020202020204" pitchFamily="34" charset="0"/>
              </a:rPr>
              <a:t>, era un’ organizzazione internazionale avente lo scopo di </a:t>
            </a:r>
            <a:r>
              <a:rPr lang="it-IT" sz="2400" b="1" dirty="0">
                <a:latin typeface="Arial" panose="020B0604020202020204" pitchFamily="34" charset="0"/>
              </a:rPr>
              <a:t>creare un legame internazionale tra i diversi gruppi politici di sinistra(socialisti, anarchici, repubblicani mazziniani e marxisti) e tra le varie organizzazioni di lavoratori, in particolare operai. </a:t>
            </a:r>
            <a:r>
              <a:rPr lang="it-IT" sz="2400" dirty="0">
                <a:latin typeface="Arial" panose="020B0604020202020204" pitchFamily="34" charset="0"/>
              </a:rPr>
              <a:t>Per questo motivo viene anche conosciuta come </a:t>
            </a:r>
            <a:r>
              <a:rPr lang="it-IT" sz="2400" b="1" dirty="0">
                <a:latin typeface="Arial" panose="020B0604020202020204" pitchFamily="34" charset="0"/>
              </a:rPr>
              <a:t>Associazione internazionale degli operai </a:t>
            </a:r>
            <a:r>
              <a:rPr lang="it-IT" sz="2400" dirty="0">
                <a:latin typeface="Arial" panose="020B0604020202020204" pitchFamily="34" charset="0"/>
              </a:rPr>
              <a:t>o secondo altre traduzioni come </a:t>
            </a:r>
            <a:r>
              <a:rPr lang="it-IT" sz="2400" b="1" dirty="0">
                <a:latin typeface="Arial" panose="020B0604020202020204" pitchFamily="34" charset="0"/>
              </a:rPr>
              <a:t>Lega internazionale dei lavoratori.</a:t>
            </a:r>
            <a:endParaRPr lang="it-IT" sz="2400" b="1" dirty="0"/>
          </a:p>
        </p:txBody>
      </p:sp>
      <p:sp>
        <p:nvSpPr>
          <p:cNvPr id="5" name="CasellaDiTesto 4">
            <a:extLst>
              <a:ext uri="{FF2B5EF4-FFF2-40B4-BE49-F238E27FC236}">
                <a16:creationId xmlns:a16="http://schemas.microsoft.com/office/drawing/2014/main" id="{B9764BFC-EEF5-4A50-9065-17182A7B2D31}"/>
              </a:ext>
            </a:extLst>
          </p:cNvPr>
          <p:cNvSpPr txBox="1"/>
          <p:nvPr/>
        </p:nvSpPr>
        <p:spPr>
          <a:xfrm>
            <a:off x="1028700" y="296078"/>
            <a:ext cx="11344275" cy="1323439"/>
          </a:xfrm>
          <a:prstGeom prst="rect">
            <a:avLst/>
          </a:prstGeom>
          <a:noFill/>
        </p:spPr>
        <p:txBody>
          <a:bodyPr wrap="square" rtlCol="0">
            <a:spAutoFit/>
          </a:bodyPr>
          <a:lstStyle/>
          <a:p>
            <a:r>
              <a:rPr lang="it-IT" sz="4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ASSOCIAZIONE INTERNAZIONALE DEI LAVORATORI</a:t>
            </a:r>
          </a:p>
        </p:txBody>
      </p:sp>
    </p:spTree>
    <p:extLst>
      <p:ext uri="{BB962C8B-B14F-4D97-AF65-F5344CB8AC3E}">
        <p14:creationId xmlns:p14="http://schemas.microsoft.com/office/powerpoint/2010/main" val="339709591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60A38790-3A1E-4CEB-8111-EDAE651BAC54}"/>
              </a:ext>
            </a:extLst>
          </p:cNvPr>
          <p:cNvSpPr txBox="1"/>
          <p:nvPr/>
        </p:nvSpPr>
        <p:spPr>
          <a:xfrm>
            <a:off x="1157288" y="285750"/>
            <a:ext cx="8086725" cy="1323439"/>
          </a:xfrm>
          <a:prstGeom prst="rect">
            <a:avLst/>
          </a:prstGeom>
          <a:noFill/>
        </p:spPr>
        <p:txBody>
          <a:bodyPr wrap="square" rtlCol="0">
            <a:spAutoFit/>
          </a:bodyPr>
          <a:lstStyle/>
          <a:p>
            <a:r>
              <a:rPr lang="it-IT"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CAUSE DELLE IMMIGRAZIONI IN ITALIA</a:t>
            </a:r>
          </a:p>
        </p:txBody>
      </p:sp>
      <p:sp>
        <p:nvSpPr>
          <p:cNvPr id="7" name="CasellaDiTesto 6">
            <a:extLst>
              <a:ext uri="{FF2B5EF4-FFF2-40B4-BE49-F238E27FC236}">
                <a16:creationId xmlns:a16="http://schemas.microsoft.com/office/drawing/2014/main" id="{86E44E08-D89E-4F2E-935C-3BB777BF3F71}"/>
              </a:ext>
            </a:extLst>
          </p:cNvPr>
          <p:cNvSpPr txBox="1"/>
          <p:nvPr/>
        </p:nvSpPr>
        <p:spPr>
          <a:xfrm>
            <a:off x="1157288" y="1624310"/>
            <a:ext cx="7400925" cy="646331"/>
          </a:xfrm>
          <a:prstGeom prst="rect">
            <a:avLst/>
          </a:prstGeom>
          <a:noFill/>
        </p:spPr>
        <p:txBody>
          <a:bodyPr wrap="square" rtlCol="0">
            <a:spAutoFit/>
          </a:bodyPr>
          <a:lstStyle/>
          <a:p>
            <a:endParaRPr lang="it-IT" dirty="0"/>
          </a:p>
          <a:p>
            <a:endParaRPr lang="it-IT" dirty="0"/>
          </a:p>
        </p:txBody>
      </p:sp>
      <p:sp>
        <p:nvSpPr>
          <p:cNvPr id="2" name="CasellaDiTesto 1">
            <a:extLst>
              <a:ext uri="{FF2B5EF4-FFF2-40B4-BE49-F238E27FC236}">
                <a16:creationId xmlns:a16="http://schemas.microsoft.com/office/drawing/2014/main" id="{28C87A03-C397-4AAC-A966-0C44334DD0E1}"/>
              </a:ext>
            </a:extLst>
          </p:cNvPr>
          <p:cNvSpPr txBox="1"/>
          <p:nvPr/>
        </p:nvSpPr>
        <p:spPr>
          <a:xfrm>
            <a:off x="1143000" y="1688544"/>
            <a:ext cx="8558213" cy="707886"/>
          </a:xfrm>
          <a:prstGeom prst="rect">
            <a:avLst/>
          </a:prstGeom>
          <a:noFill/>
        </p:spPr>
        <p:txBody>
          <a:bodyPr wrap="square" rtlCol="0">
            <a:spAutoFit/>
          </a:bodyPr>
          <a:lstStyle/>
          <a:p>
            <a:r>
              <a:rPr lang="it-IT" sz="2000" b="1" dirty="0">
                <a:latin typeface="Arial" panose="020B0604020202020204" pitchFamily="34" charset="0"/>
                <a:cs typeface="Arial" panose="020B0604020202020204" pitchFamily="34" charset="0"/>
              </a:rPr>
              <a:t>1. Guerre e disordini in Africa</a:t>
            </a:r>
          </a:p>
          <a:p>
            <a:r>
              <a:rPr lang="it-IT" sz="2000" b="1" dirty="0">
                <a:latin typeface="Arial" panose="020B0604020202020204" pitchFamily="34" charset="0"/>
                <a:cs typeface="Arial" panose="020B0604020202020204" pitchFamily="34" charset="0"/>
              </a:rPr>
              <a:t> </a:t>
            </a:r>
          </a:p>
        </p:txBody>
      </p:sp>
      <p:sp>
        <p:nvSpPr>
          <p:cNvPr id="4" name="CasellaDiTesto 3">
            <a:extLst>
              <a:ext uri="{FF2B5EF4-FFF2-40B4-BE49-F238E27FC236}">
                <a16:creationId xmlns:a16="http://schemas.microsoft.com/office/drawing/2014/main" id="{D33AA26C-B1A7-43ED-9415-5B3ADCDABFB8}"/>
              </a:ext>
            </a:extLst>
          </p:cNvPr>
          <p:cNvSpPr txBox="1"/>
          <p:nvPr/>
        </p:nvSpPr>
        <p:spPr>
          <a:xfrm>
            <a:off x="1614488" y="2270641"/>
            <a:ext cx="7758112" cy="369332"/>
          </a:xfrm>
          <a:prstGeom prst="rect">
            <a:avLst/>
          </a:prstGeom>
          <a:noFill/>
        </p:spPr>
        <p:txBody>
          <a:bodyPr wrap="square" rtlCol="0">
            <a:spAutoFit/>
          </a:bodyPr>
          <a:lstStyle/>
          <a:p>
            <a:endParaRPr lang="it-IT" dirty="0"/>
          </a:p>
        </p:txBody>
      </p:sp>
      <p:sp>
        <p:nvSpPr>
          <p:cNvPr id="5" name="Rectangle 1">
            <a:extLst>
              <a:ext uri="{FF2B5EF4-FFF2-40B4-BE49-F238E27FC236}">
                <a16:creationId xmlns:a16="http://schemas.microsoft.com/office/drawing/2014/main" id="{76949DDF-0CA7-4A07-A3A2-090496A938B4}"/>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6" name="CasellaDiTesto 5">
            <a:extLst>
              <a:ext uri="{FF2B5EF4-FFF2-40B4-BE49-F238E27FC236}">
                <a16:creationId xmlns:a16="http://schemas.microsoft.com/office/drawing/2014/main" id="{1B279765-2531-4251-8F17-3E992CF566E1}"/>
              </a:ext>
            </a:extLst>
          </p:cNvPr>
          <p:cNvSpPr txBox="1"/>
          <p:nvPr/>
        </p:nvSpPr>
        <p:spPr>
          <a:xfrm>
            <a:off x="1143000" y="2020433"/>
            <a:ext cx="10829925" cy="2492990"/>
          </a:xfrm>
          <a:prstGeom prst="rect">
            <a:avLst/>
          </a:prstGeom>
          <a:noFill/>
        </p:spPr>
        <p:txBody>
          <a:bodyPr wrap="square" rtlCol="0">
            <a:spAutoFit/>
          </a:bodyPr>
          <a:lstStyle/>
          <a:p>
            <a:r>
              <a:rPr lang="it-IT" sz="2000" dirty="0">
                <a:latin typeface="Arial" panose="020B0604020202020204" pitchFamily="34" charset="0"/>
                <a:cs typeface="Arial" panose="020B0604020202020204" pitchFamily="34" charset="0"/>
              </a:rPr>
              <a:t>In </a:t>
            </a:r>
            <a:r>
              <a:rPr lang="it-IT" sz="2000" b="1" dirty="0">
                <a:latin typeface="Arial" panose="020B0604020202020204" pitchFamily="34" charset="0"/>
                <a:cs typeface="Arial" panose="020B0604020202020204" pitchFamily="34" charset="0"/>
              </a:rPr>
              <a:t>Libia</a:t>
            </a:r>
            <a:r>
              <a:rPr lang="it-IT" sz="2000" dirty="0">
                <a:latin typeface="Arial" panose="020B0604020202020204" pitchFamily="34" charset="0"/>
                <a:cs typeface="Arial" panose="020B0604020202020204" pitchFamily="34" charset="0"/>
              </a:rPr>
              <a:t> è in corso una guerra civile da quando è morto il colonnello Gheddafi nel 2011:</a:t>
            </a:r>
          </a:p>
          <a:p>
            <a:r>
              <a:rPr lang="it-IT" sz="2000" dirty="0">
                <a:latin typeface="Arial" panose="020B0604020202020204" pitchFamily="34" charset="0"/>
                <a:cs typeface="Arial" panose="020B0604020202020204" pitchFamily="34" charset="0"/>
              </a:rPr>
              <a:t>Il Paese è diviso fra due parlamenti: uno a </a:t>
            </a:r>
            <a:r>
              <a:rPr lang="it-IT" sz="2000" b="1" dirty="0">
                <a:latin typeface="Arial" panose="020B0604020202020204" pitchFamily="34" charset="0"/>
                <a:cs typeface="Arial" panose="020B0604020202020204" pitchFamily="34" charset="0"/>
              </a:rPr>
              <a:t>Tobruk</a:t>
            </a:r>
            <a:r>
              <a:rPr lang="it-IT" sz="2000" dirty="0">
                <a:latin typeface="Arial" panose="020B0604020202020204" pitchFamily="34" charset="0"/>
                <a:cs typeface="Arial" panose="020B0604020202020204" pitchFamily="34" charset="0"/>
              </a:rPr>
              <a:t>, l’altro a </a:t>
            </a:r>
            <a:r>
              <a:rPr lang="it-IT" sz="2000" b="1" dirty="0">
                <a:latin typeface="Arial" panose="020B0604020202020204" pitchFamily="34" charset="0"/>
                <a:cs typeface="Arial" panose="020B0604020202020204" pitchFamily="34" charset="0"/>
              </a:rPr>
              <a:t>Tripoli</a:t>
            </a:r>
            <a:r>
              <a:rPr lang="it-IT" sz="2000" dirty="0">
                <a:latin typeface="Arial" panose="020B0604020202020204" pitchFamily="34" charset="0"/>
                <a:cs typeface="Arial" panose="020B0604020202020204" pitchFamily="34" charset="0"/>
              </a:rPr>
              <a:t>.</a:t>
            </a:r>
          </a:p>
          <a:p>
            <a:pPr eaLnBrk="0" fontAlgn="base" hangingPunct="0"/>
            <a:r>
              <a:rPr lang="it-IT" sz="2000" dirty="0">
                <a:latin typeface="Arial" panose="020B0604020202020204" pitchFamily="34" charset="0"/>
                <a:cs typeface="Arial" panose="020B0604020202020204" pitchFamily="34" charset="0"/>
              </a:rPr>
              <a:t>Ci sono due fazioni rivali che controllano la maggior parte del territorio libico:</a:t>
            </a:r>
          </a:p>
          <a:p>
            <a:pPr lvl="0" eaLnBrk="0" fontAlgn="base" hangingPunct="0"/>
            <a:r>
              <a:rPr lang="it-IT" sz="2000" b="1" dirty="0">
                <a:latin typeface="Arial" panose="020B0604020202020204" pitchFamily="34" charset="0"/>
                <a:cs typeface="Arial" panose="020B0604020202020204" pitchFamily="34" charset="0"/>
              </a:rPr>
              <a:t>Est della Libia</a:t>
            </a:r>
            <a:r>
              <a:rPr lang="it-IT" sz="2000" dirty="0">
                <a:latin typeface="Arial" panose="020B0604020202020204" pitchFamily="34" charset="0"/>
                <a:cs typeface="Arial" panose="020B0604020202020204" pitchFamily="34" charset="0"/>
              </a:rPr>
              <a:t>: quest’area è controllata dalle truppe del governo di Tobruk e dal generale Khalifa Haftar </a:t>
            </a:r>
          </a:p>
          <a:p>
            <a:pPr lvl="0" eaLnBrk="0" fontAlgn="base" hangingPunct="0"/>
            <a:r>
              <a:rPr lang="it-IT" sz="2000" b="1" dirty="0">
                <a:latin typeface="Arial" panose="020B0604020202020204" pitchFamily="34" charset="0"/>
                <a:cs typeface="Arial" panose="020B0604020202020204" pitchFamily="34" charset="0"/>
              </a:rPr>
              <a:t>Ovest della Libia</a:t>
            </a:r>
            <a:r>
              <a:rPr lang="it-IT" sz="2000" dirty="0">
                <a:latin typeface="Arial" panose="020B0604020202020204" pitchFamily="34" charset="0"/>
                <a:cs typeface="Arial" panose="020B0604020202020204" pitchFamily="34" charset="0"/>
              </a:rPr>
              <a:t>: è controllata dagli islamisti.</a:t>
            </a:r>
          </a:p>
          <a:p>
            <a:endParaRPr lang="it-IT"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9" name="Picture 2" descr="Risultato immagine per sarraj e haftar">
            <a:extLst>
              <a:ext uri="{FF2B5EF4-FFF2-40B4-BE49-F238E27FC236}">
                <a16:creationId xmlns:a16="http://schemas.microsoft.com/office/drawing/2014/main" id="{435376C0-6AFB-4C3D-90C8-4FC47F3A24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015502"/>
            <a:ext cx="4088608" cy="2643870"/>
          </a:xfrm>
          <a:prstGeom prst="rect">
            <a:avLst/>
          </a:prstGeom>
          <a:noFill/>
          <a:extLst>
            <a:ext uri="{909E8E84-426E-40DD-AFC4-6F175D3DCCD1}">
              <a14:hiddenFill xmlns:a14="http://schemas.microsoft.com/office/drawing/2010/main">
                <a:solidFill>
                  <a:srgbClr val="FFFFFF"/>
                </a:solidFill>
              </a14:hiddenFill>
            </a:ext>
          </a:extLst>
        </p:spPr>
      </p:pic>
      <p:sp>
        <p:nvSpPr>
          <p:cNvPr id="9" name="CasellaDiTesto 8">
            <a:extLst>
              <a:ext uri="{FF2B5EF4-FFF2-40B4-BE49-F238E27FC236}">
                <a16:creationId xmlns:a16="http://schemas.microsoft.com/office/drawing/2014/main" id="{C65013DE-1932-4F89-A52C-9457FFE6CAFA}"/>
              </a:ext>
            </a:extLst>
          </p:cNvPr>
          <p:cNvSpPr txBox="1"/>
          <p:nvPr/>
        </p:nvSpPr>
        <p:spPr>
          <a:xfrm>
            <a:off x="5493544" y="4015502"/>
            <a:ext cx="6129337" cy="2585323"/>
          </a:xfrm>
          <a:prstGeom prst="rect">
            <a:avLst/>
          </a:prstGeom>
          <a:noFill/>
        </p:spPr>
        <p:txBody>
          <a:bodyPr wrap="square" rtlCol="0">
            <a:spAutoFit/>
          </a:bodyPr>
          <a:lstStyle/>
          <a:p>
            <a:pPr lvl="0"/>
            <a:r>
              <a:rPr lang="it-IT" dirty="0">
                <a:latin typeface="Arial" panose="020B0604020202020204" pitchFamily="34" charset="0"/>
                <a:cs typeface="Arial" panose="020B0604020202020204" pitchFamily="34" charset="0"/>
              </a:rPr>
              <a:t>l’</a:t>
            </a:r>
            <a:r>
              <a:rPr lang="it-IT" b="1" dirty="0">
                <a:latin typeface="Arial" panose="020B0604020202020204" pitchFamily="34" charset="0"/>
                <a:cs typeface="Arial" panose="020B0604020202020204" pitchFamily="34" charset="0"/>
              </a:rPr>
              <a:t>ONU</a:t>
            </a:r>
            <a:r>
              <a:rPr lang="it-IT" dirty="0">
                <a:latin typeface="Arial" panose="020B0604020202020204" pitchFamily="34" charset="0"/>
                <a:cs typeface="Arial" panose="020B0604020202020204" pitchFamily="34" charset="0"/>
              </a:rPr>
              <a:t> ha proposto l’unità del Paese, ma il parlamento di </a:t>
            </a:r>
            <a:r>
              <a:rPr lang="it-IT" b="1" dirty="0">
                <a:latin typeface="Arial" panose="020B0604020202020204" pitchFamily="34" charset="0"/>
                <a:cs typeface="Arial" panose="020B0604020202020204" pitchFamily="34" charset="0"/>
              </a:rPr>
              <a:t>Tobruk</a:t>
            </a:r>
            <a:r>
              <a:rPr lang="it-IT" dirty="0">
                <a:latin typeface="Arial" panose="020B0604020202020204" pitchFamily="34" charset="0"/>
                <a:cs typeface="Arial" panose="020B0604020202020204" pitchFamily="34" charset="0"/>
              </a:rPr>
              <a:t> ha rifiutato, mentre quello di </a:t>
            </a:r>
            <a:r>
              <a:rPr lang="it-IT" b="1" dirty="0">
                <a:latin typeface="Arial" panose="020B0604020202020204" pitchFamily="34" charset="0"/>
                <a:cs typeface="Arial" panose="020B0604020202020204" pitchFamily="34" charset="0"/>
              </a:rPr>
              <a:t>Tripoli</a:t>
            </a:r>
            <a:r>
              <a:rPr lang="it-IT" dirty="0">
                <a:latin typeface="Arial" panose="020B0604020202020204" pitchFamily="34" charset="0"/>
                <a:cs typeface="Arial" panose="020B0604020202020204" pitchFamily="34" charset="0"/>
              </a:rPr>
              <a:t> ha chiesto modifiche al testo della proposta.</a:t>
            </a:r>
          </a:p>
          <a:p>
            <a:r>
              <a:rPr lang="it-IT" dirty="0">
                <a:latin typeface="Arial" panose="020B0604020202020204" pitchFamily="34" charset="0"/>
                <a:cs typeface="Arial" panose="020B0604020202020204" pitchFamily="34" charset="0"/>
              </a:rPr>
              <a:t>La proposta prevede che 40 deputati del parlamento di Tripoli vengano inclusi in quello di Tobruk, che rimarrebbe il corpo legislativo principale. Il capo del governo sarebbe </a:t>
            </a:r>
            <a:r>
              <a:rPr lang="it-IT" b="1" dirty="0" err="1">
                <a:latin typeface="Arial" panose="020B0604020202020204" pitchFamily="34" charset="0"/>
                <a:cs typeface="Arial" panose="020B0604020202020204" pitchFamily="34" charset="0"/>
              </a:rPr>
              <a:t>Fayez</a:t>
            </a:r>
            <a:r>
              <a:rPr lang="it-IT" b="1" dirty="0">
                <a:latin typeface="Arial" panose="020B0604020202020204" pitchFamily="34" charset="0"/>
                <a:cs typeface="Arial" panose="020B0604020202020204" pitchFamily="34" charset="0"/>
              </a:rPr>
              <a:t> </a:t>
            </a:r>
            <a:r>
              <a:rPr lang="it-IT" b="1" dirty="0" err="1">
                <a:latin typeface="Arial" panose="020B0604020202020204" pitchFamily="34" charset="0"/>
                <a:cs typeface="Arial" panose="020B0604020202020204" pitchFamily="34" charset="0"/>
              </a:rPr>
              <a:t>Sarraj</a:t>
            </a:r>
            <a:r>
              <a:rPr lang="it-IT" dirty="0">
                <a:latin typeface="Arial" panose="020B0604020202020204" pitchFamily="34" charset="0"/>
                <a:cs typeface="Arial" panose="020B0604020202020204" pitchFamily="34" charset="0"/>
              </a:rPr>
              <a:t>. Recentemente </a:t>
            </a:r>
            <a:r>
              <a:rPr lang="it-IT" b="1" dirty="0" err="1">
                <a:latin typeface="Arial" panose="020B0604020202020204" pitchFamily="34" charset="0"/>
                <a:cs typeface="Arial" panose="020B0604020202020204" pitchFamily="34" charset="0"/>
              </a:rPr>
              <a:t>Sarraj</a:t>
            </a:r>
            <a:r>
              <a:rPr lang="it-IT" dirty="0">
                <a:latin typeface="Arial" panose="020B0604020202020204" pitchFamily="34" charset="0"/>
                <a:cs typeface="Arial" panose="020B0604020202020204" pitchFamily="34" charset="0"/>
              </a:rPr>
              <a:t> e </a:t>
            </a:r>
            <a:r>
              <a:rPr lang="it-IT" b="1" dirty="0">
                <a:latin typeface="Arial" panose="020B0604020202020204" pitchFamily="34" charset="0"/>
                <a:cs typeface="Arial" panose="020B0604020202020204" pitchFamily="34" charset="0"/>
              </a:rPr>
              <a:t>Haftar</a:t>
            </a:r>
            <a:r>
              <a:rPr lang="it-IT" dirty="0">
                <a:latin typeface="Arial" panose="020B0604020202020204" pitchFamily="34" charset="0"/>
                <a:cs typeface="Arial" panose="020B0604020202020204" pitchFamily="34" charset="0"/>
              </a:rPr>
              <a:t> si sono incontrati per decidere sul da farsi, ma la situazione è ancora instabile.</a:t>
            </a:r>
          </a:p>
        </p:txBody>
      </p:sp>
    </p:spTree>
    <p:extLst>
      <p:ext uri="{BB962C8B-B14F-4D97-AF65-F5344CB8AC3E}">
        <p14:creationId xmlns:p14="http://schemas.microsoft.com/office/powerpoint/2010/main" val="2470793838"/>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CasellaDiTesto 9">
            <a:extLst>
              <a:ext uri="{FF2B5EF4-FFF2-40B4-BE49-F238E27FC236}">
                <a16:creationId xmlns:a16="http://schemas.microsoft.com/office/drawing/2014/main" id="{36BE6CEE-C677-4649-B6BE-7691DB706B77}"/>
              </a:ext>
            </a:extLst>
          </p:cNvPr>
          <p:cNvSpPr txBox="1"/>
          <p:nvPr/>
        </p:nvSpPr>
        <p:spPr>
          <a:xfrm>
            <a:off x="6692631" y="1201535"/>
            <a:ext cx="4300537" cy="1323439"/>
          </a:xfrm>
          <a:prstGeom prst="rect">
            <a:avLst/>
          </a:prstGeom>
          <a:noFill/>
        </p:spPr>
        <p:txBody>
          <a:bodyPr wrap="square" rtlCol="0">
            <a:spAutoFit/>
          </a:bodyPr>
          <a:lstStyle/>
          <a:p>
            <a:r>
              <a:rPr lang="it-IT" sz="2000" dirty="0">
                <a:latin typeface="Arial" panose="020B0604020202020204" pitchFamily="34" charset="0"/>
                <a:cs typeface="Arial" panose="020B0604020202020204" pitchFamily="34" charset="0"/>
              </a:rPr>
              <a:t>Inoltre il Libia, più precisamente a </a:t>
            </a:r>
            <a:r>
              <a:rPr lang="it-IT" sz="2000" b="1" dirty="0">
                <a:solidFill>
                  <a:srgbClr val="FF0000"/>
                </a:solidFill>
                <a:latin typeface="Arial" panose="020B0604020202020204" pitchFamily="34" charset="0"/>
                <a:cs typeface="Arial" panose="020B0604020202020204" pitchFamily="34" charset="0"/>
              </a:rPr>
              <a:t>Derna</a:t>
            </a:r>
            <a:r>
              <a:rPr lang="it-IT" sz="2000" dirty="0">
                <a:latin typeface="Arial" panose="020B0604020202020204" pitchFamily="34" charset="0"/>
                <a:cs typeface="Arial" panose="020B0604020202020204" pitchFamily="34" charset="0"/>
              </a:rPr>
              <a:t> e </a:t>
            </a:r>
            <a:r>
              <a:rPr lang="it-IT" sz="2000" b="1" dirty="0">
                <a:solidFill>
                  <a:srgbClr val="FF0000"/>
                </a:solidFill>
                <a:latin typeface="Arial" panose="020B0604020202020204" pitchFamily="34" charset="0"/>
                <a:cs typeface="Arial" panose="020B0604020202020204" pitchFamily="34" charset="0"/>
              </a:rPr>
              <a:t>Sirte</a:t>
            </a:r>
            <a:r>
              <a:rPr lang="it-IT" sz="2000" dirty="0">
                <a:latin typeface="Arial" panose="020B0604020202020204" pitchFamily="34" charset="0"/>
                <a:cs typeface="Arial" panose="020B0604020202020204" pitchFamily="34" charset="0"/>
              </a:rPr>
              <a:t>, è insediato l</a:t>
            </a:r>
            <a:r>
              <a:rPr lang="it-IT" sz="2000" b="1" dirty="0">
                <a:solidFill>
                  <a:srgbClr val="FF0000"/>
                </a:solidFill>
                <a:latin typeface="Arial" panose="020B0604020202020204" pitchFamily="34" charset="0"/>
                <a:cs typeface="Arial" panose="020B0604020202020204" pitchFamily="34" charset="0"/>
              </a:rPr>
              <a:t>’Isis</a:t>
            </a:r>
            <a:r>
              <a:rPr lang="it-IT" sz="2000" dirty="0">
                <a:latin typeface="Arial" panose="020B0604020202020204" pitchFamily="34" charset="0"/>
                <a:cs typeface="Arial" panose="020B0604020202020204" pitchFamily="34" charset="0"/>
              </a:rPr>
              <a:t> che ha preso il controllo dell’ospedale, radio e tv locale.</a:t>
            </a:r>
          </a:p>
        </p:txBody>
      </p:sp>
      <p:pic>
        <p:nvPicPr>
          <p:cNvPr id="5" name="Immagine 4">
            <a:extLst>
              <a:ext uri="{FF2B5EF4-FFF2-40B4-BE49-F238E27FC236}">
                <a16:creationId xmlns:a16="http://schemas.microsoft.com/office/drawing/2014/main" id="{21B77302-4D98-42F2-82B7-0CF28AAEBF19}"/>
              </a:ext>
            </a:extLst>
          </p:cNvPr>
          <p:cNvPicPr>
            <a:picLocks noChangeAspect="1"/>
          </p:cNvPicPr>
          <p:nvPr/>
        </p:nvPicPr>
        <p:blipFill>
          <a:blip r:embed="rId2"/>
          <a:stretch>
            <a:fillRect/>
          </a:stretch>
        </p:blipFill>
        <p:spPr>
          <a:xfrm>
            <a:off x="752478" y="332312"/>
            <a:ext cx="4592831" cy="3061887"/>
          </a:xfrm>
          <a:prstGeom prst="rect">
            <a:avLst/>
          </a:prstGeom>
        </p:spPr>
      </p:pic>
      <p:pic>
        <p:nvPicPr>
          <p:cNvPr id="3" name="Immagine 2" descr="Immagine che contiene cielo, esterni, uomo, camion&#10;&#10;Descrizione generata automaticamente">
            <a:extLst>
              <a:ext uri="{FF2B5EF4-FFF2-40B4-BE49-F238E27FC236}">
                <a16:creationId xmlns:a16="http://schemas.microsoft.com/office/drawing/2014/main" id="{7FBDCA42-83ED-4293-B458-AB8BEEA69D80}"/>
              </a:ext>
            </a:extLst>
          </p:cNvPr>
          <p:cNvPicPr>
            <a:picLocks noChangeAspect="1"/>
          </p:cNvPicPr>
          <p:nvPr/>
        </p:nvPicPr>
        <p:blipFill>
          <a:blip r:embed="rId3"/>
          <a:stretch>
            <a:fillRect/>
          </a:stretch>
        </p:blipFill>
        <p:spPr>
          <a:xfrm>
            <a:off x="752478" y="3673733"/>
            <a:ext cx="4592831" cy="2994311"/>
          </a:xfrm>
          <a:prstGeom prst="rect">
            <a:avLst/>
          </a:prstGeom>
        </p:spPr>
      </p:pic>
      <p:pic>
        <p:nvPicPr>
          <p:cNvPr id="6" name="Immagine 5" descr="Immagine che contiene persona, esterni, cielo&#10;&#10;Descrizione generata automaticamente">
            <a:extLst>
              <a:ext uri="{FF2B5EF4-FFF2-40B4-BE49-F238E27FC236}">
                <a16:creationId xmlns:a16="http://schemas.microsoft.com/office/drawing/2014/main" id="{48056F30-19E8-4A4C-9F8E-6227DE6BC75B}"/>
              </a:ext>
            </a:extLst>
          </p:cNvPr>
          <p:cNvPicPr>
            <a:picLocks noChangeAspect="1"/>
          </p:cNvPicPr>
          <p:nvPr/>
        </p:nvPicPr>
        <p:blipFill>
          <a:blip r:embed="rId4"/>
          <a:stretch>
            <a:fillRect/>
          </a:stretch>
        </p:blipFill>
        <p:spPr>
          <a:xfrm>
            <a:off x="6846693" y="3673732"/>
            <a:ext cx="3992414" cy="2994311"/>
          </a:xfrm>
          <a:prstGeom prst="rect">
            <a:avLst/>
          </a:prstGeom>
        </p:spPr>
      </p:pic>
    </p:spTree>
    <p:extLst>
      <p:ext uri="{BB962C8B-B14F-4D97-AF65-F5344CB8AC3E}">
        <p14:creationId xmlns:p14="http://schemas.microsoft.com/office/powerpoint/2010/main" val="2376279963"/>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319A4E78-EEAC-441F-B4E4-EA1AB64A1BC4}"/>
              </a:ext>
            </a:extLst>
          </p:cNvPr>
          <p:cNvSpPr txBox="1"/>
          <p:nvPr/>
        </p:nvSpPr>
        <p:spPr>
          <a:xfrm>
            <a:off x="4872038" y="1301225"/>
            <a:ext cx="6029326" cy="3108543"/>
          </a:xfrm>
          <a:prstGeom prst="rect">
            <a:avLst/>
          </a:prstGeom>
          <a:noFill/>
        </p:spPr>
        <p:txBody>
          <a:bodyPr wrap="square" rtlCol="0">
            <a:spAutoFit/>
          </a:bodyPr>
          <a:lstStyle/>
          <a:p>
            <a:pPr algn="just" fontAlgn="base"/>
            <a:r>
              <a:rPr lang="it-IT" sz="2000" dirty="0">
                <a:latin typeface="Arial" panose="020B0604020202020204" pitchFamily="34" charset="0"/>
                <a:cs typeface="Arial" panose="020B0604020202020204" pitchFamily="34" charset="0"/>
              </a:rPr>
              <a:t>In </a:t>
            </a:r>
            <a:r>
              <a:rPr lang="it-IT" sz="2000" b="1" dirty="0">
                <a:latin typeface="Arial" panose="020B0604020202020204" pitchFamily="34" charset="0"/>
                <a:cs typeface="Arial" panose="020B0604020202020204" pitchFamily="34" charset="0"/>
              </a:rPr>
              <a:t>Sudan</a:t>
            </a:r>
            <a:r>
              <a:rPr lang="it-IT" sz="2000" dirty="0">
                <a:latin typeface="Arial" panose="020B0604020202020204" pitchFamily="34" charset="0"/>
                <a:cs typeface="Arial" panose="020B0604020202020204" pitchFamily="34" charset="0"/>
              </a:rPr>
              <a:t> La situazione è instabile da quando il </a:t>
            </a:r>
            <a:r>
              <a:rPr lang="it-IT" sz="2000" b="1" dirty="0">
                <a:latin typeface="Arial" panose="020B0604020202020204" pitchFamily="34" charset="0"/>
                <a:cs typeface="Arial" panose="020B0604020202020204" pitchFamily="34" charset="0"/>
              </a:rPr>
              <a:t>dittatore Omar al Bashir </a:t>
            </a:r>
            <a:r>
              <a:rPr lang="it-IT" sz="2000" dirty="0">
                <a:latin typeface="Arial" panose="020B0604020202020204" pitchFamily="34" charset="0"/>
                <a:cs typeface="Arial" panose="020B0604020202020204" pitchFamily="34" charset="0"/>
              </a:rPr>
              <a:t>è stato rimosso dal potere da un colpo di stato delle forze armate che hanno preso il controllo dei media statali e di varie istituzioni pubbliche. </a:t>
            </a:r>
          </a:p>
          <a:p>
            <a:pPr fontAlgn="base"/>
            <a:r>
              <a:rPr lang="it-IT" sz="2000" dirty="0">
                <a:latin typeface="Arial" panose="020B0604020202020204" pitchFamily="34" charset="0"/>
                <a:cs typeface="Arial" panose="020B0604020202020204" pitchFamily="34" charset="0"/>
              </a:rPr>
              <a:t>L’esercito intende formare un consiglio militare per gestire il Paese.</a:t>
            </a:r>
          </a:p>
          <a:p>
            <a:pPr fontAlgn="base"/>
            <a:r>
              <a:rPr lang="it-IT" dirty="0"/>
              <a:t> </a:t>
            </a:r>
          </a:p>
          <a:p>
            <a:r>
              <a:rPr lang="it-IT" dirty="0"/>
              <a:t> </a:t>
            </a:r>
          </a:p>
          <a:p>
            <a:pPr algn="just" fontAlgn="base"/>
            <a:endParaRPr lang="it-IT" sz="2000" dirty="0">
              <a:latin typeface="Arial" panose="020B0604020202020204" pitchFamily="34" charset="0"/>
              <a:cs typeface="Arial" panose="020B0604020202020204" pitchFamily="34" charset="0"/>
            </a:endParaRPr>
          </a:p>
        </p:txBody>
      </p:sp>
      <p:pic>
        <p:nvPicPr>
          <p:cNvPr id="7" name="Immagine 6">
            <a:extLst>
              <a:ext uri="{FF2B5EF4-FFF2-40B4-BE49-F238E27FC236}">
                <a16:creationId xmlns:a16="http://schemas.microsoft.com/office/drawing/2014/main" id="{B9C6FB59-92C6-4873-82E5-2AD058ED363C}"/>
              </a:ext>
            </a:extLst>
          </p:cNvPr>
          <p:cNvPicPr>
            <a:picLocks noChangeAspect="1"/>
          </p:cNvPicPr>
          <p:nvPr/>
        </p:nvPicPr>
        <p:blipFill>
          <a:blip r:embed="rId2"/>
          <a:stretch>
            <a:fillRect/>
          </a:stretch>
        </p:blipFill>
        <p:spPr>
          <a:xfrm>
            <a:off x="931836" y="1116173"/>
            <a:ext cx="3421685" cy="2471217"/>
          </a:xfrm>
          <a:prstGeom prst="rect">
            <a:avLst/>
          </a:prstGeom>
        </p:spPr>
      </p:pic>
      <p:pic>
        <p:nvPicPr>
          <p:cNvPr id="6" name="Immagine 5" descr="Immagine che contiene abbigliamento, tavolo&#10;&#10;Descrizione generata automaticamente">
            <a:extLst>
              <a:ext uri="{FF2B5EF4-FFF2-40B4-BE49-F238E27FC236}">
                <a16:creationId xmlns:a16="http://schemas.microsoft.com/office/drawing/2014/main" id="{4CB8B8E9-BE15-4259-9B4C-E714457F7386}"/>
              </a:ext>
            </a:extLst>
          </p:cNvPr>
          <p:cNvPicPr>
            <a:picLocks noChangeAspect="1"/>
          </p:cNvPicPr>
          <p:nvPr/>
        </p:nvPicPr>
        <p:blipFill>
          <a:blip r:embed="rId3"/>
          <a:stretch>
            <a:fillRect/>
          </a:stretch>
        </p:blipFill>
        <p:spPr>
          <a:xfrm>
            <a:off x="5219724" y="3744545"/>
            <a:ext cx="5333953" cy="2943553"/>
          </a:xfrm>
          <a:prstGeom prst="rect">
            <a:avLst/>
          </a:prstGeom>
        </p:spPr>
      </p:pic>
      <p:sp>
        <p:nvSpPr>
          <p:cNvPr id="4" name="CasellaDiTesto 3">
            <a:extLst>
              <a:ext uri="{FF2B5EF4-FFF2-40B4-BE49-F238E27FC236}">
                <a16:creationId xmlns:a16="http://schemas.microsoft.com/office/drawing/2014/main" id="{B8AB7156-83BB-40AC-B596-35EFEBF3E36F}"/>
              </a:ext>
            </a:extLst>
          </p:cNvPr>
          <p:cNvSpPr txBox="1"/>
          <p:nvPr/>
        </p:nvSpPr>
        <p:spPr>
          <a:xfrm>
            <a:off x="704874" y="3825776"/>
            <a:ext cx="4514850" cy="2862322"/>
          </a:xfrm>
          <a:prstGeom prst="rect">
            <a:avLst/>
          </a:prstGeom>
          <a:noFill/>
        </p:spPr>
        <p:txBody>
          <a:bodyPr wrap="square" rtlCol="0">
            <a:spAutoFit/>
          </a:bodyPr>
          <a:lstStyle/>
          <a:p>
            <a:pPr fontAlgn="base"/>
            <a:r>
              <a:rPr lang="it-IT" sz="2000" dirty="0">
                <a:latin typeface="Arial" panose="020B0604020202020204" pitchFamily="34" charset="0"/>
                <a:cs typeface="Arial" panose="020B0604020202020204" pitchFamily="34" charset="0"/>
              </a:rPr>
              <a:t>Il colpo di stato giunge quattro mesi dopo lo scoppio di </a:t>
            </a:r>
            <a:r>
              <a:rPr lang="it-IT" sz="2000" b="1" dirty="0">
                <a:latin typeface="Arial" panose="020B0604020202020204" pitchFamily="34" charset="0"/>
                <a:cs typeface="Arial" panose="020B0604020202020204" pitchFamily="34" charset="0"/>
              </a:rPr>
              <a:t>proteste popolari </a:t>
            </a:r>
            <a:r>
              <a:rPr lang="it-IT" sz="2000" dirty="0">
                <a:latin typeface="Arial" panose="020B0604020202020204" pitchFamily="34" charset="0"/>
                <a:cs typeface="Arial" panose="020B0604020202020204" pitchFamily="34" charset="0"/>
              </a:rPr>
              <a:t>per chiedere la deposizione di al Bashir, al potere dal </a:t>
            </a:r>
            <a:r>
              <a:rPr lang="it-IT" sz="2000" b="1" dirty="0">
                <a:latin typeface="Arial" panose="020B0604020202020204" pitchFamily="34" charset="0"/>
                <a:cs typeface="Arial" panose="020B0604020202020204" pitchFamily="34" charset="0"/>
              </a:rPr>
              <a:t>1989</a:t>
            </a:r>
            <a:r>
              <a:rPr lang="it-IT" sz="2000" dirty="0">
                <a:latin typeface="Arial" panose="020B0604020202020204" pitchFamily="34" charset="0"/>
                <a:cs typeface="Arial" panose="020B0604020202020204" pitchFamily="34" charset="0"/>
              </a:rPr>
              <a:t> e per manifestare contro la </a:t>
            </a:r>
            <a:r>
              <a:rPr lang="it-IT" sz="2000" b="1" dirty="0">
                <a:latin typeface="Arial" panose="020B0604020202020204" pitchFamily="34" charset="0"/>
                <a:cs typeface="Arial" panose="020B0604020202020204" pitchFamily="34" charset="0"/>
              </a:rPr>
              <a:t>grave situazione economica</a:t>
            </a:r>
            <a:r>
              <a:rPr lang="it-IT" sz="2000" dirty="0">
                <a:latin typeface="Arial" panose="020B0604020202020204" pitchFamily="34" charset="0"/>
                <a:cs typeface="Arial" panose="020B0604020202020204" pitchFamily="34" charset="0"/>
              </a:rPr>
              <a:t> in Sudan. </a:t>
            </a:r>
          </a:p>
          <a:p>
            <a:pPr fontAlgn="base"/>
            <a:r>
              <a:rPr lang="it-IT" sz="2000" dirty="0">
                <a:latin typeface="Arial" panose="020B0604020202020204" pitchFamily="34" charset="0"/>
                <a:cs typeface="Arial" panose="020B0604020202020204" pitchFamily="34" charset="0"/>
              </a:rPr>
              <a:t>È stato previsto che l’esercito resterà al potere fino alle prossime elezioni presidenziali, in programma nel </a:t>
            </a:r>
            <a:r>
              <a:rPr lang="it-IT" sz="2000" b="1" dirty="0">
                <a:latin typeface="Arial" panose="020B0604020202020204" pitchFamily="34" charset="0"/>
                <a:cs typeface="Arial" panose="020B0604020202020204" pitchFamily="34" charset="0"/>
              </a:rPr>
              <a:t>2020. </a:t>
            </a:r>
          </a:p>
        </p:txBody>
      </p:sp>
    </p:spTree>
    <p:extLst>
      <p:ext uri="{BB962C8B-B14F-4D97-AF65-F5344CB8AC3E}">
        <p14:creationId xmlns:p14="http://schemas.microsoft.com/office/powerpoint/2010/main" val="174534566"/>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magine 2" descr="Immagine che contiene persona, esterni, terra, cielo&#10;&#10;Descrizione generata automaticamente">
            <a:extLst>
              <a:ext uri="{FF2B5EF4-FFF2-40B4-BE49-F238E27FC236}">
                <a16:creationId xmlns:a16="http://schemas.microsoft.com/office/drawing/2014/main" id="{0105B5DD-F570-48D6-9EFD-1DED178BCDCF}"/>
              </a:ext>
            </a:extLst>
          </p:cNvPr>
          <p:cNvPicPr>
            <a:picLocks noChangeAspect="1"/>
          </p:cNvPicPr>
          <p:nvPr/>
        </p:nvPicPr>
        <p:blipFill>
          <a:blip r:embed="rId2"/>
          <a:stretch>
            <a:fillRect/>
          </a:stretch>
        </p:blipFill>
        <p:spPr>
          <a:xfrm>
            <a:off x="542925" y="476249"/>
            <a:ext cx="6448426" cy="3224213"/>
          </a:xfrm>
          <a:prstGeom prst="rect">
            <a:avLst/>
          </a:prstGeom>
        </p:spPr>
      </p:pic>
      <p:sp>
        <p:nvSpPr>
          <p:cNvPr id="7" name="CasellaDiTesto 6">
            <a:extLst>
              <a:ext uri="{FF2B5EF4-FFF2-40B4-BE49-F238E27FC236}">
                <a16:creationId xmlns:a16="http://schemas.microsoft.com/office/drawing/2014/main" id="{0E924841-F40D-4B21-A375-7CCBDACD015E}"/>
              </a:ext>
            </a:extLst>
          </p:cNvPr>
          <p:cNvSpPr txBox="1"/>
          <p:nvPr/>
        </p:nvSpPr>
        <p:spPr>
          <a:xfrm>
            <a:off x="7629525" y="1112817"/>
            <a:ext cx="3600450" cy="1908215"/>
          </a:xfrm>
          <a:prstGeom prst="rect">
            <a:avLst/>
          </a:prstGeom>
          <a:noFill/>
        </p:spPr>
        <p:txBody>
          <a:bodyPr wrap="square" rtlCol="0">
            <a:spAutoFit/>
          </a:bodyPr>
          <a:lstStyle/>
          <a:p>
            <a:r>
              <a:rPr lang="it-IT" sz="2000" dirty="0">
                <a:latin typeface="Arial" panose="020B0604020202020204" pitchFamily="34" charset="0"/>
                <a:cs typeface="Arial" panose="020B0604020202020204" pitchFamily="34" charset="0"/>
              </a:rPr>
              <a:t>un’ altra causa delle immigrazioni in Italia è la </a:t>
            </a:r>
            <a:r>
              <a:rPr lang="it-IT" sz="2000" b="1" dirty="0">
                <a:latin typeface="Arial" panose="020B0604020202020204" pitchFamily="34" charset="0"/>
                <a:cs typeface="Arial" panose="020B0604020202020204" pitchFamily="34" charset="0"/>
              </a:rPr>
              <a:t>povertà</a:t>
            </a:r>
            <a:r>
              <a:rPr lang="it-IT" sz="2000" dirty="0">
                <a:latin typeface="Arial" panose="020B0604020202020204" pitchFamily="34" charset="0"/>
                <a:cs typeface="Arial" panose="020B0604020202020204" pitchFamily="34" charset="0"/>
              </a:rPr>
              <a:t>, che caratterizza soprattutto il sud del Sudan, in particolare a Darfur.</a:t>
            </a:r>
          </a:p>
          <a:p>
            <a:endParaRPr lang="it-IT" dirty="0"/>
          </a:p>
        </p:txBody>
      </p:sp>
      <p:sp>
        <p:nvSpPr>
          <p:cNvPr id="8" name="CasellaDiTesto 7">
            <a:extLst>
              <a:ext uri="{FF2B5EF4-FFF2-40B4-BE49-F238E27FC236}">
                <a16:creationId xmlns:a16="http://schemas.microsoft.com/office/drawing/2014/main" id="{60D719CC-3170-4FE0-A319-582DCF513D13}"/>
              </a:ext>
            </a:extLst>
          </p:cNvPr>
          <p:cNvSpPr txBox="1"/>
          <p:nvPr/>
        </p:nvSpPr>
        <p:spPr>
          <a:xfrm>
            <a:off x="1352550" y="4567504"/>
            <a:ext cx="4114800" cy="1323439"/>
          </a:xfrm>
          <a:prstGeom prst="rect">
            <a:avLst/>
          </a:prstGeom>
          <a:noFill/>
        </p:spPr>
        <p:txBody>
          <a:bodyPr wrap="square" rtlCol="0">
            <a:spAutoFit/>
          </a:bodyPr>
          <a:lstStyle/>
          <a:p>
            <a:r>
              <a:rPr lang="it-IT" sz="2000" dirty="0">
                <a:latin typeface="Arial" panose="020B0604020202020204" pitchFamily="34" charset="0"/>
                <a:cs typeface="Arial" panose="020B0604020202020204" pitchFamily="34" charset="0"/>
              </a:rPr>
              <a:t>La povertà ha portato la popolazione a soffrire la </a:t>
            </a:r>
            <a:r>
              <a:rPr lang="it-IT" sz="2000" b="1" dirty="0">
                <a:latin typeface="Arial" panose="020B0604020202020204" pitchFamily="34" charset="0"/>
                <a:cs typeface="Arial" panose="020B0604020202020204" pitchFamily="34" charset="0"/>
              </a:rPr>
              <a:t>fame</a:t>
            </a:r>
            <a:r>
              <a:rPr lang="it-IT" sz="2000" dirty="0">
                <a:latin typeface="Arial" panose="020B0604020202020204" pitchFamily="34" charset="0"/>
                <a:cs typeface="Arial" panose="020B0604020202020204" pitchFamily="34" charset="0"/>
              </a:rPr>
              <a:t>, oggi in queste zone è presente una vera e propria </a:t>
            </a:r>
            <a:r>
              <a:rPr lang="it-IT" sz="2000" b="1" dirty="0">
                <a:latin typeface="Arial" panose="020B0604020202020204" pitchFamily="34" charset="0"/>
                <a:cs typeface="Arial" panose="020B0604020202020204" pitchFamily="34" charset="0"/>
              </a:rPr>
              <a:t>carestia</a:t>
            </a:r>
          </a:p>
        </p:txBody>
      </p:sp>
      <p:sp>
        <p:nvSpPr>
          <p:cNvPr id="10" name="AutoShape 2" descr="Visualizza immagine di origine">
            <a:extLst>
              <a:ext uri="{FF2B5EF4-FFF2-40B4-BE49-F238E27FC236}">
                <a16:creationId xmlns:a16="http://schemas.microsoft.com/office/drawing/2014/main" id="{135A5532-4AC4-48A3-A646-6DC8C8342D4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028" name="Picture 4" descr="Visualizza immagine di origine">
            <a:extLst>
              <a:ext uri="{FF2B5EF4-FFF2-40B4-BE49-F238E27FC236}">
                <a16:creationId xmlns:a16="http://schemas.microsoft.com/office/drawing/2014/main" id="{7129DA85-22BE-4909-8B94-4558470693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8300" y="3888315"/>
            <a:ext cx="6426193" cy="2749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285233"/>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CFAE65EA-0CBB-4FD1-BAAE-1EC0B686D923}"/>
              </a:ext>
            </a:extLst>
          </p:cNvPr>
          <p:cNvSpPr txBox="1"/>
          <p:nvPr/>
        </p:nvSpPr>
        <p:spPr>
          <a:xfrm>
            <a:off x="738187" y="557213"/>
            <a:ext cx="5600700" cy="400110"/>
          </a:xfrm>
          <a:prstGeom prst="rect">
            <a:avLst/>
          </a:prstGeom>
          <a:noFill/>
        </p:spPr>
        <p:txBody>
          <a:bodyPr wrap="square" rtlCol="0">
            <a:spAutoFit/>
          </a:bodyPr>
          <a:lstStyle/>
          <a:p>
            <a:r>
              <a:rPr lang="it-IT" sz="2000" b="1" dirty="0">
                <a:latin typeface="Arial" panose="020B0604020202020204" pitchFamily="34" charset="0"/>
                <a:cs typeface="Arial" panose="020B0604020202020204" pitchFamily="34" charset="0"/>
              </a:rPr>
              <a:t>2. Guerre e disordini in Asia </a:t>
            </a:r>
          </a:p>
        </p:txBody>
      </p:sp>
      <p:sp>
        <p:nvSpPr>
          <p:cNvPr id="4" name="CasellaDiTesto 3">
            <a:extLst>
              <a:ext uri="{FF2B5EF4-FFF2-40B4-BE49-F238E27FC236}">
                <a16:creationId xmlns:a16="http://schemas.microsoft.com/office/drawing/2014/main" id="{67721838-F26E-45C2-921D-525567211BFD}"/>
              </a:ext>
            </a:extLst>
          </p:cNvPr>
          <p:cNvSpPr txBox="1"/>
          <p:nvPr/>
        </p:nvSpPr>
        <p:spPr>
          <a:xfrm>
            <a:off x="5191126" y="1046252"/>
            <a:ext cx="6029325" cy="2554545"/>
          </a:xfrm>
          <a:prstGeom prst="rect">
            <a:avLst/>
          </a:prstGeom>
          <a:noFill/>
        </p:spPr>
        <p:txBody>
          <a:bodyPr wrap="square" rtlCol="0">
            <a:spAutoFit/>
          </a:bodyPr>
          <a:lstStyle/>
          <a:p>
            <a:r>
              <a:rPr lang="it-IT" sz="2000" dirty="0">
                <a:latin typeface="Arial" panose="020B0604020202020204" pitchFamily="34" charset="0"/>
                <a:cs typeface="Arial" panose="020B0604020202020204" pitchFamily="34" charset="0"/>
              </a:rPr>
              <a:t>In Siria è in corso una </a:t>
            </a:r>
            <a:r>
              <a:rPr lang="it-IT" sz="2000" b="1" dirty="0">
                <a:latin typeface="Arial" panose="020B0604020202020204" pitchFamily="34" charset="0"/>
                <a:cs typeface="Arial" panose="020B0604020202020204" pitchFamily="34" charset="0"/>
              </a:rPr>
              <a:t>guerra civile dal 2011 </a:t>
            </a:r>
            <a:r>
              <a:rPr lang="it-IT" sz="2000" dirty="0">
                <a:latin typeface="Arial" panose="020B0604020202020204" pitchFamily="34" charset="0"/>
                <a:cs typeface="Arial" panose="020B0604020202020204" pitchFamily="34" charset="0"/>
              </a:rPr>
              <a:t>che causa più di 300.000 vittime e migliaia di profughi.</a:t>
            </a:r>
            <a:br>
              <a:rPr lang="it-IT" sz="2000" dirty="0">
                <a:latin typeface="Arial" panose="020B0604020202020204" pitchFamily="34" charset="0"/>
                <a:cs typeface="Arial" panose="020B0604020202020204" pitchFamily="34" charset="0"/>
              </a:rPr>
            </a:br>
            <a:r>
              <a:rPr lang="it-IT" sz="2000" dirty="0">
                <a:latin typeface="Arial" panose="020B0604020202020204" pitchFamily="34" charset="0"/>
                <a:cs typeface="Arial" panose="020B0604020202020204" pitchFamily="34" charset="0"/>
              </a:rPr>
              <a:t>Tutto ha avuto inizio nel marzo 2011, quando la popolazione manifestò contro il regime del presidente </a:t>
            </a:r>
            <a:r>
              <a:rPr lang="it-IT" sz="2000" b="1" dirty="0">
                <a:latin typeface="Arial" panose="020B0604020202020204" pitchFamily="34" charset="0"/>
                <a:cs typeface="Arial" panose="020B0604020202020204" pitchFamily="34" charset="0"/>
              </a:rPr>
              <a:t>Bashar al-Assad</a:t>
            </a:r>
            <a:r>
              <a:rPr lang="it-IT" sz="2000" dirty="0">
                <a:latin typeface="Arial" panose="020B0604020202020204" pitchFamily="34" charset="0"/>
                <a:cs typeface="Arial" panose="020B0604020202020204" pitchFamily="34" charset="0"/>
              </a:rPr>
              <a:t>. Il regime cercò di reprimere con la forza le manifestazioni, causando centinaia di morti, ma le </a:t>
            </a:r>
            <a:r>
              <a:rPr lang="it-IT" sz="2000" b="1" dirty="0">
                <a:latin typeface="Arial" panose="020B0604020202020204" pitchFamily="34" charset="0"/>
                <a:cs typeface="Arial" panose="020B0604020202020204" pitchFamily="34" charset="0"/>
              </a:rPr>
              <a:t>proteste</a:t>
            </a:r>
            <a:r>
              <a:rPr lang="it-IT" sz="2000" dirty="0">
                <a:latin typeface="Arial" panose="020B0604020202020204" pitchFamily="34" charset="0"/>
                <a:cs typeface="Arial" panose="020B0604020202020204" pitchFamily="34" charset="0"/>
              </a:rPr>
              <a:t> si diffusero.</a:t>
            </a:r>
            <a:br>
              <a:rPr lang="it-IT" sz="2000" dirty="0">
                <a:latin typeface="Arial" panose="020B0604020202020204" pitchFamily="34" charset="0"/>
                <a:cs typeface="Arial" panose="020B0604020202020204" pitchFamily="34" charset="0"/>
              </a:rPr>
            </a:br>
            <a:endParaRPr lang="it-IT" sz="2000" dirty="0">
              <a:latin typeface="Arial" panose="020B0604020202020204" pitchFamily="34" charset="0"/>
              <a:cs typeface="Arial" panose="020B0604020202020204" pitchFamily="34" charset="0"/>
            </a:endParaRPr>
          </a:p>
        </p:txBody>
      </p:sp>
      <p:pic>
        <p:nvPicPr>
          <p:cNvPr id="8" name="Immagine 7" descr="Immagine che contiene cielo, esterni, roccia, uomo&#10;&#10;Descrizione generata automaticamente">
            <a:extLst>
              <a:ext uri="{FF2B5EF4-FFF2-40B4-BE49-F238E27FC236}">
                <a16:creationId xmlns:a16="http://schemas.microsoft.com/office/drawing/2014/main" id="{44E44018-1E73-4DB4-8245-3A2106CFA7A1}"/>
              </a:ext>
            </a:extLst>
          </p:cNvPr>
          <p:cNvPicPr>
            <a:picLocks noChangeAspect="1"/>
          </p:cNvPicPr>
          <p:nvPr/>
        </p:nvPicPr>
        <p:blipFill>
          <a:blip r:embed="rId2"/>
          <a:stretch>
            <a:fillRect/>
          </a:stretch>
        </p:blipFill>
        <p:spPr>
          <a:xfrm>
            <a:off x="5985596" y="3689726"/>
            <a:ext cx="5067081" cy="2853156"/>
          </a:xfrm>
          <a:prstGeom prst="rect">
            <a:avLst/>
          </a:prstGeom>
        </p:spPr>
      </p:pic>
      <p:sp>
        <p:nvSpPr>
          <p:cNvPr id="9" name="CasellaDiTesto 8">
            <a:extLst>
              <a:ext uri="{FF2B5EF4-FFF2-40B4-BE49-F238E27FC236}">
                <a16:creationId xmlns:a16="http://schemas.microsoft.com/office/drawing/2014/main" id="{A431D73F-8FC2-4BFE-AFD9-C673072E6C79}"/>
              </a:ext>
            </a:extLst>
          </p:cNvPr>
          <p:cNvSpPr txBox="1"/>
          <p:nvPr/>
        </p:nvSpPr>
        <p:spPr>
          <a:xfrm>
            <a:off x="223837" y="4205933"/>
            <a:ext cx="5600700" cy="2554545"/>
          </a:xfrm>
          <a:prstGeom prst="rect">
            <a:avLst/>
          </a:prstGeom>
          <a:noFill/>
        </p:spPr>
        <p:txBody>
          <a:bodyPr wrap="square" rtlCol="0">
            <a:spAutoFit/>
          </a:bodyPr>
          <a:lstStyle/>
          <a:p>
            <a:r>
              <a:rPr lang="it-IT" sz="2000" dirty="0">
                <a:latin typeface="Arial" panose="020B0604020202020204" pitchFamily="34" charset="0"/>
                <a:cs typeface="Arial" panose="020B0604020202020204" pitchFamily="34" charset="0"/>
              </a:rPr>
              <a:t>Dopo le repressioni una parte dei manifestanti è passata alla </a:t>
            </a:r>
            <a:r>
              <a:rPr lang="it-IT" sz="2000" b="1" dirty="0">
                <a:latin typeface="Arial" panose="020B0604020202020204" pitchFamily="34" charset="0"/>
                <a:cs typeface="Arial" panose="020B0604020202020204" pitchFamily="34" charset="0"/>
              </a:rPr>
              <a:t>lotta armata </a:t>
            </a:r>
            <a:r>
              <a:rPr lang="it-IT" sz="2000" dirty="0">
                <a:latin typeface="Arial" panose="020B0604020202020204" pitchFamily="34" charset="0"/>
                <a:cs typeface="Arial" panose="020B0604020202020204" pitchFamily="34" charset="0"/>
              </a:rPr>
              <a:t>e alcuni soldati siriani hanno disertato per unirsi alle proteste. Negli ultimi mesi del 2011 alcuni ufficiali disertori hanno proclamato la nascita dell’</a:t>
            </a:r>
            <a:r>
              <a:rPr lang="it-IT" sz="2000" b="1" dirty="0">
                <a:latin typeface="Arial" panose="020B0604020202020204" pitchFamily="34" charset="0"/>
                <a:cs typeface="Arial" panose="020B0604020202020204" pitchFamily="34" charset="0"/>
              </a:rPr>
              <a:t>Esercito Siriano Libero</a:t>
            </a:r>
            <a:r>
              <a:rPr lang="it-IT" sz="2000" dirty="0">
                <a:latin typeface="Arial" panose="020B0604020202020204" pitchFamily="34" charset="0"/>
                <a:cs typeface="Arial" panose="020B0604020202020204" pitchFamily="34" charset="0"/>
              </a:rPr>
              <a:t> (cioè l’FSA, Free </a:t>
            </a:r>
            <a:r>
              <a:rPr lang="it-IT" sz="2000" dirty="0" err="1">
                <a:latin typeface="Arial" panose="020B0604020202020204" pitchFamily="34" charset="0"/>
                <a:cs typeface="Arial" panose="020B0604020202020204" pitchFamily="34" charset="0"/>
              </a:rPr>
              <a:t>Sirian</a:t>
            </a:r>
            <a:r>
              <a:rPr lang="it-IT" sz="2000" dirty="0">
                <a:latin typeface="Arial" panose="020B0604020202020204" pitchFamily="34" charset="0"/>
                <a:cs typeface="Arial" panose="020B0604020202020204" pitchFamily="34" charset="0"/>
              </a:rPr>
              <a:t> Army). Da allora si è passati ad una vera e propria guerra civile.</a:t>
            </a:r>
            <a:endParaRPr lang="it-IT" sz="2000" dirty="0"/>
          </a:p>
        </p:txBody>
      </p:sp>
      <p:pic>
        <p:nvPicPr>
          <p:cNvPr id="2050" name="Picture 2" descr="Visualizza immagine di origine">
            <a:extLst>
              <a:ext uri="{FF2B5EF4-FFF2-40B4-BE49-F238E27FC236}">
                <a16:creationId xmlns:a16="http://schemas.microsoft.com/office/drawing/2014/main" id="{7DA361F9-0498-4994-A302-D8A169276D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056" y="1253723"/>
            <a:ext cx="4315692" cy="2655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673223"/>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E608CC2-0DC7-402E-8290-BF64144D66EA}"/>
              </a:ext>
            </a:extLst>
          </p:cNvPr>
          <p:cNvSpPr txBox="1"/>
          <p:nvPr/>
        </p:nvSpPr>
        <p:spPr>
          <a:xfrm>
            <a:off x="3128963" y="429793"/>
            <a:ext cx="3586162" cy="1071562"/>
          </a:xfrm>
          <a:prstGeom prst="rect">
            <a:avLst/>
          </a:prstGeom>
          <a:noFill/>
        </p:spPr>
        <p:txBody>
          <a:bodyPr wrap="square" rtlCol="0">
            <a:spAutoFit/>
          </a:bodyPr>
          <a:lstStyle/>
          <a:p>
            <a:endParaRPr lang="it-IT" dirty="0"/>
          </a:p>
        </p:txBody>
      </p:sp>
      <p:sp>
        <p:nvSpPr>
          <p:cNvPr id="3" name="Rectangle 1">
            <a:extLst>
              <a:ext uri="{FF2B5EF4-FFF2-40B4-BE49-F238E27FC236}">
                <a16:creationId xmlns:a16="http://schemas.microsoft.com/office/drawing/2014/main" id="{8C9BEA7B-78CA-46CA-9F25-CF30DB12A6FC}"/>
              </a:ext>
            </a:extLst>
          </p:cNvPr>
          <p:cNvSpPr>
            <a:spLocks noChangeArrowheads="1"/>
          </p:cNvSpPr>
          <p:nvPr/>
        </p:nvSpPr>
        <p:spPr bwMode="auto">
          <a:xfrm>
            <a:off x="3873910" y="896320"/>
            <a:ext cx="8318090"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kumimoji="0" lang="it-IT" altLang="it-IT" sz="2000" b="0" i="0" u="none" strike="noStrike" cap="none" normalizeH="0" baseline="0" dirty="0">
                <a:ln>
                  <a:noFill/>
                </a:ln>
                <a:solidFill>
                  <a:srgbClr val="0A0A0A"/>
                </a:solidFill>
                <a:effectLst/>
                <a:cs typeface="Arial" panose="020B0604020202020204" pitchFamily="34" charset="0"/>
              </a:rPr>
              <a:t>In</a:t>
            </a:r>
            <a:r>
              <a:rPr kumimoji="0" lang="it-IT" altLang="it-IT" sz="2000" b="1" i="0" u="none" strike="noStrike" cap="none" normalizeH="0" baseline="0" dirty="0">
                <a:ln>
                  <a:noFill/>
                </a:ln>
                <a:solidFill>
                  <a:srgbClr val="0A0A0A"/>
                </a:solidFill>
                <a:effectLst/>
                <a:cs typeface="Arial" panose="020B0604020202020204" pitchFamily="34" charset="0"/>
              </a:rPr>
              <a:t> Yemen </a:t>
            </a:r>
            <a:r>
              <a:rPr kumimoji="0" lang="it-IT" altLang="it-IT" sz="2000" b="0" i="0" u="none" strike="noStrike" cap="none" normalizeH="0" baseline="0" dirty="0">
                <a:ln>
                  <a:noFill/>
                </a:ln>
                <a:solidFill>
                  <a:srgbClr val="0A0A0A"/>
                </a:solidFill>
                <a:effectLst/>
                <a:cs typeface="Arial" panose="020B0604020202020204" pitchFamily="34" charset="0"/>
              </a:rPr>
              <a:t>è in corso una guerra civile dal </a:t>
            </a:r>
            <a:r>
              <a:rPr kumimoji="0" lang="it-IT" altLang="it-IT" sz="2000" b="1" i="0" u="none" strike="noStrike" cap="none" normalizeH="0" baseline="0" dirty="0">
                <a:ln>
                  <a:noFill/>
                </a:ln>
                <a:solidFill>
                  <a:srgbClr val="0A0A0A"/>
                </a:solidFill>
                <a:effectLst/>
                <a:cs typeface="Arial" panose="020B0604020202020204" pitchFamily="34" charset="0"/>
              </a:rPr>
              <a:t>2015. </a:t>
            </a:r>
          </a:p>
          <a:p>
            <a:pPr defTabSz="914400"/>
            <a:r>
              <a:rPr lang="it-IT" altLang="it-IT" sz="2000" dirty="0">
                <a:solidFill>
                  <a:srgbClr val="0A0A0A"/>
                </a:solidFill>
                <a:cs typeface="Arial" panose="020B0604020202020204" pitchFamily="34" charset="0"/>
              </a:rPr>
              <a:t>L</a:t>
            </a:r>
            <a:r>
              <a:rPr kumimoji="0" lang="it-IT" altLang="it-IT" sz="2000" b="0" i="0" u="none" strike="noStrike" cap="none" normalizeH="0" baseline="0" dirty="0">
                <a:ln>
                  <a:noFill/>
                </a:ln>
                <a:solidFill>
                  <a:srgbClr val="0A0A0A"/>
                </a:solidFill>
                <a:effectLst/>
                <a:cs typeface="Arial" panose="020B0604020202020204" pitchFamily="34" charset="0"/>
              </a:rPr>
              <a:t>a guerra vede contrapposti i </a:t>
            </a:r>
            <a:r>
              <a:rPr kumimoji="0" lang="it-IT" altLang="it-IT" sz="2000" b="1" i="0" u="none" strike="noStrike" cap="none" normalizeH="0" baseline="0" dirty="0">
                <a:ln>
                  <a:noFill/>
                </a:ln>
                <a:solidFill>
                  <a:srgbClr val="0A0A0A"/>
                </a:solidFill>
                <a:effectLst/>
                <a:cs typeface="Arial" panose="020B0604020202020204" pitchFamily="34" charset="0"/>
              </a:rPr>
              <a:t>ribelli sciiti Houthi</a:t>
            </a:r>
            <a:r>
              <a:rPr kumimoji="0" lang="it-IT" altLang="it-IT" sz="2000" b="0" i="0" u="none" strike="noStrike" cap="none" normalizeH="0" baseline="0" dirty="0">
                <a:ln>
                  <a:noFill/>
                </a:ln>
                <a:solidFill>
                  <a:srgbClr val="0A0A0A"/>
                </a:solidFill>
                <a:effectLst/>
                <a:cs typeface="Arial" panose="020B0604020202020204" pitchFamily="34" charset="0"/>
              </a:rPr>
              <a:t>, sostenitori dell’ ex presidente</a:t>
            </a:r>
            <a:r>
              <a:rPr lang="it-IT" sz="2000" dirty="0">
                <a:solidFill>
                  <a:srgbClr val="0A0A0A"/>
                </a:solidFill>
                <a:cs typeface="Arial" panose="020B0604020202020204" pitchFamily="34" charset="0"/>
              </a:rPr>
              <a:t> </a:t>
            </a:r>
            <a:r>
              <a:rPr lang="it-IT" sz="2000" b="1" dirty="0">
                <a:solidFill>
                  <a:srgbClr val="0A0A0A"/>
                </a:solidFill>
                <a:cs typeface="Arial" panose="020B0604020202020204" pitchFamily="34" charset="0"/>
              </a:rPr>
              <a:t>Ali Abdullah Saleh</a:t>
            </a:r>
            <a:r>
              <a:rPr lang="it-IT" sz="2000" dirty="0">
                <a:solidFill>
                  <a:srgbClr val="0A0A0A"/>
                </a:solidFill>
                <a:cs typeface="Arial" panose="020B0604020202020204" pitchFamily="34" charset="0"/>
              </a:rPr>
              <a:t>, che </a:t>
            </a:r>
            <a:r>
              <a:rPr kumimoji="0" lang="it-IT" altLang="it-IT" sz="2000" b="0" i="0" u="none" strike="noStrike" cap="none" normalizeH="0" baseline="0" dirty="0">
                <a:ln>
                  <a:noFill/>
                </a:ln>
                <a:solidFill>
                  <a:srgbClr val="0A0A0A"/>
                </a:solidFill>
                <a:effectLst/>
                <a:cs typeface="Arial" panose="020B0604020202020204" pitchFamily="34" charset="0"/>
              </a:rPr>
              <a:t>hanno preso il controllo di gran parte della zona occidentale del paese, tra cui la capitale </a:t>
            </a:r>
            <a:r>
              <a:rPr kumimoji="0" lang="it-IT" altLang="it-IT" sz="2000" b="1" i="0" u="none" strike="noStrike" cap="none" normalizeH="0" baseline="0" dirty="0" err="1">
                <a:ln>
                  <a:noFill/>
                </a:ln>
                <a:solidFill>
                  <a:srgbClr val="0A0A0A"/>
                </a:solidFill>
                <a:effectLst/>
                <a:cs typeface="Arial" panose="020B0604020202020204" pitchFamily="34" charset="0"/>
              </a:rPr>
              <a:t>Sanaa</a:t>
            </a:r>
            <a:r>
              <a:rPr kumimoji="0" lang="it-IT" altLang="it-IT" sz="2000" b="0" i="0" u="none" strike="noStrike" cap="none" normalizeH="0" baseline="0" dirty="0">
                <a:ln>
                  <a:noFill/>
                </a:ln>
                <a:solidFill>
                  <a:srgbClr val="0A0A0A"/>
                </a:solidFill>
                <a:effectLst/>
                <a:cs typeface="Arial" panose="020B0604020202020204" pitchFamily="34" charset="0"/>
              </a:rPr>
              <a:t>, costringendo il presidente </a:t>
            </a:r>
            <a:r>
              <a:rPr kumimoji="0" lang="it-IT" altLang="it-IT" sz="2000" b="1" i="0" u="none" strike="noStrike" cap="none" normalizeH="0" baseline="0" dirty="0" err="1">
                <a:ln>
                  <a:noFill/>
                </a:ln>
                <a:solidFill>
                  <a:srgbClr val="0A0A0A"/>
                </a:solidFill>
                <a:effectLst/>
                <a:cs typeface="Arial" panose="020B0604020202020204" pitchFamily="34" charset="0"/>
              </a:rPr>
              <a:t>Abdrabbuh</a:t>
            </a:r>
            <a:r>
              <a:rPr kumimoji="0" lang="it-IT" altLang="it-IT" sz="2000" b="1" i="0" u="none" strike="noStrike" cap="none" normalizeH="0" baseline="0" dirty="0">
                <a:ln>
                  <a:noFill/>
                </a:ln>
                <a:solidFill>
                  <a:srgbClr val="0A0A0A"/>
                </a:solidFill>
                <a:effectLst/>
                <a:cs typeface="Arial" panose="020B0604020202020204" pitchFamily="34" charset="0"/>
              </a:rPr>
              <a:t> Mansour </a:t>
            </a:r>
            <a:r>
              <a:rPr kumimoji="0" lang="it-IT" altLang="it-IT" sz="2000" b="1" i="0" u="none" strike="noStrike" cap="none" normalizeH="0" baseline="0" dirty="0" err="1">
                <a:ln>
                  <a:noFill/>
                </a:ln>
                <a:solidFill>
                  <a:srgbClr val="0A0A0A"/>
                </a:solidFill>
                <a:effectLst/>
                <a:cs typeface="Arial" panose="020B0604020202020204" pitchFamily="34" charset="0"/>
              </a:rPr>
              <a:t>Hadi</a:t>
            </a:r>
            <a:r>
              <a:rPr kumimoji="0" lang="it-IT" altLang="it-IT" sz="2000" b="1" i="0" u="none" strike="noStrike" cap="none" normalizeH="0" baseline="0" dirty="0">
                <a:ln>
                  <a:noFill/>
                </a:ln>
                <a:solidFill>
                  <a:srgbClr val="0A0A0A"/>
                </a:solidFill>
                <a:effectLst/>
                <a:cs typeface="Arial" panose="020B0604020202020204" pitchFamily="34" charset="0"/>
              </a:rPr>
              <a:t> </a:t>
            </a:r>
            <a:r>
              <a:rPr kumimoji="0" lang="it-IT" altLang="it-IT" sz="2000" b="0" i="0" u="none" strike="noStrike" cap="none" normalizeH="0" baseline="0" dirty="0">
                <a:ln>
                  <a:noFill/>
                </a:ln>
                <a:solidFill>
                  <a:srgbClr val="0A0A0A"/>
                </a:solidFill>
                <a:effectLst/>
                <a:cs typeface="Arial" panose="020B0604020202020204" pitchFamily="34" charset="0"/>
              </a:rPr>
              <a:t>a scappare all’estero, e</a:t>
            </a:r>
            <a:r>
              <a:rPr lang="it-IT" sz="2000" dirty="0">
                <a:solidFill>
                  <a:srgbClr val="0A0A0A"/>
                </a:solidFill>
                <a:cs typeface="Arial" panose="020B0604020202020204" pitchFamily="34" charset="0"/>
              </a:rPr>
              <a:t> la coalizione militare guidata dall’</a:t>
            </a:r>
            <a:r>
              <a:rPr lang="it-IT" sz="2000" b="1" dirty="0">
                <a:solidFill>
                  <a:srgbClr val="0A0A0A"/>
                </a:solidFill>
                <a:cs typeface="Arial" panose="020B0604020202020204" pitchFamily="34" charset="0"/>
              </a:rPr>
              <a:t>Arabia Saudita </a:t>
            </a:r>
            <a:r>
              <a:rPr lang="it-IT" sz="2000" dirty="0">
                <a:solidFill>
                  <a:srgbClr val="0A0A0A"/>
                </a:solidFill>
                <a:cs typeface="Arial" panose="020B0604020202020204" pitchFamily="34" charset="0"/>
              </a:rPr>
              <a:t>che sostiene </a:t>
            </a:r>
            <a:r>
              <a:rPr lang="it-IT" sz="2000" dirty="0" err="1">
                <a:solidFill>
                  <a:srgbClr val="0A0A0A"/>
                </a:solidFill>
                <a:cs typeface="Arial" panose="020B0604020202020204" pitchFamily="34" charset="0"/>
              </a:rPr>
              <a:t>Abdrabbuh</a:t>
            </a:r>
            <a:r>
              <a:rPr lang="it-IT" sz="2000" dirty="0">
                <a:solidFill>
                  <a:srgbClr val="0A0A0A"/>
                </a:solidFill>
                <a:cs typeface="Arial" panose="020B0604020202020204" pitchFamily="34" charset="0"/>
              </a:rPr>
              <a:t> Mansour </a:t>
            </a:r>
            <a:r>
              <a:rPr lang="it-IT" sz="2000" dirty="0" err="1">
                <a:solidFill>
                  <a:srgbClr val="0A0A0A"/>
                </a:solidFill>
                <a:cs typeface="Arial" panose="020B0604020202020204" pitchFamily="34" charset="0"/>
              </a:rPr>
              <a:t>Hadi</a:t>
            </a:r>
            <a:r>
              <a:rPr lang="it-IT" sz="2000" dirty="0">
                <a:solidFill>
                  <a:srgbClr val="0A0A0A"/>
                </a:solidFill>
                <a:cs typeface="Arial" panose="020B0604020202020204" pitchFamily="34" charset="0"/>
              </a:rPr>
              <a:t>. L’intervento militare della coalizione araba ha provocato una grave carestia che ha a sua volta creato le condizioni per la pesante </a:t>
            </a:r>
            <a:r>
              <a:rPr lang="it-IT" sz="2000" b="1" dirty="0">
                <a:solidFill>
                  <a:srgbClr val="0A0A0A"/>
                </a:solidFill>
                <a:cs typeface="Arial" panose="020B0604020202020204" pitchFamily="34" charset="0"/>
              </a:rPr>
              <a:t>epidemia di colera</a:t>
            </a:r>
            <a:r>
              <a:rPr lang="it-IT" sz="2000" dirty="0">
                <a:solidFill>
                  <a:srgbClr val="0A0A0A"/>
                </a:solidFill>
                <a:cs typeface="Arial" panose="020B0604020202020204" pitchFamily="34" charset="0"/>
              </a:rPr>
              <a:t> che ha colpito il paese. </a:t>
            </a:r>
          </a:p>
          <a:p>
            <a:pPr lvl="0" defTabSz="914400"/>
            <a:endParaRPr kumimoji="0" lang="it-IT" altLang="it-IT" sz="2000" b="0" i="0" u="none" strike="noStrike" cap="none" normalizeH="0" baseline="0" dirty="0">
              <a:ln>
                <a:noFill/>
              </a:ln>
              <a:solidFill>
                <a:srgbClr val="0A0A0A"/>
              </a:solidFill>
              <a:effectLst/>
              <a:latin typeface="Roboto"/>
            </a:endParaRPr>
          </a:p>
          <a:p>
            <a:pPr lvl="0" defTabSz="914400"/>
            <a:endParaRPr kumimoji="0" lang="it-IT" altLang="it-IT" sz="2000" b="0" i="0" u="none" strike="noStrike" cap="none" normalizeH="0" baseline="0" dirty="0">
              <a:ln>
                <a:noFill/>
              </a:ln>
              <a:solidFill>
                <a:schemeClr val="tx1"/>
              </a:solidFill>
              <a:effectLst/>
            </a:endParaRPr>
          </a:p>
        </p:txBody>
      </p:sp>
      <p:pic>
        <p:nvPicPr>
          <p:cNvPr id="7" name="Immagine 6" descr="saleh&#10;&#10;Descrizione generata automaticamente">
            <a:extLst>
              <a:ext uri="{FF2B5EF4-FFF2-40B4-BE49-F238E27FC236}">
                <a16:creationId xmlns:a16="http://schemas.microsoft.com/office/drawing/2014/main" id="{CE06720E-CDCD-4032-A532-FD1DF6D4569C}"/>
              </a:ext>
            </a:extLst>
          </p:cNvPr>
          <p:cNvPicPr>
            <a:picLocks noChangeAspect="1"/>
          </p:cNvPicPr>
          <p:nvPr/>
        </p:nvPicPr>
        <p:blipFill>
          <a:blip r:embed="rId2"/>
          <a:stretch>
            <a:fillRect/>
          </a:stretch>
        </p:blipFill>
        <p:spPr>
          <a:xfrm>
            <a:off x="414067" y="4253460"/>
            <a:ext cx="3266459" cy="2161627"/>
          </a:xfrm>
          <a:prstGeom prst="rect">
            <a:avLst/>
          </a:prstGeom>
        </p:spPr>
      </p:pic>
      <p:sp>
        <p:nvSpPr>
          <p:cNvPr id="8" name="CasellaDiTesto 7">
            <a:extLst>
              <a:ext uri="{FF2B5EF4-FFF2-40B4-BE49-F238E27FC236}">
                <a16:creationId xmlns:a16="http://schemas.microsoft.com/office/drawing/2014/main" id="{1EC628FA-E0F6-4C1A-B1B7-C9E946178B14}"/>
              </a:ext>
            </a:extLst>
          </p:cNvPr>
          <p:cNvSpPr txBox="1"/>
          <p:nvPr/>
        </p:nvSpPr>
        <p:spPr>
          <a:xfrm>
            <a:off x="519112" y="6368913"/>
            <a:ext cx="1800225" cy="369332"/>
          </a:xfrm>
          <a:prstGeom prst="rect">
            <a:avLst/>
          </a:prstGeom>
          <a:noFill/>
        </p:spPr>
        <p:txBody>
          <a:bodyPr wrap="square" rtlCol="0">
            <a:spAutoFit/>
          </a:bodyPr>
          <a:lstStyle/>
          <a:p>
            <a:r>
              <a:rPr lang="it-IT" dirty="0"/>
              <a:t>Saleh</a:t>
            </a:r>
          </a:p>
        </p:txBody>
      </p:sp>
      <p:pic>
        <p:nvPicPr>
          <p:cNvPr id="10" name="Immagine 9" descr="Immagine che contiene persona, uomo, tuta, abbigliamento&#10;&#10;Descrizione generata automaticamente">
            <a:extLst>
              <a:ext uri="{FF2B5EF4-FFF2-40B4-BE49-F238E27FC236}">
                <a16:creationId xmlns:a16="http://schemas.microsoft.com/office/drawing/2014/main" id="{797BD73E-7C07-49D7-A360-D09F2261E18F}"/>
              </a:ext>
            </a:extLst>
          </p:cNvPr>
          <p:cNvPicPr>
            <a:picLocks noChangeAspect="1"/>
          </p:cNvPicPr>
          <p:nvPr/>
        </p:nvPicPr>
        <p:blipFill>
          <a:blip r:embed="rId3"/>
          <a:stretch>
            <a:fillRect/>
          </a:stretch>
        </p:blipFill>
        <p:spPr>
          <a:xfrm>
            <a:off x="414067" y="429793"/>
            <a:ext cx="3087370" cy="3281850"/>
          </a:xfrm>
          <a:prstGeom prst="rect">
            <a:avLst/>
          </a:prstGeom>
        </p:spPr>
      </p:pic>
      <p:sp>
        <p:nvSpPr>
          <p:cNvPr id="11" name="CasellaDiTesto 10">
            <a:extLst>
              <a:ext uri="{FF2B5EF4-FFF2-40B4-BE49-F238E27FC236}">
                <a16:creationId xmlns:a16="http://schemas.microsoft.com/office/drawing/2014/main" id="{5CCB08E9-2543-46DB-BE58-DA1BC2C582BC}"/>
              </a:ext>
            </a:extLst>
          </p:cNvPr>
          <p:cNvSpPr txBox="1"/>
          <p:nvPr/>
        </p:nvSpPr>
        <p:spPr>
          <a:xfrm>
            <a:off x="414067" y="3797886"/>
            <a:ext cx="1843088" cy="369332"/>
          </a:xfrm>
          <a:prstGeom prst="rect">
            <a:avLst/>
          </a:prstGeom>
          <a:noFill/>
        </p:spPr>
        <p:txBody>
          <a:bodyPr wrap="square" rtlCol="0">
            <a:spAutoFit/>
          </a:bodyPr>
          <a:lstStyle/>
          <a:p>
            <a:r>
              <a:rPr lang="it-IT" dirty="0" err="1"/>
              <a:t>Hadi</a:t>
            </a:r>
            <a:endParaRPr lang="it-IT" dirty="0"/>
          </a:p>
        </p:txBody>
      </p:sp>
      <p:pic>
        <p:nvPicPr>
          <p:cNvPr id="13" name="Immagine 12" descr="Immagine che contiene cielo, esterni, veicolo militare, terra&#10;&#10;Descrizione generata automaticamente">
            <a:extLst>
              <a:ext uri="{FF2B5EF4-FFF2-40B4-BE49-F238E27FC236}">
                <a16:creationId xmlns:a16="http://schemas.microsoft.com/office/drawing/2014/main" id="{D5028EFA-2838-4A7D-81A5-E21D36ACB297}"/>
              </a:ext>
            </a:extLst>
          </p:cNvPr>
          <p:cNvPicPr>
            <a:picLocks noChangeAspect="1"/>
          </p:cNvPicPr>
          <p:nvPr/>
        </p:nvPicPr>
        <p:blipFill>
          <a:blip r:embed="rId4"/>
          <a:stretch>
            <a:fillRect/>
          </a:stretch>
        </p:blipFill>
        <p:spPr>
          <a:xfrm>
            <a:off x="4158424" y="4065755"/>
            <a:ext cx="3875151" cy="2539284"/>
          </a:xfrm>
          <a:prstGeom prst="rect">
            <a:avLst/>
          </a:prstGeom>
        </p:spPr>
      </p:pic>
      <p:pic>
        <p:nvPicPr>
          <p:cNvPr id="15" name="Immagine 14" descr="Immagine che contiene edificio, esterni, terra, cielo&#10;&#10;Descrizione generata automaticamente">
            <a:extLst>
              <a:ext uri="{FF2B5EF4-FFF2-40B4-BE49-F238E27FC236}">
                <a16:creationId xmlns:a16="http://schemas.microsoft.com/office/drawing/2014/main" id="{6E3C3BB9-E97A-44C1-973A-6A04CED8BD2B}"/>
              </a:ext>
            </a:extLst>
          </p:cNvPr>
          <p:cNvPicPr>
            <a:picLocks noChangeAspect="1"/>
          </p:cNvPicPr>
          <p:nvPr/>
        </p:nvPicPr>
        <p:blipFill>
          <a:blip r:embed="rId5"/>
          <a:stretch>
            <a:fillRect/>
          </a:stretch>
        </p:blipFill>
        <p:spPr>
          <a:xfrm>
            <a:off x="8226959" y="4065755"/>
            <a:ext cx="3755336" cy="2503557"/>
          </a:xfrm>
          <a:prstGeom prst="rect">
            <a:avLst/>
          </a:prstGeom>
        </p:spPr>
      </p:pic>
    </p:spTree>
    <p:extLst>
      <p:ext uri="{BB962C8B-B14F-4D97-AF65-F5344CB8AC3E}">
        <p14:creationId xmlns:p14="http://schemas.microsoft.com/office/powerpoint/2010/main" val="4173992808"/>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descr="Immagine che contiene persona, tenendo, mano, animale&#10;&#10;Descrizione generata automaticamente">
            <a:extLst>
              <a:ext uri="{FF2B5EF4-FFF2-40B4-BE49-F238E27FC236}">
                <a16:creationId xmlns:a16="http://schemas.microsoft.com/office/drawing/2014/main" id="{A5987482-E308-4AF7-BD51-DED729A3870A}"/>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97000"/>
                    </a14:imgEffect>
                    <a14:imgEffect>
                      <a14:brightnessContrast bright="32000" contrast="-63000"/>
                    </a14:imgEffect>
                  </a14:imgLayer>
                </a14:imgProps>
              </a:ext>
            </a:extLst>
          </a:blip>
          <a:stretch>
            <a:fillRect/>
          </a:stretch>
        </p:blipFill>
        <p:spPr>
          <a:xfrm>
            <a:off x="104773" y="19685"/>
            <a:ext cx="11982451" cy="6838315"/>
          </a:xfrm>
          <a:prstGeom prst="rect">
            <a:avLst/>
          </a:prstGeom>
        </p:spPr>
      </p:pic>
      <p:sp>
        <p:nvSpPr>
          <p:cNvPr id="2" name="CasellaDiTesto 1">
            <a:extLst>
              <a:ext uri="{FF2B5EF4-FFF2-40B4-BE49-F238E27FC236}">
                <a16:creationId xmlns:a16="http://schemas.microsoft.com/office/drawing/2014/main" id="{1AE61AEE-F5AA-467C-9978-9EC0AE49D566}"/>
              </a:ext>
            </a:extLst>
          </p:cNvPr>
          <p:cNvSpPr txBox="1"/>
          <p:nvPr/>
        </p:nvSpPr>
        <p:spPr>
          <a:xfrm>
            <a:off x="1769269" y="242888"/>
            <a:ext cx="8443912" cy="707886"/>
          </a:xfrm>
          <a:prstGeom prst="rect">
            <a:avLst/>
          </a:prstGeom>
          <a:noFill/>
        </p:spPr>
        <p:txBody>
          <a:bodyPr wrap="square" rtlCol="0">
            <a:spAutoFit/>
          </a:bodyPr>
          <a:lstStyle/>
          <a:p>
            <a:r>
              <a:rPr lang="it-IT" sz="4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VIOLAZIONE DEI DIRITTI UMANI</a:t>
            </a:r>
          </a:p>
        </p:txBody>
      </p:sp>
      <p:sp>
        <p:nvSpPr>
          <p:cNvPr id="4" name="CasellaDiTesto 3">
            <a:extLst>
              <a:ext uri="{FF2B5EF4-FFF2-40B4-BE49-F238E27FC236}">
                <a16:creationId xmlns:a16="http://schemas.microsoft.com/office/drawing/2014/main" id="{57A75945-4E9C-4862-9430-FD3A4B21C47F}"/>
              </a:ext>
            </a:extLst>
          </p:cNvPr>
          <p:cNvSpPr txBox="1"/>
          <p:nvPr/>
        </p:nvSpPr>
        <p:spPr>
          <a:xfrm>
            <a:off x="481012" y="913121"/>
            <a:ext cx="11229975" cy="6155531"/>
          </a:xfrm>
          <a:prstGeom prst="rect">
            <a:avLst/>
          </a:prstGeom>
          <a:noFill/>
        </p:spPr>
        <p:txBody>
          <a:bodyPr wrap="square" rtlCol="0">
            <a:spAutoFit/>
          </a:bodyPr>
          <a:lstStyle/>
          <a:p>
            <a:r>
              <a:rPr lang="it-IT" sz="2200" dirty="0">
                <a:solidFill>
                  <a:schemeClr val="bg1"/>
                </a:solidFill>
                <a:latin typeface="Arial" panose="020B0604020202020204" pitchFamily="34" charset="0"/>
                <a:cs typeface="Arial" panose="020B0604020202020204" pitchFamily="34" charset="0"/>
              </a:rPr>
              <a:t>Nel 1984 l’ONU ha approvato la ‘Dichiarazione Universale dei diritti umani’ relativo ai diritti che ogni Stato dovrebbe tutelare. Purtroppo, però, molti di questi diritti vengono calpestati.</a:t>
            </a:r>
          </a:p>
          <a:p>
            <a:r>
              <a:rPr lang="it-IT" sz="2200" dirty="0">
                <a:solidFill>
                  <a:schemeClr val="bg1"/>
                </a:solidFill>
                <a:latin typeface="Arial" panose="020B0604020202020204" pitchFamily="34" charset="0"/>
                <a:cs typeface="Arial" panose="020B0604020202020204" pitchFamily="34" charset="0"/>
              </a:rPr>
              <a:t>Infatti gli individui sono:</a:t>
            </a:r>
            <a:br>
              <a:rPr lang="it-IT" sz="2200" dirty="0">
                <a:solidFill>
                  <a:schemeClr val="bg1"/>
                </a:solidFill>
                <a:latin typeface="Arial" panose="020B0604020202020204" pitchFamily="34" charset="0"/>
                <a:cs typeface="Arial" panose="020B0604020202020204" pitchFamily="34" charset="0"/>
              </a:rPr>
            </a:br>
            <a:r>
              <a:rPr lang="it-IT" sz="2200" dirty="0">
                <a:solidFill>
                  <a:schemeClr val="bg1"/>
                </a:solidFill>
                <a:latin typeface="Arial" panose="020B0604020202020204" pitchFamily="34" charset="0"/>
                <a:cs typeface="Arial" panose="020B0604020202020204" pitchFamily="34" charset="0"/>
              </a:rPr>
              <a:t>•    Torturati o maltrattati in almeno 81 paesi</a:t>
            </a:r>
            <a:br>
              <a:rPr lang="it-IT" sz="2200" dirty="0">
                <a:solidFill>
                  <a:schemeClr val="bg1"/>
                </a:solidFill>
                <a:latin typeface="Arial" panose="020B0604020202020204" pitchFamily="34" charset="0"/>
                <a:cs typeface="Arial" panose="020B0604020202020204" pitchFamily="34" charset="0"/>
              </a:rPr>
            </a:br>
            <a:r>
              <a:rPr lang="it-IT" sz="2200" dirty="0">
                <a:solidFill>
                  <a:schemeClr val="bg1"/>
                </a:solidFill>
                <a:latin typeface="Arial" panose="020B0604020202020204" pitchFamily="34" charset="0"/>
                <a:cs typeface="Arial" panose="020B0604020202020204" pitchFamily="34" charset="0"/>
              </a:rPr>
              <a:t>•    Affrontano processi iniqui in almeno 54 paesi</a:t>
            </a:r>
            <a:br>
              <a:rPr lang="it-IT" sz="2200" dirty="0">
                <a:solidFill>
                  <a:schemeClr val="bg1"/>
                </a:solidFill>
                <a:latin typeface="Arial" panose="020B0604020202020204" pitchFamily="34" charset="0"/>
                <a:cs typeface="Arial" panose="020B0604020202020204" pitchFamily="34" charset="0"/>
              </a:rPr>
            </a:br>
            <a:r>
              <a:rPr lang="it-IT" sz="2200" dirty="0">
                <a:solidFill>
                  <a:schemeClr val="bg1"/>
                </a:solidFill>
                <a:latin typeface="Arial" panose="020B0604020202020204" pitchFamily="34" charset="0"/>
                <a:cs typeface="Arial" panose="020B0604020202020204" pitchFamily="34" charset="0"/>
              </a:rPr>
              <a:t>•    Limitati nella loro libertà di espressione in almeno 77 paesi</a:t>
            </a:r>
          </a:p>
          <a:p>
            <a:endParaRPr lang="it-IT" sz="2200" dirty="0">
              <a:solidFill>
                <a:schemeClr val="bg1"/>
              </a:solidFill>
              <a:latin typeface="Arial" panose="020B0604020202020204" pitchFamily="34" charset="0"/>
              <a:cs typeface="Arial" panose="020B0604020202020204" pitchFamily="34" charset="0"/>
            </a:endParaRPr>
          </a:p>
          <a:p>
            <a:endParaRPr lang="it-IT" sz="22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it-IT" sz="2200" dirty="0">
                <a:solidFill>
                  <a:schemeClr val="bg1"/>
                </a:solidFill>
                <a:latin typeface="Arial" panose="020B0604020202020204" pitchFamily="34" charset="0"/>
                <a:cs typeface="Arial" panose="020B0604020202020204" pitchFamily="34" charset="0"/>
              </a:rPr>
              <a:t>in </a:t>
            </a:r>
            <a:r>
              <a:rPr lang="it-IT" sz="2200" b="1" dirty="0">
                <a:solidFill>
                  <a:schemeClr val="bg1"/>
                </a:solidFill>
                <a:latin typeface="Arial" panose="020B0604020202020204" pitchFamily="34" charset="0"/>
                <a:cs typeface="Arial" panose="020B0604020202020204" pitchFamily="34" charset="0"/>
              </a:rPr>
              <a:t>Afghanistan</a:t>
            </a:r>
            <a:r>
              <a:rPr lang="it-IT" sz="2200" dirty="0">
                <a:solidFill>
                  <a:schemeClr val="bg1"/>
                </a:solidFill>
                <a:latin typeface="Arial" panose="020B0604020202020204" pitchFamily="34" charset="0"/>
                <a:cs typeface="Arial" panose="020B0604020202020204" pitchFamily="34" charset="0"/>
              </a:rPr>
              <a:t> si sono ripetute diverse violazioni dei diritti umani da parte della Direzione nazionale per la sicurezza, tra cui torture e sparizioni forzate</a:t>
            </a:r>
          </a:p>
          <a:p>
            <a:pPr marL="285750" indent="-285750">
              <a:buFont typeface="Arial" panose="020B0604020202020204" pitchFamily="34" charset="0"/>
              <a:buChar char="•"/>
            </a:pPr>
            <a:r>
              <a:rPr lang="it-IT" sz="2200" dirty="0">
                <a:solidFill>
                  <a:schemeClr val="bg1"/>
                </a:solidFill>
                <a:latin typeface="Arial" panose="020B0604020202020204" pitchFamily="34" charset="0"/>
                <a:cs typeface="Arial" panose="020B0604020202020204" pitchFamily="34" charset="0"/>
              </a:rPr>
              <a:t>in </a:t>
            </a:r>
            <a:r>
              <a:rPr lang="it-IT" sz="2200" b="1" dirty="0">
                <a:solidFill>
                  <a:schemeClr val="bg1"/>
                </a:solidFill>
                <a:latin typeface="Arial" panose="020B0604020202020204" pitchFamily="34" charset="0"/>
                <a:cs typeface="Arial" panose="020B0604020202020204" pitchFamily="34" charset="0"/>
              </a:rPr>
              <a:t>Nigeria</a:t>
            </a:r>
            <a:r>
              <a:rPr lang="it-IT" sz="2200" dirty="0">
                <a:solidFill>
                  <a:schemeClr val="bg1"/>
                </a:solidFill>
                <a:latin typeface="Arial" panose="020B0604020202020204" pitchFamily="34" charset="0"/>
                <a:cs typeface="Arial" panose="020B0604020202020204" pitchFamily="34" charset="0"/>
              </a:rPr>
              <a:t>, la popolazione è stata esposta alla violenza da parte delle forze di sicurezza governative, che hanno compiuto uccisioni extragiudiziali, arresti arbitrari di massa e torture</a:t>
            </a:r>
          </a:p>
          <a:p>
            <a:pPr marL="285750" indent="-285750">
              <a:buFont typeface="Arial" panose="020B0604020202020204" pitchFamily="34" charset="0"/>
              <a:buChar char="•"/>
            </a:pPr>
            <a:r>
              <a:rPr lang="it-IT" sz="2200" dirty="0">
                <a:solidFill>
                  <a:schemeClr val="bg1"/>
                </a:solidFill>
                <a:latin typeface="Arial" panose="020B0604020202020204" pitchFamily="34" charset="0"/>
                <a:cs typeface="Arial" panose="020B0604020202020204" pitchFamily="34" charset="0"/>
              </a:rPr>
              <a:t>in </a:t>
            </a:r>
            <a:r>
              <a:rPr lang="it-IT" sz="2200" b="1" dirty="0">
                <a:solidFill>
                  <a:schemeClr val="bg1"/>
                </a:solidFill>
                <a:latin typeface="Arial" panose="020B0604020202020204" pitchFamily="34" charset="0"/>
                <a:cs typeface="Arial" panose="020B0604020202020204" pitchFamily="34" charset="0"/>
              </a:rPr>
              <a:t>Pakistan</a:t>
            </a:r>
            <a:r>
              <a:rPr lang="it-IT" sz="2200" dirty="0">
                <a:solidFill>
                  <a:schemeClr val="bg1"/>
                </a:solidFill>
                <a:latin typeface="Arial" panose="020B0604020202020204" pitchFamily="34" charset="0"/>
                <a:cs typeface="Arial" panose="020B0604020202020204" pitchFamily="34" charset="0"/>
              </a:rPr>
              <a:t>, le autorità hanno ucciso prigionieri condannati per reati di terrorismo</a:t>
            </a:r>
          </a:p>
          <a:p>
            <a:pPr marL="285750" indent="-285750">
              <a:buFont typeface="Arial" panose="020B0604020202020204" pitchFamily="34" charset="0"/>
              <a:buChar char="•"/>
            </a:pPr>
            <a:r>
              <a:rPr lang="it-IT" sz="2200" dirty="0">
                <a:solidFill>
                  <a:schemeClr val="bg1"/>
                </a:solidFill>
                <a:latin typeface="Arial" panose="020B0604020202020204" pitchFamily="34" charset="0"/>
                <a:cs typeface="Arial" panose="020B0604020202020204" pitchFamily="34" charset="0"/>
              </a:rPr>
              <a:t>in </a:t>
            </a:r>
            <a:r>
              <a:rPr lang="it-IT" sz="2200" b="1" dirty="0">
                <a:solidFill>
                  <a:schemeClr val="bg1"/>
                </a:solidFill>
                <a:latin typeface="Arial" panose="020B0604020202020204" pitchFamily="34" charset="0"/>
                <a:cs typeface="Arial" panose="020B0604020202020204" pitchFamily="34" charset="0"/>
              </a:rPr>
              <a:t>Turchia</a:t>
            </a:r>
            <a:r>
              <a:rPr lang="it-IT" sz="2200" dirty="0">
                <a:solidFill>
                  <a:schemeClr val="bg1"/>
                </a:solidFill>
                <a:latin typeface="Arial" panose="020B0604020202020204" pitchFamily="34" charset="0"/>
                <a:cs typeface="Arial" panose="020B0604020202020204" pitchFamily="34" charset="0"/>
              </a:rPr>
              <a:t>, la legislazione antiterrorismo ha continuato a essere usata per criminalizzare il legittimo esercizio della libertà d'espressione.</a:t>
            </a:r>
          </a:p>
          <a:p>
            <a:endParaRPr lang="it-IT"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1433467"/>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6A29B616-E8FA-4B28-B89C-BBD360B1476C}"/>
              </a:ext>
            </a:extLst>
          </p:cNvPr>
          <p:cNvSpPr txBox="1"/>
          <p:nvPr/>
        </p:nvSpPr>
        <p:spPr>
          <a:xfrm>
            <a:off x="415617" y="441037"/>
            <a:ext cx="7043738" cy="3170099"/>
          </a:xfrm>
          <a:prstGeom prst="rect">
            <a:avLst/>
          </a:prstGeom>
          <a:noFill/>
        </p:spPr>
        <p:txBody>
          <a:bodyPr wrap="square" rtlCol="0">
            <a:spAutoFit/>
          </a:bodyPr>
          <a:lstStyle/>
          <a:p>
            <a:r>
              <a:rPr lang="it-IT" sz="2000" dirty="0">
                <a:latin typeface="Arial" panose="020B0604020202020204" pitchFamily="34" charset="0"/>
                <a:cs typeface="Arial" panose="020B0604020202020204" pitchFamily="34" charset="0"/>
              </a:rPr>
              <a:t>Anche nell’ambito dell’immigrazione molti diritti vengono violati: </a:t>
            </a:r>
          </a:p>
          <a:p>
            <a:pPr marL="285750" indent="-285750" fontAlgn="base">
              <a:buFont typeface="Arial" panose="020B0604020202020204" pitchFamily="34" charset="0"/>
              <a:buChar char="•"/>
            </a:pPr>
            <a:r>
              <a:rPr lang="it-IT" sz="2000" dirty="0">
                <a:latin typeface="Arial" panose="020B0604020202020204" pitchFamily="34" charset="0"/>
                <a:cs typeface="Arial" panose="020B0604020202020204" pitchFamily="34" charset="0"/>
              </a:rPr>
              <a:t>Viene negato il principio di uguaglianza di tutti gli esseri umani, nativi e migranti, rispetto ai diritti umani fondamentali, il diritto alla vita, alla dignità, alla salute, alla cittadinanza, al lavoro, alla casa, al giusto processo</a:t>
            </a:r>
          </a:p>
          <a:p>
            <a:pPr marL="285750" indent="-285750" fontAlgn="base">
              <a:buFont typeface="Arial" panose="020B0604020202020204" pitchFamily="34" charset="0"/>
              <a:buChar char="•"/>
            </a:pPr>
            <a:r>
              <a:rPr lang="it-IT" sz="2000" dirty="0">
                <a:latin typeface="Arial" panose="020B0604020202020204" pitchFamily="34" charset="0"/>
                <a:cs typeface="Arial" panose="020B0604020202020204" pitchFamily="34" charset="0"/>
              </a:rPr>
              <a:t>Viene negata la titolarità di un diritto acquisito da persone arrivate in Italia senza aver commesso nessun reato o crimine ma anzi fuggendo da povertà estreme, instabilità politica, guerra, persecuzioni e violenze.</a:t>
            </a:r>
          </a:p>
        </p:txBody>
      </p:sp>
      <p:pic>
        <p:nvPicPr>
          <p:cNvPr id="7" name="Immagine 6" descr="Immagine che contiene esterni, persone, persona, gruppo&#10;&#10;Descrizione generata automaticamente">
            <a:extLst>
              <a:ext uri="{FF2B5EF4-FFF2-40B4-BE49-F238E27FC236}">
                <a16:creationId xmlns:a16="http://schemas.microsoft.com/office/drawing/2014/main" id="{F28B1DB4-9356-4576-B305-37F3CF8B5405}"/>
              </a:ext>
            </a:extLst>
          </p:cNvPr>
          <p:cNvPicPr>
            <a:picLocks noChangeAspect="1"/>
          </p:cNvPicPr>
          <p:nvPr/>
        </p:nvPicPr>
        <p:blipFill>
          <a:blip r:embed="rId2"/>
          <a:stretch>
            <a:fillRect/>
          </a:stretch>
        </p:blipFill>
        <p:spPr>
          <a:xfrm>
            <a:off x="7839942" y="441036"/>
            <a:ext cx="4138511" cy="3170099"/>
          </a:xfrm>
          <a:prstGeom prst="rect">
            <a:avLst/>
          </a:prstGeom>
        </p:spPr>
      </p:pic>
      <p:pic>
        <p:nvPicPr>
          <p:cNvPr id="9" name="Immagine 8" descr="Immagine che contiene testo&#10;&#10;Descrizione generata automaticamente">
            <a:extLst>
              <a:ext uri="{FF2B5EF4-FFF2-40B4-BE49-F238E27FC236}">
                <a16:creationId xmlns:a16="http://schemas.microsoft.com/office/drawing/2014/main" id="{118CD3ED-36F6-4A67-87F4-4316BE88C085}"/>
              </a:ext>
            </a:extLst>
          </p:cNvPr>
          <p:cNvPicPr>
            <a:picLocks noChangeAspect="1"/>
          </p:cNvPicPr>
          <p:nvPr/>
        </p:nvPicPr>
        <p:blipFill>
          <a:blip r:embed="rId3"/>
          <a:stretch>
            <a:fillRect/>
          </a:stretch>
        </p:blipFill>
        <p:spPr>
          <a:xfrm>
            <a:off x="415617" y="3805199"/>
            <a:ext cx="4107780" cy="2738520"/>
          </a:xfrm>
          <a:prstGeom prst="rect">
            <a:avLst/>
          </a:prstGeom>
        </p:spPr>
      </p:pic>
      <p:pic>
        <p:nvPicPr>
          <p:cNvPr id="11" name="Immagine 10" descr="Immagine che contiene persona, cielo, esterni, folla&#10;&#10;Descrizione generata automaticamente">
            <a:extLst>
              <a:ext uri="{FF2B5EF4-FFF2-40B4-BE49-F238E27FC236}">
                <a16:creationId xmlns:a16="http://schemas.microsoft.com/office/drawing/2014/main" id="{C86F980C-3A88-46C4-9F9A-C1BE11A5A26C}"/>
              </a:ext>
            </a:extLst>
          </p:cNvPr>
          <p:cNvPicPr>
            <a:picLocks noChangeAspect="1"/>
          </p:cNvPicPr>
          <p:nvPr/>
        </p:nvPicPr>
        <p:blipFill>
          <a:blip r:embed="rId4"/>
          <a:stretch>
            <a:fillRect/>
          </a:stretch>
        </p:blipFill>
        <p:spPr>
          <a:xfrm>
            <a:off x="8250940" y="4000722"/>
            <a:ext cx="3727513" cy="2485009"/>
          </a:xfrm>
          <a:prstGeom prst="rect">
            <a:avLst/>
          </a:prstGeom>
        </p:spPr>
      </p:pic>
      <p:pic>
        <p:nvPicPr>
          <p:cNvPr id="15" name="Immagine 14" descr="Immagine che contiene persona, acqua, natante, esterni&#10;&#10;Descrizione generata automaticamente">
            <a:extLst>
              <a:ext uri="{FF2B5EF4-FFF2-40B4-BE49-F238E27FC236}">
                <a16:creationId xmlns:a16="http://schemas.microsoft.com/office/drawing/2014/main" id="{50F77E95-E78B-4BD8-AAD8-1FC0D029D4DF}"/>
              </a:ext>
            </a:extLst>
          </p:cNvPr>
          <p:cNvPicPr>
            <a:picLocks noChangeAspect="1"/>
          </p:cNvPicPr>
          <p:nvPr/>
        </p:nvPicPr>
        <p:blipFill>
          <a:blip r:embed="rId5"/>
          <a:stretch>
            <a:fillRect/>
          </a:stretch>
        </p:blipFill>
        <p:spPr>
          <a:xfrm>
            <a:off x="4659020" y="4000722"/>
            <a:ext cx="3456296" cy="2485009"/>
          </a:xfrm>
          <a:prstGeom prst="rect">
            <a:avLst/>
          </a:prstGeom>
        </p:spPr>
      </p:pic>
    </p:spTree>
    <p:extLst>
      <p:ext uri="{BB962C8B-B14F-4D97-AF65-F5344CB8AC3E}">
        <p14:creationId xmlns:p14="http://schemas.microsoft.com/office/powerpoint/2010/main" val="2164874365"/>
      </p:ext>
    </p:extLst>
  </p:cSld>
  <p:clrMapOvr>
    <a:masterClrMapping/>
  </p:clrMapOvr>
  <p:transition spd="slow">
    <p:push dir="u"/>
  </p:transition>
</p:sld>
</file>

<file path=ppt/theme/theme1.xml><?xml version="1.0" encoding="utf-8"?>
<a:theme xmlns:a="http://schemas.openxmlformats.org/drawingml/2006/main" name="Sfaccettatura">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2058</TotalTime>
  <Words>1881</Words>
  <Application>Microsoft Office PowerPoint</Application>
  <PresentationFormat>Widescreen</PresentationFormat>
  <Paragraphs>86</Paragraphs>
  <Slides>19</Slides>
  <Notes>1</Notes>
  <HiddenSlides>0</HiddenSlides>
  <MMClips>1</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19</vt:i4>
      </vt:variant>
    </vt:vector>
  </HeadingPairs>
  <TitlesOfParts>
    <vt:vector size="26" baseType="lpstr">
      <vt:lpstr>Arial</vt:lpstr>
      <vt:lpstr>Calibri</vt:lpstr>
      <vt:lpstr>Roboto</vt:lpstr>
      <vt:lpstr>Trebuchet MS</vt:lpstr>
      <vt:lpstr>Wingdings</vt:lpstr>
      <vt:lpstr>Wingdings 3</vt:lpstr>
      <vt:lpstr>Sfaccettatura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daria</dc:creator>
  <cp:lastModifiedBy>Roberto Signorello</cp:lastModifiedBy>
  <cp:revision>69</cp:revision>
  <dcterms:created xsi:type="dcterms:W3CDTF">2019-04-30T17:19:53Z</dcterms:created>
  <dcterms:modified xsi:type="dcterms:W3CDTF">2019-06-10T07:08:53Z</dcterms:modified>
</cp:coreProperties>
</file>